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sldIdLst>
    <p:sldId id="256" r:id="rId2"/>
    <p:sldId id="260" r:id="rId3"/>
    <p:sldId id="263" r:id="rId4"/>
    <p:sldId id="268" r:id="rId5"/>
    <p:sldId id="269" r:id="rId6"/>
    <p:sldId id="277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70" r:id="rId15"/>
    <p:sldId id="271" r:id="rId16"/>
    <p:sldId id="316" r:id="rId17"/>
    <p:sldId id="259" r:id="rId18"/>
    <p:sldId id="273" r:id="rId19"/>
    <p:sldId id="311" r:id="rId20"/>
    <p:sldId id="258" r:id="rId21"/>
    <p:sldId id="317" r:id="rId22"/>
    <p:sldId id="313" r:id="rId23"/>
    <p:sldId id="314" r:id="rId24"/>
    <p:sldId id="332" r:id="rId25"/>
    <p:sldId id="275" r:id="rId26"/>
    <p:sldId id="318" r:id="rId27"/>
    <p:sldId id="295" r:id="rId28"/>
    <p:sldId id="296" r:id="rId29"/>
    <p:sldId id="297" r:id="rId30"/>
    <p:sldId id="298" r:id="rId31"/>
    <p:sldId id="333" r:id="rId32"/>
    <p:sldId id="319" r:id="rId33"/>
    <p:sldId id="278" r:id="rId34"/>
    <p:sldId id="320" r:id="rId35"/>
    <p:sldId id="303" r:id="rId36"/>
    <p:sldId id="309" r:id="rId37"/>
    <p:sldId id="334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335" r:id="rId48"/>
    <p:sldId id="272" r:id="rId49"/>
    <p:sldId id="267" r:id="rId50"/>
    <p:sldId id="261" r:id="rId51"/>
    <p:sldId id="262" r:id="rId52"/>
    <p:sldId id="321" r:id="rId53"/>
    <p:sldId id="322" r:id="rId5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FF0"/>
    <a:srgbClr val="CFFFE5"/>
    <a:srgbClr val="E1E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1A17F-1AF7-4A57-B421-CBC80EE0B777}" type="datetimeFigureOut">
              <a:rPr lang="en-GB" smtClean="0"/>
              <a:t>20/07/2026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B24E5-B219-4D0C-96A8-2A69E3CBA95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600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653F9-A734-F946-6C9E-278700B7E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D426D7E-770F-6BF0-E03D-FB04DAD8E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B2F391-E1A5-3AF8-E35F-958836F3D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BE62-44A8-4162-89DF-E82D2B381573}" type="datetime1">
              <a:rPr lang="en-GB" smtClean="0"/>
              <a:t>20/07/2026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89E354-3D5D-A9EB-1700-AEAD333DC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7A22C0-E040-A2CC-A5AE-F586313BF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37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C84C4-3D8E-56CD-3D44-7660E1D92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804329D-05AA-5FB6-A286-DB7E6EAC6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B34840-9C5F-1775-C12F-54650F31C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6318-5EC9-49D7-900A-F60368A4A7C8}" type="datetime1">
              <a:rPr lang="en-GB" smtClean="0"/>
              <a:t>20/07/2026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B6BDE9-CD64-5CB9-9DAC-BD1387D5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E7AF8E-090A-E285-ABDD-245A68340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53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06E455B-595C-1703-6D3C-78ED530EAD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8491881-236B-366B-BE59-5CCCA78D1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007800-3D46-A311-F2D4-C44CC8FA5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E344-3642-4DBF-9216-A957D35F0C97}" type="datetime1">
              <a:rPr lang="en-GB" smtClean="0"/>
              <a:t>20/07/2026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FBC49C-FA7C-0D6F-C429-10A757F5C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92A46D-B5C8-EE38-ADC4-1CE88774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12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8C65A1-0C9F-EF05-6D5B-3D80B8E14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7F2355-9FEF-30C5-2D41-E515BCFD3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A9579E-1992-70D5-70B9-DF1B948D1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13D3-029B-4568-A841-1F36980A380B}" type="datetime1">
              <a:rPr lang="en-GB" smtClean="0"/>
              <a:t>20/07/2026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09BA2A-D6E8-6933-84FC-8E4F1E836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9DB701-FEFF-90CA-20A1-3F79A8A25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81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24C3E-65AD-835F-DD24-3AD12B5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9D2703-49EC-E11B-5190-8E3DAFEEB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C5280F-B23B-4C03-CCFA-1AC84E408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FF84-EB7B-4A19-831D-75DC615CC029}" type="datetime1">
              <a:rPr lang="en-GB" smtClean="0"/>
              <a:t>20/07/2026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C95B40-9CD6-5A5F-AE0E-4ACB28372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03E204-5FCB-FE00-EC65-405CEB92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83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2FB12A-A5C4-03A2-22FF-FCAE51CA6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EF397B-B364-042D-ACE3-7DD33217E7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9A3CD17-5E17-25DE-2A67-9EEF4CF25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E1C0F16-D548-17B2-443D-4A9DEBA27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93FD-EC3C-45A1-8672-0B4B68C8240E}" type="datetime1">
              <a:rPr lang="en-GB" smtClean="0"/>
              <a:t>20/07/2026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B5923C5-0D19-C30C-2831-D42AF4DFE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4203C65-EE5D-F4A0-7823-AF1F4719E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54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46FED4-17AB-324B-A487-C53FC0AE1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A5BFC0-B9BD-43FE-E416-FE9187CAC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C7AE194-9FD2-B632-7D37-42EEC024F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E1C125D-58A8-2E13-DE4A-7456C0018E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807119B-04B5-0A28-D57F-93B2B3926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375350-854C-246E-994A-E286B6919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3D39-561C-4626-A03E-71126997E4A4}" type="datetime1">
              <a:rPr lang="en-GB" smtClean="0"/>
              <a:t>20/07/2026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0EC7EEE-A6D8-8094-B71E-4EB608137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F080311-81F3-237F-735D-F26BC714A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53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E3DA49-9967-8386-50CF-7E3848AD4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3F3D433-F140-5229-1964-91501EE50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4D7A-C00C-4600-886B-4FB718A3CA5C}" type="datetime1">
              <a:rPr lang="en-GB" smtClean="0"/>
              <a:t>20/07/2026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CEE7532-F20C-942B-F93B-E6B692B1F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F3B47C-A1DC-5AEB-A886-30D8143E3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6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F2E2914-8074-4D96-A54B-3BFD36FE3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5892B-2D9A-49F6-9337-6E169FFB46EB}" type="datetime1">
              <a:rPr lang="en-GB" smtClean="0"/>
              <a:t>20/07/2026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FDF858C-C4DB-1022-0935-D59DFBB83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338991-20FC-8E84-AAAF-074AD25BF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96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06113-8F16-FAAE-B8B5-713336362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22E50A-709F-A978-D8DF-1BBCCAADE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51F6FF3-A525-D1B8-06EA-92033F36E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3E2C4D7-80FC-FC7C-27B5-062DFBA23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DB27-A8F9-4C4C-B914-8EA93C4B2441}" type="datetime1">
              <a:rPr lang="en-GB" smtClean="0"/>
              <a:t>20/07/2026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17FE03-A556-E577-7FC5-5B41CB660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9EAFE8A-79EE-B34B-56DB-4F40A523C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163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1E7C55-304F-8CAB-BA43-BEB021A71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8FBDFDB-9A49-229F-BF06-768794E50C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FE7E7CF-ADC8-A14C-7D93-40D05D2B5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C4FA19-6519-33C4-A3B2-7D662D318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0656E-9C6D-471D-AF28-F6033B34BACD}" type="datetime1">
              <a:rPr lang="en-GB" smtClean="0"/>
              <a:t>20/07/2026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2F9C90E-43E0-8BAB-C980-B17BB394C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CB20676-125E-E92A-7F81-DEAFE9A30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64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94C861F-76D2-0A6E-6945-531F64554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DBC39FC-9FC9-16A8-4869-79213C82B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D23AB8-A8A2-6057-FADC-B34B70FEB2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2AAD2-B1CC-4BC2-BB72-44B053D372CA}" type="datetime1">
              <a:rPr lang="en-GB" smtClean="0"/>
              <a:t>20/07/2026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E0B7F5-DC1D-5BE9-4B4D-99EA05461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79A20E-75B6-8D2D-B598-71661589C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454C-6C4E-4631-B53A-047C57EBDB7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35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analyse.py/" TargetMode="Externa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4F6F16-D38E-9C83-E3DC-DD2FEB838A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Understanding SPIDER ASIC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35127B3-BA39-45D8-034E-4C59CE1EB7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Anna-Lena Alfke</a:t>
            </a:r>
          </a:p>
          <a:p>
            <a:r>
              <a:rPr lang="en-GB" sz="2000" dirty="0"/>
              <a:t>08.06.2026-20.07.2026</a:t>
            </a:r>
          </a:p>
          <a:p>
            <a:r>
              <a:rPr lang="en-GB" sz="2000" dirty="0"/>
              <a:t>Supervised by Vincent Tisserand  </a:t>
            </a:r>
          </a:p>
        </p:txBody>
      </p:sp>
    </p:spTree>
    <p:extLst>
      <p:ext uri="{BB962C8B-B14F-4D97-AF65-F5344CB8AC3E}">
        <p14:creationId xmlns:p14="http://schemas.microsoft.com/office/powerpoint/2010/main" val="3952325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F7224-2557-6510-57A9-78BECF55C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11CA8-6305-EF2D-A9D0-767414AA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73" y="-36895"/>
            <a:ext cx="11466096" cy="1325563"/>
          </a:xfrm>
        </p:spPr>
        <p:txBody>
          <a:bodyPr/>
          <a:lstStyle/>
          <a:p>
            <a:r>
              <a:rPr lang="de-DE" b="1" dirty="0"/>
              <a:t>avg_waveform_ch0 &amp; avg_waveform_ch1 (</a:t>
            </a:r>
            <a:r>
              <a:rPr lang="de-DE" b="1" dirty="0" err="1"/>
              <a:t>TGraph</a:t>
            </a:r>
            <a:r>
              <a:rPr lang="de-DE" b="1" dirty="0"/>
              <a:t>)</a:t>
            </a:r>
            <a:endParaRPr lang="en-GB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10F5B61-8E9A-7FD7-F68C-BD95A8FFB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52" y="2117558"/>
            <a:ext cx="5581869" cy="412883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B6F65ED-53C9-19ED-14D2-76562D109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737" y="2117558"/>
            <a:ext cx="5463953" cy="401052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4C5AA95-12FD-3951-6BC0-69E7F7B3354C}"/>
              </a:ext>
            </a:extLst>
          </p:cNvPr>
          <p:cNvSpPr txBox="1"/>
          <p:nvPr/>
        </p:nvSpPr>
        <p:spPr>
          <a:xfrm>
            <a:off x="211773" y="1149115"/>
            <a:ext cx="314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Average waveform per channel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6B0DEEF-7816-8938-94CC-0DDF2571B888}"/>
              </a:ext>
            </a:extLst>
          </p:cNvPr>
          <p:cNvSpPr txBox="1"/>
          <p:nvPr/>
        </p:nvSpPr>
        <p:spPr>
          <a:xfrm>
            <a:off x="2744582" y="6061728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time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C685D74-E4C2-2782-F288-497BA1F01112}"/>
              </a:ext>
            </a:extLst>
          </p:cNvPr>
          <p:cNvSpPr txBox="1"/>
          <p:nvPr/>
        </p:nvSpPr>
        <p:spPr>
          <a:xfrm rot="16200000">
            <a:off x="-948943" y="4224528"/>
            <a:ext cx="2995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Measured voltage/ADC values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A74E651-F77C-DC5A-7801-B55379826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176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6B628-109F-17E2-F39A-C51654980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E6DCE8-B838-8B6E-5767-11EEC26D1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52" y="-14513"/>
            <a:ext cx="11466096" cy="1325563"/>
          </a:xfrm>
        </p:spPr>
        <p:txBody>
          <a:bodyPr/>
          <a:lstStyle/>
          <a:p>
            <a:r>
              <a:rPr lang="de-DE" b="1" dirty="0" err="1"/>
              <a:t>avg_waveforms</a:t>
            </a:r>
            <a:r>
              <a:rPr lang="de-DE" b="1" dirty="0"/>
              <a:t> (</a:t>
            </a:r>
            <a:r>
              <a:rPr lang="de-DE" b="1" dirty="0" err="1"/>
              <a:t>TTree</a:t>
            </a:r>
            <a:r>
              <a:rPr lang="de-DE" b="1" dirty="0"/>
              <a:t>)</a:t>
            </a:r>
            <a:endParaRPr lang="en-GB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E3CF1B6-A40B-4D88-6D49-CB5A6865AF4B}"/>
              </a:ext>
            </a:extLst>
          </p:cNvPr>
          <p:cNvSpPr txBox="1"/>
          <p:nvPr/>
        </p:nvSpPr>
        <p:spPr>
          <a:xfrm>
            <a:off x="924426" y="1931637"/>
            <a:ext cx="9512968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******************************************************************************</a:t>
            </a:r>
            <a:endParaRPr lang="de-DE" sz="4400" b="0" dirty="0">
              <a:effectLst/>
            </a:endParaRPr>
          </a:p>
          <a:p>
            <a:pPr rtl="0">
              <a:buNone/>
            </a:pP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*Tree    :</a:t>
            </a:r>
            <a:r>
              <a:rPr lang="de-DE" sz="1600" b="0" i="0" u="none" strike="noStrike" dirty="0" err="1">
                <a:effectLst/>
                <a:latin typeface="Arial" panose="020B0604020202020204" pitchFamily="34" charset="0"/>
              </a:rPr>
              <a:t>avg_waveforms</a:t>
            </a: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: Average </a:t>
            </a:r>
            <a:r>
              <a:rPr lang="de-DE" sz="1600" b="0" i="0" u="none" strike="noStrike" dirty="0" err="1">
                <a:effectLst/>
                <a:latin typeface="Arial" panose="020B0604020202020204" pitchFamily="34" charset="0"/>
              </a:rPr>
              <a:t>waveforms</a:t>
            </a: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 per </a:t>
            </a:r>
            <a:r>
              <a:rPr lang="de-DE" sz="1600" b="0" i="0" u="none" strike="noStrike" dirty="0" err="1">
                <a:effectLst/>
                <a:latin typeface="Arial" panose="020B0604020202020204" pitchFamily="34" charset="0"/>
              </a:rPr>
              <a:t>channel</a:t>
            </a: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                          *</a:t>
            </a:r>
            <a:endParaRPr lang="de-DE" sz="4400" b="0" dirty="0">
              <a:effectLst/>
            </a:endParaRPr>
          </a:p>
          <a:p>
            <a:pPr rtl="0">
              <a:buNone/>
            </a:pP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*</a:t>
            </a:r>
            <a:r>
              <a:rPr lang="de-DE" sz="1600" b="0" i="0" u="none" strike="noStrike" dirty="0" err="1">
                <a:effectLst/>
                <a:latin typeface="Arial" panose="020B0604020202020204" pitchFamily="34" charset="0"/>
              </a:rPr>
              <a:t>Entries</a:t>
            </a: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 :        2 : Total =            2544 </a:t>
            </a:r>
            <a:r>
              <a:rPr lang="de-DE" sz="1600" b="0" i="0" u="none" strike="noStrike" dirty="0" err="1">
                <a:effectLst/>
                <a:latin typeface="Arial" panose="020B0604020202020204" pitchFamily="34" charset="0"/>
              </a:rPr>
              <a:t>bytes</a:t>
            </a: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  File  Size =       1226 *</a:t>
            </a:r>
            <a:endParaRPr lang="de-DE" sz="4400" b="0" dirty="0">
              <a:effectLst/>
            </a:endParaRPr>
          </a:p>
          <a:p>
            <a:pPr rtl="0">
              <a:buNone/>
            </a:pP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*        :          : Tree </a:t>
            </a:r>
            <a:r>
              <a:rPr lang="de-DE" sz="1600" b="0" i="0" u="none" strike="noStrike" dirty="0" err="1">
                <a:effectLst/>
                <a:latin typeface="Arial" panose="020B0604020202020204" pitchFamily="34" charset="0"/>
              </a:rPr>
              <a:t>compression</a:t>
            </a: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1600" b="0" i="0" u="none" strike="noStrike" dirty="0" err="1">
                <a:effectLst/>
                <a:latin typeface="Arial" panose="020B0604020202020204" pitchFamily="34" charset="0"/>
              </a:rPr>
              <a:t>factor</a:t>
            </a: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 =   1.00                       *</a:t>
            </a:r>
            <a:endParaRPr lang="de-DE" sz="4400" b="0" dirty="0">
              <a:effectLst/>
            </a:endParaRPr>
          </a:p>
          <a:p>
            <a:pPr rtl="0">
              <a:buNone/>
            </a:pP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******************************************************************************</a:t>
            </a:r>
            <a:endParaRPr lang="de-DE" sz="4400" b="0" dirty="0">
              <a:effectLst/>
            </a:endParaRPr>
          </a:p>
          <a:p>
            <a:pPr rtl="0">
              <a:buNone/>
            </a:pP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*Br    0 :</a:t>
            </a:r>
            <a:r>
              <a:rPr lang="de-DE" sz="1600" b="0" i="0" u="none" strike="noStrike" dirty="0" err="1">
                <a:effectLst/>
                <a:latin typeface="Arial" panose="020B0604020202020204" pitchFamily="34" charset="0"/>
              </a:rPr>
              <a:t>channel</a:t>
            </a: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   : </a:t>
            </a:r>
            <a:r>
              <a:rPr lang="de-DE" sz="1600" b="0" i="0" u="none" strike="noStrike" dirty="0" err="1">
                <a:effectLst/>
                <a:latin typeface="Arial" panose="020B0604020202020204" pitchFamily="34" charset="0"/>
              </a:rPr>
              <a:t>channel</a:t>
            </a: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/I                                              *</a:t>
            </a:r>
            <a:endParaRPr lang="de-DE" sz="4400" b="0" dirty="0">
              <a:effectLst/>
            </a:endParaRPr>
          </a:p>
          <a:p>
            <a:pPr rtl="0">
              <a:buNone/>
            </a:pP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*</a:t>
            </a:r>
            <a:r>
              <a:rPr lang="de-DE" sz="1600" b="0" i="0" u="none" strike="noStrike" dirty="0" err="1">
                <a:effectLst/>
                <a:latin typeface="Arial" panose="020B0604020202020204" pitchFamily="34" charset="0"/>
              </a:rPr>
              <a:t>Entries</a:t>
            </a: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 :        2 : Total  Size=        584 </a:t>
            </a:r>
            <a:r>
              <a:rPr lang="de-DE" sz="1600" b="0" i="0" u="none" strike="noStrike" dirty="0" err="1">
                <a:effectLst/>
                <a:latin typeface="Arial" panose="020B0604020202020204" pitchFamily="34" charset="0"/>
              </a:rPr>
              <a:t>bytes</a:t>
            </a: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  File Size  =         91 *</a:t>
            </a:r>
            <a:endParaRPr lang="de-DE" sz="4400" b="0" dirty="0">
              <a:effectLst/>
            </a:endParaRPr>
          </a:p>
          <a:p>
            <a:pPr rtl="0">
              <a:buNone/>
            </a:pP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*</a:t>
            </a:r>
            <a:r>
              <a:rPr lang="de-DE" sz="1600" b="0" i="0" u="none" strike="noStrike" dirty="0" err="1">
                <a:effectLst/>
                <a:latin typeface="Arial" panose="020B0604020202020204" pitchFamily="34" charset="0"/>
              </a:rPr>
              <a:t>Baskets</a:t>
            </a: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 :        1 : Basket Size=      32000 </a:t>
            </a:r>
            <a:r>
              <a:rPr lang="de-DE" sz="1600" b="0" i="0" u="none" strike="noStrike" dirty="0" err="1">
                <a:effectLst/>
                <a:latin typeface="Arial" panose="020B0604020202020204" pitchFamily="34" charset="0"/>
              </a:rPr>
              <a:t>bytes</a:t>
            </a: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  </a:t>
            </a:r>
            <a:r>
              <a:rPr lang="de-DE" sz="1600" b="0" i="0" u="none" strike="noStrike" dirty="0" err="1">
                <a:effectLst/>
                <a:latin typeface="Arial" panose="020B0604020202020204" pitchFamily="34" charset="0"/>
              </a:rPr>
              <a:t>Compression</a:t>
            </a: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=   1.00     *</a:t>
            </a:r>
            <a:endParaRPr lang="de-DE" sz="4400" b="0" dirty="0">
              <a:effectLst/>
            </a:endParaRPr>
          </a:p>
          <a:p>
            <a:pPr rtl="0">
              <a:buNone/>
            </a:pP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*............................................................................*</a:t>
            </a:r>
            <a:endParaRPr lang="de-DE" sz="4400" b="0" dirty="0">
              <a:effectLst/>
            </a:endParaRPr>
          </a:p>
          <a:p>
            <a:pPr rtl="0">
              <a:buNone/>
            </a:pP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*Br    1 :</a:t>
            </a:r>
            <a:r>
              <a:rPr lang="de-DE" sz="1600" b="0" i="0" u="none" strike="noStrike" dirty="0" err="1">
                <a:effectLst/>
                <a:latin typeface="Arial" panose="020B0604020202020204" pitchFamily="34" charset="0"/>
              </a:rPr>
              <a:t>n_samples</a:t>
            </a: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 : </a:t>
            </a:r>
            <a:r>
              <a:rPr lang="de-DE" sz="1600" b="0" i="0" u="none" strike="noStrike" dirty="0" err="1">
                <a:effectLst/>
                <a:latin typeface="Arial" panose="020B0604020202020204" pitchFamily="34" charset="0"/>
              </a:rPr>
              <a:t>n_samples</a:t>
            </a: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/I                                            *</a:t>
            </a:r>
            <a:endParaRPr lang="de-DE" sz="4400" b="0" dirty="0">
              <a:effectLst/>
            </a:endParaRPr>
          </a:p>
          <a:p>
            <a:pPr rtl="0">
              <a:buNone/>
            </a:pP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*</a:t>
            </a:r>
            <a:r>
              <a:rPr lang="de-DE" sz="1600" b="0" i="0" u="none" strike="noStrike" dirty="0" err="1">
                <a:effectLst/>
                <a:latin typeface="Arial" panose="020B0604020202020204" pitchFamily="34" charset="0"/>
              </a:rPr>
              <a:t>Entries</a:t>
            </a: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 :        2 : Total  Size=        594 </a:t>
            </a:r>
            <a:r>
              <a:rPr lang="de-DE" sz="1600" b="0" i="0" u="none" strike="noStrike" dirty="0" err="1">
                <a:effectLst/>
                <a:latin typeface="Arial" panose="020B0604020202020204" pitchFamily="34" charset="0"/>
              </a:rPr>
              <a:t>bytes</a:t>
            </a: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  File Size  =         93 *</a:t>
            </a:r>
            <a:endParaRPr lang="de-DE" sz="4400" b="0" dirty="0">
              <a:effectLst/>
            </a:endParaRPr>
          </a:p>
          <a:p>
            <a:pPr rtl="0">
              <a:buNone/>
            </a:pP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*</a:t>
            </a:r>
            <a:r>
              <a:rPr lang="de-DE" sz="1600" b="0" i="0" u="none" strike="noStrike" dirty="0" err="1">
                <a:effectLst/>
                <a:latin typeface="Arial" panose="020B0604020202020204" pitchFamily="34" charset="0"/>
              </a:rPr>
              <a:t>Baskets</a:t>
            </a: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 :        1 : Basket Size=      32000 </a:t>
            </a:r>
            <a:r>
              <a:rPr lang="de-DE" sz="1600" b="0" i="0" u="none" strike="noStrike" dirty="0" err="1">
                <a:effectLst/>
                <a:latin typeface="Arial" panose="020B0604020202020204" pitchFamily="34" charset="0"/>
              </a:rPr>
              <a:t>bytes</a:t>
            </a: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  </a:t>
            </a:r>
            <a:r>
              <a:rPr lang="de-DE" sz="1600" b="0" i="0" u="none" strike="noStrike" dirty="0" err="1">
                <a:effectLst/>
                <a:latin typeface="Arial" panose="020B0604020202020204" pitchFamily="34" charset="0"/>
              </a:rPr>
              <a:t>Compression</a:t>
            </a: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=   1.00     *</a:t>
            </a:r>
            <a:endParaRPr lang="de-DE" sz="4400" b="0" dirty="0">
              <a:effectLst/>
            </a:endParaRPr>
          </a:p>
          <a:p>
            <a:pPr rtl="0">
              <a:buNone/>
            </a:pP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*............................................................................*</a:t>
            </a:r>
            <a:endParaRPr lang="de-DE" sz="4400" b="0" dirty="0">
              <a:effectLst/>
            </a:endParaRPr>
          </a:p>
          <a:p>
            <a:pPr rtl="0">
              <a:buNone/>
            </a:pP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*Br    2 :</a:t>
            </a:r>
            <a:r>
              <a:rPr lang="de-DE" sz="1600" b="0" i="0" u="none" strike="noStrike" dirty="0" err="1">
                <a:effectLst/>
                <a:latin typeface="Arial" panose="020B0604020202020204" pitchFamily="34" charset="0"/>
              </a:rPr>
              <a:t>waveform</a:t>
            </a: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  : </a:t>
            </a:r>
            <a:r>
              <a:rPr lang="de-DE" sz="1600" b="0" i="0" u="none" strike="noStrike" dirty="0" err="1">
                <a:effectLst/>
                <a:latin typeface="Arial" panose="020B0604020202020204" pitchFamily="34" charset="0"/>
              </a:rPr>
              <a:t>vector</a:t>
            </a: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&lt;</a:t>
            </a:r>
            <a:r>
              <a:rPr lang="de-DE" sz="1600" b="0" i="0" u="none" strike="noStrike" dirty="0" err="1">
                <a:effectLst/>
                <a:latin typeface="Arial" panose="020B0604020202020204" pitchFamily="34" charset="0"/>
              </a:rPr>
              <a:t>float</a:t>
            </a: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&gt;                                          *</a:t>
            </a:r>
            <a:endParaRPr lang="de-DE" sz="4400" b="0" dirty="0">
              <a:effectLst/>
            </a:endParaRPr>
          </a:p>
          <a:p>
            <a:pPr rtl="0">
              <a:buNone/>
            </a:pP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*</a:t>
            </a:r>
            <a:r>
              <a:rPr lang="de-DE" sz="1600" b="0" i="0" u="none" strike="noStrike" dirty="0" err="1">
                <a:effectLst/>
                <a:latin typeface="Arial" panose="020B0604020202020204" pitchFamily="34" charset="0"/>
              </a:rPr>
              <a:t>Entries</a:t>
            </a: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 :        2 : Total  Size=        877 </a:t>
            </a:r>
            <a:r>
              <a:rPr lang="de-DE" sz="1600" b="0" i="0" u="none" strike="noStrike" dirty="0" err="1">
                <a:effectLst/>
                <a:latin typeface="Arial" panose="020B0604020202020204" pitchFamily="34" charset="0"/>
              </a:rPr>
              <a:t>bytes</a:t>
            </a: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  File Size  =        376 *</a:t>
            </a:r>
            <a:endParaRPr lang="de-DE" sz="4400" b="0" dirty="0">
              <a:effectLst/>
            </a:endParaRPr>
          </a:p>
          <a:p>
            <a:pPr rtl="0">
              <a:buNone/>
            </a:pP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*</a:t>
            </a:r>
            <a:r>
              <a:rPr lang="de-DE" sz="1600" b="0" i="0" u="none" strike="noStrike" dirty="0" err="1">
                <a:effectLst/>
                <a:latin typeface="Arial" panose="020B0604020202020204" pitchFamily="34" charset="0"/>
              </a:rPr>
              <a:t>Baskets</a:t>
            </a: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 :        1 : Basket Size=      32000 </a:t>
            </a:r>
            <a:r>
              <a:rPr lang="de-DE" sz="1600" b="0" i="0" u="none" strike="noStrike" dirty="0" err="1">
                <a:effectLst/>
                <a:latin typeface="Arial" panose="020B0604020202020204" pitchFamily="34" charset="0"/>
              </a:rPr>
              <a:t>bytes</a:t>
            </a: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  </a:t>
            </a:r>
            <a:r>
              <a:rPr lang="de-DE" sz="1600" b="0" i="0" u="none" strike="noStrike" dirty="0" err="1">
                <a:effectLst/>
                <a:latin typeface="Arial" panose="020B0604020202020204" pitchFamily="34" charset="0"/>
              </a:rPr>
              <a:t>Compression</a:t>
            </a: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=   1.00     *</a:t>
            </a:r>
            <a:endParaRPr lang="de-DE" sz="4400" b="0" dirty="0">
              <a:effectLst/>
            </a:endParaRPr>
          </a:p>
          <a:p>
            <a:pPr rtl="0">
              <a:buNone/>
            </a:pPr>
            <a:r>
              <a:rPr lang="de-DE" sz="1600" b="0" i="0" u="none" strike="noStrike" dirty="0">
                <a:effectLst/>
                <a:latin typeface="Arial" panose="020B0604020202020204" pitchFamily="34" charset="0"/>
              </a:rPr>
              <a:t>*............................................................................*</a:t>
            </a:r>
            <a:endParaRPr lang="de-DE" sz="4400" b="0" dirty="0">
              <a:effectLst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DF80D37-0806-9385-66B8-C2ABBB238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896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32C62-DF8B-AB42-9123-E944F6443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3751D-C23B-7D42-F958-1EA8364AA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1" y="0"/>
            <a:ext cx="11466096" cy="1325563"/>
          </a:xfrm>
        </p:spPr>
        <p:txBody>
          <a:bodyPr/>
          <a:lstStyle/>
          <a:p>
            <a:r>
              <a:rPr lang="de-DE" b="1" dirty="0" err="1"/>
              <a:t>cfd_summary</a:t>
            </a:r>
            <a:r>
              <a:rPr lang="de-DE" b="1" dirty="0"/>
              <a:t> (</a:t>
            </a:r>
            <a:r>
              <a:rPr lang="de-DE" b="1" dirty="0" err="1"/>
              <a:t>TTree</a:t>
            </a:r>
            <a:r>
              <a:rPr lang="de-DE" b="1" dirty="0"/>
              <a:t>)</a:t>
            </a:r>
            <a:endParaRPr lang="en-GB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581FDE8-53FF-FCE2-37E5-E99B03622BCB}"/>
              </a:ext>
            </a:extLst>
          </p:cNvPr>
          <p:cNvSpPr txBox="1"/>
          <p:nvPr/>
        </p:nvSpPr>
        <p:spPr>
          <a:xfrm>
            <a:off x="5486400" y="386123"/>
            <a:ext cx="8781048" cy="6170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******************************************************************************</a:t>
            </a:r>
            <a:endParaRPr lang="de-DE" sz="3600" b="0" dirty="0">
              <a:effectLst/>
            </a:endParaRPr>
          </a:p>
          <a:p>
            <a:pPr rtl="0">
              <a:buNone/>
            </a:pP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*Tree    :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cfd_summary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: Summary 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of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 CFD time 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fits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                               *</a:t>
            </a:r>
            <a:endParaRPr lang="de-DE" sz="3600" b="0" dirty="0">
              <a:effectLst/>
            </a:endParaRPr>
          </a:p>
          <a:p>
            <a:pPr rtl="0">
              <a:buNone/>
            </a:pP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*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Entries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 :        1 : Total =            4436 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bytes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  File  Size =       1439 *</a:t>
            </a:r>
            <a:endParaRPr lang="de-DE" sz="3600" b="0" dirty="0">
              <a:effectLst/>
            </a:endParaRPr>
          </a:p>
          <a:p>
            <a:pPr rtl="0">
              <a:buNone/>
            </a:pP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*        :          : Tree 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compression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factor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 =   1.00                       *</a:t>
            </a:r>
            <a:endParaRPr lang="de-DE" sz="3600" b="0" dirty="0">
              <a:effectLst/>
            </a:endParaRPr>
          </a:p>
          <a:p>
            <a:pPr rtl="0">
              <a:buNone/>
            </a:pP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******************************************************************************</a:t>
            </a:r>
            <a:endParaRPr lang="de-DE" sz="3600" b="0" dirty="0">
              <a:effectLst/>
            </a:endParaRPr>
          </a:p>
          <a:p>
            <a:pPr rtl="0">
              <a:buNone/>
            </a:pP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*Br    0 :ch1       : ch1/I                                                  *</a:t>
            </a:r>
            <a:endParaRPr lang="de-DE" sz="3600" b="0" dirty="0">
              <a:effectLst/>
            </a:endParaRPr>
          </a:p>
          <a:p>
            <a:pPr rtl="0">
              <a:buNone/>
            </a:pP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*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Entries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 :        1 : Total  Size=        558 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bytes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  File Size  =         81 *</a:t>
            </a:r>
            <a:endParaRPr lang="de-DE" sz="3600" b="0" dirty="0">
              <a:effectLst/>
            </a:endParaRPr>
          </a:p>
          <a:p>
            <a:pPr rtl="0">
              <a:buNone/>
            </a:pP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*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Baskets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 :        1 : Basket Size=      32000 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bytes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  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Compression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=   1.00     *</a:t>
            </a:r>
            <a:endParaRPr lang="de-DE" sz="3600" b="0" dirty="0">
              <a:effectLst/>
            </a:endParaRPr>
          </a:p>
          <a:p>
            <a:pPr rtl="0">
              <a:buNone/>
            </a:pP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*............................................................................*</a:t>
            </a:r>
            <a:endParaRPr lang="de-DE" sz="3600" b="0" dirty="0">
              <a:effectLst/>
            </a:endParaRPr>
          </a:p>
          <a:p>
            <a:pPr rtl="0">
              <a:buNone/>
            </a:pP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*Br    1 :ch2       : ch2/I                                                  *</a:t>
            </a:r>
            <a:endParaRPr lang="de-DE" sz="3600" b="0" dirty="0">
              <a:effectLst/>
            </a:endParaRPr>
          </a:p>
          <a:p>
            <a:pPr rtl="0">
              <a:buNone/>
            </a:pP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*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Entries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 :        1 : Total  Size=        558 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bytes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  File Size  =         81 *</a:t>
            </a:r>
            <a:endParaRPr lang="de-DE" sz="3600" b="0" dirty="0">
              <a:effectLst/>
            </a:endParaRPr>
          </a:p>
          <a:p>
            <a:pPr rtl="0">
              <a:buNone/>
            </a:pP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*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Baskets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 :        1 : Basket Size=      32000 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bytes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  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Compression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=   1.00     *</a:t>
            </a:r>
            <a:endParaRPr lang="de-DE" sz="3600" b="0" dirty="0">
              <a:effectLst/>
            </a:endParaRPr>
          </a:p>
          <a:p>
            <a:pPr rtl="0">
              <a:buNone/>
            </a:pP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*............................................................................*</a:t>
            </a:r>
            <a:endParaRPr lang="de-DE" sz="3600" b="0" dirty="0">
              <a:effectLst/>
            </a:endParaRPr>
          </a:p>
          <a:p>
            <a:pPr rtl="0">
              <a:buNone/>
            </a:pP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*Br    2 :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mean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      : 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mean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/F                                                 *</a:t>
            </a:r>
            <a:endParaRPr lang="de-DE" sz="3600" b="0" dirty="0">
              <a:effectLst/>
            </a:endParaRPr>
          </a:p>
          <a:p>
            <a:pPr rtl="0">
              <a:buNone/>
            </a:pP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*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Entries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 :        1 : Total  Size=        563 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bytes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  File Size  =         82 *</a:t>
            </a:r>
            <a:endParaRPr lang="de-DE" sz="3600" b="0" dirty="0">
              <a:effectLst/>
            </a:endParaRPr>
          </a:p>
          <a:p>
            <a:pPr rtl="0">
              <a:buNone/>
            </a:pP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*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Baskets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 :        1 : Basket Size=      32000 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bytes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  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Compression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=   1.00     *</a:t>
            </a:r>
            <a:endParaRPr lang="de-DE" sz="3600" b="0" dirty="0">
              <a:effectLst/>
            </a:endParaRPr>
          </a:p>
          <a:p>
            <a:pPr rtl="0">
              <a:buNone/>
            </a:pP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*............................................................................*</a:t>
            </a:r>
            <a:endParaRPr lang="de-DE" sz="3600" b="0" dirty="0">
              <a:effectLst/>
            </a:endParaRPr>
          </a:p>
          <a:p>
            <a:pPr rtl="0">
              <a:buNone/>
            </a:pP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*Br    3 :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sigma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     : 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sigma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/F                                                *</a:t>
            </a:r>
            <a:endParaRPr lang="de-DE" sz="3600" b="0" dirty="0">
              <a:effectLst/>
            </a:endParaRPr>
          </a:p>
          <a:p>
            <a:pPr rtl="0">
              <a:buNone/>
            </a:pP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*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Entries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 :        1 : Total  Size=        568 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bytes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  File Size  =         83 *</a:t>
            </a:r>
            <a:endParaRPr lang="de-DE" sz="3600" b="0" dirty="0">
              <a:effectLst/>
            </a:endParaRPr>
          </a:p>
          <a:p>
            <a:pPr rtl="0">
              <a:buNone/>
            </a:pP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*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Baskets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 :        1 : Basket Size=      32000 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bytes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  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Compression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=   1.00     *</a:t>
            </a:r>
            <a:endParaRPr lang="de-DE" sz="3600" b="0" dirty="0">
              <a:effectLst/>
            </a:endParaRPr>
          </a:p>
          <a:p>
            <a:pPr rtl="0">
              <a:buNone/>
            </a:pP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*............................................................................*</a:t>
            </a:r>
            <a:endParaRPr lang="de-DE" sz="3600" b="0" dirty="0">
              <a:effectLst/>
            </a:endParaRPr>
          </a:p>
          <a:p>
            <a:pPr rtl="0">
              <a:buNone/>
            </a:pP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*Br    4 :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mean_err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  : 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mean_err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/F                                             *</a:t>
            </a:r>
            <a:endParaRPr lang="de-DE" sz="3600" b="0" dirty="0">
              <a:effectLst/>
            </a:endParaRPr>
          </a:p>
          <a:p>
            <a:pPr rtl="0">
              <a:buNone/>
            </a:pP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*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Entries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 :        1 : Total  Size=        583 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bytes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  File Size  =         86 *</a:t>
            </a:r>
            <a:endParaRPr lang="de-DE" sz="3600" b="0" dirty="0">
              <a:effectLst/>
            </a:endParaRPr>
          </a:p>
          <a:p>
            <a:pPr rtl="0">
              <a:buNone/>
            </a:pP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*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Baskets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 :        1 : Basket Size=      32000 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bytes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  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Compression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=   1.00     *</a:t>
            </a:r>
            <a:endParaRPr lang="de-DE" sz="3600" b="0" dirty="0">
              <a:effectLst/>
            </a:endParaRPr>
          </a:p>
          <a:p>
            <a:pPr rtl="0">
              <a:buNone/>
            </a:pP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*............................................................................*</a:t>
            </a:r>
            <a:endParaRPr lang="de-DE" sz="3600" b="0" dirty="0">
              <a:effectLst/>
            </a:endParaRPr>
          </a:p>
          <a:p>
            <a:pPr rtl="0">
              <a:buNone/>
            </a:pP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*Br    5 :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sigma_err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 : 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sigma_err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/F                                            *</a:t>
            </a:r>
            <a:endParaRPr lang="de-DE" sz="3600" b="0" dirty="0">
              <a:effectLst/>
            </a:endParaRPr>
          </a:p>
          <a:p>
            <a:pPr rtl="0">
              <a:buNone/>
            </a:pP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*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Entries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 :        1 : Total  Size=        588 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bytes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  File Size  =         87 *</a:t>
            </a:r>
            <a:endParaRPr lang="de-DE" sz="3600" b="0" dirty="0">
              <a:effectLst/>
            </a:endParaRPr>
          </a:p>
          <a:p>
            <a:pPr rtl="0">
              <a:buNone/>
            </a:pP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*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Baskets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 :        1 : Basket Size=      32000 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bytes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  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Compression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=   1.00     *</a:t>
            </a:r>
            <a:endParaRPr lang="de-DE" sz="3600" b="0" dirty="0">
              <a:effectLst/>
            </a:endParaRPr>
          </a:p>
          <a:p>
            <a:pPr rtl="0">
              <a:buNone/>
            </a:pP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*............................................................................*</a:t>
            </a:r>
            <a:endParaRPr lang="de-DE" sz="3600" b="0" dirty="0">
              <a:effectLst/>
            </a:endParaRPr>
          </a:p>
          <a:p>
            <a:pPr rtl="0">
              <a:buNone/>
            </a:pP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*Br    6 :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n_entries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 : 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n_entries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/I                                            *</a:t>
            </a:r>
            <a:endParaRPr lang="de-DE" sz="3600" b="0" dirty="0">
              <a:effectLst/>
            </a:endParaRPr>
          </a:p>
          <a:p>
            <a:pPr rtl="0">
              <a:buNone/>
            </a:pP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*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Entries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 :        1 : Total  Size=        588 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bytes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  File Size  =         87 *</a:t>
            </a:r>
            <a:endParaRPr lang="de-DE" sz="3600" b="0" dirty="0">
              <a:effectLst/>
            </a:endParaRPr>
          </a:p>
          <a:p>
            <a:pPr rtl="0">
              <a:buNone/>
            </a:pP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*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Baskets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 :        1 : Basket Size=      32000 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bytes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  </a:t>
            </a:r>
            <a:r>
              <a:rPr lang="de-DE" sz="1200" b="0" i="0" u="none" strike="noStrike" dirty="0" err="1">
                <a:effectLst/>
                <a:latin typeface="Arial" panose="020B0604020202020204" pitchFamily="34" charset="0"/>
              </a:rPr>
              <a:t>Compression</a:t>
            </a: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=   1.00     *</a:t>
            </a:r>
            <a:endParaRPr lang="de-DE" sz="3600" b="0" dirty="0">
              <a:effectLst/>
            </a:endParaRPr>
          </a:p>
          <a:p>
            <a:pPr rtl="0">
              <a:buNone/>
            </a:pPr>
            <a:r>
              <a:rPr lang="de-DE" sz="1200" b="0" i="0" u="none" strike="noStrike" dirty="0">
                <a:effectLst/>
                <a:latin typeface="Arial" panose="020B0604020202020204" pitchFamily="34" charset="0"/>
              </a:rPr>
              <a:t>*............................................................................*</a:t>
            </a:r>
            <a:endParaRPr lang="de-DE" sz="3600" b="0" dirty="0">
              <a:effectLst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1AD3A70-9D78-E950-254E-66833E885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915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5D433-A8AD-763A-351C-37751C229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11031-42EF-84C0-69F4-ED460F528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04" y="-146041"/>
            <a:ext cx="11466096" cy="1325563"/>
          </a:xfrm>
        </p:spPr>
        <p:txBody>
          <a:bodyPr/>
          <a:lstStyle/>
          <a:p>
            <a:r>
              <a:rPr lang="de-DE" b="1" dirty="0" err="1"/>
              <a:t>cfd_summary_amp_cut</a:t>
            </a:r>
            <a:r>
              <a:rPr lang="de-DE" b="1" dirty="0"/>
              <a:t> (</a:t>
            </a:r>
            <a:r>
              <a:rPr lang="de-DE" b="1" dirty="0" err="1"/>
              <a:t>TTree</a:t>
            </a:r>
            <a:r>
              <a:rPr lang="de-DE" b="1" dirty="0"/>
              <a:t>)</a:t>
            </a:r>
            <a:endParaRPr lang="en-GB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B00E71B-9588-2A43-52A9-C9D99A0D17EC}"/>
              </a:ext>
            </a:extLst>
          </p:cNvPr>
          <p:cNvSpPr txBox="1"/>
          <p:nvPr/>
        </p:nvSpPr>
        <p:spPr>
          <a:xfrm>
            <a:off x="3048000" y="1179522"/>
            <a:ext cx="6096000" cy="567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******************************************************************************</a:t>
            </a:r>
            <a:endParaRPr lang="de-DE" sz="3200" b="0" dirty="0">
              <a:effectLst/>
            </a:endParaRPr>
          </a:p>
          <a:p>
            <a:pPr rtl="0">
              <a:buNone/>
            </a:pP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*Tree    :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cfd_summary_amp_cut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: Summary 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of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 CFD time 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fits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 _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amp_cut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                      *</a:t>
            </a:r>
            <a:endParaRPr lang="de-DE" sz="3200" b="0" dirty="0">
              <a:effectLst/>
            </a:endParaRPr>
          </a:p>
          <a:p>
            <a:pPr rtl="0">
              <a:buNone/>
            </a:pP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*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Entries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 :        1 : Total =            4524 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bytes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  File  Size =       1521 *</a:t>
            </a:r>
            <a:endParaRPr lang="de-DE" sz="3200" b="0" dirty="0">
              <a:effectLst/>
            </a:endParaRPr>
          </a:p>
          <a:p>
            <a:pPr rtl="0">
              <a:buNone/>
            </a:pP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*        :          : Tree 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compression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factor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 =   1.00                       *</a:t>
            </a:r>
            <a:endParaRPr lang="de-DE" sz="3200" b="0" dirty="0">
              <a:effectLst/>
            </a:endParaRPr>
          </a:p>
          <a:p>
            <a:pPr rtl="0">
              <a:buNone/>
            </a:pP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******************************************************************************</a:t>
            </a:r>
            <a:endParaRPr lang="de-DE" sz="3200" b="0" dirty="0">
              <a:effectLst/>
            </a:endParaRPr>
          </a:p>
          <a:p>
            <a:pPr rtl="0">
              <a:buNone/>
            </a:pP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*Br    0 :ch1       : ch1/I                                                  *</a:t>
            </a:r>
            <a:endParaRPr lang="de-DE" sz="3200" b="0" dirty="0">
              <a:effectLst/>
            </a:endParaRPr>
          </a:p>
          <a:p>
            <a:pPr rtl="0">
              <a:buNone/>
            </a:pP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*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Entries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 :        1 : Total  Size=        566 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bytes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  File Size  =         89 *</a:t>
            </a:r>
            <a:endParaRPr lang="de-DE" sz="3200" b="0" dirty="0">
              <a:effectLst/>
            </a:endParaRPr>
          </a:p>
          <a:p>
            <a:pPr rtl="0">
              <a:buNone/>
            </a:pP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*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Baskets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 :        1 : Basket Size=      32000 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bytes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  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Compression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=   1.00     *</a:t>
            </a:r>
            <a:endParaRPr lang="de-DE" sz="3200" b="0" dirty="0">
              <a:effectLst/>
            </a:endParaRPr>
          </a:p>
          <a:p>
            <a:pPr rtl="0">
              <a:buNone/>
            </a:pP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*............................................................................*</a:t>
            </a:r>
            <a:endParaRPr lang="de-DE" sz="3200" b="0" dirty="0">
              <a:effectLst/>
            </a:endParaRPr>
          </a:p>
          <a:p>
            <a:pPr rtl="0">
              <a:buNone/>
            </a:pP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*Br    1 :ch2       : ch2/I                                                  *</a:t>
            </a:r>
            <a:endParaRPr lang="de-DE" sz="3200" b="0" dirty="0">
              <a:effectLst/>
            </a:endParaRPr>
          </a:p>
          <a:p>
            <a:pPr rtl="0">
              <a:buNone/>
            </a:pP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*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Entries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 :        1 : Total  Size=        566 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bytes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  File Size  =         89 *</a:t>
            </a:r>
            <a:endParaRPr lang="de-DE" sz="3200" b="0" dirty="0">
              <a:effectLst/>
            </a:endParaRPr>
          </a:p>
          <a:p>
            <a:pPr rtl="0">
              <a:buNone/>
            </a:pP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*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Baskets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 :        1 : Basket Size=      32000 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bytes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  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Compression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=   1.00     *</a:t>
            </a:r>
            <a:endParaRPr lang="de-DE" sz="3200" b="0" dirty="0">
              <a:effectLst/>
            </a:endParaRPr>
          </a:p>
          <a:p>
            <a:pPr rtl="0">
              <a:buNone/>
            </a:pP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*............................................................................*</a:t>
            </a:r>
            <a:endParaRPr lang="de-DE" sz="3200" b="0" dirty="0">
              <a:effectLst/>
            </a:endParaRPr>
          </a:p>
          <a:p>
            <a:pPr rtl="0">
              <a:buNone/>
            </a:pP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*Br    2 :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mean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      : 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mean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/F                                                 *</a:t>
            </a:r>
            <a:endParaRPr lang="de-DE" sz="3200" b="0" dirty="0">
              <a:effectLst/>
            </a:endParaRPr>
          </a:p>
          <a:p>
            <a:pPr rtl="0">
              <a:buNone/>
            </a:pP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*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Entries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 :        1 : Total  Size=        571 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bytes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  File Size  =         90 *</a:t>
            </a:r>
            <a:endParaRPr lang="de-DE" sz="3200" b="0" dirty="0">
              <a:effectLst/>
            </a:endParaRPr>
          </a:p>
          <a:p>
            <a:pPr rtl="0">
              <a:buNone/>
            </a:pP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*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Baskets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 :        1 : Basket Size=      32000 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bytes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  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Compression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=   1.00     *</a:t>
            </a:r>
            <a:endParaRPr lang="de-DE" sz="3200" b="0" dirty="0">
              <a:effectLst/>
            </a:endParaRPr>
          </a:p>
          <a:p>
            <a:pPr rtl="0">
              <a:buNone/>
            </a:pP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*............................................................................*</a:t>
            </a:r>
            <a:endParaRPr lang="de-DE" sz="3200" b="0" dirty="0">
              <a:effectLst/>
            </a:endParaRPr>
          </a:p>
          <a:p>
            <a:pPr rtl="0">
              <a:buNone/>
            </a:pP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*Br    3 :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sigma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     : 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sigma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/F                                                *</a:t>
            </a:r>
            <a:endParaRPr lang="de-DE" sz="3200" b="0" dirty="0">
              <a:effectLst/>
            </a:endParaRPr>
          </a:p>
          <a:p>
            <a:pPr rtl="0">
              <a:buNone/>
            </a:pP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*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Entries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 :        1 : Total  Size=        576 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bytes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  File Size  =         91 *</a:t>
            </a:r>
            <a:endParaRPr lang="de-DE" sz="3200" b="0" dirty="0">
              <a:effectLst/>
            </a:endParaRPr>
          </a:p>
          <a:p>
            <a:pPr rtl="0">
              <a:buNone/>
            </a:pP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*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Baskets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 :        1 : Basket Size=      32000 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bytes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  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Compression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=   1.00     *</a:t>
            </a:r>
            <a:endParaRPr lang="de-DE" sz="3200" b="0" dirty="0">
              <a:effectLst/>
            </a:endParaRPr>
          </a:p>
          <a:p>
            <a:pPr rtl="0">
              <a:buNone/>
            </a:pP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*............................................................................*</a:t>
            </a:r>
            <a:endParaRPr lang="de-DE" sz="3200" b="0" dirty="0">
              <a:effectLst/>
            </a:endParaRPr>
          </a:p>
          <a:p>
            <a:pPr rtl="0">
              <a:buNone/>
            </a:pP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*Br    4 :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mean_err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  : 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mean_err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/F                                             *</a:t>
            </a:r>
            <a:endParaRPr lang="de-DE" sz="3200" b="0" dirty="0">
              <a:effectLst/>
            </a:endParaRPr>
          </a:p>
          <a:p>
            <a:pPr rtl="0">
              <a:buNone/>
            </a:pP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*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Entries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 :        1 : Total  Size=        591 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bytes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  File Size  =         94 *</a:t>
            </a:r>
            <a:endParaRPr lang="de-DE" sz="3200" b="0" dirty="0">
              <a:effectLst/>
            </a:endParaRPr>
          </a:p>
          <a:p>
            <a:pPr rtl="0">
              <a:buNone/>
            </a:pP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*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Baskets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 :        1 : Basket Size=      32000 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bytes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  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Compression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=   1.00     *</a:t>
            </a:r>
            <a:endParaRPr lang="de-DE" sz="3200" b="0" dirty="0">
              <a:effectLst/>
            </a:endParaRPr>
          </a:p>
          <a:p>
            <a:pPr rtl="0">
              <a:buNone/>
            </a:pP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*............................................................................*</a:t>
            </a:r>
            <a:endParaRPr lang="de-DE" sz="3200" b="0" dirty="0">
              <a:effectLst/>
            </a:endParaRPr>
          </a:p>
          <a:p>
            <a:pPr rtl="0">
              <a:buNone/>
            </a:pP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*Br    5 :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sigma_err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 : 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sigma_err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/F                                            *</a:t>
            </a:r>
            <a:endParaRPr lang="de-DE" sz="3200" b="0" dirty="0">
              <a:effectLst/>
            </a:endParaRPr>
          </a:p>
          <a:p>
            <a:pPr rtl="0">
              <a:buNone/>
            </a:pP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*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Entries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 :        1 : Total  Size=        596 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bytes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  File Size  =         95 *</a:t>
            </a:r>
            <a:endParaRPr lang="de-DE" sz="3200" b="0" dirty="0">
              <a:effectLst/>
            </a:endParaRPr>
          </a:p>
          <a:p>
            <a:pPr rtl="0">
              <a:buNone/>
            </a:pP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*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Baskets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 :        1 : Basket Size=      32000 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bytes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  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Compression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=   1.00     *</a:t>
            </a:r>
            <a:endParaRPr lang="de-DE" sz="3200" b="0" dirty="0">
              <a:effectLst/>
            </a:endParaRPr>
          </a:p>
          <a:p>
            <a:pPr rtl="0">
              <a:buNone/>
            </a:pP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*............................................................................*</a:t>
            </a:r>
            <a:endParaRPr lang="de-DE" sz="3200" b="0" dirty="0">
              <a:effectLst/>
            </a:endParaRPr>
          </a:p>
          <a:p>
            <a:pPr rtl="0">
              <a:buNone/>
            </a:pP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*Br    6 :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n_entries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 : 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n_entries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/I                                            *</a:t>
            </a:r>
            <a:endParaRPr lang="de-DE" sz="3200" b="0" dirty="0">
              <a:effectLst/>
            </a:endParaRPr>
          </a:p>
          <a:p>
            <a:pPr rtl="0">
              <a:buNone/>
            </a:pP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*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Entries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 :        1 : Total  Size=        596 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bytes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  File Size  =         95 *</a:t>
            </a:r>
            <a:endParaRPr lang="de-DE" sz="3200" b="0" dirty="0">
              <a:effectLst/>
            </a:endParaRPr>
          </a:p>
          <a:p>
            <a:pPr rtl="0">
              <a:buNone/>
            </a:pP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*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Baskets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 :        1 : Basket Size=      32000 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bytes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  </a:t>
            </a:r>
            <a:r>
              <a:rPr lang="de-DE" sz="1100" b="0" i="0" u="none" strike="noStrike" dirty="0" err="1">
                <a:effectLst/>
                <a:latin typeface="Arial" panose="020B0604020202020204" pitchFamily="34" charset="0"/>
              </a:rPr>
              <a:t>Compression</a:t>
            </a: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=   1.00     *</a:t>
            </a:r>
            <a:endParaRPr lang="de-DE" sz="3200" b="0" dirty="0">
              <a:effectLst/>
            </a:endParaRPr>
          </a:p>
          <a:p>
            <a:pPr rtl="0">
              <a:buNone/>
            </a:pPr>
            <a:r>
              <a:rPr lang="de-DE" sz="1100" b="0" i="0" u="none" strike="noStrike" dirty="0">
                <a:effectLst/>
                <a:latin typeface="Arial" panose="020B0604020202020204" pitchFamily="34" charset="0"/>
              </a:rPr>
              <a:t>*............................................................................*</a:t>
            </a:r>
            <a:endParaRPr lang="de-DE" sz="3200" b="0" dirty="0">
              <a:effectLst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961EA88-A7BB-928C-EA8D-288724FAB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083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20237-4DA6-540B-39B8-183FF930E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E180BC-FCBB-5AD6-3F0E-6D64AEDEE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52" y="0"/>
            <a:ext cx="11466096" cy="1325563"/>
          </a:xfrm>
        </p:spPr>
        <p:txBody>
          <a:bodyPr/>
          <a:lstStyle/>
          <a:p>
            <a:r>
              <a:rPr lang="de-DE" b="1" dirty="0" err="1"/>
              <a:t>cfd_time</a:t>
            </a:r>
            <a:r>
              <a:rPr lang="de-DE" b="1" dirty="0"/>
              <a:t> (</a:t>
            </a:r>
            <a:r>
              <a:rPr lang="de-DE" b="1" dirty="0" err="1"/>
              <a:t>TDirectoryFile</a:t>
            </a:r>
            <a:r>
              <a:rPr lang="de-DE" b="1" dirty="0"/>
              <a:t>)</a:t>
            </a:r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F12045D-B6E6-5743-4A33-503F0BC0D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53" y="3429000"/>
            <a:ext cx="4435292" cy="333751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A60944C-6587-60E9-5F53-C6DDFA9AEE37}"/>
              </a:ext>
            </a:extLst>
          </p:cNvPr>
          <p:cNvSpPr txBox="1"/>
          <p:nvPr/>
        </p:nvSpPr>
        <p:spPr>
          <a:xfrm>
            <a:off x="362952" y="2550695"/>
            <a:ext cx="2749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delta_cfd_time_0_1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01250BB-D1C4-A0E3-6270-962C77506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190" y="3364832"/>
            <a:ext cx="4539858" cy="340167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C53A453-FE25-8F84-D97A-4B481177C474}"/>
              </a:ext>
            </a:extLst>
          </p:cNvPr>
          <p:cNvSpPr txBox="1"/>
          <p:nvPr/>
        </p:nvSpPr>
        <p:spPr>
          <a:xfrm>
            <a:off x="7289190" y="2550694"/>
            <a:ext cx="429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delta_cfd_time_0_1_amp_cut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B9850BA-57BE-CE22-2181-199A258F7CAC}"/>
              </a:ext>
            </a:extLst>
          </p:cNvPr>
          <p:cNvSpPr txBox="1"/>
          <p:nvPr/>
        </p:nvSpPr>
        <p:spPr>
          <a:xfrm>
            <a:off x="4946988" y="4604006"/>
            <a:ext cx="2059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Look same because </a:t>
            </a:r>
          </a:p>
          <a:p>
            <a:r>
              <a:rPr lang="en-GB" dirty="0"/>
              <a:t>no amplitude cut is </a:t>
            </a:r>
          </a:p>
          <a:p>
            <a:r>
              <a:rPr lang="en-GB" dirty="0"/>
              <a:t>applied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D7C3589-2E7A-037C-0D75-8685906F5407}"/>
              </a:ext>
            </a:extLst>
          </p:cNvPr>
          <p:cNvSpPr txBox="1"/>
          <p:nvPr/>
        </p:nvSpPr>
        <p:spPr>
          <a:xfrm>
            <a:off x="872369" y="1129645"/>
            <a:ext cx="3149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Subfolder of the analysis folder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7590765-826A-3F6B-5C44-7CD9355311D5}"/>
              </a:ext>
            </a:extLst>
          </p:cNvPr>
          <p:cNvSpPr txBox="1"/>
          <p:nvPr/>
        </p:nvSpPr>
        <p:spPr>
          <a:xfrm rot="16200000">
            <a:off x="-42352" y="4937366"/>
            <a:ext cx="810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counts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7408F90-9F31-F7FB-6292-06FA48D1495C}"/>
              </a:ext>
            </a:extLst>
          </p:cNvPr>
          <p:cNvSpPr txBox="1"/>
          <p:nvPr/>
        </p:nvSpPr>
        <p:spPr>
          <a:xfrm>
            <a:off x="1874604" y="6488668"/>
            <a:ext cx="165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Time difference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305EEC23-D8BC-2DCF-E034-720673648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761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D28B7-D930-8FD4-982C-64FF2C7DC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BA718-81FA-A9B8-3BAD-756C6D8B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52" y="300957"/>
            <a:ext cx="11466096" cy="1325563"/>
          </a:xfrm>
        </p:spPr>
        <p:txBody>
          <a:bodyPr/>
          <a:lstStyle/>
          <a:p>
            <a:r>
              <a:rPr lang="de-DE" b="1" dirty="0" err="1"/>
              <a:t>avg_waveforms_default_cut</a:t>
            </a:r>
            <a:r>
              <a:rPr lang="de-DE" b="1" dirty="0"/>
              <a:t> (</a:t>
            </a:r>
            <a:r>
              <a:rPr lang="de-DE" b="1" dirty="0" err="1"/>
              <a:t>TNamed</a:t>
            </a:r>
            <a:r>
              <a:rPr lang="de-DE" b="1" dirty="0"/>
              <a:t>)</a:t>
            </a:r>
            <a:endParaRPr lang="en-GB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3EA15C1-5186-33B5-D638-A302A17D4D07}"/>
              </a:ext>
            </a:extLst>
          </p:cNvPr>
          <p:cNvSpPr txBox="1"/>
          <p:nvPr/>
        </p:nvSpPr>
        <p:spPr>
          <a:xfrm>
            <a:off x="1411706" y="1626520"/>
            <a:ext cx="6561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0" i="0" u="none" strike="noStrike" dirty="0">
                <a:solidFill>
                  <a:srgbClr val="A64D79"/>
                </a:solidFill>
                <a:effectLst/>
                <a:latin typeface="Arial" panose="020B0604020202020204" pitchFamily="34" charset="0"/>
              </a:rPr>
              <a:t>OBJ: </a:t>
            </a:r>
            <a:r>
              <a:rPr lang="de-DE" sz="1800" b="0" i="0" u="none" strike="noStrike" dirty="0" err="1">
                <a:solidFill>
                  <a:srgbClr val="A64D79"/>
                </a:solidFill>
                <a:effectLst/>
                <a:latin typeface="Arial" panose="020B0604020202020204" pitchFamily="34" charset="0"/>
              </a:rPr>
              <a:t>TNamed</a:t>
            </a:r>
            <a:r>
              <a:rPr lang="de-DE" sz="1800" b="0" i="0" u="none" strike="noStrike" dirty="0">
                <a:solidFill>
                  <a:srgbClr val="A64D79"/>
                </a:solidFill>
                <a:effectLst/>
                <a:latin typeface="Arial" panose="020B0604020202020204" pitchFamily="34" charset="0"/>
              </a:rPr>
              <a:t>     </a:t>
            </a:r>
            <a:r>
              <a:rPr lang="de-DE" sz="1800" b="0" i="0" u="none" strike="noStrike" dirty="0" err="1">
                <a:solidFill>
                  <a:srgbClr val="A64D79"/>
                </a:solidFill>
                <a:effectLst/>
                <a:latin typeface="Arial" panose="020B0604020202020204" pitchFamily="34" charset="0"/>
              </a:rPr>
              <a:t>avg_waveforms_default_cut</a:t>
            </a:r>
            <a:r>
              <a:rPr lang="de-DE" sz="1800" b="0" i="0" u="none" strike="noStrike" dirty="0">
                <a:solidFill>
                  <a:srgbClr val="A64D79"/>
                </a:solidFill>
                <a:effectLst/>
                <a:latin typeface="Arial" panose="020B0604020202020204" pitchFamily="34" charset="0"/>
              </a:rPr>
              <a:t>       </a:t>
            </a:r>
            <a:r>
              <a:rPr lang="de-DE" sz="1800" b="0" i="0" u="none" strike="noStrike" dirty="0" err="1">
                <a:solidFill>
                  <a:srgbClr val="A64D79"/>
                </a:solidFill>
                <a:effectLst/>
                <a:latin typeface="Arial" panose="020B0604020202020204" pitchFamily="34" charset="0"/>
              </a:rPr>
              <a:t>bcid</a:t>
            </a:r>
            <a:r>
              <a:rPr lang="de-DE" sz="1800" b="0" i="0" u="none" strike="noStrike" dirty="0">
                <a:solidFill>
                  <a:srgbClr val="A64D79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de-DE" sz="1800" b="0" i="0" u="none" strike="noStrike" dirty="0" err="1">
                <a:solidFill>
                  <a:srgbClr val="A64D79"/>
                </a:solidFill>
                <a:effectLst/>
                <a:latin typeface="Arial" panose="020B0604020202020204" pitchFamily="34" charset="0"/>
              </a:rPr>
              <a:t>chid</a:t>
            </a:r>
            <a:r>
              <a:rPr lang="de-DE" sz="1800" b="0" i="0" u="none" strike="noStrike" dirty="0">
                <a:solidFill>
                  <a:srgbClr val="A64D79"/>
                </a:solidFill>
                <a:effectLst/>
                <a:latin typeface="Arial" panose="020B0604020202020204" pitchFamily="34" charset="0"/>
              </a:rPr>
              <a:t>]&gt;0</a:t>
            </a:r>
            <a:endParaRPr lang="en-GB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725886A-D954-A9A0-147F-9A513D54DD55}"/>
              </a:ext>
            </a:extLst>
          </p:cNvPr>
          <p:cNvSpPr txBox="1">
            <a:spLocks/>
          </p:cNvSpPr>
          <p:nvPr/>
        </p:nvSpPr>
        <p:spPr>
          <a:xfrm>
            <a:off x="362952" y="2289301"/>
            <a:ext cx="114660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err="1"/>
              <a:t>cdf_time_default_cut</a:t>
            </a:r>
            <a:r>
              <a:rPr lang="de-DE" b="1" dirty="0"/>
              <a:t> (</a:t>
            </a:r>
            <a:r>
              <a:rPr lang="de-DE" b="1" dirty="0" err="1"/>
              <a:t>TNamed</a:t>
            </a:r>
            <a:r>
              <a:rPr lang="de-DE" b="1" dirty="0"/>
              <a:t>)</a:t>
            </a:r>
            <a:endParaRPr lang="en-GB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E887B4A-2F88-9D14-AAE2-C7060632EA7E}"/>
              </a:ext>
            </a:extLst>
          </p:cNvPr>
          <p:cNvSpPr txBox="1"/>
          <p:nvPr/>
        </p:nvSpPr>
        <p:spPr>
          <a:xfrm>
            <a:off x="1411706" y="3815980"/>
            <a:ext cx="8502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de-DE" sz="1800" b="0" i="0" u="none" strike="noStrike" dirty="0">
                <a:solidFill>
                  <a:srgbClr val="A64D79"/>
                </a:solidFill>
                <a:effectLst/>
                <a:latin typeface="Arial" panose="020B0604020202020204" pitchFamily="34" charset="0"/>
              </a:rPr>
              <a:t>OBJ: </a:t>
            </a:r>
            <a:r>
              <a:rPr lang="de-DE" sz="1800" b="0" i="0" u="none" strike="noStrike" dirty="0" err="1">
                <a:solidFill>
                  <a:srgbClr val="A64D79"/>
                </a:solidFill>
                <a:effectLst/>
                <a:latin typeface="Arial" panose="020B0604020202020204" pitchFamily="34" charset="0"/>
              </a:rPr>
              <a:t>TNamed</a:t>
            </a:r>
            <a:r>
              <a:rPr lang="de-DE" sz="1800" b="0" i="0" u="none" strike="noStrike" dirty="0">
                <a:solidFill>
                  <a:srgbClr val="A64D79"/>
                </a:solidFill>
                <a:effectLst/>
                <a:latin typeface="Arial" panose="020B0604020202020204" pitchFamily="34" charset="0"/>
              </a:rPr>
              <a:t>     </a:t>
            </a:r>
            <a:r>
              <a:rPr lang="de-DE" sz="1800" b="0" i="0" u="none" strike="noStrike" dirty="0" err="1">
                <a:solidFill>
                  <a:srgbClr val="A64D79"/>
                </a:solidFill>
                <a:effectLst/>
                <a:latin typeface="Arial" panose="020B0604020202020204" pitchFamily="34" charset="0"/>
              </a:rPr>
              <a:t>cfd_time_default_cut</a:t>
            </a:r>
            <a:r>
              <a:rPr lang="de-DE" sz="1800" b="0" i="0" u="none" strike="noStrike" dirty="0">
                <a:solidFill>
                  <a:srgbClr val="A64D79"/>
                </a:solidFill>
                <a:effectLst/>
                <a:latin typeface="Arial" panose="020B0604020202020204" pitchFamily="34" charset="0"/>
              </a:rPr>
              <a:t>    </a:t>
            </a:r>
            <a:r>
              <a:rPr lang="de-DE" sz="1800" b="0" i="0" u="none" strike="noStrike" dirty="0" err="1">
                <a:solidFill>
                  <a:srgbClr val="A64D79"/>
                </a:solidFill>
                <a:effectLst/>
                <a:latin typeface="Arial" panose="020B0604020202020204" pitchFamily="34" charset="0"/>
              </a:rPr>
              <a:t>bcid</a:t>
            </a:r>
            <a:r>
              <a:rPr lang="de-DE" sz="1800" b="0" i="0" u="none" strike="noStrike" dirty="0">
                <a:solidFill>
                  <a:srgbClr val="A64D79"/>
                </a:solidFill>
                <a:effectLst/>
                <a:latin typeface="Arial" panose="020B0604020202020204" pitchFamily="34" charset="0"/>
              </a:rPr>
              <a:t>[ch1]==</a:t>
            </a:r>
            <a:r>
              <a:rPr lang="de-DE" sz="1800" b="0" i="0" u="none" strike="noStrike" dirty="0" err="1">
                <a:solidFill>
                  <a:srgbClr val="A64D79"/>
                </a:solidFill>
                <a:effectLst/>
                <a:latin typeface="Arial" panose="020B0604020202020204" pitchFamily="34" charset="0"/>
              </a:rPr>
              <a:t>bcid</a:t>
            </a:r>
            <a:r>
              <a:rPr lang="de-DE" sz="1800" b="0" i="0" u="none" strike="noStrike" dirty="0">
                <a:solidFill>
                  <a:srgbClr val="A64D79"/>
                </a:solidFill>
                <a:effectLst/>
                <a:latin typeface="Arial" panose="020B0604020202020204" pitchFamily="34" charset="0"/>
              </a:rPr>
              <a:t>[ch2] &amp;&amp; </a:t>
            </a:r>
            <a:r>
              <a:rPr lang="de-DE" sz="1800" b="0" i="0" u="none" strike="noStrike" dirty="0" err="1">
                <a:solidFill>
                  <a:srgbClr val="A64D79"/>
                </a:solidFill>
                <a:effectLst/>
                <a:latin typeface="Arial" panose="020B0604020202020204" pitchFamily="34" charset="0"/>
              </a:rPr>
              <a:t>bcid</a:t>
            </a:r>
            <a:r>
              <a:rPr lang="de-DE" sz="1800" b="0" i="0" u="none" strike="noStrike" dirty="0">
                <a:solidFill>
                  <a:srgbClr val="A64D79"/>
                </a:solidFill>
                <a:effectLst/>
                <a:latin typeface="Arial" panose="020B0604020202020204" pitchFamily="34" charset="0"/>
              </a:rPr>
              <a:t>[ch1]&gt;0</a:t>
            </a:r>
            <a:endParaRPr lang="de-DE" b="0" dirty="0">
              <a:effectLst/>
            </a:endParaRPr>
          </a:p>
          <a:p>
            <a:pPr>
              <a:buNone/>
            </a:pPr>
            <a:br>
              <a:rPr lang="de-DE" dirty="0"/>
            </a:br>
            <a:endParaRPr lang="en-GB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5D4A3B01-7750-475E-060E-DBC1CFF1DD96}"/>
              </a:ext>
            </a:extLst>
          </p:cNvPr>
          <p:cNvSpPr txBox="1">
            <a:spLocks/>
          </p:cNvSpPr>
          <p:nvPr/>
        </p:nvSpPr>
        <p:spPr>
          <a:xfrm>
            <a:off x="483267" y="4277644"/>
            <a:ext cx="114660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err="1"/>
              <a:t>user_cut</a:t>
            </a:r>
            <a:r>
              <a:rPr lang="de-DE" b="1" dirty="0"/>
              <a:t> (</a:t>
            </a:r>
            <a:r>
              <a:rPr lang="de-DE" b="1" dirty="0" err="1"/>
              <a:t>TNamed</a:t>
            </a:r>
            <a:r>
              <a:rPr lang="de-DE" b="1" dirty="0"/>
              <a:t>)</a:t>
            </a:r>
            <a:endParaRPr lang="en-GB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5C56209-A08E-9548-0115-7668E3DC5EC2}"/>
              </a:ext>
            </a:extLst>
          </p:cNvPr>
          <p:cNvSpPr txBox="1"/>
          <p:nvPr/>
        </p:nvSpPr>
        <p:spPr>
          <a:xfrm>
            <a:off x="1411706" y="5804322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de-DE" sz="1800" b="0" i="0" u="none" strike="noStrike" dirty="0">
                <a:solidFill>
                  <a:srgbClr val="A64D79"/>
                </a:solidFill>
                <a:effectLst/>
                <a:latin typeface="Arial" panose="020B0604020202020204" pitchFamily="34" charset="0"/>
              </a:rPr>
              <a:t>OBJ: </a:t>
            </a:r>
            <a:r>
              <a:rPr lang="de-DE" sz="1800" b="0" i="0" u="none" strike="noStrike" dirty="0" err="1">
                <a:solidFill>
                  <a:srgbClr val="A64D79"/>
                </a:solidFill>
                <a:effectLst/>
                <a:latin typeface="Arial" panose="020B0604020202020204" pitchFamily="34" charset="0"/>
              </a:rPr>
              <a:t>TNamed</a:t>
            </a:r>
            <a:r>
              <a:rPr lang="de-DE" sz="1800" b="0" i="0" u="none" strike="noStrike" dirty="0">
                <a:solidFill>
                  <a:srgbClr val="A64D79"/>
                </a:solidFill>
                <a:effectLst/>
                <a:latin typeface="Arial" panose="020B0604020202020204" pitchFamily="34" charset="0"/>
              </a:rPr>
              <a:t>     </a:t>
            </a:r>
            <a:r>
              <a:rPr lang="de-DE" sz="1800" b="0" i="0" u="none" strike="noStrike" dirty="0" err="1">
                <a:solidFill>
                  <a:srgbClr val="A64D79"/>
                </a:solidFill>
                <a:effectLst/>
                <a:latin typeface="Arial" panose="020B0604020202020204" pitchFamily="34" charset="0"/>
              </a:rPr>
              <a:t>user_cut</a:t>
            </a:r>
            <a:r>
              <a:rPr lang="de-DE" sz="1800" b="0" i="0" u="none" strike="noStrike" dirty="0">
                <a:solidFill>
                  <a:srgbClr val="A64D79"/>
                </a:solidFill>
                <a:effectLst/>
                <a:latin typeface="Arial" panose="020B0604020202020204" pitchFamily="34" charset="0"/>
              </a:rPr>
              <a:t>        No additional </a:t>
            </a:r>
            <a:r>
              <a:rPr lang="de-DE" sz="1800" b="0" i="0" u="none" strike="noStrike" dirty="0" err="1">
                <a:solidFill>
                  <a:srgbClr val="A64D79"/>
                </a:solidFill>
                <a:effectLst/>
                <a:latin typeface="Arial" panose="020B0604020202020204" pitchFamily="34" charset="0"/>
              </a:rPr>
              <a:t>cut</a:t>
            </a:r>
            <a:r>
              <a:rPr lang="de-DE" sz="1800" b="0" i="0" u="none" strike="noStrike" dirty="0">
                <a:solidFill>
                  <a:srgbClr val="A64D7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A64D79"/>
                </a:solidFill>
                <a:effectLst/>
                <a:latin typeface="Arial" panose="020B0604020202020204" pitchFamily="34" charset="0"/>
              </a:rPr>
              <a:t>applied</a:t>
            </a:r>
            <a:endParaRPr lang="de-DE" b="0" dirty="0">
              <a:effectLst/>
            </a:endParaRPr>
          </a:p>
          <a:p>
            <a:pPr>
              <a:buNone/>
            </a:pPr>
            <a:br>
              <a:rPr lang="de-DE" dirty="0"/>
            </a:br>
            <a:endParaRPr lang="en-GB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3E26A96-8E01-5AA5-6C10-D2C1AB102989}"/>
              </a:ext>
            </a:extLst>
          </p:cNvPr>
          <p:cNvSpPr txBox="1"/>
          <p:nvPr/>
        </p:nvSpPr>
        <p:spPr>
          <a:xfrm>
            <a:off x="8149389" y="1626520"/>
            <a:ext cx="3191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Let through just valid BCID  </a:t>
            </a:r>
          </a:p>
          <a:p>
            <a:r>
              <a:rPr lang="en-GB" dirty="0"/>
              <a:t>Drops empty/unphysical events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07AAD64-0E3C-16D7-60B2-384AA19E2E7B}"/>
              </a:ext>
            </a:extLst>
          </p:cNvPr>
          <p:cNvSpPr txBox="1"/>
          <p:nvPr/>
        </p:nvSpPr>
        <p:spPr>
          <a:xfrm>
            <a:off x="7972926" y="4076528"/>
            <a:ext cx="422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Both channel need to be in the same event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ABD437E-F745-BDFB-ED4F-DC8C1AFAB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307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1061EC-F6B5-6B72-0EF9-BC8DB42A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237" y="2766218"/>
            <a:ext cx="4391526" cy="1325563"/>
          </a:xfrm>
        </p:spPr>
        <p:txBody>
          <a:bodyPr/>
          <a:lstStyle/>
          <a:p>
            <a:r>
              <a:rPr lang="en-GB" dirty="0"/>
              <a:t>Different channels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575F2A6-29AF-CB14-4CBA-70A9818B7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99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E0D5A-0F97-A739-AF07-ECFDA9745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7AC2A5-DC1D-5628-F67B-EE5FFC74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7" y="-244475"/>
            <a:ext cx="12079705" cy="1325563"/>
          </a:xfrm>
        </p:spPr>
        <p:txBody>
          <a:bodyPr>
            <a:normAutofit/>
          </a:bodyPr>
          <a:lstStyle/>
          <a:p>
            <a:r>
              <a:rPr lang="en-GB" sz="4000" b="1" u="sng" noProof="0" dirty="0"/>
              <a:t>Why do the different </a:t>
            </a:r>
            <a:r>
              <a:rPr lang="en-GB" sz="4000" b="1" u="sng" noProof="0" dirty="0" err="1"/>
              <a:t>output_run</a:t>
            </a:r>
            <a:r>
              <a:rPr lang="en-GB" sz="4000" b="1" u="sng" noProof="0" dirty="0"/>
              <a:t> have different channels?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2D8B6B1-A4B2-FEE7-2E65-98AE4EC219D2}"/>
              </a:ext>
            </a:extLst>
          </p:cNvPr>
          <p:cNvSpPr txBox="1"/>
          <p:nvPr/>
        </p:nvSpPr>
        <p:spPr>
          <a:xfrm>
            <a:off x="176463" y="1081088"/>
            <a:ext cx="3615092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noProof="0" dirty="0">
                <a:highlight>
                  <a:srgbClr val="FFFF00"/>
                </a:highlight>
              </a:rPr>
              <a:t>run3: channel 0 &amp; channel 1</a:t>
            </a:r>
            <a:endParaRPr lang="en-GB" sz="1200" b="0" noProof="0" dirty="0">
              <a:effectLst/>
              <a:highlight>
                <a:srgbClr val="FFFF00"/>
              </a:highlight>
            </a:endParaRPr>
          </a:p>
          <a:p>
            <a:r>
              <a:rPr lang="en-GB" sz="1200" noProof="0" dirty="0"/>
              <a:t>run4: channel 0 &amp; channel 2</a:t>
            </a:r>
            <a:endParaRPr lang="en-GB" sz="1200" b="0" noProof="0" dirty="0">
              <a:effectLst/>
            </a:endParaRPr>
          </a:p>
          <a:p>
            <a:r>
              <a:rPr lang="en-GB" sz="1200" noProof="0" dirty="0"/>
              <a:t>run5: channel 0 &amp; channel 2</a:t>
            </a:r>
            <a:endParaRPr lang="en-GB" sz="1200" b="0" noProof="0" dirty="0">
              <a:effectLst/>
            </a:endParaRPr>
          </a:p>
          <a:p>
            <a:r>
              <a:rPr lang="en-GB" sz="1200" noProof="0" dirty="0"/>
              <a:t>run6: channel 0 &amp; channel 1</a:t>
            </a:r>
            <a:endParaRPr lang="en-GB" sz="1200" b="0" noProof="0" dirty="0">
              <a:effectLst/>
            </a:endParaRPr>
          </a:p>
          <a:p>
            <a:r>
              <a:rPr lang="en-GB" sz="1200" noProof="0" dirty="0"/>
              <a:t>run7: channel 0 &amp; channel 1</a:t>
            </a:r>
            <a:endParaRPr lang="en-GB" sz="1200" b="0" noProof="0" dirty="0">
              <a:effectLst/>
            </a:endParaRPr>
          </a:p>
          <a:p>
            <a:r>
              <a:rPr lang="en-GB" sz="1200" noProof="0" dirty="0">
                <a:highlight>
                  <a:srgbClr val="00FF00"/>
                </a:highlight>
              </a:rPr>
              <a:t>run8: channel 0 &amp; channel 2</a:t>
            </a:r>
            <a:endParaRPr lang="en-GB" sz="1200" b="0" noProof="0" dirty="0">
              <a:effectLst/>
              <a:highlight>
                <a:srgbClr val="00FF00"/>
              </a:highlight>
            </a:endParaRPr>
          </a:p>
          <a:p>
            <a:r>
              <a:rPr lang="en-GB" sz="1200" noProof="0" dirty="0">
                <a:highlight>
                  <a:srgbClr val="FF00FF"/>
                </a:highlight>
              </a:rPr>
              <a:t>run9: </a:t>
            </a:r>
            <a:r>
              <a:rPr lang="en-GB" sz="1200" noProof="0" dirty="0">
                <a:highlight>
                  <a:srgbClr val="00FFFF"/>
                </a:highlight>
              </a:rPr>
              <a:t>channel 0</a:t>
            </a:r>
            <a:endParaRPr lang="en-GB" sz="1200" b="0" noProof="0" dirty="0">
              <a:effectLst/>
              <a:highlight>
                <a:srgbClr val="00FFFF"/>
              </a:highlight>
            </a:endParaRPr>
          </a:p>
          <a:p>
            <a:r>
              <a:rPr lang="en-GB" sz="1200" noProof="0" dirty="0">
                <a:highlight>
                  <a:srgbClr val="00FFFF"/>
                </a:highlight>
              </a:rPr>
              <a:t>run10: channel 0 &amp; channel 2</a:t>
            </a:r>
            <a:endParaRPr lang="en-GB" sz="1200" b="0" noProof="0" dirty="0">
              <a:effectLst/>
              <a:highlight>
                <a:srgbClr val="00FFFF"/>
              </a:highlight>
            </a:endParaRPr>
          </a:p>
          <a:p>
            <a:r>
              <a:rPr lang="en-GB" sz="1200" noProof="0" dirty="0">
                <a:highlight>
                  <a:srgbClr val="00FFFF"/>
                </a:highlight>
              </a:rPr>
              <a:t>run11: channel 0 &amp; channel 2</a:t>
            </a:r>
            <a:endParaRPr lang="en-GB" sz="1200" b="0" noProof="0" dirty="0">
              <a:effectLst/>
              <a:highlight>
                <a:srgbClr val="00FFFF"/>
              </a:highlight>
            </a:endParaRPr>
          </a:p>
          <a:p>
            <a:r>
              <a:rPr lang="en-GB" sz="1200" noProof="0" dirty="0"/>
              <a:t>run12: channel 0 &amp; channel 2</a:t>
            </a:r>
            <a:endParaRPr lang="en-GB" sz="1200" b="0" noProof="0" dirty="0">
              <a:effectLst/>
            </a:endParaRPr>
          </a:p>
          <a:p>
            <a:r>
              <a:rPr lang="en-GB" sz="1200" noProof="0" dirty="0">
                <a:highlight>
                  <a:srgbClr val="00FFFF"/>
                </a:highlight>
              </a:rPr>
              <a:t>run13: channel 0 &amp; channel 2</a:t>
            </a:r>
            <a:endParaRPr lang="en-GB" sz="1200" b="0" noProof="0" dirty="0">
              <a:effectLst/>
              <a:highlight>
                <a:srgbClr val="00FFFF"/>
              </a:highlight>
            </a:endParaRPr>
          </a:p>
          <a:p>
            <a:r>
              <a:rPr lang="en-GB" sz="1200" noProof="0" dirty="0">
                <a:highlight>
                  <a:srgbClr val="FF00FF"/>
                </a:highlight>
              </a:rPr>
              <a:t>run14</a:t>
            </a:r>
            <a:r>
              <a:rPr lang="en-GB" sz="1200" noProof="0" dirty="0">
                <a:highlight>
                  <a:srgbClr val="00FFFF"/>
                </a:highlight>
              </a:rPr>
              <a:t>: channel 1</a:t>
            </a:r>
            <a:endParaRPr lang="en-GB" sz="1200" b="0" noProof="0" dirty="0">
              <a:effectLst/>
              <a:highlight>
                <a:srgbClr val="00FFFF"/>
              </a:highlight>
            </a:endParaRPr>
          </a:p>
          <a:p>
            <a:r>
              <a:rPr lang="en-GB" sz="1200" noProof="0" dirty="0">
                <a:highlight>
                  <a:srgbClr val="FF0000"/>
                </a:highlight>
              </a:rPr>
              <a:t>run15: channel 0 &amp; channel 1 &amp; channel 2</a:t>
            </a:r>
            <a:endParaRPr lang="en-GB" sz="1200" b="0" noProof="0" dirty="0">
              <a:effectLst/>
              <a:highlight>
                <a:srgbClr val="FF0000"/>
              </a:highlight>
            </a:endParaRPr>
          </a:p>
          <a:p>
            <a:r>
              <a:rPr lang="en-GB" sz="1200" noProof="0" dirty="0">
                <a:highlight>
                  <a:srgbClr val="00FFFF"/>
                </a:highlight>
              </a:rPr>
              <a:t>run16: channel 0 &amp; channel 1 &amp; channel 2 &amp; channel 3</a:t>
            </a:r>
            <a:endParaRPr lang="en-GB" sz="1200" b="0" noProof="0" dirty="0">
              <a:effectLst/>
              <a:highlight>
                <a:srgbClr val="00FFFF"/>
              </a:highlight>
            </a:endParaRPr>
          </a:p>
          <a:p>
            <a:r>
              <a:rPr lang="en-GB" sz="1200" noProof="0" dirty="0">
                <a:highlight>
                  <a:srgbClr val="00FFFF"/>
                </a:highlight>
              </a:rPr>
              <a:t>run17:  channel 0 &amp; channel 1 &amp; channel 2 &amp; channel 3</a:t>
            </a:r>
            <a:endParaRPr lang="en-GB" sz="1200" b="0" noProof="0" dirty="0">
              <a:effectLst/>
              <a:highlight>
                <a:srgbClr val="00FFFF"/>
              </a:highlight>
            </a:endParaRPr>
          </a:p>
          <a:p>
            <a:r>
              <a:rPr lang="en-GB" sz="1200" noProof="0" dirty="0">
                <a:highlight>
                  <a:srgbClr val="00FFFF"/>
                </a:highlight>
              </a:rPr>
              <a:t>run18:  channel 0 &amp; channel 1 &amp; channel 2 &amp; channel 3</a:t>
            </a:r>
            <a:endParaRPr lang="en-GB" sz="1200" b="0" noProof="0" dirty="0">
              <a:effectLst/>
              <a:highlight>
                <a:srgbClr val="00FFFF"/>
              </a:highlight>
            </a:endParaRPr>
          </a:p>
          <a:p>
            <a:r>
              <a:rPr lang="en-GB" sz="1200" noProof="0" dirty="0">
                <a:highlight>
                  <a:srgbClr val="00FFFF"/>
                </a:highlight>
              </a:rPr>
              <a:t>run19:  channel 0 &amp; channel 1 &amp; channel 2 &amp; channel 3</a:t>
            </a:r>
            <a:endParaRPr lang="en-GB" sz="1200" b="0" noProof="0" dirty="0">
              <a:effectLst/>
              <a:highlight>
                <a:srgbClr val="00FFFF"/>
              </a:highlight>
            </a:endParaRPr>
          </a:p>
          <a:p>
            <a:r>
              <a:rPr lang="en-GB" sz="1200" noProof="0" dirty="0">
                <a:highlight>
                  <a:srgbClr val="00FFFF"/>
                </a:highlight>
              </a:rPr>
              <a:t>run20:  channel 0 &amp; channel 1 &amp; channel 2 &amp; channel 3</a:t>
            </a:r>
            <a:endParaRPr lang="en-GB" sz="1200" b="0" noProof="0" dirty="0">
              <a:effectLst/>
              <a:highlight>
                <a:srgbClr val="00FFFF"/>
              </a:highlight>
            </a:endParaRPr>
          </a:p>
          <a:p>
            <a:r>
              <a:rPr lang="en-GB" sz="1200" noProof="0" dirty="0">
                <a:highlight>
                  <a:srgbClr val="00FFFF"/>
                </a:highlight>
              </a:rPr>
              <a:t>run21:  channel 0 &amp; channel 1 &amp; channel 2 &amp; channel 3</a:t>
            </a:r>
            <a:endParaRPr lang="en-GB" sz="1200" b="0" noProof="0" dirty="0">
              <a:effectLst/>
              <a:highlight>
                <a:srgbClr val="00FFFF"/>
              </a:highlight>
            </a:endParaRPr>
          </a:p>
          <a:p>
            <a:r>
              <a:rPr lang="en-GB" sz="1200" noProof="0" dirty="0"/>
              <a:t>run22:  channel 0 &amp; channel 1 &amp; channel 2 &amp; channel 3</a:t>
            </a:r>
            <a:endParaRPr lang="en-GB" sz="1200" b="0" noProof="0" dirty="0">
              <a:effectLst/>
            </a:endParaRPr>
          </a:p>
          <a:p>
            <a:r>
              <a:rPr lang="en-GB" sz="1200" noProof="0" dirty="0"/>
              <a:t>run23:  channel 0 &amp; channel 1 &amp; channel 2 &amp; channel 3</a:t>
            </a:r>
            <a:endParaRPr lang="en-GB" sz="1200" b="0" noProof="0" dirty="0">
              <a:effectLst/>
            </a:endParaRPr>
          </a:p>
          <a:p>
            <a:r>
              <a:rPr lang="en-GB" sz="1200" noProof="0" dirty="0"/>
              <a:t>run24:  channel 0 &amp; channel 1 &amp; channel 2 &amp; channel 3</a:t>
            </a:r>
            <a:endParaRPr lang="en-GB" sz="1200" b="0" noProof="0" dirty="0">
              <a:effectLst/>
            </a:endParaRPr>
          </a:p>
          <a:p>
            <a:r>
              <a:rPr lang="en-GB" sz="1200" noProof="0" dirty="0"/>
              <a:t>run25:  channel 0 &amp; channel 1 &amp; channel 2 &amp; channel 3</a:t>
            </a:r>
            <a:endParaRPr lang="en-GB" sz="1200" b="0" noProof="0" dirty="0">
              <a:effectLst/>
            </a:endParaRPr>
          </a:p>
          <a:p>
            <a:endParaRPr lang="en-GB" sz="1400" noProof="0" dirty="0"/>
          </a:p>
          <a:p>
            <a:br>
              <a:rPr lang="en-GB" noProof="0" dirty="0"/>
            </a:br>
            <a:endParaRPr lang="en-GB" noProof="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0ADD36C-5DD6-20F1-1566-32D2A1CB0BAF}"/>
              </a:ext>
            </a:extLst>
          </p:cNvPr>
          <p:cNvSpPr txBox="1"/>
          <p:nvPr/>
        </p:nvSpPr>
        <p:spPr>
          <a:xfrm>
            <a:off x="3791555" y="1060489"/>
            <a:ext cx="418736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noProof="0" dirty="0"/>
              <a:t>run26:  channel 0 &amp; channel 1 &amp; channel 2 &amp; channel 3</a:t>
            </a:r>
            <a:endParaRPr lang="en-GB" sz="1200" b="0" noProof="0" dirty="0">
              <a:effectLst/>
            </a:endParaRPr>
          </a:p>
          <a:p>
            <a:r>
              <a:rPr lang="en-GB" sz="1200" noProof="0" dirty="0"/>
              <a:t>run27:  channel 0 &amp; channel 1 &amp; channel 2 &amp; channel 3</a:t>
            </a:r>
            <a:endParaRPr lang="en-GB" sz="1200" b="0" noProof="0" dirty="0">
              <a:effectLst/>
            </a:endParaRPr>
          </a:p>
          <a:p>
            <a:r>
              <a:rPr lang="en-GB" sz="1200" noProof="0" dirty="0">
                <a:highlight>
                  <a:srgbClr val="00FFFF"/>
                </a:highlight>
              </a:rPr>
              <a:t>run28:  channel 0 &amp; channel 1 &amp; channel 2 &amp; channel 3</a:t>
            </a:r>
            <a:endParaRPr lang="en-GB" sz="1200" b="0" noProof="0" dirty="0">
              <a:effectLst/>
              <a:highlight>
                <a:srgbClr val="00FFFF"/>
              </a:highlight>
            </a:endParaRPr>
          </a:p>
          <a:p>
            <a:r>
              <a:rPr lang="en-GB" sz="1200" noProof="0" dirty="0"/>
              <a:t>run29:  channel 0 &amp; channel 1 &amp; channel 2 &amp; channel 3</a:t>
            </a:r>
            <a:endParaRPr lang="en-GB" sz="1200" b="0" noProof="0" dirty="0">
              <a:effectLst/>
            </a:endParaRPr>
          </a:p>
          <a:p>
            <a:r>
              <a:rPr lang="en-GB" sz="1200" noProof="0" dirty="0"/>
              <a:t>run30:  channel 0 &amp; channel 1 &amp; channel 2 &amp; channel 3</a:t>
            </a:r>
            <a:endParaRPr lang="en-GB" sz="1200" b="0" noProof="0" dirty="0">
              <a:effectLst/>
            </a:endParaRPr>
          </a:p>
          <a:p>
            <a:r>
              <a:rPr lang="en-GB" sz="1200" noProof="0" dirty="0">
                <a:highlight>
                  <a:srgbClr val="808000"/>
                </a:highlight>
              </a:rPr>
              <a:t>run31:  channel 0 &amp; channel 1 &amp; channel 3</a:t>
            </a:r>
            <a:endParaRPr lang="en-GB" sz="1200" b="0" noProof="0" dirty="0">
              <a:effectLst/>
              <a:highlight>
                <a:srgbClr val="808000"/>
              </a:highlight>
            </a:endParaRPr>
          </a:p>
          <a:p>
            <a:r>
              <a:rPr lang="en-GB" sz="1200" noProof="0" dirty="0">
                <a:highlight>
                  <a:srgbClr val="00FFFF"/>
                </a:highlight>
              </a:rPr>
              <a:t>run32: channel 0 &amp; channel 1 &amp; channel 3</a:t>
            </a:r>
            <a:endParaRPr lang="en-GB" sz="1200" b="0" noProof="0" dirty="0">
              <a:effectLst/>
              <a:highlight>
                <a:srgbClr val="00FFFF"/>
              </a:highlight>
            </a:endParaRPr>
          </a:p>
          <a:p>
            <a:r>
              <a:rPr lang="en-GB" sz="1200" noProof="0" dirty="0"/>
              <a:t>run33: channel 0 &amp; channel 1 &amp; channel 3</a:t>
            </a:r>
            <a:endParaRPr lang="en-GB" sz="1200" b="0" noProof="0" dirty="0">
              <a:effectLst/>
            </a:endParaRPr>
          </a:p>
          <a:p>
            <a:r>
              <a:rPr lang="en-GB" sz="1200" noProof="0" dirty="0"/>
              <a:t>run34: channel 0 &amp; channel 1 &amp; channel 3</a:t>
            </a:r>
            <a:endParaRPr lang="en-GB" sz="1200" b="0" noProof="0" dirty="0">
              <a:effectLst/>
            </a:endParaRPr>
          </a:p>
          <a:p>
            <a:r>
              <a:rPr lang="en-GB" sz="1200" noProof="0" dirty="0"/>
              <a:t>run35: channel 0 &amp; channel 1 &amp; channel 3</a:t>
            </a:r>
            <a:endParaRPr lang="en-GB" sz="1200" b="0" noProof="0" dirty="0">
              <a:effectLst/>
            </a:endParaRPr>
          </a:p>
          <a:p>
            <a:r>
              <a:rPr lang="en-GB" sz="1200" noProof="0" dirty="0"/>
              <a:t>run36: channel 0 &amp; channel 1 &amp; channel 3</a:t>
            </a:r>
            <a:endParaRPr lang="en-GB" sz="1200" b="0" noProof="0" dirty="0">
              <a:effectLst/>
            </a:endParaRPr>
          </a:p>
          <a:p>
            <a:r>
              <a:rPr lang="en-GB" sz="1200" noProof="0" dirty="0"/>
              <a:t>run37: channel 0 &amp; channel 1 &amp; channel 3</a:t>
            </a:r>
            <a:endParaRPr lang="en-GB" sz="1200" b="0" noProof="0" dirty="0">
              <a:effectLst/>
            </a:endParaRPr>
          </a:p>
          <a:p>
            <a:r>
              <a:rPr lang="en-GB" sz="1200" noProof="0" dirty="0"/>
              <a:t>run38: channel 0 &amp; channel 1 &amp; channel 3</a:t>
            </a:r>
            <a:endParaRPr lang="en-GB" sz="1200" b="0" noProof="0" dirty="0">
              <a:effectLst/>
            </a:endParaRPr>
          </a:p>
          <a:p>
            <a:r>
              <a:rPr lang="en-GB" sz="1200" noProof="0" dirty="0"/>
              <a:t>run39: channel 0 &amp; channel 1 &amp; channel 3</a:t>
            </a:r>
            <a:endParaRPr lang="en-GB" sz="1200" b="0" noProof="0" dirty="0">
              <a:effectLst/>
            </a:endParaRPr>
          </a:p>
          <a:p>
            <a:r>
              <a:rPr lang="en-GB" sz="1200" noProof="0" dirty="0"/>
              <a:t>run40: channel 0 &amp; channel 1 &amp; channel 3</a:t>
            </a:r>
            <a:endParaRPr lang="en-GB" sz="1200" b="0" noProof="0" dirty="0">
              <a:effectLst/>
            </a:endParaRPr>
          </a:p>
          <a:p>
            <a:r>
              <a:rPr lang="en-GB" sz="1200" noProof="0" dirty="0"/>
              <a:t>run41: channel 0 &amp; channel 1 &amp; channel 3</a:t>
            </a:r>
            <a:endParaRPr lang="en-GB" sz="1200" b="0" noProof="0" dirty="0">
              <a:effectLst/>
            </a:endParaRPr>
          </a:p>
          <a:p>
            <a:r>
              <a:rPr lang="en-GB" sz="1200" noProof="0" dirty="0">
                <a:highlight>
                  <a:srgbClr val="00FFFF"/>
                </a:highlight>
              </a:rPr>
              <a:t>run42: channel 0 &amp; channel 1 &amp; channel 3</a:t>
            </a:r>
            <a:endParaRPr lang="en-GB" sz="1200" b="0" noProof="0" dirty="0">
              <a:effectLst/>
              <a:highlight>
                <a:srgbClr val="00FFFF"/>
              </a:highlight>
            </a:endParaRPr>
          </a:p>
          <a:p>
            <a:r>
              <a:rPr lang="en-GB" sz="1200" noProof="0" dirty="0">
                <a:highlight>
                  <a:srgbClr val="00FFFF"/>
                </a:highlight>
              </a:rPr>
              <a:t>run43: channel 0 &amp; channel 1 &amp; channel 3</a:t>
            </a:r>
            <a:endParaRPr lang="en-GB" sz="1200" b="0" noProof="0" dirty="0">
              <a:effectLst/>
              <a:highlight>
                <a:srgbClr val="00FFFF"/>
              </a:highlight>
            </a:endParaRPr>
          </a:p>
          <a:p>
            <a:r>
              <a:rPr lang="en-GB" sz="1200" noProof="0" dirty="0"/>
              <a:t>run44: channel 0 &amp; channel 1 &amp; channel 3</a:t>
            </a:r>
            <a:endParaRPr lang="en-GB" sz="1200" b="0" noProof="0" dirty="0">
              <a:effectLst/>
            </a:endParaRPr>
          </a:p>
          <a:p>
            <a:r>
              <a:rPr lang="en-GB" sz="1200" noProof="0" dirty="0"/>
              <a:t>run45: channel 0 &amp; channel 1 &amp; channel 3</a:t>
            </a:r>
            <a:endParaRPr lang="en-GB" sz="1200" b="0" noProof="0" dirty="0">
              <a:effectLst/>
            </a:endParaRPr>
          </a:p>
          <a:p>
            <a:r>
              <a:rPr lang="en-GB" sz="1200" noProof="0" dirty="0"/>
              <a:t>run46: channel 0 &amp; channel 1 &amp; channel 3</a:t>
            </a:r>
            <a:endParaRPr lang="en-GB" sz="1200" b="0" noProof="0" dirty="0">
              <a:effectLst/>
            </a:endParaRPr>
          </a:p>
          <a:p>
            <a:r>
              <a:rPr lang="en-GB" sz="1200" noProof="0" dirty="0"/>
              <a:t>run47: channel 0 &amp; channel 1 &amp; channel 3</a:t>
            </a:r>
            <a:endParaRPr lang="en-GB" sz="1200" b="0" noProof="0" dirty="0">
              <a:effectLst/>
            </a:endParaRPr>
          </a:p>
          <a:p>
            <a:r>
              <a:rPr lang="en-GB" sz="1200" noProof="0" dirty="0"/>
              <a:t>run48: channel 0 &amp; channel 1 &amp; channel 3</a:t>
            </a:r>
            <a:endParaRPr lang="en-GB" sz="1200" b="0" noProof="0" dirty="0">
              <a:effectLst/>
            </a:endParaRPr>
          </a:p>
          <a:p>
            <a:r>
              <a:rPr lang="en-GB" sz="1200" noProof="0" dirty="0">
                <a:highlight>
                  <a:srgbClr val="00FFFF"/>
                </a:highlight>
              </a:rPr>
              <a:t>run49: channel 0 &amp; channel 1 &amp; channel 3</a:t>
            </a:r>
            <a:endParaRPr lang="en-GB" sz="1200" b="0" noProof="0" dirty="0">
              <a:effectLst/>
              <a:highlight>
                <a:srgbClr val="00FFFF"/>
              </a:highlight>
            </a:endParaRPr>
          </a:p>
          <a:p>
            <a:r>
              <a:rPr lang="en-GB" sz="1200" noProof="0" dirty="0"/>
              <a:t>run50: channel 0 &amp; channel 1 &amp; channel 3</a:t>
            </a:r>
            <a:endParaRPr lang="en-GB" sz="1200" b="0" noProof="0" dirty="0">
              <a:effectLst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410BF42-569E-4E45-1FD0-9CAECAAB81CF}"/>
              </a:ext>
            </a:extLst>
          </p:cNvPr>
          <p:cNvSpPr txBox="1"/>
          <p:nvPr/>
        </p:nvSpPr>
        <p:spPr>
          <a:xfrm>
            <a:off x="7749088" y="2646948"/>
            <a:ext cx="43867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Analysis python script was run</a:t>
            </a:r>
          </a:p>
          <a:p>
            <a:r>
              <a:rPr lang="en-GB" dirty="0"/>
              <a:t>checked given analysis folder &amp; after produced </a:t>
            </a:r>
            <a:r>
              <a:rPr lang="en-GB" dirty="0" err="1"/>
              <a:t>test_analysis</a:t>
            </a:r>
            <a:r>
              <a:rPr lang="en-GB" dirty="0"/>
              <a:t> folder</a:t>
            </a:r>
          </a:p>
          <a:p>
            <a:endParaRPr lang="en-GB" dirty="0"/>
          </a:p>
          <a:p>
            <a:r>
              <a:rPr lang="en-GB" dirty="0"/>
              <a:t>Given folder run 1- run 50</a:t>
            </a:r>
          </a:p>
          <a:p>
            <a:r>
              <a:rPr lang="en-GB" dirty="0"/>
              <a:t>Produced folder run 1- run 59</a:t>
            </a:r>
          </a:p>
          <a:p>
            <a:endParaRPr lang="en-GB" dirty="0"/>
          </a:p>
          <a:p>
            <a:r>
              <a:rPr lang="en-GB" dirty="0"/>
              <a:t>Got the logbook</a:t>
            </a:r>
            <a:r>
              <a:rPr lang="en-GB" dirty="0">
                <a:sym typeface="Wingdings" panose="05000000000000000000" pitchFamily="2" charset="2"/>
              </a:rPr>
              <a:t> some runs are not mentioned here </a:t>
            </a:r>
            <a:r>
              <a:rPr lang="en-GB" dirty="0">
                <a:highlight>
                  <a:srgbClr val="00FFFF"/>
                </a:highlight>
                <a:sym typeface="Wingdings" panose="05000000000000000000" pitchFamily="2" charset="2"/>
              </a:rPr>
              <a:t>(9,10,11,13,14,16,17,18,19,20,21,28,31,32,42,43,49,55,56)</a:t>
            </a:r>
            <a:endParaRPr lang="en-GB" dirty="0">
              <a:highlight>
                <a:srgbClr val="00FFFF"/>
              </a:highlight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2AA839-ED14-51F0-A48D-F56D73BC6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146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B9F0B8-3E00-5A3F-181F-8DAB1BF51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2184"/>
            <a:ext cx="11092543" cy="1325563"/>
          </a:xfrm>
        </p:spPr>
        <p:txBody>
          <a:bodyPr>
            <a:normAutofit/>
          </a:bodyPr>
          <a:lstStyle/>
          <a:p>
            <a:r>
              <a:rPr lang="en-GB" b="1" u="sng" noProof="0" dirty="0"/>
              <a:t>What the different channels are for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F9BA178-EE10-C2B8-9C37-E310E2BD1726}"/>
              </a:ext>
            </a:extLst>
          </p:cNvPr>
          <p:cNvSpPr txBox="1"/>
          <p:nvPr/>
        </p:nvSpPr>
        <p:spPr>
          <a:xfrm>
            <a:off x="-802105" y="1663613"/>
            <a:ext cx="8436428" cy="4344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rtl="0" fontAlgn="base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b="0" i="0" u="none" strike="noStrike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ch0, ch1, ch2, ch3 = inputs of the DAQ system</a:t>
            </a:r>
          </a:p>
          <a:p>
            <a:pPr marL="91440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i="0" u="none" strike="noStrike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mcp1, mcp2</a:t>
            </a:r>
          </a:p>
          <a:p>
            <a:pPr marL="1371600" lv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i="0" u="none" strike="noStrike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mcp = microchannel plate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828800" lvl="2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Reference detectors</a:t>
            </a:r>
          </a:p>
          <a:p>
            <a:pPr marL="1828800" lvl="2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Deliver precise arrival time</a:t>
            </a:r>
            <a:endParaRPr lang="en-GB" sz="2000" b="0" i="0" u="none" strike="noStrike" noProof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91440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i="0" u="none" strike="noStrike" noProof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spacal</a:t>
            </a:r>
            <a:r>
              <a:rPr lang="en-GB" sz="2000" b="0" i="0" u="none" strike="noStrike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11 = one specific readout channel of the </a:t>
            </a:r>
            <a:r>
              <a:rPr lang="en-GB" sz="2000" b="0" i="0" u="none" strike="noStrike" noProof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SpaCal</a:t>
            </a:r>
            <a:endParaRPr lang="en-GB" sz="2000" b="0" i="0" u="none" strike="noStrike" noProof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91440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i="0" u="none" strike="noStrike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mapping is configured for each run</a:t>
            </a:r>
          </a:p>
          <a:p>
            <a:pPr marL="91440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Questions:</a:t>
            </a:r>
          </a:p>
          <a:p>
            <a:pPr marL="1371600" lv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 Why are the channels used differently</a:t>
            </a:r>
          </a:p>
          <a:p>
            <a:pPr marL="1371600" lv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i="0" u="none" strike="noStrike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Why is there not always a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trigger? For what is it useful?</a:t>
            </a:r>
            <a:endParaRPr lang="en-GB" sz="2000" b="0" i="0" u="none" strike="noStrike" noProof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8CF23DA-A1B1-216A-A40B-EC0EFA727F04}"/>
              </a:ext>
            </a:extLst>
          </p:cNvPr>
          <p:cNvSpPr txBox="1"/>
          <p:nvPr/>
        </p:nvSpPr>
        <p:spPr>
          <a:xfrm>
            <a:off x="7176516" y="4014282"/>
            <a:ext cx="629797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1400" b="1" u="sng" dirty="0"/>
              <a:t>run24:  </a:t>
            </a:r>
            <a:r>
              <a:rPr lang="de-DE" sz="1400" b="1" u="sng" dirty="0" err="1"/>
              <a:t>channel</a:t>
            </a:r>
            <a:r>
              <a:rPr lang="de-DE" sz="1400" b="1" u="sng" dirty="0"/>
              <a:t> 0 &amp; </a:t>
            </a:r>
            <a:r>
              <a:rPr lang="de-DE" sz="1400" b="1" u="sng" dirty="0" err="1"/>
              <a:t>channel</a:t>
            </a:r>
            <a:r>
              <a:rPr lang="de-DE" sz="1400" b="1" u="sng" dirty="0"/>
              <a:t> 1 &amp; </a:t>
            </a:r>
            <a:r>
              <a:rPr lang="de-DE" sz="1400" b="1" u="sng" dirty="0" err="1"/>
              <a:t>channel</a:t>
            </a:r>
            <a:r>
              <a:rPr lang="de-DE" sz="1400" b="1" u="sng" dirty="0"/>
              <a:t> 2 &amp; </a:t>
            </a:r>
            <a:r>
              <a:rPr lang="de-DE" sz="1400" b="1" u="sng" dirty="0" err="1"/>
              <a:t>channel</a:t>
            </a:r>
            <a:r>
              <a:rPr lang="de-DE" sz="1400" b="1" u="sng" dirty="0"/>
              <a:t> 3  3GeV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400" dirty="0"/>
              <a:t>ch0=mpc1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400" dirty="0"/>
              <a:t>ch1=</a:t>
            </a:r>
            <a:r>
              <a:rPr lang="de-DE" sz="1400" dirty="0" err="1"/>
              <a:t>trigger</a:t>
            </a:r>
            <a:r>
              <a:rPr lang="de-DE" sz="1400" dirty="0"/>
              <a:t>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400" dirty="0"/>
              <a:t>ch2=mpc2 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400" dirty="0"/>
              <a:t>ch3=</a:t>
            </a:r>
            <a:r>
              <a:rPr lang="de-DE" sz="1400" dirty="0" err="1"/>
              <a:t>spacal</a:t>
            </a:r>
            <a:r>
              <a:rPr lang="de-DE" sz="1400" dirty="0"/>
              <a:t> 11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1400" b="1" u="sng" dirty="0"/>
              <a:t>run35: </a:t>
            </a:r>
            <a:r>
              <a:rPr lang="de-DE" sz="1400" b="1" u="sng" dirty="0" err="1"/>
              <a:t>channel</a:t>
            </a:r>
            <a:r>
              <a:rPr lang="de-DE" sz="1400" b="1" u="sng" dirty="0"/>
              <a:t> 0 &amp; </a:t>
            </a:r>
            <a:r>
              <a:rPr lang="de-DE" sz="1400" b="1" u="sng" dirty="0" err="1"/>
              <a:t>channel</a:t>
            </a:r>
            <a:r>
              <a:rPr lang="de-DE" sz="1400" b="1" u="sng" dirty="0"/>
              <a:t> 1 &amp; </a:t>
            </a:r>
            <a:r>
              <a:rPr lang="de-DE" sz="1400" b="1" u="sng" dirty="0" err="1"/>
              <a:t>channel</a:t>
            </a:r>
            <a:r>
              <a:rPr lang="de-DE" sz="1400" b="1" u="sng" dirty="0"/>
              <a:t> 3    3GeV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400" dirty="0"/>
              <a:t>ch0=mpc1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400" dirty="0"/>
              <a:t>ch1=mpc2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400" dirty="0"/>
              <a:t>ch3=</a:t>
            </a:r>
            <a:r>
              <a:rPr lang="de-DE" sz="1400" dirty="0" err="1"/>
              <a:t>spacal</a:t>
            </a:r>
            <a:r>
              <a:rPr lang="de-DE" sz="1400" dirty="0"/>
              <a:t> 11</a:t>
            </a:r>
          </a:p>
          <a:p>
            <a:endParaRPr lang="en-GB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275E0E8-62CE-2ED1-9035-167DCB71657B}"/>
              </a:ext>
            </a:extLst>
          </p:cNvPr>
          <p:cNvSpPr txBox="1"/>
          <p:nvPr/>
        </p:nvSpPr>
        <p:spPr>
          <a:xfrm>
            <a:off x="7176516" y="1444348"/>
            <a:ext cx="4523681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1400" b="1" i="0" u="sng" strike="noStrike" dirty="0">
                <a:solidFill>
                  <a:srgbClr val="000000"/>
                </a:solidFill>
                <a:effectLst/>
              </a:rPr>
              <a:t>run1: </a:t>
            </a:r>
            <a:r>
              <a:rPr lang="de-DE" sz="1400" b="1" i="0" u="sng" strike="noStrike" dirty="0" err="1">
                <a:solidFill>
                  <a:srgbClr val="000000"/>
                </a:solidFill>
                <a:effectLst/>
              </a:rPr>
              <a:t>channel</a:t>
            </a:r>
            <a:r>
              <a:rPr lang="de-DE" sz="1400" b="1" i="0" u="sng" strike="noStrike" dirty="0">
                <a:solidFill>
                  <a:srgbClr val="000000"/>
                </a:solidFill>
                <a:effectLst/>
              </a:rPr>
              <a:t> 0 &amp; </a:t>
            </a:r>
            <a:r>
              <a:rPr lang="de-DE" sz="1400" b="1" i="0" u="sng" strike="noStrike" dirty="0" err="1">
                <a:solidFill>
                  <a:srgbClr val="000000"/>
                </a:solidFill>
                <a:effectLst/>
              </a:rPr>
              <a:t>channel</a:t>
            </a:r>
            <a:r>
              <a:rPr lang="de-DE" sz="1400" b="1" i="0" u="sng" strike="noStrike" dirty="0">
                <a:solidFill>
                  <a:srgbClr val="000000"/>
                </a:solidFill>
                <a:effectLst/>
              </a:rPr>
              <a:t> 1    3GeV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400" b="0" i="0" u="none" strike="noStrike" dirty="0">
                <a:solidFill>
                  <a:srgbClr val="000000"/>
                </a:solidFill>
                <a:effectLst/>
              </a:rPr>
              <a:t>ch0=mpc1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400" b="0" i="0" u="none" strike="noStrike" dirty="0">
                <a:solidFill>
                  <a:srgbClr val="000000"/>
                </a:solidFill>
                <a:effectLst/>
              </a:rPr>
              <a:t>ch1=mpc2</a:t>
            </a:r>
            <a:endParaRPr lang="de-DE" sz="1400" dirty="0">
              <a:solidFill>
                <a:srgbClr val="000000"/>
              </a:solidFill>
            </a:endParaRPr>
          </a:p>
          <a:p>
            <a:pPr marL="285750" indent="-285750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1400" b="1" u="sng" dirty="0"/>
              <a:t>run8: </a:t>
            </a:r>
            <a:r>
              <a:rPr lang="de-DE" sz="1400" b="1" u="sng" dirty="0" err="1"/>
              <a:t>channel</a:t>
            </a:r>
            <a:r>
              <a:rPr lang="de-DE" sz="1400" b="1" u="sng" dirty="0"/>
              <a:t> 0 &amp; </a:t>
            </a:r>
            <a:r>
              <a:rPr lang="de-DE" sz="1400" b="1" u="sng" dirty="0" err="1"/>
              <a:t>channel</a:t>
            </a:r>
            <a:r>
              <a:rPr lang="de-DE" sz="1400" b="1" u="sng" dirty="0"/>
              <a:t> 2    3GeV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400" dirty="0"/>
              <a:t>ch0=mpc1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400" dirty="0"/>
              <a:t>ch2=mpc2</a:t>
            </a:r>
            <a:endParaRPr lang="de-DE" sz="1400" dirty="0">
              <a:solidFill>
                <a:srgbClr val="000000"/>
              </a:solidFill>
            </a:endParaRPr>
          </a:p>
          <a:p>
            <a:pPr marL="285750" indent="-285750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1400" b="1" u="sng" dirty="0"/>
              <a:t>run15: </a:t>
            </a:r>
            <a:r>
              <a:rPr lang="de-DE" sz="1400" b="1" u="sng" dirty="0" err="1"/>
              <a:t>channel</a:t>
            </a:r>
            <a:r>
              <a:rPr lang="de-DE" sz="1400" b="1" u="sng" dirty="0"/>
              <a:t> 0 &amp; </a:t>
            </a:r>
            <a:r>
              <a:rPr lang="de-DE" sz="1400" b="1" u="sng" dirty="0" err="1"/>
              <a:t>channel</a:t>
            </a:r>
            <a:r>
              <a:rPr lang="de-DE" sz="1400" b="1" u="sng" dirty="0"/>
              <a:t> 1 &amp; </a:t>
            </a:r>
            <a:r>
              <a:rPr lang="de-DE" sz="1400" b="1" u="sng" dirty="0" err="1"/>
              <a:t>channel</a:t>
            </a:r>
            <a:r>
              <a:rPr lang="de-DE" sz="1400" b="1" u="sng" dirty="0"/>
              <a:t> 2    3GeV 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400" dirty="0"/>
              <a:t>ch0=mpc1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400" dirty="0"/>
              <a:t>ch1=</a:t>
            </a:r>
            <a:r>
              <a:rPr lang="de-DE" sz="1400" dirty="0" err="1"/>
              <a:t>trigger</a:t>
            </a:r>
            <a:r>
              <a:rPr lang="de-DE" sz="1400" dirty="0"/>
              <a:t>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400" dirty="0"/>
              <a:t>ch2=mpc2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35B181F-2D87-B245-0B82-3FA04602BB10}"/>
              </a:ext>
            </a:extLst>
          </p:cNvPr>
          <p:cNvSpPr/>
          <p:nvPr/>
        </p:nvSpPr>
        <p:spPr>
          <a:xfrm>
            <a:off x="7176516" y="1299411"/>
            <a:ext cx="4903189" cy="523863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BD96C91-AF2F-4C0C-A05E-E408624F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176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7645BB8-E377-6785-50D5-94D180E93725}"/>
              </a:ext>
            </a:extLst>
          </p:cNvPr>
          <p:cNvSpPr txBox="1"/>
          <p:nvPr/>
        </p:nvSpPr>
        <p:spPr>
          <a:xfrm>
            <a:off x="177981" y="612844"/>
            <a:ext cx="1183603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GB" b="1" i="0" u="none" strike="noStrike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trigger - mcp1: 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GB" b="0" i="0" u="none" strike="noStrike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checks how the trigger timing relates to the mcp1 signal</a:t>
            </a:r>
          </a:p>
          <a:p>
            <a:pPr rtl="0" fontAlgn="base">
              <a:buFont typeface="Arial" panose="020B0604020202020204" pitchFamily="34" charset="0"/>
              <a:buChar char="•"/>
            </a:pPr>
            <a:endParaRPr lang="en-GB" b="1" i="0" u="sng" strike="noStrike" noProof="0" dirty="0"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b="1" i="0" u="sng" strike="noStrike" noProof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mcp2 - mcp1: 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GB" b="0" i="0" u="none" strike="noStrike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time-of-flight between the two </a:t>
            </a:r>
            <a:r>
              <a:rPr lang="en-GB" b="0" i="0" u="none" strike="noStrike" noProof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mcp</a:t>
            </a:r>
            <a:r>
              <a:rPr lang="en-GB" b="0" i="0" u="none" strike="noStrike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or comparison of two reference timing detectors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GB" b="0" i="0" u="none" strike="noStrike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used to determine the </a:t>
            </a:r>
            <a:r>
              <a:rPr lang="en-GB" b="0" i="0" u="none" strike="noStrike" noProof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mcp</a:t>
            </a:r>
            <a:r>
              <a:rPr lang="en-GB" b="0" i="0" u="none" strike="noStrike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timing resolution 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endParaRPr lang="en-GB" b="0" i="0" u="none" strike="noStrike" noProof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b="1" i="0" u="sng" strike="noStrike" noProof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spacal</a:t>
            </a:r>
            <a:r>
              <a:rPr lang="en-GB" b="1" i="0" u="sng" strike="noStrike" noProof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11 - mcp1: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GB" b="0" i="0" u="none" strike="noStrike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measures the timing of the calorimeter relative to the reference detector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GB" b="0" i="0" u="none" strike="noStrike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one of the key quantities for evaluating the calorimeter time resolution and characterize the </a:t>
            </a:r>
            <a:r>
              <a:rPr lang="en-GB" b="0" i="0" u="none" strike="noStrike" noProof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SpaCal</a:t>
            </a:r>
            <a:r>
              <a:rPr lang="en-GB" b="0" i="0" u="none" strike="noStrike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module 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endParaRPr lang="en-GB" b="0" i="0" u="none" strike="noStrike" noProof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b="1" i="0" u="none" strike="noStrike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mcp2 - trigger: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GB" b="0" i="0" u="none" strike="noStrike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checks the timing of mcp2 relative to the trigger</a:t>
            </a:r>
          </a:p>
          <a:p>
            <a:pPr rtl="0" fontAlgn="base">
              <a:buFont typeface="Arial" panose="020B0604020202020204" pitchFamily="34" charset="0"/>
              <a:buChar char="•"/>
            </a:pPr>
            <a:endParaRPr lang="en-GB" b="1" i="0" u="none" strike="noStrike" noProof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b="1" i="0" u="none" strike="noStrike" noProof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spacal</a:t>
            </a:r>
            <a:r>
              <a:rPr lang="en-GB" b="1" i="0" u="none" strike="noStrike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11 - trigger: 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GB" b="0" i="0" u="none" strike="noStrike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gives the calorimeter timing with respect to the acquisition trigger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endParaRPr lang="en-GB" b="0" i="0" u="none" strike="noStrike" noProof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b="1" i="0" u="sng" strike="noStrike" noProof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spacal</a:t>
            </a:r>
            <a:r>
              <a:rPr lang="en-GB" b="1" i="0" u="sng" strike="noStrike" noProof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11 - mcp2: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GB" b="0" i="0" u="none" strike="noStrike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calorimeter timing relative to the second </a:t>
            </a:r>
            <a:r>
              <a:rPr lang="en-GB" b="0" i="0" u="none" strike="noStrike" noProof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mcp</a:t>
            </a:r>
            <a:endParaRPr lang="en-GB" b="0" i="0" u="none" strike="noStrike" noProof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GB" b="0" i="0" u="none" strike="noStrike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can be compared with </a:t>
            </a:r>
            <a:r>
              <a:rPr lang="en-GB" b="0" i="0" u="none" strike="noStrike" noProof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spacal</a:t>
            </a:r>
            <a:r>
              <a:rPr lang="en-GB" b="0" i="0" u="none" strike="noStrike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11 -mcp1 to check consistency or detector alignment 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A77D2CF-E3D8-E275-465C-9EDBB2B4C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noProof="0" smtClean="0"/>
              <a:t>19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1745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A6064-489D-1F5E-5BFA-66678E8B5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3DA2DF-510D-B54C-023A-5BD567542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" y="-27086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u="sng" noProof="0" dirty="0"/>
              <a:t>SPIDER ASIC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FCA43DA-F154-B32B-725A-626113A9F5AB}"/>
              </a:ext>
            </a:extLst>
          </p:cNvPr>
          <p:cNvSpPr txBox="1"/>
          <p:nvPr/>
        </p:nvSpPr>
        <p:spPr>
          <a:xfrm>
            <a:off x="79248" y="927867"/>
            <a:ext cx="12154225" cy="5276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noProof="0" dirty="0"/>
              <a:t>SPIDER = </a:t>
            </a:r>
            <a:r>
              <a:rPr lang="en-GB" sz="2000" b="1" noProof="0" dirty="0"/>
              <a:t>S</a:t>
            </a:r>
            <a:r>
              <a:rPr lang="en-GB" sz="2000" noProof="0" dirty="0"/>
              <a:t>wift </a:t>
            </a:r>
            <a:r>
              <a:rPr lang="en-GB" sz="2000" b="1" noProof="0" dirty="0"/>
              <a:t>Pi</a:t>
            </a:r>
            <a:r>
              <a:rPr lang="en-GB" sz="2000" noProof="0" dirty="0"/>
              <a:t>pelined </a:t>
            </a:r>
            <a:r>
              <a:rPr lang="en-GB" sz="2000" b="1" noProof="0" dirty="0"/>
              <a:t>D</a:t>
            </a:r>
            <a:r>
              <a:rPr lang="en-GB" sz="2000" noProof="0" dirty="0"/>
              <a:t>igitiz</a:t>
            </a:r>
            <a:r>
              <a:rPr lang="en-GB" sz="2000" b="1" noProof="0" dirty="0"/>
              <a:t>er</a:t>
            </a:r>
          </a:p>
          <a:p>
            <a:pPr marL="285750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noProof="0" dirty="0"/>
              <a:t>Waveform time-to-digital converter (WTDC) + digital constant fraction discriminator (CFD)</a:t>
            </a:r>
          </a:p>
          <a:p>
            <a:pPr marL="285750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noProof="0" dirty="0"/>
              <a:t>8 channels 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GB" sz="2000" dirty="0"/>
              <a:t>Each </a:t>
            </a:r>
            <a:r>
              <a:rPr lang="en-GB" sz="2000" noProof="0" dirty="0"/>
              <a:t>channel with 8 banks with 32 sample-cells 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GB" sz="2000" dirty="0"/>
              <a:t>Each channel has d</a:t>
            </a:r>
            <a:r>
              <a:rPr lang="en-GB" sz="2000" noProof="0" dirty="0" err="1"/>
              <a:t>iscriminator</a:t>
            </a:r>
            <a:r>
              <a:rPr lang="en-GB" sz="2000" noProof="0" dirty="0"/>
              <a:t> that self triggers acquisition </a:t>
            </a:r>
          </a:p>
          <a:p>
            <a:pPr marL="285750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/>
              <a:t>Event during trigger window </a:t>
            </a:r>
            <a:r>
              <a:rPr lang="en-GB" sz="2000" dirty="0">
                <a:sym typeface="Wingdings" panose="05000000000000000000" pitchFamily="2" charset="2"/>
              </a:rPr>
              <a:t> freezes content of current bank  available for conversion + switch to next bank</a:t>
            </a:r>
            <a:endParaRPr lang="en-GB" sz="2000" noProof="0" dirty="0">
              <a:sym typeface="Wingdings" panose="05000000000000000000" pitchFamily="2" charset="2"/>
            </a:endParaRPr>
          </a:p>
          <a:p>
            <a:pPr marL="285750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sym typeface="Wingdings" panose="05000000000000000000" pitchFamily="2" charset="2"/>
              </a:rPr>
              <a:t>Capture, conversion &amp; extraction occur in parallel in the 8 banks </a:t>
            </a:r>
          </a:p>
          <a:p>
            <a:pPr lvl="1" fontAlgn="base">
              <a:lnSpc>
                <a:spcPct val="150000"/>
              </a:lnSpc>
            </a:pPr>
            <a:r>
              <a:rPr lang="en-GB" sz="2000" dirty="0">
                <a:sym typeface="Wingdings" panose="05000000000000000000" pitchFamily="2" charset="2"/>
              </a:rPr>
              <a:t>	 process high rate of events (theoretically 50% occupancy)</a:t>
            </a:r>
          </a:p>
          <a:p>
            <a:pPr marL="342900" indent="-3429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b="1" u="sng" dirty="0">
                <a:sym typeface="Wingdings" panose="05000000000000000000" pitchFamily="2" charset="2"/>
              </a:rPr>
              <a:t>SPIDER v0:</a:t>
            </a:r>
          </a:p>
          <a:p>
            <a:pPr marL="800100" lvl="1" indent="-3429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sym typeface="Wingdings" panose="05000000000000000000" pitchFamily="2" charset="2"/>
              </a:rPr>
              <a:t>2 self triggering channel </a:t>
            </a:r>
          </a:p>
          <a:p>
            <a:pPr marL="800100" lvl="1" indent="-3429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sym typeface="Wingdings" panose="05000000000000000000" pitchFamily="2" charset="2"/>
              </a:rPr>
              <a:t>Design similar to final specifications </a:t>
            </a:r>
          </a:p>
          <a:p>
            <a:pPr marL="800100" lvl="1" indent="-3429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sym typeface="Wingdings" panose="05000000000000000000" pitchFamily="2" charset="2"/>
              </a:rPr>
              <a:t>Simplified readout interface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F2FADE-3381-8DE7-7040-2284F55B5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BB7A-E817-4D28-85D4-D87ECEE41C07}" type="slidenum">
              <a:rPr lang="en-US" smtClean="0"/>
              <a:t>2</a:t>
            </a:fld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7715EB3-B10F-1956-60DA-9F7E7A81A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397" y="4078224"/>
            <a:ext cx="4459143" cy="264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9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A257D-FECD-A73A-F33C-4C8F3EF00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4C6333-7C75-F568-7626-8AB7E24F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" y="-84485"/>
            <a:ext cx="11125200" cy="1325563"/>
          </a:xfrm>
        </p:spPr>
        <p:txBody>
          <a:bodyPr/>
          <a:lstStyle/>
          <a:p>
            <a:r>
              <a:rPr lang="en-GB" b="1" u="sng" noProof="0" dirty="0"/>
              <a:t>Why current/backup cycle just in analysis folder?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11B2AD4-14F7-2E10-793E-86E1C522976A}"/>
              </a:ext>
            </a:extLst>
          </p:cNvPr>
          <p:cNvSpPr txBox="1"/>
          <p:nvPr/>
        </p:nvSpPr>
        <p:spPr>
          <a:xfrm>
            <a:off x="0" y="3099149"/>
            <a:ext cx="661610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/>
              <a:t>  KEY: TH1F     amplitude_ch0;2 Amplitude - Channel 0 [current cycle]</a:t>
            </a:r>
            <a:endParaRPr lang="en-GB" b="0" noProof="0" dirty="0">
              <a:effectLst/>
            </a:endParaRPr>
          </a:p>
          <a:p>
            <a:r>
              <a:rPr lang="en-GB" noProof="0" dirty="0"/>
              <a:t>  KEY: TH1F     amplitude_ch0;1 Amplitude - Channel 0 [backup cycle]</a:t>
            </a:r>
            <a:endParaRPr lang="en-GB" b="0" noProof="0" dirty="0">
              <a:effectLst/>
            </a:endParaRPr>
          </a:p>
          <a:p>
            <a:r>
              <a:rPr lang="en-GB" noProof="0" dirty="0"/>
              <a:t>  KEY: TH1F     baseline_ch0;2  Baseline - Channel 0 [current cycle]</a:t>
            </a:r>
            <a:endParaRPr lang="en-GB" b="0" noProof="0" dirty="0">
              <a:effectLst/>
            </a:endParaRPr>
          </a:p>
          <a:p>
            <a:r>
              <a:rPr lang="en-GB" noProof="0" dirty="0"/>
              <a:t>  KEY: TH1F     baseline_ch0;1  Baseline - Channel 0 [backup cycle]</a:t>
            </a:r>
            <a:endParaRPr lang="en-GB" b="0" noProof="0" dirty="0">
              <a:effectLst/>
            </a:endParaRPr>
          </a:p>
          <a:p>
            <a:r>
              <a:rPr lang="en-GB" noProof="0" dirty="0"/>
              <a:t>  KEY: TH1F     amplitude_ch1;2 Amplitude - Channel 1 [current cycle]</a:t>
            </a:r>
            <a:endParaRPr lang="en-GB" b="0" noProof="0" dirty="0">
              <a:effectLst/>
            </a:endParaRPr>
          </a:p>
          <a:p>
            <a:r>
              <a:rPr lang="en-GB" noProof="0" dirty="0"/>
              <a:t>  KEY: TH1F     amplitude_ch1;1 Amplitude - Channel 1 [backup cycle]</a:t>
            </a:r>
            <a:endParaRPr lang="en-GB" b="0" noProof="0" dirty="0">
              <a:effectLst/>
            </a:endParaRPr>
          </a:p>
          <a:p>
            <a:r>
              <a:rPr lang="en-GB" noProof="0" dirty="0"/>
              <a:t>  KEY: TH1F     baseline_ch1;2  Baseline - Channel 1 [current cycle]</a:t>
            </a:r>
            <a:endParaRPr lang="en-GB" b="0" noProof="0" dirty="0">
              <a:effectLst/>
            </a:endParaRPr>
          </a:p>
          <a:p>
            <a:r>
              <a:rPr lang="en-GB" noProof="0" dirty="0"/>
              <a:t>  KEY: TH1F     baseline_ch1;1  Baseline - Channel 1 [backup cycle]</a:t>
            </a:r>
            <a:endParaRPr lang="en-GB" b="0" noProof="0" dirty="0">
              <a:effectLst/>
            </a:endParaRPr>
          </a:p>
          <a:p>
            <a:br>
              <a:rPr lang="en-GB" noProof="0" dirty="0"/>
            </a:br>
            <a:endParaRPr lang="en-GB" noProof="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B45E98B-1A11-4A35-05A2-C4CB50008E1F}"/>
              </a:ext>
            </a:extLst>
          </p:cNvPr>
          <p:cNvSpPr txBox="1"/>
          <p:nvPr/>
        </p:nvSpPr>
        <p:spPr>
          <a:xfrm>
            <a:off x="6888481" y="3099149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noProof="0" dirty="0"/>
              <a:t> KEY: TH1F     amplitude_ch0;1 Amplitude - Channel 0</a:t>
            </a:r>
          </a:p>
          <a:p>
            <a:r>
              <a:rPr lang="en-GB" noProof="0" dirty="0"/>
              <a:t> KEY: TH1F     baseline_ch0;1  Baseline - Channel 0</a:t>
            </a:r>
          </a:p>
          <a:p>
            <a:r>
              <a:rPr lang="en-GB" noProof="0" dirty="0"/>
              <a:t> KEY: TH1F     amplitude_ch1;1 Amplitude - Channel 1</a:t>
            </a:r>
          </a:p>
          <a:p>
            <a:r>
              <a:rPr lang="en-GB" noProof="0" dirty="0"/>
              <a:t> KEY: TH1F     baseline_ch1;1  Baseline - Channel 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C9C1ACE-4787-C7C5-B734-70B671C6861E}"/>
              </a:ext>
            </a:extLst>
          </p:cNvPr>
          <p:cNvSpPr txBox="1"/>
          <p:nvPr/>
        </p:nvSpPr>
        <p:spPr>
          <a:xfrm>
            <a:off x="278009" y="1042277"/>
            <a:ext cx="7886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noProof="0" dirty="0"/>
              <a:t>Why are these two types of files not created when running analysis.py?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Do I have to run it another time? </a:t>
            </a:r>
            <a:r>
              <a:rPr lang="en-GB" sz="2000" dirty="0">
                <a:sym typeface="Wingdings" panose="05000000000000000000" pitchFamily="2" charset="2"/>
              </a:rPr>
              <a:t> Did not work </a:t>
            </a:r>
            <a:endParaRPr lang="en-GB" sz="2000" noProof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68EB97B-27F3-1522-2CBC-E11842468EB5}"/>
              </a:ext>
            </a:extLst>
          </p:cNvPr>
          <p:cNvSpPr txBox="1"/>
          <p:nvPr/>
        </p:nvSpPr>
        <p:spPr>
          <a:xfrm>
            <a:off x="442982" y="2492990"/>
            <a:ext cx="3597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a</a:t>
            </a:r>
            <a:r>
              <a:rPr lang="en-GB" u="sng" noProof="0" dirty="0" err="1"/>
              <a:t>nalysis</a:t>
            </a:r>
            <a:r>
              <a:rPr lang="en-GB" u="sng" noProof="0" dirty="0"/>
              <a:t> folder file output_run1.root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85B41DD-64E2-4391-B2D8-0C1E2B56A91A}"/>
              </a:ext>
            </a:extLst>
          </p:cNvPr>
          <p:cNvSpPr txBox="1"/>
          <p:nvPr/>
        </p:nvSpPr>
        <p:spPr>
          <a:xfrm>
            <a:off x="6888481" y="2491550"/>
            <a:ext cx="4062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t</a:t>
            </a:r>
            <a:r>
              <a:rPr lang="en-GB" u="sng" noProof="0" dirty="0" err="1"/>
              <a:t>est_analysis</a:t>
            </a:r>
            <a:r>
              <a:rPr lang="en-GB" u="sng" noProof="0" dirty="0"/>
              <a:t> folder file output_run1.root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610B7F-8C9F-2457-8A83-89FA2CDDA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941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5EA38E-5499-92DB-B40C-A7ECF7D6B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510" y="2766218"/>
            <a:ext cx="4182979" cy="1325563"/>
          </a:xfrm>
        </p:spPr>
        <p:txBody>
          <a:bodyPr/>
          <a:lstStyle/>
          <a:p>
            <a:r>
              <a:rPr lang="en-GB" dirty="0"/>
              <a:t>Grouping/Sorting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DDBD437-5B61-A286-D711-7BC3E916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138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2AB87F-1247-3898-5256-59BA9A55C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88018"/>
            <a:ext cx="10515600" cy="1325563"/>
          </a:xfrm>
        </p:spPr>
        <p:txBody>
          <a:bodyPr/>
          <a:lstStyle/>
          <a:p>
            <a:r>
              <a:rPr lang="en-GB" dirty="0"/>
              <a:t>Sorted by channel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DBFFE2E4-6B23-0A88-808B-6EC0B0083BD9}"/>
              </a:ext>
            </a:extLst>
          </p:cNvPr>
          <p:cNvGraphicFramePr>
            <a:graphicFrameLocks noGrp="1"/>
          </p:cNvGraphicFramePr>
          <p:nvPr/>
        </p:nvGraphicFramePr>
        <p:xfrm>
          <a:off x="4426338" y="747141"/>
          <a:ext cx="7631345" cy="611085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564875">
                  <a:extLst>
                    <a:ext uri="{9D8B030D-6E8A-4147-A177-3AD203B41FA5}">
                      <a16:colId xmlns:a16="http://schemas.microsoft.com/office/drawing/2014/main" val="3076007878"/>
                    </a:ext>
                  </a:extLst>
                </a:gridCol>
                <a:gridCol w="3581985">
                  <a:extLst>
                    <a:ext uri="{9D8B030D-6E8A-4147-A177-3AD203B41FA5}">
                      <a16:colId xmlns:a16="http://schemas.microsoft.com/office/drawing/2014/main" val="3880593286"/>
                    </a:ext>
                  </a:extLst>
                </a:gridCol>
                <a:gridCol w="587183">
                  <a:extLst>
                    <a:ext uri="{9D8B030D-6E8A-4147-A177-3AD203B41FA5}">
                      <a16:colId xmlns:a16="http://schemas.microsoft.com/office/drawing/2014/main" val="3177773503"/>
                    </a:ext>
                  </a:extLst>
                </a:gridCol>
                <a:gridCol w="1564875">
                  <a:extLst>
                    <a:ext uri="{9D8B030D-6E8A-4147-A177-3AD203B41FA5}">
                      <a16:colId xmlns:a16="http://schemas.microsoft.com/office/drawing/2014/main" val="3390481270"/>
                    </a:ext>
                  </a:extLst>
                </a:gridCol>
                <a:gridCol w="332427">
                  <a:extLst>
                    <a:ext uri="{9D8B030D-6E8A-4147-A177-3AD203B41FA5}">
                      <a16:colId xmlns:a16="http://schemas.microsoft.com/office/drawing/2014/main" val="2445829142"/>
                    </a:ext>
                  </a:extLst>
                </a:gridCol>
              </a:tblGrid>
              <a:tr h="232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 dirty="0">
                          <a:effectLst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2000" kern="0">
                          <a:effectLst/>
                        </a:rPr>
                        <a:t>mcp2-mcp1 / channel 0,1,3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 anchor="ctr"/>
                </a:tc>
                <a:extLst>
                  <a:ext uri="{0D108BD9-81ED-4DB2-BD59-A6C34878D82A}">
                    <a16:rowId xmlns:a16="http://schemas.microsoft.com/office/drawing/2014/main" val="1046389248"/>
                  </a:ext>
                </a:extLst>
              </a:tr>
              <a:tr h="162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 dirty="0">
                          <a:effectLst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SpaCal pac v1 100 Ohm (HV)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 anchor="ctr"/>
                </a:tc>
                <a:extLst>
                  <a:ext uri="{0D108BD9-81ED-4DB2-BD59-A6C34878D82A}">
                    <a16:rowId xmlns:a16="http://schemas.microsoft.com/office/drawing/2014/main" val="3977661403"/>
                  </a:ext>
                </a:extLst>
              </a:tr>
              <a:tr h="162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33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 dirty="0">
                          <a:effectLst/>
                        </a:rPr>
                        <a:t>Ch1-ch0  /  ch0=mpc1 ch1=mcp2 ch3=spacal11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1 GeV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0.03205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23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extLst>
                  <a:ext uri="{0D108BD9-81ED-4DB2-BD59-A6C34878D82A}">
                    <a16:rowId xmlns:a16="http://schemas.microsoft.com/office/drawing/2014/main" val="2490231809"/>
                  </a:ext>
                </a:extLst>
              </a:tr>
              <a:tr h="162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34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Ch1-ch0  /  ch0=mpc1 ch1=mcp2 ch3=spacal11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2 GeV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0.02634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19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extLst>
                  <a:ext uri="{0D108BD9-81ED-4DB2-BD59-A6C34878D82A}">
                    <a16:rowId xmlns:a16="http://schemas.microsoft.com/office/drawing/2014/main" val="2415161407"/>
                  </a:ext>
                </a:extLst>
              </a:tr>
              <a:tr h="162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35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Ch1-ch0  /  ch0=mpc1 ch1=mcp2 ch3=spacal11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3 GeV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0.0243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17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extLst>
                  <a:ext uri="{0D108BD9-81ED-4DB2-BD59-A6C34878D82A}">
                    <a16:rowId xmlns:a16="http://schemas.microsoft.com/office/drawing/2014/main" val="3367852103"/>
                  </a:ext>
                </a:extLst>
              </a:tr>
              <a:tr h="162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36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 dirty="0">
                          <a:effectLst/>
                        </a:rPr>
                        <a:t>Ch1-ch0  /  ch0=mpc1 ch1=mcp2 ch3=spacal11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4 GeV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0.02394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17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extLst>
                  <a:ext uri="{0D108BD9-81ED-4DB2-BD59-A6C34878D82A}">
                    <a16:rowId xmlns:a16="http://schemas.microsoft.com/office/drawing/2014/main" val="705150666"/>
                  </a:ext>
                </a:extLst>
              </a:tr>
              <a:tr h="162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extLst>
                  <a:ext uri="{0D108BD9-81ED-4DB2-BD59-A6C34878D82A}">
                    <a16:rowId xmlns:a16="http://schemas.microsoft.com/office/drawing/2014/main" val="674407616"/>
                  </a:ext>
                </a:extLst>
              </a:tr>
              <a:tr h="162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SpaCal pac v1 100 Ohm low HV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extLst>
                  <a:ext uri="{0D108BD9-81ED-4DB2-BD59-A6C34878D82A}">
                    <a16:rowId xmlns:a16="http://schemas.microsoft.com/office/drawing/2014/main" val="1589601955"/>
                  </a:ext>
                </a:extLst>
              </a:tr>
              <a:tr h="162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37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 dirty="0">
                          <a:effectLst/>
                        </a:rPr>
                        <a:t>Ch1-ch0  /  ch0=mpc1 ch1=mcp2 ch3=spacal11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1 GeV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0.03164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22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extLst>
                  <a:ext uri="{0D108BD9-81ED-4DB2-BD59-A6C34878D82A}">
                    <a16:rowId xmlns:a16="http://schemas.microsoft.com/office/drawing/2014/main" val="2505753060"/>
                  </a:ext>
                </a:extLst>
              </a:tr>
              <a:tr h="162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38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Ch1-ch0  /  ch0=mpc1 ch1=mcp2 ch3=spacal11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 dirty="0">
                          <a:effectLst/>
                        </a:rPr>
                        <a:t>2 </a:t>
                      </a:r>
                      <a:r>
                        <a:rPr lang="de-DE" sz="1200" kern="0" dirty="0" err="1">
                          <a:effectLst/>
                        </a:rPr>
                        <a:t>GeV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 dirty="0">
                          <a:effectLst/>
                        </a:rPr>
                        <a:t>0.02634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19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extLst>
                  <a:ext uri="{0D108BD9-81ED-4DB2-BD59-A6C34878D82A}">
                    <a16:rowId xmlns:a16="http://schemas.microsoft.com/office/drawing/2014/main" val="790793539"/>
                  </a:ext>
                </a:extLst>
              </a:tr>
              <a:tr h="162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39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Ch1-ch0  /  ch0=mpc1 ch1=mcp2 ch3=spacal11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3 GeV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0.02501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18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extLst>
                  <a:ext uri="{0D108BD9-81ED-4DB2-BD59-A6C34878D82A}">
                    <a16:rowId xmlns:a16="http://schemas.microsoft.com/office/drawing/2014/main" val="827145490"/>
                  </a:ext>
                </a:extLst>
              </a:tr>
              <a:tr h="162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40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Ch1-ch0  /  ch0=mpc1 ch1=mcp2 ch3=spacal11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4 GeV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0.02362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17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extLst>
                  <a:ext uri="{0D108BD9-81ED-4DB2-BD59-A6C34878D82A}">
                    <a16:rowId xmlns:a16="http://schemas.microsoft.com/office/drawing/2014/main" val="3239776480"/>
                  </a:ext>
                </a:extLst>
              </a:tr>
              <a:tr h="162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41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Ch1-ch0  /  ch0=mpc1 ch1=mcp2 ch3=spacal11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5 GeV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 dirty="0">
                          <a:effectLst/>
                        </a:rPr>
                        <a:t>0.02343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17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extLst>
                  <a:ext uri="{0D108BD9-81ED-4DB2-BD59-A6C34878D82A}">
                    <a16:rowId xmlns:a16="http://schemas.microsoft.com/office/drawing/2014/main" val="356166246"/>
                  </a:ext>
                </a:extLst>
              </a:tr>
              <a:tr h="162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extLst>
                  <a:ext uri="{0D108BD9-81ED-4DB2-BD59-A6C34878D82A}">
                    <a16:rowId xmlns:a16="http://schemas.microsoft.com/office/drawing/2014/main" val="1296649158"/>
                  </a:ext>
                </a:extLst>
              </a:tr>
              <a:tr h="162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SpaCal pac v1 100 Ohm optimal HV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 dirty="0">
                          <a:effectLst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extLst>
                  <a:ext uri="{0D108BD9-81ED-4DB2-BD59-A6C34878D82A}">
                    <a16:rowId xmlns:a16="http://schemas.microsoft.com/office/drawing/2014/main" val="1479588319"/>
                  </a:ext>
                </a:extLst>
              </a:tr>
              <a:tr h="162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44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Ch1-ch0  /  ch0=mpc1 ch1=mcp2 ch3=spacal11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5 GeV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 dirty="0">
                          <a:effectLst/>
                        </a:rPr>
                        <a:t>0.02408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17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extLst>
                  <a:ext uri="{0D108BD9-81ED-4DB2-BD59-A6C34878D82A}">
                    <a16:rowId xmlns:a16="http://schemas.microsoft.com/office/drawing/2014/main" val="3140151641"/>
                  </a:ext>
                </a:extLst>
              </a:tr>
              <a:tr h="162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45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Ch1-ch0  /  ch0=mpc1 ch1=mcp2 ch3=spacal11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4 GeV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0.02382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17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extLst>
                  <a:ext uri="{0D108BD9-81ED-4DB2-BD59-A6C34878D82A}">
                    <a16:rowId xmlns:a16="http://schemas.microsoft.com/office/drawing/2014/main" val="1608228465"/>
                  </a:ext>
                </a:extLst>
              </a:tr>
              <a:tr h="162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46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Ch1-ch0  /  ch0=mpc1 ch1=mcp2 ch3=spacal11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3 GeV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0.02497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18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extLst>
                  <a:ext uri="{0D108BD9-81ED-4DB2-BD59-A6C34878D82A}">
                    <a16:rowId xmlns:a16="http://schemas.microsoft.com/office/drawing/2014/main" val="327215686"/>
                  </a:ext>
                </a:extLst>
              </a:tr>
              <a:tr h="162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47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Ch1-ch0  /  ch0=mpc1 ch1=mcp2 ch3=spacal11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2 GeV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 dirty="0">
                          <a:effectLst/>
                        </a:rPr>
                        <a:t>0.02616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18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extLst>
                  <a:ext uri="{0D108BD9-81ED-4DB2-BD59-A6C34878D82A}">
                    <a16:rowId xmlns:a16="http://schemas.microsoft.com/office/drawing/2014/main" val="1375711663"/>
                  </a:ext>
                </a:extLst>
              </a:tr>
              <a:tr h="162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48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Ch1-ch0  /  ch0=mpc1 ch1=mcp2 ch3=spacal11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1 GeV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 dirty="0">
                          <a:effectLst/>
                        </a:rPr>
                        <a:t>0.03172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22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extLst>
                  <a:ext uri="{0D108BD9-81ED-4DB2-BD59-A6C34878D82A}">
                    <a16:rowId xmlns:a16="http://schemas.microsoft.com/office/drawing/2014/main" val="610863151"/>
                  </a:ext>
                </a:extLst>
              </a:tr>
              <a:tr h="162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extLst>
                  <a:ext uri="{0D108BD9-81ED-4DB2-BD59-A6C34878D82A}">
                    <a16:rowId xmlns:a16="http://schemas.microsoft.com/office/drawing/2014/main" val="2994204652"/>
                  </a:ext>
                </a:extLst>
              </a:tr>
              <a:tr h="162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Shashlik SPIDER high voltage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extLst>
                  <a:ext uri="{0D108BD9-81ED-4DB2-BD59-A6C34878D82A}">
                    <a16:rowId xmlns:a16="http://schemas.microsoft.com/office/drawing/2014/main" val="3378239854"/>
                  </a:ext>
                </a:extLst>
              </a:tr>
              <a:tr h="162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50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Ch1-ch0  /  ch0=mpc1 ch1=mcp2 ch3=spacal11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5 GeV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 dirty="0">
                          <a:effectLst/>
                        </a:rPr>
                        <a:t>0.02418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17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extLst>
                  <a:ext uri="{0D108BD9-81ED-4DB2-BD59-A6C34878D82A}">
                    <a16:rowId xmlns:a16="http://schemas.microsoft.com/office/drawing/2014/main" val="2795341910"/>
                  </a:ext>
                </a:extLst>
              </a:tr>
              <a:tr h="162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51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Ch1-ch0  /  ch0=mpc1 ch1=mcp2 ch3=spacal11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4 GeV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0.02418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 dirty="0">
                          <a:effectLst/>
                        </a:rPr>
                        <a:t>17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extLst>
                  <a:ext uri="{0D108BD9-81ED-4DB2-BD59-A6C34878D82A}">
                    <a16:rowId xmlns:a16="http://schemas.microsoft.com/office/drawing/2014/main" val="2186053081"/>
                  </a:ext>
                </a:extLst>
              </a:tr>
              <a:tr h="162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52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Ch1-ch0  /  ch0=mpc1 ch1=mcp2 ch3=spacal11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3 GeV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0.02458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 dirty="0">
                          <a:effectLst/>
                        </a:rPr>
                        <a:t>17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extLst>
                  <a:ext uri="{0D108BD9-81ED-4DB2-BD59-A6C34878D82A}">
                    <a16:rowId xmlns:a16="http://schemas.microsoft.com/office/drawing/2014/main" val="240197766"/>
                  </a:ext>
                </a:extLst>
              </a:tr>
              <a:tr h="162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53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Ch1-ch0  /  ch0=mpc1 ch1=mcp2 ch3=spacal11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2 GeV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0.02666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 dirty="0">
                          <a:effectLst/>
                        </a:rPr>
                        <a:t>19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extLst>
                  <a:ext uri="{0D108BD9-81ED-4DB2-BD59-A6C34878D82A}">
                    <a16:rowId xmlns:a16="http://schemas.microsoft.com/office/drawing/2014/main" val="3846621056"/>
                  </a:ext>
                </a:extLst>
              </a:tr>
              <a:tr h="162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54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Ch1-ch0  /  ch0=mpc1 ch1=mcp2 ch3=spacal11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1 GeV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0.03118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 dirty="0">
                          <a:effectLst/>
                        </a:rPr>
                        <a:t>22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extLst>
                  <a:ext uri="{0D108BD9-81ED-4DB2-BD59-A6C34878D82A}">
                    <a16:rowId xmlns:a16="http://schemas.microsoft.com/office/drawing/2014/main" val="22833463"/>
                  </a:ext>
                </a:extLst>
              </a:tr>
              <a:tr h="162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 dirty="0">
                          <a:effectLst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extLst>
                  <a:ext uri="{0D108BD9-81ED-4DB2-BD59-A6C34878D82A}">
                    <a16:rowId xmlns:a16="http://schemas.microsoft.com/office/drawing/2014/main" val="2634291798"/>
                  </a:ext>
                </a:extLst>
              </a:tr>
              <a:tr h="162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Shashlik SPIDER low voltage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 dirty="0">
                          <a:effectLst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extLst>
                  <a:ext uri="{0D108BD9-81ED-4DB2-BD59-A6C34878D82A}">
                    <a16:rowId xmlns:a16="http://schemas.microsoft.com/office/drawing/2014/main" val="635625877"/>
                  </a:ext>
                </a:extLst>
              </a:tr>
              <a:tr h="162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57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Ch1-ch0  /  ch0=mpc1 ch1=mcp2 ch3=spacal11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1 GeV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0.03095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 dirty="0">
                          <a:effectLst/>
                        </a:rPr>
                        <a:t>22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extLst>
                  <a:ext uri="{0D108BD9-81ED-4DB2-BD59-A6C34878D82A}">
                    <a16:rowId xmlns:a16="http://schemas.microsoft.com/office/drawing/2014/main" val="1372443813"/>
                  </a:ext>
                </a:extLst>
              </a:tr>
              <a:tr h="162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58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Ch1-ch0  /  ch0=mpc1 ch1=mcp2 ch3=spacal11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2 GeV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0.02691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 dirty="0">
                          <a:effectLst/>
                        </a:rPr>
                        <a:t>19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extLst>
                  <a:ext uri="{0D108BD9-81ED-4DB2-BD59-A6C34878D82A}">
                    <a16:rowId xmlns:a16="http://schemas.microsoft.com/office/drawing/2014/main" val="1859220545"/>
                  </a:ext>
                </a:extLst>
              </a:tr>
              <a:tr h="162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59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Ch1-ch0  /  ch0=mpc1 ch1=mcp2 ch3=spacal11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3 GeV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>
                          <a:effectLst/>
                        </a:rPr>
                        <a:t>0.02554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kern="0" dirty="0">
                          <a:effectLst/>
                        </a:rPr>
                        <a:t>18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5" marR="31305" marT="0" marB="0"/>
                </a:tc>
                <a:extLst>
                  <a:ext uri="{0D108BD9-81ED-4DB2-BD59-A6C34878D82A}">
                    <a16:rowId xmlns:a16="http://schemas.microsoft.com/office/drawing/2014/main" val="1028277951"/>
                  </a:ext>
                </a:extLst>
              </a:tr>
            </a:tbl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E708F0F-57DD-28CA-DFAA-AD7FD5E94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22</a:t>
            </a:fld>
            <a:endParaRPr lang="en-GB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1E83D46-7291-D833-F02C-269C132DDC9F}"/>
              </a:ext>
            </a:extLst>
          </p:cNvPr>
          <p:cNvSpPr txBox="1"/>
          <p:nvPr/>
        </p:nvSpPr>
        <p:spPr>
          <a:xfrm>
            <a:off x="300790" y="1037545"/>
            <a:ext cx="391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Then manually </a:t>
            </a:r>
            <a:r>
              <a:rPr lang="en-GB" dirty="0" err="1"/>
              <a:t>splitted</a:t>
            </a:r>
            <a:r>
              <a:rPr lang="en-GB" dirty="0"/>
              <a:t> into groups for easier comparison </a:t>
            </a:r>
          </a:p>
        </p:txBody>
      </p:sp>
    </p:spTree>
    <p:extLst>
      <p:ext uri="{BB962C8B-B14F-4D97-AF65-F5344CB8AC3E}">
        <p14:creationId xmlns:p14="http://schemas.microsoft.com/office/powerpoint/2010/main" val="3456029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ABB06-D667-B052-B927-8C346E3E6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91" y="-113847"/>
            <a:ext cx="10515600" cy="1325563"/>
          </a:xfrm>
        </p:spPr>
        <p:txBody>
          <a:bodyPr/>
          <a:lstStyle/>
          <a:p>
            <a:r>
              <a:rPr lang="en-GB" dirty="0"/>
              <a:t>Sorted by channel &amp; energy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EC4714DB-E596-95BF-3E35-B48B7BA47CE7}"/>
              </a:ext>
            </a:extLst>
          </p:cNvPr>
          <p:cNvGraphicFramePr>
            <a:graphicFrameLocks noGrp="1"/>
          </p:cNvGraphicFramePr>
          <p:nvPr/>
        </p:nvGraphicFramePr>
        <p:xfrm>
          <a:off x="4543612" y="811149"/>
          <a:ext cx="7422397" cy="604685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509402">
                  <a:extLst>
                    <a:ext uri="{9D8B030D-6E8A-4147-A177-3AD203B41FA5}">
                      <a16:colId xmlns:a16="http://schemas.microsoft.com/office/drawing/2014/main" val="3462378006"/>
                    </a:ext>
                  </a:extLst>
                </a:gridCol>
                <a:gridCol w="3501972">
                  <a:extLst>
                    <a:ext uri="{9D8B030D-6E8A-4147-A177-3AD203B41FA5}">
                      <a16:colId xmlns:a16="http://schemas.microsoft.com/office/drawing/2014/main" val="1320545899"/>
                    </a:ext>
                  </a:extLst>
                </a:gridCol>
                <a:gridCol w="576708">
                  <a:extLst>
                    <a:ext uri="{9D8B030D-6E8A-4147-A177-3AD203B41FA5}">
                      <a16:colId xmlns:a16="http://schemas.microsoft.com/office/drawing/2014/main" val="2005112245"/>
                    </a:ext>
                  </a:extLst>
                </a:gridCol>
                <a:gridCol w="1509402">
                  <a:extLst>
                    <a:ext uri="{9D8B030D-6E8A-4147-A177-3AD203B41FA5}">
                      <a16:colId xmlns:a16="http://schemas.microsoft.com/office/drawing/2014/main" val="184618074"/>
                    </a:ext>
                  </a:extLst>
                </a:gridCol>
                <a:gridCol w="324913">
                  <a:extLst>
                    <a:ext uri="{9D8B030D-6E8A-4147-A177-3AD203B41FA5}">
                      <a16:colId xmlns:a16="http://schemas.microsoft.com/office/drawing/2014/main" val="2178030492"/>
                    </a:ext>
                  </a:extLst>
                </a:gridCol>
              </a:tblGrid>
              <a:tr h="2846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 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2400" kern="0">
                          <a:effectLst/>
                        </a:rPr>
                        <a:t>mcp2-mcp1 / channel 0,1,3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 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 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 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extLst>
                  <a:ext uri="{0D108BD9-81ED-4DB2-BD59-A6C34878D82A}">
                    <a16:rowId xmlns:a16="http://schemas.microsoft.com/office/drawing/2014/main" val="3502183661"/>
                  </a:ext>
                </a:extLst>
              </a:tr>
              <a:tr h="198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33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Ch1-ch0  /  ch0=mpc1 ch1=mcp2 ch3=spacal11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1 GeV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0.03205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23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extLst>
                  <a:ext uri="{0D108BD9-81ED-4DB2-BD59-A6C34878D82A}">
                    <a16:rowId xmlns:a16="http://schemas.microsoft.com/office/drawing/2014/main" val="127722601"/>
                  </a:ext>
                </a:extLst>
              </a:tr>
              <a:tr h="198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37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Ch1-ch0  /  ch0=mpc1 ch1=mcp2 ch3=spacal11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1 GeV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0.03164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22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extLst>
                  <a:ext uri="{0D108BD9-81ED-4DB2-BD59-A6C34878D82A}">
                    <a16:rowId xmlns:a16="http://schemas.microsoft.com/office/drawing/2014/main" val="1994015852"/>
                  </a:ext>
                </a:extLst>
              </a:tr>
              <a:tr h="198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48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Ch1-ch0  /  ch0=mpc1 ch1=mcp2 ch3=spacal11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1 GeV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0.03172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22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extLst>
                  <a:ext uri="{0D108BD9-81ED-4DB2-BD59-A6C34878D82A}">
                    <a16:rowId xmlns:a16="http://schemas.microsoft.com/office/drawing/2014/main" val="1171755943"/>
                  </a:ext>
                </a:extLst>
              </a:tr>
              <a:tr h="198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54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Ch1-ch0  /  ch0=mpc1 ch1=mcp2 ch3=spacal11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1 GeV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0.03118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22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extLst>
                  <a:ext uri="{0D108BD9-81ED-4DB2-BD59-A6C34878D82A}">
                    <a16:rowId xmlns:a16="http://schemas.microsoft.com/office/drawing/2014/main" val="1290084022"/>
                  </a:ext>
                </a:extLst>
              </a:tr>
              <a:tr h="198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57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Ch1-ch0  /  ch0=mpc1 ch1=mcp2 ch3=spacal11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1 GeV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0.03095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22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extLst>
                  <a:ext uri="{0D108BD9-81ED-4DB2-BD59-A6C34878D82A}">
                    <a16:rowId xmlns:a16="http://schemas.microsoft.com/office/drawing/2014/main" val="2573517652"/>
                  </a:ext>
                </a:extLst>
              </a:tr>
              <a:tr h="198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 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 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 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 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 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extLst>
                  <a:ext uri="{0D108BD9-81ED-4DB2-BD59-A6C34878D82A}">
                    <a16:rowId xmlns:a16="http://schemas.microsoft.com/office/drawing/2014/main" val="699229926"/>
                  </a:ext>
                </a:extLst>
              </a:tr>
              <a:tr h="198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34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Ch1-ch0  /  ch0=mpc1 ch1=mcp2 ch3=spacal11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2 GeV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0.02634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19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extLst>
                  <a:ext uri="{0D108BD9-81ED-4DB2-BD59-A6C34878D82A}">
                    <a16:rowId xmlns:a16="http://schemas.microsoft.com/office/drawing/2014/main" val="2246317243"/>
                  </a:ext>
                </a:extLst>
              </a:tr>
              <a:tr h="198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38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Ch1-ch0  /  ch0=mpc1 ch1=mcp2 ch3=spacal11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2 GeV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0.02634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19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extLst>
                  <a:ext uri="{0D108BD9-81ED-4DB2-BD59-A6C34878D82A}">
                    <a16:rowId xmlns:a16="http://schemas.microsoft.com/office/drawing/2014/main" val="4058459263"/>
                  </a:ext>
                </a:extLst>
              </a:tr>
              <a:tr h="198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47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Ch1-ch0  /  ch0=mpc1 ch1=mcp2 ch3=spacal11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2 GeV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0.02616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18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extLst>
                  <a:ext uri="{0D108BD9-81ED-4DB2-BD59-A6C34878D82A}">
                    <a16:rowId xmlns:a16="http://schemas.microsoft.com/office/drawing/2014/main" val="404536618"/>
                  </a:ext>
                </a:extLst>
              </a:tr>
              <a:tr h="198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53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Ch1-ch0  /  ch0=mpc1 ch1=mcp2 ch3=spacal11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2 </a:t>
                      </a:r>
                      <a:r>
                        <a:rPr lang="de-DE" sz="1400" kern="0" dirty="0" err="1">
                          <a:effectLst/>
                        </a:rPr>
                        <a:t>GeV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0.02666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19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extLst>
                  <a:ext uri="{0D108BD9-81ED-4DB2-BD59-A6C34878D82A}">
                    <a16:rowId xmlns:a16="http://schemas.microsoft.com/office/drawing/2014/main" val="3478878304"/>
                  </a:ext>
                </a:extLst>
              </a:tr>
              <a:tr h="198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58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Ch1-ch0  /  ch0=mpc1 ch1=mcp2 ch3=spacal11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2 GeV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0.02691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19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extLst>
                  <a:ext uri="{0D108BD9-81ED-4DB2-BD59-A6C34878D82A}">
                    <a16:rowId xmlns:a16="http://schemas.microsoft.com/office/drawing/2014/main" val="2382266663"/>
                  </a:ext>
                </a:extLst>
              </a:tr>
              <a:tr h="198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 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 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 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 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 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extLst>
                  <a:ext uri="{0D108BD9-81ED-4DB2-BD59-A6C34878D82A}">
                    <a16:rowId xmlns:a16="http://schemas.microsoft.com/office/drawing/2014/main" val="1259260397"/>
                  </a:ext>
                </a:extLst>
              </a:tr>
              <a:tr h="198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35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Ch1-ch0  /  ch0=mpc1 ch1=mcp2 ch3=spacal11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3 GeV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0.0243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17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extLst>
                  <a:ext uri="{0D108BD9-81ED-4DB2-BD59-A6C34878D82A}">
                    <a16:rowId xmlns:a16="http://schemas.microsoft.com/office/drawing/2014/main" val="3516735234"/>
                  </a:ext>
                </a:extLst>
              </a:tr>
              <a:tr h="198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39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Ch1-ch0  /  ch0=mpc1 ch1=mcp2 ch3=spacal11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3 GeV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0.02501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18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extLst>
                  <a:ext uri="{0D108BD9-81ED-4DB2-BD59-A6C34878D82A}">
                    <a16:rowId xmlns:a16="http://schemas.microsoft.com/office/drawing/2014/main" val="987143095"/>
                  </a:ext>
                </a:extLst>
              </a:tr>
              <a:tr h="198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46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Ch1-ch0  /  ch0=mpc1 ch1=mcp2 ch3=spacal11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3 GeV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0.02497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18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extLst>
                  <a:ext uri="{0D108BD9-81ED-4DB2-BD59-A6C34878D82A}">
                    <a16:rowId xmlns:a16="http://schemas.microsoft.com/office/drawing/2014/main" val="3768059234"/>
                  </a:ext>
                </a:extLst>
              </a:tr>
              <a:tr h="198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52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Ch1-ch0  /  ch0=mpc1 ch1=mcp2 ch3=spacal11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3 GeV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0.02458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17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extLst>
                  <a:ext uri="{0D108BD9-81ED-4DB2-BD59-A6C34878D82A}">
                    <a16:rowId xmlns:a16="http://schemas.microsoft.com/office/drawing/2014/main" val="148010583"/>
                  </a:ext>
                </a:extLst>
              </a:tr>
              <a:tr h="198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59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Ch1-ch0  /  ch0=mpc1 ch1=mcp2 ch3=spacal11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3 GeV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0.02554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18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extLst>
                  <a:ext uri="{0D108BD9-81ED-4DB2-BD59-A6C34878D82A}">
                    <a16:rowId xmlns:a16="http://schemas.microsoft.com/office/drawing/2014/main" val="4164053741"/>
                  </a:ext>
                </a:extLst>
              </a:tr>
              <a:tr h="198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 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 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 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 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 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extLst>
                  <a:ext uri="{0D108BD9-81ED-4DB2-BD59-A6C34878D82A}">
                    <a16:rowId xmlns:a16="http://schemas.microsoft.com/office/drawing/2014/main" val="2278180909"/>
                  </a:ext>
                </a:extLst>
              </a:tr>
              <a:tr h="198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36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Ch1-ch0  /  ch0=mpc1 ch1=mcp2 ch3=spacal11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4 GeV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0.02394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17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extLst>
                  <a:ext uri="{0D108BD9-81ED-4DB2-BD59-A6C34878D82A}">
                    <a16:rowId xmlns:a16="http://schemas.microsoft.com/office/drawing/2014/main" val="1691848314"/>
                  </a:ext>
                </a:extLst>
              </a:tr>
              <a:tr h="198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40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Ch1-ch0  /  ch0=mpc1 ch1=mcp2 ch3=spacal11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4 GeV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0.02362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17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extLst>
                  <a:ext uri="{0D108BD9-81ED-4DB2-BD59-A6C34878D82A}">
                    <a16:rowId xmlns:a16="http://schemas.microsoft.com/office/drawing/2014/main" val="2269999790"/>
                  </a:ext>
                </a:extLst>
              </a:tr>
              <a:tr h="198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45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Ch1-ch0  /  ch0=mpc1 ch1=mcp2 ch3=spacal11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4 GeV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0.02382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17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extLst>
                  <a:ext uri="{0D108BD9-81ED-4DB2-BD59-A6C34878D82A}">
                    <a16:rowId xmlns:a16="http://schemas.microsoft.com/office/drawing/2014/main" val="1628528792"/>
                  </a:ext>
                </a:extLst>
              </a:tr>
              <a:tr h="198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51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Ch1-ch0  /  ch0=mpc1 ch1=mcp2 ch3=spacal11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4 GeV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0.02418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17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extLst>
                  <a:ext uri="{0D108BD9-81ED-4DB2-BD59-A6C34878D82A}">
                    <a16:rowId xmlns:a16="http://schemas.microsoft.com/office/drawing/2014/main" val="1599470822"/>
                  </a:ext>
                </a:extLst>
              </a:tr>
              <a:tr h="198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 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 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 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 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 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extLst>
                  <a:ext uri="{0D108BD9-81ED-4DB2-BD59-A6C34878D82A}">
                    <a16:rowId xmlns:a16="http://schemas.microsoft.com/office/drawing/2014/main" val="792891906"/>
                  </a:ext>
                </a:extLst>
              </a:tr>
              <a:tr h="198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41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Ch1-ch0  /  ch0=mpc1 ch1=mcp2 ch3=spacal11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5 GeV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0.02343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17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extLst>
                  <a:ext uri="{0D108BD9-81ED-4DB2-BD59-A6C34878D82A}">
                    <a16:rowId xmlns:a16="http://schemas.microsoft.com/office/drawing/2014/main" val="1680699491"/>
                  </a:ext>
                </a:extLst>
              </a:tr>
              <a:tr h="198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44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Ch1-ch0  /  ch0=mpc1 ch1=mcp2 ch3=spacal11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5 GeV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0.02408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17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extLst>
                  <a:ext uri="{0D108BD9-81ED-4DB2-BD59-A6C34878D82A}">
                    <a16:rowId xmlns:a16="http://schemas.microsoft.com/office/drawing/2014/main" val="3407407915"/>
                  </a:ext>
                </a:extLst>
              </a:tr>
              <a:tr h="198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50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Ch1-ch0  /  ch0=mpc1 ch1=mcp2 ch3=spacal11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5 GeV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0.02418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17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extLst>
                  <a:ext uri="{0D108BD9-81ED-4DB2-BD59-A6C34878D82A}">
                    <a16:rowId xmlns:a16="http://schemas.microsoft.com/office/drawing/2014/main" val="3455401061"/>
                  </a:ext>
                </a:extLst>
              </a:tr>
            </a:tbl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3306CBB-42AF-40C7-D515-30430CC5D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997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4F9590-441F-97D4-D5EF-32E8BA7E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612" y="2766218"/>
            <a:ext cx="6970776" cy="1325563"/>
          </a:xfrm>
        </p:spPr>
        <p:txBody>
          <a:bodyPr/>
          <a:lstStyle/>
          <a:p>
            <a:r>
              <a:rPr lang="en-GB" dirty="0"/>
              <a:t>First look at energy resolution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9ED017E-8BF3-C8D8-8D34-C950C5703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991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B52D94-2194-041A-B424-3BB7EDFD3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56" y="-119617"/>
            <a:ext cx="10515600" cy="1325563"/>
          </a:xfrm>
        </p:spPr>
        <p:txBody>
          <a:bodyPr/>
          <a:lstStyle/>
          <a:p>
            <a:r>
              <a:rPr lang="en-GB" b="1" u="sng" noProof="0" dirty="0"/>
              <a:t>Time resolution at different energies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CC365989-BB91-1DB8-DE56-81977D979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010363"/>
              </p:ext>
            </p:extLst>
          </p:nvPr>
        </p:nvGraphicFramePr>
        <p:xfrm>
          <a:off x="419559" y="1205946"/>
          <a:ext cx="4502838" cy="4936788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830179">
                  <a:extLst>
                    <a:ext uri="{9D8B030D-6E8A-4147-A177-3AD203B41FA5}">
                      <a16:colId xmlns:a16="http://schemas.microsoft.com/office/drawing/2014/main" val="906269574"/>
                    </a:ext>
                  </a:extLst>
                </a:gridCol>
                <a:gridCol w="1748589">
                  <a:extLst>
                    <a:ext uri="{9D8B030D-6E8A-4147-A177-3AD203B41FA5}">
                      <a16:colId xmlns:a16="http://schemas.microsoft.com/office/drawing/2014/main" val="902735630"/>
                    </a:ext>
                  </a:extLst>
                </a:gridCol>
                <a:gridCol w="770021">
                  <a:extLst>
                    <a:ext uri="{9D8B030D-6E8A-4147-A177-3AD203B41FA5}">
                      <a16:colId xmlns:a16="http://schemas.microsoft.com/office/drawing/2014/main" val="1436015777"/>
                    </a:ext>
                  </a:extLst>
                </a:gridCol>
                <a:gridCol w="1154049">
                  <a:extLst>
                    <a:ext uri="{9D8B030D-6E8A-4147-A177-3AD203B41FA5}">
                      <a16:colId xmlns:a16="http://schemas.microsoft.com/office/drawing/2014/main" val="3106500130"/>
                    </a:ext>
                  </a:extLst>
                </a:gridCol>
              </a:tblGrid>
              <a:tr h="274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run number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 err="1">
                          <a:effectLst/>
                        </a:rPr>
                        <a:t>ch</a:t>
                      </a:r>
                      <a:r>
                        <a:rPr lang="en-GB" sz="1100" kern="100" noProof="0" dirty="0">
                          <a:effectLst/>
                        </a:rPr>
                        <a:t>(x)-</a:t>
                      </a:r>
                      <a:r>
                        <a:rPr lang="en-GB" sz="1100" kern="100" noProof="0" dirty="0" err="1">
                          <a:effectLst/>
                        </a:rPr>
                        <a:t>ch</a:t>
                      </a:r>
                      <a:r>
                        <a:rPr lang="en-GB" sz="1100" kern="100" noProof="0" dirty="0">
                          <a:effectLst/>
                        </a:rPr>
                        <a:t>(y)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Energy 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 err="1">
                          <a:effectLst/>
                        </a:rPr>
                        <a:t>σ</a:t>
                      </a:r>
                      <a:r>
                        <a:rPr lang="en-GB" sz="1100" kern="100" baseline="-25000" noProof="0" dirty="0" err="1">
                          <a:effectLst/>
                        </a:rPr>
                        <a:t>channel</a:t>
                      </a:r>
                      <a:endParaRPr lang="en-GB" sz="1100" kern="100" baseline="-25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2452979"/>
                  </a:ext>
                </a:extLst>
              </a:tr>
              <a:tr h="274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22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ch2-ch0 or mcp2-mcp1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5 GeV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0.038 ns = 38 </a:t>
                      </a:r>
                      <a:r>
                        <a:rPr lang="en-GB" sz="1100" kern="100" noProof="0" dirty="0" err="1">
                          <a:effectLst/>
                        </a:rPr>
                        <a:t>ps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234949"/>
                  </a:ext>
                </a:extLst>
              </a:tr>
              <a:tr h="274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23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ch2-ch0 or mcp2-mcp1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4 GeV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0.041 ns = 42 </a:t>
                      </a:r>
                      <a:r>
                        <a:rPr lang="en-GB" sz="1100" kern="100" noProof="0" dirty="0" err="1">
                          <a:effectLst/>
                        </a:rPr>
                        <a:t>ps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8247849"/>
                  </a:ext>
                </a:extLst>
              </a:tr>
              <a:tr h="274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24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ch2-ch0 or mcp2-mcp1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3 GeV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0.045 ns = 45 </a:t>
                      </a:r>
                      <a:r>
                        <a:rPr lang="en-GB" sz="1100" kern="100" noProof="0" dirty="0" err="1">
                          <a:effectLst/>
                        </a:rPr>
                        <a:t>ps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7485285"/>
                  </a:ext>
                </a:extLst>
              </a:tr>
              <a:tr h="274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25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ch2-ch0 or mcp2-mcp1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2 GeV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0.046 ns = 46 </a:t>
                      </a:r>
                      <a:r>
                        <a:rPr lang="en-GB" sz="1100" kern="100" noProof="0" dirty="0" err="1">
                          <a:effectLst/>
                        </a:rPr>
                        <a:t>ps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3295879"/>
                  </a:ext>
                </a:extLst>
              </a:tr>
              <a:tr h="274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26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ch2-ch0 or mcp2-mcp1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1 GeV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0.053 ns = 53 </a:t>
                      </a:r>
                      <a:r>
                        <a:rPr lang="en-GB" sz="1100" kern="100" noProof="0" dirty="0" err="1">
                          <a:effectLst/>
                        </a:rPr>
                        <a:t>ps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3902784"/>
                  </a:ext>
                </a:extLst>
              </a:tr>
              <a:tr h="274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 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 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 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 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3023102"/>
                  </a:ext>
                </a:extLst>
              </a:tr>
              <a:tr h="274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22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ch3-ch0 /spacal 11-mcp1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5 GeV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0.041 ns = 41 </a:t>
                      </a:r>
                      <a:r>
                        <a:rPr lang="en-GB" sz="1100" kern="100" noProof="0" dirty="0" err="1">
                          <a:effectLst/>
                        </a:rPr>
                        <a:t>ps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2559025"/>
                  </a:ext>
                </a:extLst>
              </a:tr>
              <a:tr h="274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23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ch3-ch0 /spacal 11-mcp1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4 GeV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0.044 ns = 44 </a:t>
                      </a:r>
                      <a:r>
                        <a:rPr lang="en-GB" sz="1100" kern="100" noProof="0" dirty="0" err="1">
                          <a:effectLst/>
                        </a:rPr>
                        <a:t>ps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3691509"/>
                  </a:ext>
                </a:extLst>
              </a:tr>
              <a:tr h="274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24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ch3-ch0 /spacal 11-mcp1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3 GeV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0.049 ns = 49 </a:t>
                      </a:r>
                      <a:r>
                        <a:rPr lang="en-GB" sz="1100" kern="100" noProof="0" dirty="0" err="1">
                          <a:effectLst/>
                        </a:rPr>
                        <a:t>ps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8577681"/>
                  </a:ext>
                </a:extLst>
              </a:tr>
              <a:tr h="274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25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ch3-ch0 /spacal 11-mcp1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2 GeV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0.057 ns = 57 </a:t>
                      </a:r>
                      <a:r>
                        <a:rPr lang="en-GB" sz="1100" kern="100" noProof="0" dirty="0" err="1">
                          <a:effectLst/>
                        </a:rPr>
                        <a:t>ps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1406879"/>
                  </a:ext>
                </a:extLst>
              </a:tr>
              <a:tr h="274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26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ch3-ch0 /spacal 11-mcp1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1 GeV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0.083 ns = 83 </a:t>
                      </a:r>
                      <a:r>
                        <a:rPr lang="en-GB" sz="1100" kern="100" noProof="0" dirty="0" err="1">
                          <a:effectLst/>
                        </a:rPr>
                        <a:t>ps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2483674"/>
                  </a:ext>
                </a:extLst>
              </a:tr>
              <a:tr h="274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 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 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 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 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0843890"/>
                  </a:ext>
                </a:extLst>
              </a:tr>
              <a:tr h="274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22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ch3-ch2/spacal 11-mcp2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5 GeV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0.055 ns = 55 </a:t>
                      </a:r>
                      <a:r>
                        <a:rPr lang="en-GB" sz="1100" kern="100" noProof="0" dirty="0" err="1">
                          <a:effectLst/>
                        </a:rPr>
                        <a:t>ps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903233"/>
                  </a:ext>
                </a:extLst>
              </a:tr>
              <a:tr h="274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23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ch3-ch2/spacal 11-mcp2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4 GeV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0.079 ns = 79 </a:t>
                      </a:r>
                      <a:r>
                        <a:rPr lang="en-GB" sz="1100" kern="100" noProof="0" dirty="0" err="1">
                          <a:effectLst/>
                        </a:rPr>
                        <a:t>ps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4179951"/>
                  </a:ext>
                </a:extLst>
              </a:tr>
              <a:tr h="274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24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ch3-ch2/spacal 11-mcp2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3 GeV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0.113 ns = 113 </a:t>
                      </a:r>
                      <a:r>
                        <a:rPr lang="en-GB" sz="1100" kern="100" noProof="0" dirty="0" err="1">
                          <a:effectLst/>
                        </a:rPr>
                        <a:t>ps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9268773"/>
                  </a:ext>
                </a:extLst>
              </a:tr>
              <a:tr h="274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25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ch3-ch2/spacal 11-mcp2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2 GeV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0.124 ns = 124 </a:t>
                      </a:r>
                      <a:r>
                        <a:rPr lang="en-GB" sz="1100" kern="100" noProof="0" dirty="0" err="1">
                          <a:effectLst/>
                        </a:rPr>
                        <a:t>ps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9628986"/>
                  </a:ext>
                </a:extLst>
              </a:tr>
              <a:tr h="274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26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ch3-ch2/spacal 11-mcp2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1 GeV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0.141 ns = 141 </a:t>
                      </a:r>
                      <a:r>
                        <a:rPr lang="en-GB" sz="1100" kern="100" noProof="0" dirty="0" err="1">
                          <a:effectLst/>
                        </a:rPr>
                        <a:t>ps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466926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A2D8770A-38BE-288E-BEBF-E0D06D8D2FEE}"/>
                  </a:ext>
                </a:extLst>
              </p:cNvPr>
              <p:cNvSpPr txBox="1"/>
              <p:nvPr/>
            </p:nvSpPr>
            <p:spPr>
              <a:xfrm>
                <a:off x="5120700" y="1588180"/>
                <a:ext cx="7071300" cy="1872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GB" dirty="0"/>
                  <a:t>Checked the analysis </a:t>
                </a:r>
                <a:r>
                  <a:rPr lang="en-GB" dirty="0" err="1"/>
                  <a:t>TDirectoryFile</a:t>
                </a:r>
                <a:r>
                  <a:rPr lang="en-GB" dirty="0"/>
                  <a:t>/</a:t>
                </a:r>
                <a:r>
                  <a:rPr lang="en-GB" dirty="0" err="1"/>
                  <a:t>cfd_time</a:t>
                </a:r>
                <a:r>
                  <a:rPr lang="en-GB" dirty="0"/>
                  <a:t> for each run and each file</a:t>
                </a:r>
              </a:p>
              <a:p>
                <a:pPr marL="285750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GB" dirty="0"/>
                  <a:t>From the mean value </a:t>
                </a:r>
                <a:r>
                  <a:rPr lang="el-GR" dirty="0"/>
                  <a:t>σ</a:t>
                </a:r>
                <a:r>
                  <a:rPr lang="en-GB" dirty="0"/>
                  <a:t>, displayed in the plot, calculated the timing resolution </a:t>
                </a:r>
                <a:r>
                  <a:rPr lang="el-GR" b="1" dirty="0"/>
                  <a:t>σ</a:t>
                </a:r>
                <a:r>
                  <a:rPr lang="de-DE" b="1" baseline="-25000" dirty="0" err="1"/>
                  <a:t>channel</a:t>
                </a:r>
                <a:r>
                  <a:rPr lang="en-GB" b="1" baseline="-25000" dirty="0"/>
                  <a:t> </a:t>
                </a:r>
                <a:r>
                  <a:rPr lang="en-GB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endParaRPr lang="en-GB" b="1" noProof="0" dirty="0"/>
              </a:p>
              <a:p>
                <a:pPr marL="285750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GB" noProof="0" dirty="0"/>
                  <a:t>The time resolution improves with higher energy</a:t>
                </a:r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A2D8770A-38BE-288E-BEBF-E0D06D8D2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700" y="1588180"/>
                <a:ext cx="7071300" cy="1872372"/>
              </a:xfrm>
              <a:prstGeom prst="rect">
                <a:avLst/>
              </a:prstGeom>
              <a:blipFill>
                <a:blip r:embed="rId2"/>
                <a:stretch>
                  <a:fillRect l="-603" r="-776" b="-3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9E64C9D6-F36E-B5E9-CB10-05D33EC50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919" y="3740365"/>
            <a:ext cx="4366786" cy="298111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2BCA840-987D-3BBE-0097-A60F8ED6C583}"/>
              </a:ext>
            </a:extLst>
          </p:cNvPr>
          <p:cNvSpPr txBox="1"/>
          <p:nvPr/>
        </p:nvSpPr>
        <p:spPr>
          <a:xfrm>
            <a:off x="11351705" y="4069192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Run 22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8C57E21-E5EC-BCD9-DC35-D8881F47F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28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F4749F-179A-17B1-0AC9-A00F311AE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79" y="2766218"/>
            <a:ext cx="9236242" cy="1325563"/>
          </a:xfrm>
        </p:spPr>
        <p:txBody>
          <a:bodyPr/>
          <a:lstStyle/>
          <a:p>
            <a:r>
              <a:rPr lang="en-GB" dirty="0"/>
              <a:t>Plotting development of time resolution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D808B02-2DA4-2E99-79BC-D59686635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556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5D515-44E4-9FC2-FAA8-06E7ED3F4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28" y="-160747"/>
            <a:ext cx="11970744" cy="1325563"/>
          </a:xfrm>
        </p:spPr>
        <p:txBody>
          <a:bodyPr>
            <a:normAutofit/>
          </a:bodyPr>
          <a:lstStyle/>
          <a:p>
            <a:r>
              <a:rPr lang="en-GB" sz="3200" u="sng" dirty="0"/>
              <a:t>Plotted the time resolution development with increasing energy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A2D13F2A-C451-A363-E49D-5F3EB83883D2}"/>
              </a:ext>
            </a:extLst>
          </p:cNvPr>
          <p:cNvGraphicFramePr>
            <a:graphicFrameLocks noGrp="1"/>
          </p:cNvGraphicFramePr>
          <p:nvPr/>
        </p:nvGraphicFramePr>
        <p:xfrm>
          <a:off x="455908" y="1579332"/>
          <a:ext cx="6793192" cy="829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1505">
                  <a:extLst>
                    <a:ext uri="{9D8B030D-6E8A-4147-A177-3AD203B41FA5}">
                      <a16:colId xmlns:a16="http://schemas.microsoft.com/office/drawing/2014/main" val="255632920"/>
                    </a:ext>
                  </a:extLst>
                </a:gridCol>
                <a:gridCol w="3528897">
                  <a:extLst>
                    <a:ext uri="{9D8B030D-6E8A-4147-A177-3AD203B41FA5}">
                      <a16:colId xmlns:a16="http://schemas.microsoft.com/office/drawing/2014/main" val="975383070"/>
                    </a:ext>
                  </a:extLst>
                </a:gridCol>
                <a:gridCol w="730259">
                  <a:extLst>
                    <a:ext uri="{9D8B030D-6E8A-4147-A177-3AD203B41FA5}">
                      <a16:colId xmlns:a16="http://schemas.microsoft.com/office/drawing/2014/main" val="2578126164"/>
                    </a:ext>
                  </a:extLst>
                </a:gridCol>
                <a:gridCol w="749147">
                  <a:extLst>
                    <a:ext uri="{9D8B030D-6E8A-4147-A177-3AD203B41FA5}">
                      <a16:colId xmlns:a16="http://schemas.microsoft.com/office/drawing/2014/main" val="3290705072"/>
                    </a:ext>
                  </a:extLst>
                </a:gridCol>
                <a:gridCol w="903384">
                  <a:extLst>
                    <a:ext uri="{9D8B030D-6E8A-4147-A177-3AD203B41FA5}">
                      <a16:colId xmlns:a16="http://schemas.microsoft.com/office/drawing/2014/main" val="2792767578"/>
                    </a:ext>
                  </a:extLst>
                </a:gridCol>
              </a:tblGrid>
              <a:tr h="82903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1600" b="1" u="none" strike="noStrike" dirty="0">
                          <a:effectLst/>
                        </a:rPr>
                        <a:t>Run </a:t>
                      </a:r>
                      <a:r>
                        <a:rPr lang="de-DE" sz="1600" b="1" u="none" strike="noStrike" dirty="0" err="1">
                          <a:effectLst/>
                        </a:rPr>
                        <a:t>number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600" b="1" u="none" strike="noStrike">
                          <a:effectLst/>
                        </a:rPr>
                        <a:t>ch(x)-ch(y)</a:t>
                      </a:r>
                      <a:endParaRPr lang="de-D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600" b="1" u="none" strike="noStrike" dirty="0">
                          <a:effectLst/>
                        </a:rPr>
                        <a:t>Energy 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600" b="1" u="none" strike="noStrike" dirty="0">
                          <a:effectLst/>
                        </a:rPr>
                        <a:t>σ/</a:t>
                      </a:r>
                      <a:r>
                        <a:rPr lang="de-DE" sz="1600" b="1" u="none" strike="noStrike" dirty="0" err="1">
                          <a:effectLst/>
                        </a:rPr>
                        <a:t>ns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600" b="1" u="none" strike="noStrike" dirty="0" err="1">
                          <a:effectLst/>
                        </a:rPr>
                        <a:t>σ</a:t>
                      </a:r>
                      <a:r>
                        <a:rPr lang="de-DE" sz="1600" b="1" u="none" strike="noStrike" baseline="-25000" dirty="0" err="1">
                          <a:effectLst/>
                        </a:rPr>
                        <a:t>channel</a:t>
                      </a:r>
                      <a:r>
                        <a:rPr lang="de-DE" sz="1600" b="1" u="none" strike="noStrike" baseline="-25000" dirty="0">
                          <a:effectLst/>
                        </a:rPr>
                        <a:t> </a:t>
                      </a:r>
                      <a:r>
                        <a:rPr lang="de-DE" sz="1600" b="1" u="none" strike="noStrike" dirty="0">
                          <a:effectLst/>
                        </a:rPr>
                        <a:t>(σ/√2)/ps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ctr"/>
                </a:tc>
                <a:extLst>
                  <a:ext uri="{0D108BD9-81ED-4DB2-BD59-A6C34878D82A}">
                    <a16:rowId xmlns:a16="http://schemas.microsoft.com/office/drawing/2014/main" val="1952412139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1275C23F-C5AC-A238-CB9B-59AC4DB3F003}"/>
              </a:ext>
            </a:extLst>
          </p:cNvPr>
          <p:cNvGraphicFramePr>
            <a:graphicFrameLocks noGrp="1"/>
          </p:cNvGraphicFramePr>
          <p:nvPr/>
        </p:nvGraphicFramePr>
        <p:xfrm>
          <a:off x="455908" y="2408364"/>
          <a:ext cx="6793191" cy="192126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913984">
                  <a:extLst>
                    <a:ext uri="{9D8B030D-6E8A-4147-A177-3AD203B41FA5}">
                      <a16:colId xmlns:a16="http://schemas.microsoft.com/office/drawing/2014/main" val="3206057455"/>
                    </a:ext>
                  </a:extLst>
                </a:gridCol>
                <a:gridCol w="3664816">
                  <a:extLst>
                    <a:ext uri="{9D8B030D-6E8A-4147-A177-3AD203B41FA5}">
                      <a16:colId xmlns:a16="http://schemas.microsoft.com/office/drawing/2014/main" val="2731458568"/>
                    </a:ext>
                  </a:extLst>
                </a:gridCol>
                <a:gridCol w="572878">
                  <a:extLst>
                    <a:ext uri="{9D8B030D-6E8A-4147-A177-3AD203B41FA5}">
                      <a16:colId xmlns:a16="http://schemas.microsoft.com/office/drawing/2014/main" val="2272856755"/>
                    </a:ext>
                  </a:extLst>
                </a:gridCol>
                <a:gridCol w="804231">
                  <a:extLst>
                    <a:ext uri="{9D8B030D-6E8A-4147-A177-3AD203B41FA5}">
                      <a16:colId xmlns:a16="http://schemas.microsoft.com/office/drawing/2014/main" val="870285875"/>
                    </a:ext>
                  </a:extLst>
                </a:gridCol>
                <a:gridCol w="837282">
                  <a:extLst>
                    <a:ext uri="{9D8B030D-6E8A-4147-A177-3AD203B41FA5}">
                      <a16:colId xmlns:a16="http://schemas.microsoft.com/office/drawing/2014/main" val="2333967859"/>
                    </a:ext>
                  </a:extLst>
                </a:gridCol>
              </a:tblGrid>
              <a:tr h="5143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 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2000" kern="0" dirty="0">
                          <a:effectLst/>
                        </a:rPr>
                        <a:t>mcp2-mcp1 / </a:t>
                      </a:r>
                      <a:r>
                        <a:rPr lang="de-DE" sz="2000" kern="0" dirty="0" err="1">
                          <a:effectLst/>
                        </a:rPr>
                        <a:t>channel</a:t>
                      </a:r>
                      <a:r>
                        <a:rPr lang="de-DE" sz="2000" kern="0" dirty="0">
                          <a:effectLst/>
                        </a:rPr>
                        <a:t> 0,1,3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 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 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 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extLst>
                  <a:ext uri="{0D108BD9-81ED-4DB2-BD59-A6C34878D82A}">
                    <a16:rowId xmlns:a16="http://schemas.microsoft.com/office/drawing/2014/main" val="3488038511"/>
                  </a:ext>
                </a:extLst>
              </a:tr>
              <a:tr h="28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 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 err="1">
                          <a:effectLst/>
                        </a:rPr>
                        <a:t>SpaCal</a:t>
                      </a:r>
                      <a:r>
                        <a:rPr lang="de-DE" sz="1400" kern="0" dirty="0">
                          <a:effectLst/>
                        </a:rPr>
                        <a:t> </a:t>
                      </a:r>
                      <a:r>
                        <a:rPr lang="de-DE" sz="1400" kern="0" dirty="0" err="1">
                          <a:effectLst/>
                        </a:rPr>
                        <a:t>pac</a:t>
                      </a:r>
                      <a:r>
                        <a:rPr lang="de-DE" sz="1400" kern="0" dirty="0">
                          <a:effectLst/>
                        </a:rPr>
                        <a:t> v1 100 Ohm (HV)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 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 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 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 anchor="ctr"/>
                </a:tc>
                <a:extLst>
                  <a:ext uri="{0D108BD9-81ED-4DB2-BD59-A6C34878D82A}">
                    <a16:rowId xmlns:a16="http://schemas.microsoft.com/office/drawing/2014/main" val="236414692"/>
                  </a:ext>
                </a:extLst>
              </a:tr>
              <a:tr h="28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33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Ch1-ch0  /  ch0=mpc1 ch1=mcp2 ch3=spacal11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1 GeV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0.03205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23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extLst>
                  <a:ext uri="{0D108BD9-81ED-4DB2-BD59-A6C34878D82A}">
                    <a16:rowId xmlns:a16="http://schemas.microsoft.com/office/drawing/2014/main" val="1723362534"/>
                  </a:ext>
                </a:extLst>
              </a:tr>
              <a:tr h="28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34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Ch1-ch0  /  ch0=mpc1 ch1=mcp2 ch3=spacal11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2 GeV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0.02634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19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extLst>
                  <a:ext uri="{0D108BD9-81ED-4DB2-BD59-A6C34878D82A}">
                    <a16:rowId xmlns:a16="http://schemas.microsoft.com/office/drawing/2014/main" val="641649747"/>
                  </a:ext>
                </a:extLst>
              </a:tr>
              <a:tr h="28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35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Ch1-ch0  /  ch0=mpc1 ch1=mcp2 ch3=spacal11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3 </a:t>
                      </a:r>
                      <a:r>
                        <a:rPr lang="de-DE" sz="1400" kern="0" dirty="0" err="1">
                          <a:effectLst/>
                        </a:rPr>
                        <a:t>GeV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0.0243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17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extLst>
                  <a:ext uri="{0D108BD9-81ED-4DB2-BD59-A6C34878D82A}">
                    <a16:rowId xmlns:a16="http://schemas.microsoft.com/office/drawing/2014/main" val="1278530700"/>
                  </a:ext>
                </a:extLst>
              </a:tr>
              <a:tr h="28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36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Ch1-ch0  /  ch0=mpc1 ch1=mcp2 ch3=spacal11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4 </a:t>
                      </a:r>
                      <a:r>
                        <a:rPr lang="de-DE" sz="1400" kern="0" dirty="0" err="1">
                          <a:effectLst/>
                        </a:rPr>
                        <a:t>GeV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0.02394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17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extLst>
                  <a:ext uri="{0D108BD9-81ED-4DB2-BD59-A6C34878D82A}">
                    <a16:rowId xmlns:a16="http://schemas.microsoft.com/office/drawing/2014/main" val="552591960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4356AD3-53B3-C8DB-9891-52764A3DC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753" y="3429000"/>
            <a:ext cx="4460848" cy="3345636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FB8D656-54D4-98E9-A52B-041A17AFB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093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305CB-11BA-B0E2-F081-F7B65C34E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365A6-C286-1AFE-F847-F20A114DE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9615"/>
            <a:ext cx="11959728" cy="1325563"/>
          </a:xfrm>
        </p:spPr>
        <p:txBody>
          <a:bodyPr>
            <a:normAutofit/>
          </a:bodyPr>
          <a:lstStyle/>
          <a:p>
            <a:r>
              <a:rPr lang="en-GB" sz="3200" u="sng" dirty="0"/>
              <a:t>Plotted the time resolution development with increasing energy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3C54ACF4-7ED9-AF66-55CE-265616D685FE}"/>
              </a:ext>
            </a:extLst>
          </p:cNvPr>
          <p:cNvGraphicFramePr>
            <a:graphicFrameLocks noGrp="1"/>
          </p:cNvGraphicFramePr>
          <p:nvPr/>
        </p:nvGraphicFramePr>
        <p:xfrm>
          <a:off x="435243" y="1561050"/>
          <a:ext cx="6935042" cy="2449093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394905">
                  <a:extLst>
                    <a:ext uri="{9D8B030D-6E8A-4147-A177-3AD203B41FA5}">
                      <a16:colId xmlns:a16="http://schemas.microsoft.com/office/drawing/2014/main" val="2793616855"/>
                    </a:ext>
                  </a:extLst>
                </a:gridCol>
                <a:gridCol w="4037068">
                  <a:extLst>
                    <a:ext uri="{9D8B030D-6E8A-4147-A177-3AD203B41FA5}">
                      <a16:colId xmlns:a16="http://schemas.microsoft.com/office/drawing/2014/main" val="924001230"/>
                    </a:ext>
                  </a:extLst>
                </a:gridCol>
                <a:gridCol w="532961">
                  <a:extLst>
                    <a:ext uri="{9D8B030D-6E8A-4147-A177-3AD203B41FA5}">
                      <a16:colId xmlns:a16="http://schemas.microsoft.com/office/drawing/2014/main" val="2928407423"/>
                    </a:ext>
                  </a:extLst>
                </a:gridCol>
                <a:gridCol w="669841">
                  <a:extLst>
                    <a:ext uri="{9D8B030D-6E8A-4147-A177-3AD203B41FA5}">
                      <a16:colId xmlns:a16="http://schemas.microsoft.com/office/drawing/2014/main" val="1795778359"/>
                    </a:ext>
                  </a:extLst>
                </a:gridCol>
                <a:gridCol w="300267">
                  <a:extLst>
                    <a:ext uri="{9D8B030D-6E8A-4147-A177-3AD203B41FA5}">
                      <a16:colId xmlns:a16="http://schemas.microsoft.com/office/drawing/2014/main" val="2044796519"/>
                    </a:ext>
                  </a:extLst>
                </a:gridCol>
              </a:tblGrid>
              <a:tr h="354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100" kern="0" dirty="0">
                          <a:effectLst/>
                        </a:rPr>
                        <a:t> </a:t>
                      </a:r>
                      <a:endParaRPr lang="de-D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800" kern="0" dirty="0">
                          <a:effectLst/>
                        </a:rPr>
                        <a:t>mcp2-mcp1 /</a:t>
                      </a:r>
                      <a:r>
                        <a:rPr lang="de-DE" sz="1800" kern="0" dirty="0" err="1">
                          <a:effectLst/>
                        </a:rPr>
                        <a:t>channel</a:t>
                      </a:r>
                      <a:r>
                        <a:rPr lang="de-DE" sz="1800" kern="0" dirty="0">
                          <a:effectLst/>
                        </a:rPr>
                        <a:t> 0,1,2,3</a:t>
                      </a:r>
                      <a:endParaRPr lang="de-D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100" kern="0" dirty="0">
                          <a:effectLst/>
                        </a:rPr>
                        <a:t> </a:t>
                      </a:r>
                      <a:endParaRPr lang="de-D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100" kern="0">
                          <a:effectLst/>
                        </a:rPr>
                        <a:t> 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100" kern="0">
                          <a:effectLst/>
                        </a:rPr>
                        <a:t> 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extLst>
                  <a:ext uri="{0D108BD9-81ED-4DB2-BD59-A6C34878D82A}">
                    <a16:rowId xmlns:a16="http://schemas.microsoft.com/office/drawing/2014/main" val="3078957729"/>
                  </a:ext>
                </a:extLst>
              </a:tr>
              <a:tr h="349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100" kern="0">
                          <a:effectLst/>
                        </a:rPr>
                        <a:t> 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100" kern="0" dirty="0" err="1">
                          <a:effectLst/>
                        </a:rPr>
                        <a:t>SpaCal</a:t>
                      </a:r>
                      <a:r>
                        <a:rPr lang="de-DE" sz="1100" kern="0" dirty="0">
                          <a:effectLst/>
                        </a:rPr>
                        <a:t> SPIDER high </a:t>
                      </a:r>
                      <a:r>
                        <a:rPr lang="de-DE" sz="1100" kern="0" dirty="0" err="1">
                          <a:effectLst/>
                        </a:rPr>
                        <a:t>voltage</a:t>
                      </a:r>
                      <a:endParaRPr lang="de-D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100" kern="0">
                          <a:effectLst/>
                        </a:rPr>
                        <a:t> 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100" kern="0">
                          <a:effectLst/>
                        </a:rPr>
                        <a:t> 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100" kern="0">
                          <a:effectLst/>
                        </a:rPr>
                        <a:t> 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extLst>
                  <a:ext uri="{0D108BD9-81ED-4DB2-BD59-A6C34878D82A}">
                    <a16:rowId xmlns:a16="http://schemas.microsoft.com/office/drawing/2014/main" val="3439688272"/>
                  </a:ext>
                </a:extLst>
              </a:tr>
              <a:tr h="349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100" kern="0">
                          <a:effectLst/>
                        </a:rPr>
                        <a:t>22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100" kern="0" dirty="0">
                          <a:effectLst/>
                        </a:rPr>
                        <a:t>Ch2-ch0  /  ch0=mpc1 ch1=</a:t>
                      </a:r>
                      <a:r>
                        <a:rPr lang="de-DE" sz="1100" kern="0" dirty="0" err="1">
                          <a:effectLst/>
                        </a:rPr>
                        <a:t>trigger</a:t>
                      </a:r>
                      <a:r>
                        <a:rPr lang="de-DE" sz="1100" kern="0" dirty="0">
                          <a:effectLst/>
                        </a:rPr>
                        <a:t> ch2=mpc2 ch3=spacal11</a:t>
                      </a:r>
                      <a:endParaRPr lang="de-D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100" kern="0">
                          <a:effectLst/>
                        </a:rPr>
                        <a:t>5 GeV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100" kern="0">
                          <a:effectLst/>
                        </a:rPr>
                        <a:t>0.05759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100" kern="0">
                          <a:effectLst/>
                        </a:rPr>
                        <a:t>38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extLst>
                  <a:ext uri="{0D108BD9-81ED-4DB2-BD59-A6C34878D82A}">
                    <a16:rowId xmlns:a16="http://schemas.microsoft.com/office/drawing/2014/main" val="1728208104"/>
                  </a:ext>
                </a:extLst>
              </a:tr>
              <a:tr h="349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100" kern="0">
                          <a:effectLst/>
                        </a:rPr>
                        <a:t>23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100" kern="0" dirty="0">
                          <a:effectLst/>
                        </a:rPr>
                        <a:t>Ch2-ch0  /  ch0=mpc1 ch1=</a:t>
                      </a:r>
                      <a:r>
                        <a:rPr lang="de-DE" sz="1100" kern="0" dirty="0" err="1">
                          <a:effectLst/>
                        </a:rPr>
                        <a:t>trigger</a:t>
                      </a:r>
                      <a:r>
                        <a:rPr lang="de-DE" sz="1100" kern="0" dirty="0">
                          <a:effectLst/>
                        </a:rPr>
                        <a:t> ch2=mpc2 ch3=spacal11</a:t>
                      </a:r>
                      <a:endParaRPr lang="de-D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100" kern="0">
                          <a:effectLst/>
                        </a:rPr>
                        <a:t>4 GeV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100" kern="0">
                          <a:effectLst/>
                        </a:rPr>
                        <a:t>0.05861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100" kern="0">
                          <a:effectLst/>
                        </a:rPr>
                        <a:t>42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extLst>
                  <a:ext uri="{0D108BD9-81ED-4DB2-BD59-A6C34878D82A}">
                    <a16:rowId xmlns:a16="http://schemas.microsoft.com/office/drawing/2014/main" val="1341744627"/>
                  </a:ext>
                </a:extLst>
              </a:tr>
              <a:tr h="349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100" kern="0">
                          <a:effectLst/>
                        </a:rPr>
                        <a:t>24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100" kern="0" dirty="0">
                          <a:effectLst/>
                        </a:rPr>
                        <a:t>Ch2-ch0  /  ch0=mpc1 ch1=</a:t>
                      </a:r>
                      <a:r>
                        <a:rPr lang="de-DE" sz="1100" kern="0" dirty="0" err="1">
                          <a:effectLst/>
                        </a:rPr>
                        <a:t>trigger</a:t>
                      </a:r>
                      <a:r>
                        <a:rPr lang="de-DE" sz="1100" kern="0" dirty="0">
                          <a:effectLst/>
                        </a:rPr>
                        <a:t> ch2=mpc2 ch3=spacal11</a:t>
                      </a:r>
                      <a:endParaRPr lang="de-D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100" kern="0">
                          <a:effectLst/>
                        </a:rPr>
                        <a:t>3 GeV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100" kern="0">
                          <a:effectLst/>
                        </a:rPr>
                        <a:t>0.06403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100" kern="0">
                          <a:effectLst/>
                        </a:rPr>
                        <a:t>45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extLst>
                  <a:ext uri="{0D108BD9-81ED-4DB2-BD59-A6C34878D82A}">
                    <a16:rowId xmlns:a16="http://schemas.microsoft.com/office/drawing/2014/main" val="2055584898"/>
                  </a:ext>
                </a:extLst>
              </a:tr>
              <a:tr h="349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100" kern="0">
                          <a:effectLst/>
                        </a:rPr>
                        <a:t>25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100" kern="0" dirty="0">
                          <a:effectLst/>
                        </a:rPr>
                        <a:t>Ch2-ch0  /  ch0=mpc1 ch1=</a:t>
                      </a:r>
                      <a:r>
                        <a:rPr lang="de-DE" sz="1100" kern="0" dirty="0" err="1">
                          <a:effectLst/>
                        </a:rPr>
                        <a:t>trigger</a:t>
                      </a:r>
                      <a:r>
                        <a:rPr lang="de-DE" sz="1100" kern="0" dirty="0">
                          <a:effectLst/>
                        </a:rPr>
                        <a:t> ch2=mpc2 ch3=spacal11</a:t>
                      </a:r>
                      <a:endParaRPr lang="de-D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100" kern="0" dirty="0">
                          <a:effectLst/>
                        </a:rPr>
                        <a:t>2 </a:t>
                      </a:r>
                      <a:r>
                        <a:rPr lang="de-DE" sz="1100" kern="0" dirty="0" err="1">
                          <a:effectLst/>
                        </a:rPr>
                        <a:t>GeV</a:t>
                      </a:r>
                      <a:endParaRPr lang="de-D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100" kern="0" dirty="0">
                          <a:effectLst/>
                        </a:rPr>
                        <a:t>0.06536</a:t>
                      </a:r>
                      <a:endParaRPr lang="de-D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100" kern="0">
                          <a:effectLst/>
                        </a:rPr>
                        <a:t>46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extLst>
                  <a:ext uri="{0D108BD9-81ED-4DB2-BD59-A6C34878D82A}">
                    <a16:rowId xmlns:a16="http://schemas.microsoft.com/office/drawing/2014/main" val="1406836173"/>
                  </a:ext>
                </a:extLst>
              </a:tr>
              <a:tr h="349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100" kern="0">
                          <a:effectLst/>
                        </a:rPr>
                        <a:t>26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100" kern="0" dirty="0">
                          <a:effectLst/>
                        </a:rPr>
                        <a:t>Ch2-ch0  /  ch0=mpc1 ch1=</a:t>
                      </a:r>
                      <a:r>
                        <a:rPr lang="de-DE" sz="1100" kern="0" dirty="0" err="1">
                          <a:effectLst/>
                        </a:rPr>
                        <a:t>trigger</a:t>
                      </a:r>
                      <a:r>
                        <a:rPr lang="de-DE" sz="1100" kern="0" dirty="0">
                          <a:effectLst/>
                        </a:rPr>
                        <a:t> ch2=mpc2 ch3=spacal11</a:t>
                      </a:r>
                      <a:endParaRPr lang="de-D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100" kern="0">
                          <a:effectLst/>
                        </a:rPr>
                        <a:t>1 GeV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100" kern="0" dirty="0">
                          <a:effectLst/>
                        </a:rPr>
                        <a:t>0.07529</a:t>
                      </a:r>
                      <a:endParaRPr lang="de-D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100" kern="0" dirty="0">
                          <a:effectLst/>
                        </a:rPr>
                        <a:t>53</a:t>
                      </a:r>
                      <a:endParaRPr lang="de-D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extLst>
                  <a:ext uri="{0D108BD9-81ED-4DB2-BD59-A6C34878D82A}">
                    <a16:rowId xmlns:a16="http://schemas.microsoft.com/office/drawing/2014/main" val="310904084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AE024321-97AC-EB10-7687-7AE9E9C56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3403808"/>
            <a:ext cx="4455864" cy="3341898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9CB3B4-3EA0-3A2E-F7D1-0F593B60F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12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BA8F5-156F-BD3F-CA4A-156B037B9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B003FF-15FA-C370-BA12-24F4953A4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49" y="-179614"/>
            <a:ext cx="11990102" cy="1325563"/>
          </a:xfrm>
        </p:spPr>
        <p:txBody>
          <a:bodyPr>
            <a:normAutofit/>
          </a:bodyPr>
          <a:lstStyle/>
          <a:p>
            <a:r>
              <a:rPr lang="en-GB" sz="3200" u="sng" dirty="0"/>
              <a:t>Plotted the time resolution development with increasing energy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5CD23506-513D-8E31-0269-26CA9CDF9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399169"/>
              </p:ext>
            </p:extLst>
          </p:nvPr>
        </p:nvGraphicFramePr>
        <p:xfrm>
          <a:off x="547631" y="1698108"/>
          <a:ext cx="6800620" cy="266457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806763">
                  <a:extLst>
                    <a:ext uri="{9D8B030D-6E8A-4147-A177-3AD203B41FA5}">
                      <a16:colId xmlns:a16="http://schemas.microsoft.com/office/drawing/2014/main" val="164817841"/>
                    </a:ext>
                  </a:extLst>
                </a:gridCol>
                <a:gridCol w="3866039">
                  <a:extLst>
                    <a:ext uri="{9D8B030D-6E8A-4147-A177-3AD203B41FA5}">
                      <a16:colId xmlns:a16="http://schemas.microsoft.com/office/drawing/2014/main" val="2602571081"/>
                    </a:ext>
                  </a:extLst>
                </a:gridCol>
                <a:gridCol w="715398">
                  <a:extLst>
                    <a:ext uri="{9D8B030D-6E8A-4147-A177-3AD203B41FA5}">
                      <a16:colId xmlns:a16="http://schemas.microsoft.com/office/drawing/2014/main" val="3321924688"/>
                    </a:ext>
                  </a:extLst>
                </a:gridCol>
                <a:gridCol w="788891">
                  <a:extLst>
                    <a:ext uri="{9D8B030D-6E8A-4147-A177-3AD203B41FA5}">
                      <a16:colId xmlns:a16="http://schemas.microsoft.com/office/drawing/2014/main" val="149587628"/>
                    </a:ext>
                  </a:extLst>
                </a:gridCol>
                <a:gridCol w="623529">
                  <a:extLst>
                    <a:ext uri="{9D8B030D-6E8A-4147-A177-3AD203B41FA5}">
                      <a16:colId xmlns:a16="http://schemas.microsoft.com/office/drawing/2014/main" val="2473491172"/>
                    </a:ext>
                  </a:extLst>
                </a:gridCol>
              </a:tblGrid>
              <a:tr h="6993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 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2000" kern="0" dirty="0" err="1">
                          <a:effectLst/>
                        </a:rPr>
                        <a:t>spacal</a:t>
                      </a:r>
                      <a:r>
                        <a:rPr lang="de-DE" sz="2000" kern="0" dirty="0">
                          <a:effectLst/>
                        </a:rPr>
                        <a:t> 11-mcp1 /</a:t>
                      </a:r>
                      <a:r>
                        <a:rPr lang="de-DE" sz="2000" kern="0" dirty="0" err="1">
                          <a:effectLst/>
                        </a:rPr>
                        <a:t>channel</a:t>
                      </a:r>
                      <a:r>
                        <a:rPr lang="de-DE" sz="2000" kern="0" dirty="0">
                          <a:effectLst/>
                        </a:rPr>
                        <a:t> 0,1,3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 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 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 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extLst>
                  <a:ext uri="{0D108BD9-81ED-4DB2-BD59-A6C34878D82A}">
                    <a16:rowId xmlns:a16="http://schemas.microsoft.com/office/drawing/2014/main" val="1717399515"/>
                  </a:ext>
                </a:extLst>
              </a:tr>
              <a:tr h="3718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 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 err="1">
                          <a:effectLst/>
                        </a:rPr>
                        <a:t>SpaCal</a:t>
                      </a:r>
                      <a:r>
                        <a:rPr lang="de-DE" sz="1400" kern="0" dirty="0">
                          <a:effectLst/>
                        </a:rPr>
                        <a:t> </a:t>
                      </a:r>
                      <a:r>
                        <a:rPr lang="de-DE" sz="1400" kern="0" dirty="0" err="1">
                          <a:effectLst/>
                        </a:rPr>
                        <a:t>pac</a:t>
                      </a:r>
                      <a:r>
                        <a:rPr lang="de-DE" sz="1400" kern="0" dirty="0">
                          <a:effectLst/>
                        </a:rPr>
                        <a:t> v1 100 Ohm (HV?)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 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 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 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extLst>
                  <a:ext uri="{0D108BD9-81ED-4DB2-BD59-A6C34878D82A}">
                    <a16:rowId xmlns:a16="http://schemas.microsoft.com/office/drawing/2014/main" val="2324291165"/>
                  </a:ext>
                </a:extLst>
              </a:tr>
              <a:tr h="398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33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Ch3-ch0  /  ch0=mpc1 ch1=mcp2 ch3=spacal11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1 GeV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0.1279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90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extLst>
                  <a:ext uri="{0D108BD9-81ED-4DB2-BD59-A6C34878D82A}">
                    <a16:rowId xmlns:a16="http://schemas.microsoft.com/office/drawing/2014/main" val="3067957710"/>
                  </a:ext>
                </a:extLst>
              </a:tr>
              <a:tr h="398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34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Ch3-ch0  /  ch0=mpc1 ch1=mcp2 ch3=spacal11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2 GeV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0.1044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74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extLst>
                  <a:ext uri="{0D108BD9-81ED-4DB2-BD59-A6C34878D82A}">
                    <a16:rowId xmlns:a16="http://schemas.microsoft.com/office/drawing/2014/main" val="1849772473"/>
                  </a:ext>
                </a:extLst>
              </a:tr>
              <a:tr h="398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35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Ch3-ch0  /  ch0=mpc1 ch1=mcp2 ch3=spacal11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3 </a:t>
                      </a:r>
                      <a:r>
                        <a:rPr lang="de-DE" sz="1400" kern="0" dirty="0" err="1">
                          <a:effectLst/>
                        </a:rPr>
                        <a:t>GeV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0.2189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155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486309"/>
                  </a:ext>
                </a:extLst>
              </a:tr>
              <a:tr h="398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36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Ch3-ch0  /  ch0=mpc1 ch1=mcp2 ch3=spacal11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4 </a:t>
                      </a:r>
                      <a:r>
                        <a:rPr lang="de-DE" sz="1400" kern="0" dirty="0" err="1">
                          <a:effectLst/>
                        </a:rPr>
                        <a:t>GeV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2.009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1421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021672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607A4987-4C82-2E98-5C17-0D5349150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176" y="3192380"/>
            <a:ext cx="4523875" cy="3392906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34B5268-3324-54A4-82FE-EC419A17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581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A63B884-A394-4215-EF54-7FFB15D07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47732"/>
            <a:ext cx="9144000" cy="4170556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1E7750F-2AAF-EE50-5058-1D2656000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01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276DA-EFB6-1EFF-CD57-AB111CDAD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6AE63E-9E1D-9B26-B069-2C2038450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25" y="-179615"/>
            <a:ext cx="12268698" cy="1325563"/>
          </a:xfrm>
        </p:spPr>
        <p:txBody>
          <a:bodyPr>
            <a:normAutofit/>
          </a:bodyPr>
          <a:lstStyle/>
          <a:p>
            <a:r>
              <a:rPr lang="en-GB" sz="3200" u="sng" dirty="0"/>
              <a:t>Plotted the time resolution development with increasing energy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85676C58-0F3D-7A8E-F891-375174623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918649"/>
              </p:ext>
            </p:extLst>
          </p:nvPr>
        </p:nvGraphicFramePr>
        <p:xfrm>
          <a:off x="331424" y="1711837"/>
          <a:ext cx="6797797" cy="243585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525358">
                  <a:extLst>
                    <a:ext uri="{9D8B030D-6E8A-4147-A177-3AD203B41FA5}">
                      <a16:colId xmlns:a16="http://schemas.microsoft.com/office/drawing/2014/main" val="3464279568"/>
                    </a:ext>
                  </a:extLst>
                </a:gridCol>
                <a:gridCol w="3538993">
                  <a:extLst>
                    <a:ext uri="{9D8B030D-6E8A-4147-A177-3AD203B41FA5}">
                      <a16:colId xmlns:a16="http://schemas.microsoft.com/office/drawing/2014/main" val="2164454154"/>
                    </a:ext>
                  </a:extLst>
                </a:gridCol>
                <a:gridCol w="582805">
                  <a:extLst>
                    <a:ext uri="{9D8B030D-6E8A-4147-A177-3AD203B41FA5}">
                      <a16:colId xmlns:a16="http://schemas.microsoft.com/office/drawing/2014/main" val="3808390406"/>
                    </a:ext>
                  </a:extLst>
                </a:gridCol>
                <a:gridCol w="732485">
                  <a:extLst>
                    <a:ext uri="{9D8B030D-6E8A-4147-A177-3AD203B41FA5}">
                      <a16:colId xmlns:a16="http://schemas.microsoft.com/office/drawing/2014/main" val="8818389"/>
                    </a:ext>
                  </a:extLst>
                </a:gridCol>
                <a:gridCol w="418156">
                  <a:extLst>
                    <a:ext uri="{9D8B030D-6E8A-4147-A177-3AD203B41FA5}">
                      <a16:colId xmlns:a16="http://schemas.microsoft.com/office/drawing/2014/main" val="57065266"/>
                    </a:ext>
                  </a:extLst>
                </a:gridCol>
              </a:tblGrid>
              <a:tr h="271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 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 err="1">
                          <a:effectLst/>
                        </a:rPr>
                        <a:t>SpaCal</a:t>
                      </a:r>
                      <a:r>
                        <a:rPr lang="de-DE" sz="1400" kern="0" dirty="0">
                          <a:effectLst/>
                        </a:rPr>
                        <a:t> </a:t>
                      </a:r>
                      <a:r>
                        <a:rPr lang="de-DE" sz="1400" kern="0" dirty="0" err="1">
                          <a:effectLst/>
                        </a:rPr>
                        <a:t>pac</a:t>
                      </a:r>
                      <a:r>
                        <a:rPr lang="de-DE" sz="1400" kern="0" dirty="0">
                          <a:effectLst/>
                        </a:rPr>
                        <a:t> v1 100 Ohm optimal HV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 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 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 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extLst>
                  <a:ext uri="{0D108BD9-81ED-4DB2-BD59-A6C34878D82A}">
                    <a16:rowId xmlns:a16="http://schemas.microsoft.com/office/drawing/2014/main" val="479842852"/>
                  </a:ext>
                </a:extLst>
              </a:tr>
              <a:tr h="4327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44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Ch3-ch0  /  ch0=mpc1 ch1=mcp2 ch3=spacal11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5 </a:t>
                      </a:r>
                      <a:r>
                        <a:rPr lang="de-DE" sz="1400" kern="0" dirty="0" err="1">
                          <a:effectLst/>
                        </a:rPr>
                        <a:t>GeV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0.1807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128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587562"/>
                  </a:ext>
                </a:extLst>
              </a:tr>
              <a:tr h="4327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45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Ch3-ch0  /  ch0=mpc1 ch1=mcp2 ch3=spacal11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4 </a:t>
                      </a:r>
                      <a:r>
                        <a:rPr lang="de-DE" sz="1400" kern="0" dirty="0" err="1">
                          <a:effectLst/>
                        </a:rPr>
                        <a:t>GeV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0.1983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140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126353"/>
                  </a:ext>
                </a:extLst>
              </a:tr>
              <a:tr h="4327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46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Ch3-ch0  /  ch0=mpc1 ch1=mcp2 ch3=spacal11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3 </a:t>
                      </a:r>
                      <a:r>
                        <a:rPr lang="de-DE" sz="1400" kern="0" dirty="0" err="1">
                          <a:effectLst/>
                        </a:rPr>
                        <a:t>GeV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0.06425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45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extLst>
                  <a:ext uri="{0D108BD9-81ED-4DB2-BD59-A6C34878D82A}">
                    <a16:rowId xmlns:a16="http://schemas.microsoft.com/office/drawing/2014/main" val="591315832"/>
                  </a:ext>
                </a:extLst>
              </a:tr>
              <a:tr h="4327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47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Ch3-ch0  /  ch0=mpc1 ch1=mcp2 ch3=spacal11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2 </a:t>
                      </a:r>
                      <a:r>
                        <a:rPr lang="de-DE" sz="1400" kern="0" dirty="0" err="1">
                          <a:effectLst/>
                        </a:rPr>
                        <a:t>GeV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0.07784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55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extLst>
                  <a:ext uri="{0D108BD9-81ED-4DB2-BD59-A6C34878D82A}">
                    <a16:rowId xmlns:a16="http://schemas.microsoft.com/office/drawing/2014/main" val="105230685"/>
                  </a:ext>
                </a:extLst>
              </a:tr>
              <a:tr h="4327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48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>
                          <a:effectLst/>
                        </a:rPr>
                        <a:t>Ch3-ch0  /  ch0=mpc1 ch1=mcp2 ch3=spacal11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1 </a:t>
                      </a:r>
                      <a:r>
                        <a:rPr lang="de-DE" sz="1400" kern="0" dirty="0" err="1">
                          <a:effectLst/>
                        </a:rPr>
                        <a:t>GeV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0.1288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kern="0" dirty="0">
                          <a:effectLst/>
                        </a:rPr>
                        <a:t>91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23" marR="34623" marT="0" marB="0"/>
                </a:tc>
                <a:extLst>
                  <a:ext uri="{0D108BD9-81ED-4DB2-BD59-A6C34878D82A}">
                    <a16:rowId xmlns:a16="http://schemas.microsoft.com/office/drawing/2014/main" val="2723450427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4A019D00-717F-AC9A-A130-6D7148E98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583" y="3176338"/>
            <a:ext cx="4701417" cy="352606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DB0B1F-B942-1D60-4A0F-CAC0848B6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544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7E19A-EC1C-8D9D-A2B9-954B8A08E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114" y="2766218"/>
            <a:ext cx="8403771" cy="1325563"/>
          </a:xfrm>
        </p:spPr>
        <p:txBody>
          <a:bodyPr/>
          <a:lstStyle/>
          <a:p>
            <a:r>
              <a:rPr lang="en-GB" dirty="0"/>
              <a:t>Unusual values at timing resolution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E39004E-30D1-CB9F-FAD4-2F433132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019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26F5C-B9F8-D0AC-AC74-20E0364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92" y="0"/>
            <a:ext cx="12709793" cy="1325563"/>
          </a:xfrm>
        </p:spPr>
        <p:txBody>
          <a:bodyPr/>
          <a:lstStyle/>
          <a:p>
            <a:r>
              <a:rPr lang="en-GB" b="1" u="sng" dirty="0"/>
              <a:t>What causes the unusual values in time resolution?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0FA85E8-7781-C002-5B54-F14E4EC3DE20}"/>
              </a:ext>
            </a:extLst>
          </p:cNvPr>
          <p:cNvSpPr txBox="1"/>
          <p:nvPr/>
        </p:nvSpPr>
        <p:spPr>
          <a:xfrm>
            <a:off x="628797" y="1545192"/>
            <a:ext cx="8181792" cy="42043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dirty="0"/>
              <a:t>The trend of improving timing resolution with higher energy is visible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dirty="0"/>
              <a:t>Some runs have unusual high values &amp; sometimes not working gauss fit 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dirty="0"/>
              <a:t>run 33-36 (spacal11-mcp1 &amp; spacal11-mcp2)</a:t>
            </a:r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dirty="0"/>
              <a:t>ch3-ch0 and ch3-ch1 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dirty="0"/>
              <a:t>Run 44-48 (spacal11-mcp1 &amp; spacal11-mcp2) </a:t>
            </a:r>
            <a:r>
              <a:rPr lang="en-GB" dirty="0">
                <a:sym typeface="Wingdings" panose="05000000000000000000" pitchFamily="2" charset="2"/>
              </a:rPr>
              <a:t> theoretically optimal voltage</a:t>
            </a:r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dirty="0"/>
              <a:t>ch3-ch0 and ch3-ch1 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dirty="0"/>
              <a:t>Run 29 &amp; 30 </a:t>
            </a:r>
            <a:r>
              <a:rPr lang="en-GB" dirty="0">
                <a:sym typeface="Wingdings" panose="05000000000000000000" pitchFamily="2" charset="2"/>
              </a:rPr>
              <a:t> because of low voltage runs ?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dirty="0"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dirty="0">
                <a:sym typeface="Wingdings" panose="05000000000000000000" pitchFamily="2" charset="2"/>
              </a:rPr>
              <a:t>Sometimes the gauss fit looks weird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9DA8A2-E065-373A-D310-23001B8A5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32</a:t>
            </a:fld>
            <a:endParaRPr lang="en-GB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788378A-2FEA-96DF-4C39-C98AE1E7A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685" y="5069832"/>
            <a:ext cx="2644683" cy="179869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EF47695-5E3F-561C-E994-CAC7117FB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5189788"/>
            <a:ext cx="2237874" cy="153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686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1B8EE-7D99-6831-03CC-B94DA09A7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81D9CC-2B5B-D1D4-5D6A-BC1A159EB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7324"/>
            <a:ext cx="10515600" cy="1325563"/>
          </a:xfrm>
        </p:spPr>
        <p:txBody>
          <a:bodyPr>
            <a:normAutofit/>
          </a:bodyPr>
          <a:lstStyle/>
          <a:p>
            <a:r>
              <a:rPr lang="en-GB" b="1" u="sng" dirty="0"/>
              <a:t>S</a:t>
            </a:r>
            <a:r>
              <a:rPr lang="en-GB" b="1" u="sng" noProof="0" dirty="0" err="1"/>
              <a:t>trange</a:t>
            </a:r>
            <a:r>
              <a:rPr lang="en-GB" b="1" u="sng" noProof="0" dirty="0"/>
              <a:t> behaviour with the timing resolution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EC9EACF-8C06-C362-3200-4D4100CBF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836262"/>
              </p:ext>
            </p:extLst>
          </p:nvPr>
        </p:nvGraphicFramePr>
        <p:xfrm>
          <a:off x="178001" y="929555"/>
          <a:ext cx="5131937" cy="5567490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064306">
                  <a:extLst>
                    <a:ext uri="{9D8B030D-6E8A-4147-A177-3AD203B41FA5}">
                      <a16:colId xmlns:a16="http://schemas.microsoft.com/office/drawing/2014/main" val="1155826803"/>
                    </a:ext>
                  </a:extLst>
                </a:gridCol>
                <a:gridCol w="1723573">
                  <a:extLst>
                    <a:ext uri="{9D8B030D-6E8A-4147-A177-3AD203B41FA5}">
                      <a16:colId xmlns:a16="http://schemas.microsoft.com/office/drawing/2014/main" val="2915530761"/>
                    </a:ext>
                  </a:extLst>
                </a:gridCol>
                <a:gridCol w="947964">
                  <a:extLst>
                    <a:ext uri="{9D8B030D-6E8A-4147-A177-3AD203B41FA5}">
                      <a16:colId xmlns:a16="http://schemas.microsoft.com/office/drawing/2014/main" val="3189711323"/>
                    </a:ext>
                  </a:extLst>
                </a:gridCol>
                <a:gridCol w="1396094">
                  <a:extLst>
                    <a:ext uri="{9D8B030D-6E8A-4147-A177-3AD203B41FA5}">
                      <a16:colId xmlns:a16="http://schemas.microsoft.com/office/drawing/2014/main" val="2981761980"/>
                    </a:ext>
                  </a:extLst>
                </a:gridCol>
              </a:tblGrid>
              <a:tr h="309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run number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 err="1">
                          <a:effectLst/>
                        </a:rPr>
                        <a:t>ch</a:t>
                      </a:r>
                      <a:r>
                        <a:rPr lang="en-GB" sz="1100" kern="100" noProof="0" dirty="0">
                          <a:effectLst/>
                        </a:rPr>
                        <a:t>(x)-</a:t>
                      </a:r>
                      <a:r>
                        <a:rPr lang="en-GB" sz="1100" kern="100" noProof="0" dirty="0" err="1">
                          <a:effectLst/>
                        </a:rPr>
                        <a:t>ch</a:t>
                      </a:r>
                      <a:r>
                        <a:rPr lang="en-GB" sz="1100" kern="100" noProof="0" dirty="0">
                          <a:effectLst/>
                        </a:rPr>
                        <a:t>(y)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Energy 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σ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371634"/>
                  </a:ext>
                </a:extLst>
              </a:tr>
              <a:tr h="309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44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ch1-ch0 / mpc2-mcp1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5 GeV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0.017 ns = 17 </a:t>
                      </a:r>
                      <a:r>
                        <a:rPr lang="en-GB" sz="1100" kern="100" noProof="0" dirty="0" err="1">
                          <a:effectLst/>
                        </a:rPr>
                        <a:t>ps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1506955"/>
                  </a:ext>
                </a:extLst>
              </a:tr>
              <a:tr h="309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45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ch1-ch0 / mpc2-mcp1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4 GeV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0.017 ns = 17 </a:t>
                      </a:r>
                      <a:r>
                        <a:rPr lang="en-GB" sz="1100" kern="100" noProof="0" dirty="0" err="1">
                          <a:effectLst/>
                        </a:rPr>
                        <a:t>ps</a:t>
                      </a:r>
                      <a:r>
                        <a:rPr lang="en-GB" sz="1100" kern="100" noProof="0" dirty="0">
                          <a:effectLst/>
                        </a:rPr>
                        <a:t> 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6371726"/>
                  </a:ext>
                </a:extLst>
              </a:tr>
              <a:tr h="309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46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ch1-ch0 / mpc2-mcp1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3 GeV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0.018 ns = 18 </a:t>
                      </a:r>
                      <a:r>
                        <a:rPr lang="en-GB" sz="1100" kern="100" noProof="0" dirty="0" err="1">
                          <a:effectLst/>
                        </a:rPr>
                        <a:t>ps</a:t>
                      </a:r>
                      <a:r>
                        <a:rPr lang="en-GB" sz="1100" kern="100" noProof="0" dirty="0">
                          <a:effectLst/>
                        </a:rPr>
                        <a:t> 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3535844"/>
                  </a:ext>
                </a:extLst>
              </a:tr>
              <a:tr h="309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47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ch1-ch0 / mpc2-mcp1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2 GeV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0.018 ns = 18 </a:t>
                      </a:r>
                      <a:r>
                        <a:rPr lang="en-GB" sz="1100" kern="100" noProof="0" dirty="0" err="1">
                          <a:effectLst/>
                        </a:rPr>
                        <a:t>ps</a:t>
                      </a:r>
                      <a:r>
                        <a:rPr lang="en-GB" sz="1100" kern="100" noProof="0" dirty="0">
                          <a:effectLst/>
                        </a:rPr>
                        <a:t> 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9492474"/>
                  </a:ext>
                </a:extLst>
              </a:tr>
              <a:tr h="309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48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ch1-ch0 / mpc2-mcp1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1 GeV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0.022 ns = 22 </a:t>
                      </a:r>
                      <a:r>
                        <a:rPr lang="en-GB" sz="1100" kern="100" noProof="0" dirty="0" err="1">
                          <a:effectLst/>
                        </a:rPr>
                        <a:t>ps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0991608"/>
                  </a:ext>
                </a:extLst>
              </a:tr>
              <a:tr h="309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 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 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 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 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6831743"/>
                  </a:ext>
                </a:extLst>
              </a:tr>
              <a:tr h="309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44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ch3-ch0 /spacal 11-mcp1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5 GeV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0.128 ns = 128 </a:t>
                      </a:r>
                      <a:r>
                        <a:rPr lang="en-GB" sz="1100" kern="100" noProof="0" dirty="0" err="1">
                          <a:effectLst/>
                        </a:rPr>
                        <a:t>ps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379510"/>
                  </a:ext>
                </a:extLst>
              </a:tr>
              <a:tr h="309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45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ch3-ch0 /spacal 11-mcp1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4 GeV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0.140 ns = 140 </a:t>
                      </a:r>
                      <a:r>
                        <a:rPr lang="en-GB" sz="1100" kern="100" noProof="0" dirty="0" err="1">
                          <a:effectLst/>
                        </a:rPr>
                        <a:t>ps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237768"/>
                  </a:ext>
                </a:extLst>
              </a:tr>
              <a:tr h="309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46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ch3-ch0 /spacal 11-mcp1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3 GeV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0.045 ns = 45 </a:t>
                      </a:r>
                      <a:r>
                        <a:rPr lang="en-GB" sz="1100" kern="100" noProof="0" dirty="0" err="1">
                          <a:effectLst/>
                        </a:rPr>
                        <a:t>ps</a:t>
                      </a:r>
                      <a:r>
                        <a:rPr lang="en-GB" sz="1100" kern="100" noProof="0" dirty="0">
                          <a:effectLst/>
                        </a:rPr>
                        <a:t> 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2739323"/>
                  </a:ext>
                </a:extLst>
              </a:tr>
              <a:tr h="309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47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ch3-ch0 /spacal 11-mcp1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2 GeV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0.055 ns = 55 </a:t>
                      </a:r>
                      <a:r>
                        <a:rPr lang="en-GB" sz="1100" kern="100" noProof="0" dirty="0" err="1">
                          <a:effectLst/>
                        </a:rPr>
                        <a:t>ps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3858873"/>
                  </a:ext>
                </a:extLst>
              </a:tr>
              <a:tr h="309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48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ch3-ch0 /spacal 11-mcp1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1 GeV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0.091 ns = 91 </a:t>
                      </a:r>
                      <a:r>
                        <a:rPr lang="en-GB" sz="1100" kern="100" noProof="0" dirty="0" err="1">
                          <a:effectLst/>
                        </a:rPr>
                        <a:t>ps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5278973"/>
                  </a:ext>
                </a:extLst>
              </a:tr>
              <a:tr h="309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 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 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 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 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5595095"/>
                  </a:ext>
                </a:extLst>
              </a:tr>
              <a:tr h="309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44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ch3-ch1/spacal 11-mcp2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5 GeV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0.127 ns = 127 </a:t>
                      </a:r>
                      <a:r>
                        <a:rPr lang="en-GB" sz="1100" kern="100" noProof="0" dirty="0" err="1">
                          <a:effectLst/>
                        </a:rPr>
                        <a:t>ps</a:t>
                      </a:r>
                      <a:r>
                        <a:rPr lang="en-GB" sz="1100" kern="100" noProof="0" dirty="0">
                          <a:effectLst/>
                        </a:rPr>
                        <a:t> 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253196"/>
                  </a:ext>
                </a:extLst>
              </a:tr>
              <a:tr h="309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45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ch3-ch1/spacal 11-mcp2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4 GeV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0.141 ns = 141 </a:t>
                      </a:r>
                      <a:r>
                        <a:rPr lang="en-GB" sz="1100" kern="100" noProof="0" dirty="0" err="1">
                          <a:effectLst/>
                        </a:rPr>
                        <a:t>ps</a:t>
                      </a:r>
                      <a:r>
                        <a:rPr lang="en-GB" sz="1100" kern="100" noProof="0" dirty="0">
                          <a:effectLst/>
                        </a:rPr>
                        <a:t> 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787010"/>
                  </a:ext>
                </a:extLst>
              </a:tr>
              <a:tr h="309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46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ch3-ch1/spacal 11-mcp2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3 GeV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0.047 ns = 47 </a:t>
                      </a:r>
                      <a:r>
                        <a:rPr lang="en-GB" sz="1100" kern="100" noProof="0" dirty="0" err="1">
                          <a:effectLst/>
                        </a:rPr>
                        <a:t>ps</a:t>
                      </a:r>
                      <a:r>
                        <a:rPr lang="en-GB" sz="1100" kern="100" noProof="0" dirty="0">
                          <a:effectLst/>
                        </a:rPr>
                        <a:t> 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0264559"/>
                  </a:ext>
                </a:extLst>
              </a:tr>
              <a:tr h="309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47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ch3-ch1/spacal 11-mcp2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2 GeV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0.056 ns = 56 </a:t>
                      </a:r>
                      <a:r>
                        <a:rPr lang="en-GB" sz="1100" kern="100" noProof="0" dirty="0" err="1">
                          <a:effectLst/>
                        </a:rPr>
                        <a:t>ps</a:t>
                      </a:r>
                      <a:r>
                        <a:rPr lang="en-GB" sz="1100" kern="100" noProof="0" dirty="0">
                          <a:effectLst/>
                        </a:rPr>
                        <a:t> 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9934790"/>
                  </a:ext>
                </a:extLst>
              </a:tr>
              <a:tr h="309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48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ch3-ch1/spacal 11-mcp2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1 GeV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noProof="0" dirty="0">
                          <a:effectLst/>
                        </a:rPr>
                        <a:t>0.093 ns = 93 </a:t>
                      </a:r>
                      <a:r>
                        <a:rPr lang="en-GB" sz="1100" kern="100" noProof="0" dirty="0" err="1">
                          <a:effectLst/>
                        </a:rPr>
                        <a:t>ps</a:t>
                      </a:r>
                      <a:endParaRPr lang="en-GB" sz="11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3472398"/>
                  </a:ext>
                </a:extLst>
              </a:tr>
            </a:tbl>
          </a:graphicData>
        </a:graphic>
      </p:graphicFrame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A4AEAFA-C44A-856F-2DFE-E062DC9E4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7787"/>
              </p:ext>
            </p:extLst>
          </p:nvPr>
        </p:nvGraphicFramePr>
        <p:xfrm>
          <a:off x="5981500" y="925831"/>
          <a:ext cx="6032499" cy="1027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6846">
                  <a:extLst>
                    <a:ext uri="{9D8B030D-6E8A-4147-A177-3AD203B41FA5}">
                      <a16:colId xmlns:a16="http://schemas.microsoft.com/office/drawing/2014/main" val="1876985936"/>
                    </a:ext>
                  </a:extLst>
                </a:gridCol>
                <a:gridCol w="3805115">
                  <a:extLst>
                    <a:ext uri="{9D8B030D-6E8A-4147-A177-3AD203B41FA5}">
                      <a16:colId xmlns:a16="http://schemas.microsoft.com/office/drawing/2014/main" val="3159546849"/>
                    </a:ext>
                  </a:extLst>
                </a:gridCol>
                <a:gridCol w="556846">
                  <a:extLst>
                    <a:ext uri="{9D8B030D-6E8A-4147-A177-3AD203B41FA5}">
                      <a16:colId xmlns:a16="http://schemas.microsoft.com/office/drawing/2014/main" val="2330403386"/>
                    </a:ext>
                  </a:extLst>
                </a:gridCol>
                <a:gridCol w="556846">
                  <a:extLst>
                    <a:ext uri="{9D8B030D-6E8A-4147-A177-3AD203B41FA5}">
                      <a16:colId xmlns:a16="http://schemas.microsoft.com/office/drawing/2014/main" val="718945360"/>
                    </a:ext>
                  </a:extLst>
                </a:gridCol>
                <a:gridCol w="556846">
                  <a:extLst>
                    <a:ext uri="{9D8B030D-6E8A-4147-A177-3AD203B41FA5}">
                      <a16:colId xmlns:a16="http://schemas.microsoft.com/office/drawing/2014/main" val="2045333554"/>
                    </a:ext>
                  </a:extLst>
                </a:gridCol>
              </a:tblGrid>
              <a:tr h="20193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400" b="1" u="none" strike="noStrike" dirty="0" err="1">
                          <a:effectLst/>
                        </a:rPr>
                        <a:t>SpaCal</a:t>
                      </a:r>
                      <a:r>
                        <a:rPr lang="de-DE" sz="1400" b="1" u="none" strike="noStrike" dirty="0">
                          <a:effectLst/>
                        </a:rPr>
                        <a:t> </a:t>
                      </a:r>
                      <a:r>
                        <a:rPr lang="de-DE" sz="1400" b="1" u="none" strike="noStrike" dirty="0" err="1">
                          <a:effectLst/>
                        </a:rPr>
                        <a:t>pac</a:t>
                      </a:r>
                      <a:r>
                        <a:rPr lang="de-DE" sz="1400" b="1" u="none" strike="noStrike" dirty="0">
                          <a:effectLst/>
                        </a:rPr>
                        <a:t> v1 100 Ohm (HV?, 1230 V)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819666668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33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 dirty="0">
                          <a:effectLst/>
                        </a:rPr>
                        <a:t>Ch3-ch0  /  ch0=mpc1 ch1=mcp2 ch3=spacal11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1 GeV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0.1279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90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774466662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34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Ch3-ch0  /  ch0=mpc1 ch1=mcp2 ch3=spacal11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2 GeV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0.1044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74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264322005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100" u="none" strike="noStrike" dirty="0">
                          <a:effectLst/>
                        </a:rPr>
                        <a:t>35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 dirty="0">
                          <a:effectLst/>
                        </a:rPr>
                        <a:t>Ch3-ch0  /  ch0=mpc1 ch1=mcp2 ch3=spacal11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3 GeV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0.2189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155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003809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36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 dirty="0">
                          <a:effectLst/>
                        </a:rPr>
                        <a:t>Ch3-ch0  /  ch0=mpc1 ch1=mcp2 ch3=spacal11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 dirty="0">
                          <a:effectLst/>
                        </a:rPr>
                        <a:t>4 </a:t>
                      </a:r>
                      <a:r>
                        <a:rPr lang="de-DE" sz="1100" u="none" strike="noStrike" dirty="0" err="1">
                          <a:effectLst/>
                        </a:rPr>
                        <a:t>GeV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 dirty="0">
                          <a:effectLst/>
                        </a:rPr>
                        <a:t>2.009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1100" u="none" strike="noStrike" dirty="0">
                          <a:effectLst/>
                        </a:rPr>
                        <a:t>1421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24536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856B86A3-4F26-6B87-6AB3-DA151CE31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421188"/>
              </p:ext>
            </p:extLst>
          </p:nvPr>
        </p:nvGraphicFramePr>
        <p:xfrm>
          <a:off x="5981500" y="2076501"/>
          <a:ext cx="6032498" cy="915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6846">
                  <a:extLst>
                    <a:ext uri="{9D8B030D-6E8A-4147-A177-3AD203B41FA5}">
                      <a16:colId xmlns:a16="http://schemas.microsoft.com/office/drawing/2014/main" val="3159269397"/>
                    </a:ext>
                  </a:extLst>
                </a:gridCol>
                <a:gridCol w="3805114">
                  <a:extLst>
                    <a:ext uri="{9D8B030D-6E8A-4147-A177-3AD203B41FA5}">
                      <a16:colId xmlns:a16="http://schemas.microsoft.com/office/drawing/2014/main" val="131395494"/>
                    </a:ext>
                  </a:extLst>
                </a:gridCol>
                <a:gridCol w="556846">
                  <a:extLst>
                    <a:ext uri="{9D8B030D-6E8A-4147-A177-3AD203B41FA5}">
                      <a16:colId xmlns:a16="http://schemas.microsoft.com/office/drawing/2014/main" val="1867858503"/>
                    </a:ext>
                  </a:extLst>
                </a:gridCol>
                <a:gridCol w="556846">
                  <a:extLst>
                    <a:ext uri="{9D8B030D-6E8A-4147-A177-3AD203B41FA5}">
                      <a16:colId xmlns:a16="http://schemas.microsoft.com/office/drawing/2014/main" val="880248861"/>
                    </a:ext>
                  </a:extLst>
                </a:gridCol>
                <a:gridCol w="556846">
                  <a:extLst>
                    <a:ext uri="{9D8B030D-6E8A-4147-A177-3AD203B41FA5}">
                      <a16:colId xmlns:a16="http://schemas.microsoft.com/office/drawing/2014/main" val="3447754333"/>
                    </a:ext>
                  </a:extLst>
                </a:gridCol>
              </a:tblGrid>
              <a:tr h="13790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400" b="1" u="none" strike="noStrike" dirty="0" err="1">
                          <a:effectLst/>
                        </a:rPr>
                        <a:t>SpaCal</a:t>
                      </a:r>
                      <a:r>
                        <a:rPr lang="de-DE" sz="1400" b="1" u="none" strike="noStrike" dirty="0">
                          <a:effectLst/>
                        </a:rPr>
                        <a:t> </a:t>
                      </a:r>
                      <a:r>
                        <a:rPr lang="de-DE" sz="1400" b="1" u="none" strike="noStrike" dirty="0" err="1">
                          <a:effectLst/>
                        </a:rPr>
                        <a:t>pac</a:t>
                      </a:r>
                      <a:r>
                        <a:rPr lang="de-DE" sz="1400" b="1" u="none" strike="noStrike" dirty="0">
                          <a:effectLst/>
                        </a:rPr>
                        <a:t> v1 100 Ohm (HV?, 1230 V)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223316484"/>
                  </a:ext>
                </a:extLst>
              </a:tr>
              <a:tr h="13790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33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Ch3-ch1  /  ch0=mpc1 ch1=mcp2 ch3=spacal11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1 GeV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0.1327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94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795847754"/>
                  </a:ext>
                </a:extLst>
              </a:tr>
              <a:tr h="13790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34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Ch3-ch1  /  ch0=mpc1 ch1=mcp2 ch3=spacal11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2 GeV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0.1072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76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007768783"/>
                  </a:ext>
                </a:extLst>
              </a:tr>
              <a:tr h="13790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100" u="none" strike="noStrike" dirty="0">
                          <a:effectLst/>
                        </a:rPr>
                        <a:t>35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 dirty="0">
                          <a:effectLst/>
                        </a:rPr>
                        <a:t>Ch3-ch1  /  ch0=mpc1 ch1=mcp2 ch3=spacal11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 dirty="0">
                          <a:effectLst/>
                        </a:rPr>
                        <a:t>3 </a:t>
                      </a:r>
                      <a:r>
                        <a:rPr lang="de-DE" sz="1100" u="none" strike="noStrike" dirty="0" err="1">
                          <a:effectLst/>
                        </a:rPr>
                        <a:t>GeV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 dirty="0">
                          <a:effectLst/>
                        </a:rPr>
                        <a:t>0.2125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1100" u="none" strike="noStrike" dirty="0">
                          <a:effectLst/>
                        </a:rPr>
                        <a:t>150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172987"/>
                  </a:ext>
                </a:extLst>
              </a:tr>
              <a:tr h="13790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36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 dirty="0">
                          <a:effectLst/>
                        </a:rPr>
                        <a:t>Ch3-ch1  /  ch0=mpc1 ch1=mcp2 ch3=spacal11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 dirty="0">
                          <a:effectLst/>
                        </a:rPr>
                        <a:t>4 </a:t>
                      </a:r>
                      <a:r>
                        <a:rPr lang="de-DE" sz="1100" u="none" strike="noStrike" dirty="0" err="1">
                          <a:effectLst/>
                        </a:rPr>
                        <a:t>GeV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 dirty="0">
                          <a:effectLst/>
                        </a:rPr>
                        <a:t>1.996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1100" u="none" strike="noStrike" dirty="0">
                          <a:effectLst/>
                        </a:rPr>
                        <a:t>1411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158446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7F92DCA2-6C82-D64E-02F5-A2F211080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205516"/>
              </p:ext>
            </p:extLst>
          </p:nvPr>
        </p:nvGraphicFramePr>
        <p:xfrm>
          <a:off x="5981500" y="3504664"/>
          <a:ext cx="5506722" cy="538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8313">
                  <a:extLst>
                    <a:ext uri="{9D8B030D-6E8A-4147-A177-3AD203B41FA5}">
                      <a16:colId xmlns:a16="http://schemas.microsoft.com/office/drawing/2014/main" val="1158770061"/>
                    </a:ext>
                  </a:extLst>
                </a:gridCol>
                <a:gridCol w="3473470">
                  <a:extLst>
                    <a:ext uri="{9D8B030D-6E8A-4147-A177-3AD203B41FA5}">
                      <a16:colId xmlns:a16="http://schemas.microsoft.com/office/drawing/2014/main" val="760261791"/>
                    </a:ext>
                  </a:extLst>
                </a:gridCol>
                <a:gridCol w="508313">
                  <a:extLst>
                    <a:ext uri="{9D8B030D-6E8A-4147-A177-3AD203B41FA5}">
                      <a16:colId xmlns:a16="http://schemas.microsoft.com/office/drawing/2014/main" val="3523648516"/>
                    </a:ext>
                  </a:extLst>
                </a:gridCol>
                <a:gridCol w="508313">
                  <a:extLst>
                    <a:ext uri="{9D8B030D-6E8A-4147-A177-3AD203B41FA5}">
                      <a16:colId xmlns:a16="http://schemas.microsoft.com/office/drawing/2014/main" val="2149421537"/>
                    </a:ext>
                  </a:extLst>
                </a:gridCol>
                <a:gridCol w="508313">
                  <a:extLst>
                    <a:ext uri="{9D8B030D-6E8A-4147-A177-3AD203B41FA5}">
                      <a16:colId xmlns:a16="http://schemas.microsoft.com/office/drawing/2014/main" val="3624273494"/>
                    </a:ext>
                  </a:extLst>
                </a:gridCol>
              </a:tblGrid>
              <a:tr h="17947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SpaCal SPIDER low voltage (735 V)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72793275"/>
                  </a:ext>
                </a:extLst>
              </a:tr>
              <a:tr h="17947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29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Ch3-ch0  /  ch0=mpc1 ch1=trigger ch2=mpc2 ch3=spacal11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4 GeV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0.264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187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003388923"/>
                  </a:ext>
                </a:extLst>
              </a:tr>
              <a:tr h="17947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30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 dirty="0">
                          <a:effectLst/>
                        </a:rPr>
                        <a:t>Ch3-ch0  /  ch0=mpc1 ch1=</a:t>
                      </a:r>
                      <a:r>
                        <a:rPr lang="de-DE" sz="1100" u="none" strike="noStrike" dirty="0" err="1">
                          <a:effectLst/>
                        </a:rPr>
                        <a:t>trigger</a:t>
                      </a:r>
                      <a:r>
                        <a:rPr lang="de-DE" sz="1100" u="none" strike="noStrike" dirty="0">
                          <a:effectLst/>
                        </a:rPr>
                        <a:t> ch2=mpc2 ch3=spacal11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3 GeV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0.4675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1100" u="none" strike="noStrike" dirty="0">
                          <a:effectLst/>
                        </a:rPr>
                        <a:t>331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060489931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FA8579A9-A101-79A9-25E9-A039F4A14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429496"/>
              </p:ext>
            </p:extLst>
          </p:nvPr>
        </p:nvGraphicFramePr>
        <p:xfrm>
          <a:off x="5981500" y="4274711"/>
          <a:ext cx="5506722" cy="637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8313">
                  <a:extLst>
                    <a:ext uri="{9D8B030D-6E8A-4147-A177-3AD203B41FA5}">
                      <a16:colId xmlns:a16="http://schemas.microsoft.com/office/drawing/2014/main" val="2727768973"/>
                    </a:ext>
                  </a:extLst>
                </a:gridCol>
                <a:gridCol w="3473470">
                  <a:extLst>
                    <a:ext uri="{9D8B030D-6E8A-4147-A177-3AD203B41FA5}">
                      <a16:colId xmlns:a16="http://schemas.microsoft.com/office/drawing/2014/main" val="3297942571"/>
                    </a:ext>
                  </a:extLst>
                </a:gridCol>
                <a:gridCol w="508313">
                  <a:extLst>
                    <a:ext uri="{9D8B030D-6E8A-4147-A177-3AD203B41FA5}">
                      <a16:colId xmlns:a16="http://schemas.microsoft.com/office/drawing/2014/main" val="270309232"/>
                    </a:ext>
                  </a:extLst>
                </a:gridCol>
                <a:gridCol w="508313">
                  <a:extLst>
                    <a:ext uri="{9D8B030D-6E8A-4147-A177-3AD203B41FA5}">
                      <a16:colId xmlns:a16="http://schemas.microsoft.com/office/drawing/2014/main" val="479906637"/>
                    </a:ext>
                  </a:extLst>
                </a:gridCol>
                <a:gridCol w="508313">
                  <a:extLst>
                    <a:ext uri="{9D8B030D-6E8A-4147-A177-3AD203B41FA5}">
                      <a16:colId xmlns:a16="http://schemas.microsoft.com/office/drawing/2014/main" val="589231467"/>
                    </a:ext>
                  </a:extLst>
                </a:gridCol>
              </a:tblGrid>
              <a:tr h="188817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SpaCal SPIDER low voltage (735 V)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602638878"/>
                  </a:ext>
                </a:extLst>
              </a:tr>
              <a:tr h="27481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29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 dirty="0">
                          <a:effectLst/>
                        </a:rPr>
                        <a:t>Ch2-ch0  /  ch0=mpc1 ch1=</a:t>
                      </a:r>
                      <a:r>
                        <a:rPr lang="de-DE" sz="1100" u="none" strike="noStrike" dirty="0" err="1">
                          <a:effectLst/>
                        </a:rPr>
                        <a:t>trigger</a:t>
                      </a:r>
                      <a:r>
                        <a:rPr lang="de-DE" sz="1100" u="none" strike="noStrike" dirty="0">
                          <a:effectLst/>
                        </a:rPr>
                        <a:t> ch2=mpc2 ch3=spacal11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4 GeV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0.0588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42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569374322"/>
                  </a:ext>
                </a:extLst>
              </a:tr>
              <a:tr h="17335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30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Ch2-ch0  /  ch0=mpc1 ch1=trigger ch2=mpc2 ch3=spacal11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3 GeV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0.5835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1100" u="none" strike="noStrike" dirty="0">
                          <a:effectLst/>
                        </a:rPr>
                        <a:t>413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526346155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C838F634-A1D5-0598-735A-2589080C0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78015"/>
              </p:ext>
            </p:extLst>
          </p:nvPr>
        </p:nvGraphicFramePr>
        <p:xfrm>
          <a:off x="5981499" y="5143955"/>
          <a:ext cx="5506723" cy="538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8313">
                  <a:extLst>
                    <a:ext uri="{9D8B030D-6E8A-4147-A177-3AD203B41FA5}">
                      <a16:colId xmlns:a16="http://schemas.microsoft.com/office/drawing/2014/main" val="94201905"/>
                    </a:ext>
                  </a:extLst>
                </a:gridCol>
                <a:gridCol w="3473471">
                  <a:extLst>
                    <a:ext uri="{9D8B030D-6E8A-4147-A177-3AD203B41FA5}">
                      <a16:colId xmlns:a16="http://schemas.microsoft.com/office/drawing/2014/main" val="2613223906"/>
                    </a:ext>
                  </a:extLst>
                </a:gridCol>
                <a:gridCol w="508313">
                  <a:extLst>
                    <a:ext uri="{9D8B030D-6E8A-4147-A177-3AD203B41FA5}">
                      <a16:colId xmlns:a16="http://schemas.microsoft.com/office/drawing/2014/main" val="1047816541"/>
                    </a:ext>
                  </a:extLst>
                </a:gridCol>
                <a:gridCol w="508313">
                  <a:extLst>
                    <a:ext uri="{9D8B030D-6E8A-4147-A177-3AD203B41FA5}">
                      <a16:colId xmlns:a16="http://schemas.microsoft.com/office/drawing/2014/main" val="497098599"/>
                    </a:ext>
                  </a:extLst>
                </a:gridCol>
                <a:gridCol w="508313">
                  <a:extLst>
                    <a:ext uri="{9D8B030D-6E8A-4147-A177-3AD203B41FA5}">
                      <a16:colId xmlns:a16="http://schemas.microsoft.com/office/drawing/2014/main" val="367482413"/>
                    </a:ext>
                  </a:extLst>
                </a:gridCol>
              </a:tblGrid>
              <a:tr h="17947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SpaCal SPIDER low voltage (900 V)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171157731"/>
                  </a:ext>
                </a:extLst>
              </a:tr>
              <a:tr h="17947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29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Ch3-ch2  /  ch0=mpc1 ch1=trigger ch2=mpc2 ch3=spacal11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4 GeV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0.376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266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416423553"/>
                  </a:ext>
                </a:extLst>
              </a:tr>
              <a:tr h="17947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30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Ch3-ch2  /  ch0=mpc1 ch1=trigger ch2=mpc2 ch3=spacal11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3 GeV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u="none" strike="noStrike">
                          <a:effectLst/>
                        </a:rPr>
                        <a:t>0.6205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1100" u="none" strike="noStrike" dirty="0">
                          <a:effectLst/>
                        </a:rPr>
                        <a:t>439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204351296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EC8D0A-1997-B31E-4F5B-9979C3A4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496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A2CC2-D028-B05F-3C0D-1DDFF9FB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784" y="2766218"/>
            <a:ext cx="8546432" cy="1325563"/>
          </a:xfrm>
        </p:spPr>
        <p:txBody>
          <a:bodyPr/>
          <a:lstStyle/>
          <a:p>
            <a:r>
              <a:rPr lang="en-GB" dirty="0"/>
              <a:t>Comparing </a:t>
            </a:r>
            <a:r>
              <a:rPr lang="en-GB" dirty="0" err="1"/>
              <a:t>SpaCal</a:t>
            </a:r>
            <a:r>
              <a:rPr lang="en-GB" dirty="0"/>
              <a:t> with Shashlik runs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81CCA7E-232A-4566-C39B-DF2C95202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9305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D2B4CC6-C541-0ED4-5800-C3AA4990B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869413"/>
              </p:ext>
            </p:extLst>
          </p:nvPr>
        </p:nvGraphicFramePr>
        <p:xfrm>
          <a:off x="148739" y="863544"/>
          <a:ext cx="4566876" cy="2126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2017">
                  <a:extLst>
                    <a:ext uri="{9D8B030D-6E8A-4147-A177-3AD203B41FA5}">
                      <a16:colId xmlns:a16="http://schemas.microsoft.com/office/drawing/2014/main" val="3770566536"/>
                    </a:ext>
                  </a:extLst>
                </a:gridCol>
                <a:gridCol w="2181280">
                  <a:extLst>
                    <a:ext uri="{9D8B030D-6E8A-4147-A177-3AD203B41FA5}">
                      <a16:colId xmlns:a16="http://schemas.microsoft.com/office/drawing/2014/main" val="2577979749"/>
                    </a:ext>
                  </a:extLst>
                </a:gridCol>
                <a:gridCol w="614722">
                  <a:extLst>
                    <a:ext uri="{9D8B030D-6E8A-4147-A177-3AD203B41FA5}">
                      <a16:colId xmlns:a16="http://schemas.microsoft.com/office/drawing/2014/main" val="1402161304"/>
                    </a:ext>
                  </a:extLst>
                </a:gridCol>
                <a:gridCol w="591671">
                  <a:extLst>
                    <a:ext uri="{9D8B030D-6E8A-4147-A177-3AD203B41FA5}">
                      <a16:colId xmlns:a16="http://schemas.microsoft.com/office/drawing/2014/main" val="169231445"/>
                    </a:ext>
                  </a:extLst>
                </a:gridCol>
                <a:gridCol w="587186">
                  <a:extLst>
                    <a:ext uri="{9D8B030D-6E8A-4147-A177-3AD203B41FA5}">
                      <a16:colId xmlns:a16="http://schemas.microsoft.com/office/drawing/2014/main" val="200524724"/>
                    </a:ext>
                  </a:extLst>
                </a:gridCol>
              </a:tblGrid>
              <a:tr h="21268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 dirty="0">
                          <a:effectLst/>
                        </a:rPr>
                        <a:t> 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200" b="1" u="none" strike="noStrike" dirty="0">
                          <a:effectLst/>
                        </a:rPr>
                        <a:t>mcp2-mcp1 / </a:t>
                      </a:r>
                      <a:r>
                        <a:rPr lang="de-DE" sz="1200" b="1" u="none" strike="noStrike" dirty="0" err="1">
                          <a:effectLst/>
                        </a:rPr>
                        <a:t>channel</a:t>
                      </a:r>
                      <a:r>
                        <a:rPr lang="de-DE" sz="1200" b="1" u="none" strike="noStrike" dirty="0">
                          <a:effectLst/>
                        </a:rPr>
                        <a:t> 0,1,3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900" u="none" strike="noStrike" dirty="0">
                          <a:effectLst/>
                        </a:rPr>
                        <a:t> 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900" u="none" strike="noStrike" dirty="0">
                          <a:effectLst/>
                        </a:rPr>
                        <a:t> 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900" u="none" strike="noStrike" dirty="0">
                          <a:effectLst/>
                        </a:rPr>
                        <a:t> 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ctr"/>
                </a:tc>
                <a:extLst>
                  <a:ext uri="{0D108BD9-81ED-4DB2-BD59-A6C34878D82A}">
                    <a16:rowId xmlns:a16="http://schemas.microsoft.com/office/drawing/2014/main" val="1828188646"/>
                  </a:ext>
                </a:extLst>
              </a:tr>
            </a:tbl>
          </a:graphicData>
        </a:graphic>
      </p:graphicFrame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8DF02892-DF69-219E-C9A7-9B9C408482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524175"/>
              </p:ext>
            </p:extLst>
          </p:nvPr>
        </p:nvGraphicFramePr>
        <p:xfrm>
          <a:off x="148739" y="1099177"/>
          <a:ext cx="4566877" cy="16806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3543">
                  <a:extLst>
                    <a:ext uri="{9D8B030D-6E8A-4147-A177-3AD203B41FA5}">
                      <a16:colId xmlns:a16="http://schemas.microsoft.com/office/drawing/2014/main" val="1315441958"/>
                    </a:ext>
                  </a:extLst>
                </a:gridCol>
                <a:gridCol w="2192705">
                  <a:extLst>
                    <a:ext uri="{9D8B030D-6E8A-4147-A177-3AD203B41FA5}">
                      <a16:colId xmlns:a16="http://schemas.microsoft.com/office/drawing/2014/main" val="3616766554"/>
                    </a:ext>
                  </a:extLst>
                </a:gridCol>
                <a:gridCol w="593543">
                  <a:extLst>
                    <a:ext uri="{9D8B030D-6E8A-4147-A177-3AD203B41FA5}">
                      <a16:colId xmlns:a16="http://schemas.microsoft.com/office/drawing/2014/main" val="3049998746"/>
                    </a:ext>
                  </a:extLst>
                </a:gridCol>
                <a:gridCol w="593543">
                  <a:extLst>
                    <a:ext uri="{9D8B030D-6E8A-4147-A177-3AD203B41FA5}">
                      <a16:colId xmlns:a16="http://schemas.microsoft.com/office/drawing/2014/main" val="617713964"/>
                    </a:ext>
                  </a:extLst>
                </a:gridCol>
                <a:gridCol w="593543">
                  <a:extLst>
                    <a:ext uri="{9D8B030D-6E8A-4147-A177-3AD203B41FA5}">
                      <a16:colId xmlns:a16="http://schemas.microsoft.com/office/drawing/2014/main" val="1573140932"/>
                    </a:ext>
                  </a:extLst>
                </a:gridCol>
              </a:tblGrid>
              <a:tr h="14838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 dirty="0">
                          <a:effectLst/>
                        </a:rPr>
                        <a:t> 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b="1" u="none" strike="noStrike" dirty="0" err="1">
                          <a:effectLst/>
                        </a:rPr>
                        <a:t>Shashlik</a:t>
                      </a:r>
                      <a:r>
                        <a:rPr lang="de-DE" sz="1100" b="1" u="none" strike="noStrike" dirty="0">
                          <a:effectLst/>
                        </a:rPr>
                        <a:t> SPIDER high </a:t>
                      </a:r>
                      <a:r>
                        <a:rPr lang="de-DE" sz="1100" b="1" u="none" strike="noStrike" dirty="0" err="1">
                          <a:effectLst/>
                        </a:rPr>
                        <a:t>voltage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525342486"/>
                  </a:ext>
                </a:extLst>
              </a:tr>
              <a:tr h="14838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50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Ch1-ch0  /  ch0=mpc1 ch1=mcp2 ch3=spacal11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5 GeV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0.02418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17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954843955"/>
                  </a:ext>
                </a:extLst>
              </a:tr>
              <a:tr h="14838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51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Ch1-ch0  /  ch0=mpc1 ch1=mcp2 ch3=spacal11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4 GeV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0.02418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17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3934511073"/>
                  </a:ext>
                </a:extLst>
              </a:tr>
              <a:tr h="14838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52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Ch1-ch0  /  ch0=mpc1 ch1=mcp2 ch3=spacal11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3 GeV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0.02458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17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365022947"/>
                  </a:ext>
                </a:extLst>
              </a:tr>
              <a:tr h="14838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53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Ch1-ch0  /  ch0=mpc1 ch1=mcp2 ch3=spacal11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2 GeV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0.02666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19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2306585244"/>
                  </a:ext>
                </a:extLst>
              </a:tr>
              <a:tr h="14838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54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Ch1-ch0  /  ch0=mpc1 ch1=mcp2 ch3=spacal11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 GeV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0.03118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22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3268107087"/>
                  </a:ext>
                </a:extLst>
              </a:tr>
              <a:tr h="14838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 dirty="0">
                          <a:effectLst/>
                        </a:rPr>
                        <a:t> 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1599038131"/>
                  </a:ext>
                </a:extLst>
              </a:tr>
              <a:tr h="14838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b="1" u="none" strike="noStrike" dirty="0" err="1">
                          <a:effectLst/>
                        </a:rPr>
                        <a:t>Shashlik</a:t>
                      </a:r>
                      <a:r>
                        <a:rPr lang="de-DE" sz="1100" b="1" u="none" strike="noStrike" dirty="0">
                          <a:effectLst/>
                        </a:rPr>
                        <a:t> SPIDER </a:t>
                      </a:r>
                      <a:r>
                        <a:rPr lang="de-DE" sz="1100" b="1" u="none" strike="noStrike" dirty="0" err="1">
                          <a:effectLst/>
                        </a:rPr>
                        <a:t>low</a:t>
                      </a:r>
                      <a:r>
                        <a:rPr lang="de-DE" sz="1100" b="1" u="none" strike="noStrike" dirty="0">
                          <a:effectLst/>
                        </a:rPr>
                        <a:t> </a:t>
                      </a:r>
                      <a:r>
                        <a:rPr lang="de-DE" sz="1100" b="1" u="none" strike="noStrike" dirty="0" err="1">
                          <a:effectLst/>
                        </a:rPr>
                        <a:t>voltage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553445462"/>
                  </a:ext>
                </a:extLst>
              </a:tr>
              <a:tr h="14838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57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Ch1-ch0  /  ch0=mpc1 ch1=mcp2 ch3=spacal11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 GeV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0.03095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22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1955125863"/>
                  </a:ext>
                </a:extLst>
              </a:tr>
              <a:tr h="14838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58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Ch1-ch0  /  ch0=mpc1 ch1=mcp2 ch3=spacal11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2 GeV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0.02691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19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1657497186"/>
                  </a:ext>
                </a:extLst>
              </a:tr>
              <a:tr h="14838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 dirty="0">
                          <a:effectLst/>
                        </a:rPr>
                        <a:t>59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 dirty="0">
                          <a:effectLst/>
                        </a:rPr>
                        <a:t>Ch1-ch0  /  ch0=mpc1 ch1=mcp2 ch3=spacal11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3 GeV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 dirty="0">
                          <a:effectLst/>
                        </a:rPr>
                        <a:t>0.02554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 dirty="0">
                          <a:effectLst/>
                        </a:rPr>
                        <a:t>18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174414677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6990ABEC-6C89-A248-F376-C30E2BA1B9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575586"/>
              </p:ext>
            </p:extLst>
          </p:nvPr>
        </p:nvGraphicFramePr>
        <p:xfrm>
          <a:off x="6439971" y="865776"/>
          <a:ext cx="5217086" cy="18689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4315">
                  <a:extLst>
                    <a:ext uri="{9D8B030D-6E8A-4147-A177-3AD203B41FA5}">
                      <a16:colId xmlns:a16="http://schemas.microsoft.com/office/drawing/2014/main" val="3948961448"/>
                    </a:ext>
                  </a:extLst>
                </a:gridCol>
                <a:gridCol w="2799826">
                  <a:extLst>
                    <a:ext uri="{9D8B030D-6E8A-4147-A177-3AD203B41FA5}">
                      <a16:colId xmlns:a16="http://schemas.microsoft.com/office/drawing/2014/main" val="2328766328"/>
                    </a:ext>
                  </a:extLst>
                </a:gridCol>
                <a:gridCol w="604315">
                  <a:extLst>
                    <a:ext uri="{9D8B030D-6E8A-4147-A177-3AD203B41FA5}">
                      <a16:colId xmlns:a16="http://schemas.microsoft.com/office/drawing/2014/main" val="3303820735"/>
                    </a:ext>
                  </a:extLst>
                </a:gridCol>
                <a:gridCol w="604315">
                  <a:extLst>
                    <a:ext uri="{9D8B030D-6E8A-4147-A177-3AD203B41FA5}">
                      <a16:colId xmlns:a16="http://schemas.microsoft.com/office/drawing/2014/main" val="4267272194"/>
                    </a:ext>
                  </a:extLst>
                </a:gridCol>
                <a:gridCol w="604315">
                  <a:extLst>
                    <a:ext uri="{9D8B030D-6E8A-4147-A177-3AD203B41FA5}">
                      <a16:colId xmlns:a16="http://schemas.microsoft.com/office/drawing/2014/main" val="3230091432"/>
                    </a:ext>
                  </a:extLst>
                </a:gridCol>
              </a:tblGrid>
              <a:tr h="23257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 dirty="0">
                          <a:effectLst/>
                        </a:rPr>
                        <a:t> 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400" u="none" strike="noStrike" dirty="0">
                          <a:effectLst/>
                        </a:rPr>
                        <a:t>mcp2-mcp1 /</a:t>
                      </a:r>
                      <a:r>
                        <a:rPr lang="de-DE" sz="1400" u="none" strike="noStrike" dirty="0" err="1">
                          <a:effectLst/>
                        </a:rPr>
                        <a:t>channel</a:t>
                      </a:r>
                      <a:r>
                        <a:rPr lang="de-DE" sz="1400" u="none" strike="noStrike" dirty="0">
                          <a:effectLst/>
                        </a:rPr>
                        <a:t> 0,1,2,3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3438529006"/>
                  </a:ext>
                </a:extLst>
              </a:tr>
              <a:tr h="16225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b="1" u="none" strike="noStrike" dirty="0" err="1">
                          <a:effectLst/>
                        </a:rPr>
                        <a:t>SpaCal</a:t>
                      </a:r>
                      <a:r>
                        <a:rPr lang="de-DE" sz="1100" b="1" u="none" strike="noStrike" dirty="0">
                          <a:effectLst/>
                        </a:rPr>
                        <a:t> SPIDER high </a:t>
                      </a:r>
                      <a:r>
                        <a:rPr lang="de-DE" sz="1100" b="1" u="none" strike="noStrike" dirty="0" err="1">
                          <a:effectLst/>
                        </a:rPr>
                        <a:t>voltage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4078637756"/>
                  </a:ext>
                </a:extLst>
              </a:tr>
              <a:tr h="16225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22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Ch2-ch0  /  ch0=mpc1 ch1=trigger ch2=mpc2 ch3=spacal11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5 GeV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0.05759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38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489710987"/>
                  </a:ext>
                </a:extLst>
              </a:tr>
              <a:tr h="16225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23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Ch2-ch0  /  ch0=mpc1 ch1=trigger ch2=mpc2 ch3=spacal11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4 GeV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0.05861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42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38041790"/>
                  </a:ext>
                </a:extLst>
              </a:tr>
              <a:tr h="16225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24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Ch2-ch0  /  ch0=mpc1 ch1=trigger ch2=mpc2 ch3=spacal11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3 GeV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0.06403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45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4168817223"/>
                  </a:ext>
                </a:extLst>
              </a:tr>
              <a:tr h="16225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25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Ch2-ch0  /  ch0=mpc1 ch1=trigger ch2=mpc2 ch3=spacal11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2 GeV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0.06536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46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3397723969"/>
                  </a:ext>
                </a:extLst>
              </a:tr>
              <a:tr h="16225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26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Ch2-ch0  /  ch0=mpc1 ch1=trigger ch2=mpc2 ch3=spacal11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 GeV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0.07529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53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3937013414"/>
                  </a:ext>
                </a:extLst>
              </a:tr>
              <a:tr h="15539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3006472440"/>
                  </a:ext>
                </a:extLst>
              </a:tr>
              <a:tr h="16225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b="1" u="none" strike="noStrike" dirty="0" err="1">
                          <a:effectLst/>
                        </a:rPr>
                        <a:t>SpaCal</a:t>
                      </a:r>
                      <a:r>
                        <a:rPr lang="de-DE" sz="1100" b="1" u="none" strike="noStrike" dirty="0">
                          <a:effectLst/>
                        </a:rPr>
                        <a:t> SPIDER </a:t>
                      </a:r>
                      <a:r>
                        <a:rPr lang="de-DE" sz="1100" b="1" u="none" strike="noStrike" dirty="0" err="1">
                          <a:effectLst/>
                        </a:rPr>
                        <a:t>low</a:t>
                      </a:r>
                      <a:r>
                        <a:rPr lang="de-DE" sz="1100" b="1" u="none" strike="noStrike" dirty="0">
                          <a:effectLst/>
                        </a:rPr>
                        <a:t> </a:t>
                      </a:r>
                      <a:r>
                        <a:rPr lang="de-DE" sz="1100" b="1" u="none" strike="noStrike" dirty="0" err="1">
                          <a:effectLst/>
                        </a:rPr>
                        <a:t>voltage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3672655934"/>
                  </a:ext>
                </a:extLst>
              </a:tr>
              <a:tr h="16225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29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Ch2-ch0  /  ch0=mpc1 ch1=trigger ch2=mpc2 ch3=spacal11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4 GeV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0.0588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42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1809367583"/>
                  </a:ext>
                </a:extLst>
              </a:tr>
              <a:tr h="16225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30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 dirty="0">
                          <a:effectLst/>
                        </a:rPr>
                        <a:t>Ch2-ch0  /  ch0=mpc1 ch1=</a:t>
                      </a:r>
                      <a:r>
                        <a:rPr lang="de-DE" sz="900" u="none" strike="noStrike" dirty="0" err="1">
                          <a:effectLst/>
                        </a:rPr>
                        <a:t>trigger</a:t>
                      </a:r>
                      <a:r>
                        <a:rPr lang="de-DE" sz="900" u="none" strike="noStrike" dirty="0">
                          <a:effectLst/>
                        </a:rPr>
                        <a:t> ch2=mpc2 ch3=spacal11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3 GeV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0.5835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 dirty="0">
                          <a:effectLst/>
                        </a:rPr>
                        <a:t>413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3768074961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36012F66-2869-A6CA-C486-3C09DD0524C3}"/>
              </a:ext>
            </a:extLst>
          </p:cNvPr>
          <p:cNvSpPr txBox="1"/>
          <p:nvPr/>
        </p:nvSpPr>
        <p:spPr>
          <a:xfrm>
            <a:off x="4118545" y="2646919"/>
            <a:ext cx="3158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Shashlik with smaller </a:t>
            </a:r>
            <a:r>
              <a:rPr lang="en-GB" sz="1700" dirty="0"/>
              <a:t>resolution</a:t>
            </a:r>
          </a:p>
          <a:p>
            <a:r>
              <a:rPr lang="en-GB" sz="1700" dirty="0"/>
              <a:t>Note: slightly different voltages!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0588524-87D2-1BC4-CF94-17EA9E05D334}"/>
              </a:ext>
            </a:extLst>
          </p:cNvPr>
          <p:cNvSpPr txBox="1"/>
          <p:nvPr/>
        </p:nvSpPr>
        <p:spPr>
          <a:xfrm>
            <a:off x="5697760" y="982086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1230 V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3C1FA19-17B5-ECA2-8EFD-9BA0225405E1}"/>
              </a:ext>
            </a:extLst>
          </p:cNvPr>
          <p:cNvSpPr txBox="1"/>
          <p:nvPr/>
        </p:nvSpPr>
        <p:spPr>
          <a:xfrm>
            <a:off x="5814780" y="2122983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735 V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95E9A6D-75C2-8CD4-05CA-64A0C4165F49}"/>
              </a:ext>
            </a:extLst>
          </p:cNvPr>
          <p:cNvSpPr txBox="1"/>
          <p:nvPr/>
        </p:nvSpPr>
        <p:spPr>
          <a:xfrm>
            <a:off x="4715615" y="1014127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1100 V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44B63B6-4FA3-7E56-5C75-5BFAD44CED5C}"/>
              </a:ext>
            </a:extLst>
          </p:cNvPr>
          <p:cNvSpPr txBox="1"/>
          <p:nvPr/>
        </p:nvSpPr>
        <p:spPr>
          <a:xfrm>
            <a:off x="4715615" y="2065239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900 V</a:t>
            </a:r>
          </a:p>
        </p:txBody>
      </p:sp>
      <p:graphicFrame>
        <p:nvGraphicFramePr>
          <p:cNvPr id="20" name="Tabelle 19">
            <a:extLst>
              <a:ext uri="{FF2B5EF4-FFF2-40B4-BE49-F238E27FC236}">
                <a16:creationId xmlns:a16="http://schemas.microsoft.com/office/drawing/2014/main" id="{242EAB9A-B670-4ACD-BC8E-78A1996A0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10997"/>
              </p:ext>
            </p:extLst>
          </p:nvPr>
        </p:nvGraphicFramePr>
        <p:xfrm>
          <a:off x="165385" y="3485345"/>
          <a:ext cx="4550230" cy="2126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3543">
                  <a:extLst>
                    <a:ext uri="{9D8B030D-6E8A-4147-A177-3AD203B41FA5}">
                      <a16:colId xmlns:a16="http://schemas.microsoft.com/office/drawing/2014/main" val="4203295368"/>
                    </a:ext>
                  </a:extLst>
                </a:gridCol>
                <a:gridCol w="2193201">
                  <a:extLst>
                    <a:ext uri="{9D8B030D-6E8A-4147-A177-3AD203B41FA5}">
                      <a16:colId xmlns:a16="http://schemas.microsoft.com/office/drawing/2014/main" val="2555253832"/>
                    </a:ext>
                  </a:extLst>
                </a:gridCol>
                <a:gridCol w="604157">
                  <a:extLst>
                    <a:ext uri="{9D8B030D-6E8A-4147-A177-3AD203B41FA5}">
                      <a16:colId xmlns:a16="http://schemas.microsoft.com/office/drawing/2014/main" val="2841421280"/>
                    </a:ext>
                  </a:extLst>
                </a:gridCol>
                <a:gridCol w="604157">
                  <a:extLst>
                    <a:ext uri="{9D8B030D-6E8A-4147-A177-3AD203B41FA5}">
                      <a16:colId xmlns:a16="http://schemas.microsoft.com/office/drawing/2014/main" val="81861673"/>
                    </a:ext>
                  </a:extLst>
                </a:gridCol>
                <a:gridCol w="555172">
                  <a:extLst>
                    <a:ext uri="{9D8B030D-6E8A-4147-A177-3AD203B41FA5}">
                      <a16:colId xmlns:a16="http://schemas.microsoft.com/office/drawing/2014/main" val="1292545779"/>
                    </a:ext>
                  </a:extLst>
                </a:gridCol>
              </a:tblGrid>
              <a:tr h="21268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 dirty="0">
                          <a:effectLst/>
                        </a:rPr>
                        <a:t> 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200" b="1" u="none" strike="noStrike" dirty="0" err="1">
                          <a:effectLst/>
                        </a:rPr>
                        <a:t>spacal</a:t>
                      </a:r>
                      <a:r>
                        <a:rPr lang="de-DE" sz="1200" b="1" u="none" strike="noStrike" dirty="0">
                          <a:effectLst/>
                        </a:rPr>
                        <a:t> 11-mcp1 /</a:t>
                      </a:r>
                      <a:r>
                        <a:rPr lang="de-DE" sz="1200" b="1" u="none" strike="noStrike" dirty="0" err="1">
                          <a:effectLst/>
                        </a:rPr>
                        <a:t>channel</a:t>
                      </a:r>
                      <a:r>
                        <a:rPr lang="de-DE" sz="1200" b="1" u="none" strike="noStrike" dirty="0">
                          <a:effectLst/>
                        </a:rPr>
                        <a:t> 0,1,3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 dirty="0">
                          <a:effectLst/>
                        </a:rPr>
                        <a:t> 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1288810869"/>
                  </a:ext>
                </a:extLst>
              </a:tr>
            </a:tbl>
          </a:graphicData>
        </a:graphic>
      </p:graphicFrame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E72DE6E3-FDB2-C9FE-B94E-4D0166AEE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157839"/>
              </p:ext>
            </p:extLst>
          </p:nvPr>
        </p:nvGraphicFramePr>
        <p:xfrm>
          <a:off x="165385" y="3698031"/>
          <a:ext cx="4566877" cy="16806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3543">
                  <a:extLst>
                    <a:ext uri="{9D8B030D-6E8A-4147-A177-3AD203B41FA5}">
                      <a16:colId xmlns:a16="http://schemas.microsoft.com/office/drawing/2014/main" val="4117916520"/>
                    </a:ext>
                  </a:extLst>
                </a:gridCol>
                <a:gridCol w="2192705">
                  <a:extLst>
                    <a:ext uri="{9D8B030D-6E8A-4147-A177-3AD203B41FA5}">
                      <a16:colId xmlns:a16="http://schemas.microsoft.com/office/drawing/2014/main" val="2106552120"/>
                    </a:ext>
                  </a:extLst>
                </a:gridCol>
                <a:gridCol w="593543">
                  <a:extLst>
                    <a:ext uri="{9D8B030D-6E8A-4147-A177-3AD203B41FA5}">
                      <a16:colId xmlns:a16="http://schemas.microsoft.com/office/drawing/2014/main" val="4119560225"/>
                    </a:ext>
                  </a:extLst>
                </a:gridCol>
                <a:gridCol w="593543">
                  <a:extLst>
                    <a:ext uri="{9D8B030D-6E8A-4147-A177-3AD203B41FA5}">
                      <a16:colId xmlns:a16="http://schemas.microsoft.com/office/drawing/2014/main" val="1869667041"/>
                    </a:ext>
                  </a:extLst>
                </a:gridCol>
                <a:gridCol w="593543">
                  <a:extLst>
                    <a:ext uri="{9D8B030D-6E8A-4147-A177-3AD203B41FA5}">
                      <a16:colId xmlns:a16="http://schemas.microsoft.com/office/drawing/2014/main" val="1010605660"/>
                    </a:ext>
                  </a:extLst>
                </a:gridCol>
              </a:tblGrid>
              <a:tr h="14838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 dirty="0">
                          <a:effectLst/>
                        </a:rPr>
                        <a:t> 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b="1" u="none" strike="noStrike" dirty="0" err="1">
                          <a:effectLst/>
                        </a:rPr>
                        <a:t>Shashlik</a:t>
                      </a:r>
                      <a:r>
                        <a:rPr lang="de-DE" sz="1100" b="1" u="none" strike="noStrike" dirty="0">
                          <a:effectLst/>
                        </a:rPr>
                        <a:t> SPIDER high </a:t>
                      </a:r>
                      <a:r>
                        <a:rPr lang="de-DE" sz="1100" b="1" u="none" strike="noStrike" dirty="0" err="1">
                          <a:effectLst/>
                        </a:rPr>
                        <a:t>voltage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3120000900"/>
                  </a:ext>
                </a:extLst>
              </a:tr>
              <a:tr h="14838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50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Ch3-ch0  /  ch0=mpc1 ch1=mcp2 ch3=spacal11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5 GeV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0.06406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45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4277254789"/>
                  </a:ext>
                </a:extLst>
              </a:tr>
              <a:tr h="14838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51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Ch3-ch0  /  ch0=mpc1 ch1=mcp2 ch3=spacal11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4 GeV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0.06793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48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3045685679"/>
                  </a:ext>
                </a:extLst>
              </a:tr>
              <a:tr h="14838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52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Ch3-ch0  /  ch0=mpc1 ch1=mcp2 ch3=spacal11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3 GeV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0.07435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53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2562676278"/>
                  </a:ext>
                </a:extLst>
              </a:tr>
              <a:tr h="14838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53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Ch3-ch0  /  ch0=mpc1 ch1=mcp2 ch3=spacal11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 dirty="0">
                          <a:effectLst/>
                        </a:rPr>
                        <a:t>2 </a:t>
                      </a:r>
                      <a:r>
                        <a:rPr lang="de-DE" sz="900" u="none" strike="noStrike" dirty="0" err="1">
                          <a:effectLst/>
                        </a:rPr>
                        <a:t>GeV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0.08951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 dirty="0">
                          <a:effectLst/>
                        </a:rPr>
                        <a:t>63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910154281"/>
                  </a:ext>
                </a:extLst>
              </a:tr>
              <a:tr h="14838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54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Ch3-ch0  /  ch0=mpc1 ch1=mcp2 ch3=spacal11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 GeV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0.1396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99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3817898040"/>
                  </a:ext>
                </a:extLst>
              </a:tr>
              <a:tr h="14838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731901617"/>
                  </a:ext>
                </a:extLst>
              </a:tr>
              <a:tr h="14838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b="1" u="none" strike="noStrike" dirty="0" err="1">
                          <a:effectLst/>
                        </a:rPr>
                        <a:t>Shashlik</a:t>
                      </a:r>
                      <a:r>
                        <a:rPr lang="de-DE" sz="1100" b="1" u="none" strike="noStrike" dirty="0">
                          <a:effectLst/>
                        </a:rPr>
                        <a:t> SPIDER </a:t>
                      </a:r>
                      <a:r>
                        <a:rPr lang="de-DE" sz="1100" b="1" u="none" strike="noStrike" dirty="0" err="1">
                          <a:effectLst/>
                        </a:rPr>
                        <a:t>low</a:t>
                      </a:r>
                      <a:r>
                        <a:rPr lang="de-DE" sz="1100" b="1" u="none" strike="noStrike" dirty="0">
                          <a:effectLst/>
                        </a:rPr>
                        <a:t> </a:t>
                      </a:r>
                      <a:r>
                        <a:rPr lang="de-DE" sz="1100" b="1" u="none" strike="noStrike" dirty="0" err="1">
                          <a:effectLst/>
                        </a:rPr>
                        <a:t>voltage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1551840488"/>
                  </a:ext>
                </a:extLst>
              </a:tr>
              <a:tr h="14838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57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Ch3-ch0  /  ch0=mpc1 ch1=mcp2 ch3=spacal11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 GeV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0.2765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196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1662964574"/>
                  </a:ext>
                </a:extLst>
              </a:tr>
              <a:tr h="14838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58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Ch3-ch0  /  ch0=mpc1 ch1=mcp2 ch3=spacal11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2 GeV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0.1351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96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1649417245"/>
                  </a:ext>
                </a:extLst>
              </a:tr>
              <a:tr h="14838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59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 dirty="0">
                          <a:effectLst/>
                        </a:rPr>
                        <a:t>Ch3-ch0  /  ch0=mpc1 ch1=mcp2 ch3=spacal11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 dirty="0">
                          <a:effectLst/>
                        </a:rPr>
                        <a:t>3 </a:t>
                      </a:r>
                      <a:r>
                        <a:rPr lang="de-DE" sz="900" u="none" strike="noStrike" dirty="0" err="1">
                          <a:effectLst/>
                        </a:rPr>
                        <a:t>GeV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0.09507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 dirty="0">
                          <a:effectLst/>
                        </a:rPr>
                        <a:t>67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713450240"/>
                  </a:ext>
                </a:extLst>
              </a:tr>
            </a:tbl>
          </a:graphicData>
        </a:graphic>
      </p:graphicFrame>
      <p:graphicFrame>
        <p:nvGraphicFramePr>
          <p:cNvPr id="24" name="Tabelle 23">
            <a:extLst>
              <a:ext uri="{FF2B5EF4-FFF2-40B4-BE49-F238E27FC236}">
                <a16:creationId xmlns:a16="http://schemas.microsoft.com/office/drawing/2014/main" id="{B73542BD-C23C-B21A-DD2D-553DB9145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046227"/>
              </p:ext>
            </p:extLst>
          </p:nvPr>
        </p:nvGraphicFramePr>
        <p:xfrm>
          <a:off x="6534849" y="3371718"/>
          <a:ext cx="5228361" cy="18673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621">
                  <a:extLst>
                    <a:ext uri="{9D8B030D-6E8A-4147-A177-3AD203B41FA5}">
                      <a16:colId xmlns:a16="http://schemas.microsoft.com/office/drawing/2014/main" val="1616596286"/>
                    </a:ext>
                  </a:extLst>
                </a:gridCol>
                <a:gridCol w="2805877">
                  <a:extLst>
                    <a:ext uri="{9D8B030D-6E8A-4147-A177-3AD203B41FA5}">
                      <a16:colId xmlns:a16="http://schemas.microsoft.com/office/drawing/2014/main" val="749346516"/>
                    </a:ext>
                  </a:extLst>
                </a:gridCol>
                <a:gridCol w="605621">
                  <a:extLst>
                    <a:ext uri="{9D8B030D-6E8A-4147-A177-3AD203B41FA5}">
                      <a16:colId xmlns:a16="http://schemas.microsoft.com/office/drawing/2014/main" val="3815233665"/>
                    </a:ext>
                  </a:extLst>
                </a:gridCol>
                <a:gridCol w="605621">
                  <a:extLst>
                    <a:ext uri="{9D8B030D-6E8A-4147-A177-3AD203B41FA5}">
                      <a16:colId xmlns:a16="http://schemas.microsoft.com/office/drawing/2014/main" val="1165785482"/>
                    </a:ext>
                  </a:extLst>
                </a:gridCol>
                <a:gridCol w="605621">
                  <a:extLst>
                    <a:ext uri="{9D8B030D-6E8A-4147-A177-3AD203B41FA5}">
                      <a16:colId xmlns:a16="http://schemas.microsoft.com/office/drawing/2014/main" val="1873918284"/>
                    </a:ext>
                  </a:extLst>
                </a:gridCol>
              </a:tblGrid>
              <a:tr h="2312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 dirty="0">
                          <a:effectLst/>
                        </a:rPr>
                        <a:t> 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200" b="1" u="none" strike="noStrike" dirty="0" err="1">
                          <a:effectLst/>
                        </a:rPr>
                        <a:t>spacal</a:t>
                      </a:r>
                      <a:r>
                        <a:rPr lang="de-DE" sz="1200" b="1" u="none" strike="noStrike" dirty="0">
                          <a:effectLst/>
                        </a:rPr>
                        <a:t> 11 - mcp1 / </a:t>
                      </a:r>
                      <a:r>
                        <a:rPr lang="de-DE" sz="1200" b="1" u="none" strike="noStrike" dirty="0" err="1">
                          <a:effectLst/>
                        </a:rPr>
                        <a:t>channel</a:t>
                      </a:r>
                      <a:r>
                        <a:rPr lang="de-DE" sz="1200" b="1" u="none" strike="noStrike" dirty="0">
                          <a:effectLst/>
                        </a:rPr>
                        <a:t> 0,1,2,3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2201889000"/>
                  </a:ext>
                </a:extLst>
              </a:tr>
              <a:tr h="16136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b="1" u="none" strike="noStrike" dirty="0" err="1">
                          <a:effectLst/>
                        </a:rPr>
                        <a:t>SpaCal</a:t>
                      </a:r>
                      <a:r>
                        <a:rPr lang="de-DE" sz="1100" b="1" u="none" strike="noStrike" dirty="0">
                          <a:effectLst/>
                        </a:rPr>
                        <a:t> SPIDER high </a:t>
                      </a:r>
                      <a:r>
                        <a:rPr lang="de-DE" sz="1100" b="1" u="none" strike="noStrike" dirty="0" err="1">
                          <a:effectLst/>
                        </a:rPr>
                        <a:t>voltage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633685883"/>
                  </a:ext>
                </a:extLst>
              </a:tr>
              <a:tr h="16136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22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Ch3-ch0  /  ch0=mpc1 ch1=trigger ch2=mpc2 ch3=spacal11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5 GeV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0.0575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41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1118423329"/>
                  </a:ext>
                </a:extLst>
              </a:tr>
              <a:tr h="16136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23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Ch3-ch0  /  ch0=mpc1 ch1=trigger ch2=mpc2 ch3=spacal11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4 GeV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0.06236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44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3771363522"/>
                  </a:ext>
                </a:extLst>
              </a:tr>
              <a:tr h="16136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24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Ch3-ch0  /  ch0=mpc1 ch1=trigger ch2=mpc2 ch3=spacal11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3 GeV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0.06939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49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3029648299"/>
                  </a:ext>
                </a:extLst>
              </a:tr>
              <a:tr h="16136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25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Ch3-ch0  /  ch0=mpc1 ch1=trigger ch2=mpc2 ch3=spacal11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2 GeV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0.08112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57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3130511229"/>
                  </a:ext>
                </a:extLst>
              </a:tr>
              <a:tr h="16136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26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Ch3-ch0  /  ch0=mpc1 ch1=trigger ch2=mpc2 ch3=spacal11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 GeV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0.1176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83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1402778424"/>
                  </a:ext>
                </a:extLst>
              </a:tr>
              <a:tr h="16136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1345342106"/>
                  </a:ext>
                </a:extLst>
              </a:tr>
              <a:tr h="16136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b="1" u="none" strike="noStrike" dirty="0" err="1">
                          <a:effectLst/>
                        </a:rPr>
                        <a:t>SpaCal</a:t>
                      </a:r>
                      <a:r>
                        <a:rPr lang="de-DE" sz="1100" b="1" u="none" strike="noStrike" dirty="0">
                          <a:effectLst/>
                        </a:rPr>
                        <a:t> SPIDER </a:t>
                      </a:r>
                      <a:r>
                        <a:rPr lang="de-DE" sz="1100" b="1" u="none" strike="noStrike" dirty="0" err="1">
                          <a:effectLst/>
                        </a:rPr>
                        <a:t>low</a:t>
                      </a:r>
                      <a:r>
                        <a:rPr lang="de-DE" sz="1100" b="1" u="none" strike="noStrike" dirty="0">
                          <a:effectLst/>
                        </a:rPr>
                        <a:t> </a:t>
                      </a:r>
                      <a:r>
                        <a:rPr lang="de-DE" sz="1100" b="1" u="none" strike="noStrike" dirty="0" err="1">
                          <a:effectLst/>
                        </a:rPr>
                        <a:t>voltage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4235605854"/>
                  </a:ext>
                </a:extLst>
              </a:tr>
              <a:tr h="16136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29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Ch3-ch0  /  ch0=mpc1 ch1=trigger ch2=mpc2 ch3=spacal11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4 GeV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0.264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187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3888087923"/>
                  </a:ext>
                </a:extLst>
              </a:tr>
              <a:tr h="16136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30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Ch3-ch0  /  ch0=mpc1 ch1=trigger ch2=mpc2 ch3=spacal11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3 GeV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0.4675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 dirty="0">
                          <a:effectLst/>
                        </a:rPr>
                        <a:t>331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1818766314"/>
                  </a:ext>
                </a:extLst>
              </a:tr>
            </a:tbl>
          </a:graphicData>
        </a:graphic>
      </p:graphicFrame>
      <p:sp>
        <p:nvSpPr>
          <p:cNvPr id="26" name="Textfeld 25">
            <a:extLst>
              <a:ext uri="{FF2B5EF4-FFF2-40B4-BE49-F238E27FC236}">
                <a16:creationId xmlns:a16="http://schemas.microsoft.com/office/drawing/2014/main" id="{A92FC300-AE3C-48B9-462A-AEC70A26CD94}"/>
              </a:ext>
            </a:extLst>
          </p:cNvPr>
          <p:cNvSpPr txBox="1"/>
          <p:nvPr/>
        </p:nvSpPr>
        <p:spPr>
          <a:xfrm>
            <a:off x="4715614" y="3589951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1100 V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B6F692A-0A92-20AB-B2AD-38DA1D1FDB08}"/>
              </a:ext>
            </a:extLst>
          </p:cNvPr>
          <p:cNvSpPr txBox="1"/>
          <p:nvPr/>
        </p:nvSpPr>
        <p:spPr>
          <a:xfrm>
            <a:off x="5768092" y="3560921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1230 V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D609AD4-BE7B-D279-6A4C-F6195FADC389}"/>
              </a:ext>
            </a:extLst>
          </p:cNvPr>
          <p:cNvSpPr txBox="1"/>
          <p:nvPr/>
        </p:nvSpPr>
        <p:spPr>
          <a:xfrm>
            <a:off x="4689897" y="4656326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900 V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D8407DB2-34F2-C395-167F-5EC33C5BB7E1}"/>
              </a:ext>
            </a:extLst>
          </p:cNvPr>
          <p:cNvSpPr txBox="1"/>
          <p:nvPr/>
        </p:nvSpPr>
        <p:spPr>
          <a:xfrm>
            <a:off x="5814780" y="4656326"/>
            <a:ext cx="6226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735 V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E2A0E04C-252E-FF46-3966-737821A74966}"/>
              </a:ext>
            </a:extLst>
          </p:cNvPr>
          <p:cNvSpPr txBox="1"/>
          <p:nvPr/>
        </p:nvSpPr>
        <p:spPr>
          <a:xfrm>
            <a:off x="3657608" y="5451776"/>
            <a:ext cx="4876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Shashlik with a little higher resolution than </a:t>
            </a:r>
            <a:r>
              <a:rPr lang="en-GB" dirty="0" err="1"/>
              <a:t>SpaCal</a:t>
            </a:r>
            <a:endParaRPr lang="en-GB" dirty="0"/>
          </a:p>
          <a:p>
            <a:r>
              <a:rPr lang="en-GB" dirty="0"/>
              <a:t>Note: slightly different voltages!</a:t>
            </a:r>
          </a:p>
          <a:p>
            <a:endParaRPr lang="en-GB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6C860BF-3BDA-1087-3913-1D5C12A6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35</a:t>
            </a:fld>
            <a:endParaRPr lang="en-GB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3EEAD8D-7DF9-8741-9DAF-50620418E39D}"/>
              </a:ext>
            </a:extLst>
          </p:cNvPr>
          <p:cNvSpPr txBox="1"/>
          <p:nvPr/>
        </p:nvSpPr>
        <p:spPr>
          <a:xfrm>
            <a:off x="148739" y="132045"/>
            <a:ext cx="1367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/>
              <a:t>Shashlik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DDDFA31-A518-8CDD-FC7A-A389F26D473A}"/>
              </a:ext>
            </a:extLst>
          </p:cNvPr>
          <p:cNvSpPr txBox="1"/>
          <p:nvPr/>
        </p:nvSpPr>
        <p:spPr>
          <a:xfrm>
            <a:off x="6401745" y="129124"/>
            <a:ext cx="1154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 err="1"/>
              <a:t>SpaCal</a:t>
            </a:r>
            <a:endParaRPr lang="en-GB" sz="2800" u="sng" dirty="0"/>
          </a:p>
        </p:txBody>
      </p:sp>
    </p:spTree>
    <p:extLst>
      <p:ext uri="{BB962C8B-B14F-4D97-AF65-F5344CB8AC3E}">
        <p14:creationId xmlns:p14="http://schemas.microsoft.com/office/powerpoint/2010/main" val="19357417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80E0E9DA-1448-6FA1-77A3-2686CA508F1F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1068778"/>
          <a:ext cx="4553608" cy="2801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3543">
                  <a:extLst>
                    <a:ext uri="{9D8B030D-6E8A-4147-A177-3AD203B41FA5}">
                      <a16:colId xmlns:a16="http://schemas.microsoft.com/office/drawing/2014/main" val="2555307127"/>
                    </a:ext>
                  </a:extLst>
                </a:gridCol>
                <a:gridCol w="2180462">
                  <a:extLst>
                    <a:ext uri="{9D8B030D-6E8A-4147-A177-3AD203B41FA5}">
                      <a16:colId xmlns:a16="http://schemas.microsoft.com/office/drawing/2014/main" val="810694447"/>
                    </a:ext>
                  </a:extLst>
                </a:gridCol>
                <a:gridCol w="549893">
                  <a:extLst>
                    <a:ext uri="{9D8B030D-6E8A-4147-A177-3AD203B41FA5}">
                      <a16:colId xmlns:a16="http://schemas.microsoft.com/office/drawing/2014/main" val="608022996"/>
                    </a:ext>
                  </a:extLst>
                </a:gridCol>
                <a:gridCol w="646386">
                  <a:extLst>
                    <a:ext uri="{9D8B030D-6E8A-4147-A177-3AD203B41FA5}">
                      <a16:colId xmlns:a16="http://schemas.microsoft.com/office/drawing/2014/main" val="3973944747"/>
                    </a:ext>
                  </a:extLst>
                </a:gridCol>
                <a:gridCol w="583324">
                  <a:extLst>
                    <a:ext uri="{9D8B030D-6E8A-4147-A177-3AD203B41FA5}">
                      <a16:colId xmlns:a16="http://schemas.microsoft.com/office/drawing/2014/main" val="1135686722"/>
                    </a:ext>
                  </a:extLst>
                </a:gridCol>
              </a:tblGrid>
              <a:tr h="280103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 dirty="0">
                          <a:effectLst/>
                        </a:rPr>
                        <a:t> 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200" b="1" u="none" strike="noStrike" dirty="0" err="1">
                          <a:effectLst/>
                        </a:rPr>
                        <a:t>spacal</a:t>
                      </a:r>
                      <a:r>
                        <a:rPr lang="de-DE" sz="1200" b="1" u="none" strike="noStrike" dirty="0">
                          <a:effectLst/>
                        </a:rPr>
                        <a:t> 11-mcp2 /</a:t>
                      </a:r>
                      <a:r>
                        <a:rPr lang="de-DE" sz="1200" b="1" u="none" strike="noStrike" dirty="0" err="1">
                          <a:effectLst/>
                        </a:rPr>
                        <a:t>channel</a:t>
                      </a:r>
                      <a:r>
                        <a:rPr lang="de-DE" sz="1200" b="1" u="none" strike="noStrike" dirty="0">
                          <a:effectLst/>
                        </a:rPr>
                        <a:t> 0,1,3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 dirty="0">
                          <a:effectLst/>
                        </a:rPr>
                        <a:t> 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 dirty="0">
                          <a:effectLst/>
                        </a:rPr>
                        <a:t> 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2852703452"/>
                  </a:ext>
                </a:extLst>
              </a:tr>
            </a:tbl>
          </a:graphicData>
        </a:graphic>
      </p:graphicFrame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AA520979-CADB-C3E4-2DCC-F4698D287348}"/>
              </a:ext>
            </a:extLst>
          </p:cNvPr>
          <p:cNvGraphicFramePr>
            <a:graphicFrameLocks noGrp="1"/>
          </p:cNvGraphicFramePr>
          <p:nvPr/>
        </p:nvGraphicFramePr>
        <p:xfrm>
          <a:off x="838198" y="1348882"/>
          <a:ext cx="4566877" cy="16806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3543">
                  <a:extLst>
                    <a:ext uri="{9D8B030D-6E8A-4147-A177-3AD203B41FA5}">
                      <a16:colId xmlns:a16="http://schemas.microsoft.com/office/drawing/2014/main" val="3047981970"/>
                    </a:ext>
                  </a:extLst>
                </a:gridCol>
                <a:gridCol w="2192705">
                  <a:extLst>
                    <a:ext uri="{9D8B030D-6E8A-4147-A177-3AD203B41FA5}">
                      <a16:colId xmlns:a16="http://schemas.microsoft.com/office/drawing/2014/main" val="740418895"/>
                    </a:ext>
                  </a:extLst>
                </a:gridCol>
                <a:gridCol w="546501">
                  <a:extLst>
                    <a:ext uri="{9D8B030D-6E8A-4147-A177-3AD203B41FA5}">
                      <a16:colId xmlns:a16="http://schemas.microsoft.com/office/drawing/2014/main" val="3380155688"/>
                    </a:ext>
                  </a:extLst>
                </a:gridCol>
                <a:gridCol w="640585">
                  <a:extLst>
                    <a:ext uri="{9D8B030D-6E8A-4147-A177-3AD203B41FA5}">
                      <a16:colId xmlns:a16="http://schemas.microsoft.com/office/drawing/2014/main" val="3826082471"/>
                    </a:ext>
                  </a:extLst>
                </a:gridCol>
                <a:gridCol w="593543">
                  <a:extLst>
                    <a:ext uri="{9D8B030D-6E8A-4147-A177-3AD203B41FA5}">
                      <a16:colId xmlns:a16="http://schemas.microsoft.com/office/drawing/2014/main" val="1869631767"/>
                    </a:ext>
                  </a:extLst>
                </a:gridCol>
              </a:tblGrid>
              <a:tr h="14838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 dirty="0">
                          <a:effectLst/>
                        </a:rPr>
                        <a:t> 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b="1" u="none" strike="noStrike" dirty="0" err="1">
                          <a:effectLst/>
                        </a:rPr>
                        <a:t>Shashlik</a:t>
                      </a:r>
                      <a:r>
                        <a:rPr lang="de-DE" sz="1100" b="1" u="none" strike="noStrike" dirty="0">
                          <a:effectLst/>
                        </a:rPr>
                        <a:t> SPIDER high </a:t>
                      </a:r>
                      <a:r>
                        <a:rPr lang="de-DE" sz="1100" b="1" u="none" strike="noStrike" dirty="0" err="1">
                          <a:effectLst/>
                        </a:rPr>
                        <a:t>voltage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 dirty="0">
                          <a:effectLst/>
                        </a:rPr>
                        <a:t> 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3285152284"/>
                  </a:ext>
                </a:extLst>
              </a:tr>
              <a:tr h="14838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50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Ch3-ch1  /  ch0=mpc1 ch1=mcp2 ch3=spacal11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5 GeV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0.06446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46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1538516589"/>
                  </a:ext>
                </a:extLst>
              </a:tr>
              <a:tr h="14838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51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Ch3-ch1  /  ch0=mpc1 ch1=mcp2 ch3=spacal11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4 GeV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0.06981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49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566638829"/>
                  </a:ext>
                </a:extLst>
              </a:tr>
              <a:tr h="14838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52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Ch3-ch1  /  ch0=mpc1 ch1=mcp2 ch3=spacal11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3 GeV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0.07637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54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3506501914"/>
                  </a:ext>
                </a:extLst>
              </a:tr>
              <a:tr h="14838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53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Ch3-ch1  /  ch0=mpc1 ch1=mcp2 ch3=spacal11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2 GeV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0.09696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69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3695987072"/>
                  </a:ext>
                </a:extLst>
              </a:tr>
              <a:tr h="14838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54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Ch3-ch1  /  ch0=mpc1 ch1=mcp2 ch3=spacal11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 GeV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0.1476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104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3538106034"/>
                  </a:ext>
                </a:extLst>
              </a:tr>
              <a:tr h="14838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762616178"/>
                  </a:ext>
                </a:extLst>
              </a:tr>
              <a:tr h="14838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b="1" u="none" strike="noStrike" dirty="0" err="1">
                          <a:effectLst/>
                        </a:rPr>
                        <a:t>Shashlik</a:t>
                      </a:r>
                      <a:r>
                        <a:rPr lang="de-DE" sz="1100" b="1" u="none" strike="noStrike" dirty="0">
                          <a:effectLst/>
                        </a:rPr>
                        <a:t> SPIDER </a:t>
                      </a:r>
                      <a:r>
                        <a:rPr lang="de-DE" sz="1100" b="1" u="none" strike="noStrike" dirty="0" err="1">
                          <a:effectLst/>
                        </a:rPr>
                        <a:t>low</a:t>
                      </a:r>
                      <a:r>
                        <a:rPr lang="de-DE" sz="1100" b="1" u="none" strike="noStrike" dirty="0">
                          <a:effectLst/>
                        </a:rPr>
                        <a:t> </a:t>
                      </a:r>
                      <a:r>
                        <a:rPr lang="de-DE" sz="1100" b="1" u="none" strike="noStrike" dirty="0" err="1">
                          <a:effectLst/>
                        </a:rPr>
                        <a:t>voltage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563396809"/>
                  </a:ext>
                </a:extLst>
              </a:tr>
              <a:tr h="14838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57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Ch3-ch1  /  ch0=mpc1 ch1=mcp2 ch3=spacal11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 dirty="0">
                          <a:effectLst/>
                        </a:rPr>
                        <a:t>1 </a:t>
                      </a:r>
                      <a:r>
                        <a:rPr lang="de-DE" sz="900" u="none" strike="noStrike" dirty="0" err="1">
                          <a:effectLst/>
                        </a:rPr>
                        <a:t>GeV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0.2867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203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1513926444"/>
                  </a:ext>
                </a:extLst>
              </a:tr>
              <a:tr h="14838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58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Ch3-ch1  /  ch0=mpc1 ch1=mcp2 ch3=spacal11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2 GeV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0.14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99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1114542604"/>
                  </a:ext>
                </a:extLst>
              </a:tr>
              <a:tr h="14838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59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 dirty="0">
                          <a:effectLst/>
                        </a:rPr>
                        <a:t>Ch3-ch1  /  ch0=mpc1 ch1=mcp2 ch3=spacal11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 dirty="0">
                          <a:effectLst/>
                        </a:rPr>
                        <a:t>3 </a:t>
                      </a:r>
                      <a:r>
                        <a:rPr lang="de-DE" sz="900" u="none" strike="noStrike" dirty="0" err="1">
                          <a:effectLst/>
                        </a:rPr>
                        <a:t>GeV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0.09818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 dirty="0">
                          <a:effectLst/>
                        </a:rPr>
                        <a:t>69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799705566"/>
                  </a:ext>
                </a:extLst>
              </a:tr>
            </a:tbl>
          </a:graphicData>
        </a:graphic>
      </p:graphicFrame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E653EDF8-BEAB-43AC-5FFC-C94B73E00A6B}"/>
              </a:ext>
            </a:extLst>
          </p:cNvPr>
          <p:cNvGraphicFramePr>
            <a:graphicFrameLocks noGrp="1"/>
          </p:cNvGraphicFramePr>
          <p:nvPr/>
        </p:nvGraphicFramePr>
        <p:xfrm>
          <a:off x="6585527" y="1068778"/>
          <a:ext cx="5325489" cy="19607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6872">
                  <a:extLst>
                    <a:ext uri="{9D8B030D-6E8A-4147-A177-3AD203B41FA5}">
                      <a16:colId xmlns:a16="http://schemas.microsoft.com/office/drawing/2014/main" val="1582339901"/>
                    </a:ext>
                  </a:extLst>
                </a:gridCol>
                <a:gridCol w="2858001">
                  <a:extLst>
                    <a:ext uri="{9D8B030D-6E8A-4147-A177-3AD203B41FA5}">
                      <a16:colId xmlns:a16="http://schemas.microsoft.com/office/drawing/2014/main" val="3838572223"/>
                    </a:ext>
                  </a:extLst>
                </a:gridCol>
                <a:gridCol w="616872">
                  <a:extLst>
                    <a:ext uri="{9D8B030D-6E8A-4147-A177-3AD203B41FA5}">
                      <a16:colId xmlns:a16="http://schemas.microsoft.com/office/drawing/2014/main" val="664871420"/>
                    </a:ext>
                  </a:extLst>
                </a:gridCol>
                <a:gridCol w="616872">
                  <a:extLst>
                    <a:ext uri="{9D8B030D-6E8A-4147-A177-3AD203B41FA5}">
                      <a16:colId xmlns:a16="http://schemas.microsoft.com/office/drawing/2014/main" val="3965827567"/>
                    </a:ext>
                  </a:extLst>
                </a:gridCol>
                <a:gridCol w="616872">
                  <a:extLst>
                    <a:ext uri="{9D8B030D-6E8A-4147-A177-3AD203B41FA5}">
                      <a16:colId xmlns:a16="http://schemas.microsoft.com/office/drawing/2014/main" val="3643413406"/>
                    </a:ext>
                  </a:extLst>
                </a:gridCol>
              </a:tblGrid>
              <a:tr h="23899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 dirty="0">
                          <a:effectLst/>
                        </a:rPr>
                        <a:t> 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200" b="1" u="none" strike="noStrike" dirty="0" err="1">
                          <a:effectLst/>
                        </a:rPr>
                        <a:t>spacal</a:t>
                      </a:r>
                      <a:r>
                        <a:rPr lang="de-DE" sz="1200" b="1" u="none" strike="noStrike" dirty="0">
                          <a:effectLst/>
                        </a:rPr>
                        <a:t> 11-mcp2 / </a:t>
                      </a:r>
                      <a:r>
                        <a:rPr lang="de-DE" sz="1200" b="1" u="none" strike="noStrike" dirty="0" err="1">
                          <a:effectLst/>
                        </a:rPr>
                        <a:t>channel</a:t>
                      </a:r>
                      <a:r>
                        <a:rPr lang="de-DE" sz="1200" b="1" u="none" strike="noStrike" dirty="0">
                          <a:effectLst/>
                        </a:rPr>
                        <a:t> 0,1,2,3 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959547853"/>
                  </a:ext>
                </a:extLst>
              </a:tr>
              <a:tr h="19393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b="1" u="none" strike="noStrike" dirty="0" err="1">
                          <a:effectLst/>
                        </a:rPr>
                        <a:t>SpaCal</a:t>
                      </a:r>
                      <a:r>
                        <a:rPr lang="de-DE" sz="1100" b="1" u="none" strike="noStrike" dirty="0">
                          <a:effectLst/>
                        </a:rPr>
                        <a:t> SPIDER high </a:t>
                      </a:r>
                      <a:r>
                        <a:rPr lang="de-DE" sz="1100" b="1" u="none" strike="noStrike" dirty="0" err="1">
                          <a:effectLst/>
                        </a:rPr>
                        <a:t>voltage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4227068501"/>
                  </a:ext>
                </a:extLst>
              </a:tr>
              <a:tr h="166737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22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Ch3-ch2  /  ch0=mpc1 ch1=trigger ch2=mpc2 ch3=spacal11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5 GeV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0.07847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55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3124778674"/>
                  </a:ext>
                </a:extLst>
              </a:tr>
              <a:tr h="166737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23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Ch3-ch2  /  ch0=mpc1 ch1=trigger ch2=mpc2 ch3=spacal11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4 GeV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0.1111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79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1664850484"/>
                  </a:ext>
                </a:extLst>
              </a:tr>
              <a:tr h="166737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24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Ch3-ch2  /  ch0=mpc1 ch1=trigger ch2=mpc2 ch3=spacal11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3 GeV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0.1592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113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2005414378"/>
                  </a:ext>
                </a:extLst>
              </a:tr>
              <a:tr h="166737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25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Ch3-ch2  /  ch0=mpc1 ch1=trigger ch2=mpc2 ch3=spacal11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2 GeV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0.1756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124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1450215751"/>
                  </a:ext>
                </a:extLst>
              </a:tr>
              <a:tr h="166737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26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Ch3-ch2  /  ch0=mpc1 ch1=trigger ch2=mpc2 ch3=spacal11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 GeV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141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3793049410"/>
                  </a:ext>
                </a:extLst>
              </a:tr>
              <a:tr h="166737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2878063085"/>
                  </a:ext>
                </a:extLst>
              </a:tr>
              <a:tr h="19393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1100" b="1" u="none" strike="noStrike" dirty="0" err="1">
                          <a:effectLst/>
                        </a:rPr>
                        <a:t>SpaCal</a:t>
                      </a:r>
                      <a:r>
                        <a:rPr lang="de-DE" sz="1100" b="1" u="none" strike="noStrike" dirty="0">
                          <a:effectLst/>
                        </a:rPr>
                        <a:t> SPIDER </a:t>
                      </a:r>
                      <a:r>
                        <a:rPr lang="de-DE" sz="1100" b="1" u="none" strike="noStrike" dirty="0" err="1">
                          <a:effectLst/>
                        </a:rPr>
                        <a:t>low</a:t>
                      </a:r>
                      <a:r>
                        <a:rPr lang="de-DE" sz="1100" b="1" u="none" strike="noStrike" dirty="0">
                          <a:effectLst/>
                        </a:rPr>
                        <a:t> </a:t>
                      </a:r>
                      <a:r>
                        <a:rPr lang="de-DE" sz="1100" b="1" u="none" strike="noStrike" dirty="0" err="1">
                          <a:effectLst/>
                        </a:rPr>
                        <a:t>voltage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1715519180"/>
                  </a:ext>
                </a:extLst>
              </a:tr>
              <a:tr h="166737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29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Ch3-ch2  /  ch0=mpc1 ch1=trigger ch2=mpc2 ch3=spacal11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4 GeV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0.376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266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2882662917"/>
                  </a:ext>
                </a:extLst>
              </a:tr>
              <a:tr h="166737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30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Ch3-ch2  /  ch0=mpc1 ch1=trigger ch2=mpc2 ch3=spacal11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3 GeV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0.6205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de-DE" sz="900" u="none" strike="noStrike" dirty="0">
                          <a:effectLst/>
                        </a:rPr>
                        <a:t>439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/>
                </a:tc>
                <a:extLst>
                  <a:ext uri="{0D108BD9-81ED-4DB2-BD59-A6C34878D82A}">
                    <a16:rowId xmlns:a16="http://schemas.microsoft.com/office/drawing/2014/main" val="2469869001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686B9C1A-3578-079F-77CE-F9C1B98C2A7A}"/>
              </a:ext>
            </a:extLst>
          </p:cNvPr>
          <p:cNvSpPr txBox="1"/>
          <p:nvPr/>
        </p:nvSpPr>
        <p:spPr>
          <a:xfrm>
            <a:off x="4194629" y="4078514"/>
            <a:ext cx="3645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Shashlik with a little lower resolution</a:t>
            </a:r>
          </a:p>
          <a:p>
            <a:r>
              <a:rPr lang="en-GB" dirty="0"/>
              <a:t>Note: slightly different voltages!</a:t>
            </a:r>
          </a:p>
          <a:p>
            <a:endParaRPr lang="en-GB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81802B1-DE31-2887-D0C3-A21CBBD38395}"/>
              </a:ext>
            </a:extLst>
          </p:cNvPr>
          <p:cNvSpPr txBox="1"/>
          <p:nvPr/>
        </p:nvSpPr>
        <p:spPr>
          <a:xfrm>
            <a:off x="-12159" y="1208829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1100 V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0E2F1F8-715B-A81B-D940-CCA87339F7AC}"/>
              </a:ext>
            </a:extLst>
          </p:cNvPr>
          <p:cNvSpPr txBox="1"/>
          <p:nvPr/>
        </p:nvSpPr>
        <p:spPr>
          <a:xfrm>
            <a:off x="104861" y="2313014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900 V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941DC94-9377-CBD9-5498-48BF5BB7D0DB}"/>
              </a:ext>
            </a:extLst>
          </p:cNvPr>
          <p:cNvSpPr txBox="1"/>
          <p:nvPr/>
        </p:nvSpPr>
        <p:spPr>
          <a:xfrm>
            <a:off x="5735170" y="1208829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1230 V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8B04254-5C25-26F3-BAF3-A07FA9CD3E8F}"/>
              </a:ext>
            </a:extLst>
          </p:cNvPr>
          <p:cNvSpPr txBox="1"/>
          <p:nvPr/>
        </p:nvSpPr>
        <p:spPr>
          <a:xfrm>
            <a:off x="5865458" y="2410154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735 V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DBCF2C-F301-F608-04F5-8E82A10D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821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0E28C-AFA0-C4C7-7FFB-A75DA38D0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Checking abnormalities in amplitude, baseline &amp; waveform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B78B0A1-36DC-0232-0DE8-54ACF8A99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424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344EAA-E25B-190B-FBC7-AD11300C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1" y="-222150"/>
            <a:ext cx="12015537" cy="1325563"/>
          </a:xfrm>
        </p:spPr>
        <p:txBody>
          <a:bodyPr>
            <a:normAutofit/>
          </a:bodyPr>
          <a:lstStyle/>
          <a:p>
            <a:r>
              <a:rPr lang="en-GB" sz="3600" b="1" u="sng" dirty="0"/>
              <a:t>Checking for abnormalities in amplitude, baseline &amp; waveform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3A78CC4-E369-515A-9B93-73DD662C5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19" y="1482140"/>
            <a:ext cx="2085975" cy="138864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8030E1A-D014-6C10-21DE-952B73555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489" y="1482139"/>
            <a:ext cx="1992405" cy="1391249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00A9426-AE97-8431-A8E7-70EC07A4F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489" y="1482139"/>
            <a:ext cx="1992405" cy="138864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E31060B-DDF5-BA70-E758-EFECCB499960}"/>
              </a:ext>
            </a:extLst>
          </p:cNvPr>
          <p:cNvSpPr txBox="1"/>
          <p:nvPr/>
        </p:nvSpPr>
        <p:spPr>
          <a:xfrm>
            <a:off x="8555475" y="1687009"/>
            <a:ext cx="3244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ym typeface="Wingdings" panose="05000000000000000000" pitchFamily="2" charset="2"/>
              </a:rPr>
              <a:t> Most of the runs look like this</a:t>
            </a:r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A76B5A1-707D-F957-5C98-71C3CD3115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515" y="3628058"/>
            <a:ext cx="2236441" cy="149205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9BF8007-B9BC-A5B4-5A93-27794EE344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958" y="5299002"/>
            <a:ext cx="2229998" cy="149648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8B412E6-5D6B-8CC3-9401-7B3E83BF5C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6071" y="3650017"/>
            <a:ext cx="2263209" cy="147672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E12ABB6-A4A0-5D15-3639-F067AAF37C82}"/>
              </a:ext>
            </a:extLst>
          </p:cNvPr>
          <p:cNvSpPr txBox="1"/>
          <p:nvPr/>
        </p:nvSpPr>
        <p:spPr>
          <a:xfrm>
            <a:off x="417697" y="3274058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Run 12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F1D9E2F-F609-61CB-EFC9-EDC56FB12EF3}"/>
              </a:ext>
            </a:extLst>
          </p:cNvPr>
          <p:cNvSpPr txBox="1"/>
          <p:nvPr/>
        </p:nvSpPr>
        <p:spPr>
          <a:xfrm>
            <a:off x="3098391" y="3280685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Run 29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EE8A54C-9082-FE00-62E6-08AB6BE084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5859" y="5299001"/>
            <a:ext cx="2233421" cy="149648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5549137-D9F7-1228-27A9-78C3D5E424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7768" y="3650017"/>
            <a:ext cx="2193422" cy="155046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B527CD7-AC60-170F-0F9E-6FD9B72BAD5D}"/>
              </a:ext>
            </a:extLst>
          </p:cNvPr>
          <p:cNvSpPr txBox="1"/>
          <p:nvPr/>
        </p:nvSpPr>
        <p:spPr>
          <a:xfrm>
            <a:off x="5867763" y="3280685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Run 33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B822882-ABC7-D9D2-0F1E-579D867E8A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3951" y="1479534"/>
            <a:ext cx="2009243" cy="1391249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E9D921C-92BF-E597-D7C9-6C45D6D2F9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03705" y="5351701"/>
            <a:ext cx="2197485" cy="144378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776BF0F9-78D7-785F-E5F9-457C225BD00B}"/>
              </a:ext>
            </a:extLst>
          </p:cNvPr>
          <p:cNvSpPr txBox="1"/>
          <p:nvPr/>
        </p:nvSpPr>
        <p:spPr>
          <a:xfrm>
            <a:off x="8517468" y="5101160"/>
            <a:ext cx="3674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From run 51 on there is no waveform</a:t>
            </a:r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7128FB99-2ED4-7596-CD02-0FD3BFFB5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7960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407AE2-5582-4671-8EBB-52D79AEDF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847" y="2766218"/>
            <a:ext cx="8498305" cy="1325563"/>
          </a:xfrm>
        </p:spPr>
        <p:txBody>
          <a:bodyPr/>
          <a:lstStyle/>
          <a:p>
            <a:r>
              <a:rPr lang="en-GB" dirty="0"/>
              <a:t>Checking impact of different voltages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D06B644-75CC-006A-19BC-6BCC30002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70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A23D2B-E9ED-D5FE-E77D-0346510C0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DAD14F-572D-C6DA-47A2-7D46A2A4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362" y="2766218"/>
            <a:ext cx="5861276" cy="1325563"/>
          </a:xfrm>
        </p:spPr>
        <p:txBody>
          <a:bodyPr/>
          <a:lstStyle/>
          <a:p>
            <a:r>
              <a:rPr lang="en-GB" b="1" noProof="0" dirty="0"/>
              <a:t>Understanding the Code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324A6D9-87AC-2FA4-2C3A-318CC7652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BB7A-E817-4D28-85D4-D87ECEE41C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806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64E99-F286-FF8E-9E1C-FD7A40D0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53" y="341062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u="sng" dirty="0"/>
              <a:t>mcp2-mcp1/</a:t>
            </a:r>
            <a:r>
              <a:rPr lang="de-DE" sz="3600" b="1" u="sng" dirty="0" err="1"/>
              <a:t>channel</a:t>
            </a:r>
            <a:r>
              <a:rPr lang="de-DE" sz="3600" b="1" u="sng" dirty="0"/>
              <a:t> 0,1,3</a:t>
            </a:r>
            <a:br>
              <a:rPr lang="de-DE" sz="3600" b="0" dirty="0">
                <a:effectLst/>
              </a:rPr>
            </a:br>
            <a:r>
              <a:rPr lang="de-DE" sz="3600" b="1" u="sng" dirty="0" err="1"/>
              <a:t>SpaCal</a:t>
            </a:r>
            <a:r>
              <a:rPr lang="de-DE" sz="3600" b="1" u="sng" dirty="0"/>
              <a:t> </a:t>
            </a:r>
            <a:r>
              <a:rPr lang="de-DE" sz="3600" b="1" u="sng" dirty="0" err="1"/>
              <a:t>pac</a:t>
            </a:r>
            <a:r>
              <a:rPr lang="de-DE" sz="3600" b="1" u="sng" dirty="0"/>
              <a:t> v1 100 Ohm</a:t>
            </a:r>
            <a:endParaRPr lang="en-GB" sz="3600"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97274B94-3615-F1C9-47C3-2FD6CF1AD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160419"/>
              </p:ext>
            </p:extLst>
          </p:nvPr>
        </p:nvGraphicFramePr>
        <p:xfrm>
          <a:off x="477253" y="2301241"/>
          <a:ext cx="3810000" cy="2043251"/>
        </p:xfrm>
        <a:graphic>
          <a:graphicData uri="http://schemas.openxmlformats.org/drawingml/2006/table">
            <a:tbl>
              <a:tblPr/>
              <a:tblGrid>
                <a:gridCol w="313024">
                  <a:extLst>
                    <a:ext uri="{9D8B030D-6E8A-4147-A177-3AD203B41FA5}">
                      <a16:colId xmlns:a16="http://schemas.microsoft.com/office/drawing/2014/main" val="1822729340"/>
                    </a:ext>
                  </a:extLst>
                </a:gridCol>
                <a:gridCol w="2111843">
                  <a:extLst>
                    <a:ext uri="{9D8B030D-6E8A-4147-A177-3AD203B41FA5}">
                      <a16:colId xmlns:a16="http://schemas.microsoft.com/office/drawing/2014/main" val="239084185"/>
                    </a:ext>
                  </a:extLst>
                </a:gridCol>
                <a:gridCol w="461711">
                  <a:extLst>
                    <a:ext uri="{9D8B030D-6E8A-4147-A177-3AD203B41FA5}">
                      <a16:colId xmlns:a16="http://schemas.microsoft.com/office/drawing/2014/main" val="3725857948"/>
                    </a:ext>
                  </a:extLst>
                </a:gridCol>
                <a:gridCol w="680828">
                  <a:extLst>
                    <a:ext uri="{9D8B030D-6E8A-4147-A177-3AD203B41FA5}">
                      <a16:colId xmlns:a16="http://schemas.microsoft.com/office/drawing/2014/main" val="619260707"/>
                    </a:ext>
                  </a:extLst>
                </a:gridCol>
                <a:gridCol w="242594">
                  <a:extLst>
                    <a:ext uri="{9D8B030D-6E8A-4147-A177-3AD203B41FA5}">
                      <a16:colId xmlns:a16="http://schemas.microsoft.com/office/drawing/2014/main" val="2407422643"/>
                    </a:ext>
                  </a:extLst>
                </a:gridCol>
              </a:tblGrid>
              <a:tr h="366851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SpaCal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pac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v1 100 Ohm </a:t>
                      </a:r>
                      <a:r>
                        <a:rPr lang="de-DE" sz="900" b="1" i="0" u="sng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</a:t>
                      </a:r>
                      <a:r>
                        <a:rPr lang="de-DE" sz="9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HV (735 V)</a:t>
                      </a:r>
                      <a:endParaRPr lang="de-DE" sz="800" u="sng" dirty="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de-DE" sz="800" dirty="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290452"/>
                  </a:ext>
                </a:extLst>
              </a:tr>
              <a:tr h="314443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Ch1-ch0  /  ch0=mpc1 ch1=mcp2 ch3=spacal11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GeV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0.03164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261752"/>
                  </a:ext>
                </a:extLst>
              </a:tr>
              <a:tr h="314443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Ch1-ch0  /  ch0=mpc1 ch1=mcp2 ch3=spacal11</a:t>
                      </a:r>
                      <a:endParaRPr lang="de-DE" sz="800" dirty="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GeV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0.02634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008714"/>
                  </a:ext>
                </a:extLst>
              </a:tr>
              <a:tr h="314443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Ch1-ch0  /  ch0=mpc1 ch1=mcp2 ch3=spacal11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GeV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0.02501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866202"/>
                  </a:ext>
                </a:extLst>
              </a:tr>
              <a:tr h="314443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Ch1-ch0  /  ch0=mpc1 ch1=mcp2 ch3=spacal11</a:t>
                      </a:r>
                      <a:endParaRPr lang="de-DE" sz="800" dirty="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GeV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0.02362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377946"/>
                  </a:ext>
                </a:extLst>
              </a:tr>
              <a:tr h="314443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Ch1-ch0  /  ch0=mpc1 ch1=mcp2 ch3=spacal11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GeV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0.02343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endParaRPr lang="de-DE" sz="800" dirty="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240946"/>
                  </a:ext>
                </a:extLst>
              </a:tr>
            </a:tbl>
          </a:graphicData>
        </a:graphic>
      </p:graphicFrame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C77472CA-9B00-AE3F-AF2F-8F9FDD935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489529"/>
              </p:ext>
            </p:extLst>
          </p:nvPr>
        </p:nvGraphicFramePr>
        <p:xfrm>
          <a:off x="4358499" y="2274274"/>
          <a:ext cx="3682842" cy="2070218"/>
        </p:xfrm>
        <a:graphic>
          <a:graphicData uri="http://schemas.openxmlformats.org/drawingml/2006/table">
            <a:tbl>
              <a:tblPr/>
              <a:tblGrid>
                <a:gridCol w="240018">
                  <a:extLst>
                    <a:ext uri="{9D8B030D-6E8A-4147-A177-3AD203B41FA5}">
                      <a16:colId xmlns:a16="http://schemas.microsoft.com/office/drawing/2014/main" val="4055555842"/>
                    </a:ext>
                  </a:extLst>
                </a:gridCol>
                <a:gridCol w="2307370">
                  <a:extLst>
                    <a:ext uri="{9D8B030D-6E8A-4147-A177-3AD203B41FA5}">
                      <a16:colId xmlns:a16="http://schemas.microsoft.com/office/drawing/2014/main" val="483740005"/>
                    </a:ext>
                  </a:extLst>
                </a:gridCol>
                <a:gridCol w="417631">
                  <a:extLst>
                    <a:ext uri="{9D8B030D-6E8A-4147-A177-3AD203B41FA5}">
                      <a16:colId xmlns:a16="http://schemas.microsoft.com/office/drawing/2014/main" val="2547700572"/>
                    </a:ext>
                  </a:extLst>
                </a:gridCol>
                <a:gridCol w="499237">
                  <a:extLst>
                    <a:ext uri="{9D8B030D-6E8A-4147-A177-3AD203B41FA5}">
                      <a16:colId xmlns:a16="http://schemas.microsoft.com/office/drawing/2014/main" val="859410551"/>
                    </a:ext>
                  </a:extLst>
                </a:gridCol>
                <a:gridCol w="218586">
                  <a:extLst>
                    <a:ext uri="{9D8B030D-6E8A-4147-A177-3AD203B41FA5}">
                      <a16:colId xmlns:a16="http://schemas.microsoft.com/office/drawing/2014/main" val="3579478510"/>
                    </a:ext>
                  </a:extLst>
                </a:gridCol>
              </a:tblGrid>
              <a:tr h="384903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SpaCal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pac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v1 100 Ohm optimal </a:t>
                      </a:r>
                      <a:r>
                        <a:rPr lang="de-DE" sz="9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HV (1130 V)</a:t>
                      </a:r>
                      <a:endParaRPr lang="de-DE" sz="800" u="sng" dirty="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de-DE" sz="800" dirty="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075422"/>
                  </a:ext>
                </a:extLst>
              </a:tr>
              <a:tr h="337063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Ch1-ch0  /  ch0=mpc1 ch1=mcp2 ch3=spacal11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GeV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0.02408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264636"/>
                  </a:ext>
                </a:extLst>
              </a:tr>
              <a:tr h="337063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Ch1-ch0  /  ch0=mpc1 ch1=mcp2 ch3=spacal11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GeV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0.02382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556975"/>
                  </a:ext>
                </a:extLst>
              </a:tr>
              <a:tr h="337063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Ch1-ch0  /  ch0=mpc1 ch1=mcp2 ch3=spacal11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GeV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0.02497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383572"/>
                  </a:ext>
                </a:extLst>
              </a:tr>
              <a:tr h="337063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Ch1-ch0  /  ch0=mpc1 ch1=mcp2 ch3=spacal11</a:t>
                      </a:r>
                      <a:endParaRPr lang="de-DE" sz="800" dirty="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GeV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0.02616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213948"/>
                  </a:ext>
                </a:extLst>
              </a:tr>
              <a:tr h="337063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Ch1-ch0  /  ch0=mpc1 ch1=mcp2 ch3=spacal11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GeV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0.03172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  <a:endParaRPr lang="de-DE" sz="800" dirty="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395984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E9B9FFB0-F89F-290F-6BF8-7FE3562283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031831"/>
              </p:ext>
            </p:extLst>
          </p:nvPr>
        </p:nvGraphicFramePr>
        <p:xfrm>
          <a:off x="8186427" y="2274273"/>
          <a:ext cx="3711770" cy="2070215"/>
        </p:xfrm>
        <a:graphic>
          <a:graphicData uri="http://schemas.openxmlformats.org/drawingml/2006/table">
            <a:tbl>
              <a:tblPr/>
              <a:tblGrid>
                <a:gridCol w="238125">
                  <a:extLst>
                    <a:ext uri="{9D8B030D-6E8A-4147-A177-3AD203B41FA5}">
                      <a16:colId xmlns:a16="http://schemas.microsoft.com/office/drawing/2014/main" val="2436701127"/>
                    </a:ext>
                  </a:extLst>
                </a:gridCol>
                <a:gridCol w="2289175">
                  <a:extLst>
                    <a:ext uri="{9D8B030D-6E8A-4147-A177-3AD203B41FA5}">
                      <a16:colId xmlns:a16="http://schemas.microsoft.com/office/drawing/2014/main" val="1480338824"/>
                    </a:ext>
                  </a:extLst>
                </a:gridCol>
                <a:gridCol w="414338">
                  <a:extLst>
                    <a:ext uri="{9D8B030D-6E8A-4147-A177-3AD203B41FA5}">
                      <a16:colId xmlns:a16="http://schemas.microsoft.com/office/drawing/2014/main" val="320743602"/>
                    </a:ext>
                  </a:extLst>
                </a:gridCol>
                <a:gridCol w="502544">
                  <a:extLst>
                    <a:ext uri="{9D8B030D-6E8A-4147-A177-3AD203B41FA5}">
                      <a16:colId xmlns:a16="http://schemas.microsoft.com/office/drawing/2014/main" val="705402696"/>
                    </a:ext>
                  </a:extLst>
                </a:gridCol>
                <a:gridCol w="267588">
                  <a:extLst>
                    <a:ext uri="{9D8B030D-6E8A-4147-A177-3AD203B41FA5}">
                      <a16:colId xmlns:a16="http://schemas.microsoft.com/office/drawing/2014/main" val="616423816"/>
                    </a:ext>
                  </a:extLst>
                </a:gridCol>
              </a:tblGrid>
              <a:tr h="279759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SpaCal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pac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v1 100 Ohm </a:t>
                      </a:r>
                      <a:r>
                        <a:rPr lang="de-DE" sz="9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(HV, 1230 V)</a:t>
                      </a:r>
                      <a:endParaRPr lang="de-DE" sz="800" u="sng" dirty="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755585"/>
                  </a:ext>
                </a:extLst>
              </a:tr>
              <a:tr h="447614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Ch1-ch0  /  ch0=mpc1 ch1=mcp2 ch3=spacal11</a:t>
                      </a:r>
                      <a:endParaRPr lang="de-DE" sz="800" dirty="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GeV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0.03205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51636"/>
                  </a:ext>
                </a:extLst>
              </a:tr>
              <a:tr h="447614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Ch1-ch0  /  ch0=mpc1 ch1=mcp2 ch3=spacal11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GeV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0.02634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757582"/>
                  </a:ext>
                </a:extLst>
              </a:tr>
              <a:tr h="447614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Ch1-ch0  /  ch0=mpc1 ch1=mcp2 ch3=spacal11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GeV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0.0243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069223"/>
                  </a:ext>
                </a:extLst>
              </a:tr>
              <a:tr h="447614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Ch1-ch0  /  ch0=mpc1 ch1=mcp2 ch3=spacal11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GeV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0.02394</a:t>
                      </a:r>
                      <a:endParaRPr lang="de-DE" sz="80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endParaRPr lang="de-DE" sz="800" dirty="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632421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81B4A786-9C1F-629B-B337-D562F66F6CE9}"/>
              </a:ext>
            </a:extLst>
          </p:cNvPr>
          <p:cNvSpPr txBox="1"/>
          <p:nvPr/>
        </p:nvSpPr>
        <p:spPr>
          <a:xfrm>
            <a:off x="1319349" y="5303520"/>
            <a:ext cx="5290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voltage does not affect the timing resolution here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9346FD-F886-C9E5-789D-44D1B33B6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9683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A44329-80DC-7A14-AEC4-31155382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21" y="227001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u="sng" dirty="0" err="1"/>
              <a:t>spacal</a:t>
            </a:r>
            <a:r>
              <a:rPr lang="de-DE" sz="3600" b="1" u="sng" dirty="0"/>
              <a:t> 11-mcp1 / </a:t>
            </a:r>
            <a:r>
              <a:rPr lang="de-DE" sz="3600" b="1" u="sng" dirty="0" err="1"/>
              <a:t>channel</a:t>
            </a:r>
            <a:r>
              <a:rPr lang="de-DE" sz="3600" b="1" u="sng" dirty="0"/>
              <a:t> 0,1,3</a:t>
            </a:r>
            <a:br>
              <a:rPr lang="de-DE" sz="3600" b="0" dirty="0">
                <a:effectLst/>
              </a:rPr>
            </a:br>
            <a:r>
              <a:rPr lang="de-DE" sz="3600" b="1" u="sng" dirty="0" err="1"/>
              <a:t>SpaCal</a:t>
            </a:r>
            <a:r>
              <a:rPr lang="de-DE" sz="3600" b="1" u="sng" dirty="0"/>
              <a:t> </a:t>
            </a:r>
            <a:r>
              <a:rPr lang="de-DE" sz="3600" b="1" u="sng" dirty="0" err="1"/>
              <a:t>pac</a:t>
            </a:r>
            <a:r>
              <a:rPr lang="de-DE" sz="3600" b="1" u="sng" dirty="0"/>
              <a:t> v1 100 Ohm</a:t>
            </a:r>
            <a:endParaRPr lang="en-GB" sz="3600"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4A05FFFE-8720-82B2-503E-28B4D0A781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932676"/>
              </p:ext>
            </p:extLst>
          </p:nvPr>
        </p:nvGraphicFramePr>
        <p:xfrm>
          <a:off x="0" y="2789714"/>
          <a:ext cx="3810000" cy="2072640"/>
        </p:xfrm>
        <a:graphic>
          <a:graphicData uri="http://schemas.openxmlformats.org/drawingml/2006/table">
            <a:tbl>
              <a:tblPr/>
              <a:tblGrid>
                <a:gridCol w="374650">
                  <a:extLst>
                    <a:ext uri="{9D8B030D-6E8A-4147-A177-3AD203B41FA5}">
                      <a16:colId xmlns:a16="http://schemas.microsoft.com/office/drawing/2014/main" val="1759934357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1843461132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3885126398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1959136062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30361587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SpaCal</a:t>
                      </a: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pac</a:t>
                      </a: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v1 100 Ohm </a:t>
                      </a:r>
                      <a:r>
                        <a:rPr lang="de-DE" sz="1000" b="1" i="0" u="sng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</a:t>
                      </a:r>
                      <a:r>
                        <a:rPr lang="de-DE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HV (735 V)</a:t>
                      </a:r>
                      <a:endParaRPr lang="de-DE" u="sng" dirty="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4181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Ch3-ch0  /  ch0=mpc1 ch1=mcp2 ch3=spacal11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GeV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0.4694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332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421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Ch3-ch0  /  ch0=mpc1 ch1=mcp2 ch3=spacal11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GeV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0.2018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9282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Ch3-ch0  /  ch0=mpc1 ch1=mcp2 ch3=spacal11</a:t>
                      </a:r>
                      <a:endParaRPr lang="de-DE" dirty="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GeV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0.1334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4775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Ch3-ch0  /  ch0=mpc1 ch1=mcp2 ch3=spacal11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GeV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0.1029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2746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Ch3-ch0  /  ch0=mpc1 ch1=mcp2 ch3=spacal11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GeV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0.08679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  <a:endParaRPr lang="de-DE" dirty="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160006"/>
                  </a:ext>
                </a:extLst>
              </a:tr>
            </a:tbl>
          </a:graphicData>
        </a:graphic>
      </p:graphicFrame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1D90243C-41D0-F7E3-5FAC-ADFE05EEC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230323"/>
              </p:ext>
            </p:extLst>
          </p:nvPr>
        </p:nvGraphicFramePr>
        <p:xfrm>
          <a:off x="3964578" y="2789714"/>
          <a:ext cx="4206875" cy="2072640"/>
        </p:xfrm>
        <a:graphic>
          <a:graphicData uri="http://schemas.openxmlformats.org/drawingml/2006/table">
            <a:tbl>
              <a:tblPr/>
              <a:tblGrid>
                <a:gridCol w="374650">
                  <a:extLst>
                    <a:ext uri="{9D8B030D-6E8A-4147-A177-3AD203B41FA5}">
                      <a16:colId xmlns:a16="http://schemas.microsoft.com/office/drawing/2014/main" val="3276297974"/>
                    </a:ext>
                  </a:extLst>
                </a:gridCol>
                <a:gridCol w="2632075">
                  <a:extLst>
                    <a:ext uri="{9D8B030D-6E8A-4147-A177-3AD203B41FA5}">
                      <a16:colId xmlns:a16="http://schemas.microsoft.com/office/drawing/2014/main" val="1757603808"/>
                    </a:ext>
                  </a:extLst>
                </a:gridCol>
                <a:gridCol w="351212">
                  <a:extLst>
                    <a:ext uri="{9D8B030D-6E8A-4147-A177-3AD203B41FA5}">
                      <a16:colId xmlns:a16="http://schemas.microsoft.com/office/drawing/2014/main" val="4036916654"/>
                    </a:ext>
                  </a:extLst>
                </a:gridCol>
                <a:gridCol w="519379">
                  <a:extLst>
                    <a:ext uri="{9D8B030D-6E8A-4147-A177-3AD203B41FA5}">
                      <a16:colId xmlns:a16="http://schemas.microsoft.com/office/drawing/2014/main" val="1184557353"/>
                    </a:ext>
                  </a:extLst>
                </a:gridCol>
                <a:gridCol w="329559">
                  <a:extLst>
                    <a:ext uri="{9D8B030D-6E8A-4147-A177-3AD203B41FA5}">
                      <a16:colId xmlns:a16="http://schemas.microsoft.com/office/drawing/2014/main" val="59159994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SpaCal</a:t>
                      </a: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pac</a:t>
                      </a: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v1 100 Ohm </a:t>
                      </a:r>
                      <a:r>
                        <a:rPr lang="de-DE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optimal HV (1130 V)</a:t>
                      </a:r>
                      <a:endParaRPr lang="de-DE" u="sng" dirty="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de-DE" dirty="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476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Ch3-ch0  /  ch0=mpc1 ch1=mcp2 ch3=spacal11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GeV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0.1807</a:t>
                      </a:r>
                      <a:endParaRPr lang="de-DE" dirty="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952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Ch3-ch0  /  ch0=mpc1 ch1=mcp2 ch3=spacal11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GeV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0.1983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095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Ch3-ch0  /  ch0=mpc1 ch1=mcp2 ch3=spacal11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GeV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0.06425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7366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Ch3-ch0  /  ch0=mpc1 ch1=mcp2 ch3=spacal11</a:t>
                      </a:r>
                      <a:endParaRPr lang="de-DE" dirty="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GeV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0.07784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1161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Ch3-ch0  /  ch0=mpc1 ch1=mcp2 ch3=spacal11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GeV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0.1288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  <a:endParaRPr lang="de-DE" dirty="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195936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24905D3A-4048-F97B-C10E-4C4A34C88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113334"/>
              </p:ext>
            </p:extLst>
          </p:nvPr>
        </p:nvGraphicFramePr>
        <p:xfrm>
          <a:off x="8143875" y="2789714"/>
          <a:ext cx="4048125" cy="1706880"/>
        </p:xfrm>
        <a:graphic>
          <a:graphicData uri="http://schemas.openxmlformats.org/drawingml/2006/table">
            <a:tbl>
              <a:tblPr/>
              <a:tblGrid>
                <a:gridCol w="374650">
                  <a:extLst>
                    <a:ext uri="{9D8B030D-6E8A-4147-A177-3AD203B41FA5}">
                      <a16:colId xmlns:a16="http://schemas.microsoft.com/office/drawing/2014/main" val="2162201255"/>
                    </a:ext>
                  </a:extLst>
                </a:gridCol>
                <a:gridCol w="2549525">
                  <a:extLst>
                    <a:ext uri="{9D8B030D-6E8A-4147-A177-3AD203B41FA5}">
                      <a16:colId xmlns:a16="http://schemas.microsoft.com/office/drawing/2014/main" val="362867070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3064621511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705374082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84201066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SpaCal</a:t>
                      </a: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pac</a:t>
                      </a: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v1 100 Ohm </a:t>
                      </a:r>
                      <a:r>
                        <a:rPr lang="de-DE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(HV?, 1230 V)</a:t>
                      </a:r>
                      <a:endParaRPr lang="de-DE" u="sng" dirty="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6944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Ch3-ch0  /  ch0=mpc1 ch1=mcp2 ch3=spacal11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GeV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0.1279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3219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Ch3-ch0  /  ch0=mpc1 ch1=mcp2 ch3=spacal11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GeV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0.1044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2743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Ch3-ch0  /  ch0=mpc1 ch1=mcp2 ch3=spacal11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GeV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0.2189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9236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Ch3-ch0  /  ch0=mpc1 ch1=mcp2 ch3=spacal11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GeV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2.009</a:t>
                      </a:r>
                      <a:endParaRPr lang="de-DE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1421</a:t>
                      </a:r>
                      <a:endParaRPr lang="de-DE" dirty="0">
                        <a:effectLst/>
                      </a:endParaRPr>
                    </a:p>
                  </a:txBody>
                  <a:tcPr marL="50800" marR="508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543133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1DBED006-3E44-19F3-12E8-EDB6B4E3B0E2}"/>
              </a:ext>
            </a:extLst>
          </p:cNvPr>
          <p:cNvSpPr txBox="1"/>
          <p:nvPr/>
        </p:nvSpPr>
        <p:spPr>
          <a:xfrm>
            <a:off x="1031966" y="5630091"/>
            <a:ext cx="7762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Low voltage start at a higher time resolution &amp; has higher values for 1-2 or 3 GeV</a:t>
            </a:r>
          </a:p>
          <a:p>
            <a:r>
              <a:rPr lang="en-GB" dirty="0"/>
              <a:t>Unusual values at high &amp; optimal voltage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6FD5E8-680E-AF5E-8D5E-6016D7714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6552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F394A-F16C-D5E5-8D1A-12C25492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265" y="2766218"/>
            <a:ext cx="9899469" cy="1325563"/>
          </a:xfrm>
        </p:spPr>
        <p:txBody>
          <a:bodyPr/>
          <a:lstStyle/>
          <a:p>
            <a:r>
              <a:rPr lang="en-GB" dirty="0"/>
              <a:t>Checking impact of digitalisation resolution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E4EB7B6-C092-2BA9-463B-AD5002DE2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5878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6AF42ED-4FDD-C06F-858C-C79451959528}"/>
              </a:ext>
            </a:extLst>
          </p:cNvPr>
          <p:cNvSpPr txBox="1"/>
          <p:nvPr/>
        </p:nvSpPr>
        <p:spPr>
          <a:xfrm>
            <a:off x="140970" y="2421957"/>
            <a:ext cx="5632055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Used sampling resolutions: 210ps, 213ps, 310ps, 410ps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Still checking the impact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28312F-30DA-60EC-1640-D5BC2C750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43</a:t>
            </a:fld>
            <a:endParaRPr lang="en-GB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67D0DD9-8186-D7CC-EBE7-2236EF9B8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861" y="2567768"/>
            <a:ext cx="5712577" cy="389081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9CAF1BA-E9D0-9AD1-98FD-BA4836886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861" y="269068"/>
            <a:ext cx="5767194" cy="240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646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50D1A3-4E37-0FE6-967D-E956FBA41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835" y="2766218"/>
            <a:ext cx="9922329" cy="1325563"/>
          </a:xfrm>
        </p:spPr>
        <p:txBody>
          <a:bodyPr/>
          <a:lstStyle/>
          <a:p>
            <a:pPr algn="ctr"/>
            <a:r>
              <a:rPr lang="en-GB" dirty="0"/>
              <a:t>Checking abnormalities &amp; similarities at the </a:t>
            </a:r>
            <a:r>
              <a:rPr lang="en-GB" dirty="0" err="1"/>
              <a:t>cfd</a:t>
            </a:r>
            <a:r>
              <a:rPr lang="en-GB" dirty="0"/>
              <a:t> time difference plots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6B1CD55-7131-D926-5B35-42CB16800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6176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DB3EB5EC-40FB-9493-6D85-EF3141C02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280645"/>
              </p:ext>
            </p:extLst>
          </p:nvPr>
        </p:nvGraphicFramePr>
        <p:xfrm>
          <a:off x="333375" y="326572"/>
          <a:ext cx="5762625" cy="518160"/>
        </p:xfrm>
        <a:graphic>
          <a:graphicData uri="http://schemas.openxmlformats.org/drawingml/2006/table">
            <a:tbl>
              <a:tblPr/>
              <a:tblGrid>
                <a:gridCol w="1137157">
                  <a:extLst>
                    <a:ext uri="{9D8B030D-6E8A-4147-A177-3AD203B41FA5}">
                      <a16:colId xmlns:a16="http://schemas.microsoft.com/office/drawing/2014/main" val="2558601533"/>
                    </a:ext>
                  </a:extLst>
                </a:gridCol>
                <a:gridCol w="1598169">
                  <a:extLst>
                    <a:ext uri="{9D8B030D-6E8A-4147-A177-3AD203B41FA5}">
                      <a16:colId xmlns:a16="http://schemas.microsoft.com/office/drawing/2014/main" val="312970849"/>
                    </a:ext>
                  </a:extLst>
                </a:gridCol>
                <a:gridCol w="1890142">
                  <a:extLst>
                    <a:ext uri="{9D8B030D-6E8A-4147-A177-3AD203B41FA5}">
                      <a16:colId xmlns:a16="http://schemas.microsoft.com/office/drawing/2014/main" val="3503475297"/>
                    </a:ext>
                  </a:extLst>
                </a:gridCol>
                <a:gridCol w="1137157">
                  <a:extLst>
                    <a:ext uri="{9D8B030D-6E8A-4147-A177-3AD203B41FA5}">
                      <a16:colId xmlns:a16="http://schemas.microsoft.com/office/drawing/2014/main" val="3133607564"/>
                    </a:ext>
                  </a:extLst>
                </a:gridCol>
              </a:tblGrid>
              <a:tr h="473528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</a:t>
                      </a:r>
                      <a:endParaRPr lang="de-DE" sz="44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channel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combination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de-DE" sz="44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max.Amplitude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(y-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value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de-DE" sz="44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x-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value</a:t>
                      </a:r>
                      <a:endParaRPr lang="de-DE" sz="44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576808"/>
                  </a:ext>
                </a:extLst>
              </a:tr>
            </a:tbl>
          </a:graphicData>
        </a:graphic>
      </p:graphicFrame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A4BE7766-237E-6D82-5C04-96F6A85D5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906166"/>
              </p:ext>
            </p:extLst>
          </p:nvPr>
        </p:nvGraphicFramePr>
        <p:xfrm>
          <a:off x="333375" y="800099"/>
          <a:ext cx="5762625" cy="5897880"/>
        </p:xfrm>
        <a:graphic>
          <a:graphicData uri="http://schemas.openxmlformats.org/drawingml/2006/table">
            <a:tbl>
              <a:tblPr/>
              <a:tblGrid>
                <a:gridCol w="1137158">
                  <a:extLst>
                    <a:ext uri="{9D8B030D-6E8A-4147-A177-3AD203B41FA5}">
                      <a16:colId xmlns:a16="http://schemas.microsoft.com/office/drawing/2014/main" val="3110023980"/>
                    </a:ext>
                  </a:extLst>
                </a:gridCol>
                <a:gridCol w="1598168">
                  <a:extLst>
                    <a:ext uri="{9D8B030D-6E8A-4147-A177-3AD203B41FA5}">
                      <a16:colId xmlns:a16="http://schemas.microsoft.com/office/drawing/2014/main" val="68637246"/>
                    </a:ext>
                  </a:extLst>
                </a:gridCol>
                <a:gridCol w="1890141">
                  <a:extLst>
                    <a:ext uri="{9D8B030D-6E8A-4147-A177-3AD203B41FA5}">
                      <a16:colId xmlns:a16="http://schemas.microsoft.com/office/drawing/2014/main" val="2592358267"/>
                    </a:ext>
                  </a:extLst>
                </a:gridCol>
                <a:gridCol w="1137158">
                  <a:extLst>
                    <a:ext uri="{9D8B030D-6E8A-4147-A177-3AD203B41FA5}">
                      <a16:colId xmlns:a16="http://schemas.microsoft.com/office/drawing/2014/main" val="4240895644"/>
                    </a:ext>
                  </a:extLst>
                </a:gridCol>
              </a:tblGrid>
              <a:tr h="256254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  <a:endParaRPr lang="de-DE" sz="15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ch2-ch0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19000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-0.6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447723"/>
                  </a:ext>
                </a:extLst>
              </a:tr>
              <a:tr h="256254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  <a:endParaRPr lang="de-DE" sz="15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ch2-ch0</a:t>
                      </a:r>
                      <a:endParaRPr lang="de-DE" sz="15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21000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-0.6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6240661"/>
                  </a:ext>
                </a:extLst>
              </a:tr>
              <a:tr h="256254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ch2-ch0</a:t>
                      </a:r>
                      <a:endParaRPr lang="de-DE" sz="15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20500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-0.6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175684"/>
                  </a:ext>
                </a:extLst>
              </a:tr>
              <a:tr h="256254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ch2-ch0</a:t>
                      </a:r>
                      <a:endParaRPr lang="de-DE" sz="15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19500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-0.6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769668"/>
                  </a:ext>
                </a:extLst>
              </a:tr>
              <a:tr h="256254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ch2-ch0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22000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-0.6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264749"/>
                  </a:ext>
                </a:extLst>
              </a:tr>
              <a:tr h="439293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br>
                        <a:rPr lang="de-DE" sz="1500">
                          <a:effectLst/>
                        </a:rPr>
                      </a:b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br>
                        <a:rPr lang="de-DE" sz="1500">
                          <a:effectLst/>
                        </a:rPr>
                      </a:b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br>
                        <a:rPr lang="de-DE" sz="1500" dirty="0">
                          <a:effectLst/>
                        </a:rPr>
                      </a:br>
                      <a:endParaRPr lang="de-DE" sz="15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br>
                        <a:rPr lang="de-DE" sz="1500">
                          <a:effectLst/>
                        </a:rPr>
                      </a:b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4295203"/>
                  </a:ext>
                </a:extLst>
              </a:tr>
              <a:tr h="256254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ch3-ch0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9000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8.05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401389"/>
                  </a:ext>
                </a:extLst>
              </a:tr>
              <a:tr h="256254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ch3-ch0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9200</a:t>
                      </a:r>
                      <a:endParaRPr lang="de-DE" sz="15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8.05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3208800"/>
                  </a:ext>
                </a:extLst>
              </a:tr>
              <a:tr h="256254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ch3-ch0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7800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8.05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663132"/>
                  </a:ext>
                </a:extLst>
              </a:tr>
              <a:tr h="256254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ch3-ch0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9500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8.05</a:t>
                      </a:r>
                      <a:endParaRPr lang="de-DE" sz="15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51498"/>
                  </a:ext>
                </a:extLst>
              </a:tr>
              <a:tr h="256254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ch3-ch0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3500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8.05</a:t>
                      </a:r>
                      <a:endParaRPr lang="de-DE" sz="15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807828"/>
                  </a:ext>
                </a:extLst>
              </a:tr>
              <a:tr h="439293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br>
                        <a:rPr lang="de-DE" sz="1500">
                          <a:effectLst/>
                        </a:rPr>
                      </a:b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br>
                        <a:rPr lang="de-DE" sz="1500">
                          <a:effectLst/>
                        </a:rPr>
                      </a:b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br>
                        <a:rPr lang="de-DE" sz="1500">
                          <a:effectLst/>
                        </a:rPr>
                      </a:b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br>
                        <a:rPr lang="de-DE" sz="1500" dirty="0">
                          <a:effectLst/>
                        </a:rPr>
                      </a:br>
                      <a:endParaRPr lang="de-DE" sz="15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19120"/>
                  </a:ext>
                </a:extLst>
              </a:tr>
              <a:tr h="256254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ch3-ch2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1200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</a:t>
                      </a:r>
                      <a:endParaRPr lang="de-DE" sz="15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1251631"/>
                  </a:ext>
                </a:extLst>
              </a:tr>
              <a:tr h="256254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ch3-ch2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12000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</a:t>
                      </a:r>
                      <a:endParaRPr lang="de-DE" sz="15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9818885"/>
                  </a:ext>
                </a:extLst>
              </a:tr>
              <a:tr h="256254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ch3-ch2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11000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8.65</a:t>
                      </a:r>
                      <a:endParaRPr lang="de-DE" sz="15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451993"/>
                  </a:ext>
                </a:extLst>
              </a:tr>
              <a:tr h="256254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ch3-ch2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7800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</a:t>
                      </a:r>
                      <a:endParaRPr lang="de-DE" sz="15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0886920"/>
                  </a:ext>
                </a:extLst>
              </a:tr>
              <a:tr h="256254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ch3-ch2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3700</a:t>
                      </a:r>
                      <a:endParaRPr lang="de-DE" sz="15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</a:t>
                      </a:r>
                      <a:endParaRPr lang="de-DE" sz="15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0808194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2A06CEFB-F302-933E-3FDC-81ADBF1CE8C4}"/>
              </a:ext>
            </a:extLst>
          </p:cNvPr>
          <p:cNvSpPr txBox="1"/>
          <p:nvPr/>
        </p:nvSpPr>
        <p:spPr>
          <a:xfrm>
            <a:off x="6824289" y="2398295"/>
            <a:ext cx="4910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Not really an impact visible, but need a closer look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A64FCB7-F26D-3C8A-DF20-D8C4044AD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9867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F5F01-B3CE-F9DA-D92E-CB7C679D4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279" y="2766218"/>
            <a:ext cx="7407442" cy="1325563"/>
          </a:xfrm>
        </p:spPr>
        <p:txBody>
          <a:bodyPr/>
          <a:lstStyle/>
          <a:p>
            <a:r>
              <a:rPr lang="en-GB" dirty="0"/>
              <a:t>Starting to check impact of cuts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65F6A77-EDA0-72D8-C4DC-FC4F0A0AB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1015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FE04FFC-BBE4-7831-9413-D102E6318F3B}"/>
              </a:ext>
            </a:extLst>
          </p:cNvPr>
          <p:cNvSpPr txBox="1"/>
          <p:nvPr/>
        </p:nvSpPr>
        <p:spPr>
          <a:xfrm>
            <a:off x="640680" y="1780835"/>
            <a:ext cx="1181200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buFont typeface="Courier New" panose="02070309020205020404" pitchFamily="49" charset="0"/>
              <a:buChar char="o"/>
            </a:pPr>
            <a:r>
              <a:rPr lang="de-DE" dirty="0" err="1">
                <a:solidFill>
                  <a:srgbClr val="000000"/>
                </a:solidFill>
              </a:rPr>
              <a:t>Trying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this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right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now</a:t>
            </a:r>
            <a:r>
              <a:rPr lang="de-DE" dirty="0">
                <a:solidFill>
                  <a:srgbClr val="000000"/>
                </a:solidFill>
              </a:rPr>
              <a:t>, </a:t>
            </a:r>
            <a:r>
              <a:rPr lang="de-DE" dirty="0" err="1">
                <a:solidFill>
                  <a:srgbClr val="000000"/>
                </a:solidFill>
              </a:rPr>
              <a:t>first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run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ended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eith</a:t>
            </a:r>
            <a:r>
              <a:rPr lang="de-DE" dirty="0">
                <a:solidFill>
                  <a:srgbClr val="000000"/>
                </a:solidFill>
              </a:rPr>
              <a:t> an </a:t>
            </a:r>
            <a:r>
              <a:rPr lang="de-DE" dirty="0" err="1">
                <a:solidFill>
                  <a:srgbClr val="000000"/>
                </a:solidFill>
              </a:rPr>
              <a:t>error</a:t>
            </a:r>
            <a:r>
              <a:rPr lang="de-DE" dirty="0">
                <a:solidFill>
                  <a:srgbClr val="000000"/>
                </a:solidFill>
              </a:rPr>
              <a:t>:</a:t>
            </a:r>
          </a:p>
          <a:p>
            <a:pPr rtl="0">
              <a:buNone/>
            </a:pPr>
            <a:endParaRPr lang="de-DE" b="0" i="0" u="none" strike="noStrike" dirty="0">
              <a:solidFill>
                <a:srgbClr val="000000"/>
              </a:solidFill>
              <a:effectLst/>
            </a:endParaRPr>
          </a:p>
          <a:p>
            <a:pPr rtl="0">
              <a:buNone/>
            </a:pP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		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python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python/</a:t>
            </a:r>
            <a:r>
              <a:rPr lang="de-DE" b="0" i="0" u="sng" strike="noStrike" dirty="0">
                <a:solidFill>
                  <a:srgbClr val="1155CC"/>
                </a:solidFill>
                <a:effectLst/>
                <a:hlinkClick r:id="rId2"/>
              </a:rPr>
              <a:t>analyse.py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-o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test_analysis_cfd_cut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-c "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cfd_time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[0]&gt;0 &amp;&amp;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cfd_time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[1]&gt;0” </a:t>
            </a:r>
            <a:endParaRPr lang="de-DE" b="0" dirty="0">
              <a:effectLst/>
            </a:endParaRPr>
          </a:p>
          <a:p>
            <a:pPr>
              <a:buNone/>
            </a:pPr>
            <a:br>
              <a:rPr lang="de-DE" b="0" dirty="0">
                <a:effectLst/>
              </a:rPr>
            </a:br>
            <a:endParaRPr lang="de-DE" b="0" dirty="0">
              <a:effectLst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 err="1"/>
              <a:t>Did</a:t>
            </a:r>
            <a:r>
              <a:rPr lang="de-DE" dirty="0"/>
              <a:t> </a:t>
            </a:r>
            <a:r>
              <a:rPr lang="de-DE" dirty="0" err="1"/>
              <a:t>run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strange</a:t>
            </a:r>
            <a:r>
              <a:rPr lang="de-DE" dirty="0"/>
              <a:t> </a:t>
            </a:r>
            <a:r>
              <a:rPr lang="de-DE" dirty="0" err="1"/>
              <a:t>outcome</a:t>
            </a:r>
            <a:r>
              <a:rPr lang="de-DE" dirty="0"/>
              <a:t>:</a:t>
            </a:r>
          </a:p>
          <a:p>
            <a:pPr>
              <a:buNone/>
            </a:pPr>
            <a:endParaRPr lang="de-DE" b="0" dirty="0">
              <a:effectLst/>
            </a:endParaRPr>
          </a:p>
          <a:p>
            <a:pPr rtl="0">
              <a:buNone/>
            </a:pP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	-c "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cfd_time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[0]&gt;0 &amp;&amp;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cfd_time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[1]&gt;0&amp;&amp;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cfd_time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[2]&gt;0 &amp;&amp;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cfd_time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[3]&gt;0" </a:t>
            </a:r>
          </a:p>
          <a:p>
            <a:pPr rtl="0">
              <a:buNone/>
            </a:pPr>
            <a:endParaRPr lang="de-DE" b="0" i="0" u="none" strike="noStrike" dirty="0">
              <a:solidFill>
                <a:srgbClr val="000000"/>
              </a:solidFill>
              <a:effectLst/>
            </a:endParaRPr>
          </a:p>
          <a:p>
            <a:pPr rtl="0">
              <a:buNone/>
            </a:pPr>
            <a:r>
              <a:rPr lang="de-DE" dirty="0">
                <a:solidFill>
                  <a:srgbClr val="000000"/>
                </a:solidFill>
              </a:rPr>
              <a:t>		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→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cfd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histograms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then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just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show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one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bar</a:t>
            </a:r>
            <a:endParaRPr lang="de-DE" b="0" dirty="0">
              <a:effectLst/>
            </a:endParaRPr>
          </a:p>
          <a:p>
            <a:pPr>
              <a:buNone/>
            </a:pPr>
            <a:br>
              <a:rPr lang="de-DE" b="0" dirty="0">
                <a:effectLst/>
              </a:rPr>
            </a:b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D92946-BC19-2FC5-065C-236B68E72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742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Download Question Mark, A Notice, Duplicate. Royalty-Free Stock ...">
            <a:extLst>
              <a:ext uri="{FF2B5EF4-FFF2-40B4-BE49-F238E27FC236}">
                <a16:creationId xmlns:a16="http://schemas.microsoft.com/office/drawing/2014/main" id="{AA586CC8-612A-D65D-0E8C-A379FF72D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353" y="858252"/>
            <a:ext cx="7727294" cy="514951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FD27196-B3C3-9365-6916-93B499052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32" y="4899818"/>
            <a:ext cx="10515600" cy="1325563"/>
          </a:xfrm>
        </p:spPr>
        <p:txBody>
          <a:bodyPr/>
          <a:lstStyle/>
          <a:p>
            <a:pPr algn="ctr"/>
            <a:r>
              <a:rPr lang="en-GB" sz="8000" b="1" dirty="0"/>
              <a:t>Questions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85541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807D98-E82B-389D-D2D2-AC5AFB8F4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0" y="2766218"/>
            <a:ext cx="1905000" cy="1325563"/>
          </a:xfrm>
        </p:spPr>
        <p:txBody>
          <a:bodyPr/>
          <a:lstStyle/>
          <a:p>
            <a:r>
              <a:rPr lang="en-GB" dirty="0"/>
              <a:t>Backup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C3464BC-C924-80FF-EE8F-233C011A4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242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67D47-3FE1-9CF8-0682-8F3807736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C4C78F-827E-6149-A1DE-563C76AF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8" y="0"/>
            <a:ext cx="10515600" cy="1325563"/>
          </a:xfrm>
        </p:spPr>
        <p:txBody>
          <a:bodyPr/>
          <a:lstStyle/>
          <a:p>
            <a:r>
              <a:rPr lang="en-GB" u="sng" noProof="0" dirty="0"/>
              <a:t>Data Flow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21E7E4C-3358-60A4-A949-4D2FAE37E304}"/>
              </a:ext>
            </a:extLst>
          </p:cNvPr>
          <p:cNvSpPr txBox="1"/>
          <p:nvPr/>
        </p:nvSpPr>
        <p:spPr>
          <a:xfrm>
            <a:off x="2975883" y="1859340"/>
            <a:ext cx="682126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noProof="0" dirty="0">
                <a:latin typeface="Courier New" panose="02070309020205020404" pitchFamily="49" charset="0"/>
              </a:rPr>
              <a:t>Raw SPIDER Data (*.txt)</a:t>
            </a:r>
          </a:p>
          <a:p>
            <a:pPr>
              <a:buNone/>
            </a:pPr>
            <a:r>
              <a:rPr lang="en-GB" noProof="0" dirty="0">
                <a:latin typeface="Courier New" panose="02070309020205020404" pitchFamily="49" charset="0"/>
              </a:rPr>
              <a:t>        ↓</a:t>
            </a:r>
          </a:p>
          <a:p>
            <a:pPr>
              <a:buNone/>
            </a:pPr>
            <a:r>
              <a:rPr lang="en-GB" noProof="0" dirty="0">
                <a:latin typeface="Courier New" panose="02070309020205020404" pitchFamily="49" charset="0"/>
              </a:rPr>
              <a:t>   [spider_decoder.py]</a:t>
            </a:r>
          </a:p>
          <a:p>
            <a:pPr>
              <a:buNone/>
            </a:pPr>
            <a:r>
              <a:rPr lang="en-GB" noProof="0" dirty="0">
                <a:latin typeface="Courier New" panose="02070309020205020404" pitchFamily="49" charset="0"/>
              </a:rPr>
              <a:t>        ↓</a:t>
            </a:r>
          </a:p>
          <a:p>
            <a:pPr>
              <a:buNone/>
            </a:pPr>
            <a:r>
              <a:rPr lang="en-GB" noProof="0" dirty="0">
                <a:latin typeface="Courier New" panose="02070309020205020404" pitchFamily="49" charset="0"/>
              </a:rPr>
              <a:t>  Decoded Ntuples (ntuples/*.root)</a:t>
            </a:r>
          </a:p>
          <a:p>
            <a:pPr>
              <a:buNone/>
            </a:pPr>
            <a:r>
              <a:rPr lang="en-GB" noProof="0" dirty="0">
                <a:latin typeface="Courier New" panose="02070309020205020404" pitchFamily="49" charset="0"/>
              </a:rPr>
              <a:t>        ↓</a:t>
            </a:r>
          </a:p>
          <a:p>
            <a:pPr>
              <a:buNone/>
            </a:pPr>
            <a:r>
              <a:rPr lang="en-GB" noProof="0" dirty="0">
                <a:latin typeface="Courier New" panose="02070309020205020404" pitchFamily="49" charset="0"/>
              </a:rPr>
              <a:t>   [analyse.py]</a:t>
            </a:r>
          </a:p>
          <a:p>
            <a:pPr>
              <a:buNone/>
            </a:pPr>
            <a:r>
              <a:rPr lang="en-GB" noProof="0" dirty="0">
                <a:latin typeface="Courier New" panose="02070309020205020404" pitchFamily="49" charset="0"/>
              </a:rPr>
              <a:t>        ↓</a:t>
            </a:r>
          </a:p>
          <a:p>
            <a:pPr>
              <a:buNone/>
            </a:pPr>
            <a:r>
              <a:rPr lang="en-GB" b="1" noProof="0" dirty="0">
                <a:latin typeface="Courier New" panose="02070309020205020404" pitchFamily="49" charset="0"/>
              </a:rPr>
              <a:t> Analysis Results (analysis/*.root)</a:t>
            </a:r>
          </a:p>
          <a:p>
            <a:pPr>
              <a:buNone/>
            </a:pPr>
            <a:r>
              <a:rPr lang="en-GB" noProof="0" dirty="0">
                <a:latin typeface="Courier New" panose="02070309020205020404" pitchFamily="49" charset="0"/>
              </a:rPr>
              <a:t>        ↓</a:t>
            </a:r>
          </a:p>
          <a:p>
            <a:pPr>
              <a:buNone/>
            </a:pPr>
            <a:r>
              <a:rPr lang="en-GB" noProof="0" dirty="0">
                <a:latin typeface="Courier New" panose="02070309020205020404" pitchFamily="49" charset="0"/>
              </a:rPr>
              <a:t>   [Plotting/Visualization]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A0E253F-D15D-A626-77E6-2459DF081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BB7A-E817-4D28-85D4-D87ECEE41C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712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A274C-DCD8-2B5B-5334-711D40EAD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814728-A1FC-9ED5-64D6-14F42DC4D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2143"/>
            <a:ext cx="10515600" cy="1325563"/>
          </a:xfrm>
        </p:spPr>
        <p:txBody>
          <a:bodyPr/>
          <a:lstStyle/>
          <a:p>
            <a:r>
              <a:rPr lang="en-GB" b="1" u="sng" noProof="0" dirty="0"/>
              <a:t>SPIDER ASIC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3209CA9-DCC5-CA14-996B-060BBBDB9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829" y="0"/>
            <a:ext cx="4881562" cy="298151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42168F5-EE26-FD0B-4E91-3053AE402610}"/>
              </a:ext>
            </a:extLst>
          </p:cNvPr>
          <p:cNvSpPr txBox="1"/>
          <p:nvPr/>
        </p:nvSpPr>
        <p:spPr>
          <a:xfrm>
            <a:off x="92554" y="675607"/>
            <a:ext cx="105156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defRPr/>
            </a:pPr>
            <a:r>
              <a:rPr lang="de-DE" dirty="0" err="1"/>
              <a:t>Chronogram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sampling</a:t>
            </a:r>
            <a:r>
              <a:rPr lang="de-DE" dirty="0"/>
              <a:t>, </a:t>
            </a:r>
            <a:r>
              <a:rPr lang="de-DE" dirty="0" err="1"/>
              <a:t>trigger</a:t>
            </a:r>
            <a:r>
              <a:rPr lang="de-DE" dirty="0"/>
              <a:t> and </a:t>
            </a:r>
            <a:r>
              <a:rPr lang="de-DE" dirty="0" err="1"/>
              <a:t>conversion</a:t>
            </a:r>
            <a:r>
              <a:rPr lang="de-DE" dirty="0"/>
              <a:t> in SPIDER.</a:t>
            </a:r>
          </a:p>
          <a:p>
            <a:pPr lvl="0" fontAlgn="base"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LHC Clock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tact of 40 MHz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= 1/40MHz = 25ns → each rising edge occurs every 25 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tact synchronises the whole electronics</a:t>
            </a:r>
          </a:p>
          <a:p>
            <a:pPr marR="0" lvl="1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Sampling Window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determines when the waveform recording is active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sampling window = 32 samples (will be saved) *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(sampling period)</a:t>
            </a:r>
          </a:p>
          <a:p>
            <a:pPr marL="1200150" marR="0" lvl="2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eg.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=1ns → 32*1ns = 32ns → in this window points are recorded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position of the sampling window can be moved relative to the LHC tact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Trigger Enable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just during this time an event can be accepted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Trigger prevents from: noise, wrong pulses, unnecessary ADC conversions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Signal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analogue signal of the detector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 points = saved samples = actual recorded waveform</a:t>
            </a:r>
          </a:p>
          <a:p>
            <a:pPr marL="1200150" marR="0" lvl="2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reconstructed from this : Pulse height, area, rise time, pulse width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threshold = when signal rises above (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en-GB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&gt;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en-GB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threshold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the event is recognised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910D2C-4FE6-865A-2CE4-629078AC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02BB7A-E817-4D28-85D4-D87ECEE41C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716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8594C-7C8E-A41F-E2D7-F7FEDAC38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C07979F-B078-F2A0-E027-94C02AFDD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886" y="0"/>
            <a:ext cx="4685619" cy="286184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4FF6BE9-2389-F84B-A73C-2EC31DF2F623}"/>
              </a:ext>
            </a:extLst>
          </p:cNvPr>
          <p:cNvSpPr txBox="1"/>
          <p:nvPr/>
        </p:nvSpPr>
        <p:spPr>
          <a:xfrm>
            <a:off x="163680" y="629602"/>
            <a:ext cx="809829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en-GB" sz="2000" b="1" noProof="0" dirty="0"/>
              <a:t>Leading edge discriminator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GB" sz="2000" noProof="0" dirty="0"/>
              <a:t>is a comparator 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GB" sz="2000" noProof="0" dirty="0"/>
              <a:t>turns the analog signal into a digital signal</a:t>
            </a:r>
          </a:p>
          <a:p>
            <a:pPr marL="1200150" lvl="2" indent="-285750" fontAlgn="base">
              <a:buFont typeface="Courier New" panose="02070309020205020404" pitchFamily="49" charset="0"/>
              <a:buChar char="o"/>
            </a:pPr>
            <a:r>
              <a:rPr lang="en-GB" sz="2000" noProof="0" dirty="0"/>
              <a:t>if </a:t>
            </a:r>
            <a:r>
              <a:rPr lang="en-GB" sz="2000" noProof="0" dirty="0" err="1"/>
              <a:t>V</a:t>
            </a:r>
            <a:r>
              <a:rPr lang="en-GB" sz="2000" baseline="-25000" noProof="0" dirty="0" err="1"/>
              <a:t>signal</a:t>
            </a:r>
            <a:r>
              <a:rPr lang="en-GB" sz="2000" noProof="0" dirty="0"/>
              <a:t> &gt; </a:t>
            </a:r>
            <a:r>
              <a:rPr lang="en-GB" sz="2000" noProof="0" dirty="0" err="1"/>
              <a:t>V</a:t>
            </a:r>
            <a:r>
              <a:rPr lang="en-GB" sz="2000" baseline="-25000" noProof="0" dirty="0" err="1"/>
              <a:t>threshold</a:t>
            </a:r>
            <a:r>
              <a:rPr lang="en-GB" sz="2000" noProof="0" dirty="0"/>
              <a:t> then out=1 else out=0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GB" sz="2000" noProof="0" dirty="0"/>
              <a:t>“leading edge” because the time at which the threshold was exceeded is measured, meaning the rising edge →timestamp is generated</a:t>
            </a: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en-GB" sz="2000" b="1" noProof="0" dirty="0"/>
              <a:t>Start Conversion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GB" sz="2000" noProof="0" dirty="0"/>
              <a:t>Sampling window is terminated</a:t>
            </a:r>
          </a:p>
          <a:p>
            <a:pPr marL="1257300" lvl="2" indent="-342900" fontAlgn="base">
              <a:buFont typeface="+mj-lt"/>
              <a:buAutoNum type="arabicPeriod"/>
            </a:pPr>
            <a:r>
              <a:rPr lang="en-GB" sz="2000" noProof="0" dirty="0"/>
              <a:t>samples are saved</a:t>
            </a:r>
          </a:p>
          <a:p>
            <a:pPr marL="1257300" lvl="2" indent="-342900" fontAlgn="base">
              <a:buFont typeface="+mj-lt"/>
              <a:buAutoNum type="arabicPeriod"/>
            </a:pPr>
            <a:r>
              <a:rPr lang="en-GB" sz="2000" noProof="0" dirty="0"/>
              <a:t>trigger got accepted</a:t>
            </a:r>
          </a:p>
          <a:p>
            <a:pPr marL="1257300" lvl="2" indent="-342900" fontAlgn="base">
              <a:buFont typeface="+mj-lt"/>
              <a:buAutoNum type="arabicPeriod"/>
            </a:pPr>
            <a:r>
              <a:rPr lang="en-GB" sz="2000" noProof="0" dirty="0"/>
              <a:t>ADC conversion starts (only after the recording, otherwise samples will be lost)</a:t>
            </a: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en-GB" sz="2000" b="1" noProof="0" dirty="0"/>
              <a:t>ADC Data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GB" sz="2000" noProof="0" dirty="0"/>
              <a:t>the saved voltages are now getting digitised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GB" sz="2000" noProof="0" dirty="0"/>
              <a:t>every red point turns to a numerical value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GB" sz="2000" noProof="0" dirty="0"/>
              <a:t>conversion time &lt; 200 ns = Digitalisation of all 32 samples takes less than 200ns → after that the data can be read out</a:t>
            </a: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endParaRPr lang="en-GB" noProof="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8C771F9-6C0C-AF5D-74FB-16D02FD82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BB7A-E817-4D28-85D4-D87ECEE41C0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001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CE26C-4A02-161C-3BB7-D6F6D5554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403FDC-2132-C6EC-8534-0FF1E9B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8" y="0"/>
            <a:ext cx="10515600" cy="1325563"/>
          </a:xfrm>
        </p:spPr>
        <p:txBody>
          <a:bodyPr/>
          <a:lstStyle/>
          <a:p>
            <a:r>
              <a:rPr lang="en-GB" noProof="0" dirty="0"/>
              <a:t>SPIDER version v0 architecture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EB2948E-8463-F018-7BC2-C60DA22B880C}"/>
              </a:ext>
            </a:extLst>
          </p:cNvPr>
          <p:cNvSpPr txBox="1"/>
          <p:nvPr/>
        </p:nvSpPr>
        <p:spPr>
          <a:xfrm>
            <a:off x="472848" y="1208314"/>
            <a:ext cx="1157151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000" noProof="0" dirty="0"/>
              <a:t>DLL1 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GB" sz="2000" noProof="0" dirty="0"/>
              <a:t>controls the time windows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GB" sz="2000" noProof="0" dirty="0"/>
              <a:t>locked on LHC clock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GB" sz="2000" noProof="0" dirty="0"/>
              <a:t>houses 128 delay cells with step of 195ps</a:t>
            </a:r>
          </a:p>
          <a:p>
            <a:pPr marL="1200150" lvl="2" indent="-285750" fontAlgn="base">
              <a:buFont typeface="Courier New" panose="02070309020205020404" pitchFamily="49" charset="0"/>
              <a:buChar char="o"/>
            </a:pPr>
            <a:r>
              <a:rPr lang="en-GB" sz="2000" noProof="0" dirty="0"/>
              <a:t>generates many precise delays of the same clock signal </a:t>
            </a:r>
            <a:r>
              <a:rPr lang="en-GB" sz="2000" noProof="0" dirty="0">
                <a:sym typeface="Wingdings" panose="05000000000000000000" pitchFamily="2" charset="2"/>
              </a:rPr>
              <a:t> </a:t>
            </a:r>
            <a:r>
              <a:rPr lang="en-GB" sz="2000" noProof="0" dirty="0"/>
              <a:t>25ns (LHC clock) are </a:t>
            </a:r>
            <a:r>
              <a:rPr lang="en-GB" sz="2000" noProof="0" dirty="0" err="1"/>
              <a:t>splitted</a:t>
            </a:r>
            <a:r>
              <a:rPr lang="en-GB" sz="2000" noProof="0" dirty="0"/>
              <a:t> in 128 parts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GB" sz="2000" noProof="0" dirty="0"/>
              <a:t>measures always the 128 delays and adjusts when they fluctuate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endParaRPr lang="en-GB" sz="2000" noProof="0" dirty="0"/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endParaRPr lang="en-GB" sz="2000" noProof="0" dirty="0"/>
          </a:p>
          <a:p>
            <a:pPr fontAlgn="base"/>
            <a:r>
              <a:rPr lang="en-GB" sz="2000" noProof="0" dirty="0"/>
              <a:t>PPB (phase pulse builder)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GB" sz="2000" noProof="0" dirty="0"/>
              <a:t>after DLL1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GB" sz="2000" noProof="0" dirty="0"/>
              <a:t>generates out of the 128 possible options : start of sampling-window, end of sampling window, sampling period and trigger enable window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GB" sz="2000" noProof="0" dirty="0" err="1"/>
              <a:t>eg.</a:t>
            </a:r>
            <a:r>
              <a:rPr lang="en-GB" sz="2000" noProof="0" dirty="0"/>
              <a:t> user configured Start-tab =20 (3.9ns) , end-tab=60 (11.7ns)</a:t>
            </a:r>
          </a:p>
          <a:p>
            <a:pPr marL="1200150" lvl="2" indent="-285750" fontAlgn="base">
              <a:buFont typeface="Courier New" panose="02070309020205020404" pitchFamily="49" charset="0"/>
              <a:buChar char="o"/>
            </a:pPr>
            <a:r>
              <a:rPr lang="en-GB" sz="2000" noProof="0" dirty="0"/>
              <a:t>PPB turns this into </a:t>
            </a:r>
          </a:p>
          <a:p>
            <a:pPr marL="1200150" lvl="2" indent="-285750" fontAlgn="base">
              <a:buFont typeface="Courier New" panose="02070309020205020404" pitchFamily="49" charset="0"/>
              <a:buChar char="o"/>
            </a:pPr>
            <a:r>
              <a:rPr lang="en-GB" sz="2000" noProof="0" dirty="0"/>
              <a:t>for the sampling frequency measures the PPB the time between start and stop (=7.8 ns) → this time gets distributed to 32 samples 7.8 ns/32 = 244ps</a:t>
            </a:r>
          </a:p>
          <a:p>
            <a:pPr marL="1200150" lvl="2" indent="-285750" fontAlgn="base">
              <a:buFont typeface="Courier New" panose="02070309020205020404" pitchFamily="49" charset="0"/>
              <a:buChar char="o"/>
            </a:pPr>
            <a:r>
              <a:rPr lang="en-GB" sz="2000" noProof="0" dirty="0"/>
              <a:t>gives the start &amp; stop signal and the sampling frequency to DLL2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2000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71F7B6-A13F-7174-074D-38A4F774E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BB7A-E817-4D28-85D4-D87ECEE41C07}" type="slidenum">
              <a:rPr lang="en-US" smtClean="0"/>
              <a:t>52</a:t>
            </a:fld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E43B635-F42C-82DF-B493-76492C437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233" y="0"/>
            <a:ext cx="3920052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941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2075B-D390-656D-CE64-4108E5D11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B44C5A-9D67-6CD4-DF94-BDB6F97FD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8" y="0"/>
            <a:ext cx="10515600" cy="1325563"/>
          </a:xfrm>
        </p:spPr>
        <p:txBody>
          <a:bodyPr/>
          <a:lstStyle/>
          <a:p>
            <a:r>
              <a:rPr lang="en-GB" noProof="0" dirty="0"/>
              <a:t>SPIDER version v0 architecture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3F647ED-F858-733F-9D91-1696076D571E}"/>
              </a:ext>
            </a:extLst>
          </p:cNvPr>
          <p:cNvSpPr txBox="1"/>
          <p:nvPr/>
        </p:nvSpPr>
        <p:spPr>
          <a:xfrm>
            <a:off x="472848" y="1208314"/>
            <a:ext cx="115715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000" noProof="0" dirty="0"/>
              <a:t>DLL2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GB" sz="2000" noProof="0" dirty="0"/>
              <a:t>situated in every channel → every channel can have its own sampling frequency/period, time window and fine-tuning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GB" sz="2000" noProof="0" dirty="0"/>
              <a:t> generates write commands for the 32 memory cells</a:t>
            </a:r>
          </a:p>
          <a:p>
            <a:pPr fontAlgn="base"/>
            <a:r>
              <a:rPr lang="en-GB" sz="2000" noProof="0" dirty="0"/>
              <a:t>A/D conversion uses massive parallel Wilkinson scheme based on ramp generator (200ns for 800mV)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GB" sz="2000" noProof="0" dirty="0"/>
              <a:t>Wilkinson ADC </a:t>
            </a:r>
          </a:p>
          <a:p>
            <a:pPr marL="1200150" lvl="2" indent="-285750" fontAlgn="base">
              <a:buFont typeface="Courier New" panose="02070309020205020404" pitchFamily="49" charset="0"/>
              <a:buChar char="o"/>
            </a:pPr>
            <a:r>
              <a:rPr lang="en-GB" sz="2000" noProof="0" dirty="0"/>
              <a:t>uses only a ramp, a comparator and a counter</a:t>
            </a:r>
          </a:p>
          <a:p>
            <a:pPr marL="1200150" lvl="2" indent="-285750" fontAlgn="base">
              <a:buFont typeface="Courier New" panose="02070309020205020404" pitchFamily="49" charset="0"/>
              <a:buChar char="o"/>
            </a:pPr>
            <a:r>
              <a:rPr lang="en-GB" sz="2000" noProof="0" dirty="0"/>
              <a:t>problem: really slow</a:t>
            </a:r>
          </a:p>
          <a:p>
            <a:pPr marL="1200150" lvl="2" indent="-285750" fontAlgn="base">
              <a:buFont typeface="Courier New" panose="02070309020205020404" pitchFamily="49" charset="0"/>
              <a:buChar char="o"/>
            </a:pPr>
            <a:r>
              <a:rPr lang="en-GB" sz="2000" noProof="0" dirty="0"/>
              <a:t>SPIDER-solution: massive parallel Wilkinson scheme</a:t>
            </a:r>
          </a:p>
          <a:p>
            <a:pPr marL="1657350" lvl="3" indent="-285750" fontAlgn="base">
              <a:buFont typeface="Courier New" panose="02070309020205020404" pitchFamily="49" charset="0"/>
              <a:buChar char="o"/>
            </a:pPr>
            <a:r>
              <a:rPr lang="en-GB" sz="2000" noProof="0" dirty="0"/>
              <a:t>All samples are converted simultaneously</a:t>
            </a:r>
          </a:p>
          <a:p>
            <a:pPr marL="1657350" lvl="3" indent="-285750" fontAlgn="base">
              <a:buFont typeface="Courier New" panose="02070309020205020404" pitchFamily="49" charset="0"/>
              <a:buChar char="o"/>
            </a:pPr>
            <a:r>
              <a:rPr lang="en-GB" sz="2000" noProof="0" dirty="0"/>
              <a:t>Each memory cell has its own comparator </a:t>
            </a:r>
          </a:p>
          <a:p>
            <a:pPr marL="1657350" lvl="3" indent="-285750" fontAlgn="base">
              <a:buFont typeface="Courier New" panose="02070309020205020404" pitchFamily="49" charset="0"/>
              <a:buChar char="o"/>
            </a:pPr>
            <a:r>
              <a:rPr lang="en-GB" sz="2000" noProof="0" dirty="0"/>
              <a:t>As the ramp rises, all comparators monitor the ramp simultaneously</a:t>
            </a:r>
          </a:p>
          <a:p>
            <a:pPr marL="1657350" lvl="3" indent="-285750" fontAlgn="base">
              <a:buFont typeface="Courier New" panose="02070309020205020404" pitchFamily="49" charset="0"/>
              <a:buChar char="o"/>
            </a:pPr>
            <a:r>
              <a:rPr lang="en-GB" sz="2000" noProof="0" dirty="0"/>
              <a:t>When the ramp reaches its value at a memory cell, the comparator triggers</a:t>
            </a:r>
          </a:p>
          <a:p>
            <a:pPr marL="1657350" lvl="3" indent="-285750" fontAlgn="base">
              <a:buFont typeface="Courier New" panose="02070309020205020404" pitchFamily="49" charset="0"/>
              <a:buChar char="o"/>
            </a:pPr>
            <a:r>
              <a:rPr lang="en-GB" sz="2000" noProof="0" dirty="0"/>
              <a:t>the current Gray code is stored (5GHz 10bit-Gray-code counter)</a:t>
            </a:r>
          </a:p>
          <a:p>
            <a:pPr fontAlgn="base"/>
            <a:r>
              <a:rPr lang="en-GB" sz="2000" noProof="0" dirty="0"/>
              <a:t>peak detector → will be used for smart readout</a:t>
            </a:r>
          </a:p>
          <a:p>
            <a:pPr fontAlgn="base"/>
            <a:r>
              <a:rPr lang="en-GB" sz="2000" noProof="0" dirty="0"/>
              <a:t>saturation detector → will be used for the width of the saturation plateau</a:t>
            </a:r>
          </a:p>
          <a:p>
            <a:pPr fontAlgn="base"/>
            <a:r>
              <a:rPr lang="en-GB" sz="2000" noProof="0" dirty="0"/>
              <a:t>calibrations of ADC and timing required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2000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4FDFBD-0385-725F-4B21-AB33C03D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BB7A-E817-4D28-85D4-D87ECEE41C0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08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8BDD4-4C26-164F-4DB1-AFEBDC7FC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EC448A-9E9A-8BEF-DFD9-A80C6964C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8" y="0"/>
            <a:ext cx="10515600" cy="1325563"/>
          </a:xfrm>
        </p:spPr>
        <p:txBody>
          <a:bodyPr/>
          <a:lstStyle/>
          <a:p>
            <a:r>
              <a:rPr lang="en-GB" b="1" noProof="0" dirty="0"/>
              <a:t>analyse.py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9B636D9-1846-B4F4-A9C0-FA9EBEDA4EE0}"/>
              </a:ext>
            </a:extLst>
          </p:cNvPr>
          <p:cNvSpPr txBox="1"/>
          <p:nvPr/>
        </p:nvSpPr>
        <p:spPr>
          <a:xfrm>
            <a:off x="414746" y="1148878"/>
            <a:ext cx="6898414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noProof="0" dirty="0"/>
              <a:t>Analyses already reconstructed root ntuples and creates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noProof="0" dirty="0"/>
              <a:t>Average waveform per channel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noProof="0" dirty="0"/>
              <a:t>amplitude and baseline distributions &amp; slew rate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noProof="0" dirty="0"/>
              <a:t> time resolution via ΔCFD between the channels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noProof="0" dirty="0"/>
              <a:t>Fit results (gaussian fits)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noProof="0" dirty="0"/>
              <a:t>cut based studies (config &amp; user cuts)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noProof="0" dirty="0"/>
              <a:t>Run-by-run analysis of root ntuples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/>
              <a:t>Saves results to ROOT files in the analysis directory </a:t>
            </a:r>
            <a:endParaRPr lang="en-GB" sz="2000" noProof="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DB5CD21-F2AF-4868-1EB6-FAE370845DD1}"/>
              </a:ext>
            </a:extLst>
          </p:cNvPr>
          <p:cNvSpPr txBox="1"/>
          <p:nvPr/>
        </p:nvSpPr>
        <p:spPr>
          <a:xfrm>
            <a:off x="8841922" y="512286"/>
            <a:ext cx="335007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noProof="0" dirty="0"/>
              <a:t>ROOT file (run)</a:t>
            </a:r>
          </a:p>
          <a:p>
            <a:r>
              <a:rPr lang="en-GB" noProof="0" dirty="0"/>
              <a:t>    ↓</a:t>
            </a:r>
          </a:p>
          <a:p>
            <a:r>
              <a:rPr lang="en-GB" noProof="0" dirty="0" err="1"/>
              <a:t>TTree</a:t>
            </a:r>
            <a:r>
              <a:rPr lang="en-GB" noProof="0" dirty="0"/>
              <a:t> access</a:t>
            </a:r>
          </a:p>
          <a:p>
            <a:r>
              <a:rPr lang="en-GB" noProof="0" dirty="0"/>
              <a:t>    ↓</a:t>
            </a:r>
          </a:p>
          <a:p>
            <a:r>
              <a:rPr lang="en-GB" noProof="0" dirty="0"/>
              <a:t>loop over entries</a:t>
            </a:r>
          </a:p>
          <a:p>
            <a:r>
              <a:rPr lang="en-GB" noProof="0" dirty="0"/>
              <a:t>    ↓</a:t>
            </a:r>
          </a:p>
          <a:p>
            <a:r>
              <a:rPr lang="en-GB" noProof="0" dirty="0"/>
              <a:t>loop over channels</a:t>
            </a:r>
          </a:p>
          <a:p>
            <a:r>
              <a:rPr lang="en-GB" noProof="0" dirty="0"/>
              <a:t>    ↓</a:t>
            </a:r>
          </a:p>
          <a:p>
            <a:r>
              <a:rPr lang="en-GB" noProof="0" dirty="0"/>
              <a:t>apply cuts</a:t>
            </a:r>
          </a:p>
          <a:p>
            <a:r>
              <a:rPr lang="en-GB" noProof="0" dirty="0"/>
              <a:t>    ↓</a:t>
            </a:r>
          </a:p>
          <a:p>
            <a:r>
              <a:rPr lang="en-GB" noProof="0" dirty="0"/>
              <a:t>extract quantities:</a:t>
            </a:r>
          </a:p>
          <a:p>
            <a:r>
              <a:rPr lang="en-GB" noProof="0" dirty="0"/>
              <a:t>   ├── amplitude</a:t>
            </a:r>
          </a:p>
          <a:p>
            <a:r>
              <a:rPr lang="en-GB" noProof="0" dirty="0"/>
              <a:t>   ├── baseline</a:t>
            </a:r>
          </a:p>
          <a:p>
            <a:r>
              <a:rPr lang="en-GB" noProof="0" dirty="0"/>
              <a:t>   ├── cfd_time</a:t>
            </a:r>
          </a:p>
          <a:p>
            <a:r>
              <a:rPr lang="en-GB" noProof="0" dirty="0"/>
              <a:t>   ├── adc waveforms</a:t>
            </a:r>
          </a:p>
          <a:p>
            <a:r>
              <a:rPr lang="en-GB" noProof="0" dirty="0"/>
              <a:t>    ↓</a:t>
            </a:r>
          </a:p>
          <a:p>
            <a:r>
              <a:rPr lang="en-GB" noProof="0" dirty="0"/>
              <a:t>fill histograms / arrays</a:t>
            </a:r>
          </a:p>
          <a:p>
            <a:r>
              <a:rPr lang="en-GB" noProof="0" dirty="0"/>
              <a:t>    ↓</a:t>
            </a:r>
          </a:p>
          <a:p>
            <a:r>
              <a:rPr lang="en-GB" noProof="0" dirty="0"/>
              <a:t>fit distributions</a:t>
            </a:r>
          </a:p>
          <a:p>
            <a:r>
              <a:rPr lang="en-GB" noProof="0" dirty="0"/>
              <a:t>    ↓</a:t>
            </a:r>
          </a:p>
          <a:p>
            <a:r>
              <a:rPr lang="en-GB" noProof="0" dirty="0"/>
              <a:t>write ROOT outputs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13C1F87-4D8C-577F-9475-34FD5AA38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BB7A-E817-4D28-85D4-D87ECEE41C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50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0D294C-C5B4-3166-C1C8-4D79AD5E2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216" y="2766218"/>
            <a:ext cx="7455568" cy="1325563"/>
          </a:xfrm>
        </p:spPr>
        <p:txBody>
          <a:bodyPr/>
          <a:lstStyle/>
          <a:p>
            <a:pPr algn="ctr"/>
            <a:r>
              <a:rPr lang="en-GB" dirty="0"/>
              <a:t>Closer look to </a:t>
            </a:r>
            <a:r>
              <a:rPr lang="en-GB" b="1" dirty="0"/>
              <a:t>output_run1.root</a:t>
            </a:r>
            <a:br>
              <a:rPr lang="en-GB" dirty="0"/>
            </a:br>
            <a:r>
              <a:rPr lang="en-GB" sz="2800" dirty="0"/>
              <a:t>ch0=mcp1 ch1=mcp2</a:t>
            </a:r>
            <a:endParaRPr lang="en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BBFD83D-F2B0-E873-9567-302A09AF3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378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E30A8C-A46E-1662-674F-47EB85453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14" y="-80822"/>
            <a:ext cx="10515600" cy="1325563"/>
          </a:xfrm>
        </p:spPr>
        <p:txBody>
          <a:bodyPr/>
          <a:lstStyle/>
          <a:p>
            <a:r>
              <a:rPr lang="de-DE" b="1" dirty="0"/>
              <a:t>amplitude_ch0 &amp; amplitude_ch1 (TH1F)</a:t>
            </a:r>
            <a:endParaRPr lang="en-GB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A91A701-E796-7309-104A-FD676ECC2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72" y="2518611"/>
            <a:ext cx="5326566" cy="397426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26D20B5-E920-0E87-94CC-6E200DE26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081" y="2384425"/>
            <a:ext cx="5656847" cy="424263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7D97612-2D1F-7D40-AB3D-FF0F78A63B10}"/>
              </a:ext>
            </a:extLst>
          </p:cNvPr>
          <p:cNvSpPr txBox="1"/>
          <p:nvPr/>
        </p:nvSpPr>
        <p:spPr>
          <a:xfrm>
            <a:off x="87514" y="1151130"/>
            <a:ext cx="3182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Histogram of the signal strength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8EE734F-724D-83E9-3692-6940DC44BAD5}"/>
              </a:ext>
            </a:extLst>
          </p:cNvPr>
          <p:cNvSpPr txBox="1"/>
          <p:nvPr/>
        </p:nvSpPr>
        <p:spPr>
          <a:xfrm rot="16200000">
            <a:off x="92434" y="4535424"/>
            <a:ext cx="810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counts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1FB779-E315-5A18-8C2A-C963424733A0}"/>
              </a:ext>
            </a:extLst>
          </p:cNvPr>
          <p:cNvSpPr txBox="1"/>
          <p:nvPr/>
        </p:nvSpPr>
        <p:spPr>
          <a:xfrm>
            <a:off x="1849187" y="6123543"/>
            <a:ext cx="2145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Measured amplitude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9A3B62A-2C8D-7379-D47D-5113D7F53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744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0F89D-520F-289C-236A-6964D3FE8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C20857-3EDA-F592-EE92-25368823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39" y="-134504"/>
            <a:ext cx="10515600" cy="1325563"/>
          </a:xfrm>
        </p:spPr>
        <p:txBody>
          <a:bodyPr/>
          <a:lstStyle/>
          <a:p>
            <a:r>
              <a:rPr lang="de-DE" b="1" dirty="0"/>
              <a:t>baseline_ch0 &amp; baseline_ch1 (TH1F)</a:t>
            </a:r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7A43051-870B-E84C-6029-CE2E39AA0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39" y="2046901"/>
            <a:ext cx="5528009" cy="414209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5FEABE2-9FD8-2F1B-18CD-3F04B3649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368" y="1898733"/>
            <a:ext cx="5725693" cy="42902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568A433-4076-310F-899A-13A724EC9B4A}"/>
              </a:ext>
            </a:extLst>
          </p:cNvPr>
          <p:cNvSpPr txBox="1"/>
          <p:nvPr/>
        </p:nvSpPr>
        <p:spPr>
          <a:xfrm>
            <a:off x="166939" y="972648"/>
            <a:ext cx="3958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Background noise/offset</a:t>
            </a:r>
          </a:p>
          <a:p>
            <a:r>
              <a:rPr lang="en-GB" dirty="0"/>
              <a:t>Good data = small baseline distribution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24602A5-636A-A9F0-2563-F01725A6530B}"/>
              </a:ext>
            </a:extLst>
          </p:cNvPr>
          <p:cNvSpPr txBox="1"/>
          <p:nvPr/>
        </p:nvSpPr>
        <p:spPr>
          <a:xfrm rot="16200000">
            <a:off x="-53697" y="4096512"/>
            <a:ext cx="810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counts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C9426ED-140A-2A21-FF3C-78D02D55D266}"/>
              </a:ext>
            </a:extLst>
          </p:cNvPr>
          <p:cNvSpPr txBox="1"/>
          <p:nvPr/>
        </p:nvSpPr>
        <p:spPr>
          <a:xfrm>
            <a:off x="1947244" y="5819661"/>
            <a:ext cx="1967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Measured baseline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F3E7A3DF-8248-7141-6937-0D6671517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454C-6C4E-4631-B53A-047C57EBDB7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210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7018</Words>
  <Application>Microsoft Office PowerPoint</Application>
  <PresentationFormat>Breitbild</PresentationFormat>
  <Paragraphs>1759</Paragraphs>
  <Slides>53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53</vt:i4>
      </vt:variant>
    </vt:vector>
  </HeadingPairs>
  <TitlesOfParts>
    <vt:vector size="60" baseType="lpstr">
      <vt:lpstr>Arial</vt:lpstr>
      <vt:lpstr>Calibri</vt:lpstr>
      <vt:lpstr>Calibri Light</vt:lpstr>
      <vt:lpstr>Cambria Math</vt:lpstr>
      <vt:lpstr>Courier New</vt:lpstr>
      <vt:lpstr>Wingdings</vt:lpstr>
      <vt:lpstr>Office</vt:lpstr>
      <vt:lpstr>Understanding SPIDER ASIC</vt:lpstr>
      <vt:lpstr>SPIDER ASIC</vt:lpstr>
      <vt:lpstr>PowerPoint-Präsentation</vt:lpstr>
      <vt:lpstr>Understanding the Code </vt:lpstr>
      <vt:lpstr>Data Flow</vt:lpstr>
      <vt:lpstr>analyse.py</vt:lpstr>
      <vt:lpstr>Closer look to output_run1.root ch0=mcp1 ch1=mcp2</vt:lpstr>
      <vt:lpstr>amplitude_ch0 &amp; amplitude_ch1 (TH1F)</vt:lpstr>
      <vt:lpstr>baseline_ch0 &amp; baseline_ch1 (TH1F)</vt:lpstr>
      <vt:lpstr>avg_waveform_ch0 &amp; avg_waveform_ch1 (TGraph)</vt:lpstr>
      <vt:lpstr>avg_waveforms (TTree)</vt:lpstr>
      <vt:lpstr>cfd_summary (TTree)</vt:lpstr>
      <vt:lpstr>cfd_summary_amp_cut (TTree)</vt:lpstr>
      <vt:lpstr>cfd_time (TDirectoryFile)</vt:lpstr>
      <vt:lpstr>avg_waveforms_default_cut (TNamed)</vt:lpstr>
      <vt:lpstr>Different channels</vt:lpstr>
      <vt:lpstr>Why do the different output_run have different channels? </vt:lpstr>
      <vt:lpstr>What the different channels are for</vt:lpstr>
      <vt:lpstr>PowerPoint-Präsentation</vt:lpstr>
      <vt:lpstr>Why current/backup cycle just in analysis folder? </vt:lpstr>
      <vt:lpstr>Grouping/Sorting</vt:lpstr>
      <vt:lpstr>Sorted by channel</vt:lpstr>
      <vt:lpstr>Sorted by channel &amp; energy</vt:lpstr>
      <vt:lpstr>First look at energy resolution</vt:lpstr>
      <vt:lpstr>Time resolution at different energies</vt:lpstr>
      <vt:lpstr>Plotting development of time resolution</vt:lpstr>
      <vt:lpstr>Plotted the time resolution development with increasing energy</vt:lpstr>
      <vt:lpstr>Plotted the time resolution development with increasing energy</vt:lpstr>
      <vt:lpstr>Plotted the time resolution development with increasing energy</vt:lpstr>
      <vt:lpstr>Plotted the time resolution development with increasing energy</vt:lpstr>
      <vt:lpstr>Unusual values at timing resolution</vt:lpstr>
      <vt:lpstr>What causes the unusual values in time resolution?</vt:lpstr>
      <vt:lpstr>Strange behaviour with the timing resolution</vt:lpstr>
      <vt:lpstr>Comparing SpaCal with Shashlik runs</vt:lpstr>
      <vt:lpstr>PowerPoint-Präsentation</vt:lpstr>
      <vt:lpstr>PowerPoint-Präsentation</vt:lpstr>
      <vt:lpstr>Checking abnormalities in amplitude, baseline &amp; waveform</vt:lpstr>
      <vt:lpstr>Checking for abnormalities in amplitude, baseline &amp; waveform</vt:lpstr>
      <vt:lpstr>Checking impact of different voltages</vt:lpstr>
      <vt:lpstr>mcp2-mcp1/channel 0,1,3 SpaCal pac v1 100 Ohm</vt:lpstr>
      <vt:lpstr>spacal 11-mcp1 / channel 0,1,3 SpaCal pac v1 100 Ohm</vt:lpstr>
      <vt:lpstr>Checking impact of digitalisation resolution</vt:lpstr>
      <vt:lpstr>PowerPoint-Präsentation</vt:lpstr>
      <vt:lpstr>Checking abnormalities &amp; similarities at the cfd time difference plots</vt:lpstr>
      <vt:lpstr>PowerPoint-Präsentation</vt:lpstr>
      <vt:lpstr>Starting to check impact of cuts</vt:lpstr>
      <vt:lpstr>PowerPoint-Präsentation</vt:lpstr>
      <vt:lpstr>Questions </vt:lpstr>
      <vt:lpstr>Backup</vt:lpstr>
      <vt:lpstr>SPIDER ASIC</vt:lpstr>
      <vt:lpstr>PowerPoint-Präsentation</vt:lpstr>
      <vt:lpstr>SPIDER version v0 architecture</vt:lpstr>
      <vt:lpstr>SPIDER version v0 architecture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Anna-Lena Alfke</dc:creator>
  <cp:lastModifiedBy>Anna-Lena Alfke</cp:lastModifiedBy>
  <cp:revision>54</cp:revision>
  <dcterms:created xsi:type="dcterms:W3CDTF">2026-07-17T09:11:40Z</dcterms:created>
  <dcterms:modified xsi:type="dcterms:W3CDTF">2026-07-20T09:03:00Z</dcterms:modified>
</cp:coreProperties>
</file>