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487" r:id="rId2"/>
    <p:sldId id="1192" r:id="rId3"/>
    <p:sldId id="488" r:id="rId4"/>
    <p:sldId id="1194" r:id="rId5"/>
    <p:sldId id="1193" r:id="rId6"/>
    <p:sldId id="1195" r:id="rId7"/>
    <p:sldId id="1198" r:id="rId8"/>
    <p:sldId id="1197" r:id="rId9"/>
    <p:sldId id="1196" r:id="rId10"/>
    <p:sldId id="1199" r:id="rId11"/>
    <p:sldId id="1200" r:id="rId12"/>
    <p:sldId id="1201" r:id="rId13"/>
    <p:sldId id="1202" r:id="rId14"/>
    <p:sldId id="1203" r:id="rId15"/>
    <p:sldId id="485" r:id="rId16"/>
    <p:sldId id="486" r:id="rId17"/>
    <p:sldId id="441" r:id="rId18"/>
    <p:sldId id="1191" r:id="rId19"/>
    <p:sldId id="442" r:id="rId20"/>
    <p:sldId id="443" r:id="rId21"/>
    <p:sldId id="446" r:id="rId22"/>
    <p:sldId id="447" r:id="rId23"/>
    <p:sldId id="444" r:id="rId24"/>
    <p:sldId id="449" r:id="rId25"/>
    <p:sldId id="373" r:id="rId26"/>
    <p:sldId id="479" r:id="rId27"/>
    <p:sldId id="480" r:id="rId28"/>
    <p:sldId id="481" r:id="rId29"/>
    <p:sldId id="483" r:id="rId30"/>
    <p:sldId id="398" r:id="rId31"/>
    <p:sldId id="400" r:id="rId32"/>
    <p:sldId id="401" r:id="rId33"/>
    <p:sldId id="399" r:id="rId3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DAE63-3AEE-4716-967C-38628C31EDD4}" type="datetimeFigureOut">
              <a:rPr lang="en-CH" smtClean="0"/>
              <a:t>30.06.2026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23E5-B9F6-4223-B68B-0399CC55CA8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126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923E5-B9F6-4223-B68B-0399CC55CA81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409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5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7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5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5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A743F-B8F9-DF4F-B444-0326959A4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81482" cy="7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A.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indico.cern.ch/event/1298458/contributions/5977748/attachments/2874448/5034676/petrielloFCC24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00.png"/><Relationship Id="rId7" Type="http://schemas.openxmlformats.org/officeDocument/2006/relationships/image" Target="../media/image9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0.jpg"/><Relationship Id="rId5" Type="http://schemas.openxmlformats.org/officeDocument/2006/relationships/image" Target="../media/image700.png"/><Relationship Id="rId10" Type="http://schemas.openxmlformats.org/officeDocument/2006/relationships/image" Target="../media/image120.png"/><Relationship Id="rId4" Type="http://schemas.openxmlformats.org/officeDocument/2006/relationships/image" Target="../media/image600.png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11.png"/><Relationship Id="rId7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63.png"/><Relationship Id="rId4" Type="http://schemas.openxmlformats.org/officeDocument/2006/relationships/image" Target="../media/image1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A1ADC-35BB-DB2E-7AEA-3AE3EF4D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4DD5B-C0D5-A644-E363-C93F56E2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A00DA-65C8-F502-62D8-086A41BE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735E9-49D8-360F-8DC2-FDFB28A85087}"/>
              </a:ext>
            </a:extLst>
          </p:cNvPr>
          <p:cNvSpPr txBox="1"/>
          <p:nvPr/>
        </p:nvSpPr>
        <p:spPr>
          <a:xfrm>
            <a:off x="2914227" y="0"/>
            <a:ext cx="546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Higgs coupling to electrons and neutrinos</a:t>
            </a:r>
            <a:endParaRPr lang="en-CH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73167D-09F6-2F86-1980-9637A3545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13" y="529237"/>
            <a:ext cx="8303487" cy="5226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A05B40-6A70-BC11-AA6E-F8C5A35A02FC}"/>
              </a:ext>
            </a:extLst>
          </p:cNvPr>
          <p:cNvSpPr txBox="1"/>
          <p:nvPr/>
        </p:nvSpPr>
        <p:spPr>
          <a:xfrm>
            <a:off x="696280" y="5753567"/>
            <a:ext cx="98999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Precision on Higgs couplings from FCC Feasibility Study Report, no electron, no neutrino (and no u, no d)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9324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5FC57-E68E-3CAC-58F6-E974BAE1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24D73-0E9F-8DE1-A34A-797F9F29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D9F85-8FC8-0236-E5EA-4557DC34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84410-BD1E-35A8-F223-CE3E1732F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87" y="410120"/>
            <a:ext cx="9420697" cy="5360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A0711-AF58-92C1-1504-96F5EEDA196D}"/>
              </a:ext>
            </a:extLst>
          </p:cNvPr>
          <p:cNvSpPr txBox="1"/>
          <p:nvPr/>
        </p:nvSpPr>
        <p:spPr>
          <a:xfrm>
            <a:off x="2225040" y="5913120"/>
            <a:ext cx="434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progress on </a:t>
            </a:r>
            <a:r>
              <a:rPr lang="en-US" dirty="0" err="1"/>
              <a:t>monochromatization</a:t>
            </a:r>
            <a:r>
              <a:rPr lang="en-US" dirty="0"/>
              <a:t> …. BUT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2550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9DE84-2692-E10F-26D0-51C74C28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BD74A-633C-587B-9ECA-47C10BF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6BC0C-F919-DF49-B150-CF04CF5A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5D25E-9D0E-52BC-F77F-C50740EE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92" y="136523"/>
            <a:ext cx="10243608" cy="5747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448412-DDA2-976B-8F33-32D28A8CE7B4}"/>
              </a:ext>
            </a:extLst>
          </p:cNvPr>
          <p:cNvSpPr txBox="1"/>
          <p:nvPr/>
        </p:nvSpPr>
        <p:spPr>
          <a:xfrm>
            <a:off x="1260999" y="5844408"/>
            <a:ext cx="103991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Progress in obtaining reduction of energy spread, with decent luminosity, but rms </a:t>
            </a:r>
            <a:r>
              <a:rPr lang="en-US" dirty="0" err="1"/>
              <a:t>Ecm</a:t>
            </a:r>
            <a:r>
              <a:rPr lang="en-US" dirty="0"/>
              <a:t> ~30 MeV (not 4 MeV) </a:t>
            </a:r>
          </a:p>
          <a:p>
            <a:r>
              <a:rPr lang="en-US" dirty="0"/>
              <a:t>Fundamental limitation seems to be associated with energy spread generated by the collisions themselves.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049E3-A6A2-71F1-4FA0-171340F430E6}"/>
              </a:ext>
            </a:extLst>
          </p:cNvPr>
          <p:cNvSpPr/>
          <p:nvPr/>
        </p:nvSpPr>
        <p:spPr>
          <a:xfrm>
            <a:off x="7223760" y="1493520"/>
            <a:ext cx="1513840" cy="354584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157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E996-E185-97A4-449B-B35E9FA9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A72D0-68CF-EE78-35FA-E945ED48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405EE-3199-77DD-175C-1376E53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8E8B7-54CC-DF8C-1BD9-7074FE0A29B9}"/>
              </a:ext>
            </a:extLst>
          </p:cNvPr>
          <p:cNvSpPr txBox="1"/>
          <p:nvPr/>
        </p:nvSpPr>
        <p:spPr>
          <a:xfrm>
            <a:off x="3200400" y="243192"/>
            <a:ext cx="54344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Improving e-Yukawa coupling further. </a:t>
            </a:r>
            <a:r>
              <a:rPr lang="en-US" b="1" dirty="0"/>
              <a:t>Beam polarization</a:t>
            </a:r>
            <a:endParaRPr lang="en-CH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1EAAB-1C75-1718-C7C7-C24D0E24843C}"/>
              </a:ext>
            </a:extLst>
          </p:cNvPr>
          <p:cNvSpPr txBox="1"/>
          <p:nvPr/>
        </p:nvSpPr>
        <p:spPr>
          <a:xfrm>
            <a:off x="1177046" y="1128408"/>
            <a:ext cx="105328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idea is to improve the signal to background ratio by using the beam polarization</a:t>
            </a:r>
          </a:p>
          <a:p>
            <a:endParaRPr lang="en-US" dirty="0"/>
          </a:p>
          <a:p>
            <a:r>
              <a:rPr lang="en-US" dirty="0"/>
              <a:t>A. Longitudinal polarization  </a:t>
            </a:r>
          </a:p>
          <a:p>
            <a:r>
              <a:rPr lang="en-US" dirty="0">
                <a:sym typeface="Wingdings" panose="05000000000000000000" pitchFamily="2" charset="2"/>
              </a:rPr>
              <a:t>                   x   or   x    = spin 0 state       enhance H production 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Z production</a:t>
            </a:r>
          </a:p>
          <a:p>
            <a:r>
              <a:rPr lang="en-US" dirty="0">
                <a:sym typeface="Wingdings" panose="05000000000000000000" pitchFamily="2" charset="2"/>
              </a:rPr>
              <a:t>                    x  or   x    = spin 1 state       enhance Z production  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H production 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B. transverse polarization generates azimuthal distribution different of Higgs and Z.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-- Both require polarization of both beams </a:t>
            </a:r>
            <a:endParaRPr lang="en-CH" dirty="0"/>
          </a:p>
          <a:p>
            <a:r>
              <a:rPr lang="en-US" dirty="0">
                <a:sym typeface="Wingdings" panose="05000000000000000000" pitchFamily="2" charset="2"/>
              </a:rPr>
              <a:t>-- Polarization is never 100% so enhancement is only partial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-- Electron polarization can be as high as 90% (done at the SLC at SLAC in 1990-1998)</a:t>
            </a:r>
          </a:p>
          <a:p>
            <a:r>
              <a:rPr lang="en-US" dirty="0">
                <a:sym typeface="Wingdings" panose="05000000000000000000" pitchFamily="2" charset="2"/>
              </a:rPr>
              <a:t>-- Positron polarization more complicated, requires a dedicated ring 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or a dedicated conversion of polarized photons to polarized </a:t>
            </a:r>
            <a:r>
              <a:rPr lang="en-US" dirty="0" err="1">
                <a:sym typeface="Wingdings" panose="05000000000000000000" pitchFamily="2" charset="2"/>
              </a:rPr>
              <a:t>e+e</a:t>
            </a:r>
            <a:r>
              <a:rPr lang="en-US" dirty="0">
                <a:sym typeface="Wingdings" panose="05000000000000000000" pitchFamily="2" charset="2"/>
              </a:rPr>
              <a:t>- beams (ILC design not applicable here)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0406A-023E-32F3-D443-C25BE7C0908E}"/>
              </a:ext>
            </a:extLst>
          </p:cNvPr>
          <p:cNvSpPr txBox="1"/>
          <p:nvPr/>
        </p:nvSpPr>
        <p:spPr>
          <a:xfrm>
            <a:off x="811521" y="5197157"/>
            <a:ext cx="10565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Theoretical studies include a possible improvement by a factor 5 of the signal/</a:t>
            </a:r>
            <a:r>
              <a:rPr lang="en-US" dirty="0" err="1"/>
              <a:t>bkg</a:t>
            </a:r>
            <a:r>
              <a:rPr lang="en-US" dirty="0"/>
              <a:t> </a:t>
            </a:r>
          </a:p>
          <a:p>
            <a:r>
              <a:rPr lang="en-US" dirty="0"/>
              <a:t>Design of polarizing ring OK for the low intensity e+ needed for the beam calibrations (200/10000 bunches 2%)</a:t>
            </a:r>
          </a:p>
          <a:p>
            <a:r>
              <a:rPr lang="en-US" dirty="0"/>
              <a:t>Requested design of positron polarizing ring (large increase of intensity and synchrotron radiation…. ONGOING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7585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0A3EF-507D-73EC-AC2C-DB3D2FC4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B41C-A5C5-B2B1-620F-BFC9400C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60096-AE50-C6DA-4E32-1649BF5B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F3FE1-3B89-FD57-2C57-6BBE5D1C21AC}"/>
              </a:ext>
            </a:extLst>
          </p:cNvPr>
          <p:cNvSpPr txBox="1"/>
          <p:nvPr/>
        </p:nvSpPr>
        <p:spPr>
          <a:xfrm>
            <a:off x="609600" y="829563"/>
            <a:ext cx="11673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hlinkClick r:id="rId2"/>
              </a:rPr>
              <a:t>https://indico.cern.ch/event/1298458/contributions/5977748/attachments/2874448/5034676/petrielloFCC24.pdf</a:t>
            </a:r>
            <a:endParaRPr lang="en-US" dirty="0"/>
          </a:p>
          <a:p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7409B-7DB7-BED6-310E-012FF79A6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18" y="1338649"/>
            <a:ext cx="8860665" cy="48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7B410-1C97-FA28-D52C-3584D87F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F9102-08B8-2036-6C41-846628E5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39CD4-6C00-FEA5-F20E-8C07404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E0DA4-A840-38C8-E702-6D4C0689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05" y="262029"/>
            <a:ext cx="8834907" cy="4855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2EBDD-A134-5BAA-4B76-6D861AEFB266}"/>
              </a:ext>
            </a:extLst>
          </p:cNvPr>
          <p:cNvSpPr txBox="1"/>
          <p:nvPr/>
        </p:nvSpPr>
        <p:spPr>
          <a:xfrm>
            <a:off x="670128" y="5070620"/>
            <a:ext cx="11330602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is where we are  -- ideas! </a:t>
            </a:r>
            <a:br>
              <a:rPr lang="en-US" b="1" dirty="0"/>
            </a:br>
            <a:r>
              <a:rPr lang="en-US" b="1" dirty="0"/>
              <a:t>The main tasks are to  </a:t>
            </a:r>
            <a:br>
              <a:rPr lang="en-US" b="1" dirty="0"/>
            </a:br>
            <a:r>
              <a:rPr lang="en-US" b="1" dirty="0"/>
              <a:t>design a polarized ring with full intensity (hard)</a:t>
            </a:r>
            <a:br>
              <a:rPr lang="en-US" b="1" dirty="0"/>
            </a:br>
            <a:r>
              <a:rPr lang="en-US" b="1" dirty="0"/>
              <a:t>design the tools for polarization manipulation  (already done for LEP) in order to reverse either e- and e+ Polarization</a:t>
            </a:r>
          </a:p>
          <a:p>
            <a:r>
              <a:rPr lang="en-US" b="1" dirty="0"/>
              <a:t>to optimize the best running scenario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54919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2C501-B049-6327-ACF1-78624831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5C2CF-3F0B-EA45-349A-9ABA943A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4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08.07.2026</a:t>
            </a:r>
            <a:endParaRPr kumimoji="0" lang="en-GB" sz="144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E5DE5-B487-7AA3-67C3-D518E1D2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Blondel Higgs coouplings to electrons and neutrinos</a:t>
            </a:r>
            <a:endParaRPr kumimoji="0" lang="en-GB" sz="144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7D29-63DE-97D8-A5DA-CFC4AD38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473A-E14C-4812-A0D4-922FFA49B43C}" type="slidenum">
              <a:rPr kumimoji="0" lang="en-GB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81315-8BA5-1ED6-F738-47C5A9EDE87C}"/>
              </a:ext>
            </a:extLst>
          </p:cNvPr>
          <p:cNvSpPr txBox="1"/>
          <p:nvPr/>
        </p:nvSpPr>
        <p:spPr>
          <a:xfrm>
            <a:off x="1934097" y="0"/>
            <a:ext cx="87729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Massive NEUTRINOS   (aka Heavy Neutral Leptons)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77F69-418D-3DB2-F1A2-93435234A30D}"/>
              </a:ext>
            </a:extLst>
          </p:cNvPr>
          <p:cNvSpPr txBox="1"/>
          <p:nvPr/>
        </p:nvSpPr>
        <p:spPr>
          <a:xfrm>
            <a:off x="193188" y="610136"/>
            <a:ext cx="101212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neutrinos have mass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BSM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phenomenon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consequence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Fermion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conservation (FNC) no longer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accidental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SM,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iff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neutrinos are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massless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‘SM-like’ minimal solutions call for right-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neutrinos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RHv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Two versions                  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A. 2 or 3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RHv’s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mass as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left-handed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ones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unobservable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consequence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fr-FR" sz="1600" b="1" dirty="0">
                <a:solidFill>
                  <a:srgbClr val="0070C0"/>
                </a:solidFill>
                <a:latin typeface="Calibri"/>
              </a:rPr>
              <a:t>the new states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perfectly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sterile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masses /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Yukawas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&lt; 10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-7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-12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x 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FR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??)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re-impose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FNC (new, BSM,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symmetry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?)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B. 2 or 3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RHv’s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masses (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see-saw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=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model)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HUGE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consequences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DM and BAU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possibilities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RHv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sterile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Majorana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particles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mix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light active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v’s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v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|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 ~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masses 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anywhere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e.g. 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</a:t>
            </a:r>
            <a:r>
              <a:rPr kumimoji="0" lang="fr-FR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 10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(« chance »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5% per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magnitude x 3 neutrino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neutrino Yukawa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coupling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fr-FR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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m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 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/&lt;H&gt;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similar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leptons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mass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eigenstates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HNL, long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rare, observable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decay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(FCC 2014 &amp; 2022)	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measurable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consequences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lifetime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charge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asymetries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etc. at the Z pole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--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Majorana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neutrino mass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N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&lt;-&gt;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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fr-FR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transition/spin-flip)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forbidden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but not « Higgs 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Intimately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Higgs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questions,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FCCee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a chance (&amp;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duty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to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what are the couplings of H(125) to neutrinos? Are there masses beyond the Higgs boson?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1FD887-BCE0-026A-4E59-ECA59AB3137C}"/>
              </a:ext>
            </a:extLst>
          </p:cNvPr>
          <p:cNvCxnSpPr>
            <a:cxnSpLocks/>
          </p:cNvCxnSpPr>
          <p:nvPr/>
        </p:nvCxnSpPr>
        <p:spPr>
          <a:xfrm>
            <a:off x="3679056" y="4617193"/>
            <a:ext cx="662675" cy="0"/>
          </a:xfrm>
          <a:prstGeom prst="line">
            <a:avLst/>
          </a:prstGeom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6114D9-67A0-BEF2-A47B-D58C2866C501}"/>
              </a:ext>
            </a:extLst>
          </p:cNvPr>
          <p:cNvGrpSpPr/>
          <p:nvPr/>
        </p:nvGrpSpPr>
        <p:grpSpPr>
          <a:xfrm>
            <a:off x="9010650" y="674258"/>
            <a:ext cx="2792875" cy="3429142"/>
            <a:chOff x="9010650" y="674258"/>
            <a:chExt cx="2792875" cy="3429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63CADF-DC4F-9F7F-301F-661279A90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7729"/>
            <a:stretch>
              <a:fillRect/>
            </a:stretch>
          </p:blipFill>
          <p:spPr>
            <a:xfrm>
              <a:off x="9010650" y="1503068"/>
              <a:ext cx="2724150" cy="2231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18BB07-309F-8157-2CFC-409CD5D0AF03}"/>
                </a:ext>
              </a:extLst>
            </p:cNvPr>
            <p:cNvSpPr txBox="1"/>
            <p:nvPr/>
          </p:nvSpPr>
          <p:spPr>
            <a:xfrm>
              <a:off x="9770533" y="3734068"/>
              <a:ext cx="2032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FF0000"/>
                  </a:solidFill>
                </a:rPr>
                <a:t>y</a:t>
              </a:r>
              <a:r>
                <a:rPr lang="fr-FR" b="1" baseline="-25000" dirty="0" err="1">
                  <a:solidFill>
                    <a:srgbClr val="FF0000"/>
                  </a:solidFill>
                </a:rPr>
                <a:t>v</a:t>
              </a:r>
              <a:r>
                <a:rPr lang="fr-FR" b="1" baseline="-25000" dirty="0">
                  <a:solidFill>
                    <a:srgbClr val="FF0000"/>
                  </a:solidFill>
                </a:rPr>
                <a:t> </a:t>
              </a:r>
              <a:r>
                <a:rPr lang="fr-FR" b="1" dirty="0">
                  <a:solidFill>
                    <a:prstClr val="black"/>
                  </a:solidFill>
                </a:rPr>
                <a:t>=</a:t>
              </a:r>
              <a:r>
                <a:rPr lang="fr-FR" b="1" dirty="0">
                  <a:solidFill>
                    <a:prstClr val="black"/>
                  </a:solidFill>
                  <a:sym typeface="Symbol" panose="05050102010706020507" pitchFamily="18" charset="2"/>
                </a:rPr>
                <a:t></a:t>
              </a:r>
              <a:r>
                <a:rPr lang="fr-FR" b="1" dirty="0">
                  <a:solidFill>
                    <a:prstClr val="black"/>
                  </a:solidFill>
                </a:rPr>
                <a:t> </a:t>
              </a:r>
              <a:r>
                <a:rPr lang="fr-FR" b="1" dirty="0">
                  <a:solidFill>
                    <a:srgbClr val="FF0000"/>
                  </a:solidFill>
                </a:rPr>
                <a:t>m</a:t>
              </a:r>
              <a:r>
                <a:rPr lang="fr-FR" b="1" baseline="-25000" dirty="0">
                  <a:solidFill>
                    <a:srgbClr val="FF0000"/>
                  </a:solidFill>
                </a:rPr>
                <a:t>N </a:t>
              </a:r>
              <a:r>
                <a:rPr lang="fr-FR" b="1" dirty="0">
                  <a:solidFill>
                    <a:srgbClr val="FF0000"/>
                  </a:solidFill>
                </a:rPr>
                <a:t>. M</a:t>
              </a:r>
              <a:r>
                <a:rPr lang="fr-FR" b="1" baseline="-25000" dirty="0">
                  <a:solidFill>
                    <a:srgbClr val="FF0000"/>
                  </a:solidFill>
                </a:rPr>
                <a:t>v   </a:t>
              </a:r>
              <a:r>
                <a:rPr lang="fr-FR" dirty="0"/>
                <a:t>/ &lt;H&gt;</a:t>
              </a:r>
              <a:endParaRPr lang="en-CH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3D80BC-50D2-A76D-90B1-86577A4B2F9F}"/>
                </a:ext>
              </a:extLst>
            </p:cNvPr>
            <p:cNvCxnSpPr>
              <a:cxnSpLocks/>
            </p:cNvCxnSpPr>
            <p:nvPr/>
          </p:nvCxnSpPr>
          <p:spPr>
            <a:xfrm>
              <a:off x="10285823" y="3795924"/>
              <a:ext cx="797044" cy="0"/>
            </a:xfrm>
            <a:prstGeom prst="line">
              <a:avLst/>
            </a:prstGeom>
            <a:ln w="22225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60AE929-8B8E-D0D9-6926-A4980C633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64"/>
            <a:stretch>
              <a:fillRect/>
            </a:stretch>
          </p:blipFill>
          <p:spPr bwMode="auto">
            <a:xfrm>
              <a:off x="9620089" y="1053652"/>
              <a:ext cx="1657350" cy="95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03A10E-95DA-997E-9BF2-7F7894C28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4398" y="771525"/>
              <a:ext cx="0" cy="759170"/>
            </a:xfrm>
            <a:prstGeom prst="line">
              <a:avLst/>
            </a:prstGeom>
            <a:ln w="222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E9BFF2-D64F-0149-67F7-48110432232E}"/>
                </a:ext>
              </a:extLst>
            </p:cNvPr>
            <p:cNvSpPr txBox="1"/>
            <p:nvPr/>
          </p:nvSpPr>
          <p:spPr>
            <a:xfrm>
              <a:off x="9765821" y="1592551"/>
              <a:ext cx="482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FF0000"/>
                  </a:solidFill>
                </a:rPr>
                <a:t>y</a:t>
              </a:r>
              <a:r>
                <a:rPr lang="fr-FR" b="1" baseline="-25000" dirty="0" err="1">
                  <a:solidFill>
                    <a:srgbClr val="FF0000"/>
                  </a:solidFill>
                </a:rPr>
                <a:t>v</a:t>
              </a:r>
              <a:r>
                <a:rPr lang="fr-FR" b="1" dirty="0">
                  <a:solidFill>
                    <a:prstClr val="black"/>
                  </a:solidFill>
                </a:rPr>
                <a:t>=</a:t>
              </a:r>
              <a:endParaRPr lang="en-CH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BB8D21-367E-BC0A-CDE2-B61201BFC832}"/>
                </a:ext>
              </a:extLst>
            </p:cNvPr>
            <p:cNvSpPr txBox="1"/>
            <p:nvPr/>
          </p:nvSpPr>
          <p:spPr>
            <a:xfrm>
              <a:off x="9995532" y="67425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CH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E25AFC9-D4B4-FC5C-751C-FB76E237E900}"/>
              </a:ext>
            </a:extLst>
          </p:cNvPr>
          <p:cNvSpPr txBox="1"/>
          <p:nvPr/>
        </p:nvSpPr>
        <p:spPr>
          <a:xfrm>
            <a:off x="7637555" y="0"/>
            <a:ext cx="139493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/>
              <a:t>{</a:t>
            </a:r>
            <a:endParaRPr lang="en-C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A4A37-97C5-39B2-E6C5-67DF1F52A62B}"/>
              </a:ext>
            </a:extLst>
          </p:cNvPr>
          <p:cNvSpPr txBox="1"/>
          <p:nvPr/>
        </p:nvSpPr>
        <p:spPr>
          <a:xfrm>
            <a:off x="7461864" y="2344798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endParaRPr lang="en-CH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C88A3-E681-F8ED-773E-29BB8E7043BF}"/>
              </a:ext>
            </a:extLst>
          </p:cNvPr>
          <p:cNvSpPr txBox="1"/>
          <p:nvPr/>
        </p:nvSpPr>
        <p:spPr>
          <a:xfrm>
            <a:off x="8862410" y="1330640"/>
            <a:ext cx="3401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CH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5C59B-71C7-B0E3-794D-BCDBEC5AA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7F8DF-45FA-53A8-FB08-1F397773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4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08.07.2026</a:t>
            </a:r>
            <a:endParaRPr kumimoji="0" lang="en-GB" sz="144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B54BC-8C67-E0DC-10FF-0CAAF05C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Blondel Higgs coouplings to electrons and neutrinos</a:t>
            </a:r>
            <a:endParaRPr kumimoji="0" lang="en-GB" sz="144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FFD32-E51A-F70C-9AB5-C4FDA836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473A-E14C-4812-A0D4-922FFA49B43C}" type="slidenum">
              <a:rPr kumimoji="0" lang="en-GB" sz="144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AFC46-D495-76C6-F398-B948A9BE126D}"/>
              </a:ext>
            </a:extLst>
          </p:cNvPr>
          <p:cNvSpPr txBox="1"/>
          <p:nvPr/>
        </p:nvSpPr>
        <p:spPr>
          <a:xfrm>
            <a:off x="2667000" y="134636"/>
            <a:ext cx="676922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Towards a significant HNL study  -- items and target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D1AC52-2950-A7CE-D87C-3532D215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470" y="1074914"/>
            <a:ext cx="4584879" cy="2730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C29B9A-401C-5849-F692-3BF59705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71" y="3626031"/>
            <a:ext cx="4584879" cy="27303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86EBF1-B170-B9DF-058A-EAE216ACA12A}"/>
              </a:ext>
            </a:extLst>
          </p:cNvPr>
          <p:cNvSpPr txBox="1"/>
          <p:nvPr/>
        </p:nvSpPr>
        <p:spPr>
          <a:xfrm>
            <a:off x="10702924" y="1249912"/>
            <a:ext cx="10499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Exclusion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4B488-B36E-A030-3C3D-9DBB1BA7478B}"/>
              </a:ext>
            </a:extLst>
          </p:cNvPr>
          <p:cNvSpPr txBox="1"/>
          <p:nvPr/>
        </p:nvSpPr>
        <p:spPr>
          <a:xfrm>
            <a:off x="10702924" y="3803132"/>
            <a:ext cx="10895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E8ECC0-BEBE-CB71-6023-E414DD34FE77}"/>
              </a:ext>
            </a:extLst>
          </p:cNvPr>
          <p:cNvSpPr txBox="1"/>
          <p:nvPr/>
        </p:nvSpPr>
        <p:spPr>
          <a:xfrm>
            <a:off x="638014" y="766841"/>
            <a:ext cx="5413598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theory side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Clarify semantics for the ‘is this BSM and how?’ question!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Clarify the model for 3x3 light x heavy families,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-- relationship between HNL decay modes and PMNS 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Meaning of the ‘see-saw’ line : exclusion or a guideline?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is ‘excluding down to the see-saw limit’ a good experimental target?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Interest of the various decays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-- in particular the Neutral Current decays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e.g. HNL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HNL’ +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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decay?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Relationship between production rate and lifetime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For 1) observation of a single HNL  2) case of 2 HNL in range for BAU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complementarity with FCC-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physics potential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7F355A-C0BF-F85B-5577-588F1CEBD7AE}"/>
              </a:ext>
            </a:extLst>
          </p:cNvPr>
          <p:cNvSpPr txBox="1"/>
          <p:nvPr/>
        </p:nvSpPr>
        <p:spPr>
          <a:xfrm>
            <a:off x="247649" y="3676593"/>
            <a:ext cx="7302321" cy="292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experimental side </a:t>
            </a:r>
            <a:r>
              <a:rPr lang="en-US" b="1" dirty="0">
                <a:solidFill>
                  <a:srgbClr val="FF0000"/>
                </a:solidFill>
              </a:rPr>
              <a:t>THIS MIGHT LEAD TO DETECTOR REQUIREMENTS</a:t>
            </a:r>
            <a:r>
              <a:rPr lang="en-US" dirty="0">
                <a:solidFill>
                  <a:prstClr val="black"/>
                </a:solidFill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LLP mode: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 estimate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(time and space coincidence)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For LHC:  dominated by fake displaced vertex (DV) from accidental overlap of track segments folded with poor track reconstruction from IR to DV.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 study for FCC-ee.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-- Overlap involving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   Need simulation of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FCC-ee caverns!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  <a:p>
            <a:pPr lvl="0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Target: </a:t>
            </a:r>
            <a:r>
              <a:rPr lang="en-US" sz="1600" b="1" dirty="0">
                <a:solidFill>
                  <a:srgbClr val="FF0000"/>
                </a:solidFill>
              </a:rPr>
              <a:t>THIS MIGHT LEAD TO RUNNING TIME/PERFORMANCE REQUIREMENTS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Evaluate statistics required for ‘discover or rule out HNL’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 down to the See-saw limit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function of HNL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 not to worry about “beyond the baseline” scenarios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the baseline is solidly established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7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63" y="734781"/>
            <a:ext cx="8001968" cy="6332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9441" y="0"/>
            <a:ext cx="72510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Leptons and Fermion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7387" y="5537610"/>
            <a:ext cx="16233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Panos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Charitos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2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32861-803E-3F3D-4E3B-5D30F899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93E81-46C4-BABF-6748-C463A3A3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0EF99-EE92-181A-2850-A5349491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AC004-3246-0A43-E1ED-57FAAB6BE3AE}"/>
              </a:ext>
            </a:extLst>
          </p:cNvPr>
          <p:cNvSpPr txBox="1"/>
          <p:nvPr/>
        </p:nvSpPr>
        <p:spPr>
          <a:xfrm>
            <a:off x="3289852" y="159025"/>
            <a:ext cx="37967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Fermion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conservation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8016A-761A-AD4A-7587-B51BAA4E496F}"/>
              </a:ext>
            </a:extLst>
          </p:cNvPr>
          <p:cNvSpPr txBox="1"/>
          <p:nvPr/>
        </p:nvSpPr>
        <p:spPr>
          <a:xfrm>
            <a:off x="477078" y="844827"/>
            <a:ext cx="591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*not* in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itself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symmetry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Standard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83FE7-08AA-1A09-BF5E-175D6A62EA6A}"/>
              </a:ext>
            </a:extLst>
          </p:cNvPr>
          <p:cNvSpPr txBox="1"/>
          <p:nvPr/>
        </p:nvSpPr>
        <p:spPr>
          <a:xfrm>
            <a:off x="482287" y="1445132"/>
            <a:ext cx="109728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fermions (e/mu/tau and the quarks)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possible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a fermion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antifermion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charge conservation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neutrinos,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SM assumes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massless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neutrino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left-handed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identical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massless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helicity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antineutrino has positive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helicity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neutrino &lt;-&gt; antineutrino transition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forbidden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angular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conservation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practice in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apparent conservation of fermion 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existence of massive neutrinos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spin flip and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neutrino-antineutrino transition.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since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left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handed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field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has a component  of the opposite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helicity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(and vice versa)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/>
              </a:rPr>
              <a:t></a:t>
            </a:r>
            <a:r>
              <a:rPr kumimoji="0" lang="fr-CH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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/>
              </a:rPr>
              <a:t></a:t>
            </a:r>
            <a:r>
              <a:rPr kumimoji="0" lang="fr-CH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/>
              </a:rPr>
              <a:t></a:t>
            </a:r>
            <a:r>
              <a:rPr kumimoji="0" lang="fr-CH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m/E                  (mass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allows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flip the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helicity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mass and light neutrinos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for m=50meV and P =30 MeV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m/E)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10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-18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neutrino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double beta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decay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by </a:t>
            </a:r>
            <a:r>
              <a:rPr kumimoji="0" lang="fr-FR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directly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right-</a:t>
            </a:r>
            <a:r>
              <a:rPr kumimoji="0" lang="fr-FR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handed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neutrinos!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ABD71-08E7-9394-4DAE-0EF1F43D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4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852" y="159025"/>
            <a:ext cx="37967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Fermion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078" y="844827"/>
            <a:ext cx="591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*not* in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itself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symmetry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Standard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287" y="1445132"/>
            <a:ext cx="109728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fermions (e/mu/tau and the quarks)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possible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a fermion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antifermion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charge conservation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neutrinos,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SM assumes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massless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neutrino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left-handed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identical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massless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helicity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antineutrino has positive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helicity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neutrino &lt;-&gt; antineutrino transition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forbidden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angular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momentum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conservation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practice in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apparent conservation of fermion 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existence of massive neutrinos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spin flip and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neutrino-antineutrino transition.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since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left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handed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field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has a component  of the opposite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helicity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(and vice versa)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/>
              </a:rPr>
              <a:t></a:t>
            </a:r>
            <a:r>
              <a:rPr kumimoji="0" lang="fr-CH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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/>
              </a:rPr>
              <a:t></a:t>
            </a:r>
            <a:r>
              <a:rPr kumimoji="0" lang="fr-CH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/>
              </a:rPr>
              <a:t></a:t>
            </a:r>
            <a:r>
              <a:rPr kumimoji="0" lang="fr-CH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m/E                  (mass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allows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flip the </a:t>
            </a:r>
            <a:r>
              <a:rPr kumimoji="0" lang="fr-CH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helicity</a:t>
            </a:r>
            <a:r>
              <a:rPr kumimoji="0" lang="fr-CH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mass and light neutrinos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for m=50meV and P =30 MeV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m/E)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10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-18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neutrino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double beta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decay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by </a:t>
            </a:r>
            <a:r>
              <a:rPr kumimoji="0" lang="fr-FR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directly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right-</a:t>
            </a:r>
            <a:r>
              <a:rPr kumimoji="0" lang="fr-FR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handed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neutrinos!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0050" y="0"/>
            <a:ext cx="417195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violation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first Sakharov condition for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Baryon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Asymmetry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Baryogenesis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Leptogenesis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sphalerons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 CP violation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 out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equilibrium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Bang OK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3BDD3-2B89-0DF3-A260-86B817E8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6DA2D-ABF4-066C-D62E-9D39336E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F8FC9-AE02-6EB3-D33C-3597BD4A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82FE1-D2EC-1A9F-69D4-58E138E0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" y="688643"/>
            <a:ext cx="10542131" cy="55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332" y="188844"/>
            <a:ext cx="42490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Motivation and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485" y="1214513"/>
            <a:ext cx="7213450" cy="212365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Sterile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neutrinos  ``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“  ( and *NO* it is *not* a fourth family of neutrino!)</a:t>
            </a:r>
            <a:endParaRPr kumimoji="0" lang="fr-FR" sz="1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Leptons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Right-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Majorana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all the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181" y="3649270"/>
            <a:ext cx="1113826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Generically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new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freedom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arises for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light neutrinos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massive. Massive neutrino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two helicity states, which can be projected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Electroweak  Left-handed  (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+m/E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)   and   Right-Handed (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+m/E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) states.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 oscillations,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‘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neutrino mass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certainly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right-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neutrinos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course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possible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heavy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leptons 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ad-hoc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23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1602" y="1062401"/>
                <a:ext cx="62991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0" lang="fr-CH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fr-CH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2" y="1062401"/>
                <a:ext cx="629919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49600" y="146212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54402" y="1062400"/>
                <a:ext cx="629919" cy="73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0" lang="fr-CH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fr-CH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Symbol"/>
                                </a:rPr>
                                <m:t>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  <a:sym typeface="Symbol"/>
                                    </a:rPr>
                                    <m:t>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2" y="1062400"/>
                <a:ext cx="629919" cy="737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82720" y="146212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77362" y="1072560"/>
                <a:ext cx="629919" cy="73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0" lang="fr-CH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fr-CH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Symbol"/>
                                </a:rPr>
                                <m:t>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fr-CH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  <a:sym typeface="Symbol"/>
                                    </a:rPr>
                                    <m:t>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62" y="1072560"/>
                <a:ext cx="629919" cy="737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85360" y="147228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47360" y="1067480"/>
                <a:ext cx="55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067480"/>
                <a:ext cx="5557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00145" y="1057231"/>
                <a:ext cx="56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</m:t>
                          </m:r>
                        </m:e>
                      </m:d>
                    </m:oMath>
                  </m:oMathPara>
                </a14:m>
                <a:endPara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45" y="1057231"/>
                <a:ext cx="562205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1019" y="1053937"/>
                <a:ext cx="530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CH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</m:t>
                          </m:r>
                        </m:e>
                      </m:d>
                    </m:oMath>
                  </m:oMathPara>
                </a14:m>
                <a:endPara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19" y="1053937"/>
                <a:ext cx="5301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54402" y="21328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= 1/2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29297" y="869360"/>
            <a:ext cx="4877026" cy="1239520"/>
            <a:chOff x="1105297" y="1463040"/>
            <a:chExt cx="4877026" cy="1239520"/>
          </a:xfrm>
        </p:grpSpPr>
        <p:sp>
          <p:nvSpPr>
            <p:cNvPr id="18" name="Rectangle 17"/>
            <p:cNvSpPr/>
            <p:nvPr/>
          </p:nvSpPr>
          <p:spPr>
            <a:xfrm>
              <a:off x="1105297" y="1463040"/>
              <a:ext cx="4877026" cy="12395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86050" y="1463040"/>
              <a:ext cx="0" cy="1239520"/>
            </a:xfrm>
            <a:prstGeom prst="line">
              <a:avLst/>
            </a:prstGeom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39458" y="1458640"/>
            <a:ext cx="612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63840" y="107256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Q= 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3841" y="148912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Q=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67928" y="213285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=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75044" y="114537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9856" y="1160597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9682" y="1155835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99300" y="1484785"/>
            <a:ext cx="1964852" cy="486827"/>
            <a:chOff x="3975300" y="1484784"/>
            <a:chExt cx="1964852" cy="486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75300" y="1484784"/>
                  <a:ext cx="65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fr-CH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CH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CH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</m:t>
                                </m:r>
                              </m:e>
                              <m:sub>
                                <m:r>
                                  <a:rPr kumimoji="0" lang="fr-CH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fr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300" y="1484784"/>
                  <a:ext cx="65191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96464" y="1498721"/>
                  <a:ext cx="650114" cy="391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fr-CH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CH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CH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</m:t>
                                </m:r>
                              </m:e>
                              <m:sub>
                                <m:r>
                                  <a:rPr kumimoji="0" lang="fr-CH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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fr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464" y="1498721"/>
                  <a:ext cx="650114" cy="39113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72142" y="1490347"/>
                  <a:ext cx="6599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fr-CH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CH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CH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</m:t>
                                </m:r>
                              </m:e>
                              <m:sub>
                                <m:r>
                                  <a:rPr kumimoji="0" lang="fr-CH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Symbol"/>
                                  </a:rPr>
                                  <m:t>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fr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142" y="1490347"/>
                  <a:ext cx="65992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4401844" y="1633057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0070" y="1613035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64006" y="1623195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54510" y="188640"/>
            <a:ext cx="248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Electroweak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eigenstates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70561" y="2177267"/>
            <a:ext cx="2822855" cy="3393976"/>
            <a:chOff x="5946560" y="2177266"/>
            <a:chExt cx="2822855" cy="3393976"/>
          </a:xfrm>
        </p:grpSpPr>
        <p:sp>
          <p:nvSpPr>
            <p:cNvPr id="30" name="Notched Right Arrow 29"/>
            <p:cNvSpPr/>
            <p:nvPr/>
          </p:nvSpPr>
          <p:spPr>
            <a:xfrm rot="13736727">
              <a:off x="5832066" y="2291760"/>
              <a:ext cx="690654" cy="461665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6630" y="2708920"/>
              <a:ext cx="2442785" cy="286232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Right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handed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neutrinos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are singlets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weak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interaction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EM interaction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strong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interaction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can’t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produce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can’t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detect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</a:t>
              </a:r>
              <a:endPara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--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why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bother</a:t>
              </a:r>
              <a:r>
                <a:rPr kumimoji="0" lang="fr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 –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Also</a:t>
              </a:r>
              <a:r>
                <a:rPr kumimoji="0" lang="fr-CH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CH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called</a:t>
              </a:r>
              <a:r>
                <a:rPr kumimoji="0" lang="fr-CH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‘</a:t>
              </a:r>
              <a:r>
                <a:rPr kumimoji="0" lang="fr-CH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sterile</a:t>
              </a:r>
              <a:r>
                <a:rPr kumimoji="0" lang="fr-CH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’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917" y="2493161"/>
            <a:ext cx="3257711" cy="42864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Box 23"/>
          <p:cNvSpPr txBox="1"/>
          <p:nvPr/>
        </p:nvSpPr>
        <p:spPr>
          <a:xfrm>
            <a:off x="6871063" y="5725664"/>
            <a:ext cx="5199017" cy="92333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unlike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fr-FR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fr-F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nothing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distinguishes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antiparticle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fr-FR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singlet (no ‘charge’)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naturally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Majorana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particle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967" y="209006"/>
            <a:ext cx="26212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 training in 1976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557" y="20660"/>
            <a:ext cx="83013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Neutrino masses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intimately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Higgs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what are the couplings of the H(125) to neutrinos?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7858" y="620536"/>
            <a:ext cx="1120388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8" charset="2"/>
              <a:buChar char="z"/>
              <a:defRPr kumimoji="1"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8" charset="2"/>
              <a:buChar char="y"/>
              <a:defRPr kumimoji="1"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8" charset="2"/>
              <a:buChar char="x"/>
              <a:defRPr kumimoj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Adding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neutrino masses to the Standard model '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simply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' by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adding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Dirac mass </a:t>
            </a:r>
            <a:r>
              <a:rPr kumimoji="0" lang="en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right-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handed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neutrino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</a:t>
            </a:r>
            <a:r>
              <a:rPr kumimoji="0" lang="fr-CH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r>
              <a:rPr kumimoji="0" lang="fr-CH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Higgs </a:t>
            </a:r>
            <a:r>
              <a:rPr kumimoji="0" lang="fr-CH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Yukawa</a:t>
            </a:r>
            <a:r>
              <a:rPr kumimoji="0" lang="fr-CH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coupling</a:t>
            </a:r>
            <a:r>
              <a:rPr kumimoji="0" lang="fr-CH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(like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everybody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else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).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Then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right-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handed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neutrinos are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perfectly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sterile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(</a:t>
            </a:r>
            <a:r>
              <a:rPr kumimoji="0" lang="fr-CH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except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they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couple to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both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Higgs boson and gravitation).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Things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become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more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interesting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fr-CH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fr-CH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Majorana</a:t>
            </a:r>
            <a:r>
              <a:rPr kumimoji="0" lang="fr-CH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mass </a:t>
            </a:r>
            <a:r>
              <a:rPr kumimoji="0" lang="fr-CH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term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arises. So-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called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Weinberg </a:t>
            </a:r>
            <a:r>
              <a:rPr kumimoji="0" lang="fr-CH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Operator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only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Dim5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operator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EFT) and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involves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Higgs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boson and the neutrino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Yukawa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H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coupling</a:t>
            </a:r>
            <a:r>
              <a:rPr kumimoji="0" lang="fr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69" y="1266867"/>
            <a:ext cx="38068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3878320"/>
            <a:ext cx="5211601" cy="223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6378" y="6069873"/>
            <a:ext cx="183672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Pilar Hernandez,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Granada 2019-05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793" y="3997234"/>
            <a:ext cx="566873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Majorana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mass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extremely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-to-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antiparticle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transition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Baryon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asymmetry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(+ CP violation 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neutrinos)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62" y="5628087"/>
            <a:ext cx="1343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90556" y="5677987"/>
            <a:ext cx="6618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fr-F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E2622-BD6D-E70B-15D5-90339295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687111" y="1743910"/>
            <a:ext cx="678577" cy="37698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9437C2-7970-F039-E646-213B213B261A}"/>
              </a:ext>
            </a:extLst>
          </p:cNvPr>
          <p:cNvSpPr txBox="1"/>
          <p:nvPr/>
        </p:nvSpPr>
        <p:spPr>
          <a:xfrm>
            <a:off x="7417091" y="1846841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239070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8640"/>
            <a:ext cx="11305256" cy="63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276" y="2162176"/>
            <a:ext cx="79978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607" y="4503676"/>
            <a:ext cx="2854325" cy="2252662"/>
          </a:xfrm>
          <a:prstGeom prst="rect">
            <a:avLst/>
          </a:prstGeom>
          <a:solidFill>
            <a:srgbClr val="DDF9FF"/>
          </a:solidFill>
          <a:ln w="444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738" y="676276"/>
            <a:ext cx="66929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518592" y="677432"/>
            <a:ext cx="185300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See-saw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type I :</a:t>
            </a: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9713251" y="583453"/>
            <a:ext cx="2061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CH" altLang="fr-FR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CH" altLang="fr-FR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fr-CH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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Dirac + </a:t>
            </a:r>
            <a:r>
              <a:rPr kumimoji="0" lang="fr-CH" altLang="fr-FR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Majorana</a:t>
            </a:r>
            <a:r>
              <a:rPr kumimoji="0" lang="fr-CH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mass </a:t>
            </a:r>
            <a:r>
              <a:rPr kumimoji="0" lang="fr-CH" altLang="fr-FR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terms</a:t>
            </a:r>
            <a:r>
              <a:rPr kumimoji="0" lang="fr-CH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endParaRPr kumimoji="0" lang="fr-CH" altLang="fr-FR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2174875" y="4524313"/>
            <a:ext cx="24384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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Dirac </a:t>
            </a:r>
            <a:r>
              <a:rPr kumimoji="0" lang="fr-CH" alt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only</a:t>
            </a:r>
            <a:r>
              <a:rPr kumimoji="0" lang="fr-CH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(</a:t>
            </a:r>
            <a:r>
              <a:rPr kumimoji="0" lang="fr-CH" alt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like</a:t>
            </a:r>
            <a:r>
              <a:rPr kumimoji="0" lang="fr-CH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e- vs e+):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     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     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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  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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</a:t>
            </a: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½      0          ½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 states of </a:t>
            </a: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equal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masses</a:t>
            </a:r>
          </a:p>
        </p:txBody>
      </p:sp>
      <p:cxnSp>
        <p:nvCxnSpPr>
          <p:cNvPr id="15369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5368" idx="1"/>
          </p:cNvCxnSpPr>
          <p:nvPr/>
        </p:nvCxnSpPr>
        <p:spPr bwMode="auto">
          <a:xfrm flipV="1">
            <a:off x="2174876" y="5356163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11438" y="5356163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19438" y="5356163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06801" y="5356163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73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8163" y="5041838"/>
            <a:ext cx="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74" name="TextBox 12"/>
          <p:cNvSpPr txBox="1">
            <a:spLocks noChangeArrowheads="1"/>
          </p:cNvSpPr>
          <p:nvPr/>
        </p:nvSpPr>
        <p:spPr bwMode="auto">
          <a:xfrm>
            <a:off x="1524001" y="5210114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1619250" y="5629214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fr-CH" altLang="fr-FR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weak</a:t>
            </a: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2095843" y="6138863"/>
            <a:ext cx="211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have I=1/2  (active)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have I=0    (</a:t>
            </a: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sterile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15377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9" y="4493261"/>
            <a:ext cx="2854325" cy="2252663"/>
          </a:xfrm>
          <a:prstGeom prst="rect">
            <a:avLst/>
          </a:prstGeom>
          <a:solidFill>
            <a:srgbClr val="EBFDFF"/>
          </a:solidFill>
          <a:ln w="444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5241925" y="4533901"/>
            <a:ext cx="2438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Majorana</a:t>
            </a:r>
            <a:r>
              <a:rPr kumimoji="0" lang="fr-CH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fr-CH" alt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only</a:t>
            </a:r>
            <a:endParaRPr kumimoji="0" lang="fr-CH" altLang="fr-FR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               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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   </a:t>
            </a: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½                 ½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 states of </a:t>
            </a: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equal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masses</a:t>
            </a:r>
          </a:p>
        </p:txBody>
      </p:sp>
      <p:cxnSp>
        <p:nvCxnSpPr>
          <p:cNvPr id="15379" name="Straight Connector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41925" y="5335270"/>
            <a:ext cx="33655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0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88076" y="5335270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1" name="Straight Arrow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76800" y="4941508"/>
            <a:ext cx="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82" name="TextBox 28"/>
          <p:cNvSpPr txBox="1">
            <a:spLocks noChangeArrowheads="1"/>
          </p:cNvSpPr>
          <p:nvPr/>
        </p:nvSpPr>
        <p:spPr bwMode="auto">
          <a:xfrm>
            <a:off x="4592639" y="5108196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5383" name="TextBox 29"/>
          <p:cNvSpPr txBox="1">
            <a:spLocks noChangeArrowheads="1"/>
          </p:cNvSpPr>
          <p:nvPr/>
        </p:nvSpPr>
        <p:spPr bwMode="auto">
          <a:xfrm>
            <a:off x="4677729" y="5669281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fr-CH" altLang="fr-FR" sz="1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weak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5384" name="TextBox 30"/>
          <p:cNvSpPr txBox="1">
            <a:spLocks noChangeArrowheads="1"/>
          </p:cNvSpPr>
          <p:nvPr/>
        </p:nvSpPr>
        <p:spPr bwMode="auto">
          <a:xfrm>
            <a:off x="5141913" y="6165534"/>
            <a:ext cx="2101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have     I=1/2  (active)</a:t>
            </a:r>
          </a:p>
        </p:txBody>
      </p:sp>
      <p:sp>
        <p:nvSpPr>
          <p:cNvPr id="15385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4402139"/>
            <a:ext cx="2854325" cy="2435225"/>
          </a:xfrm>
          <a:prstGeom prst="rect">
            <a:avLst/>
          </a:prstGeom>
          <a:solidFill>
            <a:srgbClr val="EBFDFF"/>
          </a:solidFill>
          <a:ln w="444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86" name="TextBox 32"/>
          <p:cNvSpPr txBox="1">
            <a:spLocks noChangeArrowheads="1"/>
          </p:cNvSpPr>
          <p:nvPr/>
        </p:nvSpPr>
        <p:spPr bwMode="auto">
          <a:xfrm>
            <a:off x="8270875" y="4432301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&gt; </a:t>
            </a: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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Dirac + </a:t>
            </a:r>
            <a:r>
              <a:rPr kumimoji="0" lang="fr-CH" alt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Majorana</a:t>
            </a:r>
            <a:r>
              <a:rPr kumimoji="0" lang="fr-CH" alt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endParaRPr kumimoji="0" lang="fr-CH" altLang="fr-FR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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kumimoji="0" lang="en-US" altLang="fr-FR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½      0          ½   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 states , 2  mass </a:t>
            </a: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levels</a:t>
            </a:r>
            <a:endParaRPr kumimoji="0" lang="fr-CH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5387" name="Straight Connector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70876" y="5426075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8" name="Straight Connector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07438" y="5187950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89" name="Straight Connector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15438" y="5426075"/>
            <a:ext cx="334962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90" name="Straight Connector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702801" y="5187950"/>
            <a:ext cx="334963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391" name="Straight Arrow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04163" y="4951413"/>
            <a:ext cx="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92" name="TextBox 38"/>
          <p:cNvSpPr txBox="1">
            <a:spLocks noChangeArrowheads="1"/>
          </p:cNvSpPr>
          <p:nvPr/>
        </p:nvSpPr>
        <p:spPr bwMode="auto">
          <a:xfrm>
            <a:off x="7620001" y="5118101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5393" name="TextBox 39"/>
          <p:cNvSpPr txBox="1">
            <a:spLocks noChangeArrowheads="1"/>
          </p:cNvSpPr>
          <p:nvPr/>
        </p:nvSpPr>
        <p:spPr bwMode="auto">
          <a:xfrm>
            <a:off x="7715250" y="5760721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fr-CH" altLang="fr-FR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weak</a:t>
            </a:r>
            <a:r>
              <a:rPr kumimoji="0" lang="fr-CH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5394" name="TextBox 40"/>
          <p:cNvSpPr txBox="1">
            <a:spLocks noChangeArrowheads="1"/>
          </p:cNvSpPr>
          <p:nvPr/>
        </p:nvSpPr>
        <p:spPr bwMode="auto">
          <a:xfrm>
            <a:off x="8169276" y="6267450"/>
            <a:ext cx="2132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have ~I=1/2  (~active)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fr-CH" alt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have ~I=0    (~</a:t>
            </a:r>
            <a:r>
              <a:rPr kumimoji="0" lang="fr-CH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sterile</a:t>
            </a:r>
            <a:r>
              <a:rPr kumimoji="0" lang="fr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04521" y="4420672"/>
            <a:ext cx="9523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see-saw</a:t>
            </a: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3681" y="79494"/>
            <a:ext cx="181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</a:t>
            </a: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eigenstates</a:t>
            </a: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08.07.2026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295800" y="6381329"/>
            <a:ext cx="346402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Blondel Higgs coouplings to electrons and neutrinos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4314" y="5529944"/>
            <a:ext cx="9607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dominantly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D4B281-4E7E-4D44-9392-9935C31C90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25FFA-2D2B-D657-AF74-9EEAC4C8EA1D}"/>
              </a:ext>
            </a:extLst>
          </p:cNvPr>
          <p:cNvSpPr txBox="1"/>
          <p:nvPr/>
        </p:nvSpPr>
        <p:spPr>
          <a:xfrm>
            <a:off x="10226845" y="2878515"/>
            <a:ext cx="185679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Yukawa coupling: </a:t>
            </a:r>
            <a:br>
              <a:rPr lang="en-US" dirty="0"/>
            </a:br>
            <a:r>
              <a:rPr lang="en-US" dirty="0" err="1"/>
              <a:t>m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m</a:t>
            </a:r>
            <a:r>
              <a:rPr lang="en-US" baseline="-25000" dirty="0">
                <a:sym typeface="Symbol" panose="05050102010706020507" pitchFamily="18" charset="2"/>
              </a:rPr>
              <a:t></a:t>
            </a:r>
            <a:r>
              <a:rPr lang="en-US" dirty="0">
                <a:sym typeface="Symbol" panose="05050102010706020507" pitchFamily="18" charset="2"/>
              </a:rPr>
              <a:t> . M </a:t>
            </a:r>
            <a:endParaRPr lang="en-CH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D9E47-262D-B784-918A-7704AEA62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16654" y="3208420"/>
            <a:ext cx="6577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3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9918" y="671299"/>
                <a:ext cx="2885021" cy="43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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  =  </a:t>
                </a:r>
                <a:r>
                  <a:rPr lang="en-CH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</a:t>
                </a:r>
                <a:r>
                  <a:rPr lang="en-US" sz="2400" b="1" i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   </a:t>
                </a:r>
                <a:r>
                  <a:rPr lang="fr-CH" sz="2000" dirty="0">
                    <a:solidFill>
                      <a:prstClr val="black"/>
                    </a:solidFill>
                  </a:rPr>
                  <a:t>cos</a:t>
                </a:r>
                <a:r>
                  <a:rPr lang="fr-CH" sz="2000" dirty="0">
                    <a:solidFill>
                      <a:prstClr val="black"/>
                    </a:solidFill>
                    <a:sym typeface="Symbol"/>
                  </a:rPr>
                  <a:t> 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fr-CH" sz="20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fr-CH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fr-CH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sub>
                      <m:sup/>
                    </m:sSubSup>
                    <m:r>
                      <a:rPr lang="fr-CH" sz="2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fr-CH" sz="2000">
                        <a:solidFill>
                          <a:prstClr val="black"/>
                        </a:solidFill>
                        <a:latin typeface="Cambria Math"/>
                      </a:rPr>
                      <m:t>𝐬𝐢𝐧</m:t>
                    </m:r>
                  </m:oMath>
                </a14:m>
                <a:r>
                  <a:rPr lang="fr-CH" sz="2000" dirty="0">
                    <a:solidFill>
                      <a:prstClr val="black"/>
                    </a:solidFill>
                    <a:sym typeface="Symbol"/>
                  </a:rPr>
                  <a:t></a:t>
                </a:r>
                <a:endParaRPr lang="fr-CH" sz="20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18" y="671299"/>
                <a:ext cx="2885021" cy="437940"/>
              </a:xfrm>
              <a:prstGeom prst="rect">
                <a:avLst/>
              </a:prstGeom>
              <a:blipFill>
                <a:blip r:embed="rId3"/>
                <a:stretch>
                  <a:fillRect l="-2114" t="-1389" r="-1480" b="-29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73764" y="59681"/>
            <a:ext cx="60886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dirty="0">
                <a:solidFill>
                  <a:prstClr val="black"/>
                </a:solidFill>
                <a:latin typeface="Calibri"/>
              </a:rPr>
              <a:t>Manifestations of right </a:t>
            </a:r>
            <a:r>
              <a:rPr lang="fr-CH" sz="2400" dirty="0" err="1">
                <a:solidFill>
                  <a:prstClr val="black"/>
                </a:solidFill>
                <a:latin typeface="Calibri"/>
              </a:rPr>
              <a:t>handed</a:t>
            </a:r>
            <a:r>
              <a:rPr lang="fr-CH" sz="2400" dirty="0">
                <a:solidFill>
                  <a:prstClr val="black"/>
                </a:solidFill>
                <a:latin typeface="Calibri"/>
              </a:rPr>
              <a:t> neutrinos (HNL)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9919" y="1194103"/>
                <a:ext cx="2856295" cy="437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CH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fr-CH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fr-CH" sz="2000" dirty="0">
                        <a:solidFill>
                          <a:prstClr val="black"/>
                        </a:solidFill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fr-CH" sz="2000" dirty="0">
                        <a:solidFill>
                          <a:prstClr val="black"/>
                        </a:solidFill>
                        <a:sym typeface="Symbol"/>
                      </a:rPr>
                      <m:t>cos</m:t>
                    </m:r>
                    <m:r>
                      <m:rPr>
                        <m:nor/>
                      </m:rPr>
                      <a:rPr lang="fr-CH" sz="2000" dirty="0">
                        <a:solidFill>
                          <a:prstClr val="black"/>
                        </a:solidFill>
                        <a:sym typeface="Symbol"/>
                      </a:rPr>
                      <m:t></m:t>
                    </m:r>
                    <m:r>
                      <a:rPr lang="fr-CH" sz="2000" i="1" dirty="0">
                        <a:solidFill>
                          <a:prstClr val="black"/>
                        </a:solidFill>
                        <a:latin typeface="Cambria Math"/>
                        <a:sym typeface="Symbol"/>
                      </a:rPr>
                      <m:t>+ </m:t>
                    </m:r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  <m:r>
                      <a:rPr lang="fr-CH" sz="2000" i="1" baseline="-25000">
                        <a:solidFill>
                          <a:prstClr val="black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fr-CH" sz="2000" baseline="-25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2000" baseline="30000" dirty="0">
                    <a:solidFill>
                      <a:prstClr val="black"/>
                    </a:solidFill>
                    <a:latin typeface="Calibri"/>
                  </a:rPr>
                  <a:t>c  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sin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  <a:sym typeface="Symbol"/>
                  </a:rPr>
                  <a:t></a:t>
                </a:r>
                <a:endParaRPr lang="fr-CH" sz="2000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19" y="1194103"/>
                <a:ext cx="2856295" cy="437877"/>
              </a:xfrm>
              <a:prstGeom prst="rect">
                <a:avLst/>
              </a:prstGeom>
              <a:blipFill>
                <a:blip r:embed="rId4"/>
                <a:stretch>
                  <a:fillRect t="-2778" r="-1279" b="-236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42590" y="532382"/>
                <a:ext cx="342754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= light mass </a:t>
                </a:r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eigenstate</a:t>
                </a:r>
                <a:endParaRPr lang="fr-CH" sz="20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N = </a:t>
                </a:r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heavy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mass </a:t>
                </a:r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eigenstate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HNL</a:t>
                </a:r>
              </a:p>
              <a:p>
                <a:r>
                  <a:rPr lang="fr-CH" sz="2000" dirty="0">
                    <a:solidFill>
                      <a:prstClr val="black"/>
                    </a:solidFill>
                    <a:latin typeface="Calibri"/>
                    <a:sym typeface="Symbol"/>
                  </a:rPr>
                  <a:t> </a:t>
                </a:r>
                <a14:m>
                  <m:oMath xmlns:m="http://schemas.openxmlformats.org/officeDocument/2006/math"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  <m:r>
                      <a:rPr lang="fr-CH" sz="2000" i="1" baseline="-25000">
                        <a:solidFill>
                          <a:prstClr val="black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, active neutrino </a:t>
                </a:r>
              </a:p>
              <a:p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which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couples to  </a:t>
                </a:r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weak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inter.</a:t>
                </a:r>
              </a:p>
              <a:p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and </a:t>
                </a:r>
                <a:r>
                  <a:rPr lang="fr-CH" sz="2000" dirty="0">
                    <a:solidFill>
                      <a:prstClr val="black"/>
                    </a:solidFill>
                    <a:sym typeface="Symbol"/>
                  </a:rPr>
                  <a:t> 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fr-CH" sz="2000" baseline="-25000" dirty="0">
                    <a:solidFill>
                      <a:prstClr val="black"/>
                    </a:solidFill>
                    <a:latin typeface="Calibri"/>
                  </a:rPr>
                  <a:t>R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which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2000" dirty="0" err="1">
                    <a:solidFill>
                      <a:prstClr val="black"/>
                    </a:solidFill>
                    <a:latin typeface="Calibri"/>
                  </a:rPr>
                  <a:t>does’nt</a:t>
                </a:r>
                <a:r>
                  <a:rPr lang="fr-CH" sz="2000" dirty="0">
                    <a:solidFill>
                      <a:prstClr val="black"/>
                    </a:solidFill>
                    <a:latin typeface="Calibri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590" y="532382"/>
                <a:ext cx="3427541" cy="1631216"/>
              </a:xfrm>
              <a:prstGeom prst="rect">
                <a:avLst/>
              </a:prstGeom>
              <a:blipFill>
                <a:blip r:embed="rId5"/>
                <a:stretch>
                  <a:fillRect l="-1957" t="-1866" r="-1068" b="-5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5920" y="744865"/>
                <a:ext cx="2133600" cy="156837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i="1" dirty="0">
                    <a:solidFill>
                      <a:prstClr val="black"/>
                    </a:solidFill>
                  </a:rPr>
                  <a:t>one</a:t>
                </a:r>
                <a:r>
                  <a:rPr lang="fr-CH" dirty="0">
                    <a:solidFill>
                      <a:prstClr val="black"/>
                    </a:solidFill>
                  </a:rPr>
                  <a:t> </a:t>
                </a:r>
                <a:r>
                  <a:rPr lang="fr-CH" dirty="0" err="1">
                    <a:solidFill>
                      <a:prstClr val="black"/>
                    </a:solidFill>
                  </a:rPr>
                  <a:t>family</a:t>
                </a:r>
                <a:r>
                  <a:rPr lang="fr-CH" dirty="0">
                    <a:solidFill>
                      <a:prstClr val="black"/>
                    </a:solidFill>
                  </a:rPr>
                  <a:t> </a:t>
                </a:r>
                <a:r>
                  <a:rPr lang="fr-CH" dirty="0" err="1">
                    <a:solidFill>
                      <a:prstClr val="black"/>
                    </a:solidFill>
                  </a:rPr>
                  <a:t>see-saw</a:t>
                </a:r>
                <a:r>
                  <a:rPr lang="fr-CH" dirty="0">
                    <a:solidFill>
                      <a:prstClr val="black"/>
                    </a:solidFill>
                    <a:latin typeface="Calibri"/>
                    <a:sym typeface="Symbol"/>
                  </a:rPr>
                  <a:t> :</a:t>
                </a:r>
              </a:p>
              <a:p>
                <a:r>
                  <a:rPr lang="fr-CH" dirty="0">
                    <a:solidFill>
                      <a:prstClr val="black"/>
                    </a:solidFill>
                    <a:latin typeface="Calibri"/>
                    <a:sym typeface="Symbol"/>
                  </a:rPr>
                  <a:t>  </a:t>
                </a:r>
                <a:r>
                  <a:rPr lang="fr-CH" dirty="0">
                    <a:solidFill>
                      <a:prstClr val="black"/>
                    </a:solidFill>
                    <a:latin typeface="Calibri"/>
                  </a:rPr>
                  <a:t>(</a:t>
                </a:r>
                <a:r>
                  <a:rPr lang="fr-CH" dirty="0" err="1">
                    <a:solidFill>
                      <a:prstClr val="black"/>
                    </a:solidFill>
                    <a:latin typeface="Calibri"/>
                  </a:rPr>
                  <a:t>m</a:t>
                </a:r>
                <a:r>
                  <a:rPr lang="fr-CH" baseline="-25000" dirty="0" err="1">
                    <a:solidFill>
                      <a:prstClr val="black"/>
                    </a:solidFill>
                    <a:latin typeface="Calibri"/>
                  </a:rPr>
                  <a:t>D</a:t>
                </a:r>
                <a:r>
                  <a:rPr lang="fr-CH" dirty="0">
                    <a:solidFill>
                      <a:prstClr val="black"/>
                    </a:solidFill>
                    <a:latin typeface="Calibri"/>
                  </a:rPr>
                  <a:t>/M)</a:t>
                </a:r>
              </a:p>
              <a:p>
                <a14:m>
                  <m:oMath xmlns:m="http://schemas.openxmlformats.org/officeDocument/2006/math">
                    <m:r>
                      <a:rPr lang="fr-CH" i="1">
                        <a:solidFill>
                          <a:prstClr val="black"/>
                        </a:solidFill>
                        <a:latin typeface="Cambria Math"/>
                      </a:rPr>
                      <m:t>𝒎</m:t>
                    </m:r>
                    <m:r>
                      <a:rPr lang="fr-CH" i="1" baseline="-25000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fr-CH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fr-CH" dirty="0">
                    <a:solidFill>
                      <a:prstClr val="black"/>
                    </a:solidFill>
                    <a:sym typeface="Symbol"/>
                  </a:rPr>
                  <a:t></a:t>
                </a:r>
                <a:r>
                  <a:rPr lang="fr-CH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fr-CH" i="1" baseline="-25000">
                            <a:solidFill>
                              <a:prstClr val="black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fr-CH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fr-CH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fr-CH" dirty="0">
                    <a:solidFill>
                      <a:prstClr val="black"/>
                    </a:solidFill>
                  </a:rPr>
                  <a:t> </a:t>
                </a:r>
                <a:r>
                  <a:rPr lang="fr-CH" baseline="-25000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fr-CH" i="1" dirty="0">
                    <a:solidFill>
                      <a:prstClr val="black"/>
                    </a:solidFill>
                  </a:rPr>
                  <a:t>m</a:t>
                </a:r>
                <a:r>
                  <a:rPr lang="fr-CH" baseline="-25000" dirty="0">
                    <a:solidFill>
                      <a:prstClr val="black"/>
                    </a:solidFill>
                  </a:rPr>
                  <a:t>N </a:t>
                </a:r>
                <a:r>
                  <a:rPr lang="fr-CH" dirty="0">
                    <a:solidFill>
                      <a:prstClr val="black"/>
                    </a:solidFill>
                    <a:sym typeface="Symbol"/>
                  </a:rPr>
                  <a:t></a:t>
                </a:r>
                <a:r>
                  <a:rPr lang="fr-CH" dirty="0">
                    <a:solidFill>
                      <a:prstClr val="black"/>
                    </a:solidFill>
                  </a:rPr>
                  <a:t> M  </a:t>
                </a:r>
              </a:p>
              <a:p>
                <a:r>
                  <a:rPr lang="fr-CH" dirty="0">
                    <a:solidFill>
                      <a:prstClr val="black"/>
                    </a:solidFill>
                    <a:sym typeface="Symbol"/>
                  </a:rPr>
                  <a:t>|U|</a:t>
                </a:r>
                <a:r>
                  <a:rPr lang="fr-CH" baseline="30000" dirty="0">
                    <a:solidFill>
                      <a:prstClr val="black"/>
                    </a:solidFill>
                    <a:sym typeface="Symbol"/>
                  </a:rPr>
                  <a:t>2</a:t>
                </a:r>
                <a:r>
                  <a:rPr lang="fr-CH" dirty="0">
                    <a:solidFill>
                      <a:prstClr val="black"/>
                    </a:solidFill>
                    <a:sym typeface="Symbol"/>
                  </a:rPr>
                  <a:t>  </a:t>
                </a:r>
                <a:r>
                  <a:rPr lang="fr-CH" baseline="30000" dirty="0">
                    <a:solidFill>
                      <a:prstClr val="black"/>
                    </a:solidFill>
                    <a:sym typeface="Symbol"/>
                  </a:rPr>
                  <a:t>2</a:t>
                </a:r>
                <a:r>
                  <a:rPr lang="fr-CH" dirty="0">
                    <a:solidFill>
                      <a:prstClr val="black"/>
                    </a:solidFill>
                    <a:sym typeface="Symbol"/>
                  </a:rPr>
                  <a:t>  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prstClr val="black"/>
                        </a:solidFill>
                        <a:latin typeface="Cambria Math"/>
                      </a:rPr>
                      <m:t>𝒎</m:t>
                    </m:r>
                    <m:r>
                      <a:rPr lang="fr-CH" i="1" baseline="-25000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  <m:r>
                      <a:rPr lang="fr-CH" i="1" baseline="-25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CH" dirty="0">
                    <a:solidFill>
                      <a:prstClr val="black"/>
                    </a:solidFill>
                  </a:rPr>
                  <a:t>/</a:t>
                </a:r>
                <a:r>
                  <a:rPr lang="fr-CH" i="1" dirty="0">
                    <a:solidFill>
                      <a:prstClr val="black"/>
                    </a:solidFill>
                  </a:rPr>
                  <a:t> m</a:t>
                </a:r>
                <a:r>
                  <a:rPr lang="fr-CH" baseline="-25000" dirty="0">
                    <a:solidFill>
                      <a:prstClr val="black"/>
                    </a:solidFill>
                  </a:rPr>
                  <a:t>N</a:t>
                </a:r>
                <a:endParaRPr lang="fr-CH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" y="744865"/>
                <a:ext cx="2133600" cy="1568378"/>
              </a:xfrm>
              <a:prstGeom prst="rect">
                <a:avLst/>
              </a:prstGeom>
              <a:blipFill>
                <a:blip r:embed="rId6"/>
                <a:stretch>
                  <a:fillRect l="-1989" t="-1544" b="-5019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0478" y="1995723"/>
                <a:ext cx="2629566" cy="42646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  <m:r>
                      <a:rPr lang="fr-CH" sz="2000" i="1" baseline="-25000">
                        <a:solidFill>
                          <a:prstClr val="black"/>
                        </a:solidFill>
                        <a:latin typeface="Cambria Math"/>
                      </a:rPr>
                      <m:t>𝑳</m:t>
                    </m:r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>
                      <a:rPr lang="fr-CH" sz="2000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fr-CH" sz="20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fr-CH" sz="2000" dirty="0">
                    <a:solidFill>
                      <a:prstClr val="black"/>
                    </a:solidFill>
                  </a:rPr>
                  <a:t>cos</a:t>
                </a:r>
                <a:r>
                  <a:rPr lang="fr-CH" sz="2000" dirty="0">
                    <a:solidFill>
                      <a:prstClr val="black"/>
                    </a:solidFill>
                    <a:sym typeface="Symbol"/>
                  </a:rPr>
                  <a:t>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fr-CH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sub>
                      <m:sup/>
                    </m:sSubSup>
                    <m:r>
                      <m:rPr>
                        <m:sty m:val="p"/>
                      </m:rPr>
                      <a:rPr lang="fr-CH" sz="2000">
                        <a:solidFill>
                          <a:prstClr val="black"/>
                        </a:solidFill>
                        <a:latin typeface="Cambria Math"/>
                      </a:rPr>
                      <m:t>sin</m:t>
                    </m:r>
                  </m:oMath>
                </a14:m>
                <a:r>
                  <a:rPr lang="fr-CH" sz="2000" dirty="0">
                    <a:solidFill>
                      <a:prstClr val="black"/>
                    </a:solidFill>
                    <a:sym typeface="Symbol"/>
                  </a:rPr>
                  <a:t></a:t>
                </a:r>
                <a:endParaRPr lang="fr-CH" sz="20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78" y="1995723"/>
                <a:ext cx="2629566" cy="426463"/>
              </a:xfrm>
              <a:prstGeom prst="rect">
                <a:avLst/>
              </a:prstGeom>
              <a:blipFill>
                <a:blip r:embed="rId7"/>
                <a:stretch>
                  <a:fillRect t="-2857" r="-1624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92801" y="1723136"/>
            <a:ext cx="354359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prstClr val="black"/>
                </a:solidFill>
                <a:latin typeface="Calibri"/>
              </a:rPr>
              <a:t>what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produced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in W, Z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decays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05760" y="2497551"/>
            <a:ext cx="10126757" cy="4462760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prstClr val="black"/>
                </a:solidFill>
                <a:latin typeface="Calibri"/>
              </a:rPr>
              <a:t>--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mixing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active neutrinos leads to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various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observable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consequences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in High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Energy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experiments</a:t>
            </a:r>
            <a:endParaRPr lang="fr-CH" dirty="0">
              <a:solidFill>
                <a:prstClr val="black"/>
              </a:solidFill>
              <a:latin typeface="Calibri"/>
            </a:endParaRPr>
          </a:p>
          <a:p>
            <a:r>
              <a:rPr lang="fr-CH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r>
              <a:rPr lang="fr-CH" dirty="0">
                <a:solidFill>
                  <a:prstClr val="black"/>
                </a:solidFill>
                <a:latin typeface="Calibri"/>
              </a:rPr>
              <a:t>If N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not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too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heavy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it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decay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in the detector </a:t>
            </a:r>
            <a:r>
              <a:rPr lang="en-CH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POTENTIAL FOR DIRECT DISCOVERY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endParaRPr lang="fr-CH" dirty="0">
              <a:solidFill>
                <a:prstClr val="black"/>
              </a:solidFill>
              <a:latin typeface="Calibri"/>
            </a:endParaRPr>
          </a:p>
          <a:p>
            <a:r>
              <a:rPr lang="fr-CH" dirty="0">
                <a:solidFill>
                  <a:prstClr val="black"/>
                </a:solidFill>
                <a:latin typeface="Calibri"/>
              </a:rPr>
              <a:t>If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it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too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heavy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produced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dirty="0">
                <a:solidFill>
                  <a:prstClr val="black"/>
                </a:solidFill>
                <a:latin typeface="Calibri"/>
              </a:rPr>
              <a:t>         </a:t>
            </a:r>
            <a:r>
              <a:rPr lang="fr-CH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PMNS matrix </a:t>
            </a:r>
            <a:r>
              <a:rPr lang="fr-CH" dirty="0" err="1">
                <a:solidFill>
                  <a:prstClr val="black"/>
                </a:solidFill>
                <a:latin typeface="Calibri"/>
              </a:rPr>
              <a:t>unitarity</a:t>
            </a:r>
            <a:r>
              <a:rPr lang="fr-CH" dirty="0">
                <a:solidFill>
                  <a:prstClr val="black"/>
                </a:solidFill>
                <a:latin typeface="Calibri"/>
              </a:rPr>
              <a:t> violation 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and </a:t>
            </a:r>
            <a:r>
              <a:rPr lang="fr-CH" dirty="0" err="1">
                <a:solidFill>
                  <a:srgbClr val="C00000"/>
                </a:solidFill>
                <a:latin typeface="Calibri"/>
                <a:sym typeface="Symbol"/>
              </a:rPr>
              <a:t>deficit</a:t>
            </a:r>
            <a:r>
              <a:rPr lang="fr-CH" dirty="0">
                <a:solidFill>
                  <a:srgbClr val="C00000"/>
                </a:solidFill>
                <a:latin typeface="Calibri"/>
                <a:sym typeface="Symbol"/>
              </a:rPr>
              <a:t> in Z «invisible» </a:t>
            </a:r>
            <a:r>
              <a:rPr lang="fr-CH" dirty="0" err="1">
                <a:solidFill>
                  <a:srgbClr val="C00000"/>
                </a:solidFill>
                <a:latin typeface="Calibri"/>
                <a:sym typeface="Symbol"/>
              </a:rPr>
              <a:t>width</a:t>
            </a:r>
            <a:endParaRPr lang="fr-CH" dirty="0">
              <a:solidFill>
                <a:srgbClr val="C00000"/>
              </a:solidFill>
              <a:latin typeface="Calibri"/>
              <a:sym typeface="Symbol"/>
            </a:endParaRPr>
          </a:p>
          <a:p>
            <a:r>
              <a:rPr lang="fr-CH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      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violation of </a:t>
            </a:r>
            <a:r>
              <a:rPr lang="fr-CH" dirty="0" err="1">
                <a:solidFill>
                  <a:prstClr val="black"/>
                </a:solidFill>
                <a:latin typeface="Calibri"/>
                <a:sym typeface="Symbol"/>
              </a:rPr>
              <a:t>unitarity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and lepton </a:t>
            </a:r>
            <a:r>
              <a:rPr lang="fr-CH" dirty="0" err="1">
                <a:solidFill>
                  <a:prstClr val="black"/>
                </a:solidFill>
                <a:latin typeface="Calibri"/>
                <a:sym typeface="Symbol"/>
              </a:rPr>
              <a:t>universality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in </a:t>
            </a:r>
            <a:r>
              <a:rPr lang="fr-CH" dirty="0">
                <a:solidFill>
                  <a:srgbClr val="C00000"/>
                </a:solidFill>
                <a:latin typeface="Calibri"/>
                <a:sym typeface="Symbol"/>
              </a:rPr>
              <a:t>Z, W or </a:t>
            </a:r>
            <a:r>
              <a:rPr lang="fr-CH" sz="2000" dirty="0">
                <a:solidFill>
                  <a:srgbClr val="C00000"/>
                </a:solidFill>
                <a:latin typeface="Calibri"/>
                <a:sym typeface="Symbol"/>
              </a:rPr>
              <a:t></a:t>
            </a:r>
            <a:r>
              <a:rPr lang="fr-CH" dirty="0">
                <a:solidFill>
                  <a:srgbClr val="C00000"/>
                </a:solidFill>
                <a:latin typeface="Calibri"/>
                <a:sym typeface="Symbol"/>
              </a:rPr>
              <a:t>  </a:t>
            </a:r>
            <a:r>
              <a:rPr lang="fr-CH" dirty="0" err="1">
                <a:solidFill>
                  <a:srgbClr val="C00000"/>
                </a:solidFill>
                <a:latin typeface="Calibri"/>
                <a:sym typeface="Symbol"/>
              </a:rPr>
              <a:t>decays</a:t>
            </a:r>
            <a:r>
              <a:rPr lang="fr-CH" dirty="0">
                <a:solidFill>
                  <a:srgbClr val="C00000"/>
                </a:solidFill>
                <a:latin typeface="Calibri"/>
                <a:sym typeface="Symbol"/>
              </a:rPr>
              <a:t> </a:t>
            </a:r>
          </a:p>
          <a:p>
            <a:r>
              <a:rPr lang="fr-CH" dirty="0">
                <a:solidFill>
                  <a:srgbClr val="C00000"/>
                </a:solidFill>
                <a:latin typeface="Calibri"/>
                <a:sym typeface="Symbol"/>
              </a:rPr>
              <a:t>         </a:t>
            </a:r>
            <a:r>
              <a:rPr lang="en-CH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EW observables that contain neutrinos are modified,  </a:t>
            </a:r>
            <a:r>
              <a:rPr lang="en-US" b="1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G</a:t>
            </a:r>
            <a:r>
              <a:rPr lang="en-US" b="1" baseline="-25000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F </a:t>
            </a:r>
            <a:r>
              <a:rPr lang="en-US" b="1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in particular </a:t>
            </a:r>
            <a:r>
              <a:rPr lang="en-CH" b="1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</a:t>
            </a:r>
            <a:r>
              <a:rPr lang="en-US" b="1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 e </a:t>
            </a:r>
            <a:r>
              <a:rPr lang="en-CH" b="1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</a:t>
            </a:r>
            <a:r>
              <a:rPr lang="en-US" b="1" baseline="-25000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e </a:t>
            </a:r>
            <a:r>
              <a:rPr lang="en-CH" b="1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</a:t>
            </a:r>
            <a:r>
              <a:rPr lang="en-CH" b="1" baseline="-25000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</a:t>
            </a:r>
            <a:endParaRPr lang="en-US" b="1" baseline="-25000" dirty="0">
              <a:solidFill>
                <a:srgbClr val="C00000"/>
              </a:solidFill>
              <a:latin typeface="Calibri"/>
              <a:sym typeface="Wingdings" panose="05000000000000000000" pitchFamily="2" charset="2"/>
            </a:endParaRPr>
          </a:p>
          <a:p>
            <a:r>
              <a:rPr lang="en-US" baseline="-25000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                                      </a:t>
            </a:r>
            <a:r>
              <a:rPr lang="en-CH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affect prediction of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both {</a:t>
            </a:r>
            <a:r>
              <a:rPr lang="en-CH" dirty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G</a:t>
            </a:r>
            <a:r>
              <a:rPr lang="en-US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F  </a:t>
            </a:r>
            <a:r>
              <a:rPr lang="en-US" dirty="0" err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m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Z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} </a:t>
            </a:r>
            <a:r>
              <a:rPr lang="en-CH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sin</a:t>
            </a:r>
            <a:r>
              <a:rPr lang="en-US" baseline="30000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2</a:t>
            </a:r>
            <a:r>
              <a:rPr lang="en-CH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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W</a:t>
            </a:r>
            <a:r>
              <a:rPr lang="en-US" baseline="30000" dirty="0" err="1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eff</a:t>
            </a:r>
            <a:r>
              <a:rPr lang="en-US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m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W</a:t>
            </a:r>
            <a:r>
              <a:rPr lang="en-US" baseline="-25000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  </a:t>
            </a:r>
            <a:r>
              <a:rPr lang="en-US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and all that follows</a:t>
            </a:r>
            <a:endParaRPr lang="en-US" baseline="-25000" dirty="0">
              <a:solidFill>
                <a:srgbClr val="C00000"/>
              </a:solidFill>
              <a:latin typeface="Calibri"/>
              <a:sym typeface="Symbol" panose="05050102010706020507" pitchFamily="18" charset="2"/>
            </a:endParaRPr>
          </a:p>
          <a:p>
            <a:r>
              <a:rPr lang="en-US" baseline="-25000" dirty="0">
                <a:solidFill>
                  <a:srgbClr val="C00000"/>
                </a:solidFill>
                <a:latin typeface="Calibri"/>
                <a:sym typeface="Symbol" panose="05050102010706020507" pitchFamily="18" charset="2"/>
              </a:rPr>
              <a:t>                                       </a:t>
            </a:r>
            <a:r>
              <a:rPr lang="en-CH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tau life time </a:t>
            </a:r>
            <a:b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</a:b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                         </a:t>
            </a:r>
            <a:r>
              <a:rPr lang="en-CH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v</a:t>
            </a:r>
            <a:r>
              <a:rPr lang="en-US" baseline="-25000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&lt; 3 </a:t>
            </a:r>
            <a:endParaRPr lang="en-US" baseline="-25000" dirty="0">
              <a:solidFill>
                <a:srgbClr val="C00000"/>
              </a:solidFill>
              <a:latin typeface="Calibri"/>
              <a:sym typeface="Wingdings" panose="05000000000000000000" pitchFamily="2" charset="2"/>
            </a:endParaRPr>
          </a:p>
          <a:p>
            <a:endParaRPr lang="fr-CH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        -- </a:t>
            </a:r>
            <a:r>
              <a:rPr lang="fr-CH" dirty="0" err="1">
                <a:solidFill>
                  <a:prstClr val="black"/>
                </a:solidFill>
                <a:latin typeface="Calibri"/>
                <a:sym typeface="Symbol"/>
              </a:rPr>
              <a:t>missing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neutrino rate </a:t>
            </a:r>
            <a:r>
              <a:rPr lang="fr-CH" dirty="0" err="1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dirty="0" err="1">
                <a:solidFill>
                  <a:prstClr val="black"/>
                </a:solidFill>
                <a:latin typeface="Calibri"/>
                <a:sym typeface="Symbol"/>
              </a:rPr>
              <a:t>proportional</a:t>
            </a:r>
            <a:r>
              <a:rPr lang="fr-CH" dirty="0">
                <a:solidFill>
                  <a:prstClr val="black"/>
                </a:solidFill>
                <a:latin typeface="Calibri"/>
                <a:sym typeface="Symbol"/>
              </a:rPr>
              <a:t> to sin</a:t>
            </a:r>
            <a:r>
              <a:rPr lang="fr-CH" baseline="30000" dirty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n-CH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</a:t>
            </a:r>
            <a:r>
              <a:rPr lang="en-US" baseline="-250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mix </a:t>
            </a:r>
            <a:r>
              <a:rPr lang="en-US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regardless of HN mass</a:t>
            </a:r>
          </a:p>
          <a:p>
            <a:endParaRPr lang="en-US" dirty="0">
              <a:solidFill>
                <a:prstClr val="black"/>
              </a:solidFill>
              <a:latin typeface="Calibri"/>
              <a:sym typeface="Symbol" panose="05050102010706020507" pitchFamily="18" charset="2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       -- certainly effects in low energy experiments, due to  -N mixing </a:t>
            </a:r>
            <a:endParaRPr lang="fr-CH" dirty="0">
              <a:solidFill>
                <a:prstClr val="black"/>
              </a:solidFill>
              <a:latin typeface="Calibri"/>
              <a:sym typeface="Symbol"/>
            </a:endParaRPr>
          </a:p>
          <a:p>
            <a:endParaRPr lang="fr-CH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6" descr="lineshape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235440" y="3577539"/>
            <a:ext cx="2794000" cy="32804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79012" y="5077838"/>
            <a:ext cx="153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</a:rPr>
              <a:t>Antusch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vdBeij</a:t>
            </a:r>
            <a:r>
              <a:rPr lang="fr-FR" dirty="0">
                <a:solidFill>
                  <a:srgbClr val="00B05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769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090474" y="2188723"/>
            <a:ext cx="6345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sym typeface="Wingdings" panose="05000000000000000000" pitchFamily="2" charset="2"/>
              </a:rPr>
              <a:t>POTENTIAL FOR DIRECT DISCOVERY of HEAVY NEUTRINOS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9458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800" y="2530476"/>
            <a:ext cx="8610600" cy="2601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3401" y="585789"/>
            <a:ext cx="8321675" cy="18621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50532" name="TextBox 1"/>
          <p:cNvSpPr txBox="1">
            <a:spLocks noChangeArrowheads="1"/>
          </p:cNvSpPr>
          <p:nvPr/>
        </p:nvSpPr>
        <p:spPr bwMode="auto">
          <a:xfrm>
            <a:off x="3431041" y="0"/>
            <a:ext cx="509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sz="2400" dirty="0">
                <a:solidFill>
                  <a:prstClr val="black"/>
                </a:solidFill>
              </a:rPr>
              <a:t>RH neutrino production in Z </a:t>
            </a:r>
            <a:r>
              <a:rPr lang="fr-CH" altLang="fr-FR" sz="2400" dirty="0" err="1">
                <a:solidFill>
                  <a:prstClr val="black"/>
                </a:solidFill>
              </a:rPr>
              <a:t>decays</a:t>
            </a:r>
            <a:r>
              <a:rPr lang="fr-CH" altLang="fr-FR" sz="2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0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476" y="896939"/>
            <a:ext cx="7629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TextBox 2"/>
          <p:cNvSpPr txBox="1">
            <a:spLocks noChangeArrowheads="1"/>
          </p:cNvSpPr>
          <p:nvPr/>
        </p:nvSpPr>
        <p:spPr bwMode="auto">
          <a:xfrm>
            <a:off x="1775521" y="1927860"/>
            <a:ext cx="8512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sz="1600" dirty="0" err="1">
                <a:solidFill>
                  <a:prstClr val="black"/>
                </a:solidFill>
              </a:rPr>
              <a:t>multiply</a:t>
            </a:r>
            <a:r>
              <a:rPr lang="fr-CH" altLang="fr-FR" sz="1600" dirty="0">
                <a:solidFill>
                  <a:prstClr val="black"/>
                </a:solidFill>
              </a:rPr>
              <a:t> by 2 for antineutrino and </a:t>
            </a:r>
            <a:r>
              <a:rPr lang="fr-CH" altLang="fr-FR" sz="1600" dirty="0" err="1">
                <a:solidFill>
                  <a:prstClr val="black"/>
                </a:solidFill>
              </a:rPr>
              <a:t>add</a:t>
            </a:r>
            <a:r>
              <a:rPr lang="fr-CH" altLang="fr-FR" sz="1600" dirty="0">
                <a:solidFill>
                  <a:prstClr val="black"/>
                </a:solidFill>
              </a:rPr>
              <a:t> contributions of  3 neutrino </a:t>
            </a:r>
            <a:r>
              <a:rPr lang="fr-CH" altLang="fr-FR" sz="1600" dirty="0" err="1">
                <a:solidFill>
                  <a:prstClr val="black"/>
                </a:solidFill>
              </a:rPr>
              <a:t>species</a:t>
            </a:r>
            <a:r>
              <a:rPr lang="fr-CH" altLang="fr-FR" sz="1600" dirty="0">
                <a:solidFill>
                  <a:prstClr val="black"/>
                </a:solidFill>
              </a:rPr>
              <a:t> </a:t>
            </a:r>
            <a:r>
              <a:rPr lang="fr-CH" altLang="fr-FR" sz="1600" b="1" dirty="0">
                <a:solidFill>
                  <a:prstClr val="black"/>
                </a:solidFill>
              </a:rPr>
              <a:t>(</a:t>
            </a:r>
            <a:r>
              <a:rPr lang="en-CH" altLang="fr-F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en-US" altLang="fr-FR" sz="16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CH" altLang="fr-FR" sz="1600" b="1" dirty="0">
                <a:solidFill>
                  <a:prstClr val="black"/>
                </a:solidFill>
                <a:sym typeface="Symbol" panose="05050102010706020507" pitchFamily="18" charset="2"/>
              </a:rPr>
              <a:t></a:t>
            </a:r>
            <a:r>
              <a:rPr lang="en-US" altLang="fr-FR" sz="1600" b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=e,</a:t>
            </a:r>
            <a:r>
              <a:rPr lang="en-CH" altLang="fr-FR" sz="1600" b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</a:t>
            </a:r>
            <a:r>
              <a:rPr lang="en-US" altLang="fr-FR" sz="1600" b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,</a:t>
            </a:r>
            <a:r>
              <a:rPr lang="en-CH" altLang="fr-FR" sz="1600" b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altLang="fr-FR" sz="1600" b="1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fr-CH" altLang="fr-FR" sz="1600" b="1" dirty="0">
                <a:solidFill>
                  <a:prstClr val="black"/>
                </a:solidFill>
              </a:rPr>
              <a:t>|U</a:t>
            </a:r>
            <a:r>
              <a:rPr lang="en-CH" altLang="fr-FR" sz="1600" b="1" baseline="-25000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fr-CH" altLang="fr-FR" sz="1600" b="1" dirty="0">
                <a:solidFill>
                  <a:prstClr val="black"/>
                </a:solidFill>
              </a:rPr>
              <a:t> |</a:t>
            </a:r>
            <a:r>
              <a:rPr lang="fr-CH" altLang="fr-FR" sz="1600" b="1" baseline="30000" dirty="0">
                <a:solidFill>
                  <a:prstClr val="black"/>
                </a:solidFill>
              </a:rPr>
              <a:t>2 </a:t>
            </a:r>
            <a:r>
              <a:rPr lang="fr-CH" altLang="fr-FR" sz="1600" b="1" dirty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150535" name="TextBox 3"/>
          <p:cNvSpPr txBox="1">
            <a:spLocks noChangeArrowheads="1"/>
          </p:cNvSpPr>
          <p:nvPr/>
        </p:nvSpPr>
        <p:spPr bwMode="auto">
          <a:xfrm>
            <a:off x="2154238" y="771525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Production: </a:t>
            </a:r>
          </a:p>
        </p:txBody>
      </p:sp>
      <p:sp>
        <p:nvSpPr>
          <p:cNvPr id="150536" name="TextBox 4"/>
          <p:cNvSpPr txBox="1">
            <a:spLocks noChangeArrowheads="1"/>
          </p:cNvSpPr>
          <p:nvPr/>
        </p:nvSpPr>
        <p:spPr bwMode="auto">
          <a:xfrm>
            <a:off x="1988777" y="2660832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 err="1">
                <a:solidFill>
                  <a:prstClr val="black"/>
                </a:solidFill>
              </a:rPr>
              <a:t>Decay</a:t>
            </a:r>
            <a:r>
              <a:rPr lang="fr-CH" altLang="fr-FR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05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01" y="2630488"/>
            <a:ext cx="42640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538" y="3311525"/>
            <a:ext cx="3238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9" name="TextBox 11"/>
          <p:cNvSpPr txBox="1">
            <a:spLocks noChangeArrowheads="1"/>
          </p:cNvSpPr>
          <p:nvPr/>
        </p:nvSpPr>
        <p:spPr bwMode="auto">
          <a:xfrm>
            <a:off x="7315201" y="2890838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Decay length: </a:t>
            </a:r>
          </a:p>
        </p:txBody>
      </p:sp>
      <p:sp>
        <p:nvSpPr>
          <p:cNvPr id="150540" name="TextBox 12"/>
          <p:cNvSpPr txBox="1">
            <a:spLocks noChangeArrowheads="1"/>
          </p:cNvSpPr>
          <p:nvPr/>
        </p:nvSpPr>
        <p:spPr bwMode="auto">
          <a:xfrm>
            <a:off x="9183689" y="3392488"/>
            <a:ext cx="492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4945" y="5288756"/>
            <a:ext cx="7494587" cy="639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>
              <a:solidFill>
                <a:prstClr val="white"/>
              </a:solidFill>
            </a:endParaRPr>
          </a:p>
        </p:txBody>
      </p:sp>
      <p:sp>
        <p:nvSpPr>
          <p:cNvPr id="150542" name="TextBox 14"/>
          <p:cNvSpPr txBox="1">
            <a:spLocks noChangeArrowheads="1"/>
          </p:cNvSpPr>
          <p:nvPr/>
        </p:nvSpPr>
        <p:spPr bwMode="auto">
          <a:xfrm>
            <a:off x="2873376" y="5454650"/>
            <a:ext cx="7484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>
                <a:solidFill>
                  <a:prstClr val="black"/>
                </a:solidFill>
              </a:rPr>
              <a:t>Backgrounds : four fermion:    </a:t>
            </a:r>
            <a:r>
              <a:rPr lang="fr-CH" altLang="fr-FR" dirty="0" err="1">
                <a:solidFill>
                  <a:prstClr val="black"/>
                </a:solidFill>
              </a:rPr>
              <a:t>e+e</a:t>
            </a:r>
            <a:r>
              <a:rPr lang="fr-CH" altLang="fr-FR" dirty="0">
                <a:solidFill>
                  <a:prstClr val="black"/>
                </a:solidFill>
              </a:rPr>
              <a:t>- 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 W*</a:t>
            </a:r>
            <a:r>
              <a:rPr lang="fr-CH" altLang="fr-FR" baseline="30000" dirty="0">
                <a:solidFill>
                  <a:prstClr val="black"/>
                </a:solidFill>
                <a:sym typeface="Wingdings" pitchFamily="2" charset="2"/>
              </a:rPr>
              <a:t>+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 W*</a:t>
            </a:r>
            <a:r>
              <a:rPr lang="fr-CH" altLang="fr-FR" baseline="30000" dirty="0">
                <a:solidFill>
                  <a:prstClr val="black"/>
                </a:solidFill>
                <a:sym typeface="Wingdings" pitchFamily="2" charset="2"/>
              </a:rPr>
              <a:t>-   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altLang="fr-FR" dirty="0" err="1">
                <a:solidFill>
                  <a:prstClr val="black"/>
                </a:solidFill>
                <a:sym typeface="Wingdings" pitchFamily="2" charset="2"/>
              </a:rPr>
              <a:t>e+e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-  Z*(</a:t>
            </a:r>
            <a:r>
              <a:rPr lang="fr-CH" altLang="fr-FR" dirty="0" err="1">
                <a:solidFill>
                  <a:prstClr val="black"/>
                </a:solidFill>
                <a:sym typeface="Wingdings" pitchFamily="2" charset="2"/>
              </a:rPr>
              <a:t>vv</a:t>
            </a:r>
            <a:r>
              <a:rPr lang="fr-CH" altLang="fr-FR" dirty="0">
                <a:solidFill>
                  <a:prstClr val="black"/>
                </a:solidFill>
                <a:sym typeface="Wingdings" pitchFamily="2" charset="2"/>
              </a:rPr>
              <a:t>) + (Z/</a:t>
            </a:r>
            <a:r>
              <a:rPr lang="fr-CH" altLang="fr-FR" dirty="0">
                <a:solidFill>
                  <a:prstClr val="black"/>
                </a:solidFill>
                <a:sym typeface="Symbol" pitchFamily="18" charset="2"/>
              </a:rPr>
              <a:t>)*  </a:t>
            </a:r>
            <a:endParaRPr lang="fr-CH" altLang="fr-FR" dirty="0">
              <a:solidFill>
                <a:prstClr val="black"/>
              </a:solidFill>
            </a:endParaRPr>
          </a:p>
        </p:txBody>
      </p:sp>
      <p:sp>
        <p:nvSpPr>
          <p:cNvPr id="150543" name="TextBox 15"/>
          <p:cNvSpPr txBox="1">
            <a:spLocks noChangeArrowheads="1"/>
          </p:cNvSpPr>
          <p:nvPr/>
        </p:nvSpPr>
        <p:spPr bwMode="auto">
          <a:xfrm>
            <a:off x="7265988" y="4303714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fr-FR" dirty="0">
                <a:solidFill>
                  <a:prstClr val="black"/>
                </a:solidFill>
              </a:rPr>
              <a:t>NB CC </a:t>
            </a:r>
            <a:r>
              <a:rPr lang="fr-CH" altLang="fr-FR" dirty="0" err="1">
                <a:solidFill>
                  <a:prstClr val="black"/>
                </a:solidFill>
              </a:rPr>
              <a:t>decay</a:t>
            </a:r>
            <a:r>
              <a:rPr lang="fr-CH" altLang="fr-FR" dirty="0">
                <a:solidFill>
                  <a:prstClr val="black"/>
                </a:solidFill>
              </a:rPr>
              <a:t> </a:t>
            </a:r>
            <a:r>
              <a:rPr lang="fr-CH" altLang="fr-FR" dirty="0" err="1">
                <a:solidFill>
                  <a:prstClr val="black"/>
                </a:solidFill>
              </a:rPr>
              <a:t>always</a:t>
            </a:r>
            <a:r>
              <a:rPr lang="fr-CH" altLang="fr-FR" dirty="0">
                <a:solidFill>
                  <a:prstClr val="black"/>
                </a:solidFill>
              </a:rPr>
              <a:t> leads to </a:t>
            </a:r>
          </a:p>
          <a:p>
            <a:pPr eaLnBrk="1" hangingPunct="1"/>
            <a:r>
              <a:rPr lang="fr-CH" altLang="fr-FR" dirty="0">
                <a:solidFill>
                  <a:prstClr val="black"/>
                </a:solidFill>
                <a:sym typeface="Symbol" pitchFamily="18" charset="2"/>
              </a:rPr>
              <a:t>            2 </a:t>
            </a:r>
            <a:r>
              <a:rPr lang="fr-CH" altLang="fr-FR" dirty="0" err="1">
                <a:solidFill>
                  <a:prstClr val="black"/>
                </a:solidFill>
                <a:sym typeface="Symbol" pitchFamily="18" charset="2"/>
              </a:rPr>
              <a:t>charged</a:t>
            </a:r>
            <a:r>
              <a:rPr lang="fr-CH" altLang="fr-FR" dirty="0">
                <a:solidFill>
                  <a:prstClr val="black"/>
                </a:solidFill>
                <a:sym typeface="Symbol" pitchFamily="18" charset="2"/>
              </a:rPr>
              <a:t> </a:t>
            </a:r>
            <a:r>
              <a:rPr lang="fr-CH" altLang="fr-FR" dirty="0" err="1">
                <a:solidFill>
                  <a:prstClr val="black"/>
                </a:solidFill>
                <a:sym typeface="Symbol" pitchFamily="18" charset="2"/>
              </a:rPr>
              <a:t>tracks</a:t>
            </a:r>
            <a:endParaRPr lang="fr-CH" altLang="fr-FR" dirty="0">
              <a:solidFill>
                <a:prstClr val="black"/>
              </a:solidFill>
            </a:endParaRPr>
          </a:p>
        </p:txBody>
      </p:sp>
      <p:sp>
        <p:nvSpPr>
          <p:cNvPr id="150544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H" altLang="fr-FR">
                <a:solidFill>
                  <a:srgbClr val="898989"/>
                </a:solidFill>
              </a:rPr>
              <a:t>08.07.2026</a:t>
            </a:r>
            <a:endParaRPr lang="en-GB" altLang="fr-FR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95800" y="6381329"/>
            <a:ext cx="346402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0545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77343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180286-2626-4BA5-8B01-1CA37C90999A}" type="slidenum">
              <a:rPr lang="en-GB" altLang="fr-FR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27</a:t>
            </a:fld>
            <a:endParaRPr lang="en-GB" altLang="fr-FR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68" y="6086927"/>
            <a:ext cx="49685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Long life time </a:t>
            </a:r>
            <a:r>
              <a:rPr lang="fr-CH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CH" dirty="0" err="1">
                <a:solidFill>
                  <a:prstClr val="black"/>
                </a:solidFill>
                <a:sym typeface="Wingdings" panose="05000000000000000000" pitchFamily="2" charset="2"/>
              </a:rPr>
              <a:t>detached</a:t>
            </a:r>
            <a:r>
              <a:rPr lang="fr-CH" dirty="0">
                <a:solidFill>
                  <a:prstClr val="black"/>
                </a:solidFill>
                <a:sym typeface="Wingdings" panose="05000000000000000000" pitchFamily="2" charset="2"/>
              </a:rPr>
              <a:t> vertex for ~&lt;M</a:t>
            </a:r>
            <a:r>
              <a:rPr lang="fr-CH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Z</a:t>
            </a:r>
            <a:r>
              <a:rPr lang="fr-CH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072824">
            <a:off x="2733040" y="11612"/>
            <a:ext cx="792205" cy="523220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txBody>
          <a:bodyPr wrap="none" rtlCol="0">
            <a:spAutoFit/>
          </a:bodyPr>
          <a:lstStyle/>
          <a:p>
            <a:r>
              <a:rPr lang="fr-CH" altLang="fr-FR" sz="2800" dirty="0">
                <a:solidFill>
                  <a:prstClr val="black"/>
                </a:solidFill>
              </a:rPr>
              <a:t>HNL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83059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694" y="121920"/>
            <a:ext cx="434557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Production of HNL in Z </a:t>
            </a:r>
            <a:r>
              <a:rPr lang="fr-FR" dirty="0" err="1"/>
              <a:t>decays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48052" y="632823"/>
            <a:ext cx="1207548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err="1"/>
              <a:t>We</a:t>
            </a:r>
            <a:r>
              <a:rPr lang="fr-FR" b="1" dirty="0"/>
              <a:t> </a:t>
            </a:r>
            <a:r>
              <a:rPr lang="fr-FR" b="1" dirty="0" err="1"/>
              <a:t>begin</a:t>
            </a:r>
            <a:r>
              <a:rPr lang="fr-FR" b="1" dirty="0"/>
              <a:t> </a:t>
            </a:r>
            <a:r>
              <a:rPr lang="fr-FR" b="1" dirty="0" err="1"/>
              <a:t>experimentally</a:t>
            </a:r>
            <a:r>
              <a:rPr lang="fr-FR" b="1" dirty="0"/>
              <a:t> by </a:t>
            </a:r>
            <a:r>
              <a:rPr lang="fr-FR" b="1" dirty="0" err="1"/>
              <a:t>assuming</a:t>
            </a:r>
            <a:r>
              <a:rPr lang="fr-FR" b="1" dirty="0"/>
              <a:t> HNL production one at a time.  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an approximation of the more </a:t>
            </a:r>
            <a:r>
              <a:rPr lang="fr-FR" dirty="0" err="1"/>
              <a:t>favored</a:t>
            </a:r>
            <a:r>
              <a:rPr lang="fr-FR" dirty="0"/>
              <a:t> situation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or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almost</a:t>
            </a:r>
            <a:r>
              <a:rPr lang="fr-FR" dirty="0"/>
              <a:t> </a:t>
            </a:r>
            <a:r>
              <a:rPr lang="fr-FR" dirty="0" err="1"/>
              <a:t>degenerate</a:t>
            </a:r>
            <a:r>
              <a:rPr lang="fr-FR" dirty="0"/>
              <a:t> </a:t>
            </a:r>
            <a:r>
              <a:rPr lang="fr-FR" dirty="0" err="1"/>
              <a:t>HNLs</a:t>
            </a:r>
            <a:r>
              <a:rPr lang="fr-FR" dirty="0"/>
              <a:t> are </a:t>
            </a:r>
            <a:r>
              <a:rPr lang="fr-FR" dirty="0" err="1"/>
              <a:t>produced</a:t>
            </a:r>
            <a:r>
              <a:rPr lang="fr-FR" dirty="0"/>
              <a:t>, </a:t>
            </a:r>
          </a:p>
          <a:p>
            <a:r>
              <a:rPr lang="fr-FR" dirty="0" err="1"/>
              <a:t>possibly</a:t>
            </a:r>
            <a:r>
              <a:rPr lang="fr-FR" dirty="0"/>
              <a:t> </a:t>
            </a:r>
            <a:r>
              <a:rPr lang="fr-FR" dirty="0" err="1"/>
              <a:t>generating</a:t>
            </a:r>
            <a:r>
              <a:rPr lang="fr-FR" dirty="0"/>
              <a:t> a </a:t>
            </a:r>
            <a:r>
              <a:rPr lang="fr-FR" dirty="0" err="1"/>
              <a:t>phenomenology</a:t>
            </a:r>
            <a:r>
              <a:rPr lang="fr-FR" dirty="0"/>
              <a:t> </a:t>
            </a:r>
            <a:r>
              <a:rPr lang="fr-FR" dirty="0" err="1"/>
              <a:t>akin</a:t>
            </a:r>
            <a:r>
              <a:rPr lang="fr-FR" dirty="0"/>
              <a:t> to </a:t>
            </a:r>
            <a:r>
              <a:rPr lang="fr-FR" dirty="0" err="1"/>
              <a:t>e.g</a:t>
            </a:r>
            <a:r>
              <a:rPr lang="fr-FR" dirty="0"/>
              <a:t>. K</a:t>
            </a:r>
            <a:r>
              <a:rPr lang="fr-FR" baseline="-25000" dirty="0"/>
              <a:t>L</a:t>
            </a:r>
            <a:r>
              <a:rPr lang="fr-FR" dirty="0"/>
              <a:t> and K</a:t>
            </a:r>
            <a:r>
              <a:rPr lang="fr-FR" baseline="-25000" dirty="0"/>
              <a:t>S</a:t>
            </a:r>
            <a:r>
              <a:rPr lang="fr-FR" dirty="0"/>
              <a:t> or (K &lt;-&gt;</a:t>
            </a:r>
            <a:r>
              <a:rPr lang="en-CH" dirty="0">
                <a:sym typeface="Symbol" panose="05050102010706020507" pitchFamily="18" charset="2"/>
              </a:rPr>
              <a:t></a:t>
            </a:r>
            <a:r>
              <a:rPr lang="en-US" dirty="0">
                <a:sym typeface="Symbol" panose="05050102010706020507" pitchFamily="18" charset="2"/>
              </a:rPr>
              <a:t>K) system with oscillations and other lifetime effects.  </a:t>
            </a:r>
          </a:p>
          <a:p>
            <a:r>
              <a:rPr lang="en-US" b="1" dirty="0">
                <a:sym typeface="Symbol" panose="05050102010706020507" pitchFamily="18" charset="2"/>
              </a:rPr>
              <a:t>This is extraordinarily interesting    ... see S. </a:t>
            </a:r>
            <a:r>
              <a:rPr lang="en-US" b="1" dirty="0" err="1">
                <a:sym typeface="Symbol" panose="05050102010706020507" pitchFamily="18" charset="2"/>
              </a:rPr>
              <a:t>Antusch</a:t>
            </a:r>
            <a:r>
              <a:rPr lang="en-US" b="1" dirty="0">
                <a:sym typeface="Symbol" panose="05050102010706020507" pitchFamily="18" charset="2"/>
              </a:rPr>
              <a:t> </a:t>
            </a:r>
          </a:p>
          <a:p>
            <a:endParaRPr lang="en-US" b="1" dirty="0">
              <a:sym typeface="Symbol" panose="05050102010706020507" pitchFamily="18" charset="2"/>
            </a:endParaRPr>
          </a:p>
          <a:p>
            <a:r>
              <a:rPr lang="en-US" b="1" dirty="0">
                <a:sym typeface="Symbol" panose="05050102010706020507" pitchFamily="18" charset="2"/>
              </a:rPr>
              <a:t>In the simplified, </a:t>
            </a:r>
            <a:r>
              <a:rPr lang="en-US" b="1" u="sng" dirty="0">
                <a:sym typeface="Symbol" panose="05050102010706020507" pitchFamily="18" charset="2"/>
              </a:rPr>
              <a:t>one-N-at-a-time</a:t>
            </a:r>
            <a:r>
              <a:rPr lang="en-US" b="1" dirty="0">
                <a:sym typeface="Symbol" panose="05050102010706020507" pitchFamily="18" charset="2"/>
              </a:rPr>
              <a:t> assumption the particle has one mass, one cross-section and one decay width/life time. </a:t>
            </a:r>
          </a:p>
          <a:p>
            <a:r>
              <a:rPr lang="en-US" b="1" dirty="0">
                <a:sym typeface="Symbol" panose="05050102010706020507" pitchFamily="18" charset="2"/>
              </a:rPr>
              <a:t>and four decay modes </a:t>
            </a:r>
            <a:r>
              <a:rPr lang="en-US" b="1" dirty="0">
                <a:sym typeface="Wingdings" panose="05000000000000000000" pitchFamily="2" charset="2"/>
              </a:rPr>
              <a:t>N</a:t>
            </a:r>
            <a:r>
              <a:rPr lang="en-CH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eW</a:t>
            </a:r>
            <a:r>
              <a:rPr lang="en-US" b="1" dirty="0">
                <a:sym typeface="Wingdings" panose="05000000000000000000" pitchFamily="2" charset="2"/>
              </a:rPr>
              <a:t>*, </a:t>
            </a:r>
            <a:r>
              <a:rPr lang="en-CH" b="1" dirty="0">
                <a:sym typeface="Symbol" panose="05050102010706020507" pitchFamily="18" charset="2"/>
              </a:rPr>
              <a:t></a:t>
            </a:r>
            <a:r>
              <a:rPr lang="en-US" b="1" dirty="0">
                <a:sym typeface="Symbol" panose="05050102010706020507" pitchFamily="18" charset="2"/>
              </a:rPr>
              <a:t>W*, </a:t>
            </a:r>
            <a:r>
              <a:rPr lang="en-CH" b="1" dirty="0">
                <a:sym typeface="Symbol" panose="05050102010706020507" pitchFamily="18" charset="2"/>
              </a:rPr>
              <a:t></a:t>
            </a:r>
            <a:r>
              <a:rPr lang="en-US" b="1" dirty="0">
                <a:sym typeface="Symbol" panose="05050102010706020507" pitchFamily="18" charset="2"/>
              </a:rPr>
              <a:t>W* (CC decays) and N</a:t>
            </a:r>
            <a:r>
              <a:rPr lang="en-CH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vZ</a:t>
            </a:r>
            <a:r>
              <a:rPr lang="en-US" b="1" dirty="0">
                <a:sym typeface="Wingdings" panose="05000000000000000000" pitchFamily="2" charset="2"/>
              </a:rPr>
              <a:t>* (NC decay)-- two or more charged tracks except N-&gt;</a:t>
            </a:r>
            <a:r>
              <a:rPr lang="en-US" b="1" dirty="0" err="1">
                <a:sym typeface="Wingdings" panose="05000000000000000000" pitchFamily="2" charset="2"/>
              </a:rPr>
              <a:t>vvv</a:t>
            </a:r>
            <a:endParaRPr lang="fr-FR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08.07.2026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B281-4E7E-4D44-9392-9935C31C9090}" type="slidenum">
              <a:rPr lang="fr-FR" smtClean="0"/>
              <a:t>28</a:t>
            </a:fld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86"/>
          <a:stretch/>
        </p:blipFill>
        <p:spPr>
          <a:xfrm>
            <a:off x="1000874" y="3032897"/>
            <a:ext cx="7543051" cy="37168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838325" y="3467100"/>
            <a:ext cx="0" cy="27432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6124575"/>
            <a:ext cx="7200900" cy="2857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05976" y="4152900"/>
            <a:ext cx="2394156" cy="2277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         </a:t>
            </a:r>
            <a:r>
              <a:rPr lang="fr-FR" dirty="0">
                <a:solidFill>
                  <a:srgbClr val="0070C0"/>
                </a:solidFill>
              </a:rPr>
              <a:t>N</a:t>
            </a:r>
            <a:r>
              <a:rPr lang="en-CH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CH" dirty="0">
                <a:solidFill>
                  <a:srgbClr val="0070C0"/>
                </a:solidFill>
                <a:sym typeface="Symbol" panose="05050102010706020507" pitchFamily="18" charset="2"/>
              </a:rPr>
              <a:t>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W*</a:t>
            </a:r>
            <a:r>
              <a:rPr lang="en-CH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qq</a:t>
            </a:r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         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CH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Z* </a:t>
            </a:r>
            <a:r>
              <a:rPr lang="en-CH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qq</a:t>
            </a:r>
            <a:endParaRPr lang="en-US" b="1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/>
              <a:t>          </a:t>
            </a:r>
            <a:r>
              <a:rPr lang="fr-FR" dirty="0">
                <a:solidFill>
                  <a:srgbClr val="8C8C8C"/>
                </a:solidFill>
              </a:rPr>
              <a:t>N</a:t>
            </a:r>
            <a:r>
              <a:rPr lang="en-CH" dirty="0">
                <a:solidFill>
                  <a:srgbClr val="8C8C8C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8C8C8C"/>
                </a:solidFill>
                <a:sym typeface="Wingdings" panose="05000000000000000000" pitchFamily="2" charset="2"/>
              </a:rPr>
              <a:t>  </a:t>
            </a:r>
            <a:r>
              <a:rPr lang="en-US" dirty="0">
                <a:solidFill>
                  <a:srgbClr val="8C8C8C"/>
                </a:solidFill>
                <a:sym typeface="Symbol" panose="05050102010706020507" pitchFamily="18" charset="2"/>
              </a:rPr>
              <a:t> </a:t>
            </a:r>
            <a:r>
              <a:rPr lang="en-US" baseline="30000" dirty="0">
                <a:solidFill>
                  <a:srgbClr val="8C8C8C"/>
                </a:solidFill>
                <a:sym typeface="Symbol" panose="05050102010706020507" pitchFamily="18" charset="2"/>
              </a:rPr>
              <a:t>+</a:t>
            </a:r>
            <a:r>
              <a:rPr lang="en-CH" dirty="0">
                <a:solidFill>
                  <a:srgbClr val="8C8C8C"/>
                </a:solidFill>
                <a:sym typeface="Symbol" panose="05050102010706020507" pitchFamily="18" charset="2"/>
              </a:rPr>
              <a:t></a:t>
            </a:r>
            <a:r>
              <a:rPr lang="en-US" baseline="30000" dirty="0">
                <a:solidFill>
                  <a:srgbClr val="8C8C8C"/>
                </a:solidFill>
                <a:sym typeface="Symbol" panose="05050102010706020507" pitchFamily="18" charset="2"/>
              </a:rPr>
              <a:t>(‘)- </a:t>
            </a:r>
            <a:r>
              <a:rPr lang="en-US" dirty="0">
                <a:solidFill>
                  <a:srgbClr val="8C8C8C"/>
                </a:solidFill>
                <a:sym typeface="Symbol" panose="05050102010706020507" pitchFamily="18" charset="2"/>
              </a:rPr>
              <a:t>v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US" dirty="0">
                <a:sym typeface="Symbol" panose="05050102010706020507" pitchFamily="18" charset="2"/>
              </a:rPr>
              <a:t>       </a:t>
            </a:r>
            <a:r>
              <a:rPr lang="fr-FR" dirty="0"/>
              <a:t>N</a:t>
            </a:r>
            <a:r>
              <a:rPr lang="en-CH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CH" dirty="0">
                <a:sym typeface="Symbol" panose="05050102010706020507" pitchFamily="18" charset="2"/>
              </a:rPr>
              <a:t>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W*</a:t>
            </a:r>
            <a:r>
              <a:rPr lang="en-CH" sz="1600" dirty="0">
                <a:sym typeface="Wingdings" panose="05000000000000000000" pitchFamily="2" charset="2"/>
              </a:rPr>
              <a:t></a:t>
            </a:r>
            <a:r>
              <a:rPr lang="en-CH" sz="1600" dirty="0">
                <a:sym typeface="Symbol" panose="05050102010706020507" pitchFamily="18" charset="2"/>
              </a:rPr>
              <a:t></a:t>
            </a:r>
            <a:r>
              <a:rPr lang="en-US" sz="1600" dirty="0">
                <a:sym typeface="Symbol" panose="05050102010706020507" pitchFamily="18" charset="2"/>
              </a:rPr>
              <a:t>’v and </a:t>
            </a:r>
          </a:p>
          <a:p>
            <a:r>
              <a:rPr lang="fr-FR" sz="1600" dirty="0"/>
              <a:t>        N</a:t>
            </a:r>
            <a:r>
              <a:rPr lang="en-CH" sz="1600" dirty="0"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Symbol" panose="05050102010706020507" pitchFamily="18" charset="2"/>
              </a:rPr>
              <a:t>v</a:t>
            </a:r>
            <a:r>
              <a:rPr lang="en-US" sz="1600" dirty="0">
                <a:sym typeface="Wingdings" panose="05000000000000000000" pitchFamily="2" charset="2"/>
              </a:rPr>
              <a:t> Z*</a:t>
            </a:r>
            <a:r>
              <a:rPr lang="en-CH" sz="1600" dirty="0"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CH" sz="1600" dirty="0">
                <a:sym typeface="Symbol" panose="05050102010706020507" pitchFamily="18" charset="2"/>
              </a:rPr>
              <a:t> </a:t>
            </a:r>
            <a:r>
              <a:rPr lang="en-US" sz="1600" dirty="0">
                <a:sym typeface="Symbol" panose="05050102010706020507" pitchFamily="18" charset="2"/>
              </a:rPr>
              <a:t>)</a:t>
            </a:r>
            <a:endParaRPr lang="fr-FR" sz="1600" dirty="0"/>
          </a:p>
          <a:p>
            <a:r>
              <a:rPr lang="fr-FR" dirty="0"/>
              <a:t>  </a:t>
            </a:r>
          </a:p>
          <a:p>
            <a:r>
              <a:rPr lang="fr-FR" dirty="0"/>
              <a:t>          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>
                <a:solidFill>
                  <a:srgbClr val="DA8200"/>
                </a:solidFill>
              </a:rPr>
              <a:t>N</a:t>
            </a:r>
            <a:r>
              <a:rPr lang="en-CH" dirty="0">
                <a:solidFill>
                  <a:srgbClr val="DA82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DA8200"/>
                </a:solidFill>
                <a:sym typeface="Wingdings" panose="05000000000000000000" pitchFamily="2" charset="2"/>
              </a:rPr>
              <a:t> </a:t>
            </a:r>
            <a:r>
              <a:rPr lang="en-CH" dirty="0">
                <a:solidFill>
                  <a:srgbClr val="DA8200"/>
                </a:solidFill>
                <a:sym typeface="Symbol" panose="05050102010706020507" pitchFamily="18" charset="2"/>
              </a:rPr>
              <a:t></a:t>
            </a:r>
            <a:r>
              <a:rPr lang="en-US" dirty="0">
                <a:solidFill>
                  <a:srgbClr val="DA8200"/>
                </a:solidFill>
                <a:sym typeface="Symbol" panose="05050102010706020507" pitchFamily="18" charset="2"/>
              </a:rPr>
              <a:t> </a:t>
            </a:r>
            <a:r>
              <a:rPr lang="en-CH" dirty="0">
                <a:solidFill>
                  <a:srgbClr val="DA8200"/>
                </a:solidFill>
                <a:sym typeface="Symbol" panose="05050102010706020507" pitchFamily="18" charset="2"/>
              </a:rPr>
              <a:t></a:t>
            </a:r>
            <a:r>
              <a:rPr lang="fr-FR" dirty="0">
                <a:solidFill>
                  <a:srgbClr val="DA8200"/>
                </a:solidFill>
              </a:rPr>
              <a:t>         </a:t>
            </a:r>
          </a:p>
          <a:p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1257300" y="3400425"/>
            <a:ext cx="495301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0.6</a:t>
            </a:r>
          </a:p>
          <a:p>
            <a:endParaRPr lang="fr-FR" sz="1400" dirty="0"/>
          </a:p>
          <a:p>
            <a:r>
              <a:rPr lang="fr-FR" sz="1400" dirty="0"/>
              <a:t>0.5</a:t>
            </a:r>
          </a:p>
          <a:p>
            <a:endParaRPr lang="fr-FR" sz="1400" dirty="0"/>
          </a:p>
          <a:p>
            <a:r>
              <a:rPr lang="fr-FR" sz="1400" dirty="0"/>
              <a:t>0.4</a:t>
            </a:r>
          </a:p>
          <a:p>
            <a:endParaRPr lang="fr-FR" sz="1400" dirty="0"/>
          </a:p>
          <a:p>
            <a:r>
              <a:rPr lang="fr-FR" sz="1400" dirty="0"/>
              <a:t>0.3</a:t>
            </a:r>
          </a:p>
          <a:p>
            <a:endParaRPr lang="fr-FR" sz="1400" dirty="0"/>
          </a:p>
          <a:p>
            <a:r>
              <a:rPr lang="fr-FR" sz="1400" dirty="0"/>
              <a:t>0.2</a:t>
            </a:r>
          </a:p>
          <a:p>
            <a:endParaRPr lang="fr-FR" sz="1400" dirty="0"/>
          </a:p>
          <a:p>
            <a:r>
              <a:rPr lang="fr-FR" sz="1400" dirty="0"/>
              <a:t>0.1</a:t>
            </a:r>
          </a:p>
          <a:p>
            <a:endParaRPr lang="fr-FR" sz="1400" dirty="0"/>
          </a:p>
          <a:p>
            <a:r>
              <a:rPr lang="fr-FR" sz="1400" dirty="0"/>
              <a:t>0.0</a:t>
            </a:r>
          </a:p>
          <a:p>
            <a:endParaRPr lang="fr-FR" sz="1400" dirty="0"/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38325" y="3495675"/>
            <a:ext cx="67722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47850" y="3952875"/>
            <a:ext cx="67722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57375" y="4371975"/>
            <a:ext cx="67722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47850" y="5238750"/>
            <a:ext cx="67722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4838700"/>
            <a:ext cx="67722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57375" y="5695950"/>
            <a:ext cx="6772275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858375" y="4352925"/>
            <a:ext cx="3619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886950" y="4629150"/>
            <a:ext cx="36195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867900" y="4876800"/>
            <a:ext cx="36195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915525" y="5991225"/>
            <a:ext cx="3619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66674" y="4524375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BRANCHING </a:t>
            </a:r>
          </a:p>
          <a:p>
            <a:r>
              <a:rPr lang="fr-FR" sz="1400" b="1" dirty="0"/>
              <a:t>RATIO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4550" y="6183094"/>
            <a:ext cx="59817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10          20          30           40          50          60         70          80</a:t>
            </a:r>
          </a:p>
          <a:p>
            <a:pPr algn="ctr"/>
            <a:r>
              <a:rPr lang="fr-FR" dirty="0"/>
              <a:t>HNL Mass (</a:t>
            </a:r>
            <a:r>
              <a:rPr lang="fr-FR" dirty="0" err="1"/>
              <a:t>GeV</a:t>
            </a:r>
            <a:r>
              <a:rPr lang="fr-FR" dirty="0"/>
              <a:t>/c</a:t>
            </a:r>
            <a:r>
              <a:rPr lang="fr-FR" baseline="30000" dirty="0"/>
              <a:t>2</a:t>
            </a:r>
            <a:r>
              <a:rPr lang="fr-FR" dirty="0"/>
              <a:t>)                  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53599" y="3590925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Tanishq</a:t>
            </a:r>
            <a:r>
              <a:rPr lang="fr-FR" i="1" dirty="0"/>
              <a:t> Sharma</a:t>
            </a:r>
          </a:p>
        </p:txBody>
      </p:sp>
    </p:spTree>
    <p:extLst>
      <p:ext uri="{BB962C8B-B14F-4D97-AF65-F5344CB8AC3E}">
        <p14:creationId xmlns:p14="http://schemas.microsoft.com/office/powerpoint/2010/main" val="144534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169" y="1262049"/>
            <a:ext cx="8093677" cy="3801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5982" y="86563"/>
            <a:ext cx="1064400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60" dirty="0"/>
              <a:t>This </a:t>
            </a:r>
            <a:r>
              <a:rPr lang="fr-CH" sz="2160" dirty="0" err="1"/>
              <a:t>picture</a:t>
            </a:r>
            <a:r>
              <a:rPr lang="fr-CH" sz="2160" dirty="0"/>
              <a:t> </a:t>
            </a:r>
            <a:r>
              <a:rPr lang="fr-CH" sz="2160" dirty="0" err="1"/>
              <a:t>from</a:t>
            </a:r>
            <a:r>
              <a:rPr lang="fr-CH" sz="2160" dirty="0"/>
              <a:t> the ESPP BB </a:t>
            </a:r>
            <a:r>
              <a:rPr lang="fr-CH" sz="2160" dirty="0" err="1"/>
              <a:t>is</a:t>
            </a:r>
            <a:r>
              <a:rPr lang="fr-CH" sz="2160" dirty="0"/>
              <a:t> relevant to Neutrino, </a:t>
            </a:r>
            <a:r>
              <a:rPr lang="fr-CH" sz="2160" dirty="0" err="1"/>
              <a:t>Dark</a:t>
            </a:r>
            <a:r>
              <a:rPr lang="fr-CH" sz="2160" dirty="0"/>
              <a:t> </a:t>
            </a:r>
            <a:r>
              <a:rPr lang="fr-CH" sz="2160" dirty="0" err="1"/>
              <a:t>sectors</a:t>
            </a:r>
            <a:r>
              <a:rPr lang="fr-CH" sz="2160" dirty="0"/>
              <a:t> and High </a:t>
            </a:r>
            <a:r>
              <a:rPr lang="fr-CH" sz="2160" dirty="0" err="1"/>
              <a:t>Energy</a:t>
            </a:r>
            <a:r>
              <a:rPr lang="fr-CH" sz="2160" dirty="0"/>
              <a:t> </a:t>
            </a:r>
            <a:r>
              <a:rPr lang="fr-CH" sz="2160" dirty="0" err="1"/>
              <a:t>Frontiers</a:t>
            </a:r>
            <a:r>
              <a:rPr lang="fr-CH" sz="2160" dirty="0"/>
              <a:t>. </a:t>
            </a:r>
            <a:br>
              <a:rPr lang="fr-CH" sz="2160" dirty="0"/>
            </a:br>
            <a:r>
              <a:rPr lang="fr-CH" sz="2160" dirty="0"/>
              <a:t> FCC-</a:t>
            </a:r>
            <a:r>
              <a:rPr lang="fr-CH" sz="2160" dirty="0" err="1"/>
              <a:t>ee</a:t>
            </a:r>
            <a:r>
              <a:rPr lang="fr-CH" sz="2160" dirty="0"/>
              <a:t>  (Z) </a:t>
            </a:r>
            <a:r>
              <a:rPr lang="fr-CH" sz="2160" dirty="0" err="1"/>
              <a:t>compared</a:t>
            </a:r>
            <a:r>
              <a:rPr lang="fr-CH" sz="2160" dirty="0"/>
              <a:t> to the </a:t>
            </a:r>
            <a:r>
              <a:rPr lang="fr-CH" sz="2160" dirty="0" err="1"/>
              <a:t>other</a:t>
            </a:r>
            <a:r>
              <a:rPr lang="fr-CH" sz="2160" dirty="0"/>
              <a:t> machines for right-</a:t>
            </a:r>
            <a:r>
              <a:rPr lang="fr-CH" sz="2160" dirty="0" err="1"/>
              <a:t>handed</a:t>
            </a:r>
            <a:r>
              <a:rPr lang="fr-CH" sz="2160" dirty="0"/>
              <a:t> (</a:t>
            </a:r>
            <a:r>
              <a:rPr lang="fr-CH" sz="2160" dirty="0" err="1"/>
              <a:t>sterile</a:t>
            </a:r>
            <a:r>
              <a:rPr lang="fr-CH" sz="2160" dirty="0"/>
              <a:t>) neutrinos</a:t>
            </a:r>
          </a:p>
          <a:p>
            <a:r>
              <a:rPr lang="fr-CH" sz="2160" dirty="0"/>
              <a:t> How close </a:t>
            </a:r>
            <a:r>
              <a:rPr lang="fr-CH" sz="2160" dirty="0" err="1"/>
              <a:t>can</a:t>
            </a:r>
            <a:r>
              <a:rPr lang="fr-CH" sz="2160" dirty="0"/>
              <a:t> </a:t>
            </a:r>
            <a:r>
              <a:rPr lang="fr-CH" sz="2160" dirty="0" err="1"/>
              <a:t>we</a:t>
            </a:r>
            <a:r>
              <a:rPr lang="fr-CH" sz="2160" dirty="0"/>
              <a:t> </a:t>
            </a:r>
            <a:r>
              <a:rPr lang="fr-CH" sz="2160" dirty="0" err="1"/>
              <a:t>get</a:t>
            </a:r>
            <a:r>
              <a:rPr lang="fr-CH" sz="2160" dirty="0"/>
              <a:t> to the ‘</a:t>
            </a:r>
            <a:r>
              <a:rPr lang="fr-CH" sz="2160" dirty="0" err="1"/>
              <a:t>see-saw</a:t>
            </a:r>
            <a:r>
              <a:rPr lang="fr-CH" sz="2160" dirty="0"/>
              <a:t> </a:t>
            </a:r>
            <a:r>
              <a:rPr lang="fr-CH" sz="2160" dirty="0" err="1"/>
              <a:t>limit</a:t>
            </a:r>
            <a:r>
              <a:rPr lang="fr-CH" sz="2160" dirty="0"/>
              <a:t>’? </a:t>
            </a:r>
            <a:endParaRPr lang="en-GB" sz="216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08.07.2026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BFFD-6ACE-4186-BB5D-92E7BB2BB754}" type="slidenum">
              <a:rPr lang="en-GB" smtClean="0"/>
              <a:t>29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8153" y="5177604"/>
            <a:ext cx="11162351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160" dirty="0"/>
              <a:t>-- the </a:t>
            </a:r>
            <a:r>
              <a:rPr lang="fr-CH" sz="2160" dirty="0" err="1"/>
              <a:t>purple</a:t>
            </a:r>
            <a:r>
              <a:rPr lang="fr-CH" sz="2160" dirty="0"/>
              <a:t> line shows the 95% CL </a:t>
            </a:r>
            <a:r>
              <a:rPr lang="fr-CH" sz="2160" dirty="0" err="1"/>
              <a:t>limit</a:t>
            </a:r>
            <a:r>
              <a:rPr lang="fr-CH" sz="2160" dirty="0"/>
              <a:t> if no HNL </a:t>
            </a:r>
            <a:r>
              <a:rPr lang="fr-CH" sz="2160" dirty="0" err="1"/>
              <a:t>is</a:t>
            </a:r>
            <a:r>
              <a:rPr lang="fr-CH" sz="2160" dirty="0"/>
              <a:t> </a:t>
            </a:r>
            <a:r>
              <a:rPr lang="fr-CH" sz="2160" dirty="0" err="1"/>
              <a:t>observed</a:t>
            </a:r>
            <a:r>
              <a:rPr lang="fr-CH" sz="2160" dirty="0"/>
              <a:t>. (</a:t>
            </a:r>
            <a:r>
              <a:rPr lang="fr-CH" sz="2160" dirty="0" err="1"/>
              <a:t>here</a:t>
            </a:r>
            <a:r>
              <a:rPr lang="fr-CH" sz="2160" dirty="0"/>
              <a:t> for 10</a:t>
            </a:r>
            <a:r>
              <a:rPr lang="fr-CH" sz="2160" baseline="30000" dirty="0"/>
              <a:t>12</a:t>
            </a:r>
            <a:r>
              <a:rPr lang="fr-CH" sz="2160" dirty="0"/>
              <a:t> Z), </a:t>
            </a:r>
          </a:p>
          <a:p>
            <a:r>
              <a:rPr lang="fr-CH" sz="2160" dirty="0"/>
              <a:t>-- the horizontal line </a:t>
            </a:r>
            <a:r>
              <a:rPr lang="fr-CH" sz="2160" dirty="0" err="1"/>
              <a:t>represents</a:t>
            </a:r>
            <a:r>
              <a:rPr lang="fr-CH" sz="2160" dirty="0"/>
              <a:t> the </a:t>
            </a:r>
            <a:r>
              <a:rPr lang="fr-CH" sz="2160" dirty="0" err="1"/>
              <a:t>sensitivity</a:t>
            </a:r>
            <a:r>
              <a:rPr lang="fr-CH" sz="2160" dirty="0"/>
              <a:t> to </a:t>
            </a:r>
            <a:r>
              <a:rPr lang="fr-CH" sz="2160" b="1" dirty="0" err="1"/>
              <a:t>mixing</a:t>
            </a:r>
            <a:r>
              <a:rPr lang="fr-CH" sz="2160" b="1" dirty="0"/>
              <a:t> of neutrinos </a:t>
            </a:r>
            <a:r>
              <a:rPr lang="fr-CH" sz="2160" dirty="0"/>
              <a:t>to the </a:t>
            </a:r>
            <a:r>
              <a:rPr lang="fr-CH" sz="2160" dirty="0" err="1"/>
              <a:t>dark</a:t>
            </a:r>
            <a:r>
              <a:rPr lang="fr-CH" sz="2160" dirty="0"/>
              <a:t> </a:t>
            </a:r>
            <a:r>
              <a:rPr lang="fr-CH" sz="2160" dirty="0" err="1"/>
              <a:t>sector</a:t>
            </a:r>
            <a:r>
              <a:rPr lang="fr-CH" sz="2160" dirty="0"/>
              <a:t>,</a:t>
            </a:r>
          </a:p>
          <a:p>
            <a:r>
              <a:rPr lang="fr-CH" sz="2160" dirty="0" err="1"/>
              <a:t>using</a:t>
            </a:r>
            <a:r>
              <a:rPr lang="fr-CH" sz="2160" dirty="0"/>
              <a:t> </a:t>
            </a:r>
            <a:r>
              <a:rPr lang="fr-CH" sz="2160" dirty="0" err="1"/>
              <a:t>EWPOs</a:t>
            </a:r>
            <a:r>
              <a:rPr lang="fr-CH" sz="2160" dirty="0"/>
              <a:t> (G</a:t>
            </a:r>
            <a:r>
              <a:rPr lang="fr-CH" sz="2160" baseline="-25000" dirty="0"/>
              <a:t>F</a:t>
            </a:r>
            <a:r>
              <a:rPr lang="fr-CH" sz="2160" dirty="0"/>
              <a:t> vs sin</a:t>
            </a:r>
            <a:r>
              <a:rPr lang="fr-CH" sz="2160" baseline="30000" dirty="0"/>
              <a:t>2</a:t>
            </a:r>
            <a:r>
              <a:rPr lang="fr-CH" sz="2160" dirty="0">
                <a:sym typeface="Symbol"/>
              </a:rPr>
              <a:t></a:t>
            </a:r>
            <a:r>
              <a:rPr lang="fr-CH" sz="2160" baseline="-25000" dirty="0">
                <a:sym typeface="Symbol"/>
              </a:rPr>
              <a:t>W</a:t>
            </a:r>
            <a:r>
              <a:rPr lang="fr-CH" sz="2160" baseline="30000" dirty="0">
                <a:sym typeface="Symbol"/>
              </a:rPr>
              <a:t>eff </a:t>
            </a:r>
            <a:r>
              <a:rPr lang="fr-CH" sz="2160" dirty="0">
                <a:sym typeface="Symbol"/>
              </a:rPr>
              <a:t>and </a:t>
            </a:r>
            <a:r>
              <a:rPr lang="fr-CH" sz="2160" dirty="0" err="1">
                <a:sym typeface="Symbol"/>
              </a:rPr>
              <a:t>m</a:t>
            </a:r>
            <a:r>
              <a:rPr lang="fr-CH" sz="2160" baseline="-25000" dirty="0" err="1">
                <a:sym typeface="Symbol"/>
              </a:rPr>
              <a:t>Z</a:t>
            </a:r>
            <a:r>
              <a:rPr lang="fr-CH" sz="2160" dirty="0">
                <a:sym typeface="Symbol"/>
              </a:rPr>
              <a:t>, m</a:t>
            </a:r>
            <a:r>
              <a:rPr lang="fr-CH" sz="2160" baseline="-25000" dirty="0">
                <a:sym typeface="Symbol"/>
              </a:rPr>
              <a:t>W</a:t>
            </a:r>
            <a:r>
              <a:rPr lang="fr-CH" sz="2160" dirty="0">
                <a:sym typeface="Symbol"/>
              </a:rPr>
              <a:t>, tau </a:t>
            </a:r>
            <a:r>
              <a:rPr lang="fr-CH" sz="2160" dirty="0" err="1">
                <a:sym typeface="Symbol"/>
              </a:rPr>
              <a:t>decays</a:t>
            </a:r>
            <a:r>
              <a:rPr lang="fr-CH" sz="2160" dirty="0">
                <a:sym typeface="Symbol"/>
              </a:rPr>
              <a:t>) </a:t>
            </a:r>
            <a:r>
              <a:rPr lang="fr-CH" sz="2160" dirty="0" err="1"/>
              <a:t>which</a:t>
            </a:r>
            <a:r>
              <a:rPr lang="fr-CH" sz="2160" dirty="0"/>
              <a:t> </a:t>
            </a:r>
            <a:r>
              <a:rPr lang="fr-CH" sz="2160" dirty="0" err="1"/>
              <a:t>extends</a:t>
            </a:r>
            <a:r>
              <a:rPr lang="fr-CH" sz="2160" dirty="0"/>
              <a:t> </a:t>
            </a:r>
            <a:r>
              <a:rPr lang="fr-CH" sz="2160" dirty="0" err="1"/>
              <a:t>sensitivity</a:t>
            </a:r>
            <a:r>
              <a:rPr lang="fr-CH" sz="2160" dirty="0"/>
              <a:t> </a:t>
            </a:r>
            <a:r>
              <a:rPr lang="fr-CH" sz="2160" dirty="0" err="1"/>
              <a:t>from</a:t>
            </a:r>
            <a:r>
              <a:rPr lang="fr-CH" sz="2160" dirty="0"/>
              <a:t> 10</a:t>
            </a:r>
            <a:r>
              <a:rPr lang="fr-CH" sz="2160" baseline="30000" dirty="0"/>
              <a:t>-3</a:t>
            </a:r>
            <a:r>
              <a:rPr lang="fr-CH" sz="2160" dirty="0"/>
              <a:t>  (</a:t>
            </a:r>
            <a:r>
              <a:rPr lang="fr-CH" sz="2160" dirty="0" err="1"/>
              <a:t>now</a:t>
            </a:r>
            <a:r>
              <a:rPr lang="fr-CH" sz="2160" dirty="0"/>
              <a:t>) </a:t>
            </a:r>
          </a:p>
          <a:p>
            <a:r>
              <a:rPr lang="fr-CH" sz="2160" dirty="0"/>
              <a:t>to 10</a:t>
            </a:r>
            <a:r>
              <a:rPr lang="fr-CH" sz="2160" baseline="30000" dirty="0"/>
              <a:t>-5  </a:t>
            </a:r>
            <a:r>
              <a:rPr lang="fr-CH" sz="2160" dirty="0"/>
              <a:t>(FCC) </a:t>
            </a:r>
            <a:r>
              <a:rPr lang="fr-CH" sz="2160" dirty="0" err="1"/>
              <a:t>mixing</a:t>
            </a:r>
            <a:r>
              <a:rPr lang="fr-CH" sz="2160" dirty="0"/>
              <a:t> all the </a:t>
            </a:r>
            <a:r>
              <a:rPr lang="fr-CH" sz="2160" dirty="0" err="1"/>
              <a:t>way</a:t>
            </a:r>
            <a:r>
              <a:rPr lang="fr-CH" sz="2160" dirty="0"/>
              <a:t> to </a:t>
            </a:r>
            <a:r>
              <a:rPr lang="fr-CH" sz="2160" dirty="0" err="1"/>
              <a:t>very</a:t>
            </a:r>
            <a:r>
              <a:rPr lang="fr-CH" sz="2160" dirty="0"/>
              <a:t> high HNL masses (500-1000 </a:t>
            </a:r>
            <a:r>
              <a:rPr lang="fr-CH" sz="2160" dirty="0" err="1"/>
              <a:t>TeV</a:t>
            </a:r>
            <a:r>
              <a:rPr lang="fr-CH" sz="2160" dirty="0"/>
              <a:t> at least). </a:t>
            </a:r>
            <a:r>
              <a:rPr lang="fr-CH" sz="2160" dirty="0" err="1"/>
              <a:t>arxiv</a:t>
            </a:r>
            <a:r>
              <a:rPr lang="fr-CH" sz="2160" dirty="0"/>
              <a:t>:</a:t>
            </a:r>
            <a:r>
              <a:rPr lang="en-CH" sz="2160" dirty="0"/>
              <a:t>2011.04725</a:t>
            </a:r>
            <a:r>
              <a:rPr lang="en-US" sz="2160" dirty="0"/>
              <a:t> </a:t>
            </a: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380539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D38E3-B604-D9B5-D8CF-A197BF1F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E9078-FEA5-EF5C-3E3E-F40A30F6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9D288-BE28-5308-FA69-FD52CD61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64D80-8F23-8CA1-9997-773AC6AE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003" y="315532"/>
            <a:ext cx="8293994" cy="6226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F7B94-C081-3BBD-D2CF-D8B63A564A2B}"/>
              </a:ext>
            </a:extLst>
          </p:cNvPr>
          <p:cNvSpPr txBox="1"/>
          <p:nvPr/>
        </p:nvSpPr>
        <p:spPr>
          <a:xfrm>
            <a:off x="9677039" y="1847355"/>
            <a:ext cx="201850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e+e</a:t>
            </a:r>
            <a:r>
              <a:rPr lang="en-US" dirty="0"/>
              <a:t>-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anose="05050102010706020507" pitchFamily="18" charset="2"/>
              </a:rPr>
              <a:t>bb is 20 pb</a:t>
            </a:r>
          </a:p>
        </p:txBody>
      </p:sp>
    </p:spTree>
    <p:extLst>
      <p:ext uri="{BB962C8B-B14F-4D97-AF65-F5344CB8AC3E}">
        <p14:creationId xmlns:p14="http://schemas.microsoft.com/office/powerpoint/2010/main" val="396985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780" y="188844"/>
            <a:ext cx="276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Dirac vs </a:t>
            </a:r>
            <a:r>
              <a:rPr lang="fr-FR" sz="2400" b="1" dirty="0" err="1"/>
              <a:t>Majorana</a:t>
            </a:r>
            <a:r>
              <a:rPr lang="fr-FR" sz="2400" b="1" dirty="0"/>
              <a:t>(I)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475" y="944217"/>
            <a:ext cx="117443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It has been </a:t>
            </a:r>
            <a:r>
              <a:rPr lang="fr-FR" dirty="0" err="1"/>
              <a:t>emphasized</a:t>
            </a:r>
            <a:r>
              <a:rPr lang="fr-FR" dirty="0"/>
              <a:t> by Matthew </a:t>
            </a:r>
            <a:r>
              <a:rPr lang="fr-FR" dirty="0" err="1"/>
              <a:t>Mccullough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exist</a:t>
            </a:r>
            <a:r>
              <a:rPr lang="fr-FR" dirty="0"/>
              <a:t>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of Dirac HNL-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particles</a:t>
            </a:r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b="1" dirty="0"/>
              <a:t>the </a:t>
            </a:r>
            <a:r>
              <a:rPr lang="fr-FR" b="1" dirty="0" err="1"/>
              <a:t>discovery</a:t>
            </a:r>
            <a:r>
              <a:rPr lang="fr-FR" b="1" dirty="0"/>
              <a:t> of a </a:t>
            </a:r>
            <a:r>
              <a:rPr lang="fr-FR" b="1" dirty="0" err="1"/>
              <a:t>RHv</a:t>
            </a:r>
            <a:r>
              <a:rPr lang="fr-FR" b="1" dirty="0"/>
              <a:t> </a:t>
            </a:r>
            <a:r>
              <a:rPr lang="fr-FR" b="1" dirty="0" err="1"/>
              <a:t>requires</a:t>
            </a:r>
            <a:r>
              <a:rPr lang="fr-FR" b="1" dirty="0"/>
              <a:t> the observation of the </a:t>
            </a:r>
            <a:r>
              <a:rPr lang="fr-FR" b="1" dirty="0" err="1"/>
              <a:t>Majorana</a:t>
            </a:r>
            <a:r>
              <a:rPr lang="fr-FR" b="1" dirty="0"/>
              <a:t> nature of the </a:t>
            </a:r>
            <a:r>
              <a:rPr lang="fr-FR" b="1" dirty="0" err="1"/>
              <a:t>particle</a:t>
            </a:r>
            <a:r>
              <a:rPr lang="fr-FR" b="1" dirty="0"/>
              <a:t>. </a:t>
            </a:r>
          </a:p>
          <a:p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any</a:t>
            </a:r>
            <a:r>
              <a:rPr lang="fr-FR" dirty="0"/>
              <a:t> case Fermion </a:t>
            </a:r>
            <a:r>
              <a:rPr lang="fr-FR" dirty="0" err="1"/>
              <a:t>number</a:t>
            </a:r>
            <a:r>
              <a:rPr lang="fr-FR" dirty="0"/>
              <a:t> violation </a:t>
            </a:r>
            <a:r>
              <a:rPr lang="fr-FR" dirty="0" err="1"/>
              <a:t>is</a:t>
            </a:r>
            <a:r>
              <a:rPr lang="fr-FR" dirty="0"/>
              <a:t> of the </a:t>
            </a:r>
            <a:r>
              <a:rPr lang="fr-FR" dirty="0" err="1"/>
              <a:t>greatest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. </a:t>
            </a:r>
          </a:p>
          <a:p>
            <a:r>
              <a:rPr lang="fr-FR" b="1" dirty="0"/>
              <a:t>At a hadron or </a:t>
            </a:r>
            <a:r>
              <a:rPr lang="fr-FR" b="1" dirty="0" err="1"/>
              <a:t>ep</a:t>
            </a:r>
            <a:r>
              <a:rPr lang="fr-FR" b="1" dirty="0"/>
              <a:t> </a:t>
            </a:r>
            <a:r>
              <a:rPr lang="fr-FR" b="1" dirty="0" err="1"/>
              <a:t>collider</a:t>
            </a:r>
            <a:r>
              <a:rPr lang="fr-FR" b="1" dirty="0"/>
              <a:t> the HNL </a:t>
            </a:r>
            <a:r>
              <a:rPr lang="fr-FR" b="1" dirty="0" err="1"/>
              <a:t>can</a:t>
            </a:r>
            <a:r>
              <a:rPr lang="fr-FR" b="1" dirty="0"/>
              <a:t> </a:t>
            </a:r>
            <a:r>
              <a:rPr lang="fr-FR" b="1" dirty="0" err="1"/>
              <a:t>appear</a:t>
            </a:r>
            <a:r>
              <a:rPr lang="fr-FR" b="1" dirty="0"/>
              <a:t> in W </a:t>
            </a:r>
            <a:r>
              <a:rPr lang="fr-FR" b="1" dirty="0" err="1"/>
              <a:t>decay</a:t>
            </a:r>
            <a:r>
              <a:rPr lang="fr-FR" b="1" dirty="0"/>
              <a:t> W(*)</a:t>
            </a:r>
            <a:r>
              <a:rPr lang="en-CH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CH" sz="2400" dirty="0">
                <a:sym typeface="Symbol" panose="05050102010706020507" pitchFamily="18" charset="2"/>
              </a:rPr>
              <a:t></a:t>
            </a:r>
            <a:r>
              <a:rPr lang="en-US" sz="2400" b="1" baseline="30000" dirty="0">
                <a:latin typeface="+mj-lt"/>
                <a:sym typeface="Symbol" panose="05050102010706020507" pitchFamily="18" charset="2"/>
              </a:rPr>
              <a:t>+</a:t>
            </a:r>
            <a:r>
              <a:rPr lang="en-US" b="1" dirty="0">
                <a:latin typeface="+mj-lt"/>
                <a:sym typeface="Symbol" panose="05050102010706020507" pitchFamily="18" charset="2"/>
              </a:rPr>
              <a:t>N </a:t>
            </a:r>
            <a:r>
              <a:rPr lang="en-CH" b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CH" dirty="0">
                <a:sym typeface="Symbol" panose="05050102010706020507" pitchFamily="18" charset="2"/>
              </a:rPr>
              <a:t> </a:t>
            </a:r>
            <a:r>
              <a:rPr lang="en-CH" sz="2400" b="1" dirty="0">
                <a:sym typeface="Symbol" panose="05050102010706020507" pitchFamily="18" charset="2"/>
              </a:rPr>
              <a:t></a:t>
            </a:r>
            <a:r>
              <a:rPr lang="en-US" sz="2400" b="1" dirty="0">
                <a:latin typeface="French Script MT" panose="03020402040607040605" pitchFamily="66" charset="0"/>
                <a:sym typeface="Wingdings" panose="05000000000000000000" pitchFamily="2" charset="2"/>
              </a:rPr>
              <a:t>’</a:t>
            </a:r>
            <a:r>
              <a:rPr lang="en-CH" sz="2400" b="1" baseline="30000" dirty="0">
                <a:latin typeface="French Script MT" panose="03020402040607040605" pitchFamily="66" charset="0"/>
                <a:sym typeface="Symbol" panose="05050102010706020507" pitchFamily="18" charset="2"/>
              </a:rPr>
              <a:t></a:t>
            </a:r>
            <a:r>
              <a:rPr lang="en-US" sz="2400" b="1" dirty="0">
                <a:latin typeface="French Script MT" panose="03020402040607040605" pitchFamily="66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W*</a:t>
            </a:r>
            <a:r>
              <a:rPr lang="en-US" b="1" baseline="30000" dirty="0">
                <a:latin typeface="+mj-lt"/>
                <a:sym typeface="Wingdings" panose="05000000000000000000" pitchFamily="2" charset="2"/>
              </a:rPr>
              <a:t>+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b="1" dirty="0"/>
              <a:t>.  The charge of the final vs initial lepton </a:t>
            </a:r>
            <a:r>
              <a:rPr lang="fr-FR" b="1" dirty="0" err="1"/>
              <a:t>is</a:t>
            </a:r>
            <a:r>
              <a:rPr lang="fr-FR" b="1" dirty="0"/>
              <a:t>  a test of fermion </a:t>
            </a:r>
            <a:r>
              <a:rPr lang="fr-FR" b="1" dirty="0" err="1"/>
              <a:t>number</a:t>
            </a:r>
            <a:r>
              <a:rPr lang="fr-FR" b="1" dirty="0"/>
              <a:t> violation </a:t>
            </a:r>
            <a:r>
              <a:rPr lang="fr-FR" b="1" dirty="0" err="1"/>
              <a:t>which</a:t>
            </a:r>
            <a:r>
              <a:rPr lang="fr-FR" b="1" dirty="0"/>
              <a:t> arises if HNL are </a:t>
            </a:r>
            <a:r>
              <a:rPr lang="fr-FR" b="1" dirty="0" err="1"/>
              <a:t>Majorana</a:t>
            </a:r>
            <a:r>
              <a:rPr lang="fr-FR" b="1" dirty="0"/>
              <a:t> </a:t>
            </a:r>
            <a:r>
              <a:rPr lang="fr-FR" b="1" dirty="0" err="1"/>
              <a:t>particles</a:t>
            </a:r>
            <a:r>
              <a:rPr lang="fr-FR" b="1" dirty="0"/>
              <a:t>. </a:t>
            </a:r>
          </a:p>
          <a:p>
            <a:endParaRPr lang="fr-FR" b="1" dirty="0"/>
          </a:p>
          <a:p>
            <a:r>
              <a:rPr lang="fr-FR" b="1" dirty="0"/>
              <a:t>At the Z the </a:t>
            </a:r>
            <a:r>
              <a:rPr lang="fr-FR" b="1" dirty="0" err="1"/>
              <a:t>process</a:t>
            </a:r>
            <a:r>
              <a:rPr lang="fr-FR" b="1" dirty="0"/>
              <a:t> Z</a:t>
            </a:r>
            <a:r>
              <a:rPr lang="en-CH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Nv</a:t>
            </a:r>
            <a:r>
              <a:rPr lang="en-US" b="1" dirty="0">
                <a:sym typeface="Wingdings" panose="05000000000000000000" pitchFamily="2" charset="2"/>
              </a:rPr>
              <a:t> does not make it very easy. 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(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situation of </a:t>
            </a:r>
            <a:r>
              <a:rPr lang="fr-FR" dirty="0" err="1"/>
              <a:t>entanglement</a:t>
            </a:r>
            <a:r>
              <a:rPr lang="fr-FR" dirty="0"/>
              <a:t>!)</a:t>
            </a:r>
          </a:p>
          <a:p>
            <a:endParaRPr lang="fr-FR" dirty="0"/>
          </a:p>
          <a:p>
            <a:pPr marL="342900" indent="-342900">
              <a:buAutoNum type="arabicPeriod"/>
            </a:pPr>
            <a:r>
              <a:rPr lang="fr-FR" dirty="0" err="1"/>
              <a:t>Forward-backward</a:t>
            </a:r>
            <a:r>
              <a:rPr lang="fr-FR" dirty="0"/>
              <a:t> </a:t>
            </a:r>
            <a:r>
              <a:rPr lang="fr-FR" dirty="0" err="1"/>
              <a:t>asymmetry</a:t>
            </a:r>
            <a:r>
              <a:rPr lang="fr-FR" dirty="0"/>
              <a:t> </a:t>
            </a:r>
            <a:r>
              <a:rPr lang="fr-FR" dirty="0" err="1"/>
              <a:t>relic</a:t>
            </a:r>
            <a:r>
              <a:rPr lang="fr-FR" dirty="0"/>
              <a:t> of the Z </a:t>
            </a:r>
            <a:r>
              <a:rPr lang="fr-FR" dirty="0" err="1"/>
              <a:t>parity</a:t>
            </a:r>
            <a:r>
              <a:rPr lang="fr-FR" dirty="0"/>
              <a:t> </a:t>
            </a:r>
            <a:r>
              <a:rPr lang="fr-FR" dirty="0" err="1"/>
              <a:t>violating</a:t>
            </a:r>
            <a:r>
              <a:rPr lang="fr-FR" dirty="0"/>
              <a:t> </a:t>
            </a:r>
            <a:r>
              <a:rPr lang="fr-FR" dirty="0" err="1"/>
              <a:t>couplings</a:t>
            </a:r>
            <a:r>
              <a:rPr lang="fr-FR" dirty="0"/>
              <a:t>. Dirac </a:t>
            </a:r>
            <a:r>
              <a:rPr lang="fr-FR" dirty="0" err="1"/>
              <a:t>keeps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, </a:t>
            </a:r>
            <a:r>
              <a:rPr lang="fr-FR" dirty="0" err="1"/>
              <a:t>Majorana</a:t>
            </a:r>
            <a:r>
              <a:rPr lang="fr-FR" dirty="0"/>
              <a:t> </a:t>
            </a:r>
            <a:r>
              <a:rPr lang="fr-FR" dirty="0" err="1"/>
              <a:t>washes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out.</a:t>
            </a:r>
          </a:p>
          <a:p>
            <a:r>
              <a:rPr lang="fr-FR" dirty="0"/>
              <a:t>       </a:t>
            </a:r>
            <a:r>
              <a:rPr lang="en-CH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uses N</a:t>
            </a:r>
            <a:r>
              <a:rPr lang="en-CH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CH" dirty="0">
                <a:sym typeface="Symbol" panose="05050102010706020507" pitchFamily="18" charset="2"/>
              </a:rPr>
              <a:t></a:t>
            </a:r>
            <a:r>
              <a:rPr lang="en-US" dirty="0" err="1">
                <a:sym typeface="Symbol" panose="05050102010706020507" pitchFamily="18" charset="2"/>
              </a:rPr>
              <a:t>qq</a:t>
            </a:r>
            <a:r>
              <a:rPr lang="en-US" dirty="0">
                <a:sym typeface="Symbol" panose="05050102010706020507" pitchFamily="18" charset="2"/>
              </a:rPr>
              <a:t> decay and r</a:t>
            </a:r>
            <a:r>
              <a:rPr lang="en-US" dirty="0">
                <a:sym typeface="Wingdings" panose="05000000000000000000" pitchFamily="2" charset="2"/>
              </a:rPr>
              <a:t>equires lepton charge reconstruction.</a:t>
            </a:r>
            <a:r>
              <a:rPr lang="fr-FR" dirty="0"/>
              <a:t> </a:t>
            </a:r>
          </a:p>
          <a:p>
            <a:pPr marL="342900" indent="-342900">
              <a:buAutoNum type="arabicPeriod" startAt="2"/>
            </a:pPr>
            <a:r>
              <a:rPr lang="fr-FR" dirty="0" err="1"/>
              <a:t>Polarization</a:t>
            </a:r>
            <a:r>
              <a:rPr lang="fr-FR" dirty="0"/>
              <a:t> (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relic</a:t>
            </a:r>
            <a:r>
              <a:rPr lang="fr-FR" dirty="0"/>
              <a:t> of Z </a:t>
            </a:r>
            <a:r>
              <a:rPr lang="fr-FR" dirty="0" err="1"/>
              <a:t>parity</a:t>
            </a:r>
            <a:r>
              <a:rPr lang="fr-FR" dirty="0"/>
              <a:t> violation) of HNL leads to harder lepton </a:t>
            </a:r>
            <a:r>
              <a:rPr lang="fr-FR" dirty="0" err="1"/>
              <a:t>spectrum</a:t>
            </a:r>
            <a:r>
              <a:rPr lang="fr-FR" dirty="0"/>
              <a:t>  for Dirac  </a:t>
            </a:r>
            <a:r>
              <a:rPr lang="fr-FR" dirty="0" err="1"/>
              <a:t>than</a:t>
            </a:r>
            <a:r>
              <a:rPr lang="fr-FR" dirty="0"/>
              <a:t> for </a:t>
            </a:r>
            <a:r>
              <a:rPr lang="fr-FR" dirty="0" err="1"/>
              <a:t>Majorana</a:t>
            </a:r>
            <a:endParaRPr lang="fr-FR" dirty="0"/>
          </a:p>
          <a:p>
            <a:r>
              <a:rPr lang="fr-FR" dirty="0"/>
              <a:t>      </a:t>
            </a:r>
            <a:r>
              <a:rPr lang="fr-FR" b="1" dirty="0"/>
              <a:t> </a:t>
            </a:r>
            <a:r>
              <a:rPr lang="en-CH" b="1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uses N</a:t>
            </a:r>
            <a:r>
              <a:rPr lang="en-CH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CH" dirty="0">
                <a:sym typeface="Symbol" panose="05050102010706020507" pitchFamily="18" charset="2"/>
              </a:rPr>
              <a:t></a:t>
            </a:r>
            <a:r>
              <a:rPr lang="en-US" dirty="0" err="1">
                <a:sym typeface="Symbol" panose="05050102010706020507" pitchFamily="18" charset="2"/>
              </a:rPr>
              <a:t>qq</a:t>
            </a:r>
            <a:r>
              <a:rPr lang="en-US" dirty="0">
                <a:sym typeface="Symbol" panose="05050102010706020507" pitchFamily="18" charset="2"/>
              </a:rPr>
              <a:t>  and requires lepton momentum reconstruction (but not the charge) </a:t>
            </a:r>
          </a:p>
          <a:p>
            <a:r>
              <a:rPr lang="en-US" dirty="0">
                <a:sym typeface="Symbol" panose="05050102010706020507" pitchFamily="18" charset="2"/>
              </a:rPr>
              <a:t>       NB analysis sensitive to detail W* mass distribution, esp. for small masse W* (in tau &amp; D mass region and below)          </a:t>
            </a:r>
          </a:p>
          <a:p>
            <a:pPr marL="342900" indent="-342900">
              <a:buAutoNum type="arabicPeriod" startAt="3"/>
            </a:pPr>
            <a:r>
              <a:rPr lang="en-US" dirty="0">
                <a:sym typeface="Symbol" panose="05050102010706020507" pitchFamily="18" charset="2"/>
              </a:rPr>
              <a:t>W/Z diagram interference (</a:t>
            </a:r>
            <a:r>
              <a:rPr lang="en-US" dirty="0" err="1">
                <a:sym typeface="Symbol" panose="05050102010706020507" pitchFamily="18" charset="2"/>
              </a:rPr>
              <a:t>Petcov</a:t>
            </a:r>
            <a:r>
              <a:rPr lang="en-US" dirty="0">
                <a:sym typeface="Symbol" panose="05050102010706020507" pitchFamily="18" charset="2"/>
              </a:rPr>
              <a:t>) for N</a:t>
            </a:r>
            <a:r>
              <a:rPr lang="en-CH" dirty="0">
                <a:sym typeface="Wingdings" panose="05000000000000000000" pitchFamily="2" charset="2"/>
              </a:rPr>
              <a:t></a:t>
            </a:r>
            <a:r>
              <a:rPr lang="en-CH" dirty="0">
                <a:sym typeface="Symbol" panose="05050102010706020507" pitchFamily="18" charset="2"/>
              </a:rPr>
              <a:t> </a:t>
            </a:r>
            <a:r>
              <a:rPr lang="en-US" dirty="0">
                <a:sym typeface="Symbol" panose="05050102010706020507" pitchFamily="18" charset="2"/>
              </a:rPr>
              <a:t>v  Very elegant but less statistics and less easy 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These methods work for the prompt analysis as well as for the LLP analysis within presumably a smaller radius.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08.07.2026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B281-4E7E-4D44-9392-9935C31C909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895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08.07.2026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B281-4E7E-4D44-9392-9935C31C9090}" type="slidenum">
              <a:rPr lang="fr-FR" smtClean="0"/>
              <a:t>31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-61007"/>
            <a:ext cx="9220200" cy="66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09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018" y="72112"/>
            <a:ext cx="336936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Dirac vs </a:t>
            </a:r>
            <a:r>
              <a:rPr lang="fr-FR" sz="2400" b="1" dirty="0" err="1"/>
              <a:t>Majorana</a:t>
            </a:r>
            <a:r>
              <a:rPr lang="fr-FR" sz="2400" b="1" dirty="0"/>
              <a:t>(II)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130" y="1073426"/>
            <a:ext cx="763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in addition the </a:t>
            </a:r>
            <a:r>
              <a:rPr lang="fr-FR" b="1" dirty="0" err="1"/>
              <a:t>lifetime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reduced</a:t>
            </a:r>
            <a:r>
              <a:rPr lang="fr-FR" b="1" dirty="0"/>
              <a:t> by a factor 2 for a </a:t>
            </a:r>
            <a:r>
              <a:rPr lang="fr-FR" b="1" dirty="0" err="1"/>
              <a:t>Majorana</a:t>
            </a:r>
            <a:r>
              <a:rPr lang="fr-FR" b="1" dirty="0"/>
              <a:t> vs Dirac </a:t>
            </a:r>
            <a:r>
              <a:rPr lang="fr-FR" b="1" dirty="0" err="1"/>
              <a:t>particle</a:t>
            </a:r>
            <a:endParaRPr lang="fr-F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5" y="2007577"/>
            <a:ext cx="7860550" cy="888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4" y="2939406"/>
            <a:ext cx="6177857" cy="884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7"/>
          <a:stretch/>
        </p:blipFill>
        <p:spPr>
          <a:xfrm>
            <a:off x="661818" y="3954513"/>
            <a:ext cx="2915635" cy="551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721" y="4595359"/>
            <a:ext cx="1128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FF0000"/>
                </a:solidFill>
              </a:rPr>
              <a:t>At the Z</a:t>
            </a:r>
            <a:r>
              <a:rPr lang="fr-FR" b="1" dirty="0"/>
              <a:t> </a:t>
            </a:r>
            <a:r>
              <a:rPr lang="fr-FR" dirty="0"/>
              <a:t>the production cross-section and the </a:t>
            </a:r>
            <a:r>
              <a:rPr lang="fr-FR" dirty="0" err="1"/>
              <a:t>decay</a:t>
            </a:r>
            <a:r>
              <a:rPr lang="fr-FR" dirty="0"/>
              <a:t> rate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combination</a:t>
            </a:r>
            <a:r>
              <a:rPr lang="fr-FR" dirty="0"/>
              <a:t> of </a:t>
            </a:r>
            <a:r>
              <a:rPr lang="fr-FR" dirty="0" err="1"/>
              <a:t>mixing</a:t>
            </a:r>
            <a:r>
              <a:rPr lang="fr-FR" dirty="0"/>
              <a:t> angles!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08.07.2026</a:t>
            </a:r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B281-4E7E-4D44-9392-9935C31C9090}" type="slidenum">
              <a:rPr lang="fr-FR" smtClean="0"/>
              <a:t>32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7279937" y="3225530"/>
            <a:ext cx="36766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  <a:r>
              <a:rPr lang="fr-FR" baseline="-25000" dirty="0"/>
              <a:t>MD</a:t>
            </a:r>
            <a:r>
              <a:rPr lang="fr-FR" dirty="0"/>
              <a:t>= 1(Dirac),  2(</a:t>
            </a:r>
            <a:r>
              <a:rPr lang="fr-FR" dirty="0" err="1"/>
              <a:t>Majorana</a:t>
            </a:r>
            <a:r>
              <a:rPr lang="fr-FR" dirty="0"/>
              <a:t>)</a:t>
            </a:r>
            <a:endParaRPr lang="fr-FR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745" y="5126476"/>
            <a:ext cx="10688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CAVEATs</a:t>
            </a:r>
            <a:r>
              <a:rPr lang="fr-FR" b="1" dirty="0"/>
              <a:t>!!</a:t>
            </a:r>
          </a:p>
          <a:p>
            <a:pPr marL="342900" indent="-342900">
              <a:buAutoNum type="arabicPeriod"/>
            </a:pPr>
            <a:r>
              <a:rPr lang="fr-FR" dirty="0"/>
              <a:t>Of course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b="1" dirty="0"/>
              <a:t>if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 the </a:t>
            </a:r>
            <a:r>
              <a:rPr lang="fr-FR" dirty="0" err="1"/>
              <a:t>lifetime</a:t>
            </a:r>
            <a:r>
              <a:rPr lang="fr-FR" dirty="0"/>
              <a:t>, </a:t>
            </a:r>
          </a:p>
          <a:p>
            <a:pPr marL="342900" indent="-342900">
              <a:buAutoNum type="arabicPeriod"/>
            </a:pPr>
            <a:r>
              <a:rPr lang="fr-FR" dirty="0"/>
              <a:t>and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falsified</a:t>
            </a:r>
            <a:r>
              <a:rPr lang="fr-FR" dirty="0"/>
              <a:t> if </a:t>
            </a:r>
            <a:r>
              <a:rPr lang="fr-FR" dirty="0" err="1"/>
              <a:t>e.g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dirac</a:t>
            </a:r>
            <a:r>
              <a:rPr lang="fr-FR" dirty="0"/>
              <a:t> neutrinos are </a:t>
            </a:r>
            <a:r>
              <a:rPr lang="fr-FR" dirty="0" err="1"/>
              <a:t>produced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masses in the </a:t>
            </a:r>
            <a:r>
              <a:rPr lang="fr-FR" dirty="0" err="1"/>
              <a:t>experiment</a:t>
            </a:r>
            <a:r>
              <a:rPr lang="fr-FR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(</a:t>
            </a:r>
            <a:r>
              <a:rPr lang="fr-FR" dirty="0" err="1"/>
              <a:t>polarization</a:t>
            </a:r>
            <a:r>
              <a:rPr lang="fr-FR" dirty="0"/>
              <a:t> and </a:t>
            </a:r>
            <a:r>
              <a:rPr lang="fr-FR" dirty="0" err="1"/>
              <a:t>asymmetry</a:t>
            </a:r>
            <a:r>
              <a:rPr lang="fr-FR" dirty="0"/>
              <a:t>)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en-CH" dirty="0"/>
              <a:t>–</a:t>
            </a:r>
            <a:r>
              <a:rPr lang="fr-FR" dirty="0"/>
              <a:t> 400 </a:t>
            </a:r>
            <a:r>
              <a:rPr lang="fr-FR" dirty="0" err="1"/>
              <a:t>events</a:t>
            </a:r>
            <a:r>
              <a:rPr lang="fr-FR" dirty="0"/>
              <a:t> are </a:t>
            </a:r>
            <a:r>
              <a:rPr lang="fr-FR" dirty="0" err="1"/>
              <a:t>needed</a:t>
            </a:r>
            <a:r>
              <a:rPr lang="fr-FR" dirty="0"/>
              <a:t> for 2</a:t>
            </a:r>
            <a:r>
              <a:rPr lang="en-CH" dirty="0">
                <a:sym typeface="Symbol" panose="05050102010706020507" pitchFamily="18" charset="2"/>
              </a:rPr>
              <a:t></a:t>
            </a:r>
            <a:r>
              <a:rPr lang="en-US" dirty="0">
                <a:sym typeface="Symbol" panose="05050102010706020507" pitchFamily="18" charset="2"/>
              </a:rPr>
              <a:t> separation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045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08.07.2026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Blondel Higgs coouplings to electrons and neutrinos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B281-4E7E-4D44-9392-9935C31C9090}" type="slidenum">
              <a:rPr lang="fr-FR" smtClean="0"/>
              <a:t>33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218182"/>
            <a:ext cx="8502525" cy="6400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0350" y="4533900"/>
            <a:ext cx="15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Drewes</a:t>
            </a:r>
            <a:r>
              <a:rPr lang="fr-FR" dirty="0"/>
              <a:t>, ICHEP</a:t>
            </a:r>
          </a:p>
        </p:txBody>
      </p:sp>
    </p:spTree>
    <p:extLst>
      <p:ext uri="{BB962C8B-B14F-4D97-AF65-F5344CB8AC3E}">
        <p14:creationId xmlns:p14="http://schemas.microsoft.com/office/powerpoint/2010/main" val="33108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BE7C7-981F-8631-520E-05243178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46079-8603-7D07-38A4-60BA010D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B2E13-89A9-47C7-83BA-6E3DAE46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97677-65F9-FB7A-1D44-89D269B1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86" y="-34115"/>
            <a:ext cx="9930809" cy="68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4C1AC-31E0-9B59-CEC1-810AD447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FACBA-F2D3-3F52-AE07-9F7F1136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A7E3F-433B-1A06-BD48-30F9FECE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40F37-C056-24EB-1533-B903D885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50" y="155175"/>
            <a:ext cx="8474299" cy="62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1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6CB6C-76B2-D227-1461-8365B13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B28C2-D0DB-7538-EBE2-336977C4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F795-81BB-0E5E-CEE5-9B58C824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AD515-4BB4-FC0B-EE12-7AC88A18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21" y="309721"/>
            <a:ext cx="8242479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7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5653E-195B-B0CD-221E-FA5542E8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16.03.2025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98408-2574-BDE5-2921-DC323CBC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EW measurements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3B3EA-FC54-1720-148E-ACD00D5C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23373-310B-ED3E-F6EB-020245A8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36523"/>
            <a:ext cx="10149840" cy="5714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38154-F0FF-F522-B89D-95131F7B8FF1}"/>
              </a:ext>
            </a:extLst>
          </p:cNvPr>
          <p:cNvSpPr txBox="1"/>
          <p:nvPr/>
        </p:nvSpPr>
        <p:spPr>
          <a:xfrm>
            <a:off x="2194560" y="6045200"/>
            <a:ext cx="8448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result assuming 4.1 MeV beam energy spread. 2.0 sigma significance 10ab-1. (2yrs)  </a:t>
            </a:r>
            <a:br>
              <a:rPr lang="en-US" dirty="0"/>
            </a:br>
            <a:r>
              <a:rPr lang="en-US" dirty="0"/>
              <a:t>unfortunately…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4715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77B5B-E3C1-FF89-FF81-4866E4E6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5DAB9-A80F-07BF-6A45-F5EDD3E5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DE119-4E67-FF37-8215-328D510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AE8EC-92E2-A0C9-92FB-3DEB5FD5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416560"/>
            <a:ext cx="10672529" cy="59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A3482-6830-8AAC-B6FE-B5C875BA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CH">
                <a:solidFill>
                  <a:prstClr val="black">
                    <a:tint val="75000"/>
                  </a:prstClr>
                </a:solidFill>
              </a:rPr>
              <a:t>08.07.2026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58E21-E1FB-47B3-BB26-B0D88728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black">
                    <a:tint val="75000"/>
                  </a:prstClr>
                </a:solidFill>
              </a:rPr>
              <a:t>A. Blondel Higgs coouplings to electrons and neutrinos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E9681-8701-4F91-7147-3542A7B7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B44C473A-E14C-4812-A0D4-922FFA49B4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97280"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6149F-BACB-EEFC-618C-EF7B46FA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32" y="589281"/>
            <a:ext cx="9592435" cy="54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02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12079</TotalTime>
  <Words>3450</Words>
  <Application>Microsoft Office PowerPoint</Application>
  <PresentationFormat>Widescreen</PresentationFormat>
  <Paragraphs>423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French Script MT</vt:lpstr>
      <vt:lpstr>Symbol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Blondel</dc:creator>
  <cp:lastModifiedBy>Alain Blondel</cp:lastModifiedBy>
  <cp:revision>9</cp:revision>
  <dcterms:created xsi:type="dcterms:W3CDTF">2026-06-01T12:02:24Z</dcterms:created>
  <dcterms:modified xsi:type="dcterms:W3CDTF">2026-07-08T09:14:29Z</dcterms:modified>
</cp:coreProperties>
</file>