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68" r:id="rId3"/>
    <p:sldId id="274" r:id="rId4"/>
    <p:sldId id="270" r:id="rId5"/>
    <p:sldId id="271" r:id="rId6"/>
    <p:sldId id="273" r:id="rId7"/>
    <p:sldId id="269" r:id="rId8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1"/>
    <p:restoredTop sz="96405"/>
  </p:normalViewPr>
  <p:slideViewPr>
    <p:cSldViewPr snapToGrid="0" snapToObjects="1">
      <p:cViewPr varScale="1">
        <p:scale>
          <a:sx n="93" d="100"/>
          <a:sy n="93" d="100"/>
        </p:scale>
        <p:origin x="2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conu/work/DIRECTION/UNIVERSITE+AMIDEX/IPHU/IMU%20Institut%20Etablissement%20Amidex/MUSI/MUSI2026_CANDIDAT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conu/work/DIRECTION/UNIVERSITE+AMIDEX/IPHU/IMU%20Institut%20Etablissement%20Amidex/MUSI/MUSI2026_CANDIDAT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conu/work/DIRECTION/UNIVERSITE+AMIDEX/IPHU/IMU%20Institut%20Etablissement%20Amidex/MUSI/MUSI_AGENDA_JUIN2026_V2406_11h0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conu/work/DIRECTION/UNIVERSITE+AMIDEX/IPHU/IMU%20Institut%20Etablissement%20Amidex/MUSI/MUSI_AGENDA_JUIN2026_V2406_11h0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9C-7F4B-84B1-95B41ED747E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9C-7F4B-84B1-95B41ED747E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9C-7F4B-84B1-95B41ED747E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9C-7F4B-84B1-95B41ED747E0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9C-7F4B-84B1-95B41ED747E0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9C-7F4B-84B1-95B41ED747E0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9C-7F4B-84B1-95B41ED747E0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E39C-7F4B-84B1-95B41ED747E0}"/>
              </c:ext>
            </c:extLst>
          </c:dPt>
          <c:dPt>
            <c:idx val="8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E39C-7F4B-84B1-95B41ED747E0}"/>
              </c:ext>
            </c:extLst>
          </c:dPt>
          <c:dPt>
            <c:idx val="9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E39C-7F4B-84B1-95B41ED747E0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13217051872112"/>
                      <c:h val="0.399162802497498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9C-7F4B-84B1-95B41ED747E0}"/>
                </c:ext>
              </c:extLst>
            </c:dLbl>
            <c:dLbl>
              <c:idx val="1"/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034939108824665"/>
                      <c:h val="0.399162802497498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39C-7F4B-84B1-95B41ED747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FR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Sheet1!$P$21:$P$22</c:f>
              <c:strCache>
                <c:ptCount val="2"/>
                <c:pt idx="0">
                  <c:v>Homme</c:v>
                </c:pt>
                <c:pt idx="1">
                  <c:v>Femme</c:v>
                </c:pt>
              </c:strCache>
            </c:strRef>
          </c:cat>
          <c:val>
            <c:numRef>
              <c:f>Sheet1!$R$21:$R$22</c:f>
              <c:numCache>
                <c:formatCode>General</c:formatCode>
                <c:ptCount val="2"/>
                <c:pt idx="0">
                  <c:v>5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39C-7F4B-84B1-95B41ED747E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Country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A50-D741-9D7F-D3EDC0F4DC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A50-D741-9D7F-D3EDC0F4DC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A50-D741-9D7F-D3EDC0F4DC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A50-D741-9D7F-D3EDC0F4DC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A50-D741-9D7F-D3EDC0F4DCB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A50-D741-9D7F-D3EDC0F4DCB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A50-D741-9D7F-D3EDC0F4DCB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A50-D741-9D7F-D3EDC0F4DCB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A50-D741-9D7F-D3EDC0F4DCB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A50-D741-9D7F-D3EDC0F4DCB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A50-D741-9D7F-D3EDC0F4DCB4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BA50-D741-9D7F-D3EDC0F4DCB4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BA50-D741-9D7F-D3EDC0F4DCB4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BA50-D741-9D7F-D3EDC0F4DCB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Sheet2!$F$3:$F$9</c:f>
              <c:strCache>
                <c:ptCount val="7"/>
                <c:pt idx="0">
                  <c:v>France</c:v>
                </c:pt>
                <c:pt idx="1">
                  <c:v>Roumanie</c:v>
                </c:pt>
                <c:pt idx="2">
                  <c:v>Vietnam</c:v>
                </c:pt>
                <c:pt idx="3">
                  <c:v>Japan</c:v>
                </c:pt>
                <c:pt idx="4">
                  <c:v>Rep. Benin</c:v>
                </c:pt>
                <c:pt idx="5">
                  <c:v>Russie</c:v>
                </c:pt>
                <c:pt idx="6">
                  <c:v>Tunisie</c:v>
                </c:pt>
              </c:strCache>
            </c:strRef>
          </c:cat>
          <c:val>
            <c:numRef>
              <c:f>Sheet2!$G$3:$G$9</c:f>
              <c:numCache>
                <c:formatCode>General</c:formatCode>
                <c:ptCount val="7"/>
                <c:pt idx="0">
                  <c:v>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A50-D741-9D7F-D3EDC0F4DCB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MUSI Training Program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'Table 1'!$A$24:$D$24</c:f>
              <c:strCache>
                <c:ptCount val="4"/>
                <c:pt idx="0">
                  <c:v>Distinguished Lecture</c:v>
                </c:pt>
                <c:pt idx="1">
                  <c:v>Walk and Talk</c:v>
                </c:pt>
                <c:pt idx="2">
                  <c:v>Discovery lecture</c:v>
                </c:pt>
                <c:pt idx="3">
                  <c:v>All in one</c:v>
                </c:pt>
              </c:strCache>
            </c:strRef>
          </c:cat>
          <c:val>
            <c:numRef>
              <c:f>'Table 1'!$A$25:$D$25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11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C0-744E-8871-3B436B731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96977743"/>
        <c:axId val="1096979375"/>
      </c:barChart>
      <c:catAx>
        <c:axId val="10969777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096979375"/>
        <c:crosses val="autoZero"/>
        <c:auto val="1"/>
        <c:lblAlgn val="ctr"/>
        <c:lblOffset val="100"/>
        <c:noMultiLvlLbl val="0"/>
      </c:catAx>
      <c:valAx>
        <c:axId val="1096979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096977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'Table 1'!$A$30:$A$35</c:f>
              <c:strCache>
                <c:ptCount val="6"/>
                <c:pt idx="0">
                  <c:v>Cosmology and Astroparticles</c:v>
                </c:pt>
                <c:pt idx="1">
                  <c:v>Particle Physics</c:v>
                </c:pt>
                <c:pt idx="2">
                  <c:v>Instrumentation</c:v>
                </c:pt>
                <c:pt idx="3">
                  <c:v>Interdisciplinarity</c:v>
                </c:pt>
                <c:pt idx="4">
                  <c:v>Transverse</c:v>
                </c:pt>
                <c:pt idx="5">
                  <c:v>General</c:v>
                </c:pt>
              </c:strCache>
            </c:strRef>
          </c:cat>
          <c:val>
            <c:numRef>
              <c:f>'Table 1'!$B$30:$B$35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9C-6A4C-9716-4D9E1558A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9021775"/>
        <c:axId val="1129022575"/>
      </c:barChart>
      <c:catAx>
        <c:axId val="112902177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129022575"/>
        <c:crosses val="autoZero"/>
        <c:auto val="1"/>
        <c:lblAlgn val="ctr"/>
        <c:lblOffset val="100"/>
        <c:noMultiLvlLbl val="0"/>
      </c:catAx>
      <c:valAx>
        <c:axId val="1129022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12902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FEDBF-229E-494C-8CC4-00E26F682028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89D3D-C4E1-B948-B1E9-20752E48022E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99338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91B42A-A401-7949-E043-FAD46EB9F1EC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02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87E9C-19F9-A64C-9DAF-CDE2D49AB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FCD5D-7416-B546-A9DF-74A2AC041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40A15-9CB6-8943-BC1C-2404CAF86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2CD3A-A659-FB41-9228-B2E0412B6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8B6B4-7B00-7642-9B70-66D0EC7E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909692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AC90-5ED0-7C42-85C9-CF49314D2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8ED37-6F6D-1044-98DD-4789FC628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47B45-06FB-5847-988D-FE60EF9B9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45780-BE4F-E649-B01F-618DA041A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7D579-E0CB-334A-8415-6C19E7304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9310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03783-E3A6-9647-A5F4-FA423796D5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EE29C6-3BA3-F347-9885-8D8540114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A2591-B8C9-B149-B5FA-69C43C624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4A776-668A-214F-8E05-56C56264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BF841-C6E9-5845-B395-876C5ACB6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090386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FF5A5-5A41-D149-B35F-F4A777FD8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C8EB-4198-034D-BA40-22E263AD9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B8F7B-6E22-AD4B-A14B-D37FE4A4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45FCF-58E2-4043-9465-CCFCC21E8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E1E68-7C3C-C945-A3F7-8E0CFCB2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462869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950A6-122A-7540-B538-60580EF25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6F79F-0C57-E44C-935D-A7529987A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33859-49F0-FE48-B801-6FFF8E75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BE064-F068-F341-BBCB-DB85B285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99271-D01F-AB45-8796-A5C8B1AA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62312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3CD3F-5853-8347-8803-740BB9DE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53C53-AB8B-ED4C-8EAD-F49C906BC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F0E4D-2827-0C40-8168-36E0B2CE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0406D-4C20-F44F-A6EA-E8827870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D49B5-943A-834E-96AC-737AB425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91222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C6D14-6255-574C-8EE0-42DD5AD1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5D933-CB79-2F4F-B917-4CAC70B4DD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9EF91-D5A6-0A4F-97C5-5266D972D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1C7E17-1387-2B46-A882-ECB6DF206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60E3F-C922-444F-BD59-317E1756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5DBA-D53C-284A-822B-ED6B0AF5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90784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7A416-06AC-4B42-9EFD-DEB546964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E4ED6-DD1D-4D46-BD1C-7374A2BD2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38E1-8B0C-FB4A-80B7-73817A213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DEC0DB-C035-7342-9737-B6EC74818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3BD69B-DBB9-5647-9072-3A961C8C8B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3DE72E-4CE7-C243-9C68-104B2615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C6D080-9DAB-E547-9C5E-4EA83B02E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E06494-9429-3240-A54D-625F32758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003406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85A5F-6988-3841-A36B-223F7003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3172D-4E11-B544-83E8-92668CDE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25FDE-DB2D-3541-8AEC-863F4819C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FF900B-23C0-3E42-8FC8-18BADDDD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904942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D4DC44-66ED-744F-8254-3FE9C16B8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844CA-8F49-1B44-8DD3-16BA2559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F7E0A-9FBC-CE48-92AD-9D8AB0B4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95450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C41CC-23B7-E94F-9EE1-06651622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BB415-7AE4-BA45-B4D2-C8E6C3A23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760D41-36C0-744D-8275-D05CDE92E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DF742-3ED0-644B-9B55-010BDC19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E16BC-DA33-7C43-8BDD-AA9F62FE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8DD0F-920E-1444-B03D-A0B35D63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19938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4279A-E3FA-B046-A492-EC51190F7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CBBF4-DA9D-3E49-BF10-AAE066408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1186C-CE87-7F4D-BDD7-39FB19784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F988D-CA7F-5546-900A-044AD6806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ADDCA-ACB4-CB47-86E6-DECC954E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865466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D7E5-855E-1643-A104-20086DDD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C3E842-6C94-DF4E-9527-4B5F73900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F8A32-592E-454A-9F3D-8274BA74D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E135C-B875-8941-BE66-4C0DDF0FE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FF693-E209-A64A-8A20-C8099C55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EE6026-3D40-E14E-A60C-977CDB4B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71047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1706-04BE-704A-9431-E82731ED9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C78F3-E239-D64B-8346-3B9EE485B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8BB16-1810-5848-97F0-54A5AE48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7DBE9-69B1-CE4E-B721-77801DC99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C7495-F4AF-7A4B-8479-861E5845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326842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038BEA-E4CA-9F45-B644-36BDF06E6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67FD98-6C10-2348-A2D3-68D202A56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A5C3C-BFD4-284D-9A53-313296B5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690DC-63FB-424D-B319-B60132290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24259-2DB3-1942-98BB-108390B7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497211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mair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165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CC899-2D76-414E-B8AB-098CC849F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22D73-9F99-814B-A749-EC272529D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66A2D-F59F-9749-8042-2B2D10481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E9FAA-C008-9546-9CA4-9E70D7F21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0CC44-5C7E-1D44-9A10-F436335D3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84865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52FC-C554-3949-A80C-D7077A60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809CA-002D-354D-8607-13AF61C28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E86A4-04BF-8C46-8A41-4A84D7A5E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BDB6F-60DB-0346-8858-B585ED69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50DC9-6BAE-D24D-BDD2-F21A51341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D8239-D72B-1745-A5D7-6F337EC6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605023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41C8-EF1C-D54E-8C64-CAB36CF5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B6B21-CA77-2843-92CF-4E0B7F6D7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FB45E-4A1B-084D-88A8-6B233DA36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14572-DA6E-1840-BC76-3B7CEA8B4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078CEC-50B1-5241-8962-4F12455BA7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486855-C7C3-4C40-839E-FFA93E27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75F854-49FA-314D-9FDA-1722B90F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A3E546-AB99-AA42-BBCA-54AD560A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32606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CA66-0755-AB4D-9C96-0BA60494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39D561-D6FF-1C4C-A5CC-EE2C1F81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22B33-BD2B-0C45-914E-A74FBB2E9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0EBB71-493B-594A-9436-FA154147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22092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BCEA83-C423-F044-8477-AF44FF561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088D10-52A9-1842-A062-DABFF57A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BCA83-5E6C-4A4D-AEED-F1F63E32E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09623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F3B64-8BC8-0C44-BC94-6F6270DEF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FB487-D394-2645-AEB2-8DF2E74B8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0A155-18AB-8F46-94A0-90CE7C780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5C538-3BF3-A248-950A-07171FB3C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6C990-DF53-9449-B37D-E00B13C5D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A8E656-7361-9A43-92DB-F0CB1D2B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05055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64BD4-89CA-B841-9447-967DAABAE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B9334-04C9-8B4A-BB15-CA4BE6FCE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C44A3-CB1D-974A-B42D-A02183360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F4B53-0BB1-9448-942E-924BF6DF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02534-C93C-B14C-869E-07B74BA06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8FBE27-CD13-2F4A-9638-2AC4D2C5B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19698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8305CF-EA2E-BB40-8C2C-F94E472C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CEB74-E503-2A44-BD14-FA714EC56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8817E-893A-8C40-A985-8323C19B6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AC359-0C3B-0640-AD46-57E6976F5EA6}" type="datetimeFigureOut">
              <a:rPr lang="en-FR" smtClean="0"/>
              <a:t>30/06/2026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27079-FF49-9047-A435-5B081D988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31AEF-E69E-AC4E-A4E6-1337C08D4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A81F0-EF69-434D-BC0F-A667BFC92B8A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84371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E0BDE-DB18-3243-8C0F-285CD5DB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5E908-EA86-314F-B6B8-45A7D28A3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4F21E-763F-5249-93E8-F6D5FE9D4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294CD-E591-2746-B58E-CEBEEC381EBF}" type="datetimeFigureOut">
              <a:rPr lang="en-FR" smtClean="0"/>
              <a:t>29/06/2026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8C2D9-E07C-F344-92A0-622ECFFF41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1E9C4-0D3D-2644-9B73-1910ED73E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C575F-A72B-2B40-9941-133DA56AAE3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5023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in2p3.fr/e/MUSI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 bwMode="auto">
          <a:xfrm>
            <a:off x="0" y="-88398"/>
            <a:ext cx="11910646" cy="92332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 b="1" dirty="0" err="1">
                <a:solidFill>
                  <a:srgbClr val="002060"/>
                </a:solidFill>
              </a:rPr>
              <a:t>Matter</a:t>
            </a:r>
            <a:r>
              <a:rPr lang="fr-FR" b="1" dirty="0">
                <a:solidFill>
                  <a:srgbClr val="002060"/>
                </a:solidFill>
              </a:rPr>
              <a:t> and </a:t>
            </a:r>
            <a:r>
              <a:rPr lang="fr-FR" b="1" dirty="0" err="1">
                <a:solidFill>
                  <a:srgbClr val="002060"/>
                </a:solidFill>
              </a:rPr>
              <a:t>Universe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Summer</a:t>
            </a:r>
            <a:r>
              <a:rPr lang="fr-FR" b="1" dirty="0">
                <a:solidFill>
                  <a:srgbClr val="002060"/>
                </a:solidFill>
              </a:rPr>
              <a:t> Institute</a:t>
            </a:r>
            <a:br>
              <a:rPr lang="fr-FR" b="1" dirty="0">
                <a:solidFill>
                  <a:srgbClr val="002060"/>
                </a:solidFill>
              </a:rPr>
            </a:br>
            <a:r>
              <a:rPr lang="fr-FR" sz="2800" b="1" dirty="0"/>
              <a:t>MUSI@CPPM 1-30 Juin 2026</a:t>
            </a:r>
            <a:endParaRPr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 bwMode="auto">
          <a:xfrm>
            <a:off x="8244779" y="4462959"/>
            <a:ext cx="4273383" cy="369381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GB" sz="1600" dirty="0">
                <a:highlight>
                  <a:srgbClr val="FFFF00"/>
                </a:highlight>
                <a:hlinkClick r:id="rId3"/>
              </a:rPr>
              <a:t>https://indico.in2p3.fr/e/MUSI2026 </a:t>
            </a:r>
            <a:endParaRPr lang="fr-FR" sz="1600" dirty="0">
              <a:highlight>
                <a:srgbClr val="FFFF00"/>
              </a:highlight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4294967295"/>
          </p:nvPr>
        </p:nvSpPr>
        <p:spPr bwMode="auto">
          <a:xfrm>
            <a:off x="0" y="0"/>
            <a:ext cx="0" cy="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F122EB-ACBE-5743-BD4E-9F3D055686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8957" y="41156"/>
            <a:ext cx="3313043" cy="226309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A85CC3C-EDA6-7A42-9ED6-2E216A00BBC0}"/>
              </a:ext>
            </a:extLst>
          </p:cNvPr>
          <p:cNvSpPr/>
          <p:nvPr/>
        </p:nvSpPr>
        <p:spPr>
          <a:xfrm>
            <a:off x="9079266" y="2501503"/>
            <a:ext cx="225275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 deadline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March 15, 2026.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 27 March pour L1 intensif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ED1664-AA6C-1B47-8907-514585C8CD8A}"/>
              </a:ext>
            </a:extLst>
          </p:cNvPr>
          <p:cNvSpPr txBox="1"/>
          <p:nvPr/>
        </p:nvSpPr>
        <p:spPr>
          <a:xfrm>
            <a:off x="9010801" y="3593459"/>
            <a:ext cx="3034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Programme L1-L3 (M1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Physique/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ingénieur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89E751-FAAB-6045-8F8C-AE6A7946D65B}"/>
              </a:ext>
            </a:extLst>
          </p:cNvPr>
          <p:cNvSpPr/>
          <p:nvPr/>
        </p:nvSpPr>
        <p:spPr>
          <a:xfrm>
            <a:off x="8878957" y="3264541"/>
            <a:ext cx="72784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 Stages Licence augmentés »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37ACC2-D755-3144-B7F8-1E3B1EC25A0C}"/>
              </a:ext>
            </a:extLst>
          </p:cNvPr>
          <p:cNvGrpSpPr/>
          <p:nvPr/>
        </p:nvGrpSpPr>
        <p:grpSpPr>
          <a:xfrm>
            <a:off x="9245824" y="4832340"/>
            <a:ext cx="2271292" cy="1920837"/>
            <a:chOff x="9258198" y="52474"/>
            <a:chExt cx="2779166" cy="225650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7BE04A3-D957-BB47-93DF-2BC8DE5F3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8198" y="52474"/>
              <a:ext cx="2779166" cy="225650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2BFB48-0348-0C4D-A4BA-3E2232EC5230}"/>
                </a:ext>
              </a:extLst>
            </p:cNvPr>
            <p:cNvSpPr txBox="1"/>
            <p:nvPr/>
          </p:nvSpPr>
          <p:spPr>
            <a:xfrm>
              <a:off x="10954474" y="2001198"/>
              <a:ext cx="10197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Pathfinders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8060636-0D09-EB45-AC0B-7A27F294B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40" y="983674"/>
            <a:ext cx="8703521" cy="580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59B26EF-850D-7A41-B68F-13EC9D4E1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153616"/>
              </p:ext>
            </p:extLst>
          </p:nvPr>
        </p:nvGraphicFramePr>
        <p:xfrm>
          <a:off x="8699677" y="4073237"/>
          <a:ext cx="2628001" cy="249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3E9879-591E-A54C-9CB4-893DEBB68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782335"/>
              </p:ext>
            </p:extLst>
          </p:nvPr>
        </p:nvGraphicFramePr>
        <p:xfrm>
          <a:off x="240661" y="1522572"/>
          <a:ext cx="7407044" cy="5335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6816">
                  <a:extLst>
                    <a:ext uri="{9D8B030D-6E8A-4147-A177-3AD203B41FA5}">
                      <a16:colId xmlns:a16="http://schemas.microsoft.com/office/drawing/2014/main" val="3977413802"/>
                    </a:ext>
                  </a:extLst>
                </a:gridCol>
                <a:gridCol w="3264166">
                  <a:extLst>
                    <a:ext uri="{9D8B030D-6E8A-4147-A177-3AD203B41FA5}">
                      <a16:colId xmlns:a16="http://schemas.microsoft.com/office/drawing/2014/main" val="479662676"/>
                    </a:ext>
                  </a:extLst>
                </a:gridCol>
                <a:gridCol w="1256062">
                  <a:extLst>
                    <a:ext uri="{9D8B030D-6E8A-4147-A177-3AD203B41FA5}">
                      <a16:colId xmlns:a16="http://schemas.microsoft.com/office/drawing/2014/main" val="1212504832"/>
                    </a:ext>
                  </a:extLst>
                </a:gridCol>
              </a:tblGrid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Nom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Institution</a:t>
                      </a:r>
                      <a:endParaRPr lang="en-F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95099225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Meriem Alahom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Polytech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10836091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Eva Beurthey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Sciences/Physique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8404117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Camil Boudjakdji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Sciences/Physique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38580396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Mark Brenner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Sciences/Physique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8120726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Léna Gevaud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INSA Lyon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53922084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Mahougla Christian Gbenou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Sciences/Physique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31305992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Andrei Mechetiuc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Université Bucarest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Roumanie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103262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Nana Ozaki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Mount Holyoke USA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USA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47867345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Valeriya Pak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amU UFR Sciences/Physique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22025185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India Puissant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Université Nice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37226381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Duc Quach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Université Hanoi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Vietnam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0393802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Sarah Teyssier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Université Clermont-Ferrand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France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9805474"/>
                  </a:ext>
                </a:extLst>
              </a:tr>
              <a:tr h="381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en-F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en-F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53934833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C3815D9-1F41-1548-A928-B18C25F8CF3F}"/>
              </a:ext>
            </a:extLst>
          </p:cNvPr>
          <p:cNvGrpSpPr/>
          <p:nvPr/>
        </p:nvGrpSpPr>
        <p:grpSpPr>
          <a:xfrm>
            <a:off x="10308177" y="285731"/>
            <a:ext cx="1643162" cy="1522833"/>
            <a:chOff x="9258198" y="52474"/>
            <a:chExt cx="2779166" cy="22565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58B464-E58C-8046-9E33-2F353A8E7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8198" y="52474"/>
              <a:ext cx="2779166" cy="2256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A3BF6FB-785D-E84B-9F53-A72956EF0730}"/>
                </a:ext>
              </a:extLst>
            </p:cNvPr>
            <p:cNvSpPr txBox="1"/>
            <p:nvPr/>
          </p:nvSpPr>
          <p:spPr>
            <a:xfrm>
              <a:off x="10954474" y="2001198"/>
              <a:ext cx="10197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Pathfinders</a:t>
              </a:r>
            </a:p>
          </p:txBody>
        </p:sp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007C8EDB-6211-4B4A-BB0A-59CC5F0EF42D}"/>
              </a:ext>
            </a:extLst>
          </p:cNvPr>
          <p:cNvSpPr txBox="1">
            <a:spLocks/>
          </p:cNvSpPr>
          <p:nvPr/>
        </p:nvSpPr>
        <p:spPr bwMode="auto">
          <a:xfrm>
            <a:off x="281354" y="193092"/>
            <a:ext cx="11910646" cy="11923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b="1" dirty="0" err="1">
                <a:solidFill>
                  <a:srgbClr val="002060"/>
                </a:solidFill>
              </a:rPr>
              <a:t>Matter</a:t>
            </a:r>
            <a:r>
              <a:rPr lang="fr-FR" b="1" dirty="0">
                <a:solidFill>
                  <a:srgbClr val="002060"/>
                </a:solidFill>
              </a:rPr>
              <a:t> and </a:t>
            </a:r>
            <a:r>
              <a:rPr lang="fr-FR" b="1" dirty="0" err="1">
                <a:solidFill>
                  <a:srgbClr val="002060"/>
                </a:solidFill>
              </a:rPr>
              <a:t>Universe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Summer</a:t>
            </a:r>
            <a:r>
              <a:rPr lang="fr-FR" b="1" dirty="0">
                <a:solidFill>
                  <a:srgbClr val="002060"/>
                </a:solidFill>
              </a:rPr>
              <a:t> Institute</a:t>
            </a:r>
            <a:br>
              <a:rPr lang="fr-FR" b="1" dirty="0">
                <a:solidFill>
                  <a:srgbClr val="002060"/>
                </a:solidFill>
              </a:rPr>
            </a:br>
            <a:r>
              <a:rPr lang="fr-FR" sz="3600" dirty="0"/>
              <a:t>Promotion: PATHFINDERS</a:t>
            </a:r>
            <a:endParaRPr lang="fr-FR" sz="530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3A04988-6270-8847-BCAC-9C8D8C351A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454495"/>
              </p:ext>
            </p:extLst>
          </p:nvPr>
        </p:nvGraphicFramePr>
        <p:xfrm>
          <a:off x="7620000" y="14131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0339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059D-1663-744C-9D44-589CEF3F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67F991-F664-2D41-A28B-4D593F93A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064393" cy="6977378"/>
          </a:xfrm>
        </p:spPr>
      </p:pic>
    </p:spTree>
    <p:extLst>
      <p:ext uri="{BB962C8B-B14F-4D97-AF65-F5344CB8AC3E}">
        <p14:creationId xmlns:p14="http://schemas.microsoft.com/office/powerpoint/2010/main" val="282277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63B9133-6E07-5D44-998B-F7D54F2CD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8056362"/>
              </p:ext>
            </p:extLst>
          </p:nvPr>
        </p:nvGraphicFramePr>
        <p:xfrm>
          <a:off x="454025" y="1166830"/>
          <a:ext cx="3460429" cy="5169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3A5FD1-ABB1-0349-ACF4-A57B0D472E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907368"/>
              </p:ext>
            </p:extLst>
          </p:nvPr>
        </p:nvGraphicFramePr>
        <p:xfrm>
          <a:off x="4011808" y="1253446"/>
          <a:ext cx="3858197" cy="5082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C1F3291-919F-C742-AE04-B7329E752916}"/>
              </a:ext>
            </a:extLst>
          </p:cNvPr>
          <p:cNvSpPr txBox="1"/>
          <p:nvPr/>
        </p:nvSpPr>
        <p:spPr>
          <a:xfrm>
            <a:off x="1797978" y="198390"/>
            <a:ext cx="48319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3600" b="1" dirty="0"/>
              <a:t>MUSI Training program: </a:t>
            </a:r>
          </a:p>
          <a:p>
            <a:r>
              <a:rPr lang="en-FR" sz="2000" dirty="0"/>
              <a:t>39 actions,  in average 2/day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D2E8AA-EBEB-B940-AC1D-F6586F4CA65A}"/>
              </a:ext>
            </a:extLst>
          </p:cNvPr>
          <p:cNvSpPr txBox="1"/>
          <p:nvPr/>
        </p:nvSpPr>
        <p:spPr>
          <a:xfrm>
            <a:off x="7967359" y="2840837"/>
            <a:ext cx="3224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3600" b="1" dirty="0"/>
              <a:t>+ 12 internships</a:t>
            </a:r>
            <a:endParaRPr lang="en-FR" sz="2000" dirty="0"/>
          </a:p>
        </p:txBody>
      </p:sp>
    </p:spTree>
    <p:extLst>
      <p:ext uri="{BB962C8B-B14F-4D97-AF65-F5344CB8AC3E}">
        <p14:creationId xmlns:p14="http://schemas.microsoft.com/office/powerpoint/2010/main" val="48161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323D7-A9E6-0041-BA23-5D60ACB3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0621"/>
            <a:ext cx="10515600" cy="1325563"/>
          </a:xfrm>
        </p:spPr>
        <p:txBody>
          <a:bodyPr>
            <a:normAutofit/>
          </a:bodyPr>
          <a:lstStyle/>
          <a:p>
            <a:r>
              <a:rPr lang="en-FR" dirty="0"/>
              <a:t>FCC Debate: with CNDP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D6D177-BBD0-DF43-A8F3-1CACB1ADB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145" y="651165"/>
            <a:ext cx="7252855" cy="60960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fr-FR" b="1" dirty="0"/>
              <a:t>2 juin:</a:t>
            </a:r>
            <a:r>
              <a:rPr lang="fr-FR" dirty="0"/>
              <a:t> première présentation par la CNDP et discussions préliminaires sur la méthodologie.</a:t>
            </a:r>
            <a:endParaRPr lang="en-FR" sz="2400" dirty="0"/>
          </a:p>
          <a:p>
            <a:pPr lvl="0"/>
            <a:r>
              <a:rPr lang="fr-FR" b="1" dirty="0"/>
              <a:t>10 juin :</a:t>
            </a:r>
            <a:r>
              <a:rPr lang="fr-FR" dirty="0"/>
              <a:t> Atelier d’intelligence collective; avec quatre sous-groupes </a:t>
            </a:r>
          </a:p>
          <a:p>
            <a:pPr lvl="1"/>
            <a:r>
              <a:rPr lang="fr-FR" dirty="0"/>
              <a:t>une cinquantaine de questions ont été soulevées lors de cette séance.  </a:t>
            </a:r>
            <a:endParaRPr lang="en-FR" sz="2000" dirty="0"/>
          </a:p>
          <a:p>
            <a:pPr lvl="0"/>
            <a:r>
              <a:rPr lang="fr-FR" b="1" dirty="0"/>
              <a:t>19 juin</a:t>
            </a:r>
            <a:r>
              <a:rPr lang="fr-FR" dirty="0"/>
              <a:t> : Atelier en présence des personnes de la CNDP: liste  de 15 questions a été produite en discutant les priorités des sous-groupes.</a:t>
            </a:r>
            <a:endParaRPr lang="en-FR" sz="2000" dirty="0"/>
          </a:p>
          <a:p>
            <a:pPr lvl="1"/>
            <a:r>
              <a:rPr lang="fr-FR" dirty="0"/>
              <a:t>Un vote a été organisé pour choisir 5 questions les plus prioritaires</a:t>
            </a:r>
            <a:endParaRPr lang="en-FR" sz="2000" dirty="0"/>
          </a:p>
          <a:p>
            <a:pPr lvl="0"/>
            <a:r>
              <a:rPr lang="fr-FR" b="1" dirty="0"/>
              <a:t>22-23 juin</a:t>
            </a:r>
            <a:r>
              <a:rPr lang="fr-FR" dirty="0"/>
              <a:t> : </a:t>
            </a:r>
            <a:r>
              <a:rPr lang="fr-FR" b="1" dirty="0">
                <a:solidFill>
                  <a:srgbClr val="FF0000"/>
                </a:solidFill>
              </a:rPr>
              <a:t>Le groupe a visité le CERN les 22-23 juin</a:t>
            </a:r>
            <a:r>
              <a:rPr lang="fr-FR" dirty="0"/>
              <a:t>, avec des séances auprès des objectifs suivants : la salle de contrôle et le </a:t>
            </a:r>
            <a:r>
              <a:rPr lang="fr-FR" dirty="0" err="1"/>
              <a:t>vistor</a:t>
            </a:r>
            <a:r>
              <a:rPr lang="fr-FR" dirty="0"/>
              <a:t> centre de l’expérience ATLAS, le Centre de Calcul, la plateforme cryogénique, le Cyclo-Synchrotron, le Science </a:t>
            </a:r>
            <a:r>
              <a:rPr lang="fr-FR" dirty="0" err="1"/>
              <a:t>Gateways</a:t>
            </a:r>
            <a:r>
              <a:rPr lang="fr-FR" dirty="0"/>
              <a:t>, la salle de contrôle et le centre de visite de l’expérience ALICE et le laboratoire à ciel ouvert </a:t>
            </a:r>
            <a:r>
              <a:rPr lang="fr-FR" dirty="0" err="1"/>
              <a:t>SkyLab</a:t>
            </a:r>
            <a:r>
              <a:rPr lang="fr-FR" dirty="0"/>
              <a:t>.  </a:t>
            </a:r>
            <a:endParaRPr lang="en-FR" sz="2400" dirty="0"/>
          </a:p>
          <a:p>
            <a:pPr lvl="0"/>
            <a:r>
              <a:rPr lang="fr-FR" b="1" dirty="0"/>
              <a:t>26 juin:</a:t>
            </a:r>
            <a:r>
              <a:rPr lang="fr-FR" dirty="0"/>
              <a:t> Atelier. Les discussions autour des cinq questions prioritaires on été présentés .</a:t>
            </a:r>
            <a:endParaRPr lang="en-FR" sz="2400" dirty="0"/>
          </a:p>
          <a:p>
            <a:pPr lvl="0"/>
            <a:r>
              <a:rPr lang="fr-FR" b="1" dirty="0"/>
              <a:t>30 juin</a:t>
            </a:r>
            <a:r>
              <a:rPr lang="fr-FR" dirty="0"/>
              <a:t> : le document global est rendu disponible.</a:t>
            </a:r>
            <a:endParaRPr lang="en-FR" sz="2400" dirty="0"/>
          </a:p>
          <a:p>
            <a:endParaRPr lang="en-FR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F270D99-5C58-2D4E-9020-404E2D056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64190"/>
            <a:ext cx="4398818" cy="631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6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D92038A-CE62-714D-9252-BA4073A468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1090" y="14347"/>
            <a:ext cx="2770909" cy="369454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E8E3223-66EB-8140-8655-2B69998880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DAC04-12BC-EE4E-A7EA-A9C6120D02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441" y="3142898"/>
            <a:ext cx="6851559" cy="38574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DD0954-77F6-D644-8D9C-E0F7712AA37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42898"/>
            <a:ext cx="6851559" cy="38574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035BB1-6A2B-6345-B747-93B35B0D7E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1718"/>
          <a:stretch/>
        </p:blipFill>
        <p:spPr>
          <a:xfrm>
            <a:off x="0" y="0"/>
            <a:ext cx="5894696" cy="3120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141BC4-7A11-944E-BA30-E2B74D70627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4883" y="0"/>
            <a:ext cx="4566644" cy="31428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AC9003-040E-8948-9236-80BC04FA06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4434905" y="2576513"/>
            <a:ext cx="1409699" cy="170497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EF42A2-56A1-684C-9BB1-A41175E4CB63}"/>
              </a:ext>
            </a:extLst>
          </p:cNvPr>
          <p:cNvGrpSpPr/>
          <p:nvPr/>
        </p:nvGrpSpPr>
        <p:grpSpPr>
          <a:xfrm>
            <a:off x="6079045" y="2517108"/>
            <a:ext cx="3559356" cy="2169859"/>
            <a:chOff x="9258198" y="52474"/>
            <a:chExt cx="4601394" cy="225650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2DB5708-C33E-164D-B629-B19C3DEE2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8198" y="52474"/>
              <a:ext cx="2779166" cy="225650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4DB5F9-7372-294B-9BD6-746CA9CABFAC}"/>
                </a:ext>
              </a:extLst>
            </p:cNvPr>
            <p:cNvSpPr txBox="1"/>
            <p:nvPr/>
          </p:nvSpPr>
          <p:spPr>
            <a:xfrm>
              <a:off x="12042020" y="404401"/>
              <a:ext cx="1817572" cy="7361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F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2026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F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Pathfinders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034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354</Words>
  <Application>Microsoft Macintosh PowerPoint</Application>
  <PresentationFormat>Widescreen</PresentationFormat>
  <Paragraphs>79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1_Office Theme</vt:lpstr>
      <vt:lpstr>Matter and Universe Summer Institute MUSI@CPPM 1-30 Juin 2026</vt:lpstr>
      <vt:lpstr>PowerPoint Presentation</vt:lpstr>
      <vt:lpstr>PowerPoint Presentation</vt:lpstr>
      <vt:lpstr>PowerPoint Presentation</vt:lpstr>
      <vt:lpstr>FCC Debate: with CNDP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Cristinel Diaconu</dc:creator>
  <cp:lastModifiedBy>Cristinel Diaconu</cp:lastModifiedBy>
  <cp:revision>6</cp:revision>
  <dcterms:created xsi:type="dcterms:W3CDTF">2026-06-30T06:28:10Z</dcterms:created>
  <dcterms:modified xsi:type="dcterms:W3CDTF">2026-06-30T07:12:17Z</dcterms:modified>
</cp:coreProperties>
</file>