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645cf1216cfa3ca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645cf1216cfa3ca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fc2aee4f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fc2aee4f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645cf1216cfa3ca9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645cf1216cfa3ca9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fc2aee4f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fc2aee4f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10" Type="http://schemas.openxmlformats.org/officeDocument/2006/relationships/image" Target="../media/image8.png"/><Relationship Id="rId9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Relationship Id="rId7" Type="http://schemas.openxmlformats.org/officeDocument/2006/relationships/image" Target="../media/image7.png"/><Relationship Id="rId8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0" Type="http://schemas.openxmlformats.org/officeDocument/2006/relationships/image" Target="../media/image15.png"/><Relationship Id="rId9" Type="http://schemas.openxmlformats.org/officeDocument/2006/relationships/image" Target="../media/image16.png"/><Relationship Id="rId5" Type="http://schemas.openxmlformats.org/officeDocument/2006/relationships/image" Target="../media/image9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4602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Matter and Universe Summer Institute</a:t>
            </a:r>
            <a:endParaRPr b="1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425000" y="2607900"/>
            <a:ext cx="6294000" cy="55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i="1" lang="en-GB" sz="2590">
                <a:solidFill>
                  <a:schemeClr val="dk1"/>
                </a:solidFill>
              </a:rPr>
              <a:t>– </a:t>
            </a:r>
            <a:r>
              <a:rPr b="1" lang="en-GB" sz="2590">
                <a:solidFill>
                  <a:schemeClr val="dk1"/>
                </a:solidFill>
              </a:rPr>
              <a:t>internship</a:t>
            </a:r>
            <a:r>
              <a:rPr b="1" lang="en-GB" sz="2590">
                <a:solidFill>
                  <a:schemeClr val="dk1"/>
                </a:solidFill>
              </a:rPr>
              <a:t> in the cosmology group</a:t>
            </a:r>
            <a:endParaRPr b="1" sz="2590">
              <a:solidFill>
                <a:schemeClr val="dk1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5647" y="91500"/>
            <a:ext cx="1069649" cy="46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8024" y="3850728"/>
            <a:ext cx="1069650" cy="129277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5412700" y="3393700"/>
            <a:ext cx="2914200" cy="10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</a:rPr>
              <a:t>Student: Valeriya Pak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</a:rPr>
              <a:t>Supervisors: </a:t>
            </a:r>
            <a:r>
              <a:rPr lang="en-GB" sz="1650">
                <a:solidFill>
                  <a:srgbClr val="1D1C1D"/>
                </a:solidFill>
                <a:highlight>
                  <a:srgbClr val="FFFFFF"/>
                </a:highlight>
              </a:rPr>
              <a:t>Julian Bautista, Juan Mena-Fernández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5">
            <a:alphaModFix/>
          </a:blip>
          <a:srcRect b="15499" l="0" r="0" t="18828"/>
          <a:stretch/>
        </p:blipFill>
        <p:spPr>
          <a:xfrm>
            <a:off x="0" y="3393700"/>
            <a:ext cx="4510353" cy="174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5647" y="91500"/>
            <a:ext cx="1069649" cy="4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Internship Overview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8175" y="4056375"/>
            <a:ext cx="899500" cy="108712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2278050" y="3246825"/>
            <a:ext cx="4587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</a:rPr>
              <a:t>?</a:t>
            </a:r>
            <a:r>
              <a:rPr b="1" lang="en-GB" sz="1800">
                <a:solidFill>
                  <a:schemeClr val="dk1"/>
                </a:solidFill>
              </a:rPr>
              <a:t> What is cosmology about </a:t>
            </a:r>
            <a:r>
              <a:rPr b="1" lang="en-GB" sz="2000">
                <a:solidFill>
                  <a:schemeClr val="dk1"/>
                </a:solidFill>
              </a:rPr>
              <a:t>?</a:t>
            </a:r>
            <a:endParaRPr b="1" sz="2000">
              <a:solidFill>
                <a:schemeClr val="dk1"/>
              </a:solidFill>
            </a:endParaRPr>
          </a:p>
        </p:txBody>
      </p:sp>
      <p:grpSp>
        <p:nvGrpSpPr>
          <p:cNvPr id="68" name="Google Shape;68;p14"/>
          <p:cNvGrpSpPr/>
          <p:nvPr/>
        </p:nvGrpSpPr>
        <p:grpSpPr>
          <a:xfrm>
            <a:off x="205200" y="3739413"/>
            <a:ext cx="8733600" cy="1098900"/>
            <a:chOff x="205200" y="1756388"/>
            <a:chExt cx="8733600" cy="1098900"/>
          </a:xfrm>
        </p:grpSpPr>
        <p:sp>
          <p:nvSpPr>
            <p:cNvPr id="69" name="Google Shape;69;p14"/>
            <p:cNvSpPr txBox="1"/>
            <p:nvPr/>
          </p:nvSpPr>
          <p:spPr>
            <a:xfrm>
              <a:off x="673500" y="1756388"/>
              <a:ext cx="8265300" cy="109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chemeClr val="dk1"/>
                  </a:solidFill>
                </a:rPr>
                <a:t>Goal:</a:t>
              </a:r>
              <a:r>
                <a:rPr lang="en-GB" sz="1800">
                  <a:solidFill>
                    <a:schemeClr val="dk1"/>
                  </a:solidFill>
                </a:rPr>
                <a:t> to study how the Universe evolves within different cosmological models by coding, plotting, and interpreting key cosmological quantities such as redshift, the scale factor, and the Hubble parameter.</a:t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205200" y="1836138"/>
              <a:ext cx="417000" cy="299400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rgbClr val="0B5394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5524" y="742600"/>
            <a:ext cx="3519775" cy="23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205200" y="1124850"/>
            <a:ext cx="4094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Prior knowledge of cosmology: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1284175" y="1586550"/>
            <a:ext cx="336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-GB" sz="1800">
                <a:solidFill>
                  <a:schemeClr val="dk1"/>
                </a:solidFill>
              </a:rPr>
              <a:t>Universe is expanding! 😁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1284175" y="2094238"/>
            <a:ext cx="336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➢"/>
            </a:pPr>
            <a:r>
              <a:rPr lang="en-GB" sz="1800">
                <a:solidFill>
                  <a:schemeClr val="dk1"/>
                </a:solidFill>
              </a:rPr>
              <a:t>It is complicated… 😫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787" y="216950"/>
            <a:ext cx="6436724" cy="41487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4077025" y="4350225"/>
            <a:ext cx="1132800" cy="646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Matter domination</a:t>
            </a:r>
            <a:endParaRPr sz="1500"/>
          </a:p>
        </p:txBody>
      </p:sp>
      <p:sp>
        <p:nvSpPr>
          <p:cNvPr id="81" name="Google Shape;81;p15"/>
          <p:cNvSpPr/>
          <p:nvPr/>
        </p:nvSpPr>
        <p:spPr>
          <a:xfrm rot="5400000">
            <a:off x="4495675" y="3080850"/>
            <a:ext cx="295500" cy="1760400"/>
          </a:xfrm>
          <a:prstGeom prst="rightBrace">
            <a:avLst>
              <a:gd fmla="val 50000" name="adj1"/>
              <a:gd fmla="val 50378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5236550" y="4365675"/>
            <a:ext cx="1069500" cy="615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Radiation domination</a:t>
            </a:r>
            <a:endParaRPr sz="1600"/>
          </a:p>
        </p:txBody>
      </p:sp>
      <p:cxnSp>
        <p:nvCxnSpPr>
          <p:cNvPr id="83" name="Google Shape;83;p15"/>
          <p:cNvCxnSpPr>
            <a:stCxn id="84" idx="1"/>
            <a:endCxn id="82" idx="0"/>
          </p:cNvCxnSpPr>
          <p:nvPr/>
        </p:nvCxnSpPr>
        <p:spPr>
          <a:xfrm>
            <a:off x="5769499" y="4011600"/>
            <a:ext cx="1800" cy="354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" name="Google Shape;85;p15"/>
          <p:cNvCxnSpPr>
            <a:stCxn id="81" idx="1"/>
            <a:endCxn id="80" idx="0"/>
          </p:cNvCxnSpPr>
          <p:nvPr/>
        </p:nvCxnSpPr>
        <p:spPr>
          <a:xfrm>
            <a:off x="4636771" y="4108800"/>
            <a:ext cx="6600" cy="241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4" name="Google Shape;84;p15"/>
          <p:cNvSpPr/>
          <p:nvPr/>
        </p:nvSpPr>
        <p:spPr>
          <a:xfrm rot="5400000">
            <a:off x="5672150" y="3674250"/>
            <a:ext cx="198300" cy="476400"/>
          </a:xfrm>
          <a:prstGeom prst="rightBrace">
            <a:avLst>
              <a:gd fmla="val 50000" name="adj1"/>
              <a:gd fmla="val 50378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5"/>
          <p:cNvSpPr/>
          <p:nvPr/>
        </p:nvSpPr>
        <p:spPr>
          <a:xfrm rot="5400000">
            <a:off x="2528850" y="2883925"/>
            <a:ext cx="297000" cy="2152800"/>
          </a:xfrm>
          <a:prstGeom prst="rightBrace">
            <a:avLst>
              <a:gd fmla="val 50000" name="adj1"/>
              <a:gd fmla="val 50378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7" name="Google Shape;87;p15"/>
          <p:cNvCxnSpPr>
            <a:stCxn id="86" idx="1"/>
            <a:endCxn id="88" idx="0"/>
          </p:cNvCxnSpPr>
          <p:nvPr/>
        </p:nvCxnSpPr>
        <p:spPr>
          <a:xfrm>
            <a:off x="2669212" y="4108825"/>
            <a:ext cx="8100" cy="241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" name="Google Shape;88;p15"/>
          <p:cNvSpPr txBox="1"/>
          <p:nvPr/>
        </p:nvSpPr>
        <p:spPr>
          <a:xfrm>
            <a:off x="2053500" y="4350225"/>
            <a:ext cx="1247700" cy="646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Dark-energy domination</a:t>
            </a:r>
            <a:endParaRPr sz="1500"/>
          </a:p>
        </p:txBody>
      </p:sp>
      <p:grpSp>
        <p:nvGrpSpPr>
          <p:cNvPr id="89" name="Google Shape;89;p15"/>
          <p:cNvGrpSpPr/>
          <p:nvPr/>
        </p:nvGrpSpPr>
        <p:grpSpPr>
          <a:xfrm>
            <a:off x="114300" y="3811725"/>
            <a:ext cx="1486800" cy="1200300"/>
            <a:chOff x="114300" y="3811725"/>
            <a:chExt cx="1486800" cy="1200300"/>
          </a:xfrm>
        </p:grpSpPr>
        <p:sp>
          <p:nvSpPr>
            <p:cNvPr id="90" name="Google Shape;90;p15"/>
            <p:cNvSpPr txBox="1"/>
            <p:nvPr/>
          </p:nvSpPr>
          <p:spPr>
            <a:xfrm>
              <a:off x="114300" y="4334925"/>
              <a:ext cx="1486800" cy="6771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/>
                <a:t>Present-day Universe </a:t>
              </a:r>
              <a:endParaRPr b="1" sz="1600"/>
            </a:p>
          </p:txBody>
        </p:sp>
        <p:cxnSp>
          <p:nvCxnSpPr>
            <p:cNvPr id="91" name="Google Shape;91;p15"/>
            <p:cNvCxnSpPr>
              <a:stCxn id="90" idx="0"/>
              <a:endCxn id="86" idx="2"/>
            </p:cNvCxnSpPr>
            <p:nvPr/>
          </p:nvCxnSpPr>
          <p:spPr>
            <a:xfrm flipH="1" rot="10800000">
              <a:off x="857700" y="3811725"/>
              <a:ext cx="743400" cy="52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pic>
        <p:nvPicPr>
          <p:cNvPr id="92" name="Google Shape;9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5647" y="91500"/>
            <a:ext cx="1069649" cy="46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8175" y="4056375"/>
            <a:ext cx="899500" cy="10871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5"/>
          <p:cNvSpPr txBox="1"/>
          <p:nvPr/>
        </p:nvSpPr>
        <p:spPr>
          <a:xfrm>
            <a:off x="6165375" y="1597838"/>
            <a:ext cx="27567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</a:rPr>
              <a:t>✔ Learned the basics of cosmology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</a:rPr>
              <a:t>✔ Improved Python coding skills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5647" y="91500"/>
            <a:ext cx="1069649" cy="4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 txBox="1"/>
          <p:nvPr>
            <p:ph type="title"/>
          </p:nvPr>
        </p:nvSpPr>
        <p:spPr>
          <a:xfrm>
            <a:off x="311700" y="214125"/>
            <a:ext cx="2476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MUSI Program </a:t>
            </a:r>
            <a:endParaRPr/>
          </a:p>
        </p:txBody>
      </p:sp>
      <p:pic>
        <p:nvPicPr>
          <p:cNvPr id="101" name="Google Shape;101;p16"/>
          <p:cNvPicPr preferRelativeResize="0"/>
          <p:nvPr/>
        </p:nvPicPr>
        <p:blipFill rotWithShape="1">
          <a:blip r:embed="rId4">
            <a:alphaModFix/>
          </a:blip>
          <a:srcRect b="34903" l="0" r="19936" t="29284"/>
          <a:stretch/>
        </p:blipFill>
        <p:spPr>
          <a:xfrm>
            <a:off x="2037250" y="3386875"/>
            <a:ext cx="3078000" cy="176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 rotWithShape="1">
          <a:blip r:embed="rId5">
            <a:alphaModFix/>
          </a:blip>
          <a:srcRect b="21612" l="0" r="0" t="5523"/>
          <a:stretch/>
        </p:blipFill>
        <p:spPr>
          <a:xfrm>
            <a:off x="6541725" y="913225"/>
            <a:ext cx="2602274" cy="252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 rotWithShape="1">
          <a:blip r:embed="rId6">
            <a:alphaModFix/>
          </a:blip>
          <a:srcRect b="0" l="0" r="0" t="10897"/>
          <a:stretch/>
        </p:blipFill>
        <p:spPr>
          <a:xfrm>
            <a:off x="2037250" y="913225"/>
            <a:ext cx="2128049" cy="252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 rotWithShape="1">
          <a:blip r:embed="rId7">
            <a:alphaModFix/>
          </a:blip>
          <a:srcRect b="0" l="0" r="0" t="20211"/>
          <a:stretch/>
        </p:blipFill>
        <p:spPr>
          <a:xfrm>
            <a:off x="4165300" y="913225"/>
            <a:ext cx="2376437" cy="252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8">
            <a:alphaModFix/>
          </a:blip>
          <a:srcRect b="7121" l="0" r="0" t="27851"/>
          <a:stretch/>
        </p:blipFill>
        <p:spPr>
          <a:xfrm>
            <a:off x="0" y="3386869"/>
            <a:ext cx="2037250" cy="1766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68175" y="4056375"/>
            <a:ext cx="899500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 rotWithShape="1">
          <a:blip r:embed="rId10">
            <a:alphaModFix/>
          </a:blip>
          <a:srcRect b="0" l="0" r="0" t="6925"/>
          <a:stretch/>
        </p:blipFill>
        <p:spPr>
          <a:xfrm>
            <a:off x="0" y="913225"/>
            <a:ext cx="2037250" cy="252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6"/>
          <p:cNvSpPr txBox="1"/>
          <p:nvPr/>
        </p:nvSpPr>
        <p:spPr>
          <a:xfrm>
            <a:off x="5268175" y="3441425"/>
            <a:ext cx="37035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</a:rPr>
              <a:t>✔ </a:t>
            </a:r>
            <a:r>
              <a:rPr lang="en-GB" sz="1600">
                <a:solidFill>
                  <a:schemeClr val="dk1"/>
                </a:solidFill>
              </a:rPr>
              <a:t>Laboratory</a:t>
            </a:r>
            <a:r>
              <a:rPr lang="en-GB" sz="1600">
                <a:solidFill>
                  <a:schemeClr val="dk1"/>
                </a:solidFill>
              </a:rPr>
              <a:t> visits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</a:rPr>
              <a:t>✔ Learned about particle physics, cosmology, and other areas of research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5268175" y="44664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</a:rPr>
              <a:t>✔ Spent </a:t>
            </a:r>
            <a:r>
              <a:rPr b="1" lang="en-GB" sz="1600">
                <a:solidFill>
                  <a:srgbClr val="FF0000"/>
                </a:solidFill>
              </a:rPr>
              <a:t>57.3 hours</a:t>
            </a:r>
            <a:r>
              <a:rPr lang="en-GB" sz="1600">
                <a:solidFill>
                  <a:schemeClr val="dk1"/>
                </a:solidFill>
              </a:rPr>
              <a:t> on public transport… was totally worth it!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5647" y="91500"/>
            <a:ext cx="1069649" cy="46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8175" y="4056375"/>
            <a:ext cx="899500" cy="108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Other MUSI Experiences</a:t>
            </a:r>
            <a:endParaRPr/>
          </a:p>
        </p:txBody>
      </p:sp>
      <p:grpSp>
        <p:nvGrpSpPr>
          <p:cNvPr id="117" name="Google Shape;117;p17"/>
          <p:cNvGrpSpPr/>
          <p:nvPr/>
        </p:nvGrpSpPr>
        <p:grpSpPr>
          <a:xfrm>
            <a:off x="5196604" y="1079483"/>
            <a:ext cx="3054051" cy="3130262"/>
            <a:chOff x="5899900" y="1061675"/>
            <a:chExt cx="2384301" cy="2443799"/>
          </a:xfrm>
        </p:grpSpPr>
        <p:pic>
          <p:nvPicPr>
            <p:cNvPr id="118" name="Google Shape;118;p17"/>
            <p:cNvPicPr preferRelativeResize="0"/>
            <p:nvPr/>
          </p:nvPicPr>
          <p:blipFill rotWithShape="1">
            <a:blip r:embed="rId5">
              <a:alphaModFix/>
            </a:blip>
            <a:srcRect b="16043" l="0" r="0" t="19165"/>
            <a:stretch/>
          </p:blipFill>
          <p:spPr>
            <a:xfrm>
              <a:off x="5899900" y="1061675"/>
              <a:ext cx="2384301" cy="1390401"/>
            </a:xfrm>
            <a:prstGeom prst="rect">
              <a:avLst/>
            </a:prstGeom>
            <a:noFill/>
            <a:ln cap="flat" cmpd="sng" w="280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19" name="Google Shape;119;p17"/>
            <p:cNvPicPr preferRelativeResize="0"/>
            <p:nvPr/>
          </p:nvPicPr>
          <p:blipFill rotWithShape="1">
            <a:blip r:embed="rId6">
              <a:alphaModFix/>
            </a:blip>
            <a:srcRect b="6527" l="0" r="0" t="14931"/>
            <a:stretch/>
          </p:blipFill>
          <p:spPr>
            <a:xfrm>
              <a:off x="5899900" y="2452074"/>
              <a:ext cx="2384301" cy="1053400"/>
            </a:xfrm>
            <a:prstGeom prst="rect">
              <a:avLst/>
            </a:prstGeom>
            <a:noFill/>
            <a:ln cap="flat" cmpd="sng" w="280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grpSp>
        <p:nvGrpSpPr>
          <p:cNvPr id="120" name="Google Shape;120;p17"/>
          <p:cNvGrpSpPr/>
          <p:nvPr/>
        </p:nvGrpSpPr>
        <p:grpSpPr>
          <a:xfrm>
            <a:off x="947457" y="1079560"/>
            <a:ext cx="3054146" cy="3067615"/>
            <a:chOff x="311700" y="1810349"/>
            <a:chExt cx="2707576" cy="2719275"/>
          </a:xfrm>
        </p:grpSpPr>
        <p:pic>
          <p:nvPicPr>
            <p:cNvPr id="121" name="Google Shape;121;p17"/>
            <p:cNvPicPr preferRelativeResize="0"/>
            <p:nvPr/>
          </p:nvPicPr>
          <p:blipFill rotWithShape="1">
            <a:blip r:embed="rId7">
              <a:alphaModFix/>
            </a:blip>
            <a:srcRect b="15560" l="0" r="0" t="7975"/>
            <a:stretch/>
          </p:blipFill>
          <p:spPr>
            <a:xfrm>
              <a:off x="311700" y="2981000"/>
              <a:ext cx="2700474" cy="1548624"/>
            </a:xfrm>
            <a:prstGeom prst="rect">
              <a:avLst/>
            </a:prstGeom>
            <a:noFill/>
            <a:ln cap="flat" cmpd="sng" w="308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2" name="Google Shape;122;p17"/>
            <p:cNvPicPr preferRelativeResize="0"/>
            <p:nvPr/>
          </p:nvPicPr>
          <p:blipFill rotWithShape="1">
            <a:blip r:embed="rId8">
              <a:alphaModFix/>
            </a:blip>
            <a:srcRect b="18800" l="19074" r="23645" t="26787"/>
            <a:stretch/>
          </p:blipFill>
          <p:spPr>
            <a:xfrm>
              <a:off x="311700" y="1810350"/>
              <a:ext cx="1637926" cy="1170649"/>
            </a:xfrm>
            <a:prstGeom prst="rect">
              <a:avLst/>
            </a:prstGeom>
            <a:noFill/>
            <a:ln cap="flat" cmpd="sng" w="308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3" name="Google Shape;123;p17"/>
            <p:cNvPicPr preferRelativeResize="0"/>
            <p:nvPr/>
          </p:nvPicPr>
          <p:blipFill rotWithShape="1">
            <a:blip r:embed="rId9">
              <a:alphaModFix/>
            </a:blip>
            <a:srcRect b="21424" l="7102" r="28689" t="25872"/>
            <a:stretch/>
          </p:blipFill>
          <p:spPr>
            <a:xfrm>
              <a:off x="1949625" y="1810349"/>
              <a:ext cx="1069651" cy="1170650"/>
            </a:xfrm>
            <a:prstGeom prst="rect">
              <a:avLst/>
            </a:prstGeom>
            <a:noFill/>
            <a:ln cap="flat" cmpd="sng" w="308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pic>
        <p:nvPicPr>
          <p:cNvPr id="124" name="Google Shape;124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" y="3706350"/>
            <a:ext cx="798574" cy="14371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 txBox="1"/>
          <p:nvPr/>
        </p:nvSpPr>
        <p:spPr>
          <a:xfrm>
            <a:off x="1771800" y="4369088"/>
            <a:ext cx="5600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600">
                <a:solidFill>
                  <a:srgbClr val="0B5394"/>
                </a:solidFill>
              </a:rPr>
              <a:t>Thank you very much!</a:t>
            </a:r>
            <a:r>
              <a:rPr b="1" lang="en-GB" sz="1800">
                <a:solidFill>
                  <a:srgbClr val="0B5394"/>
                </a:solidFill>
              </a:rPr>
              <a:t> </a:t>
            </a:r>
            <a:endParaRPr b="1" sz="1800">
              <a:solidFill>
                <a:srgbClr val="0B5394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