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61" r:id="rId5"/>
    <p:sldId id="256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E5EDD-D4D7-49D9-A078-6240273EFFE1}" v="104" dt="2026-06-29T09:18:20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2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ag\Downloads\Sphere%20Batteries%20Compar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006027236831526E-2"/>
          <c:y val="0.10101342549235665"/>
          <c:w val="0.86289592087516254"/>
          <c:h val="0.46026364025954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'LCIA Results'!$G$2:$G$3</c:f>
              <c:strCache>
                <c:ptCount val="2"/>
                <c:pt idx="1">
                  <c:v>CPPM Sphere Battery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'LCIA Results'!$C$4:$C$20</c:f>
              <c:strCache>
                <c:ptCount val="17"/>
                <c:pt idx="0">
                  <c:v>Impact category</c:v>
                </c:pt>
                <c:pt idx="1">
                  <c:v>Climate change</c:v>
                </c:pt>
                <c:pt idx="2">
                  <c:v>Particulate matter</c:v>
                </c:pt>
                <c:pt idx="3">
                  <c:v>Ionising radiation (human health)</c:v>
                </c:pt>
                <c:pt idx="4">
                  <c:v>Ozone depletion</c:v>
                </c:pt>
                <c:pt idx="5">
                  <c:v>Photochemical ozone formation (human health)</c:v>
                </c:pt>
                <c:pt idx="6">
                  <c:v>Acidification</c:v>
                </c:pt>
                <c:pt idx="7">
                  <c:v>Human toxicity cancer</c:v>
                </c:pt>
                <c:pt idx="8">
                  <c:v>Human toxicity non-cancer</c:v>
                </c:pt>
                <c:pt idx="9">
                  <c:v>Eutrophication marine</c:v>
                </c:pt>
                <c:pt idx="10">
                  <c:v>Eutrophication freshwater</c:v>
                </c:pt>
                <c:pt idx="11">
                  <c:v>Eutrophication terrestrial</c:v>
                </c:pt>
                <c:pt idx="12">
                  <c:v>Water use</c:v>
                </c:pt>
                <c:pt idx="13">
                  <c:v>Resource use minerals and metals</c:v>
                </c:pt>
                <c:pt idx="14">
                  <c:v>Resource use fossils</c:v>
                </c:pt>
                <c:pt idx="15">
                  <c:v>Ecotoxicity freshwater</c:v>
                </c:pt>
                <c:pt idx="16">
                  <c:v>Land use</c:v>
                </c:pt>
              </c:strCache>
            </c:strRef>
          </c:cat>
          <c:val>
            <c:numRef>
              <c:f>'LCIA Results'!$G$4:$G$20</c:f>
              <c:numCache>
                <c:formatCode>General</c:formatCode>
                <c:ptCount val="17"/>
                <c:pt idx="1">
                  <c:v>53.94</c:v>
                </c:pt>
                <c:pt idx="2">
                  <c:v>62.26</c:v>
                </c:pt>
                <c:pt idx="3">
                  <c:v>68.48</c:v>
                </c:pt>
                <c:pt idx="4">
                  <c:v>10.35</c:v>
                </c:pt>
                <c:pt idx="5">
                  <c:v>66.03</c:v>
                </c:pt>
                <c:pt idx="6">
                  <c:v>75.89</c:v>
                </c:pt>
                <c:pt idx="7">
                  <c:v>61.06</c:v>
                </c:pt>
                <c:pt idx="8">
                  <c:v>58.89</c:v>
                </c:pt>
                <c:pt idx="9">
                  <c:v>59.43</c:v>
                </c:pt>
                <c:pt idx="10">
                  <c:v>64.099999999999994</c:v>
                </c:pt>
                <c:pt idx="11">
                  <c:v>58.11</c:v>
                </c:pt>
                <c:pt idx="12">
                  <c:v>43.24</c:v>
                </c:pt>
                <c:pt idx="13">
                  <c:v>77.28</c:v>
                </c:pt>
                <c:pt idx="14">
                  <c:v>52.97</c:v>
                </c:pt>
                <c:pt idx="15">
                  <c:v>42.22</c:v>
                </c:pt>
                <c:pt idx="16">
                  <c:v>62.58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DE-4355-B59D-A8DFDB6EAA90}"/>
            </c:ext>
          </c:extLst>
        </c:ser>
        <c:ser>
          <c:idx val="1"/>
          <c:order val="1"/>
          <c:tx>
            <c:strRef>
              <c:f>'LCIA Results'!$H$2:$H$3</c:f>
              <c:strCache>
                <c:ptCount val="2"/>
                <c:pt idx="1">
                  <c:v>INFN Sphere  Battery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'LCIA Results'!$C$4:$C$20</c:f>
              <c:strCache>
                <c:ptCount val="17"/>
                <c:pt idx="0">
                  <c:v>Impact category</c:v>
                </c:pt>
                <c:pt idx="1">
                  <c:v>Climate change</c:v>
                </c:pt>
                <c:pt idx="2">
                  <c:v>Particulate matter</c:v>
                </c:pt>
                <c:pt idx="3">
                  <c:v>Ionising radiation (human health)</c:v>
                </c:pt>
                <c:pt idx="4">
                  <c:v>Ozone depletion</c:v>
                </c:pt>
                <c:pt idx="5">
                  <c:v>Photochemical ozone formation (human health)</c:v>
                </c:pt>
                <c:pt idx="6">
                  <c:v>Acidification</c:v>
                </c:pt>
                <c:pt idx="7">
                  <c:v>Human toxicity cancer</c:v>
                </c:pt>
                <c:pt idx="8">
                  <c:v>Human toxicity non-cancer</c:v>
                </c:pt>
                <c:pt idx="9">
                  <c:v>Eutrophication marine</c:v>
                </c:pt>
                <c:pt idx="10">
                  <c:v>Eutrophication freshwater</c:v>
                </c:pt>
                <c:pt idx="11">
                  <c:v>Eutrophication terrestrial</c:v>
                </c:pt>
                <c:pt idx="12">
                  <c:v>Water use</c:v>
                </c:pt>
                <c:pt idx="13">
                  <c:v>Resource use minerals and metals</c:v>
                </c:pt>
                <c:pt idx="14">
                  <c:v>Resource use fossils</c:v>
                </c:pt>
                <c:pt idx="15">
                  <c:v>Ecotoxicity freshwater</c:v>
                </c:pt>
                <c:pt idx="16">
                  <c:v>Land use</c:v>
                </c:pt>
              </c:strCache>
            </c:strRef>
          </c:cat>
          <c:val>
            <c:numRef>
              <c:f>'LCIA Results'!$H$4:$H$20</c:f>
              <c:numCache>
                <c:formatCode>General</c:formatCode>
                <c:ptCount val="17"/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DE-4355-B59D-A8DFDB6EAA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5872959"/>
        <c:axId val="675849919"/>
      </c:barChart>
      <c:catAx>
        <c:axId val="675872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5849919"/>
        <c:crosses val="autoZero"/>
        <c:auto val="1"/>
        <c:lblAlgn val="ctr"/>
        <c:lblOffset val="100"/>
        <c:noMultiLvlLbl val="0"/>
      </c:catAx>
      <c:valAx>
        <c:axId val="675849919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5872959"/>
        <c:crosses val="autoZero"/>
        <c:crossBetween val="between"/>
      </c:valAx>
      <c:spPr>
        <a:solidFill>
          <a:schemeClr val="accent3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409075267802525"/>
          <c:y val="0.81883437403649717"/>
          <c:w val="0.12749793779041768"/>
          <c:h val="0.123509325987419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64B95-A798-4337-A2BC-226B69FC3BE1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3707B-3903-4053-BF22-7314BF9DDD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43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C79D6-1CB8-6B65-E87D-02BA218A3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B5BD018-B556-C332-9C7F-56B5C566B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511E94-5FB7-C17B-8075-7B0D549D5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B76-072B-4552-ABB5-87B387043D32}" type="datetime1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28761E-2BBF-BD76-6038-8D11DECB1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894B1B-176E-AD90-2AE9-4DC478AFB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03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019290-EF52-6119-4F23-D24A6AF7B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921581C-EA23-71B4-12BB-029542ADF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D02434-0DAF-BAD6-F6F0-4F4489610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268-0823-437F-8D56-DD526F883F13}" type="datetime1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498543-BC13-52B0-1DB4-9F3EF922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820D50-835F-8A42-7B2E-B2D36B38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142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1CC8302-5BA0-F725-C5B2-4C1C13CE58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5A77CD-36B9-0403-2C89-97CBED25F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702CA8-0EC1-B091-68C0-72B819526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74396-169B-4FD3-BCCD-CD122E781C51}" type="datetime1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904F0B-0179-EC1E-728E-B80E6962A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CD333C-D0D8-B9A2-09B4-037F8A23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95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80C152-895D-13ED-B8DD-7750D180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B4A36A-99A6-E28F-CCA0-7A0E93386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0B496D-94C3-9074-76B0-57FB82B0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4A-537A-46F2-9308-309FB73FA798}" type="datetime1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E5DE38-4FDC-4EA0-F221-D6D770E4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D1538-0C36-1E1D-8784-B8A6ABF65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60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E48D34-C39C-E959-0134-1D890D79D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04FE1F-0837-2F41-C50F-B47EC4FB5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031820-4662-A74B-A6F3-8207D3438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255A-D4D0-4C2F-B5F4-F2B5AC9F45D3}" type="datetime1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4F16E2-B7E4-BAA0-4FCE-216016D1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51AED0-F6BB-7BAB-2874-98125EC8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35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10983-9D82-412E-1420-F5000A6A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15E0AB-0F07-CB5E-3203-13111D035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62C6AD-B1F1-D150-8638-1599D16C1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4FDAE16-31F7-78AE-99F4-750287103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6D7F-DC52-4083-AE3D-B66E4A264059}" type="datetime1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06852E-9453-0423-E3A5-FD3742D6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8EFC97-1505-641E-F8F5-E58C5C93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2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6ED77-8A47-C41C-44A5-E175FF6F5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FE30E0-B256-DAA7-F332-32EDEFED5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5D90EA-8014-B2A8-879C-DBCB6A04A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F5BC3EC-B27D-E708-834A-7AA54F7138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F769112-5768-1AAB-C857-70BCFFE1D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88D06A9-3539-D331-7B34-F5034980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53B7-0C8C-4BE3-AB50-8548CD683EFE}" type="datetime1">
              <a:rPr lang="fr-FR" smtClean="0"/>
              <a:t>30/06/2026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BA3DB1-4475-1110-161D-B24EE792C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B1A4F6F-E19C-3CE1-0C53-D7C796CC4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66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AF5DB8-56AD-EEE0-170D-466D3D3F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1FF8D4-1234-B65A-FB92-A082D078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3BC0-5FFB-475E-A86D-967DF5BC746C}" type="datetime1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4C2CA5B-3332-A209-F01A-90E24AF44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ACBBCF-62D0-614A-1B1B-FDD5CC42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97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D18979E-89E3-BA34-2E59-7ECE42E48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52E81-8EE9-4A76-8439-23C3A5259276}" type="datetime1">
              <a:rPr lang="fr-FR" smtClean="0"/>
              <a:t>30/06/2026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FC38E2-F842-1AC3-6032-5D390ED28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1CEC2A-01D5-30F5-EF37-66048526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27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2CDE1D-FDD8-0324-A735-3BBD9789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8B9E62-F2D3-A077-B070-0A91A6E32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567E75-827E-E327-5638-9A7C0D339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0A95EE-8B00-917D-35FA-D5C59742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D818D-81EB-487E-AEC7-03D927B23C0E}" type="datetime1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1E9987-9135-69C5-62D8-153DBAF14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D5B9C9-9079-4EEE-06DD-7665A960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169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CE682C-4015-8754-0C5B-DEE38D06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E8359D2-1F36-5E0B-59C4-461F69EB1B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5F2263-16D5-0C3A-53E2-926DFF137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D06BD6-F5A8-B056-263A-A5FF78C1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638D8-FAF6-4856-9246-784692A2B071}" type="datetime1">
              <a:rPr lang="fr-FR" smtClean="0"/>
              <a:t>30/06/2026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936559-253F-030E-9378-F0BD8769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83F847-D29B-7A0D-CCA6-A9E7600B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854C980-5F1A-812D-CB6F-B2B0938CF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1A0D36-AFB1-D859-6435-697B79187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99FDC3-4151-0BD3-20C1-42CC4C884B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417D32-0375-46CE-BB4D-7366C2BE2E5B}" type="datetime1">
              <a:rPr lang="fr-FR" smtClean="0"/>
              <a:t>30/06/2026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FB031E-2554-AE8C-E668-40FC786A4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AF86D1-E3D6-BC53-02C4-CA5036F74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FC0CC8-DEC0-4A7F-AE04-9D72CDD4B5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346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ppm RVB.ai">
            <a:extLst>
              <a:ext uri="{FF2B5EF4-FFF2-40B4-BE49-F238E27FC236}">
                <a16:creationId xmlns:a16="http://schemas.microsoft.com/office/drawing/2014/main" id="{404B2E6B-7843-DBD6-8467-CA7D2C063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778" y="-101856"/>
            <a:ext cx="1038045" cy="146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894CAE-F0FC-8F6E-2FB2-BB316248D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79" y="490287"/>
            <a:ext cx="1282399" cy="55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E4DEEB8-62D7-FEFB-7C28-9B8EDC54CCAE}"/>
              </a:ext>
            </a:extLst>
          </p:cNvPr>
          <p:cNvSpPr txBox="1"/>
          <p:nvPr/>
        </p:nvSpPr>
        <p:spPr>
          <a:xfrm>
            <a:off x="506264" y="496018"/>
            <a:ext cx="3033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accent1"/>
                </a:solidFill>
              </a:rPr>
              <a:t>MUSI@CPPM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22ED2B-95E5-4237-CC38-AF652058A6AC}"/>
              </a:ext>
            </a:extLst>
          </p:cNvPr>
          <p:cNvSpPr txBox="1"/>
          <p:nvPr/>
        </p:nvSpPr>
        <p:spPr>
          <a:xfrm>
            <a:off x="0" y="1365724"/>
            <a:ext cx="12192000" cy="954107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2"/>
                </a:solidFill>
              </a:rPr>
              <a:t>A Comparative Study of the Environmental Impacts of INFN and CPPM Battery Cells Using Life Cycle Assessment (LCA)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53EC795-9937-003D-8B1E-057448CD1819}"/>
              </a:ext>
            </a:extLst>
          </p:cNvPr>
          <p:cNvSpPr/>
          <p:nvPr/>
        </p:nvSpPr>
        <p:spPr>
          <a:xfrm>
            <a:off x="128114" y="2578534"/>
            <a:ext cx="3233251" cy="122656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Student : Léna Gevaud</a:t>
            </a:r>
          </a:p>
          <a:p>
            <a:r>
              <a:rPr lang="en-GB" sz="2000" dirty="0"/>
              <a:t>Supervisor : Alain </a:t>
            </a:r>
            <a:r>
              <a:rPr lang="en-GB" sz="2000" dirty="0" err="1"/>
              <a:t>Cosquer</a:t>
            </a:r>
            <a:endParaRPr lang="en-GB" sz="2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2B0F88E-E37F-3B30-DC59-FB713C20DC75}"/>
              </a:ext>
            </a:extLst>
          </p:cNvPr>
          <p:cNvSpPr txBox="1"/>
          <p:nvPr/>
        </p:nvSpPr>
        <p:spPr>
          <a:xfrm>
            <a:off x="7197398" y="2578534"/>
            <a:ext cx="3792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u="sng" dirty="0">
                <a:solidFill>
                  <a:schemeClr val="accent2"/>
                </a:solidFill>
              </a:rPr>
              <a:t>KM3NET Project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5741C53-E41A-FC6F-528A-B6778BFB98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" t="2317" r="1772" b="2099"/>
          <a:stretch>
            <a:fillRect/>
          </a:stretch>
        </p:blipFill>
        <p:spPr>
          <a:xfrm>
            <a:off x="128114" y="4063804"/>
            <a:ext cx="2613272" cy="19668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5E332F9-59C6-E135-3F85-50DCEEEF0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365" y="4063803"/>
            <a:ext cx="2622492" cy="1966869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F5C6F4B-AE49-3FD6-1EF8-957837B67811}"/>
              </a:ext>
            </a:extLst>
          </p:cNvPr>
          <p:cNvSpPr txBox="1"/>
          <p:nvPr/>
        </p:nvSpPr>
        <p:spPr>
          <a:xfrm>
            <a:off x="163009" y="6144122"/>
            <a:ext cx="2543482" cy="40011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2"/>
                </a:solidFill>
              </a:rPr>
              <a:t>INFN Sphere </a:t>
            </a:r>
            <a:r>
              <a:rPr lang="fr-FR" sz="2000" b="1" dirty="0" err="1">
                <a:solidFill>
                  <a:schemeClr val="accent2"/>
                </a:solidFill>
              </a:rPr>
              <a:t>battery</a:t>
            </a:r>
            <a:endParaRPr lang="fr-FR" sz="2000" b="1" dirty="0">
              <a:solidFill>
                <a:schemeClr val="accent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03A757-858C-006A-BE91-388EB61DD949}"/>
              </a:ext>
            </a:extLst>
          </p:cNvPr>
          <p:cNvSpPr txBox="1"/>
          <p:nvPr/>
        </p:nvSpPr>
        <p:spPr>
          <a:xfrm>
            <a:off x="3342493" y="6144122"/>
            <a:ext cx="2660235" cy="40011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2"/>
                </a:solidFill>
              </a:rPr>
              <a:t>CPPM Sphere </a:t>
            </a:r>
            <a:r>
              <a:rPr lang="fr-FR" sz="2000" b="1" dirty="0" err="1">
                <a:solidFill>
                  <a:schemeClr val="accent2"/>
                </a:solidFill>
              </a:rPr>
              <a:t>battery</a:t>
            </a:r>
            <a:endParaRPr lang="fr-FR" sz="2000" b="1" dirty="0">
              <a:solidFill>
                <a:schemeClr val="accent2"/>
              </a:solidFill>
            </a:endParaRPr>
          </a:p>
        </p:txBody>
      </p:sp>
      <p:pic>
        <p:nvPicPr>
          <p:cNvPr id="23" name="Image 22" descr="The laboratory is launching a new production site for the KM3NeT ...">
            <a:extLst>
              <a:ext uri="{FF2B5EF4-FFF2-40B4-BE49-F238E27FC236}">
                <a16:creationId xmlns:a16="http://schemas.microsoft.com/office/drawing/2014/main" id="{B363F34B-DE98-781D-C446-1F5F307543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275" y="3151475"/>
            <a:ext cx="4503525" cy="3008036"/>
          </a:xfrm>
          <a:prstGeom prst="rect">
            <a:avLst/>
          </a:prstGeom>
        </p:spPr>
      </p:pic>
      <p:sp>
        <p:nvSpPr>
          <p:cNvPr id="24" name="Espace réservé du numéro de diapositive 72">
            <a:extLst>
              <a:ext uri="{FF2B5EF4-FFF2-40B4-BE49-F238E27FC236}">
                <a16:creationId xmlns:a16="http://schemas.microsoft.com/office/drawing/2014/main" id="{848D684E-181C-ACB0-7562-8FD8284BF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3621" y="6369800"/>
            <a:ext cx="2743200" cy="365125"/>
          </a:xfrm>
        </p:spPr>
        <p:txBody>
          <a:bodyPr/>
          <a:lstStyle/>
          <a:p>
            <a:fld id="{24FC0CC8-DEC0-4A7F-AE04-9D72CDD4B598}" type="slidenum">
              <a:rPr lang="fr-FR" smtClean="0">
                <a:solidFill>
                  <a:schemeClr val="accent2"/>
                </a:solidFill>
              </a:rPr>
              <a:t>1</a:t>
            </a:fld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5CE2CB1-A06D-3CF9-BAF4-3A0E021B3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88" y="276045"/>
            <a:ext cx="829633" cy="83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85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457F209-337F-1A65-5B88-3EC6FBA623CD}"/>
              </a:ext>
            </a:extLst>
          </p:cNvPr>
          <p:cNvSpPr/>
          <p:nvPr/>
        </p:nvSpPr>
        <p:spPr>
          <a:xfrm>
            <a:off x="2191110" y="305637"/>
            <a:ext cx="8692780" cy="6654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accent2"/>
                </a:solidFill>
              </a:rPr>
              <a:t>      Environmental Impact Assessment Using Life Cycle Analysis </a:t>
            </a:r>
            <a:r>
              <a:rPr lang="fr-FR" sz="2400" dirty="0">
                <a:ln w="0"/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8D97A9-542B-27A7-B7B4-4D50CD0C23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5" t="5824" r="11289" b="3011"/>
          <a:stretch>
            <a:fillRect/>
          </a:stretch>
        </p:blipFill>
        <p:spPr>
          <a:xfrm>
            <a:off x="184164" y="120268"/>
            <a:ext cx="2608282" cy="2519918"/>
          </a:xfrm>
          <a:prstGeom prst="flowChartConnector">
            <a:avLst/>
          </a:prstGeom>
          <a:ln w="76200">
            <a:solidFill>
              <a:schemeClr val="accent3"/>
            </a:solidFill>
          </a:ln>
        </p:spPr>
      </p:pic>
      <p:sp>
        <p:nvSpPr>
          <p:cNvPr id="66" name="Rectangle : coins arrondis 65">
            <a:extLst>
              <a:ext uri="{FF2B5EF4-FFF2-40B4-BE49-F238E27FC236}">
                <a16:creationId xmlns:a16="http://schemas.microsoft.com/office/drawing/2014/main" id="{CD364522-AB90-2072-DC65-10CFDEFB16D2}"/>
              </a:ext>
            </a:extLst>
          </p:cNvPr>
          <p:cNvSpPr/>
          <p:nvPr/>
        </p:nvSpPr>
        <p:spPr>
          <a:xfrm>
            <a:off x="6070088" y="1114809"/>
            <a:ext cx="5937748" cy="2137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>
                <a:ln w="0"/>
                <a:solidFill>
                  <a:schemeClr val="accent1"/>
                </a:solidFill>
              </a:rPr>
              <a:t>Life Cycle </a:t>
            </a:r>
            <a:r>
              <a:rPr lang="fr-FR" sz="2800" dirty="0" err="1">
                <a:ln w="0"/>
                <a:solidFill>
                  <a:schemeClr val="accent1"/>
                </a:solidFill>
              </a:rPr>
              <a:t>Analysis</a:t>
            </a:r>
            <a:endParaRPr lang="fr-FR" sz="2800" dirty="0">
              <a:ln w="0"/>
              <a:solidFill>
                <a:schemeClr val="accent1"/>
              </a:solidFill>
            </a:endParaRPr>
          </a:p>
          <a:p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Introduction to and hands-on experience with the main LCA software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European regulations and standards (calculation methods)</a:t>
            </a:r>
            <a:br>
              <a:rPr lang="en-GB" dirty="0"/>
            </a:br>
            <a:endParaRPr lang="en-GB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239AF0-583E-643D-8CEF-0613B72E0051}"/>
              </a:ext>
            </a:extLst>
          </p:cNvPr>
          <p:cNvSpPr/>
          <p:nvPr/>
        </p:nvSpPr>
        <p:spPr>
          <a:xfrm>
            <a:off x="184164" y="3429000"/>
            <a:ext cx="5911836" cy="300404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ln w="0"/>
                <a:solidFill>
                  <a:schemeClr val="accent1"/>
                </a:solidFill>
              </a:rPr>
              <a:t>Comparative Study of Two Batteries</a:t>
            </a:r>
          </a:p>
          <a:p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Definition of the Scenarios Studied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List of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Flow Charts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Comparison of Results Using </a:t>
            </a:r>
            <a:r>
              <a:rPr lang="fr-FR" sz="2000" i="1" dirty="0" err="1"/>
              <a:t>OpenLCA</a:t>
            </a:r>
            <a:r>
              <a:rPr lang="fr-FR" sz="2000" i="1" dirty="0"/>
              <a:t>/BAFU:2025/Ecoinvent3.1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48179B4B-9167-D558-6E87-99493D27A3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2" r="1511"/>
          <a:stretch>
            <a:fillRect/>
          </a:stretch>
        </p:blipFill>
        <p:spPr>
          <a:xfrm>
            <a:off x="6179074" y="3545458"/>
            <a:ext cx="5937748" cy="2680608"/>
          </a:xfrm>
          <a:prstGeom prst="rect">
            <a:avLst/>
          </a:prstGeom>
        </p:spPr>
      </p:pic>
      <p:sp>
        <p:nvSpPr>
          <p:cNvPr id="73" name="Espace réservé du numéro de diapositive 72">
            <a:extLst>
              <a:ext uri="{FF2B5EF4-FFF2-40B4-BE49-F238E27FC236}">
                <a16:creationId xmlns:a16="http://schemas.microsoft.com/office/drawing/2014/main" id="{3050E426-5237-9F2D-59EB-704DE067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3621" y="6369800"/>
            <a:ext cx="2743200" cy="365125"/>
          </a:xfrm>
        </p:spPr>
        <p:txBody>
          <a:bodyPr/>
          <a:lstStyle/>
          <a:p>
            <a:fld id="{24FC0CC8-DEC0-4A7F-AE04-9D72CDD4B598}" type="slidenum">
              <a:rPr lang="fr-FR" smtClean="0">
                <a:solidFill>
                  <a:schemeClr val="accent2"/>
                </a:solidFill>
              </a:rPr>
              <a:t>2</a:t>
            </a:fld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2" name="Image 1" descr="Life cycle assessment diagram - 65 stages of the life cycle of ...">
            <a:extLst>
              <a:ext uri="{FF2B5EF4-FFF2-40B4-BE49-F238E27FC236}">
                <a16:creationId xmlns:a16="http://schemas.microsoft.com/office/drawing/2014/main" id="{61C08497-B2D7-CE97-BB0A-2E1373DC25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83" t="3645" b="4090"/>
          <a:stretch>
            <a:fillRect/>
          </a:stretch>
        </p:blipFill>
        <p:spPr>
          <a:xfrm>
            <a:off x="3380128" y="971074"/>
            <a:ext cx="2305360" cy="241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47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897E9-54F3-9715-2072-2E032B610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D8788B06-9341-D83B-52BE-BC6AE0966125}"/>
              </a:ext>
            </a:extLst>
          </p:cNvPr>
          <p:cNvSpPr/>
          <p:nvPr/>
        </p:nvSpPr>
        <p:spPr>
          <a:xfrm>
            <a:off x="2191110" y="305637"/>
            <a:ext cx="8692780" cy="6654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accent2"/>
                </a:solidFill>
              </a:rPr>
              <a:t>      Environmental Impact Assessment Using Life Cycle Analysis </a:t>
            </a:r>
            <a:r>
              <a:rPr lang="fr-FR" sz="2400" dirty="0">
                <a:ln w="0"/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AE307E30-9C8F-CC0E-EF75-BE11691198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5" t="5824" r="11289" b="3011"/>
          <a:stretch>
            <a:fillRect/>
          </a:stretch>
        </p:blipFill>
        <p:spPr>
          <a:xfrm>
            <a:off x="184164" y="120268"/>
            <a:ext cx="2608282" cy="2519918"/>
          </a:xfrm>
          <a:prstGeom prst="flowChartConnector">
            <a:avLst/>
          </a:prstGeom>
          <a:ln w="76200">
            <a:solidFill>
              <a:schemeClr val="accent3"/>
            </a:solidFill>
          </a:ln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938D9CE0-2A4B-26CA-5E74-DC1E6BC8DD0B}"/>
              </a:ext>
            </a:extLst>
          </p:cNvPr>
          <p:cNvSpPr txBox="1"/>
          <p:nvPr/>
        </p:nvSpPr>
        <p:spPr>
          <a:xfrm>
            <a:off x="501194" y="4564452"/>
            <a:ext cx="4236720" cy="1015663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2"/>
                </a:solidFill>
              </a:rPr>
              <a:t>Scores PEF</a:t>
            </a:r>
          </a:p>
          <a:p>
            <a:r>
              <a:rPr lang="fr-FR" sz="2000" dirty="0">
                <a:solidFill>
                  <a:schemeClr val="accent2"/>
                </a:solidFill>
              </a:rPr>
              <a:t>CPPM Sphere Battery : 0,38</a:t>
            </a:r>
          </a:p>
          <a:p>
            <a:r>
              <a:rPr lang="fr-FR" sz="2000" dirty="0">
                <a:solidFill>
                  <a:schemeClr val="accent2"/>
                </a:solidFill>
              </a:rPr>
              <a:t>INFN Sphere Battery : 0,52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D855887F-1D1B-9D53-93A7-07509968DE28}"/>
              </a:ext>
            </a:extLst>
          </p:cNvPr>
          <p:cNvSpPr txBox="1"/>
          <p:nvPr/>
        </p:nvSpPr>
        <p:spPr>
          <a:xfrm>
            <a:off x="299719" y="5831026"/>
            <a:ext cx="115925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2"/>
                </a:solidFill>
              </a:rPr>
              <a:t>The CPPM sphere battery reduces the environmental impact by 27% over 10 years compared to the INFN sphere battery.</a:t>
            </a:r>
          </a:p>
        </p:txBody>
      </p:sp>
      <p:graphicFrame>
        <p:nvGraphicFramePr>
          <p:cNvPr id="62" name="Graphique 61">
            <a:extLst>
              <a:ext uri="{FF2B5EF4-FFF2-40B4-BE49-F238E27FC236}">
                <a16:creationId xmlns:a16="http://schemas.microsoft.com/office/drawing/2014/main" id="{DD0A5C30-0C90-AA6A-F2B7-E8F9D591BD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923165"/>
              </p:ext>
            </p:extLst>
          </p:nvPr>
        </p:nvGraphicFramePr>
        <p:xfrm>
          <a:off x="2437728" y="1094042"/>
          <a:ext cx="9834112" cy="3470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6" name="Espace réservé du numéro de diapositive 72">
            <a:extLst>
              <a:ext uri="{FF2B5EF4-FFF2-40B4-BE49-F238E27FC236}">
                <a16:creationId xmlns:a16="http://schemas.microsoft.com/office/drawing/2014/main" id="{5D8D0264-23FC-8479-8663-3C8230BD0B5B}"/>
              </a:ext>
            </a:extLst>
          </p:cNvPr>
          <p:cNvSpPr txBox="1">
            <a:spLocks/>
          </p:cNvSpPr>
          <p:nvPr/>
        </p:nvSpPr>
        <p:spPr>
          <a:xfrm>
            <a:off x="9373621" y="6369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4FC0CC8-DEC0-4A7F-AE04-9D72CDD4B598}" type="slidenum">
              <a:rPr lang="fr-FR" smtClean="0">
                <a:solidFill>
                  <a:schemeClr val="accent2"/>
                </a:solidFill>
              </a:rPr>
              <a:pPr/>
              <a:t>3</a:t>
            </a:fld>
            <a:endParaRPr lang="fr-F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71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362F7690-9969-1E76-14F4-D424BF365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735291" y="1117436"/>
            <a:ext cx="4286708" cy="321503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11CDC5-765C-B756-5AD8-E82DFD2A8603}"/>
              </a:ext>
            </a:extLst>
          </p:cNvPr>
          <p:cNvSpPr/>
          <p:nvPr/>
        </p:nvSpPr>
        <p:spPr>
          <a:xfrm>
            <a:off x="2251495" y="366022"/>
            <a:ext cx="5633048" cy="6654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n w="0"/>
                <a:solidFill>
                  <a:schemeClr val="accent2"/>
                </a:solidFill>
              </a:rPr>
              <a:t>   Matter and Universe Summer Institute</a:t>
            </a:r>
          </a:p>
        </p:txBody>
      </p:sp>
      <p:sp>
        <p:nvSpPr>
          <p:cNvPr id="8" name="Espace réservé du numéro de diapositive 72">
            <a:extLst>
              <a:ext uri="{FF2B5EF4-FFF2-40B4-BE49-F238E27FC236}">
                <a16:creationId xmlns:a16="http://schemas.microsoft.com/office/drawing/2014/main" id="{5C03D3EE-07B0-DAB3-8B1F-4EBB06125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3621" y="6369800"/>
            <a:ext cx="2743200" cy="365125"/>
          </a:xfrm>
        </p:spPr>
        <p:txBody>
          <a:bodyPr/>
          <a:lstStyle/>
          <a:p>
            <a:fld id="{24FC0CC8-DEC0-4A7F-AE04-9D72CDD4B598}" type="slidenum">
              <a:rPr lang="fr-FR" smtClean="0">
                <a:solidFill>
                  <a:schemeClr val="accent2"/>
                </a:solidFill>
              </a:rPr>
              <a:t>4</a:t>
            </a:fld>
            <a:endParaRPr lang="fr-FR" dirty="0">
              <a:solidFill>
                <a:schemeClr val="accent2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74EEACE-AEC4-8CDF-B07F-295956DEBA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" t="3824" r="27872" b="3070"/>
          <a:stretch>
            <a:fillRect/>
          </a:stretch>
        </p:blipFill>
        <p:spPr>
          <a:xfrm rot="5400000">
            <a:off x="246306" y="149416"/>
            <a:ext cx="2525531" cy="2520000"/>
          </a:xfrm>
          <a:prstGeom prst="flowChartConnector">
            <a:avLst/>
          </a:prstGeom>
          <a:ln w="76200">
            <a:solidFill>
              <a:schemeClr val="accent3"/>
            </a:solidFill>
          </a:ln>
        </p:spPr>
      </p:pic>
      <p:pic>
        <p:nvPicPr>
          <p:cNvPr id="19" name="Image 18" descr="Quarks Stock Illustrations – 475 Quarks Stock Illustrations, Vectors ...">
            <a:extLst>
              <a:ext uri="{FF2B5EF4-FFF2-40B4-BE49-F238E27FC236}">
                <a16:creationId xmlns:a16="http://schemas.microsoft.com/office/drawing/2014/main" id="{A1B2B466-00E1-21FB-77FF-D6F40140F7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88" t="1135" r="13798" b="-1135"/>
          <a:stretch>
            <a:fillRect/>
          </a:stretch>
        </p:blipFill>
        <p:spPr>
          <a:xfrm>
            <a:off x="9997837" y="163297"/>
            <a:ext cx="1879463" cy="180292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AEF6E37-4299-EE36-990E-638452626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r="11579"/>
          <a:stretch>
            <a:fillRect/>
          </a:stretch>
        </p:blipFill>
        <p:spPr>
          <a:xfrm rot="5400000">
            <a:off x="3066881" y="1061174"/>
            <a:ext cx="2473740" cy="2586265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67F1ADA7-0AEC-BD66-D7C4-9213054269F0}"/>
              </a:ext>
            </a:extLst>
          </p:cNvPr>
          <p:cNvSpPr/>
          <p:nvPr/>
        </p:nvSpPr>
        <p:spPr>
          <a:xfrm>
            <a:off x="5219118" y="3131019"/>
            <a:ext cx="5900332" cy="35636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 err="1">
                <a:ln w="0"/>
                <a:solidFill>
                  <a:schemeClr val="accent1"/>
                </a:solidFill>
              </a:rPr>
              <a:t>Conferences</a:t>
            </a:r>
            <a:r>
              <a:rPr lang="fr-FR" sz="2800" dirty="0">
                <a:ln w="0"/>
                <a:solidFill>
                  <a:schemeClr val="accent1"/>
                </a:solidFill>
              </a:rPr>
              <a:t> and </a:t>
            </a:r>
            <a:r>
              <a:rPr lang="fr-FR" sz="2800" dirty="0" err="1">
                <a:ln w="0"/>
                <a:solidFill>
                  <a:schemeClr val="accent1"/>
                </a:solidFill>
              </a:rPr>
              <a:t>Visits</a:t>
            </a:r>
            <a:endParaRPr lang="fr-FR" sz="2800" dirty="0">
              <a:ln w="0"/>
              <a:solidFill>
                <a:schemeClr val="accent1"/>
              </a:solidFill>
            </a:endParaRPr>
          </a:p>
          <a:p>
            <a:endParaRPr lang="fr-FR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GB" sz="2000" dirty="0"/>
              <a:t>Not much prior knowledge about basic physics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Cosmology and particle physics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Detector design and fabrication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Science’s societal and environmental impact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AI in research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Research careers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CERN visit and FCC debate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2A82B75-892F-6664-4B3D-D525D44F57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768"/>
          <a:stretch>
            <a:fillRect/>
          </a:stretch>
        </p:blipFill>
        <p:spPr>
          <a:xfrm>
            <a:off x="249071" y="3677154"/>
            <a:ext cx="4292448" cy="30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DF9B7D6-B0B9-F70F-F7A0-82D13C40D09A}"/>
              </a:ext>
            </a:extLst>
          </p:cNvPr>
          <p:cNvSpPr/>
          <p:nvPr/>
        </p:nvSpPr>
        <p:spPr>
          <a:xfrm>
            <a:off x="2251495" y="366022"/>
            <a:ext cx="5633048" cy="66543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2"/>
                </a:solidFill>
              </a:rPr>
              <a:t>Acknowledgments</a:t>
            </a:r>
          </a:p>
        </p:txBody>
      </p:sp>
      <p:pic>
        <p:nvPicPr>
          <p:cNvPr id="9" name="Image 8" descr="Acknowledgement illustration Images - Free Download on Freepik">
            <a:extLst>
              <a:ext uri="{FF2B5EF4-FFF2-40B4-BE49-F238E27FC236}">
                <a16:creationId xmlns:a16="http://schemas.microsoft.com/office/drawing/2014/main" id="{9A83F101-48F5-DA7A-5EC0-AF9ADB5740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49071" y="152182"/>
            <a:ext cx="2520000" cy="2520000"/>
          </a:xfrm>
          <a:prstGeom prst="ellipse">
            <a:avLst/>
          </a:prstGeom>
          <a:ln w="76200">
            <a:solidFill>
              <a:schemeClr val="accent3"/>
            </a:solidFill>
          </a:ln>
        </p:spPr>
      </p:pic>
      <p:sp>
        <p:nvSpPr>
          <p:cNvPr id="3" name="Espace réservé du numéro de diapositive 72">
            <a:extLst>
              <a:ext uri="{FF2B5EF4-FFF2-40B4-BE49-F238E27FC236}">
                <a16:creationId xmlns:a16="http://schemas.microsoft.com/office/drawing/2014/main" id="{F0440114-042F-2389-4D93-6F9B814D5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3621" y="6369800"/>
            <a:ext cx="2743200" cy="365125"/>
          </a:xfrm>
        </p:spPr>
        <p:txBody>
          <a:bodyPr/>
          <a:lstStyle/>
          <a:p>
            <a:fld id="{24FC0CC8-DEC0-4A7F-AE04-9D72CDD4B598}" type="slidenum">
              <a:rPr lang="fr-FR" smtClean="0">
                <a:solidFill>
                  <a:schemeClr val="accent2"/>
                </a:solidFill>
              </a:rPr>
              <a:t>5</a:t>
            </a:fld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F07630-2105-0227-E0B9-27618E97CB27}"/>
              </a:ext>
            </a:extLst>
          </p:cNvPr>
          <p:cNvSpPr/>
          <p:nvPr/>
        </p:nvSpPr>
        <p:spPr>
          <a:xfrm>
            <a:off x="2984875" y="1673525"/>
            <a:ext cx="8384740" cy="43045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/>
              <a:t>Bérénice </a:t>
            </a:r>
            <a:r>
              <a:rPr lang="en-GB" sz="2000" b="1" dirty="0" err="1"/>
              <a:t>Fatela</a:t>
            </a:r>
            <a:r>
              <a:rPr lang="en-GB" sz="2000" b="1" dirty="0"/>
              <a:t> </a:t>
            </a:r>
            <a:r>
              <a:rPr lang="en-GB" sz="2000" dirty="0"/>
              <a:t>and</a:t>
            </a:r>
            <a:r>
              <a:rPr lang="en-GB" sz="2000" b="1" dirty="0"/>
              <a:t> Cristinel Diaconu</a:t>
            </a:r>
            <a:r>
              <a:rPr lang="en-GB" sz="2000" dirty="0"/>
              <a:t> : for this opportunity and for organizing the </a:t>
            </a:r>
            <a:r>
              <a:rPr lang="en-GB" sz="2000" b="1" dirty="0"/>
              <a:t>MUSI Program</a:t>
            </a:r>
            <a:r>
              <a:rPr lang="en-GB" sz="2000" dirty="0"/>
              <a:t>.</a:t>
            </a:r>
          </a:p>
          <a:p>
            <a:endParaRPr lang="en-GB" sz="2000" dirty="0"/>
          </a:p>
          <a:p>
            <a:r>
              <a:rPr lang="en-GB" sz="2000" b="1" dirty="0"/>
              <a:t>Alain </a:t>
            </a:r>
            <a:r>
              <a:rPr lang="en-GB" sz="2000" b="1" dirty="0" err="1"/>
              <a:t>Cosquer</a:t>
            </a:r>
            <a:r>
              <a:rPr lang="en-GB" sz="2000" b="1" dirty="0"/>
              <a:t> </a:t>
            </a:r>
            <a:r>
              <a:rPr lang="en-GB" sz="2000" dirty="0"/>
              <a:t>: for your guidance and support.</a:t>
            </a:r>
          </a:p>
          <a:p>
            <a:endParaRPr lang="en-GB" sz="2000" dirty="0"/>
          </a:p>
          <a:p>
            <a:r>
              <a:rPr lang="en-GB" sz="2000" dirty="0"/>
              <a:t>Everyone involved in the </a:t>
            </a:r>
            <a:r>
              <a:rPr lang="en-GB" sz="2000" b="1" dirty="0"/>
              <a:t>MUSI Program</a:t>
            </a:r>
            <a:r>
              <a:rPr lang="en-GB" sz="2000" dirty="0"/>
              <a:t> : for the inspiring visits, conferences, and discussions.</a:t>
            </a:r>
          </a:p>
          <a:p>
            <a:endParaRPr lang="en-GB" sz="2000" dirty="0"/>
          </a:p>
          <a:p>
            <a:r>
              <a:rPr lang="en-GB" sz="2000" dirty="0"/>
              <a:t>And finally, </a:t>
            </a:r>
            <a:r>
              <a:rPr lang="en-GB" sz="2000" b="1" dirty="0"/>
              <a:t>Marius</a:t>
            </a:r>
            <a:r>
              <a:rPr lang="en-GB" sz="2000" dirty="0"/>
              <a:t> (the cat 🐈) : for being the best office companion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8B639FB-3B20-89D5-7927-9880AA51BA41}"/>
              </a:ext>
            </a:extLst>
          </p:cNvPr>
          <p:cNvSpPr txBox="1"/>
          <p:nvPr/>
        </p:nvSpPr>
        <p:spPr>
          <a:xfrm>
            <a:off x="3047281" y="3244334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0949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FEAE02"/>
      </a:accent1>
      <a:accent2>
        <a:srgbClr val="6E362A"/>
      </a:accent2>
      <a:accent3>
        <a:srgbClr val="F1E2A0"/>
      </a:accent3>
      <a:accent4>
        <a:srgbClr val="200C2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A3CBFD8B791841BB16DA1356437CBA" ma:contentTypeVersion="11" ma:contentTypeDescription="Crée un document." ma:contentTypeScope="" ma:versionID="7b4e6e4bd7cf0be14b623c2dc5c8225d">
  <xsd:schema xmlns:xsd="http://www.w3.org/2001/XMLSchema" xmlns:xs="http://www.w3.org/2001/XMLSchema" xmlns:p="http://schemas.microsoft.com/office/2006/metadata/properties" xmlns:ns3="f18fc5f5-c407-421d-9b9c-6f601095f40c" targetNamespace="http://schemas.microsoft.com/office/2006/metadata/properties" ma:root="true" ma:fieldsID="77483e49410ee24080601c143d53e645" ns3:_="">
    <xsd:import namespace="f18fc5f5-c407-421d-9b9c-6f601095f40c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8fc5f5-c407-421d-9b9c-6f601095f40c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18fc5f5-c407-421d-9b9c-6f601095f40c" xsi:nil="true"/>
  </documentManagement>
</p:properties>
</file>

<file path=customXml/itemProps1.xml><?xml version="1.0" encoding="utf-8"?>
<ds:datastoreItem xmlns:ds="http://schemas.openxmlformats.org/officeDocument/2006/customXml" ds:itemID="{502F209A-836D-406F-8862-05CFB1E427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8fc5f5-c407-421d-9b9c-6f601095f4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D4C47D-1F8C-4ADB-9CAB-143F7A9920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E75F6E-A06A-4956-BF91-B6279BA5FC17}">
  <ds:schemaRefs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f18fc5f5-c407-421d-9b9c-6f601095f40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Grand écran</PresentationFormat>
  <Paragraphs>47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Lena Gevaud</dc:creator>
  <cp:lastModifiedBy>Bérénice Fatela</cp:lastModifiedBy>
  <cp:revision>4</cp:revision>
  <dcterms:created xsi:type="dcterms:W3CDTF">2026-06-25T07:40:51Z</dcterms:created>
  <dcterms:modified xsi:type="dcterms:W3CDTF">2026-06-30T06:32:51Z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0x010100FFA3CBFD8B791841BB16DA1356437CBA</vt:lpwstr>
  </property>
</Properties>
</file>