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8288000" cy="10287000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Neue Montreal" panose="020B0604020202020204" charset="0"/>
      <p:regular r:id="rId13"/>
    </p:embeddedFont>
    <p:embeddedFont>
      <p:font typeface="Neue Montreal Bold" panose="020B0604020202020204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105" d="100"/>
          <a:sy n="105" d="100"/>
        </p:scale>
        <p:origin x="1866" y="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5.png"/><Relationship Id="rId7" Type="http://schemas.openxmlformats.org/officeDocument/2006/relationships/image" Target="../media/image1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5754" r="-12221" b="-4946"/>
            </a:stretch>
          </a:blipFill>
        </p:spPr>
      </p:sp>
      <p:grpSp>
        <p:nvGrpSpPr>
          <p:cNvPr id="3" name="Group 3"/>
          <p:cNvGrpSpPr/>
          <p:nvPr/>
        </p:nvGrpSpPr>
        <p:grpSpPr>
          <a:xfrm rot="-5400000">
            <a:off x="2887768" y="-1475538"/>
            <a:ext cx="3602402" cy="14557946"/>
            <a:chOff x="0" y="0"/>
            <a:chExt cx="948781" cy="383419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48781" cy="3834192"/>
            </a:xfrm>
            <a:custGeom>
              <a:avLst/>
              <a:gdLst/>
              <a:ahLst/>
              <a:cxnLst/>
              <a:rect l="l" t="t" r="r" b="b"/>
              <a:pathLst>
                <a:path w="948781" h="3834192">
                  <a:moveTo>
                    <a:pt x="0" y="0"/>
                  </a:moveTo>
                  <a:lnTo>
                    <a:pt x="948781" y="0"/>
                  </a:lnTo>
                  <a:lnTo>
                    <a:pt x="948781" y="3834192"/>
                  </a:lnTo>
                  <a:lnTo>
                    <a:pt x="0" y="3834192"/>
                  </a:ln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100000"/>
                  </a:srgbClr>
                </a:gs>
                <a:gs pos="50000">
                  <a:srgbClr val="000000">
                    <a:alpha val="725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00"/>
            </a:gra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948781" cy="38722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flipH="1">
            <a:off x="8819773" y="4818604"/>
            <a:ext cx="9826388" cy="8229600"/>
          </a:xfrm>
          <a:custGeom>
            <a:avLst/>
            <a:gdLst/>
            <a:ahLst/>
            <a:cxnLst/>
            <a:rect l="l" t="t" r="r" b="b"/>
            <a:pathLst>
              <a:path w="9826388" h="8229600">
                <a:moveTo>
                  <a:pt x="9826388" y="0"/>
                </a:moveTo>
                <a:lnTo>
                  <a:pt x="0" y="0"/>
                </a:lnTo>
                <a:lnTo>
                  <a:pt x="0" y="8229600"/>
                </a:lnTo>
                <a:lnTo>
                  <a:pt x="9826388" y="8229600"/>
                </a:lnTo>
                <a:lnTo>
                  <a:pt x="9826388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V="1">
            <a:off x="7054747" y="-3506246"/>
            <a:ext cx="9826388" cy="8229600"/>
          </a:xfrm>
          <a:custGeom>
            <a:avLst/>
            <a:gdLst/>
            <a:ahLst/>
            <a:cxnLst/>
            <a:rect l="l" t="t" r="r" b="b"/>
            <a:pathLst>
              <a:path w="9826388" h="8229600">
                <a:moveTo>
                  <a:pt x="0" y="8229600"/>
                </a:moveTo>
                <a:lnTo>
                  <a:pt x="9826389" y="8229600"/>
                </a:lnTo>
                <a:lnTo>
                  <a:pt x="9826389" y="0"/>
                </a:lnTo>
                <a:lnTo>
                  <a:pt x="0" y="0"/>
                </a:lnTo>
                <a:lnTo>
                  <a:pt x="0" y="822960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-146316" y="-162971"/>
            <a:ext cx="18792477" cy="1543050"/>
            <a:chOff x="0" y="0"/>
            <a:chExt cx="4949459" cy="406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949459" cy="406400"/>
            </a:xfrm>
            <a:custGeom>
              <a:avLst/>
              <a:gdLst/>
              <a:ahLst/>
              <a:cxnLst/>
              <a:rect l="l" t="t" r="r" b="b"/>
              <a:pathLst>
                <a:path w="4949459" h="406400">
                  <a:moveTo>
                    <a:pt x="0" y="0"/>
                  </a:moveTo>
                  <a:lnTo>
                    <a:pt x="4949459" y="0"/>
                  </a:lnTo>
                  <a:lnTo>
                    <a:pt x="4949459" y="406400"/>
                  </a:lnTo>
                  <a:lnTo>
                    <a:pt x="0" y="406400"/>
                  </a:ln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100000"/>
                  </a:srgbClr>
                </a:gs>
                <a:gs pos="50000">
                  <a:srgbClr val="000000">
                    <a:alpha val="725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00"/>
            </a:gradFill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4949459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28700" y="4068880"/>
            <a:ext cx="10939242" cy="340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200"/>
              </a:lnSpc>
            </a:pPr>
            <a:r>
              <a:rPr lang="en-US" sz="12000" b="1" spc="240">
                <a:solidFill>
                  <a:srgbClr val="FFFFFF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My personal</a:t>
            </a:r>
          </a:p>
          <a:p>
            <a:pPr algn="l">
              <a:lnSpc>
                <a:spcPts val="13200"/>
              </a:lnSpc>
            </a:pPr>
            <a:r>
              <a:rPr lang="en-US" sz="12000" b="1" spc="240">
                <a:solidFill>
                  <a:srgbClr val="FFFFFF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experience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028700" y="7769408"/>
            <a:ext cx="7658646" cy="1047194"/>
            <a:chOff x="0" y="0"/>
            <a:chExt cx="2017092" cy="27580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017092" cy="275804"/>
            </a:xfrm>
            <a:custGeom>
              <a:avLst/>
              <a:gdLst/>
              <a:ahLst/>
              <a:cxnLst/>
              <a:rect l="l" t="t" r="r" b="b"/>
              <a:pathLst>
                <a:path w="2017092" h="275804">
                  <a:moveTo>
                    <a:pt x="70761" y="0"/>
                  </a:moveTo>
                  <a:lnTo>
                    <a:pt x="1946331" y="0"/>
                  </a:lnTo>
                  <a:cubicBezTo>
                    <a:pt x="1965098" y="0"/>
                    <a:pt x="1983096" y="7455"/>
                    <a:pt x="1996367" y="20725"/>
                  </a:cubicBezTo>
                  <a:cubicBezTo>
                    <a:pt x="2009637" y="33996"/>
                    <a:pt x="2017092" y="51994"/>
                    <a:pt x="2017092" y="70761"/>
                  </a:cubicBezTo>
                  <a:lnTo>
                    <a:pt x="2017092" y="205043"/>
                  </a:lnTo>
                  <a:cubicBezTo>
                    <a:pt x="2017092" y="223810"/>
                    <a:pt x="2009637" y="241808"/>
                    <a:pt x="1996367" y="255079"/>
                  </a:cubicBezTo>
                  <a:cubicBezTo>
                    <a:pt x="1983096" y="268349"/>
                    <a:pt x="1965098" y="275804"/>
                    <a:pt x="1946331" y="275804"/>
                  </a:cubicBezTo>
                  <a:lnTo>
                    <a:pt x="70761" y="275804"/>
                  </a:lnTo>
                  <a:cubicBezTo>
                    <a:pt x="51994" y="275804"/>
                    <a:pt x="33996" y="268349"/>
                    <a:pt x="20725" y="255079"/>
                  </a:cubicBezTo>
                  <a:cubicBezTo>
                    <a:pt x="7455" y="241808"/>
                    <a:pt x="0" y="223810"/>
                    <a:pt x="0" y="205043"/>
                  </a:cubicBezTo>
                  <a:lnTo>
                    <a:pt x="0" y="70761"/>
                  </a:lnTo>
                  <a:cubicBezTo>
                    <a:pt x="0" y="51994"/>
                    <a:pt x="7455" y="33996"/>
                    <a:pt x="20725" y="20725"/>
                  </a:cubicBezTo>
                  <a:cubicBezTo>
                    <a:pt x="33996" y="7455"/>
                    <a:pt x="51994" y="0"/>
                    <a:pt x="70761" y="0"/>
                  </a:cubicBezTo>
                  <a:close/>
                </a:path>
              </a:pathLst>
            </a:custGeom>
            <a:ln w="285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017092" cy="3139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5" name="AutoShape 15"/>
          <p:cNvSpPr/>
          <p:nvPr/>
        </p:nvSpPr>
        <p:spPr>
          <a:xfrm flipV="1">
            <a:off x="14592319" y="773837"/>
            <a:ext cx="0" cy="1618020"/>
          </a:xfrm>
          <a:prstGeom prst="line">
            <a:avLst/>
          </a:prstGeom>
          <a:ln w="2857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6" name="Freeform 16"/>
          <p:cNvSpPr/>
          <p:nvPr/>
        </p:nvSpPr>
        <p:spPr>
          <a:xfrm>
            <a:off x="9099024" y="7784400"/>
            <a:ext cx="1047194" cy="1047194"/>
          </a:xfrm>
          <a:custGeom>
            <a:avLst/>
            <a:gdLst/>
            <a:ahLst/>
            <a:cxnLst/>
            <a:rect l="l" t="t" r="r" b="b"/>
            <a:pathLst>
              <a:path w="1047194" h="1047194">
                <a:moveTo>
                  <a:pt x="0" y="0"/>
                </a:moveTo>
                <a:lnTo>
                  <a:pt x="1047194" y="0"/>
                </a:lnTo>
                <a:lnTo>
                  <a:pt x="1047194" y="1047194"/>
                </a:lnTo>
                <a:lnTo>
                  <a:pt x="0" y="104719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028700" y="608554"/>
            <a:ext cx="632191" cy="632191"/>
          </a:xfrm>
          <a:custGeom>
            <a:avLst/>
            <a:gdLst/>
            <a:ahLst/>
            <a:cxnLst/>
            <a:rect l="l" t="t" r="r" b="b"/>
            <a:pathLst>
              <a:path w="632191" h="632191">
                <a:moveTo>
                  <a:pt x="0" y="0"/>
                </a:moveTo>
                <a:lnTo>
                  <a:pt x="632191" y="0"/>
                </a:lnTo>
                <a:lnTo>
                  <a:pt x="632191" y="632191"/>
                </a:lnTo>
                <a:lnTo>
                  <a:pt x="0" y="63219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1028764" y="7808296"/>
            <a:ext cx="7658583" cy="830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en-US" sz="4800" b="1">
                <a:solidFill>
                  <a:srgbClr val="FFFFFF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Let’s Go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400975" y="705485"/>
            <a:ext cx="1917168" cy="323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 b="1" spc="475">
                <a:solidFill>
                  <a:srgbClr val="FFFFFF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HOME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318143" y="705485"/>
            <a:ext cx="2096952" cy="323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 spc="475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ABOUT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415095" y="705485"/>
            <a:ext cx="2583323" cy="323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 spc="475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CONTENT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8998418" y="705485"/>
            <a:ext cx="2285980" cy="323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 spc="475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OTHERS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4893159" y="1645732"/>
            <a:ext cx="2366141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Presentation By: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4893159" y="726212"/>
            <a:ext cx="2366141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30/06/2026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4893159" y="2042607"/>
            <a:ext cx="2366141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Meriem ALAHOM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333" b="-10333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455319" y="6677025"/>
            <a:ext cx="8559304" cy="6209062"/>
          </a:xfrm>
          <a:custGeom>
            <a:avLst/>
            <a:gdLst/>
            <a:ahLst/>
            <a:cxnLst/>
            <a:rect l="l" t="t" r="r" b="b"/>
            <a:pathLst>
              <a:path w="8559304" h="6209062">
                <a:moveTo>
                  <a:pt x="0" y="0"/>
                </a:moveTo>
                <a:lnTo>
                  <a:pt x="8559304" y="0"/>
                </a:lnTo>
                <a:lnTo>
                  <a:pt x="8559304" y="6209062"/>
                </a:lnTo>
                <a:lnTo>
                  <a:pt x="0" y="62090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1889034" y="-1724452"/>
            <a:ext cx="8559304" cy="6209062"/>
          </a:xfrm>
          <a:custGeom>
            <a:avLst/>
            <a:gdLst/>
            <a:ahLst/>
            <a:cxnLst/>
            <a:rect l="l" t="t" r="r" b="b"/>
            <a:pathLst>
              <a:path w="8559304" h="6209062">
                <a:moveTo>
                  <a:pt x="0" y="0"/>
                </a:moveTo>
                <a:lnTo>
                  <a:pt x="8559303" y="0"/>
                </a:lnTo>
                <a:lnTo>
                  <a:pt x="8559303" y="6209062"/>
                </a:lnTo>
                <a:lnTo>
                  <a:pt x="0" y="62090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-146316" y="-162971"/>
            <a:ext cx="18792477" cy="1543050"/>
            <a:chOff x="0" y="0"/>
            <a:chExt cx="4949459" cy="406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949459" cy="406400"/>
            </a:xfrm>
            <a:custGeom>
              <a:avLst/>
              <a:gdLst/>
              <a:ahLst/>
              <a:cxnLst/>
              <a:rect l="l" t="t" r="r" b="b"/>
              <a:pathLst>
                <a:path w="4949459" h="406400">
                  <a:moveTo>
                    <a:pt x="0" y="0"/>
                  </a:moveTo>
                  <a:lnTo>
                    <a:pt x="4949459" y="0"/>
                  </a:lnTo>
                  <a:lnTo>
                    <a:pt x="4949459" y="406400"/>
                  </a:lnTo>
                  <a:lnTo>
                    <a:pt x="0" y="406400"/>
                  </a:ln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100000"/>
                  </a:srgbClr>
                </a:gs>
                <a:gs pos="50000">
                  <a:srgbClr val="000000">
                    <a:alpha val="725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0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949459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028700" y="608554"/>
            <a:ext cx="632191" cy="632191"/>
          </a:xfrm>
          <a:custGeom>
            <a:avLst/>
            <a:gdLst/>
            <a:ahLst/>
            <a:cxnLst/>
            <a:rect l="l" t="t" r="r" b="b"/>
            <a:pathLst>
              <a:path w="632191" h="632191">
                <a:moveTo>
                  <a:pt x="0" y="0"/>
                </a:moveTo>
                <a:lnTo>
                  <a:pt x="632191" y="0"/>
                </a:lnTo>
                <a:lnTo>
                  <a:pt x="632191" y="632191"/>
                </a:lnTo>
                <a:lnTo>
                  <a:pt x="0" y="6321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10895124" y="1718330"/>
            <a:ext cx="6364176" cy="7539970"/>
            <a:chOff x="0" y="0"/>
            <a:chExt cx="5359771" cy="63500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358261" cy="6350000"/>
            </a:xfrm>
            <a:custGeom>
              <a:avLst/>
              <a:gdLst/>
              <a:ahLst/>
              <a:cxnLst/>
              <a:rect l="l" t="t" r="r" b="b"/>
              <a:pathLst>
                <a:path w="5358261" h="6350000">
                  <a:moveTo>
                    <a:pt x="0" y="561340"/>
                  </a:moveTo>
                  <a:lnTo>
                    <a:pt x="0" y="3961130"/>
                  </a:lnTo>
                  <a:cubicBezTo>
                    <a:pt x="0" y="4272280"/>
                    <a:pt x="300534" y="4523740"/>
                    <a:pt x="669028" y="4522470"/>
                  </a:cubicBezTo>
                  <a:cubicBezTo>
                    <a:pt x="1039032" y="4521200"/>
                    <a:pt x="1339565" y="4773930"/>
                    <a:pt x="1338055" y="5085080"/>
                  </a:cubicBezTo>
                  <a:lnTo>
                    <a:pt x="1336545" y="5787390"/>
                  </a:lnTo>
                  <a:cubicBezTo>
                    <a:pt x="1336545" y="6098540"/>
                    <a:pt x="1635568" y="6350000"/>
                    <a:pt x="2004062" y="6350000"/>
                  </a:cubicBezTo>
                  <a:lnTo>
                    <a:pt x="4690744" y="6350000"/>
                  </a:lnTo>
                  <a:cubicBezTo>
                    <a:pt x="5059237" y="6350000"/>
                    <a:pt x="5358261" y="6098540"/>
                    <a:pt x="5358261" y="5788660"/>
                  </a:cubicBezTo>
                  <a:lnTo>
                    <a:pt x="5358261" y="2679700"/>
                  </a:lnTo>
                  <a:cubicBezTo>
                    <a:pt x="5358261" y="2494280"/>
                    <a:pt x="5249525" y="2321560"/>
                    <a:pt x="5068299" y="2217420"/>
                  </a:cubicBezTo>
                  <a:lnTo>
                    <a:pt x="1409035" y="99060"/>
                  </a:lnTo>
                  <a:cubicBezTo>
                    <a:pt x="1297279" y="34290"/>
                    <a:pt x="1165890" y="0"/>
                    <a:pt x="1029970" y="0"/>
                  </a:cubicBezTo>
                  <a:lnTo>
                    <a:pt x="667517" y="0"/>
                  </a:lnTo>
                  <a:cubicBezTo>
                    <a:pt x="299024" y="0"/>
                    <a:pt x="0" y="251460"/>
                    <a:pt x="0" y="561340"/>
                  </a:cubicBezTo>
                  <a:close/>
                </a:path>
              </a:pathLst>
            </a:custGeom>
            <a:blipFill>
              <a:blip r:embed="rId6"/>
              <a:stretch>
                <a:fillRect l="-1820" r="-1820"/>
              </a:stretch>
            </a:blipFill>
          </p:spPr>
        </p:sp>
      </p:grpSp>
      <p:sp>
        <p:nvSpPr>
          <p:cNvPr id="11" name="AutoShape 11"/>
          <p:cNvSpPr/>
          <p:nvPr/>
        </p:nvSpPr>
        <p:spPr>
          <a:xfrm flipV="1">
            <a:off x="1042987" y="4596765"/>
            <a:ext cx="0" cy="4337066"/>
          </a:xfrm>
          <a:prstGeom prst="line">
            <a:avLst/>
          </a:prstGeom>
          <a:ln w="2857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2" name="TextBox 12"/>
          <p:cNvSpPr txBox="1"/>
          <p:nvPr/>
        </p:nvSpPr>
        <p:spPr>
          <a:xfrm>
            <a:off x="2400975" y="705485"/>
            <a:ext cx="1917168" cy="323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 spc="475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HOME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318143" y="705485"/>
            <a:ext cx="2096952" cy="323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 b="1" spc="475">
                <a:solidFill>
                  <a:srgbClr val="FFFFFF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ABOUT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415095" y="705485"/>
            <a:ext cx="2583323" cy="323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 spc="475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CONTENT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998418" y="705485"/>
            <a:ext cx="2285980" cy="323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 spc="475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OTHERS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28700" y="2643505"/>
            <a:ext cx="8780400" cy="1254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79"/>
              </a:lnSpc>
            </a:pPr>
            <a:r>
              <a:rPr lang="en-US" sz="8799" b="1" spc="175">
                <a:solidFill>
                  <a:srgbClr val="FFFFFF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HI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531302" y="4520565"/>
            <a:ext cx="7175517" cy="622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39"/>
              </a:lnSpc>
              <a:spcBef>
                <a:spcPct val="0"/>
              </a:spcBef>
            </a:pPr>
            <a:r>
              <a:rPr lang="en-US" sz="3599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Who am I ?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531302" y="5438775"/>
            <a:ext cx="7167276" cy="3168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just">
              <a:lnSpc>
                <a:spcPts val="2800"/>
              </a:lnSpc>
              <a:buFont typeface="Arial"/>
              <a:buChar char="•"/>
            </a:pPr>
            <a:r>
              <a:rPr lang="en-US" sz="2000" spc="40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Meriem ALAHOM, 20 years old</a:t>
            </a:r>
          </a:p>
          <a:p>
            <a:pPr marL="431801" lvl="1" indent="-215900" algn="just">
              <a:lnSpc>
                <a:spcPts val="2800"/>
              </a:lnSpc>
              <a:buFont typeface="Arial"/>
              <a:buChar char="•"/>
            </a:pPr>
            <a:r>
              <a:rPr lang="en-US" sz="2000" spc="40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Passionate about maths, algorithms, and solving complex problems</a:t>
            </a:r>
          </a:p>
          <a:p>
            <a:pPr marL="431801" lvl="1" indent="-215900" algn="just">
              <a:lnSpc>
                <a:spcPts val="2800"/>
              </a:lnSpc>
              <a:buFont typeface="Arial"/>
              <a:buChar char="•"/>
            </a:pPr>
            <a:r>
              <a:rPr lang="en-US" sz="2000" spc="40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Trilingual: French, English, Arabic</a:t>
            </a:r>
          </a:p>
          <a:p>
            <a:pPr marL="431801" lvl="1" indent="-215900" algn="just">
              <a:lnSpc>
                <a:spcPts val="2800"/>
              </a:lnSpc>
              <a:buFont typeface="Arial"/>
              <a:buChar char="•"/>
            </a:pPr>
            <a:r>
              <a:rPr lang="en-US" sz="2000" spc="40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Next: Polytech Sorbonne – Applied Mathematics &amp; Computer Science</a:t>
            </a:r>
          </a:p>
          <a:p>
            <a:pPr marL="431801" lvl="1" indent="-215900" algn="just">
              <a:lnSpc>
                <a:spcPts val="2800"/>
              </a:lnSpc>
              <a:buFont typeface="Arial"/>
              <a:buChar char="•"/>
            </a:pPr>
            <a:r>
              <a:rPr lang="en-US" sz="2000" spc="40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Curious by nature – I love learning about psychology, sociology, and human behaviour</a:t>
            </a:r>
          </a:p>
          <a:p>
            <a:pPr marL="431801" lvl="1" indent="-215900" algn="just">
              <a:lnSpc>
                <a:spcPts val="28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spc="40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I enjoy staying active: ping pong, dancing, music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333" b="-10333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146316" y="-162971"/>
            <a:ext cx="18792477" cy="1543050"/>
            <a:chOff x="0" y="0"/>
            <a:chExt cx="4949459" cy="406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949459" cy="406400"/>
            </a:xfrm>
            <a:custGeom>
              <a:avLst/>
              <a:gdLst/>
              <a:ahLst/>
              <a:cxnLst/>
              <a:rect l="l" t="t" r="r" b="b"/>
              <a:pathLst>
                <a:path w="4949459" h="406400">
                  <a:moveTo>
                    <a:pt x="0" y="0"/>
                  </a:moveTo>
                  <a:lnTo>
                    <a:pt x="4949459" y="0"/>
                  </a:lnTo>
                  <a:lnTo>
                    <a:pt x="4949459" y="406400"/>
                  </a:lnTo>
                  <a:lnTo>
                    <a:pt x="0" y="406400"/>
                  </a:ln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100000"/>
                  </a:srgbClr>
                </a:gs>
                <a:gs pos="50000">
                  <a:srgbClr val="000000">
                    <a:alpha val="725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00"/>
            </a:gra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949459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028700" y="608554"/>
            <a:ext cx="632191" cy="632191"/>
          </a:xfrm>
          <a:custGeom>
            <a:avLst/>
            <a:gdLst/>
            <a:ahLst/>
            <a:cxnLst/>
            <a:rect l="l" t="t" r="r" b="b"/>
            <a:pathLst>
              <a:path w="632191" h="632191">
                <a:moveTo>
                  <a:pt x="0" y="0"/>
                </a:moveTo>
                <a:lnTo>
                  <a:pt x="632191" y="0"/>
                </a:lnTo>
                <a:lnTo>
                  <a:pt x="632191" y="632191"/>
                </a:lnTo>
                <a:lnTo>
                  <a:pt x="0" y="63219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AutoShape 7"/>
          <p:cNvSpPr/>
          <p:nvPr/>
        </p:nvSpPr>
        <p:spPr>
          <a:xfrm flipV="1">
            <a:off x="7706756" y="4174665"/>
            <a:ext cx="17564" cy="5420360"/>
          </a:xfrm>
          <a:prstGeom prst="line">
            <a:avLst/>
          </a:prstGeom>
          <a:ln w="2857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" name="Freeform 8"/>
          <p:cNvSpPr/>
          <p:nvPr/>
        </p:nvSpPr>
        <p:spPr>
          <a:xfrm>
            <a:off x="498611" y="4448033"/>
            <a:ext cx="6727132" cy="4708279"/>
          </a:xfrm>
          <a:custGeom>
            <a:avLst/>
            <a:gdLst/>
            <a:ahLst/>
            <a:cxnLst/>
            <a:rect l="l" t="t" r="r" b="b"/>
            <a:pathLst>
              <a:path w="6727132" h="4708279">
                <a:moveTo>
                  <a:pt x="0" y="0"/>
                </a:moveTo>
                <a:lnTo>
                  <a:pt x="6727133" y="0"/>
                </a:lnTo>
                <a:lnTo>
                  <a:pt x="6727133" y="4708279"/>
                </a:lnTo>
                <a:lnTo>
                  <a:pt x="0" y="470827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400975" y="705485"/>
            <a:ext cx="1917168" cy="323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 spc="475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HOME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318143" y="705485"/>
            <a:ext cx="2096952" cy="323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 spc="475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ABOUT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415095" y="705485"/>
            <a:ext cx="2583323" cy="323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 b="1" spc="475">
                <a:solidFill>
                  <a:srgbClr val="FFFFFF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CONTENT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998418" y="705485"/>
            <a:ext cx="2285980" cy="323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 spc="475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OTHERS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706756" y="2557692"/>
            <a:ext cx="10758777" cy="1254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79"/>
              </a:lnSpc>
            </a:pPr>
            <a:r>
              <a:rPr lang="en-US" sz="8799" b="1" spc="175">
                <a:solidFill>
                  <a:srgbClr val="FFFFFF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What I have learned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205049" y="4098465"/>
            <a:ext cx="9309151" cy="622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39"/>
              </a:lnSpc>
              <a:spcBef>
                <a:spcPct val="0"/>
              </a:spcBef>
            </a:pPr>
            <a:r>
              <a:rPr lang="en-US" sz="3599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Hybrid Modelling for Euclid/NISP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205049" y="5016675"/>
            <a:ext cx="9309151" cy="45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just">
              <a:lnSpc>
                <a:spcPts val="2800"/>
              </a:lnSpc>
              <a:buFont typeface="Arial"/>
              <a:buChar char="•"/>
            </a:pPr>
            <a:r>
              <a:rPr lang="en-US" sz="2000" spc="40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Context: Euclid mission aims to understand dark energy by measuring baryon acoustic oscillations (BAO)</a:t>
            </a:r>
          </a:p>
          <a:p>
            <a:pPr marL="431801" lvl="1" indent="-215900" algn="just">
              <a:lnSpc>
                <a:spcPts val="2800"/>
              </a:lnSpc>
              <a:buFont typeface="Arial"/>
              <a:buChar char="•"/>
            </a:pPr>
            <a:r>
              <a:rPr lang="en-US" sz="2000" spc="40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Challenge: Improve the accuracy of the spectral dispersion model for the NISP instrument</a:t>
            </a:r>
          </a:p>
          <a:p>
            <a:pPr marL="431801" lvl="1" indent="-215900" algn="just">
              <a:lnSpc>
                <a:spcPts val="2800"/>
              </a:lnSpc>
              <a:buFont typeface="Arial"/>
              <a:buChar char="•"/>
            </a:pPr>
            <a:r>
              <a:rPr lang="en-US" sz="2000" spc="40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The approach:</a:t>
            </a:r>
          </a:p>
          <a:p>
            <a:pPr marL="863601" lvl="2" indent="-287867" algn="just">
              <a:lnSpc>
                <a:spcPts val="2800"/>
              </a:lnSpc>
              <a:buFont typeface="Arial"/>
              <a:buChar char="⚬"/>
            </a:pPr>
            <a:r>
              <a:rPr lang="en-US" sz="2000" spc="40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Implemented a paraxial optical model (lenses, collimator, grism, camera) in Python </a:t>
            </a:r>
          </a:p>
          <a:p>
            <a:pPr marL="863601" lvl="2" indent="-287867" algn="just">
              <a:lnSpc>
                <a:spcPts val="2800"/>
              </a:lnSpc>
              <a:buFont typeface="Arial"/>
              <a:buChar char="⚬"/>
            </a:pPr>
            <a:r>
              <a:rPr lang="en-US" sz="2000" spc="40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Predicted photon position on the detector from sky position and wavelength</a:t>
            </a:r>
          </a:p>
          <a:p>
            <a:pPr marL="863601" lvl="2" indent="-287867" algn="just">
              <a:lnSpc>
                <a:spcPts val="2800"/>
              </a:lnSpc>
              <a:buFont typeface="Arial"/>
              <a:buChar char="⚬"/>
            </a:pPr>
            <a:r>
              <a:rPr lang="en-US" sz="2000" spc="40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Designed a supervised regression correction to absorb non‑linear residuals due to real grism misalignment</a:t>
            </a:r>
          </a:p>
          <a:p>
            <a:pPr marL="431801" lvl="1" indent="-215900" algn="just">
              <a:lnSpc>
                <a:spcPts val="2800"/>
              </a:lnSpc>
              <a:buFont typeface="Arial"/>
              <a:buChar char="•"/>
            </a:pPr>
            <a:r>
              <a:rPr lang="en-US" sz="2000" spc="40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Key result: The hybrid (physics + ML) approach outperformed classical polynomial fitting while remaining interpretable</a:t>
            </a:r>
          </a:p>
          <a:p>
            <a:pPr algn="just">
              <a:lnSpc>
                <a:spcPts val="2800"/>
              </a:lnSpc>
              <a:spcBef>
                <a:spcPct val="0"/>
              </a:spcBef>
            </a:pPr>
            <a:endParaRPr lang="en-US" sz="2000" spc="40">
              <a:solidFill>
                <a:srgbClr val="FFFFFF"/>
              </a:solidFill>
              <a:latin typeface="Neue Montreal"/>
              <a:ea typeface="Neue Montreal"/>
              <a:cs typeface="Neue Montreal"/>
              <a:sym typeface="Neue Montreal"/>
            </a:endParaRPr>
          </a:p>
        </p:txBody>
      </p:sp>
      <p:sp>
        <p:nvSpPr>
          <p:cNvPr id="16" name="Freeform 16"/>
          <p:cNvSpPr/>
          <p:nvPr/>
        </p:nvSpPr>
        <p:spPr>
          <a:xfrm rot="1222413" flipH="1" flipV="1">
            <a:off x="13389342" y="306154"/>
            <a:ext cx="7210866" cy="6165290"/>
          </a:xfrm>
          <a:custGeom>
            <a:avLst/>
            <a:gdLst/>
            <a:ahLst/>
            <a:cxnLst/>
            <a:rect l="l" t="t" r="r" b="b"/>
            <a:pathLst>
              <a:path w="7210866" h="6165290">
                <a:moveTo>
                  <a:pt x="7210866" y="6165291"/>
                </a:moveTo>
                <a:lnTo>
                  <a:pt x="0" y="6165291"/>
                </a:lnTo>
                <a:lnTo>
                  <a:pt x="0" y="0"/>
                </a:lnTo>
                <a:lnTo>
                  <a:pt x="7210866" y="0"/>
                </a:lnTo>
                <a:lnTo>
                  <a:pt x="7210866" y="6165291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333" b="-10333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146316" y="-162971"/>
            <a:ext cx="18792477" cy="1543050"/>
            <a:chOff x="0" y="0"/>
            <a:chExt cx="4949459" cy="406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949459" cy="406400"/>
            </a:xfrm>
            <a:custGeom>
              <a:avLst/>
              <a:gdLst/>
              <a:ahLst/>
              <a:cxnLst/>
              <a:rect l="l" t="t" r="r" b="b"/>
              <a:pathLst>
                <a:path w="4949459" h="406400">
                  <a:moveTo>
                    <a:pt x="0" y="0"/>
                  </a:moveTo>
                  <a:lnTo>
                    <a:pt x="4949459" y="0"/>
                  </a:lnTo>
                  <a:lnTo>
                    <a:pt x="4949459" y="406400"/>
                  </a:lnTo>
                  <a:lnTo>
                    <a:pt x="0" y="406400"/>
                  </a:ln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100000"/>
                  </a:srgbClr>
                </a:gs>
                <a:gs pos="50000">
                  <a:srgbClr val="000000">
                    <a:alpha val="725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00"/>
            </a:gra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949459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028700" y="608554"/>
            <a:ext cx="632191" cy="632191"/>
          </a:xfrm>
          <a:custGeom>
            <a:avLst/>
            <a:gdLst/>
            <a:ahLst/>
            <a:cxnLst/>
            <a:rect l="l" t="t" r="r" b="b"/>
            <a:pathLst>
              <a:path w="632191" h="632191">
                <a:moveTo>
                  <a:pt x="0" y="0"/>
                </a:moveTo>
                <a:lnTo>
                  <a:pt x="632191" y="0"/>
                </a:lnTo>
                <a:lnTo>
                  <a:pt x="632191" y="632191"/>
                </a:lnTo>
                <a:lnTo>
                  <a:pt x="0" y="63219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9809100" y="-3941013"/>
            <a:ext cx="9625263" cy="8229600"/>
          </a:xfrm>
          <a:custGeom>
            <a:avLst/>
            <a:gdLst/>
            <a:ahLst/>
            <a:cxnLst/>
            <a:rect l="l" t="t" r="r" b="b"/>
            <a:pathLst>
              <a:path w="9625263" h="8229600">
                <a:moveTo>
                  <a:pt x="0" y="0"/>
                </a:moveTo>
                <a:lnTo>
                  <a:pt x="9625263" y="0"/>
                </a:lnTo>
                <a:lnTo>
                  <a:pt x="9625263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flipH="1">
            <a:off x="8998418" y="5636943"/>
            <a:ext cx="7162947" cy="5640820"/>
          </a:xfrm>
          <a:custGeom>
            <a:avLst/>
            <a:gdLst/>
            <a:ahLst/>
            <a:cxnLst/>
            <a:rect l="l" t="t" r="r" b="b"/>
            <a:pathLst>
              <a:path w="7162947" h="5640820">
                <a:moveTo>
                  <a:pt x="7162946" y="0"/>
                </a:moveTo>
                <a:lnTo>
                  <a:pt x="0" y="0"/>
                </a:lnTo>
                <a:lnTo>
                  <a:pt x="0" y="5640820"/>
                </a:lnTo>
                <a:lnTo>
                  <a:pt x="7162946" y="5640820"/>
                </a:lnTo>
                <a:lnTo>
                  <a:pt x="7162946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9" name="AutoShape 9"/>
          <p:cNvSpPr/>
          <p:nvPr/>
        </p:nvSpPr>
        <p:spPr>
          <a:xfrm flipH="1">
            <a:off x="1531302" y="5796582"/>
            <a:ext cx="6293947" cy="0"/>
          </a:xfrm>
          <a:prstGeom prst="line">
            <a:avLst/>
          </a:prstGeom>
          <a:ln w="2857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" name="AutoShape 10"/>
          <p:cNvSpPr/>
          <p:nvPr/>
        </p:nvSpPr>
        <p:spPr>
          <a:xfrm flipH="1">
            <a:off x="1531302" y="6777918"/>
            <a:ext cx="6293947" cy="0"/>
          </a:xfrm>
          <a:prstGeom prst="line">
            <a:avLst/>
          </a:prstGeom>
          <a:ln w="2857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" name="AutoShape 11"/>
          <p:cNvSpPr/>
          <p:nvPr/>
        </p:nvSpPr>
        <p:spPr>
          <a:xfrm flipH="1">
            <a:off x="1531302" y="7755818"/>
            <a:ext cx="6293947" cy="0"/>
          </a:xfrm>
          <a:prstGeom prst="line">
            <a:avLst/>
          </a:prstGeom>
          <a:ln w="2857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2" name="AutoShape 12"/>
          <p:cNvSpPr/>
          <p:nvPr/>
        </p:nvSpPr>
        <p:spPr>
          <a:xfrm flipH="1">
            <a:off x="1531302" y="8733718"/>
            <a:ext cx="6293947" cy="0"/>
          </a:xfrm>
          <a:prstGeom prst="line">
            <a:avLst/>
          </a:prstGeom>
          <a:ln w="2857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3" name="Group 13"/>
          <p:cNvGrpSpPr>
            <a:grpSpLocks noChangeAspect="1"/>
          </p:cNvGrpSpPr>
          <p:nvPr/>
        </p:nvGrpSpPr>
        <p:grpSpPr>
          <a:xfrm>
            <a:off x="10552050" y="818627"/>
            <a:ext cx="6054822" cy="8649746"/>
            <a:chOff x="0" y="0"/>
            <a:chExt cx="4445000" cy="63500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445000" cy="6350000"/>
            </a:xfrm>
            <a:custGeom>
              <a:avLst/>
              <a:gdLst/>
              <a:ahLst/>
              <a:cxnLst/>
              <a:rect l="l" t="t" r="r" b="b"/>
              <a:pathLst>
                <a:path w="4445000" h="6350000">
                  <a:moveTo>
                    <a:pt x="3429000" y="6350000"/>
                  </a:moveTo>
                  <a:lnTo>
                    <a:pt x="1016000" y="6350000"/>
                  </a:lnTo>
                  <a:cubicBezTo>
                    <a:pt x="454660" y="6350000"/>
                    <a:pt x="0" y="5895340"/>
                    <a:pt x="0" y="5334000"/>
                  </a:cubicBezTo>
                  <a:lnTo>
                    <a:pt x="0" y="1016000"/>
                  </a:lnTo>
                  <a:cubicBezTo>
                    <a:pt x="0" y="454660"/>
                    <a:pt x="454660" y="0"/>
                    <a:pt x="1016000" y="0"/>
                  </a:cubicBezTo>
                  <a:lnTo>
                    <a:pt x="3429000" y="0"/>
                  </a:lnTo>
                  <a:cubicBezTo>
                    <a:pt x="3990340" y="0"/>
                    <a:pt x="4445000" y="454660"/>
                    <a:pt x="4445000" y="1016000"/>
                  </a:cubicBezTo>
                  <a:lnTo>
                    <a:pt x="4445000" y="5334000"/>
                  </a:lnTo>
                  <a:cubicBezTo>
                    <a:pt x="4445000" y="5895340"/>
                    <a:pt x="3990340" y="6350000"/>
                    <a:pt x="3429000" y="6350000"/>
                  </a:cubicBezTo>
                  <a:close/>
                </a:path>
              </a:pathLst>
            </a:custGeom>
            <a:blipFill>
              <a:blip r:embed="rId7"/>
              <a:stretch>
                <a:fillRect l="-45238" r="-45238"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0" y="0"/>
              <a:ext cx="4445000" cy="6350000"/>
            </a:xfrm>
            <a:custGeom>
              <a:avLst/>
              <a:gdLst/>
              <a:ahLst/>
              <a:cxnLst/>
              <a:rect l="l" t="t" r="r" b="b"/>
              <a:pathLst>
                <a:path w="4445000" h="6350000">
                  <a:moveTo>
                    <a:pt x="3429000" y="19050"/>
                  </a:moveTo>
                  <a:cubicBezTo>
                    <a:pt x="3978910" y="19050"/>
                    <a:pt x="4425950" y="466090"/>
                    <a:pt x="4425950" y="1016000"/>
                  </a:cubicBezTo>
                  <a:lnTo>
                    <a:pt x="4425950" y="5334000"/>
                  </a:lnTo>
                  <a:cubicBezTo>
                    <a:pt x="4425950" y="5883910"/>
                    <a:pt x="3978910" y="6330950"/>
                    <a:pt x="3429000" y="6330950"/>
                  </a:cubicBezTo>
                  <a:lnTo>
                    <a:pt x="1016000" y="6330950"/>
                  </a:lnTo>
                  <a:cubicBezTo>
                    <a:pt x="466090" y="6330950"/>
                    <a:pt x="19050" y="5883910"/>
                    <a:pt x="19050" y="5334000"/>
                  </a:cubicBezTo>
                  <a:lnTo>
                    <a:pt x="19050" y="1016000"/>
                  </a:lnTo>
                  <a:cubicBezTo>
                    <a:pt x="19050" y="466090"/>
                    <a:pt x="466090" y="19050"/>
                    <a:pt x="1016000" y="19050"/>
                  </a:cubicBezTo>
                  <a:lnTo>
                    <a:pt x="3429000" y="19050"/>
                  </a:lnTo>
                  <a:moveTo>
                    <a:pt x="3429000" y="0"/>
                  </a:moveTo>
                  <a:lnTo>
                    <a:pt x="1016000" y="0"/>
                  </a:lnTo>
                  <a:cubicBezTo>
                    <a:pt x="454660" y="0"/>
                    <a:pt x="0" y="454660"/>
                    <a:pt x="0" y="1016000"/>
                  </a:cubicBezTo>
                  <a:lnTo>
                    <a:pt x="0" y="5334000"/>
                  </a:lnTo>
                  <a:cubicBezTo>
                    <a:pt x="0" y="5895340"/>
                    <a:pt x="454660" y="6350000"/>
                    <a:pt x="1016000" y="6350000"/>
                  </a:cubicBezTo>
                  <a:lnTo>
                    <a:pt x="3429000" y="6350000"/>
                  </a:lnTo>
                  <a:cubicBezTo>
                    <a:pt x="3990340" y="6350000"/>
                    <a:pt x="4445000" y="5895340"/>
                    <a:pt x="4445000" y="5334000"/>
                  </a:cubicBezTo>
                  <a:lnTo>
                    <a:pt x="4445000" y="1016000"/>
                  </a:lnTo>
                  <a:cubicBezTo>
                    <a:pt x="4445000" y="454660"/>
                    <a:pt x="3990340" y="0"/>
                    <a:pt x="3429000" y="0"/>
                  </a:cubicBezTo>
                  <a:lnTo>
                    <a:pt x="342900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6" name="TextBox 16"/>
          <p:cNvSpPr txBox="1"/>
          <p:nvPr/>
        </p:nvSpPr>
        <p:spPr>
          <a:xfrm>
            <a:off x="2400975" y="705485"/>
            <a:ext cx="1917168" cy="323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 spc="475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HOME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318143" y="705485"/>
            <a:ext cx="2096952" cy="323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 spc="475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ABOUT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415095" y="705485"/>
            <a:ext cx="2583323" cy="323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 b="1" spc="475">
                <a:solidFill>
                  <a:srgbClr val="FFFFFF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CONTENT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8998418" y="705485"/>
            <a:ext cx="2285980" cy="323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 spc="475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OTHERS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28700" y="2101311"/>
            <a:ext cx="8780400" cy="2483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79"/>
              </a:lnSpc>
            </a:pPr>
            <a:r>
              <a:rPr lang="en-US" sz="8799" b="1" spc="175">
                <a:solidFill>
                  <a:srgbClr val="FFFFFF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What I Found Interesting 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28700" y="4845034"/>
            <a:ext cx="8277798" cy="622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39"/>
              </a:lnSpc>
              <a:spcBef>
                <a:spcPct val="0"/>
              </a:spcBef>
            </a:pPr>
            <a:r>
              <a:rPr lang="en-US" sz="3599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About Musi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033905" y="6088812"/>
            <a:ext cx="5791345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  <a:spcBef>
                <a:spcPct val="0"/>
              </a:spcBef>
            </a:pPr>
            <a:r>
              <a:rPr lang="en-US" sz="2000" spc="40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A taste of everything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033905" y="7068431"/>
            <a:ext cx="5791345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  <a:spcBef>
                <a:spcPct val="0"/>
              </a:spcBef>
            </a:pPr>
            <a:r>
              <a:rPr lang="en-US" sz="2000" spc="40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Visits and conferences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033905" y="8046331"/>
            <a:ext cx="5791345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  <a:spcBef>
                <a:spcPct val="0"/>
              </a:spcBef>
            </a:pPr>
            <a:r>
              <a:rPr lang="en-US" sz="2000" spc="40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The FCC debate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333" b="-10333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146316" y="-162971"/>
            <a:ext cx="18792477" cy="1543050"/>
            <a:chOff x="0" y="0"/>
            <a:chExt cx="4949459" cy="406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949459" cy="406400"/>
            </a:xfrm>
            <a:custGeom>
              <a:avLst/>
              <a:gdLst/>
              <a:ahLst/>
              <a:cxnLst/>
              <a:rect l="l" t="t" r="r" b="b"/>
              <a:pathLst>
                <a:path w="4949459" h="406400">
                  <a:moveTo>
                    <a:pt x="0" y="0"/>
                  </a:moveTo>
                  <a:lnTo>
                    <a:pt x="4949459" y="0"/>
                  </a:lnTo>
                  <a:lnTo>
                    <a:pt x="4949459" y="406400"/>
                  </a:lnTo>
                  <a:lnTo>
                    <a:pt x="0" y="406400"/>
                  </a:ln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100000"/>
                  </a:srgbClr>
                </a:gs>
                <a:gs pos="50000">
                  <a:srgbClr val="000000">
                    <a:alpha val="725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00"/>
            </a:gra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949459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028700" y="608554"/>
            <a:ext cx="632191" cy="632191"/>
          </a:xfrm>
          <a:custGeom>
            <a:avLst/>
            <a:gdLst/>
            <a:ahLst/>
            <a:cxnLst/>
            <a:rect l="l" t="t" r="r" b="b"/>
            <a:pathLst>
              <a:path w="632191" h="632191">
                <a:moveTo>
                  <a:pt x="0" y="0"/>
                </a:moveTo>
                <a:lnTo>
                  <a:pt x="632191" y="0"/>
                </a:lnTo>
                <a:lnTo>
                  <a:pt x="632191" y="632191"/>
                </a:lnTo>
                <a:lnTo>
                  <a:pt x="0" y="63219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8548493" y="-1182688"/>
            <a:ext cx="10097669" cy="8229600"/>
          </a:xfrm>
          <a:custGeom>
            <a:avLst/>
            <a:gdLst/>
            <a:ahLst/>
            <a:cxnLst/>
            <a:rect l="l" t="t" r="r" b="b"/>
            <a:pathLst>
              <a:path w="10097669" h="8229600">
                <a:moveTo>
                  <a:pt x="0" y="0"/>
                </a:moveTo>
                <a:lnTo>
                  <a:pt x="10097668" y="0"/>
                </a:lnTo>
                <a:lnTo>
                  <a:pt x="1009766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flipH="1" flipV="1">
            <a:off x="-2012301" y="5286110"/>
            <a:ext cx="10097669" cy="8229600"/>
          </a:xfrm>
          <a:custGeom>
            <a:avLst/>
            <a:gdLst/>
            <a:ahLst/>
            <a:cxnLst/>
            <a:rect l="l" t="t" r="r" b="b"/>
            <a:pathLst>
              <a:path w="10097669" h="8229600">
                <a:moveTo>
                  <a:pt x="10097669" y="8229600"/>
                </a:moveTo>
                <a:lnTo>
                  <a:pt x="0" y="8229600"/>
                </a:lnTo>
                <a:lnTo>
                  <a:pt x="0" y="0"/>
                </a:lnTo>
                <a:lnTo>
                  <a:pt x="10097669" y="0"/>
                </a:lnTo>
                <a:lnTo>
                  <a:pt x="10097669" y="822960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759096" y="6068215"/>
            <a:ext cx="9215046" cy="3712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79"/>
              </a:lnSpc>
            </a:pPr>
            <a:r>
              <a:rPr lang="en-US" sz="8799" b="1" spc="175">
                <a:solidFill>
                  <a:srgbClr val="FFFFFF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My message for future MUSI applicants</a:t>
            </a:r>
          </a:p>
        </p:txBody>
      </p:sp>
      <p:sp>
        <p:nvSpPr>
          <p:cNvPr id="10" name="AutoShape 10"/>
          <p:cNvSpPr/>
          <p:nvPr/>
        </p:nvSpPr>
        <p:spPr>
          <a:xfrm flipV="1">
            <a:off x="10155695" y="6497157"/>
            <a:ext cx="0" cy="3078170"/>
          </a:xfrm>
          <a:prstGeom prst="line">
            <a:avLst/>
          </a:prstGeom>
          <a:ln w="2857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1" name="Group 11"/>
          <p:cNvGrpSpPr/>
          <p:nvPr/>
        </p:nvGrpSpPr>
        <p:grpSpPr>
          <a:xfrm>
            <a:off x="2463392" y="1661685"/>
            <a:ext cx="6335612" cy="3801367"/>
            <a:chOff x="0" y="0"/>
            <a:chExt cx="6350000" cy="38100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350000" cy="3810000"/>
            </a:xfrm>
            <a:custGeom>
              <a:avLst/>
              <a:gdLst/>
              <a:ahLst/>
              <a:cxnLst/>
              <a:rect l="l" t="t" r="r" b="b"/>
              <a:pathLst>
                <a:path w="6350000" h="3810000">
                  <a:moveTo>
                    <a:pt x="0" y="1905000"/>
                  </a:moveTo>
                  <a:cubicBezTo>
                    <a:pt x="0" y="853440"/>
                    <a:pt x="853440" y="0"/>
                    <a:pt x="1905000" y="0"/>
                  </a:cubicBezTo>
                  <a:lnTo>
                    <a:pt x="4445000" y="0"/>
                  </a:lnTo>
                  <a:cubicBezTo>
                    <a:pt x="5496560" y="0"/>
                    <a:pt x="6350000" y="853440"/>
                    <a:pt x="6350000" y="1905000"/>
                  </a:cubicBezTo>
                  <a:cubicBezTo>
                    <a:pt x="6350000" y="2956560"/>
                    <a:pt x="5496560" y="3810000"/>
                    <a:pt x="4445000" y="3810000"/>
                  </a:cubicBezTo>
                  <a:lnTo>
                    <a:pt x="1905000" y="3810000"/>
                  </a:lnTo>
                  <a:cubicBezTo>
                    <a:pt x="853440" y="3810000"/>
                    <a:pt x="0" y="2956560"/>
                    <a:pt x="0" y="1905000"/>
                  </a:cubicBezTo>
                  <a:close/>
                </a:path>
              </a:pathLst>
            </a:custGeom>
            <a:blipFill>
              <a:blip r:embed="rId6"/>
              <a:stretch>
                <a:fillRect l="-3333" r="-3333"/>
              </a:stretch>
            </a:blipFill>
          </p:spPr>
        </p:sp>
      </p:grpSp>
      <p:grpSp>
        <p:nvGrpSpPr>
          <p:cNvPr id="13" name="Group 13"/>
          <p:cNvGrpSpPr/>
          <p:nvPr/>
        </p:nvGrpSpPr>
        <p:grpSpPr>
          <a:xfrm>
            <a:off x="-4558020" y="1661685"/>
            <a:ext cx="6335612" cy="3801367"/>
            <a:chOff x="0" y="0"/>
            <a:chExt cx="6350000" cy="38100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6350000" cy="3810000"/>
            </a:xfrm>
            <a:custGeom>
              <a:avLst/>
              <a:gdLst/>
              <a:ahLst/>
              <a:cxnLst/>
              <a:rect l="l" t="t" r="r" b="b"/>
              <a:pathLst>
                <a:path w="6350000" h="3810000">
                  <a:moveTo>
                    <a:pt x="0" y="1905000"/>
                  </a:moveTo>
                  <a:cubicBezTo>
                    <a:pt x="0" y="853440"/>
                    <a:pt x="853440" y="0"/>
                    <a:pt x="1905000" y="0"/>
                  </a:cubicBezTo>
                  <a:lnTo>
                    <a:pt x="4445000" y="0"/>
                  </a:lnTo>
                  <a:cubicBezTo>
                    <a:pt x="5496560" y="0"/>
                    <a:pt x="6350000" y="853440"/>
                    <a:pt x="6350000" y="1905000"/>
                  </a:cubicBezTo>
                  <a:cubicBezTo>
                    <a:pt x="6350000" y="2956560"/>
                    <a:pt x="5496560" y="3810000"/>
                    <a:pt x="4445000" y="3810000"/>
                  </a:cubicBezTo>
                  <a:lnTo>
                    <a:pt x="1905000" y="3810000"/>
                  </a:lnTo>
                  <a:cubicBezTo>
                    <a:pt x="853440" y="3810000"/>
                    <a:pt x="0" y="2956560"/>
                    <a:pt x="0" y="1905000"/>
                  </a:cubicBezTo>
                  <a:close/>
                </a:path>
              </a:pathLst>
            </a:custGeom>
            <a:blipFill>
              <a:blip r:embed="rId7"/>
              <a:stretch>
                <a:fillRect t="-33333" b="-33333"/>
              </a:stretch>
            </a:blipFill>
          </p:spPr>
        </p:sp>
      </p:grpSp>
      <p:grpSp>
        <p:nvGrpSpPr>
          <p:cNvPr id="15" name="Group 15"/>
          <p:cNvGrpSpPr/>
          <p:nvPr/>
        </p:nvGrpSpPr>
        <p:grpSpPr>
          <a:xfrm>
            <a:off x="9488997" y="1661685"/>
            <a:ext cx="6335612" cy="3801367"/>
            <a:chOff x="0" y="0"/>
            <a:chExt cx="6350000" cy="38100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350000" cy="3810000"/>
            </a:xfrm>
            <a:custGeom>
              <a:avLst/>
              <a:gdLst/>
              <a:ahLst/>
              <a:cxnLst/>
              <a:rect l="l" t="t" r="r" b="b"/>
              <a:pathLst>
                <a:path w="6350000" h="3810000">
                  <a:moveTo>
                    <a:pt x="0" y="1905000"/>
                  </a:moveTo>
                  <a:cubicBezTo>
                    <a:pt x="0" y="853440"/>
                    <a:pt x="853440" y="0"/>
                    <a:pt x="1905000" y="0"/>
                  </a:cubicBezTo>
                  <a:lnTo>
                    <a:pt x="4445000" y="0"/>
                  </a:lnTo>
                  <a:cubicBezTo>
                    <a:pt x="5496560" y="0"/>
                    <a:pt x="6350000" y="853440"/>
                    <a:pt x="6350000" y="1905000"/>
                  </a:cubicBezTo>
                  <a:cubicBezTo>
                    <a:pt x="6350000" y="2956560"/>
                    <a:pt x="5496560" y="3810000"/>
                    <a:pt x="4445000" y="3810000"/>
                  </a:cubicBezTo>
                  <a:lnTo>
                    <a:pt x="1905000" y="3810000"/>
                  </a:lnTo>
                  <a:cubicBezTo>
                    <a:pt x="853440" y="3810000"/>
                    <a:pt x="0" y="2956560"/>
                    <a:pt x="0" y="1905000"/>
                  </a:cubicBezTo>
                  <a:close/>
                </a:path>
              </a:pathLst>
            </a:custGeom>
            <a:blipFill>
              <a:blip r:embed="rId8"/>
              <a:stretch>
                <a:fillRect t="-5729" b="-5729"/>
              </a:stretch>
            </a:blipFill>
          </p:spPr>
        </p:sp>
      </p:grpSp>
      <p:grpSp>
        <p:nvGrpSpPr>
          <p:cNvPr id="17" name="Group 17"/>
          <p:cNvGrpSpPr/>
          <p:nvPr/>
        </p:nvGrpSpPr>
        <p:grpSpPr>
          <a:xfrm>
            <a:off x="16510408" y="1661685"/>
            <a:ext cx="6335612" cy="3801367"/>
            <a:chOff x="0" y="0"/>
            <a:chExt cx="6350000" cy="38100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350000" cy="3810000"/>
            </a:xfrm>
            <a:custGeom>
              <a:avLst/>
              <a:gdLst/>
              <a:ahLst/>
              <a:cxnLst/>
              <a:rect l="l" t="t" r="r" b="b"/>
              <a:pathLst>
                <a:path w="6350000" h="3810000">
                  <a:moveTo>
                    <a:pt x="0" y="1905000"/>
                  </a:moveTo>
                  <a:cubicBezTo>
                    <a:pt x="0" y="853440"/>
                    <a:pt x="853440" y="0"/>
                    <a:pt x="1905000" y="0"/>
                  </a:cubicBezTo>
                  <a:lnTo>
                    <a:pt x="4445000" y="0"/>
                  </a:lnTo>
                  <a:cubicBezTo>
                    <a:pt x="5496560" y="0"/>
                    <a:pt x="6350000" y="853440"/>
                    <a:pt x="6350000" y="1905000"/>
                  </a:cubicBezTo>
                  <a:cubicBezTo>
                    <a:pt x="6350000" y="2956560"/>
                    <a:pt x="5496560" y="3810000"/>
                    <a:pt x="4445000" y="3810000"/>
                  </a:cubicBezTo>
                  <a:lnTo>
                    <a:pt x="1905000" y="3810000"/>
                  </a:lnTo>
                  <a:cubicBezTo>
                    <a:pt x="853440" y="3810000"/>
                    <a:pt x="0" y="2956560"/>
                    <a:pt x="0" y="1905000"/>
                  </a:cubicBezTo>
                  <a:close/>
                </a:path>
              </a:pathLst>
            </a:custGeom>
            <a:blipFill>
              <a:blip r:embed="rId7"/>
              <a:stretch>
                <a:fillRect t="-33333" b="-33333"/>
              </a:stretch>
            </a:blipFill>
          </p:spPr>
        </p:sp>
      </p:grpSp>
      <p:sp>
        <p:nvSpPr>
          <p:cNvPr id="19" name="TextBox 19"/>
          <p:cNvSpPr txBox="1"/>
          <p:nvPr/>
        </p:nvSpPr>
        <p:spPr>
          <a:xfrm>
            <a:off x="2400975" y="705485"/>
            <a:ext cx="1917168" cy="323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 spc="475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HOME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318143" y="705485"/>
            <a:ext cx="2096952" cy="323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 spc="475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ABOUT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415095" y="705485"/>
            <a:ext cx="2583323" cy="323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 b="1" spc="475">
                <a:solidFill>
                  <a:srgbClr val="FFFFFF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CONTENT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8998418" y="705485"/>
            <a:ext cx="2285980" cy="323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 spc="475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OTHERS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891369" y="6449532"/>
            <a:ext cx="6369521" cy="281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just">
              <a:lnSpc>
                <a:spcPts val="2800"/>
              </a:lnSpc>
              <a:buFont typeface="Arial"/>
              <a:buChar char="•"/>
            </a:pPr>
            <a:r>
              <a:rPr lang="en-US" sz="2000" spc="40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Yes, I would encourage everyone to apply</a:t>
            </a:r>
          </a:p>
          <a:p>
            <a:pPr marL="431801" lvl="1" indent="-215900" algn="just">
              <a:lnSpc>
                <a:spcPts val="2800"/>
              </a:lnSpc>
              <a:buFont typeface="Arial"/>
              <a:buChar char="•"/>
            </a:pPr>
            <a:r>
              <a:rPr lang="en-US" sz="2000" spc="40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It was a lovely and tiring experience – but absolutely worth it</a:t>
            </a:r>
          </a:p>
          <a:p>
            <a:pPr marL="431801" lvl="1" indent="-215900" algn="just">
              <a:lnSpc>
                <a:spcPts val="2800"/>
              </a:lnSpc>
              <a:buFont typeface="Arial"/>
              <a:buChar char="•"/>
            </a:pPr>
            <a:r>
              <a:rPr lang="en-US" sz="2000" spc="40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I learned so much, met amazing people, and got a taste of what research really looks like</a:t>
            </a:r>
          </a:p>
          <a:p>
            <a:pPr marL="431801" lvl="1" indent="-215900" algn="just">
              <a:lnSpc>
                <a:spcPts val="2800"/>
              </a:lnSpc>
              <a:buFont typeface="Arial"/>
              <a:buChar char="•"/>
            </a:pPr>
            <a:r>
              <a:rPr lang="en-US" sz="2000" spc="40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If you're curious, hard‑working, and ready to step out of your comfort zone – go for it</a:t>
            </a:r>
          </a:p>
          <a:p>
            <a:pPr algn="just">
              <a:lnSpc>
                <a:spcPts val="2800"/>
              </a:lnSpc>
              <a:spcBef>
                <a:spcPct val="0"/>
              </a:spcBef>
            </a:pPr>
            <a:endParaRPr lang="en-US" sz="2000" spc="40">
              <a:solidFill>
                <a:srgbClr val="FFFFFF"/>
              </a:solidFill>
              <a:latin typeface="Neue Montreal"/>
              <a:ea typeface="Neue Montreal"/>
              <a:cs typeface="Neue Montreal"/>
              <a:sym typeface="Neue Montre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333" b="-10333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146316" y="-162971"/>
            <a:ext cx="18792477" cy="1543050"/>
            <a:chOff x="0" y="0"/>
            <a:chExt cx="4949459" cy="406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949459" cy="406400"/>
            </a:xfrm>
            <a:custGeom>
              <a:avLst/>
              <a:gdLst/>
              <a:ahLst/>
              <a:cxnLst/>
              <a:rect l="l" t="t" r="r" b="b"/>
              <a:pathLst>
                <a:path w="4949459" h="406400">
                  <a:moveTo>
                    <a:pt x="0" y="0"/>
                  </a:moveTo>
                  <a:lnTo>
                    <a:pt x="4949459" y="0"/>
                  </a:lnTo>
                  <a:lnTo>
                    <a:pt x="4949459" y="406400"/>
                  </a:lnTo>
                  <a:lnTo>
                    <a:pt x="0" y="406400"/>
                  </a:ln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100000"/>
                  </a:srgbClr>
                </a:gs>
                <a:gs pos="50000">
                  <a:srgbClr val="000000">
                    <a:alpha val="725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00"/>
            </a:gra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949459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028700" y="608554"/>
            <a:ext cx="632191" cy="632191"/>
          </a:xfrm>
          <a:custGeom>
            <a:avLst/>
            <a:gdLst/>
            <a:ahLst/>
            <a:cxnLst/>
            <a:rect l="l" t="t" r="r" b="b"/>
            <a:pathLst>
              <a:path w="632191" h="632191">
                <a:moveTo>
                  <a:pt x="0" y="0"/>
                </a:moveTo>
                <a:lnTo>
                  <a:pt x="632191" y="0"/>
                </a:lnTo>
                <a:lnTo>
                  <a:pt x="632191" y="632191"/>
                </a:lnTo>
                <a:lnTo>
                  <a:pt x="0" y="63219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AutoShape 7"/>
          <p:cNvSpPr/>
          <p:nvPr/>
        </p:nvSpPr>
        <p:spPr>
          <a:xfrm flipV="1">
            <a:off x="17245012" y="4921234"/>
            <a:ext cx="0" cy="4337066"/>
          </a:xfrm>
          <a:prstGeom prst="line">
            <a:avLst/>
          </a:prstGeom>
          <a:ln w="2857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" name="Freeform 8"/>
          <p:cNvSpPr/>
          <p:nvPr/>
        </p:nvSpPr>
        <p:spPr>
          <a:xfrm>
            <a:off x="561975" y="4571365"/>
            <a:ext cx="8436443" cy="4582579"/>
          </a:xfrm>
          <a:custGeom>
            <a:avLst/>
            <a:gdLst/>
            <a:ahLst/>
            <a:cxnLst/>
            <a:rect l="l" t="t" r="r" b="b"/>
            <a:pathLst>
              <a:path w="8436443" h="4582579">
                <a:moveTo>
                  <a:pt x="0" y="0"/>
                </a:moveTo>
                <a:lnTo>
                  <a:pt x="8436443" y="0"/>
                </a:lnTo>
                <a:lnTo>
                  <a:pt x="8436443" y="4582579"/>
                </a:lnTo>
                <a:lnTo>
                  <a:pt x="0" y="458257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758" b="-1758"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400975" y="705485"/>
            <a:ext cx="1917168" cy="323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 spc="475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HOME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318143" y="705485"/>
            <a:ext cx="2096952" cy="323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 spc="475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ABOUT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415095" y="705485"/>
            <a:ext cx="2583323" cy="323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 b="1" spc="475">
                <a:solidFill>
                  <a:srgbClr val="FFFFFF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CONTENT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998418" y="705485"/>
            <a:ext cx="2285980" cy="323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 spc="475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OTHERS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511950" y="2087880"/>
            <a:ext cx="7747350" cy="2483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79"/>
              </a:lnSpc>
            </a:pPr>
            <a:r>
              <a:rPr lang="en-US" sz="8799" b="1" spc="175">
                <a:solidFill>
                  <a:srgbClr val="FFFFFF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A message for CPPM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511950" y="5067300"/>
            <a:ext cx="7175517" cy="622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39"/>
              </a:lnSpc>
              <a:spcBef>
                <a:spcPct val="0"/>
              </a:spcBef>
            </a:pPr>
            <a:r>
              <a:rPr lang="en-US" sz="3599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Thank You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511950" y="5985510"/>
            <a:ext cx="7167276" cy="3168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just">
              <a:lnSpc>
                <a:spcPts val="2800"/>
              </a:lnSpc>
              <a:buFont typeface="Arial"/>
              <a:buChar char="•"/>
            </a:pPr>
            <a:r>
              <a:rPr lang="en-US" sz="2000" spc="40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A huge thank you to my supervisor Julien Zoubian for his passion, availability, and guidance throughout this internship</a:t>
            </a:r>
          </a:p>
          <a:p>
            <a:pPr marL="431801" lvl="1" indent="-215900" algn="just">
              <a:lnSpc>
                <a:spcPts val="2800"/>
              </a:lnSpc>
              <a:buFont typeface="Arial"/>
              <a:buChar char="•"/>
            </a:pPr>
            <a:r>
              <a:rPr lang="en-US" sz="2000" spc="40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Thank you to the entire CPPM team for their warm welcome and for sharing their expertise</a:t>
            </a:r>
          </a:p>
          <a:p>
            <a:pPr marL="431801" lvl="1" indent="-215900" algn="just">
              <a:lnSpc>
                <a:spcPts val="2800"/>
              </a:lnSpc>
              <a:buFont typeface="Arial"/>
              <a:buChar char="•"/>
            </a:pPr>
            <a:r>
              <a:rPr lang="en-US" sz="2000" spc="40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Thank you to the teachers and organisers of MUSI – this programme is exceptional</a:t>
            </a:r>
          </a:p>
          <a:p>
            <a:pPr marL="431801" lvl="1" indent="-215900" algn="just">
              <a:lnSpc>
                <a:spcPts val="2800"/>
              </a:lnSpc>
              <a:buFont typeface="Arial"/>
              <a:buChar char="•"/>
            </a:pPr>
            <a:r>
              <a:rPr lang="en-US" sz="2000" spc="40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And a special thank you to the CPPM community – I leave with unforgettable memories </a:t>
            </a:r>
          </a:p>
          <a:p>
            <a:pPr algn="just">
              <a:lnSpc>
                <a:spcPts val="2800"/>
              </a:lnSpc>
              <a:spcBef>
                <a:spcPct val="0"/>
              </a:spcBef>
            </a:pPr>
            <a:endParaRPr lang="en-US" sz="2000" spc="40">
              <a:solidFill>
                <a:srgbClr val="FFFFFF"/>
              </a:solidFill>
              <a:latin typeface="Neue Montreal"/>
              <a:ea typeface="Neue Montreal"/>
              <a:cs typeface="Neue Montreal"/>
              <a:sym typeface="Neue Montre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902" r="-2103" b="-477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933623" y="-4114800"/>
            <a:ext cx="8651353" cy="8229600"/>
          </a:xfrm>
          <a:custGeom>
            <a:avLst/>
            <a:gdLst/>
            <a:ahLst/>
            <a:cxnLst/>
            <a:rect l="l" t="t" r="r" b="b"/>
            <a:pathLst>
              <a:path w="8651353" h="8229600">
                <a:moveTo>
                  <a:pt x="0" y="0"/>
                </a:moveTo>
                <a:lnTo>
                  <a:pt x="8651354" y="0"/>
                </a:lnTo>
                <a:lnTo>
                  <a:pt x="86513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578667" y="-3189393"/>
            <a:ext cx="8094433" cy="6596963"/>
          </a:xfrm>
          <a:custGeom>
            <a:avLst/>
            <a:gdLst/>
            <a:ahLst/>
            <a:cxnLst/>
            <a:rect l="l" t="t" r="r" b="b"/>
            <a:pathLst>
              <a:path w="8094433" h="6596963">
                <a:moveTo>
                  <a:pt x="0" y="0"/>
                </a:moveTo>
                <a:lnTo>
                  <a:pt x="8094432" y="0"/>
                </a:lnTo>
                <a:lnTo>
                  <a:pt x="8094432" y="6596963"/>
                </a:lnTo>
                <a:lnTo>
                  <a:pt x="0" y="65969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-146316" y="-162971"/>
            <a:ext cx="18792477" cy="1543050"/>
            <a:chOff x="0" y="0"/>
            <a:chExt cx="4949459" cy="406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949459" cy="406400"/>
            </a:xfrm>
            <a:custGeom>
              <a:avLst/>
              <a:gdLst/>
              <a:ahLst/>
              <a:cxnLst/>
              <a:rect l="l" t="t" r="r" b="b"/>
              <a:pathLst>
                <a:path w="4949459" h="406400">
                  <a:moveTo>
                    <a:pt x="0" y="0"/>
                  </a:moveTo>
                  <a:lnTo>
                    <a:pt x="4949459" y="0"/>
                  </a:lnTo>
                  <a:lnTo>
                    <a:pt x="4949459" y="406400"/>
                  </a:lnTo>
                  <a:lnTo>
                    <a:pt x="0" y="406400"/>
                  </a:ln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100000"/>
                  </a:srgbClr>
                </a:gs>
                <a:gs pos="50000">
                  <a:srgbClr val="000000">
                    <a:alpha val="725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0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949459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028700" y="608554"/>
            <a:ext cx="632191" cy="632191"/>
          </a:xfrm>
          <a:custGeom>
            <a:avLst/>
            <a:gdLst/>
            <a:ahLst/>
            <a:cxnLst/>
            <a:rect l="l" t="t" r="r" b="b"/>
            <a:pathLst>
              <a:path w="632191" h="632191">
                <a:moveTo>
                  <a:pt x="0" y="0"/>
                </a:moveTo>
                <a:lnTo>
                  <a:pt x="632191" y="0"/>
                </a:lnTo>
                <a:lnTo>
                  <a:pt x="632191" y="632191"/>
                </a:lnTo>
                <a:lnTo>
                  <a:pt x="0" y="63219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400975" y="705485"/>
            <a:ext cx="1917168" cy="323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 spc="475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HOME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318143" y="705485"/>
            <a:ext cx="2096952" cy="323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 spc="475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ABOUT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415095" y="705485"/>
            <a:ext cx="2583323" cy="323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 spc="475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CONTENT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998418" y="705485"/>
            <a:ext cx="2285980" cy="323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  <a:spcBef>
                <a:spcPct val="0"/>
              </a:spcBef>
            </a:pPr>
            <a:r>
              <a:rPr lang="en-US" sz="1900" b="1" spc="475">
                <a:solidFill>
                  <a:srgbClr val="FFFFFF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OTHERS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2681605"/>
            <a:ext cx="10581837" cy="2068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840"/>
              </a:lnSpc>
            </a:pPr>
            <a:r>
              <a:rPr lang="en-US" sz="14400" b="1" spc="288">
                <a:solidFill>
                  <a:srgbClr val="FFFFFF"/>
                </a:solidFill>
                <a:latin typeface="Neue Montreal Bold"/>
                <a:ea typeface="Neue Montreal Bold"/>
                <a:cs typeface="Neue Montreal Bold"/>
                <a:sym typeface="Neue Montreal Bold"/>
              </a:rPr>
              <a:t>Thank You</a:t>
            </a:r>
          </a:p>
        </p:txBody>
      </p:sp>
      <p:sp>
        <p:nvSpPr>
          <p:cNvPr id="14" name="Freeform 14"/>
          <p:cNvSpPr/>
          <p:nvPr/>
        </p:nvSpPr>
        <p:spPr>
          <a:xfrm flipH="1" flipV="1">
            <a:off x="-1827817" y="5105816"/>
            <a:ext cx="5713034" cy="4656123"/>
          </a:xfrm>
          <a:custGeom>
            <a:avLst/>
            <a:gdLst/>
            <a:ahLst/>
            <a:cxnLst/>
            <a:rect l="l" t="t" r="r" b="b"/>
            <a:pathLst>
              <a:path w="5713034" h="4656123">
                <a:moveTo>
                  <a:pt x="5713034" y="4656122"/>
                </a:moveTo>
                <a:lnTo>
                  <a:pt x="0" y="4656122"/>
                </a:lnTo>
                <a:lnTo>
                  <a:pt x="0" y="0"/>
                </a:lnTo>
                <a:lnTo>
                  <a:pt x="5713034" y="0"/>
                </a:lnTo>
                <a:lnTo>
                  <a:pt x="5713034" y="4656122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5" name="AutoShape 15"/>
          <p:cNvSpPr/>
          <p:nvPr/>
        </p:nvSpPr>
        <p:spPr>
          <a:xfrm flipH="1">
            <a:off x="-146316" y="4764723"/>
            <a:ext cx="9584335" cy="0"/>
          </a:xfrm>
          <a:prstGeom prst="line">
            <a:avLst/>
          </a:prstGeom>
          <a:ln w="2857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6" name="AutoShape 16"/>
          <p:cNvSpPr/>
          <p:nvPr/>
        </p:nvSpPr>
        <p:spPr>
          <a:xfrm flipH="1">
            <a:off x="14307017" y="6665132"/>
            <a:ext cx="2952283" cy="0"/>
          </a:xfrm>
          <a:prstGeom prst="line">
            <a:avLst/>
          </a:prstGeom>
          <a:ln w="2857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7" name="TextBox 17"/>
          <p:cNvSpPr txBox="1"/>
          <p:nvPr/>
        </p:nvSpPr>
        <p:spPr>
          <a:xfrm>
            <a:off x="14319354" y="6803640"/>
            <a:ext cx="3269254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meriemalahom999@gmail.com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4319354" y="6130145"/>
            <a:ext cx="2939946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Neue Montreal"/>
                <a:ea typeface="Neue Montreal"/>
                <a:cs typeface="Neue Montreal"/>
                <a:sym typeface="Neue Montreal"/>
              </a:rPr>
              <a:t>Contact :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370</Words>
  <Application>Microsoft Office PowerPoint</Application>
  <PresentationFormat>Personnalisé</PresentationFormat>
  <Paragraphs>70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2" baseType="lpstr">
      <vt:lpstr>Neue Montreal</vt:lpstr>
      <vt:lpstr>Arial</vt:lpstr>
      <vt:lpstr>Calibri</vt:lpstr>
      <vt:lpstr>Neue Montreal Bold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 personal experience</dc:title>
  <dc:creator>FATELA Berenice</dc:creator>
  <cp:lastModifiedBy>Bérénice Fatela</cp:lastModifiedBy>
  <cp:revision>1</cp:revision>
  <dcterms:created xsi:type="dcterms:W3CDTF">2006-08-16T00:00:00Z</dcterms:created>
  <dcterms:modified xsi:type="dcterms:W3CDTF">2026-06-30T06:19:32Z</dcterms:modified>
  <dc:identifier>DAHOAWn7X_M</dc:identifier>
</cp:coreProperties>
</file>