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60" r:id="rId5"/>
    <p:sldId id="265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 autoAdjust="0"/>
    <p:restoredTop sz="94646"/>
  </p:normalViewPr>
  <p:slideViewPr>
    <p:cSldViewPr snapToGrid="0">
      <p:cViewPr varScale="1">
        <p:scale>
          <a:sx n="56" d="100"/>
          <a:sy n="56" d="100"/>
        </p:scale>
        <p:origin x="8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609A-6B6D-94BA-4034-E16F18B36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0ABB9-2748-92AC-3557-3E7F1AF50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35F29-6984-0E1E-7232-3E84BD008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07F98-0D0B-C8D3-CCCE-63AA4432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01E8-687E-82F8-EF3F-20D33EB0D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5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B67E-AA23-F596-0631-32CA95D3A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B04AF-F3A2-95EE-602C-D533B900C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C2CAC-07B9-4042-7114-1D0E20DBC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3F426-03B3-A3C3-D132-E0A20AAB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B046B-4C05-8999-1E2E-32F01752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81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8072-BF2F-476A-9279-9AE3BB4D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1878B-8633-657C-E2B9-A6BC44519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078B7-6363-8132-DD88-5EF28F87A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2BE77-AAEE-BC60-C405-9924DE6A7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45F61-D2AA-A673-F863-0ADE36FB9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156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900EB-B7A1-D250-F7ED-70B431628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6402-CDBA-4932-B1E8-4D48B1F44B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4F713-1A56-8B9E-3345-C6876781A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9F400-97D7-5A14-D38A-A7B8371E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2107C0-7516-A331-1D72-4506B93F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5863E-CE5F-1F52-AD95-C6BAF775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4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D90E2-8F0F-ECEF-A600-1A14DD796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09D47-3085-FDA6-93DF-DDE29C329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8F6EF2-3250-8A97-2822-ACE298E86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365DB9-0C2F-FFEE-BAED-5003ACA08B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942A27-D268-0D3C-48DB-F0C61E203C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7D75B1-4BBF-EB5A-397E-13400196B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67A902-B008-7860-E87B-3427618E6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E2C91F-85C9-952C-0D07-7C20029CF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3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F7B80-E2C4-D388-393D-627612C5A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B92F6-E87A-1AC8-46AE-54BFE1529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8D410-AE99-80DC-417D-722077B4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E4DAC-3923-2368-7339-1A8CB0AE5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3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2C1AF4-6871-32C1-5A91-569AAB9F7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BF076B-7788-5CC0-4B34-71928BE5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F5EB8-573E-06E4-8AFB-D1E026BCD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95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3094-56D8-5583-3624-4027FFB54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1E196-9D5E-8DBC-5A34-52C0B8892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5D643-B028-03E3-C2B2-485596573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B1D46-6D70-E31F-DBD8-60E264FBE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72DC8-7FEB-A537-E4F8-261F7CBE2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07757-67EC-2F61-2DEC-873816B9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749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1ED2-3DAE-BD18-C9E2-6741A26CA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1137D4-D66C-B637-0C7C-BC9FA674FE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CE325-8002-C9CF-FA8B-C63CE6F94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9498B-C1F2-B567-EA3A-F50F9206B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74E69-BECE-62EC-F108-2937088CC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99DAC-2268-82DE-8D93-A701F96AE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55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7302D-D17C-B770-FBD0-F85740C1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14FE32-2335-7E36-7864-EB701ADB8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6CBC5-EBB0-62B0-722C-807988586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E0B5C-7365-FF40-1EB5-53BAAD9EA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9D8C5-7663-339D-42C2-5BBCDEDB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7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0FF1E1-4F77-4E89-13E1-F3F2EA4BC5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1002A-E7F9-E8AB-2063-F53B4CB13F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D1690-C23A-4C87-8903-F88995896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6FA46-F2BF-4502-D27A-5C596BA8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77893-26DC-B9B8-C9FC-87DBE5142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2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98C32E-6A4D-7E37-FD3D-46017C7C2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40216-053D-4EA3-6072-1C56E93CC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107F7-FCED-D764-D8A5-ABA388966A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B6542-179C-9D4F-9EB9-DD02EE86394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5A5A7-D3F8-AFDF-C63A-2BB191B39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55507-FB10-2C7F-37AD-5C6487481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52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24CE-140C-C39F-E00B-977D6680BC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err="1">
                <a:solidFill>
                  <a:schemeClr val="accent1">
                    <a:lumMod val="50000"/>
                  </a:schemeClr>
                </a:solidFill>
              </a:rPr>
              <a:t>BioHadron</a:t>
            </a: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5AA525-07C3-083E-F984-1C9199D701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sz="3200" b="1" dirty="0"/>
              <a:t>Projet du WP4</a:t>
            </a:r>
          </a:p>
          <a:p>
            <a:r>
              <a:rPr lang="fr-FR" dirty="0"/>
              <a:t>Claire </a:t>
            </a:r>
            <a:r>
              <a:rPr lang="fr-FR" dirty="0" err="1"/>
              <a:t>Rodriguez-Lafrasse,</a:t>
            </a:r>
            <a:r>
              <a:rPr lang="fr-FR" dirty="0"/>
              <a:t> IP2I</a:t>
            </a:r>
          </a:p>
        </p:txBody>
      </p:sp>
    </p:spTree>
    <p:extLst>
      <p:ext uri="{BB962C8B-B14F-4D97-AF65-F5344CB8AC3E}">
        <p14:creationId xmlns:p14="http://schemas.microsoft.com/office/powerpoint/2010/main" val="713179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Objectifs et défis scientifiques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67F2003-88DA-E909-7638-76807E0AE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0510"/>
            <a:ext cx="10888980" cy="495236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2000" b="1" dirty="0"/>
              <a:t>Objectif général WP4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/>
              <a:t>Caractériser et modéliser les réponses biologiques aux hadrons</a:t>
            </a:r>
            <a:r>
              <a:rPr lang="fr-FR" sz="2000" dirty="0"/>
              <a:t>, du niveau cellulaire au niveau tumoral, en comparaison aux photons 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0" indent="0">
              <a:buNone/>
            </a:pPr>
            <a:r>
              <a:rPr lang="fr-FR" sz="2000" b="1" dirty="0"/>
              <a:t>BIOHADRON – Objectifs scientifiques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/>
              <a:t>Déterminer les mécanismes biologiques spécifiques</a:t>
            </a:r>
            <a:r>
              <a:rPr lang="fr-FR" sz="2000" dirty="0"/>
              <a:t> induits par les protons, ions carbone et hélium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/>
              <a:t>Caractériser les altérations moléculaires et métaboliques</a:t>
            </a:r>
            <a:r>
              <a:rPr lang="fr-FR" sz="2000" dirty="0"/>
              <a:t> : stress oxydant, </a:t>
            </a:r>
            <a:r>
              <a:rPr lang="fr-FR" sz="2000" dirty="0" err="1"/>
              <a:t>protéostasie</a:t>
            </a:r>
            <a:r>
              <a:rPr lang="fr-FR" sz="2000" dirty="0"/>
              <a:t>, mitochondries, signalisation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/>
              <a:t>Évaluer l’impact sur le contrôle tumoral et l’immunité antitumorale</a:t>
            </a:r>
            <a:r>
              <a:rPr lang="fr-FR" sz="20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/>
              <a:t>Établir des relations dose–LET–effet biologique</a:t>
            </a:r>
            <a:r>
              <a:rPr lang="fr-FR" sz="2000" dirty="0"/>
              <a:t> pour alimenter et valider les modèles prédictifs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/>
              <a:t>Identifier des cibles biologiques</a:t>
            </a:r>
            <a:r>
              <a:rPr lang="fr-FR" sz="2000" dirty="0"/>
              <a:t> pour optimiser les stratégies thérapeutiques combinées 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b="1" dirty="0"/>
              <a:t>BIOHADRON – Défis scientifiques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/>
              <a:t>Relier les caractéristiques physiques des faisceaux </a:t>
            </a:r>
            <a:r>
              <a:rPr lang="fr-FR" sz="2000" dirty="0"/>
              <a:t>(dose, LET, structure de traces) </a:t>
            </a:r>
            <a:r>
              <a:rPr lang="fr-FR" sz="2000" b="1" dirty="0"/>
              <a:t>aux effets biologiques</a:t>
            </a:r>
            <a:r>
              <a:rPr lang="fr-FR" sz="20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/>
              <a:t>Intégrer les réponses multi-échelles</a:t>
            </a:r>
            <a:r>
              <a:rPr lang="fr-FR" sz="2000" dirty="0"/>
              <a:t> : molécules → cellules → microenvironnement → tumeur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/>
              <a:t>Identifier les signatures biologiques spécifiques de chaque ion</a:t>
            </a:r>
            <a:r>
              <a:rPr lang="fr-FR" sz="20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/>
              <a:t>Transposer les données expérimentales en paramètres prédictifs pertinents pour la clinique</a:t>
            </a:r>
            <a:endParaRPr lang="fr-FR" sz="2000" dirty="0"/>
          </a:p>
          <a:p>
            <a:endParaRPr lang="fr-FR" sz="18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90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Structure du projet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90CB1-5EBB-3937-7E9E-05C572595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6846"/>
            <a:ext cx="10742592" cy="49828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700" b="1" dirty="0"/>
              <a:t>Personnes et laboratoires impliqués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 b="1" dirty="0"/>
              <a:t>IP2I / RCM</a:t>
            </a:r>
            <a:r>
              <a:rPr lang="fr-FR" sz="1700" dirty="0"/>
              <a:t> : coordination BIOHADRON ; stress oxydant, </a:t>
            </a:r>
            <a:r>
              <a:rPr lang="fr-FR" sz="1700" dirty="0" err="1"/>
              <a:t>protéostasie</a:t>
            </a:r>
            <a:r>
              <a:rPr lang="fr-FR" sz="1700" dirty="0"/>
              <a:t>, mitochondries, signalisation, immunité ; modèles in ovo et murins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 b="1" dirty="0"/>
              <a:t>CIMAP</a:t>
            </a:r>
            <a:r>
              <a:rPr lang="fr-FR" sz="1700" dirty="0"/>
              <a:t> : radiobiologie des ions, dommages cellulaires et moléculaires </a:t>
            </a:r>
          </a:p>
          <a:p>
            <a:r>
              <a:rPr lang="fr-FR" sz="1700" b="1" dirty="0"/>
              <a:t>LPCA</a:t>
            </a:r>
            <a:r>
              <a:rPr lang="fr-FR" sz="1700" dirty="0"/>
              <a:t> : métabolisme mitochondrial, ROS, bioénergétique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 b="1" dirty="0" err="1"/>
              <a:t>IJCLab</a:t>
            </a:r>
            <a:r>
              <a:rPr lang="fr-FR" sz="1700" dirty="0"/>
              <a:t> : contribution aux approches radiobiologiques et à l’interprétation physique–biologique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fr-FR" sz="1700" b="1" dirty="0"/>
              <a:t>Collaborations nationales et internationales</a:t>
            </a:r>
          </a:p>
          <a:p>
            <a:r>
              <a:rPr lang="fr-FR" sz="1700" b="1" dirty="0"/>
              <a:t>France</a:t>
            </a:r>
            <a:r>
              <a:rPr lang="fr-FR" sz="1700" dirty="0"/>
              <a:t> : GANIL (Caen), CAL (Nice), </a:t>
            </a:r>
            <a:r>
              <a:rPr lang="fr-FR" sz="1700" dirty="0" err="1"/>
              <a:t>Arronax</a:t>
            </a:r>
            <a:r>
              <a:rPr lang="fr-FR" sz="1700" dirty="0"/>
              <a:t> (Nantes), LPC-Caen, CEA-</a:t>
            </a:r>
            <a:r>
              <a:rPr lang="fr-FR" sz="1700" dirty="0" err="1"/>
              <a:t>iRCM</a:t>
            </a:r>
            <a:r>
              <a:rPr lang="fr-FR" sz="1700" dirty="0"/>
              <a:t>, CEA-IRIG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 b="1" dirty="0"/>
              <a:t>Internationales</a:t>
            </a:r>
            <a:r>
              <a:rPr lang="fr-FR" sz="1700" dirty="0"/>
              <a:t> : CNAO (Pavie), NIRS/QST (Japon), IFIN-HH (Roumanie)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fr-FR" sz="1700" b="1" dirty="0"/>
              <a:t>Plateformes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 b="1" dirty="0"/>
              <a:t>Faisceaux d’ions</a:t>
            </a:r>
            <a:r>
              <a:rPr lang="fr-FR" sz="1700" dirty="0"/>
              <a:t> : CNAO, GANIL, CAL, ARRONAX, NIRS/QST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 b="1" dirty="0"/>
              <a:t>Plateformes biologiques</a:t>
            </a:r>
            <a:r>
              <a:rPr lang="fr-FR" sz="1700" dirty="0"/>
              <a:t> : </a:t>
            </a:r>
            <a:r>
              <a:rPr lang="fr-FR" sz="1700" dirty="0" err="1"/>
              <a:t>cytométrie</a:t>
            </a:r>
            <a:r>
              <a:rPr lang="fr-FR" sz="1700" dirty="0"/>
              <a:t>, imagerie, protéomique / spectrométrie de masse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700" b="1" dirty="0"/>
              <a:t>Modèles expérimentaux</a:t>
            </a:r>
            <a:r>
              <a:rPr lang="fr-FR" sz="1700" dirty="0"/>
              <a:t> : 2D, 3D, in ovo, in vivo</a:t>
            </a:r>
          </a:p>
        </p:txBody>
      </p:sp>
    </p:spTree>
    <p:extLst>
      <p:ext uri="{BB962C8B-B14F-4D97-AF65-F5344CB8AC3E}">
        <p14:creationId xmlns:p14="http://schemas.microsoft.com/office/powerpoint/2010/main" val="1589891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610" y="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90CB1-5EBB-3937-7E9E-05C572595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896" y="1325562"/>
            <a:ext cx="8256324" cy="54181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00B0F0"/>
                </a:solidFill>
              </a:rPr>
              <a:t>RCM : </a:t>
            </a:r>
          </a:p>
          <a:p>
            <a:pPr>
              <a:spcBef>
                <a:spcPts val="1200"/>
              </a:spcBef>
            </a:pPr>
            <a:r>
              <a:rPr lang="fr-FR" sz="2000" dirty="0"/>
              <a:t>5 </a:t>
            </a:r>
            <a:r>
              <a:rPr lang="fr-FR" sz="2000" b="1" dirty="0"/>
              <a:t>temps de faisceau carbone </a:t>
            </a:r>
            <a:r>
              <a:rPr lang="fr-FR" sz="2000" dirty="0"/>
              <a:t>de 6 heures au CNAO : Avril Septembre 2025 ; Février, Avril, Juillet 2026</a:t>
            </a:r>
          </a:p>
          <a:p>
            <a:pPr>
              <a:spcBef>
                <a:spcPts val="1200"/>
              </a:spcBef>
            </a:pPr>
            <a:r>
              <a:rPr lang="fr-FR" sz="2000" b="1" dirty="0"/>
              <a:t>Nouveaux résultats scientifique et publications </a:t>
            </a:r>
            <a:r>
              <a:rPr lang="fr-FR" sz="2000" dirty="0"/>
              <a:t>: </a:t>
            </a:r>
          </a:p>
          <a:p>
            <a:pPr marL="536575" lvl="1" indent="-268288" defTabSz="444500">
              <a:spcBef>
                <a:spcPts val="1200"/>
              </a:spcBef>
              <a:buFont typeface="Calibri" panose="020F0502020204030204" pitchFamily="34" charset="0"/>
              <a:buChar char="‒"/>
            </a:pPr>
            <a:r>
              <a:rPr lang="fr-FR" sz="2000" b="1" dirty="0"/>
              <a:t>Prix Michael </a:t>
            </a:r>
            <a:r>
              <a:rPr lang="fr-FR" sz="2000" b="1" dirty="0" err="1"/>
              <a:t>Goitein</a:t>
            </a:r>
            <a:r>
              <a:rPr lang="fr-FR" sz="2000" b="1" dirty="0"/>
              <a:t> for </a:t>
            </a:r>
            <a:r>
              <a:rPr lang="fr-FR" sz="2000" b="1" dirty="0" err="1"/>
              <a:t>Biology</a:t>
            </a:r>
            <a:r>
              <a:rPr lang="fr-FR" sz="2000" dirty="0"/>
              <a:t> du 64</a:t>
            </a:r>
            <a:r>
              <a:rPr lang="fr-FR" sz="2000" baseline="30000" dirty="0"/>
              <a:t>ème</a:t>
            </a:r>
            <a:r>
              <a:rPr lang="fr-FR" sz="2000" dirty="0"/>
              <a:t> PTCOG (Deauville 2026) : « Carbon ion </a:t>
            </a:r>
            <a:r>
              <a:rPr lang="fr-FR" sz="2000" dirty="0" err="1"/>
              <a:t>radiotherapy</a:t>
            </a:r>
            <a:r>
              <a:rPr lang="fr-FR" sz="2000" dirty="0"/>
              <a:t> </a:t>
            </a:r>
            <a:r>
              <a:rPr lang="fr-FR" sz="2000" dirty="0" err="1"/>
              <a:t>outperforms</a:t>
            </a:r>
            <a:r>
              <a:rPr lang="fr-FR" sz="2000" dirty="0"/>
              <a:t> photons and protons, </a:t>
            </a:r>
            <a:r>
              <a:rPr lang="fr-FR" sz="2000" dirty="0" err="1"/>
              <a:t>including</a:t>
            </a:r>
            <a:r>
              <a:rPr lang="fr-FR" sz="2000" dirty="0"/>
              <a:t> in combination </a:t>
            </a:r>
            <a:r>
              <a:rPr lang="fr-FR" sz="2000" dirty="0" err="1"/>
              <a:t>with</a:t>
            </a:r>
            <a:r>
              <a:rPr lang="fr-FR" sz="2000" dirty="0"/>
              <a:t> anti-PD-1 in murine HNSCC and CAM </a:t>
            </a:r>
            <a:r>
              <a:rPr lang="fr-FR" sz="2000" dirty="0" err="1"/>
              <a:t>xenografts</a:t>
            </a:r>
            <a:r>
              <a:rPr lang="fr-FR" sz="2000" dirty="0"/>
              <a:t> </a:t>
            </a:r>
            <a:r>
              <a:rPr lang="fr-FR" sz="2000" dirty="0" err="1"/>
              <a:t>models</a:t>
            </a:r>
            <a:r>
              <a:rPr lang="fr-FR" sz="2000" dirty="0"/>
              <a:t> ».</a:t>
            </a:r>
          </a:p>
          <a:p>
            <a:pPr marL="536575" lvl="1" indent="-268288" defTabSz="444500">
              <a:spcBef>
                <a:spcPts val="1200"/>
              </a:spcBef>
              <a:buFont typeface="Calibri" panose="020F0502020204030204" pitchFamily="34" charset="0"/>
              <a:buChar char="‒"/>
            </a:pPr>
            <a:r>
              <a:rPr lang="fr-FR" sz="2000" b="1" dirty="0" err="1"/>
              <a:t>Protéostase</a:t>
            </a:r>
            <a:r>
              <a:rPr lang="fr-FR" sz="2000" dirty="0"/>
              <a:t> : 1 publication en révision favorable dans </a:t>
            </a:r>
            <a:r>
              <a:rPr lang="fr-FR" sz="2000" dirty="0" err="1"/>
              <a:t>Cell</a:t>
            </a:r>
            <a:r>
              <a:rPr lang="fr-FR" sz="2000" dirty="0"/>
              <a:t> </a:t>
            </a:r>
            <a:r>
              <a:rPr lang="fr-FR" sz="2000" dirty="0" err="1"/>
              <a:t>Death</a:t>
            </a:r>
            <a:r>
              <a:rPr lang="fr-FR" sz="2000" dirty="0"/>
              <a:t> &amp; </a:t>
            </a:r>
            <a:r>
              <a:rPr lang="fr-FR" sz="2000" dirty="0" err="1"/>
              <a:t>Disease</a:t>
            </a:r>
            <a:r>
              <a:rPr lang="fr-FR" sz="2000" dirty="0"/>
              <a:t> (IF 12) </a:t>
            </a:r>
          </a:p>
          <a:p>
            <a:pPr marL="536575" lvl="1" indent="-268288" defTabSz="444500">
              <a:spcBef>
                <a:spcPts val="1200"/>
              </a:spcBef>
              <a:buFont typeface="Calibri" panose="020F0502020204030204" pitchFamily="34" charset="0"/>
              <a:buChar char="‒"/>
            </a:pPr>
            <a:r>
              <a:rPr lang="fr-FR" sz="2000" dirty="0"/>
              <a:t>Efficacité supérieure des ions carbone par rapport aux protons et photons dans le </a:t>
            </a:r>
            <a:r>
              <a:rPr lang="fr-FR" sz="2000" b="1" dirty="0"/>
              <a:t>modèle de tumeur sur œufs de poule embryonnés </a:t>
            </a:r>
            <a:r>
              <a:rPr lang="fr-FR" sz="2000" dirty="0"/>
              <a:t>(analyse de microscopie multispectrale en cours, 1 article à soumettre en 2027 + soutenance thèse M. Tissot)</a:t>
            </a:r>
          </a:p>
          <a:p>
            <a:pPr marL="536575" lvl="1" indent="-268288" defTabSz="444500">
              <a:spcBef>
                <a:spcPts val="1200"/>
              </a:spcBef>
              <a:buFont typeface="Calibri" panose="020F0502020204030204" pitchFamily="34" charset="0"/>
              <a:buChar char="‒"/>
            </a:pPr>
            <a:r>
              <a:rPr lang="fr-FR" sz="2000" b="1" dirty="0"/>
              <a:t>ADN </a:t>
            </a:r>
            <a:r>
              <a:rPr lang="fr-FR" sz="2000" b="1" dirty="0" err="1"/>
              <a:t>cyctosolique</a:t>
            </a:r>
            <a:r>
              <a:rPr lang="fr-FR" sz="2000" b="1" dirty="0"/>
              <a:t> et voie </a:t>
            </a:r>
            <a:r>
              <a:rPr lang="fr-FR" sz="2000" b="1" dirty="0" err="1"/>
              <a:t>cGas</a:t>
            </a:r>
            <a:r>
              <a:rPr lang="fr-FR" sz="2000" b="1" dirty="0"/>
              <a:t>-STING </a:t>
            </a:r>
            <a:r>
              <a:rPr lang="fr-FR" sz="2000" dirty="0"/>
              <a:t>: différences de production et d’activation en réponse aux ions carbone par rapport aux photons (1 article à soumettre en 2027, + soutenance thèse M. Tissot)</a:t>
            </a:r>
          </a:p>
          <a:p>
            <a:pPr marL="0" indent="0">
              <a:buNone/>
            </a:pPr>
            <a:endParaRPr lang="fr-FR" sz="18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5BC7EC-20ED-A60D-06CB-608459696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4320" y="1975936"/>
            <a:ext cx="3065784" cy="237843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85F5FF-8FF0-0412-51B5-109C9C221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4320" y="4593267"/>
            <a:ext cx="3188511" cy="73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93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A615-B295-E0AB-86E0-37B84D5A065A}"/>
              </a:ext>
            </a:extLst>
          </p:cNvPr>
          <p:cNvSpPr txBox="1">
            <a:spLocks/>
          </p:cNvSpPr>
          <p:nvPr/>
        </p:nvSpPr>
        <p:spPr>
          <a:xfrm>
            <a:off x="598170" y="17145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 (2)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B9AA9B0-2440-D3AB-9F70-3319BFA0CB45}"/>
              </a:ext>
            </a:extLst>
          </p:cNvPr>
          <p:cNvSpPr txBox="1"/>
          <p:nvPr/>
        </p:nvSpPr>
        <p:spPr>
          <a:xfrm>
            <a:off x="2237354" y="1305665"/>
            <a:ext cx="4740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Collaboration avec CLCC </a:t>
            </a:r>
            <a:r>
              <a:rPr lang="fr-FR" sz="1600" i="1" dirty="0" err="1"/>
              <a:t>Baclesse</a:t>
            </a:r>
            <a:r>
              <a:rPr lang="fr-FR" sz="1600" i="1" dirty="0"/>
              <a:t> </a:t>
            </a:r>
          </a:p>
          <a:p>
            <a:endParaRPr lang="fr-FR" sz="1600" i="1" dirty="0"/>
          </a:p>
          <a:p>
            <a:r>
              <a:rPr lang="fr-FR" sz="1600" dirty="0"/>
              <a:t>Modèle tête et cou (organoïdes)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FAF6B3-9B3A-5054-078D-2E71F32E1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057" y="3422859"/>
            <a:ext cx="4971069" cy="32918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129011-BC4B-9115-909A-383F66243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5016" y="2772126"/>
            <a:ext cx="3900287" cy="40499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E37B95-56DC-FE15-8D02-CF2FB4204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2057" y="2323000"/>
            <a:ext cx="5061529" cy="8309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DA661CA-ADC6-6DF0-93E2-71858927CA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5853" y="1674864"/>
            <a:ext cx="2914882" cy="1105510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B00CDC0C-1CD3-CBE0-8C43-ABA8AE0F5A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60959" y="1334569"/>
            <a:ext cx="1133475" cy="9048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269D006-1F67-D2B8-CBAD-4197B27E407E}"/>
              </a:ext>
            </a:extLst>
          </p:cNvPr>
          <p:cNvSpPr txBox="1"/>
          <p:nvPr/>
        </p:nvSpPr>
        <p:spPr>
          <a:xfrm>
            <a:off x="655319" y="869372"/>
            <a:ext cx="103899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2800" b="1" dirty="0">
                <a:solidFill>
                  <a:srgbClr val="00B0F0"/>
                </a:solidFill>
              </a:rPr>
              <a:t>CIMAP : </a:t>
            </a:r>
            <a:r>
              <a:rPr lang="en-US" sz="2400" dirty="0"/>
              <a:t>Team </a:t>
            </a:r>
            <a:r>
              <a:rPr lang="en-US" sz="2400" dirty="0">
                <a:solidFill>
                  <a:srgbClr val="FF0000"/>
                </a:solidFill>
              </a:rPr>
              <a:t>ARIA A</a:t>
            </a:r>
            <a:r>
              <a:rPr lang="en-US" sz="2400" dirty="0"/>
              <a:t>pplications in </a:t>
            </a:r>
            <a:r>
              <a:rPr lang="en-US" sz="2400" dirty="0">
                <a:solidFill>
                  <a:srgbClr val="FF0000"/>
                </a:solidFill>
              </a:rPr>
              <a:t>R</a:t>
            </a:r>
            <a:r>
              <a:rPr lang="en-US" sz="2400" dirty="0"/>
              <a:t>adiobiology with </a:t>
            </a:r>
            <a:r>
              <a:rPr lang="en-US" sz="2400" dirty="0">
                <a:solidFill>
                  <a:srgbClr val="FF0000"/>
                </a:solidFill>
              </a:rPr>
              <a:t>A</a:t>
            </a:r>
            <a:r>
              <a:rPr lang="en-US" sz="2400" dirty="0"/>
              <a:t>ccelerated </a:t>
            </a:r>
            <a:r>
              <a:rPr lang="en-US" sz="2400" dirty="0">
                <a:solidFill>
                  <a:srgbClr val="E9D90D"/>
                </a:solidFill>
              </a:rPr>
              <a:t>I</a:t>
            </a:r>
            <a:r>
              <a:rPr lang="en-US" sz="2400" dirty="0"/>
              <a:t>ons</a:t>
            </a:r>
            <a:r>
              <a:rPr lang="fr-FR" sz="2400" b="1" dirty="0">
                <a:solidFill>
                  <a:srgbClr val="00B0F0"/>
                </a:solidFill>
              </a:rPr>
              <a:t> </a:t>
            </a:r>
            <a:endParaRPr lang="fr-FR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27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Vision 2030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95DB9D2-2CF6-674A-C640-DAF941E52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18211" y="1942317"/>
            <a:ext cx="1011174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Construire une radiobiologie comparative de référence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pour les principaux ions thérapeutiques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Faire émerger des signatures biologiques robustes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associées à chaque modalité d’irradiation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Passer de modèles 2D à des modèles précliniques intégrés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3D, in ovo, murins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Structurer un continuum expérimental commun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entre biologie, imagerie, physique et modélisation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Définir des critères de choix des ions et des associations thérapeutiques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à visée clinique </a:t>
            </a:r>
          </a:p>
        </p:txBody>
      </p:sp>
    </p:spTree>
    <p:extLst>
      <p:ext uri="{BB962C8B-B14F-4D97-AF65-F5344CB8AC3E}">
        <p14:creationId xmlns:p14="http://schemas.microsoft.com/office/powerpoint/2010/main" val="247184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Nouvelles collaborations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90CB1-5EBB-3937-7E9E-05C572595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83290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2400" b="1" dirty="0">
                <a:solidFill>
                  <a:srgbClr val="00B0F0"/>
                </a:solidFill>
              </a:rPr>
              <a:t>RCM : </a:t>
            </a:r>
          </a:p>
          <a:p>
            <a:pPr>
              <a:spcBef>
                <a:spcPts val="1200"/>
              </a:spcBef>
            </a:pPr>
            <a:r>
              <a:rPr lang="fr-FR" sz="2000" dirty="0"/>
              <a:t>Mise en place d’un collaboration avec le Dr Sylvain Ferrandon de </a:t>
            </a:r>
            <a:r>
              <a:rPr lang="fr-FR" sz="2000" b="1" dirty="0"/>
              <a:t>l’Université de l’Ohio (Colombus, USA) </a:t>
            </a:r>
            <a:r>
              <a:rPr lang="fr-FR" sz="2000" dirty="0"/>
              <a:t>dans le cadre du programme d’accueil de chercheurs étrangers du </a:t>
            </a:r>
            <a:r>
              <a:rPr lang="fr-FR" sz="2000" dirty="0" err="1"/>
              <a:t>LabEx</a:t>
            </a:r>
            <a:r>
              <a:rPr lang="fr-FR" sz="2000" dirty="0"/>
              <a:t> PRIMES</a:t>
            </a:r>
          </a:p>
          <a:p>
            <a:pPr>
              <a:spcBef>
                <a:spcPts val="1200"/>
              </a:spcBef>
            </a:pPr>
            <a:r>
              <a:rPr lang="fr-FR" sz="2000" dirty="0"/>
              <a:t> Financement de son séjour et de 6h d’expérimentation commune Protons à CNAO en juillet 2026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581942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>
                <a:solidFill>
                  <a:schemeClr val="accent1">
                    <a:lumMod val="50000"/>
                  </a:schemeClr>
                </a:solidFill>
              </a:rPr>
              <a:t>AaP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 en cours et visés (2-5 ans)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A1FDAF-22B7-C53A-838D-CCEAA00C3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1345"/>
            <a:ext cx="10515600" cy="435133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B0F0"/>
                </a:solidFill>
              </a:rPr>
              <a:t>RCM</a:t>
            </a:r>
            <a:r>
              <a:rPr lang="fr-FR" sz="2000" dirty="0"/>
              <a:t> : </a:t>
            </a:r>
            <a:r>
              <a:rPr lang="fr-FR" sz="2400" dirty="0"/>
              <a:t>PCSI 2027, + autres</a:t>
            </a:r>
          </a:p>
          <a:p>
            <a:endParaRPr lang="fr-FR" sz="2400" dirty="0"/>
          </a:p>
          <a:p>
            <a:r>
              <a:rPr lang="fr-FR" b="1" dirty="0">
                <a:solidFill>
                  <a:srgbClr val="00B0F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CIMAP</a:t>
            </a:r>
            <a:r>
              <a:rPr lang="fr-FR" sz="18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fr-FR" sz="24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: PL-BIO et/ou PCSI (sur projet </a:t>
            </a:r>
            <a:r>
              <a:rPr lang="fr-FR" sz="2400" dirty="0" err="1">
                <a:effectLst/>
                <a:ea typeface="Aptos" panose="020B0004020202020204" pitchFamily="34" charset="0"/>
                <a:cs typeface="Aptos" panose="020B0004020202020204" pitchFamily="34" charset="0"/>
              </a:rPr>
              <a:t>organoides</a:t>
            </a:r>
            <a:r>
              <a:rPr lang="fr-FR" sz="24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)</a:t>
            </a:r>
          </a:p>
          <a:p>
            <a:endParaRPr lang="fr-FR" sz="2400" dirty="0"/>
          </a:p>
          <a:p>
            <a:endParaRPr lang="fr-FR" sz="18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632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Besoins 2027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A1FDAF-22B7-C53A-838D-CCEAA00C3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B0F0"/>
                </a:solidFill>
              </a:rPr>
              <a:t>RCM :</a:t>
            </a:r>
          </a:p>
          <a:p>
            <a:pPr lvl="1"/>
            <a:r>
              <a:rPr lang="fr-FR" dirty="0"/>
              <a:t>Renouvèlement du budget MP</a:t>
            </a:r>
          </a:p>
          <a:p>
            <a:pPr lvl="1"/>
            <a:r>
              <a:rPr lang="fr-FR" dirty="0"/>
              <a:t>Financement thèse ou </a:t>
            </a:r>
            <a:r>
              <a:rPr lang="fr-FR" dirty="0" err="1"/>
              <a:t>post-doctorant</a:t>
            </a:r>
            <a:r>
              <a:rPr lang="fr-FR" dirty="0"/>
              <a:t> (soutenance M Tissot en décembre 2026) : indispensable pour manips longues sur site</a:t>
            </a:r>
          </a:p>
        </p:txBody>
      </p:sp>
    </p:spTree>
    <p:extLst>
      <p:ext uri="{BB962C8B-B14F-4D97-AF65-F5344CB8AC3E}">
        <p14:creationId xmlns:p14="http://schemas.microsoft.com/office/powerpoint/2010/main" val="202792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5547</TotalTime>
  <Words>657</Words>
  <Application>Microsoft Office PowerPoint</Application>
  <PresentationFormat>Grand écran</PresentationFormat>
  <Paragraphs>63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Office Theme</vt:lpstr>
      <vt:lpstr>BioHadron</vt:lpstr>
      <vt:lpstr>Objectifs et défis scientifiques</vt:lpstr>
      <vt:lpstr>Structure du projet</vt:lpstr>
      <vt:lpstr>Faits marquants 2025/26 (1)</vt:lpstr>
      <vt:lpstr>Présentation PowerPoint</vt:lpstr>
      <vt:lpstr>Vision 2030</vt:lpstr>
      <vt:lpstr>Nouvelles collaborations</vt:lpstr>
      <vt:lpstr>AaP en cours et visés (2-5 ans)</vt:lpstr>
      <vt:lpstr>Besoins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projet</dc:title>
  <dc:creator>Sara Marcatili</dc:creator>
  <cp:lastModifiedBy>RODRIGUEZ-LAFRASSE, Claire</cp:lastModifiedBy>
  <cp:revision>20</cp:revision>
  <dcterms:created xsi:type="dcterms:W3CDTF">2026-08-28T14:20:12Z</dcterms:created>
  <dcterms:modified xsi:type="dcterms:W3CDTF">2026-09-07T21:16:49Z</dcterms:modified>
</cp:coreProperties>
</file>