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8" r:id="rId3"/>
    <p:sldId id="269" r:id="rId4"/>
    <p:sldId id="270" r:id="rId5"/>
    <p:sldId id="267" r:id="rId6"/>
    <p:sldId id="261" r:id="rId7"/>
    <p:sldId id="258" r:id="rId8"/>
    <p:sldId id="262" r:id="rId9"/>
    <p:sldId id="263" r:id="rId10"/>
    <p:sldId id="264" r:id="rId11"/>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27"/>
    <p:restoredTop sz="94646"/>
  </p:normalViewPr>
  <p:slideViewPr>
    <p:cSldViewPr snapToGrid="0">
      <p:cViewPr varScale="1">
        <p:scale>
          <a:sx n="110" d="100"/>
          <a:sy n="110" d="100"/>
        </p:scale>
        <p:origin x="33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F1F1B3-4463-4E17-939C-EAA169732F37}" type="datetimeFigureOut">
              <a:rPr lang="fr-FR" smtClean="0"/>
              <a:t>08/09/2026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A49C35-7059-4FA0-A49E-F8CA50B7E006}" type="slidenum">
              <a:rPr lang="fr-FR" smtClean="0"/>
              <a:t>‹N°›</a:t>
            </a:fld>
            <a:endParaRPr lang="fr-FR"/>
          </a:p>
        </p:txBody>
      </p:sp>
    </p:spTree>
    <p:extLst>
      <p:ext uri="{BB962C8B-B14F-4D97-AF65-F5344CB8AC3E}">
        <p14:creationId xmlns:p14="http://schemas.microsoft.com/office/powerpoint/2010/main" val="2456971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00" noProof="0" dirty="0" smtClean="0"/>
              <a:t>This study</a:t>
            </a:r>
            <a:r>
              <a:rPr lang="en-US" sz="1000" baseline="0" noProof="0" dirty="0" smtClean="0"/>
              <a:t> was performed on a </a:t>
            </a:r>
            <a:r>
              <a:rPr lang="en-US" sz="1000" baseline="0" noProof="0" dirty="0" err="1" smtClean="0"/>
              <a:t>proteus</a:t>
            </a:r>
            <a:r>
              <a:rPr lang="en-US" sz="1000" baseline="0" noProof="0" dirty="0" smtClean="0"/>
              <a:t> one at the </a:t>
            </a:r>
            <a:r>
              <a:rPr lang="en-US" sz="1000" baseline="0" noProof="0" dirty="0" err="1" smtClean="0"/>
              <a:t>cyclhad</a:t>
            </a:r>
            <a:r>
              <a:rPr lang="en-US" sz="1000" baseline="0" noProof="0" dirty="0" smtClean="0"/>
              <a:t> center at Caen in France, which delivers treatments through pencil beam scanning.</a:t>
            </a:r>
          </a:p>
          <a:p>
            <a:r>
              <a:rPr lang="en-US" sz="1000" baseline="0" noProof="0" dirty="0" smtClean="0"/>
              <a:t>The specificities of PBS treatments are pencil beams with dimensions of the order of the cm and a high delivery frequency (up to 1 kHz).</a:t>
            </a:r>
          </a:p>
          <a:p>
            <a:r>
              <a:rPr lang="en-US" sz="1000" baseline="0" noProof="0" dirty="0" smtClean="0"/>
              <a:t>This makes the verification of treatments challenging. </a:t>
            </a:r>
          </a:p>
          <a:p>
            <a:r>
              <a:rPr lang="en-US" sz="1000" baseline="0" noProof="0" dirty="0" smtClean="0"/>
              <a:t>Most quality control measurements are made with 1D or 2D detectors such as ionization chamber matrix or stack, which makes extensive controls time consuming.</a:t>
            </a:r>
          </a:p>
          <a:p>
            <a:r>
              <a:rPr lang="en-US" sz="1000" baseline="0" noProof="0" dirty="0" smtClean="0"/>
              <a:t>The objective of this work was thus to develop a detector allowing 3D verifications and dose reconstruction.</a:t>
            </a:r>
          </a:p>
          <a:p>
            <a:endParaRPr lang="en-US" sz="1000" noProof="0" dirty="0"/>
          </a:p>
        </p:txBody>
      </p:sp>
      <p:sp>
        <p:nvSpPr>
          <p:cNvPr id="4" name="Espace réservé du numéro de diapositive 3"/>
          <p:cNvSpPr>
            <a:spLocks noGrp="1"/>
          </p:cNvSpPr>
          <p:nvPr>
            <p:ph type="sldNum" sz="quarter" idx="10"/>
          </p:nvPr>
        </p:nvSpPr>
        <p:spPr/>
        <p:txBody>
          <a:bodyPr/>
          <a:lstStyle/>
          <a:p>
            <a:fld id="{424FC862-3C35-3D4E-9084-D9ECACF1A1C6}" type="slidenum">
              <a:rPr lang="fr-FR" smtClean="0"/>
              <a:t>2</a:t>
            </a:fld>
            <a:endParaRPr lang="fr-FR"/>
          </a:p>
        </p:txBody>
      </p:sp>
    </p:spTree>
    <p:extLst>
      <p:ext uri="{BB962C8B-B14F-4D97-AF65-F5344CB8AC3E}">
        <p14:creationId xmlns:p14="http://schemas.microsoft.com/office/powerpoint/2010/main" val="2434214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00" noProof="0" dirty="0" smtClean="0"/>
              <a:t>The detector we developed is a scintillator system, shown in this picture. It consists of a plastic scintillator cube of 10x10x10cm, with 4 faces on 6, painted black to limit parasitic light and optical reflections. </a:t>
            </a:r>
          </a:p>
          <a:p>
            <a:r>
              <a:rPr lang="en-US" sz="1000" noProof="0" dirty="0" smtClean="0"/>
              <a:t>The system</a:t>
            </a:r>
            <a:r>
              <a:rPr lang="en-US" sz="1000" baseline="0" noProof="0" dirty="0" smtClean="0"/>
              <a:t> is designed to be irradiated by vertical beams.</a:t>
            </a:r>
            <a:endParaRPr lang="en-US" sz="1000" noProof="0" dirty="0" smtClean="0"/>
          </a:p>
          <a:p>
            <a:r>
              <a:rPr lang="en-US" sz="1000" noProof="0" dirty="0" smtClean="0"/>
              <a:t>The scintillation is recorded by an ultra-fast camera </a:t>
            </a:r>
            <a:r>
              <a:rPr lang="en-US" sz="1000" noProof="0" dirty="0" err="1" smtClean="0"/>
              <a:t>synchronised</a:t>
            </a:r>
            <a:r>
              <a:rPr lang="en-US" sz="1000" noProof="0" dirty="0" smtClean="0"/>
              <a:t> with the beam delivery. </a:t>
            </a:r>
          </a:p>
          <a:p>
            <a:r>
              <a:rPr lang="en-US" sz="1000" noProof="0" dirty="0" smtClean="0"/>
              <a:t>The camera records two views of the scintillator: a direct view and a view reflected by a mirror. Here is an example of the recording of an irradiation where we can see each pulse delivered by the </a:t>
            </a:r>
            <a:r>
              <a:rPr lang="en-US" sz="1000" noProof="0" dirty="0" err="1" smtClean="0"/>
              <a:t>Proteus®ONE</a:t>
            </a:r>
            <a:r>
              <a:rPr lang="en-US" sz="1000" noProof="0" dirty="0" smtClean="0"/>
              <a:t>. The horizontal position of the pulse on the direct view is mainly representative of the Y position. The horizontal position of the pulse on the view reflected by the mirror is representative of the X position of the pulse. The depth of the Bragg peak, whatever the view, is representative of the energy. And the signal intensity at the Bragg peak position is correlated to the delivered pulse intensity in MU.</a:t>
            </a:r>
            <a:endParaRPr lang="en-US" sz="1000" noProof="0" dirty="0"/>
          </a:p>
        </p:txBody>
      </p:sp>
      <p:sp>
        <p:nvSpPr>
          <p:cNvPr id="4" name="Espace réservé du numéro de diapositive 3"/>
          <p:cNvSpPr>
            <a:spLocks noGrp="1"/>
          </p:cNvSpPr>
          <p:nvPr>
            <p:ph type="sldNum" sz="quarter" idx="10"/>
          </p:nvPr>
        </p:nvSpPr>
        <p:spPr/>
        <p:txBody>
          <a:bodyPr/>
          <a:lstStyle/>
          <a:p>
            <a:fld id="{A3734DD6-9413-4629-859E-BB0C3D765EE3}" type="slidenum">
              <a:rPr lang="fr-FR" smtClean="0"/>
              <a:t>3</a:t>
            </a:fld>
            <a:endParaRPr lang="fr-FR"/>
          </a:p>
        </p:txBody>
      </p:sp>
    </p:spTree>
    <p:extLst>
      <p:ext uri="{BB962C8B-B14F-4D97-AF65-F5344CB8AC3E}">
        <p14:creationId xmlns:p14="http://schemas.microsoft.com/office/powerpoint/2010/main" val="78414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t>The two images are used to</a:t>
            </a:r>
            <a:r>
              <a:rPr lang="en-US" sz="1000" baseline="0" noProof="0" dirty="0" smtClean="0"/>
              <a:t> reconstruct the 3D dose distribution of the PBs delivered by the treatment. The reconstruction is based on a loop on all the pixels of the direct 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noProof="0" dirty="0" smtClean="0">
                <a:solidFill>
                  <a:srgbClr val="FF0000"/>
                </a:solidFill>
              </a:rPr>
              <a:t>For each pixel, the corresponding volume, contributing to the scintillation signal measured by the pixel is calculated by </a:t>
            </a:r>
            <a:r>
              <a:rPr lang="en-US" sz="1000" baseline="0" noProof="0" dirty="0" err="1" smtClean="0">
                <a:solidFill>
                  <a:srgbClr val="FF0000"/>
                </a:solidFill>
              </a:rPr>
              <a:t>retroprojection</a:t>
            </a:r>
            <a:r>
              <a:rPr lang="en-US" sz="1000" baseline="0" noProof="0" dirty="0" smtClean="0">
                <a:solidFill>
                  <a:srgbClr val="FF0000"/>
                </a:solidFill>
              </a:rPr>
              <a:t/>
            </a:r>
            <a:br>
              <a:rPr lang="en-US" sz="1000" baseline="0" noProof="0" dirty="0" smtClean="0">
                <a:solidFill>
                  <a:srgbClr val="FF0000"/>
                </a:solidFill>
              </a:rPr>
            </a:br>
            <a:r>
              <a:rPr lang="en-US" sz="1000" baseline="0" noProof="0" dirty="0" smtClean="0">
                <a:solidFill>
                  <a:srgbClr val="FF0000"/>
                </a:solidFill>
              </a:rPr>
              <a:t>This volume is then projected on the mirror view, to get the corresponding pixels.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noProof="0" dirty="0" smtClean="0">
                <a:solidFill>
                  <a:srgbClr val="FF0000"/>
                </a:solidFill>
              </a:rPr>
              <a:t>An those pixels are themselves retro-projected to define elementary volumes in the scintillator volume.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noProof="0" dirty="0" smtClean="0">
                <a:solidFill>
                  <a:srgbClr val="FF0000"/>
                </a:solidFill>
              </a:rPr>
              <a:t>The scintillation produced in this volume is finally calculated from the pixel values recorded in the direct and the mirror views.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noProof="0" dirty="0" smtClean="0">
                <a:solidFill>
                  <a:srgbClr val="FF0000"/>
                </a:solidFill>
              </a:rPr>
              <a:t>This algorithm allows to reconstruct the scintillation distribution but in a not regular grid.</a:t>
            </a:r>
            <a:endParaRPr lang="en-US" sz="1000" noProof="0" dirty="0" smtClean="0">
              <a:solidFill>
                <a:srgbClr val="FF0000"/>
              </a:solidFill>
            </a:endParaRPr>
          </a:p>
        </p:txBody>
      </p:sp>
      <p:sp>
        <p:nvSpPr>
          <p:cNvPr id="4" name="Espace réservé du numéro de diapositive 3"/>
          <p:cNvSpPr>
            <a:spLocks noGrp="1"/>
          </p:cNvSpPr>
          <p:nvPr>
            <p:ph type="sldNum" sz="quarter" idx="10"/>
          </p:nvPr>
        </p:nvSpPr>
        <p:spPr/>
        <p:txBody>
          <a:bodyPr/>
          <a:lstStyle/>
          <a:p>
            <a:fld id="{424FC862-3C35-3D4E-9084-D9ECACF1A1C6}" type="slidenum">
              <a:rPr lang="fr-FR" smtClean="0"/>
              <a:t>4</a:t>
            </a:fld>
            <a:endParaRPr lang="fr-FR"/>
          </a:p>
        </p:txBody>
      </p:sp>
    </p:spTree>
    <p:extLst>
      <p:ext uri="{BB962C8B-B14F-4D97-AF65-F5344CB8AC3E}">
        <p14:creationId xmlns:p14="http://schemas.microsoft.com/office/powerpoint/2010/main" val="12297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00" noProof="0" dirty="0" smtClean="0"/>
              <a:t>The process</a:t>
            </a:r>
            <a:r>
              <a:rPr lang="en-US" sz="1000" baseline="0" noProof="0" dirty="0" smtClean="0"/>
              <a:t> I presented you allows to reconstruct the 3D scintillation distribution from two projections. Of course, the process also needs corrections at different stages.</a:t>
            </a:r>
          </a:p>
          <a:p>
            <a:r>
              <a:rPr lang="en-US" sz="1000" baseline="0" noProof="0" dirty="0" smtClean="0"/>
              <a:t>In particular, the images must be corrected from optical artifacts such as lens </a:t>
            </a:r>
            <a:r>
              <a:rPr lang="en-US" sz="1000" baseline="0" noProof="0" dirty="0" err="1" smtClean="0"/>
              <a:t>vignetting</a:t>
            </a:r>
            <a:r>
              <a:rPr lang="en-US" sz="1000" baseline="0" noProof="0" dirty="0" smtClean="0"/>
              <a:t>, hot pixels, internal reflections et </a:t>
            </a:r>
            <a:r>
              <a:rPr lang="en-US" sz="1000" baseline="0" noProof="0" dirty="0" err="1" smtClean="0"/>
              <a:t>caetera</a:t>
            </a:r>
            <a:r>
              <a:rPr lang="en-US" sz="1000" baseline="0" noProof="0" dirty="0" smtClean="0"/>
              <a:t>.</a:t>
            </a:r>
          </a:p>
          <a:p>
            <a:r>
              <a:rPr lang="en-US" sz="1000" baseline="0" noProof="0" dirty="0" smtClean="0"/>
              <a:t>The reconstructed distribution then must be corrected from light attenuation which depends on the different optical paths, and from the approximations performed during the registration and from scintillation quenching.</a:t>
            </a:r>
          </a:p>
          <a:p>
            <a:r>
              <a:rPr lang="en-US" sz="1000" baseline="0" noProof="0" dirty="0" smtClean="0"/>
              <a:t>Finally the dose distribution of all the PBs delivered during the treatment are summed to get the whole treatment dose distribution.</a:t>
            </a:r>
            <a:endParaRPr lang="en-US" sz="1000" noProof="0" dirty="0"/>
          </a:p>
        </p:txBody>
      </p:sp>
      <p:sp>
        <p:nvSpPr>
          <p:cNvPr id="4" name="Espace réservé du numéro de diapositive 3"/>
          <p:cNvSpPr>
            <a:spLocks noGrp="1"/>
          </p:cNvSpPr>
          <p:nvPr>
            <p:ph type="sldNum" sz="quarter" idx="10"/>
          </p:nvPr>
        </p:nvSpPr>
        <p:spPr/>
        <p:txBody>
          <a:bodyPr/>
          <a:lstStyle/>
          <a:p>
            <a:fld id="{424FC862-3C35-3D4E-9084-D9ECACF1A1C6}" type="slidenum">
              <a:rPr lang="fr-FR" smtClean="0"/>
              <a:t>5</a:t>
            </a:fld>
            <a:endParaRPr lang="fr-FR"/>
          </a:p>
        </p:txBody>
      </p:sp>
    </p:spTree>
    <p:extLst>
      <p:ext uri="{BB962C8B-B14F-4D97-AF65-F5344CB8AC3E}">
        <p14:creationId xmlns:p14="http://schemas.microsoft.com/office/powerpoint/2010/main" val="22251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609A-6B6D-94BA-4034-E16F18B3618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A40ABB9-2748-92AC-3557-3E7F1AF507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4735F29-6984-0E1E-7232-3E84BD008130}"/>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BB007F98-0D0B-C8D3-CCCE-63AA443248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4C01E8-687E-82F8-EF3F-20D33EB0D75D}"/>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145535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B67E-AA23-F596-0631-32CA95D3AF3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ECB04AF-F3A2-95EE-602C-D533B900C0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1AC2CAC-07B9-4042-7114-1D0E20DBC257}"/>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14C3F426-03B3-A3C3-D132-E0A20AABF4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9B046B-4C05-8999-1E2E-32F01752B599}"/>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341981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8072-BF2F-476A-9279-9AE3BB4DAFB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431878B-8633-657C-E2B9-A6BC445197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E0078B7-6363-8132-DD88-5EF28F87ABDA}"/>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3AC2BE77-AAEE-BC60-C405-9924DE6A74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D45F61-D2AA-A673-F863-0ADE36FB9717}"/>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1875156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00EB-B7A1-D250-F7ED-70B43162835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0006402-CDBA-4932-B1E8-4D48B1F44BD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854F713-1A56-8B9E-3345-C6876781A8B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499F400-97D7-5A14-D38A-A7B8371E74B4}"/>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6" name="Footer Placeholder 5">
            <a:extLst>
              <a:ext uri="{FF2B5EF4-FFF2-40B4-BE49-F238E27FC236}">
                <a16:creationId xmlns:a16="http://schemas.microsoft.com/office/drawing/2014/main" id="{062107C0-7516-A331-1D72-4506B93F2A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A5863E-CE5F-1F52-AD95-C6BAF7757D97}"/>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2239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90E2-8F0F-ECEF-A600-1A14DD79675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8009D47-3085-FDA6-93DF-DDE29C329C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A8F6EF2-3250-8A97-2822-ACE298E8638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1365DB9-0C2F-FFEE-BAED-5003ACA08B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942A27-D268-0D3C-48DB-F0C61E203C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27D75B1-4BBF-EB5A-397E-13400196B756}"/>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8" name="Footer Placeholder 7">
            <a:extLst>
              <a:ext uri="{FF2B5EF4-FFF2-40B4-BE49-F238E27FC236}">
                <a16:creationId xmlns:a16="http://schemas.microsoft.com/office/drawing/2014/main" id="{9F67A902-B008-7860-E87B-3427618E6C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FE2C91F-85C9-952C-0D07-7C20029CFA4B}"/>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11243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F7B80-E2C4-D388-393D-627612C5A1A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25B92F6-E87A-1AC8-46AE-54BFE1529F3A}"/>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4" name="Footer Placeholder 3">
            <a:extLst>
              <a:ext uri="{FF2B5EF4-FFF2-40B4-BE49-F238E27FC236}">
                <a16:creationId xmlns:a16="http://schemas.microsoft.com/office/drawing/2014/main" id="{9448D410-AE99-80DC-417D-722077B4E1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55E4DAC-3923-2368-7339-1A8CB0AE5716}"/>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252339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C1AF4-6871-32C1-5A91-569AAB9F7827}"/>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3" name="Footer Placeholder 2">
            <a:extLst>
              <a:ext uri="{FF2B5EF4-FFF2-40B4-BE49-F238E27FC236}">
                <a16:creationId xmlns:a16="http://schemas.microsoft.com/office/drawing/2014/main" id="{87BF076B-7788-5CC0-4B34-71928BE5C2E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BFF5EB8-573E-06E4-8AFB-D1E026BCDCA9}"/>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1413959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53094-56D8-5583-3624-4027FFB546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FD1E196-9D5E-8DBC-5A34-52C0B88927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615D643-B028-03E3-C2B2-485596573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76B1D46-6D70-E31F-DBD8-60E264FBE9C9}"/>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6" name="Footer Placeholder 5">
            <a:extLst>
              <a:ext uri="{FF2B5EF4-FFF2-40B4-BE49-F238E27FC236}">
                <a16:creationId xmlns:a16="http://schemas.microsoft.com/office/drawing/2014/main" id="{38872DC8-7FEB-A537-E4F8-261F7CBE27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B07757-67EC-2F61-2DEC-873816B98767}"/>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2088749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1ED2-3DAE-BD18-C9E2-6741A26CA5B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D1137D4-D66C-B637-0C7C-BC9FA674FE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4DCE325-8002-C9CF-FA8B-C63CE6F94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D29498B-C1F2-B567-EA3A-F50F9206B786}"/>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6" name="Footer Placeholder 5">
            <a:extLst>
              <a:ext uri="{FF2B5EF4-FFF2-40B4-BE49-F238E27FC236}">
                <a16:creationId xmlns:a16="http://schemas.microsoft.com/office/drawing/2014/main" id="{BC174E69-BECE-62EC-F108-2937088CCC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999DAC-2268-82DE-8D93-A701F96AE336}"/>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827556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302D-D17C-B770-FBD0-F85740C11DB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014FE32-2335-7E36-7864-EB701ADB8A6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D36CBC5-EBB0-62B0-722C-8079885866C6}"/>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D2FE0B5C-7365-FF40-1EB5-53BAAD9EA6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E9D8C5-7663-339D-42C2-5BBCDEDB98B9}"/>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38997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0FF1E1-4F77-4E89-13E1-F3F2EA4BC5E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441002A-E7F9-E8AB-2063-F53B4CB13F0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84D1690-C23A-4C87-8903-F88995896EC7}"/>
              </a:ext>
            </a:extLst>
          </p:cNvPr>
          <p:cNvSpPr>
            <a:spLocks noGrp="1"/>
          </p:cNvSpPr>
          <p:nvPr>
            <p:ph type="dt" sz="half" idx="10"/>
          </p:nvPr>
        </p:nvSpPr>
        <p:spPr/>
        <p:txBody>
          <a:body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F846FA46-F2BF-4502-D27A-5C596BA8E2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C77893-26DC-B9B8-C9FC-87DBE5142B62}"/>
              </a:ext>
            </a:extLst>
          </p:cNvPr>
          <p:cNvSpPr>
            <a:spLocks noGrp="1"/>
          </p:cNvSpPr>
          <p:nvPr>
            <p:ph type="sldNum" sz="quarter" idx="12"/>
          </p:nvPr>
        </p:nvSpPr>
        <p:spPr/>
        <p:txBody>
          <a:bodyPr/>
          <a:lstStyle/>
          <a:p>
            <a:fld id="{61B3648B-D1AA-4E41-8B07-D1CD0D6751BB}" type="slidenum">
              <a:rPr lang="en-GB" smtClean="0"/>
              <a:t>‹N°›</a:t>
            </a:fld>
            <a:endParaRPr lang="en-GB"/>
          </a:p>
        </p:txBody>
      </p:sp>
    </p:spTree>
    <p:extLst>
      <p:ext uri="{BB962C8B-B14F-4D97-AF65-F5344CB8AC3E}">
        <p14:creationId xmlns:p14="http://schemas.microsoft.com/office/powerpoint/2010/main" val="125922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98C32E-6A4D-7E37-FD3D-46017C7C28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E740216-053D-4EA3-6072-1C56E93CCA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9107F7-FCED-D764-D8A5-ABA388966A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8B6542-179C-9D4F-9EB9-DD02EE86394C}" type="datetimeFigureOut">
              <a:rPr lang="en-GB" smtClean="0"/>
              <a:t>08/09/2026</a:t>
            </a:fld>
            <a:endParaRPr lang="en-GB"/>
          </a:p>
        </p:txBody>
      </p:sp>
      <p:sp>
        <p:nvSpPr>
          <p:cNvPr id="5" name="Footer Placeholder 4">
            <a:extLst>
              <a:ext uri="{FF2B5EF4-FFF2-40B4-BE49-F238E27FC236}">
                <a16:creationId xmlns:a16="http://schemas.microsoft.com/office/drawing/2014/main" id="{3795A5A7-D3F8-AFDF-C63A-2BB191B395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D55507-FB10-2C7F-37AD-5C6487481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3648B-D1AA-4E41-8B07-D1CD0D6751BB}" type="slidenum">
              <a:rPr lang="en-GB" smtClean="0"/>
              <a:t>‹N°›</a:t>
            </a:fld>
            <a:endParaRPr lang="en-GB"/>
          </a:p>
        </p:txBody>
      </p:sp>
    </p:spTree>
    <p:extLst>
      <p:ext uri="{BB962C8B-B14F-4D97-AF65-F5344CB8AC3E}">
        <p14:creationId xmlns:p14="http://schemas.microsoft.com/office/powerpoint/2010/main" val="3262529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02/mp.1738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124CE-140C-C39F-E00B-977D6680BCFD}"/>
              </a:ext>
            </a:extLst>
          </p:cNvPr>
          <p:cNvSpPr>
            <a:spLocks noGrp="1"/>
          </p:cNvSpPr>
          <p:nvPr>
            <p:ph type="ctrTitle"/>
          </p:nvPr>
        </p:nvSpPr>
        <p:spPr/>
        <p:txBody>
          <a:bodyPr/>
          <a:lstStyle/>
          <a:p>
            <a:r>
              <a:rPr lang="fr-FR" b="1" dirty="0" smtClean="0">
                <a:solidFill>
                  <a:schemeClr val="accent1">
                    <a:lumMod val="50000"/>
                  </a:schemeClr>
                </a:solidFill>
              </a:rPr>
              <a:t>SCICOPRO</a:t>
            </a:r>
            <a:br>
              <a:rPr lang="fr-FR" b="1" dirty="0" smtClean="0">
                <a:solidFill>
                  <a:schemeClr val="accent1">
                    <a:lumMod val="50000"/>
                  </a:schemeClr>
                </a:solidFill>
              </a:rPr>
            </a:br>
            <a:r>
              <a:rPr lang="fr-FR" sz="2400" b="1" dirty="0" smtClean="0">
                <a:solidFill>
                  <a:schemeClr val="accent1">
                    <a:lumMod val="50000"/>
                  </a:schemeClr>
                </a:solidFill>
              </a:rPr>
              <a:t>Dosimétrie par scintillateur plastique en protonthérapie</a:t>
            </a:r>
            <a:endParaRPr lang="fr-FR" b="1" dirty="0">
              <a:solidFill>
                <a:schemeClr val="accent1">
                  <a:lumMod val="50000"/>
                </a:schemeClr>
              </a:solidFill>
            </a:endParaRPr>
          </a:p>
        </p:txBody>
      </p:sp>
      <p:sp>
        <p:nvSpPr>
          <p:cNvPr id="3" name="Subtitle 2">
            <a:extLst>
              <a:ext uri="{FF2B5EF4-FFF2-40B4-BE49-F238E27FC236}">
                <a16:creationId xmlns:a16="http://schemas.microsoft.com/office/drawing/2014/main" id="{BE5AA525-07C3-083E-F984-1C9199D701DB}"/>
              </a:ext>
            </a:extLst>
          </p:cNvPr>
          <p:cNvSpPr>
            <a:spLocks noGrp="1"/>
          </p:cNvSpPr>
          <p:nvPr>
            <p:ph type="subTitle" idx="1"/>
          </p:nvPr>
        </p:nvSpPr>
        <p:spPr/>
        <p:txBody>
          <a:bodyPr>
            <a:normAutofit fontScale="70000" lnSpcReduction="20000"/>
          </a:bodyPr>
          <a:lstStyle/>
          <a:p>
            <a:r>
              <a:rPr lang="fr-FR" dirty="0" smtClean="0"/>
              <a:t>(G</a:t>
            </a:r>
            <a:r>
              <a:rPr lang="fr-FR" dirty="0"/>
              <a:t>. Daviau</a:t>
            </a:r>
            <a:r>
              <a:rPr lang="fr-FR" baseline="30000" dirty="0"/>
              <a:t>1,2</a:t>
            </a:r>
            <a:r>
              <a:rPr lang="fr-FR" dirty="0" smtClean="0"/>
              <a:t>,) </a:t>
            </a:r>
            <a:r>
              <a:rPr lang="fr-FR" dirty="0"/>
              <a:t>A-M. Frelin</a:t>
            </a:r>
            <a:r>
              <a:rPr lang="fr-FR" baseline="30000" dirty="0"/>
              <a:t>1</a:t>
            </a:r>
            <a:r>
              <a:rPr lang="fr-FR" dirty="0"/>
              <a:t>, Cathy Fontbonne</a:t>
            </a:r>
            <a:r>
              <a:rPr lang="fr-FR" baseline="30000" dirty="0"/>
              <a:t>3</a:t>
            </a:r>
            <a:r>
              <a:rPr lang="fr-FR" dirty="0"/>
              <a:t>, Jean-Marc Fontbonne</a:t>
            </a:r>
            <a:r>
              <a:rPr lang="fr-FR" baseline="30000" dirty="0"/>
              <a:t>3</a:t>
            </a:r>
            <a:r>
              <a:rPr lang="fr-FR" dirty="0"/>
              <a:t>, Dorothée Lebhertz</a:t>
            </a:r>
            <a:r>
              <a:rPr lang="fr-FR" baseline="30000" dirty="0"/>
              <a:t>4</a:t>
            </a:r>
            <a:r>
              <a:rPr lang="fr-FR" dirty="0"/>
              <a:t>, Cyril </a:t>
            </a:r>
            <a:r>
              <a:rPr lang="fr-FR" dirty="0" smtClean="0"/>
              <a:t>Moignier</a:t>
            </a:r>
            <a:r>
              <a:rPr lang="fr-FR" baseline="30000" dirty="0" smtClean="0"/>
              <a:t>4</a:t>
            </a:r>
            <a:r>
              <a:rPr lang="fr-FR" dirty="0" smtClean="0"/>
              <a:t> and </a:t>
            </a:r>
            <a:r>
              <a:rPr lang="fr-FR" dirty="0"/>
              <a:t>Anthony Vela</a:t>
            </a:r>
            <a:r>
              <a:rPr lang="fr-FR" baseline="30000" dirty="0"/>
              <a:t>4</a:t>
            </a:r>
          </a:p>
          <a:p>
            <a:r>
              <a:rPr lang="fr-FR" baseline="30000" dirty="0"/>
              <a:t>1</a:t>
            </a:r>
            <a:r>
              <a:rPr lang="fr-FR" dirty="0"/>
              <a:t> </a:t>
            </a:r>
            <a:r>
              <a:rPr lang="fr-FR" b="1" dirty="0" smtClean="0"/>
              <a:t>GANIL</a:t>
            </a:r>
            <a:r>
              <a:rPr lang="fr-FR" dirty="0" smtClean="0"/>
              <a:t>, CEA/DRF-CNRS/IN2P3</a:t>
            </a:r>
            <a:endParaRPr lang="fr-FR" dirty="0"/>
          </a:p>
          <a:p>
            <a:r>
              <a:rPr lang="fr-FR" baseline="30000" dirty="0"/>
              <a:t>2</a:t>
            </a:r>
            <a:r>
              <a:rPr lang="fr-FR" dirty="0"/>
              <a:t> Normandie </a:t>
            </a:r>
            <a:r>
              <a:rPr lang="fr-FR" dirty="0" err="1"/>
              <a:t>University</a:t>
            </a:r>
            <a:r>
              <a:rPr lang="fr-FR" dirty="0"/>
              <a:t>, </a:t>
            </a:r>
            <a:r>
              <a:rPr lang="fr-FR" dirty="0" smtClean="0"/>
              <a:t>UNICAEN</a:t>
            </a:r>
            <a:r>
              <a:rPr lang="fr-FR" baseline="30000" dirty="0" smtClean="0"/>
              <a:t>3</a:t>
            </a:r>
            <a:r>
              <a:rPr lang="fr-FR" dirty="0" smtClean="0"/>
              <a:t> </a:t>
            </a:r>
            <a:r>
              <a:rPr lang="fr-FR" dirty="0"/>
              <a:t>Université </a:t>
            </a:r>
            <a:r>
              <a:rPr lang="fr-FR" dirty="0" smtClean="0"/>
              <a:t>de </a:t>
            </a:r>
            <a:r>
              <a:rPr lang="fr-FR" dirty="0"/>
              <a:t>Caen Normandie, ENSICAEN, CNRS/IN2P3, </a:t>
            </a:r>
            <a:r>
              <a:rPr lang="fr-FR" b="1" dirty="0"/>
              <a:t>LPC </a:t>
            </a:r>
            <a:r>
              <a:rPr lang="fr-FR" b="1" dirty="0" smtClean="0"/>
              <a:t>Caen</a:t>
            </a:r>
            <a:endParaRPr lang="fr-FR" dirty="0"/>
          </a:p>
          <a:p>
            <a:r>
              <a:rPr lang="fr-FR" baseline="30000" dirty="0"/>
              <a:t>4</a:t>
            </a:r>
            <a:r>
              <a:rPr lang="fr-FR" dirty="0"/>
              <a:t> Medical Physics </a:t>
            </a:r>
            <a:r>
              <a:rPr lang="fr-FR" dirty="0" err="1"/>
              <a:t>Department</a:t>
            </a:r>
            <a:r>
              <a:rPr lang="fr-FR" dirty="0" smtClean="0"/>
              <a:t>, </a:t>
            </a:r>
            <a:r>
              <a:rPr lang="fr-FR" b="1" dirty="0" smtClean="0"/>
              <a:t>CLCC François </a:t>
            </a:r>
            <a:r>
              <a:rPr lang="fr-FR" b="1" dirty="0" err="1" smtClean="0"/>
              <a:t>Baclesse</a:t>
            </a:r>
            <a:r>
              <a:rPr lang="fr-FR" dirty="0" smtClean="0"/>
              <a:t>, </a:t>
            </a:r>
            <a:r>
              <a:rPr lang="fr-FR" dirty="0"/>
              <a:t>14000 Caen, France</a:t>
            </a:r>
          </a:p>
        </p:txBody>
      </p:sp>
    </p:spTree>
    <p:extLst>
      <p:ext uri="{BB962C8B-B14F-4D97-AF65-F5344CB8AC3E}">
        <p14:creationId xmlns:p14="http://schemas.microsoft.com/office/powerpoint/2010/main" val="713179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chemeClr val="accent1">
                    <a:lumMod val="50000"/>
                  </a:schemeClr>
                </a:solidFill>
              </a:rPr>
              <a:t>Objectifs et défis scientifiques</a:t>
            </a:r>
            <a:r>
              <a:rPr lang="fr-FR" dirty="0" smtClean="0"/>
              <a:t/>
            </a:r>
            <a:br>
              <a:rPr lang="fr-FR" dirty="0" smtClean="0"/>
            </a:br>
            <a:r>
              <a:rPr lang="fr-FR" sz="2400" i="1" dirty="0" err="1" smtClean="0"/>
              <a:t>Dosimetry</a:t>
            </a:r>
            <a:r>
              <a:rPr lang="fr-FR" sz="2400" i="1" dirty="0" smtClean="0"/>
              <a:t> vs. </a:t>
            </a:r>
            <a:r>
              <a:rPr lang="fr-FR" sz="2400" i="1" dirty="0" err="1" smtClean="0"/>
              <a:t>Pencil</a:t>
            </a:r>
            <a:r>
              <a:rPr lang="fr-FR" sz="2400" i="1" dirty="0" smtClean="0"/>
              <a:t> </a:t>
            </a:r>
            <a:r>
              <a:rPr lang="fr-FR" sz="2400" i="1" dirty="0" err="1" smtClean="0"/>
              <a:t>Beam</a:t>
            </a:r>
            <a:r>
              <a:rPr lang="fr-FR" sz="2400" i="1" dirty="0" smtClean="0"/>
              <a:t> Scanning </a:t>
            </a:r>
            <a:r>
              <a:rPr lang="fr-FR" sz="2400" i="1" dirty="0" err="1" smtClean="0"/>
              <a:t>constraints</a:t>
            </a:r>
            <a:endParaRPr lang="fr-FR" sz="2400" i="1" dirty="0"/>
          </a:p>
        </p:txBody>
      </p:sp>
      <p:sp>
        <p:nvSpPr>
          <p:cNvPr id="3" name="Espace réservé du contenu 2"/>
          <p:cNvSpPr>
            <a:spLocks noGrp="1"/>
          </p:cNvSpPr>
          <p:nvPr>
            <p:ph idx="1"/>
          </p:nvPr>
        </p:nvSpPr>
        <p:spPr>
          <a:xfrm>
            <a:off x="6297386" y="4581213"/>
            <a:ext cx="5199289" cy="1844732"/>
          </a:xfrm>
        </p:spPr>
        <p:txBody>
          <a:bodyPr>
            <a:noAutofit/>
          </a:bodyPr>
          <a:lstStyle/>
          <a:p>
            <a:r>
              <a:rPr lang="en-US" sz="1800" b="1" dirty="0" smtClean="0">
                <a:solidFill>
                  <a:schemeClr val="accent2"/>
                </a:solidFill>
              </a:rPr>
              <a:t>Objective:  development of a 3D dosimeter</a:t>
            </a:r>
          </a:p>
          <a:p>
            <a:pPr marL="612000" lvl="1" indent="-285750"/>
            <a:r>
              <a:rPr lang="en-US" sz="1800" dirty="0" smtClean="0"/>
              <a:t>Verification of all spots characteristics</a:t>
            </a:r>
          </a:p>
          <a:p>
            <a:pPr marL="612000" lvl="1" indent="-285750"/>
            <a:r>
              <a:rPr lang="en-US" sz="1800" dirty="0" smtClean="0"/>
              <a:t>3D dose reconstruction</a:t>
            </a:r>
          </a:p>
          <a:p>
            <a:pPr marL="612000" lvl="1" indent="-285750"/>
            <a:r>
              <a:rPr lang="en-US" sz="1800" dirty="0"/>
              <a:t>in a single irradiation</a:t>
            </a:r>
            <a:endParaRPr lang="en-US" sz="1800" dirty="0" smtClean="0"/>
          </a:p>
          <a:p>
            <a:endParaRPr lang="en-US" sz="1800" dirty="0"/>
          </a:p>
        </p:txBody>
      </p:sp>
      <p:grpSp>
        <p:nvGrpSpPr>
          <p:cNvPr id="5" name="Groupe 4"/>
          <p:cNvGrpSpPr/>
          <p:nvPr/>
        </p:nvGrpSpPr>
        <p:grpSpPr>
          <a:xfrm>
            <a:off x="2139548" y="2203586"/>
            <a:ext cx="2990730" cy="1995959"/>
            <a:chOff x="838200" y="2282809"/>
            <a:chExt cx="3884753" cy="2592614"/>
          </a:xfrm>
        </p:grpSpPr>
        <p:pic>
          <p:nvPicPr>
            <p:cNvPr id="6" name="Imag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8200" y="2282809"/>
              <a:ext cx="3884753" cy="2592614"/>
            </a:xfrm>
            <a:prstGeom prst="roundRect">
              <a:avLst>
                <a:gd name="adj" fmla="val 8594"/>
              </a:avLst>
            </a:prstGeom>
            <a:solidFill>
              <a:srgbClr val="FFFFFF">
                <a:shade val="85000"/>
              </a:srgbClr>
            </a:solidFill>
            <a:ln>
              <a:noFill/>
            </a:ln>
            <a:effectLst/>
          </p:spPr>
        </p:pic>
        <p:sp>
          <p:nvSpPr>
            <p:cNvPr id="7" name="ZoneTexte 6"/>
            <p:cNvSpPr txBox="1"/>
            <p:nvPr/>
          </p:nvSpPr>
          <p:spPr>
            <a:xfrm>
              <a:off x="879579" y="2282809"/>
              <a:ext cx="2148905" cy="399781"/>
            </a:xfrm>
            <a:prstGeom prst="rect">
              <a:avLst/>
            </a:prstGeom>
            <a:noFill/>
          </p:spPr>
          <p:txBody>
            <a:bodyPr wrap="none" rtlCol="0">
              <a:spAutoFit/>
            </a:bodyPr>
            <a:lstStyle/>
            <a:p>
              <a:r>
                <a:rPr lang="fr-FR" sz="1400" dirty="0" smtClean="0">
                  <a:latin typeface="Arial" panose="020B0604020202020204" pitchFamily="34" charset="0"/>
                  <a:cs typeface="Arial" panose="020B0604020202020204" pitchFamily="34" charset="0"/>
                </a:rPr>
                <a:t>IBA </a:t>
              </a:r>
              <a:r>
                <a:rPr lang="fr-FR" sz="1400" dirty="0" err="1" smtClean="0">
                  <a:latin typeface="Arial" panose="020B0604020202020204" pitchFamily="34" charset="0"/>
                  <a:cs typeface="Arial" panose="020B0604020202020204" pitchFamily="34" charset="0"/>
                </a:rPr>
                <a:t>Proteus®ONE</a:t>
              </a:r>
              <a:endParaRPr lang="fr-FR" sz="1400" dirty="0">
                <a:latin typeface="Arial" panose="020B0604020202020204" pitchFamily="34" charset="0"/>
                <a:cs typeface="Arial" panose="020B0604020202020204" pitchFamily="34" charset="0"/>
              </a:endParaRPr>
            </a:p>
          </p:txBody>
        </p:sp>
      </p:grpSp>
      <p:sp>
        <p:nvSpPr>
          <p:cNvPr id="8" name="ZoneTexte 7"/>
          <p:cNvSpPr txBox="1"/>
          <p:nvPr/>
        </p:nvSpPr>
        <p:spPr>
          <a:xfrm>
            <a:off x="5418739" y="2352021"/>
            <a:ext cx="5541379" cy="1723549"/>
          </a:xfrm>
          <a:prstGeom prst="rect">
            <a:avLst/>
          </a:prstGeom>
          <a:noFill/>
        </p:spPr>
        <p:txBody>
          <a:bodyPr wrap="square" rtlCol="0">
            <a:spAutoFit/>
          </a:bodyPr>
          <a:lstStyle/>
          <a:p>
            <a:pPr marL="342900" indent="-342900">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Spots </a:t>
            </a:r>
            <a:r>
              <a:rPr lang="en-US" sz="1600" b="1" dirty="0" smtClean="0">
                <a:latin typeface="Arial" panose="020B0604020202020204" pitchFamily="34" charset="0"/>
                <a:cs typeface="Arial" panose="020B0604020202020204" pitchFamily="34" charset="0"/>
                <a:sym typeface="Symbol" panose="05050102010706020507" pitchFamily="18" charset="2"/>
              </a:rPr>
              <a:t> </a:t>
            </a:r>
            <a:r>
              <a:rPr lang="en-US" sz="1600" b="1" dirty="0" smtClean="0">
                <a:solidFill>
                  <a:schemeClr val="accent2"/>
                </a:solidFill>
                <a:latin typeface="Arial" panose="020B0604020202020204" pitchFamily="34" charset="0"/>
                <a:cs typeface="Arial" panose="020B0604020202020204" pitchFamily="34" charset="0"/>
              </a:rPr>
              <a:t>cm</a:t>
            </a:r>
            <a:endParaRPr lang="en-US" sz="1600" b="1" dirty="0">
              <a:solidFill>
                <a:schemeClr val="accent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Beam frequency = </a:t>
            </a:r>
            <a:r>
              <a:rPr lang="en-US" sz="1600" b="1" dirty="0" smtClean="0">
                <a:solidFill>
                  <a:schemeClr val="accent2"/>
                </a:solidFill>
                <a:latin typeface="Arial" panose="020B0604020202020204" pitchFamily="34" charset="0"/>
                <a:cs typeface="Arial" panose="020B0604020202020204" pitchFamily="34" charset="0"/>
              </a:rPr>
              <a:t>1 kHz</a:t>
            </a:r>
          </a:p>
          <a:p>
            <a:pPr marL="342900" indent="-3429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Pulse = 7 µs</a:t>
            </a:r>
          </a:p>
          <a:p>
            <a:pPr marL="342900" indent="-342900">
              <a:spcAft>
                <a:spcPts val="1200"/>
              </a:spcAft>
              <a:buFont typeface="Arial" panose="020B0604020202020204" pitchFamily="34" charset="0"/>
              <a:buChar char="•"/>
            </a:pPr>
            <a:r>
              <a:rPr lang="en-US" sz="1600" dirty="0" smtClean="0">
                <a:latin typeface="Arial" panose="020B0604020202020204" pitchFamily="34" charset="0"/>
                <a:cs typeface="Arial" panose="020B0604020202020204" pitchFamily="34" charset="0"/>
              </a:rPr>
              <a:t>Maximum energy = 230 MeV</a:t>
            </a:r>
          </a:p>
          <a:p>
            <a:pPr marL="342900" indent="-342900">
              <a:buFont typeface="Arial" panose="020B0604020202020204" pitchFamily="34" charset="0"/>
              <a:buChar char="•"/>
            </a:pPr>
            <a:r>
              <a:rPr lang="en-US" sz="1600" b="1" dirty="0" smtClean="0">
                <a:solidFill>
                  <a:schemeClr val="accent2"/>
                </a:solidFill>
                <a:latin typeface="Arial" panose="020B0604020202020204" pitchFamily="34" charset="0"/>
                <a:cs typeface="Arial" panose="020B0604020202020204" pitchFamily="34" charset="0"/>
              </a:rPr>
              <a:t>Blind Golfer Algorithm</a:t>
            </a:r>
            <a:r>
              <a:rPr lang="en-US" sz="1600" dirty="0" smtClean="0">
                <a:solidFill>
                  <a:schemeClr val="accent2"/>
                </a:solidFill>
                <a:latin typeface="Arial" panose="020B0604020202020204" pitchFamily="34" charset="0"/>
                <a:cs typeface="Arial" panose="020B0604020202020204" pitchFamily="34" charset="0"/>
              </a:rPr>
              <a:t> </a:t>
            </a:r>
            <a:r>
              <a:rPr lang="en-US" sz="1600" b="1" dirty="0" smtClean="0">
                <a:solidFill>
                  <a:schemeClr val="accent2"/>
                </a:solidFill>
                <a:latin typeface="Arial" panose="020B0604020202020204" pitchFamily="34" charset="0"/>
                <a:cs typeface="Arial" panose="020B0604020202020204" pitchFamily="34" charset="0"/>
              </a:rPr>
              <a:t>Strategy</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sym typeface="Symbol" panose="05050102010706020507" pitchFamily="18" charset="2"/>
              </a:rPr>
              <a:t></a:t>
            </a:r>
            <a:r>
              <a:rPr lang="en-US" sz="1600" dirty="0" smtClean="0">
                <a:latin typeface="Arial" panose="020B0604020202020204" pitchFamily="34" charset="0"/>
                <a:cs typeface="Arial" panose="020B0604020202020204" pitchFamily="34" charset="0"/>
              </a:rPr>
              <a:t> Delivery of spots in several non consecutive </a:t>
            </a:r>
            <a:r>
              <a:rPr lang="en-US" sz="1600" b="1" dirty="0" smtClean="0">
                <a:solidFill>
                  <a:schemeClr val="accent2"/>
                </a:solidFill>
                <a:latin typeface="Arial" panose="020B0604020202020204" pitchFamily="34" charset="0"/>
                <a:cs typeface="Arial" panose="020B0604020202020204" pitchFamily="34" charset="0"/>
              </a:rPr>
              <a:t>pulses</a:t>
            </a:r>
          </a:p>
        </p:txBody>
      </p:sp>
      <p:sp>
        <p:nvSpPr>
          <p:cNvPr id="9" name="ZoneTexte 8"/>
          <p:cNvSpPr txBox="1"/>
          <p:nvPr/>
        </p:nvSpPr>
        <p:spPr>
          <a:xfrm>
            <a:off x="2085858" y="1852193"/>
            <a:ext cx="3039422" cy="369332"/>
          </a:xfrm>
          <a:prstGeom prst="rect">
            <a:avLst/>
          </a:prstGeom>
          <a:noFill/>
        </p:spPr>
        <p:txBody>
          <a:bodyPr wrap="none" rtlCol="0">
            <a:spAutoFit/>
          </a:bodyPr>
          <a:lstStyle/>
          <a:p>
            <a:r>
              <a:rPr lang="fr-FR" dirty="0" err="1" smtClean="0"/>
              <a:t>Cyclhad</a:t>
            </a:r>
            <a:r>
              <a:rPr lang="fr-FR" dirty="0" smtClean="0"/>
              <a:t> proton </a:t>
            </a:r>
            <a:r>
              <a:rPr lang="fr-FR" dirty="0" err="1" smtClean="0"/>
              <a:t>therapy</a:t>
            </a:r>
            <a:r>
              <a:rPr lang="fr-FR" dirty="0" smtClean="0"/>
              <a:t> center</a:t>
            </a:r>
            <a:endParaRPr lang="fr-FR" dirty="0"/>
          </a:p>
        </p:txBody>
      </p:sp>
      <p:sp>
        <p:nvSpPr>
          <p:cNvPr id="13" name="Espace réservé du contenu 2"/>
          <p:cNvSpPr txBox="1">
            <a:spLocks/>
          </p:cNvSpPr>
          <p:nvPr/>
        </p:nvSpPr>
        <p:spPr>
          <a:xfrm>
            <a:off x="745835" y="4581213"/>
            <a:ext cx="5199289" cy="184473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1200"/>
              </a:spcBef>
              <a:buClr>
                <a:schemeClr val="accent2"/>
              </a:buClr>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1200"/>
              </a:spcBef>
              <a:buClr>
                <a:schemeClr val="accent2"/>
              </a:buClr>
              <a:buFont typeface="Arial" panose="020B0604020202020204" pitchFamily="34" charset="0"/>
              <a:buChar char="•"/>
              <a:defRPr sz="14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1200"/>
              </a:spcBef>
              <a:buClr>
                <a:schemeClr val="accent2"/>
              </a:buClr>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1200"/>
              </a:spcBef>
              <a:buClr>
                <a:schemeClr val="accent2"/>
              </a:buClr>
              <a:buFont typeface="Arial" panose="020B0604020202020204" pitchFamily="34" charset="0"/>
              <a:buChar char="•"/>
              <a:defRPr sz="12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smtClean="0">
                <a:solidFill>
                  <a:schemeClr val="accent2"/>
                </a:solidFill>
              </a:rPr>
              <a:t>Challenging treatment verification</a:t>
            </a:r>
          </a:p>
          <a:p>
            <a:pPr marL="612000" lvl="1" indent="-285750"/>
            <a:r>
              <a:rPr lang="en-US" sz="1800" dirty="0" smtClean="0"/>
              <a:t>1D or 2D detectors arrays</a:t>
            </a:r>
          </a:p>
          <a:p>
            <a:pPr marL="612000" lvl="1" indent="-285750"/>
            <a:r>
              <a:rPr lang="en-US" sz="1800" dirty="0" smtClean="0"/>
              <a:t>Time consuming measurements</a:t>
            </a:r>
          </a:p>
          <a:p>
            <a:endParaRPr lang="en-US" sz="1800" dirty="0"/>
          </a:p>
        </p:txBody>
      </p:sp>
    </p:spTree>
    <p:extLst>
      <p:ext uri="{BB962C8B-B14F-4D97-AF65-F5344CB8AC3E}">
        <p14:creationId xmlns:p14="http://schemas.microsoft.com/office/powerpoint/2010/main" val="1840888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 4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44431" y="1848777"/>
            <a:ext cx="4294277" cy="2803477"/>
          </a:xfrm>
          <a:prstGeom prst="rect">
            <a:avLst/>
          </a:prstGeom>
        </p:spPr>
      </p:pic>
      <p:sp>
        <p:nvSpPr>
          <p:cNvPr id="2" name="Titre 1"/>
          <p:cNvSpPr>
            <a:spLocks noGrp="1"/>
          </p:cNvSpPr>
          <p:nvPr>
            <p:ph type="title"/>
          </p:nvPr>
        </p:nvSpPr>
        <p:spPr/>
        <p:txBody>
          <a:bodyPr/>
          <a:lstStyle/>
          <a:p>
            <a:r>
              <a:rPr lang="en-US" dirty="0" smtClean="0"/>
              <a:t>SCICOPRO Experimental setup </a:t>
            </a:r>
            <a:endParaRPr lang="en-US" i="1" dirty="0"/>
          </a:p>
        </p:txBody>
      </p:sp>
      <p:sp>
        <p:nvSpPr>
          <p:cNvPr id="87" name="ZoneTexte 86"/>
          <p:cNvSpPr txBox="1"/>
          <p:nvPr/>
        </p:nvSpPr>
        <p:spPr>
          <a:xfrm>
            <a:off x="511187" y="4990490"/>
            <a:ext cx="6160661" cy="1200329"/>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10 </a:t>
            </a:r>
            <a:r>
              <a:rPr lang="en-US" dirty="0">
                <a:latin typeface="Arial" panose="020B0604020202020204" pitchFamily="34" charset="0"/>
                <a:cs typeface="Arial" panose="020B0604020202020204" pitchFamily="34" charset="0"/>
                <a:sym typeface="Symbol" panose="05050102010706020507" pitchFamily="18" charset="2"/>
              </a:rPr>
              <a:t> </a:t>
            </a:r>
            <a:r>
              <a:rPr lang="en-US" dirty="0">
                <a:latin typeface="Arial" panose="020B0604020202020204" pitchFamily="34" charset="0"/>
                <a:cs typeface="Arial" panose="020B0604020202020204" pitchFamily="34" charset="0"/>
              </a:rPr>
              <a:t>10 </a:t>
            </a:r>
            <a:r>
              <a:rPr lang="en-US" dirty="0">
                <a:latin typeface="Arial" panose="020B0604020202020204" pitchFamily="34" charset="0"/>
                <a:cs typeface="Arial" panose="020B0604020202020204" pitchFamily="34" charset="0"/>
                <a:sym typeface="Symbol" panose="05050102010706020507" pitchFamily="18" charset="2"/>
              </a:rPr>
              <a:t> </a:t>
            </a:r>
            <a:r>
              <a:rPr lang="en-US" dirty="0">
                <a:latin typeface="Arial" panose="020B0604020202020204" pitchFamily="34" charset="0"/>
                <a:cs typeface="Arial" panose="020B0604020202020204" pitchFamily="34" charset="0"/>
              </a:rPr>
              <a:t>10 </a:t>
            </a:r>
            <a:r>
              <a:rPr lang="en-US" dirty="0">
                <a:latin typeface="Arial" panose="020B0604020202020204" pitchFamily="34" charset="0"/>
                <a:cs typeface="Arial" panose="020B0604020202020204" pitchFamily="34" charset="0"/>
                <a:sym typeface="Symbol" panose="05050102010706020507" pitchFamily="18" charset="2"/>
              </a:rPr>
              <a:t>cm</a:t>
            </a:r>
            <a:r>
              <a:rPr lang="en-US" baseline="30000" dirty="0">
                <a:latin typeface="Arial" panose="020B0604020202020204" pitchFamily="34" charset="0"/>
                <a:cs typeface="Arial" panose="020B0604020202020204" pitchFamily="34" charset="0"/>
                <a:sym typeface="Symbol" panose="05050102010706020507" pitchFamily="18" charset="2"/>
              </a:rPr>
              <a:t>3 </a:t>
            </a:r>
            <a:r>
              <a:rPr lang="en-US" dirty="0" smtClean="0">
                <a:latin typeface="Arial" panose="020B0604020202020204" pitchFamily="34" charset="0"/>
                <a:cs typeface="Arial" panose="020B0604020202020204" pitchFamily="34" charset="0"/>
              </a:rPr>
              <a:t>BC412 plastic scintillator</a:t>
            </a:r>
            <a:endParaRPr lang="en-US" baseline="30000"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Ultra fast camera: up to 5200 fps @ 1200 </a:t>
            </a:r>
            <a:r>
              <a:rPr lang="en-US" dirty="0" smtClean="0">
                <a:latin typeface="Arial" panose="020B0604020202020204" pitchFamily="34" charset="0"/>
                <a:cs typeface="Arial" panose="020B0604020202020204" pitchFamily="34" charset="0"/>
                <a:sym typeface="Symbol" panose="05050102010706020507" pitchFamily="18" charset="2"/>
              </a:rPr>
              <a:t> 800 </a:t>
            </a:r>
            <a:r>
              <a:rPr lang="en-US" dirty="0" err="1" smtClean="0">
                <a:latin typeface="Arial" panose="020B0604020202020204" pitchFamily="34" charset="0"/>
                <a:cs typeface="Arial" panose="020B0604020202020204" pitchFamily="34" charset="0"/>
                <a:sym typeface="Symbol" panose="05050102010706020507" pitchFamily="18" charset="2"/>
              </a:rPr>
              <a:t>px</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Synchronized to the “</a:t>
            </a:r>
            <a:r>
              <a:rPr lang="en-US" b="1" dirty="0" smtClean="0">
                <a:solidFill>
                  <a:schemeClr val="accent2"/>
                </a:solidFill>
                <a:latin typeface="Arial" panose="020B0604020202020204" pitchFamily="34" charset="0"/>
                <a:cs typeface="Arial" panose="020B0604020202020204" pitchFamily="34" charset="0"/>
              </a:rPr>
              <a:t>pulses</a:t>
            </a:r>
            <a:r>
              <a:rPr lang="en-US" dirty="0" smtClean="0">
                <a:latin typeface="Arial" panose="020B0604020202020204" pitchFamily="34" charset="0"/>
                <a:cs typeface="Arial" panose="020B0604020202020204" pitchFamily="34" charset="0"/>
              </a:rPr>
              <a:t> delivery” (delivered at 1 kHz) </a:t>
            </a:r>
          </a:p>
          <a:p>
            <a:pPr lvl="1"/>
            <a:r>
              <a:rPr lang="en-US" dirty="0" smtClean="0">
                <a:latin typeface="Arial" panose="020B0604020202020204" pitchFamily="34" charset="0"/>
                <a:cs typeface="Arial" panose="020B0604020202020204" pitchFamily="34" charset="0"/>
                <a:sym typeface="Symbol" panose="05050102010706020507" pitchFamily="18" charset="2"/>
              </a:rPr>
              <a:t></a:t>
            </a:r>
            <a:r>
              <a:rPr lang="en-US" dirty="0" smtClean="0">
                <a:latin typeface="Arial" panose="020B0604020202020204" pitchFamily="34" charset="0"/>
                <a:cs typeface="Arial" panose="020B0604020202020204" pitchFamily="34" charset="0"/>
              </a:rPr>
              <a:t> logical signal provided by the </a:t>
            </a:r>
            <a:r>
              <a:rPr lang="en-US" dirty="0" err="1">
                <a:latin typeface="Arial" panose="020B0604020202020204" pitchFamily="34" charset="0"/>
                <a:cs typeface="Arial" panose="020B0604020202020204" pitchFamily="34" charset="0"/>
              </a:rPr>
              <a:t>Proteus®ONE</a:t>
            </a:r>
            <a:endParaRPr lang="en-US" dirty="0">
              <a:latin typeface="Arial" panose="020B0604020202020204" pitchFamily="34" charset="0"/>
              <a:cs typeface="Arial" panose="020B0604020202020204" pitchFamily="34" charset="0"/>
            </a:endParaRPr>
          </a:p>
        </p:txBody>
      </p:sp>
      <p:sp>
        <p:nvSpPr>
          <p:cNvPr id="89" name="ZoneTexte 88"/>
          <p:cNvSpPr txBox="1"/>
          <p:nvPr/>
        </p:nvSpPr>
        <p:spPr>
          <a:xfrm>
            <a:off x="6493503" y="4861992"/>
            <a:ext cx="5544699" cy="1477328"/>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Record of each pulse </a:t>
            </a:r>
          </a:p>
          <a:p>
            <a:pPr marL="285750" indent="-285750">
              <a:buFont typeface="Wingdings" panose="05000000000000000000" pitchFamily="2" charset="2"/>
              <a:buChar char="ð"/>
            </a:pPr>
            <a:r>
              <a:rPr lang="en-US" b="1" dirty="0" smtClean="0">
                <a:solidFill>
                  <a:schemeClr val="accent2"/>
                </a:solidFill>
                <a:latin typeface="Arial" panose="020B0604020202020204" pitchFamily="34" charset="0"/>
                <a:cs typeface="Arial" panose="020B0604020202020204" pitchFamily="34" charset="0"/>
                <a:sym typeface="Wingdings" panose="05000000000000000000" pitchFamily="2" charset="2"/>
              </a:rPr>
              <a:t>Measurement of beams characteristics:</a:t>
            </a:r>
            <a:br>
              <a:rPr lang="en-US" b="1" dirty="0" smtClean="0">
                <a:solidFill>
                  <a:schemeClr val="accent2"/>
                </a:solidFill>
                <a:latin typeface="Arial" panose="020B0604020202020204" pitchFamily="34" charset="0"/>
                <a:cs typeface="Arial" panose="020B0604020202020204" pitchFamily="34" charset="0"/>
                <a:sym typeface="Wingdings" panose="05000000000000000000" pitchFamily="2" charset="2"/>
              </a:rPr>
            </a:br>
            <a:r>
              <a:rPr lang="en-US" b="1" dirty="0" smtClean="0">
                <a:solidFill>
                  <a:schemeClr val="accent2"/>
                </a:solidFill>
                <a:latin typeface="Arial" panose="020B0604020202020204" pitchFamily="34" charset="0"/>
                <a:cs typeface="Arial" panose="020B0604020202020204" pitchFamily="34" charset="0"/>
                <a:sym typeface="Wingdings" panose="05000000000000000000" pitchFamily="2" charset="2"/>
              </a:rPr>
              <a:t>Position (X,Y), Energy, Intensity (MU) for </a:t>
            </a:r>
            <a:r>
              <a:rPr lang="en-US" b="1" dirty="0">
                <a:solidFill>
                  <a:schemeClr val="accent2"/>
                </a:solidFill>
                <a:latin typeface="Arial" panose="020B0604020202020204" pitchFamily="34" charset="0"/>
                <a:cs typeface="Arial" panose="020B0604020202020204" pitchFamily="34" charset="0"/>
                <a:sym typeface="Wingdings" panose="05000000000000000000" pitchFamily="2" charset="2"/>
              </a:rPr>
              <a:t>each </a:t>
            </a:r>
            <a:r>
              <a:rPr lang="en-US" b="1" dirty="0" smtClean="0">
                <a:solidFill>
                  <a:schemeClr val="accent2"/>
                </a:solidFill>
                <a:latin typeface="Arial" panose="020B0604020202020204" pitchFamily="34" charset="0"/>
                <a:cs typeface="Arial" panose="020B0604020202020204" pitchFamily="34" charset="0"/>
                <a:sym typeface="Wingdings" panose="05000000000000000000" pitchFamily="2" charset="2"/>
              </a:rPr>
              <a:t>pulse</a:t>
            </a:r>
          </a:p>
          <a:p>
            <a:pPr marL="285750" indent="-285750">
              <a:buFont typeface="Wingdings" panose="05000000000000000000" pitchFamily="2" charset="2"/>
              <a:buChar char="ð"/>
            </a:pPr>
            <a:r>
              <a:rPr lang="en-US" b="1" dirty="0" smtClean="0">
                <a:solidFill>
                  <a:schemeClr val="accent2"/>
                </a:solidFill>
                <a:latin typeface="Arial" panose="020B0604020202020204" pitchFamily="34" charset="0"/>
                <a:cs typeface="Arial" panose="020B0604020202020204" pitchFamily="34" charset="0"/>
                <a:sym typeface="Wingdings" panose="05000000000000000000" pitchFamily="2" charset="2"/>
              </a:rPr>
              <a:t>3D dose distribution reconstruction</a:t>
            </a:r>
          </a:p>
        </p:txBody>
      </p:sp>
      <p:pic>
        <p:nvPicPr>
          <p:cNvPr id="34" name="Image 33"/>
          <p:cNvPicPr/>
          <p:nvPr/>
        </p:nvPicPr>
        <p:blipFill rotWithShape="1">
          <a:blip r:embed="rId4">
            <a:extLst>
              <a:ext uri="{28A0092B-C50C-407E-A947-70E740481C1C}">
                <a14:useLocalDpi xmlns:a14="http://schemas.microsoft.com/office/drawing/2010/main"/>
              </a:ext>
            </a:extLst>
          </a:blip>
          <a:srcRect/>
          <a:stretch/>
        </p:blipFill>
        <p:spPr bwMode="auto">
          <a:xfrm>
            <a:off x="1021098" y="1837534"/>
            <a:ext cx="1574378" cy="3116207"/>
          </a:xfrm>
          <a:prstGeom prst="rect">
            <a:avLst/>
          </a:prstGeom>
          <a:noFill/>
        </p:spPr>
      </p:pic>
      <p:grpSp>
        <p:nvGrpSpPr>
          <p:cNvPr id="3" name="Groupe 2"/>
          <p:cNvGrpSpPr/>
          <p:nvPr/>
        </p:nvGrpSpPr>
        <p:grpSpPr>
          <a:xfrm>
            <a:off x="3150274" y="2489623"/>
            <a:ext cx="1483732" cy="2361076"/>
            <a:chOff x="3454629" y="1984117"/>
            <a:chExt cx="1682001" cy="2676583"/>
          </a:xfrm>
        </p:grpSpPr>
        <p:grpSp>
          <p:nvGrpSpPr>
            <p:cNvPr id="18" name="Groupe 17"/>
            <p:cNvGrpSpPr/>
            <p:nvPr/>
          </p:nvGrpSpPr>
          <p:grpSpPr>
            <a:xfrm>
              <a:off x="3454629" y="1984117"/>
              <a:ext cx="1682001" cy="1604950"/>
              <a:chOff x="4658330" y="1959864"/>
              <a:chExt cx="1682001" cy="1604950"/>
            </a:xfrm>
          </p:grpSpPr>
          <p:grpSp>
            <p:nvGrpSpPr>
              <p:cNvPr id="16" name="Groupe 15"/>
              <p:cNvGrpSpPr/>
              <p:nvPr/>
            </p:nvGrpSpPr>
            <p:grpSpPr>
              <a:xfrm>
                <a:off x="4658330" y="1959864"/>
                <a:ext cx="1682001" cy="1604950"/>
                <a:chOff x="-2449645" y="4570455"/>
                <a:chExt cx="2059226" cy="1964895"/>
              </a:xfrm>
            </p:grpSpPr>
            <p:sp>
              <p:nvSpPr>
                <p:cNvPr id="15" name="Forme libre 14"/>
                <p:cNvSpPr/>
                <p:nvPr/>
              </p:nvSpPr>
              <p:spPr>
                <a:xfrm>
                  <a:off x="-2378923" y="4767248"/>
                  <a:ext cx="747765" cy="1628775"/>
                </a:xfrm>
                <a:custGeom>
                  <a:avLst/>
                  <a:gdLst>
                    <a:gd name="connsiteX0" fmla="*/ 606425 w 606425"/>
                    <a:gd name="connsiteY0" fmla="*/ 0 h 1628775"/>
                    <a:gd name="connsiteX1" fmla="*/ 0 w 606425"/>
                    <a:gd name="connsiteY1" fmla="*/ 546100 h 1628775"/>
                    <a:gd name="connsiteX2" fmla="*/ 0 w 606425"/>
                    <a:gd name="connsiteY2" fmla="*/ 1628775 h 1628775"/>
                    <a:gd name="connsiteX3" fmla="*/ 574675 w 606425"/>
                    <a:gd name="connsiteY3" fmla="*/ 1000125 h 1628775"/>
                    <a:gd name="connsiteX4" fmla="*/ 606425 w 606425"/>
                    <a:gd name="connsiteY4" fmla="*/ 0 h 1628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425" h="1628775">
                      <a:moveTo>
                        <a:pt x="606425" y="0"/>
                      </a:moveTo>
                      <a:lnTo>
                        <a:pt x="0" y="546100"/>
                      </a:lnTo>
                      <a:lnTo>
                        <a:pt x="0" y="1628775"/>
                      </a:lnTo>
                      <a:lnTo>
                        <a:pt x="574675" y="1000125"/>
                      </a:lnTo>
                      <a:lnTo>
                        <a:pt x="606425" y="0"/>
                      </a:lnTo>
                      <a:close/>
                    </a:path>
                  </a:pathLst>
                </a:cu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10800000" scaled="1"/>
                  <a:tileRect/>
                </a:gra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flipH="1">
                  <a:off x="-1669255" y="4570455"/>
                  <a:ext cx="1278836" cy="1278835"/>
                </a:xfrm>
                <a:prstGeom prst="rect">
                  <a:avLst/>
                </a:prstGeom>
                <a:solidFill>
                  <a:schemeClr val="accent5"/>
                </a:solidFill>
                <a:ln>
                  <a:solidFill>
                    <a:schemeClr val="accent5">
                      <a:lumMod val="40000"/>
                      <a:lumOff val="60000"/>
                    </a:schemeClr>
                  </a:solidFill>
                </a:ln>
                <a:scene3d>
                  <a:camera prst="perspectiveRelaxedModerately" fov="3600000">
                    <a:rot lat="18605809" lon="0" rev="0"/>
                  </a:camera>
                  <a:lightRig rig="threePt" dir="t"/>
                </a:scene3d>
                <a:sp3d extrusionH="1136650" contourW="12700">
                  <a:extrusionClr>
                    <a:schemeClr val="accent5">
                      <a:lumMod val="60000"/>
                      <a:lumOff val="40000"/>
                    </a:schemeClr>
                  </a:extrusionClr>
                  <a:contourClr>
                    <a:schemeClr val="accent5"/>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38" name="Ellipse 37"/>
                <p:cNvSpPr>
                  <a:spLocks noChangeAspect="1"/>
                </p:cNvSpPr>
                <p:nvPr/>
              </p:nvSpPr>
              <p:spPr>
                <a:xfrm rot="5400000">
                  <a:off x="-873553" y="5153391"/>
                  <a:ext cx="288000" cy="288000"/>
                </a:xfrm>
                <a:prstGeom prst="ellipse">
                  <a:avLst/>
                </a:prstGeom>
                <a:gradFill flip="none" rotWithShape="1">
                  <a:gsLst>
                    <a:gs pos="0">
                      <a:srgbClr val="FBFEEF"/>
                    </a:gs>
                    <a:gs pos="30000">
                      <a:srgbClr val="E8C401"/>
                    </a:gs>
                    <a:gs pos="56000">
                      <a:srgbClr val="E34309"/>
                    </a:gs>
                    <a:gs pos="75000">
                      <a:srgbClr val="E02751"/>
                    </a:gs>
                    <a:gs pos="87000">
                      <a:srgbClr val="A305A0"/>
                    </a:gs>
                    <a:gs pos="100000">
                      <a:srgbClr val="23135D"/>
                    </a:gs>
                  </a:gsLst>
                  <a:path path="shape">
                    <a:fillToRect l="50000" t="50000" r="50000" b="50000"/>
                  </a:path>
                  <a:tileRect/>
                </a:gradFill>
                <a:scene3d>
                  <a:camera prst="perspectiveContrastingLeftFacing" fov="3600000">
                    <a:rot lat="0" lon="18299985"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pic>
              <p:nvPicPr>
                <p:cNvPr id="47" name="Image 4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16200000" flipH="1">
                  <a:off x="-1203822" y="5854341"/>
                  <a:ext cx="882634" cy="479383"/>
                </a:xfrm>
                <a:prstGeom prst="rect">
                  <a:avLst/>
                </a:prstGeom>
                <a:ln>
                  <a:noFill/>
                </a:ln>
                <a:scene3d>
                  <a:camera prst="orthographicFront">
                    <a:rot lat="0" lon="600000" rev="0"/>
                  </a:camera>
                  <a:lightRig rig="threePt" dir="t"/>
                </a:scene3d>
              </p:spPr>
            </p:pic>
            <p:pic>
              <p:nvPicPr>
                <p:cNvPr id="46" name="Image 4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16200000" flipH="1">
                  <a:off x="-2651270" y="5341942"/>
                  <a:ext cx="882633" cy="479383"/>
                </a:xfrm>
                <a:prstGeom prst="rect">
                  <a:avLst/>
                </a:prstGeom>
                <a:ln>
                  <a:noFill/>
                </a:ln>
                <a:scene3d>
                  <a:camera prst="orthographicFront">
                    <a:rot lat="18599993" lon="0" rev="0"/>
                  </a:camera>
                  <a:lightRig rig="threePt" dir="t"/>
                </a:scene3d>
              </p:spPr>
            </p:pic>
          </p:grpSp>
          <p:sp>
            <p:nvSpPr>
              <p:cNvPr id="17" name="Forme libre 16"/>
              <p:cNvSpPr/>
              <p:nvPr/>
            </p:nvSpPr>
            <p:spPr>
              <a:xfrm>
                <a:off x="4760119" y="2375051"/>
                <a:ext cx="180975" cy="157162"/>
              </a:xfrm>
              <a:custGeom>
                <a:avLst/>
                <a:gdLst>
                  <a:gd name="connsiteX0" fmla="*/ 0 w 180975"/>
                  <a:gd name="connsiteY0" fmla="*/ 157162 h 157162"/>
                  <a:gd name="connsiteX1" fmla="*/ 180975 w 180975"/>
                  <a:gd name="connsiteY1" fmla="*/ 23812 h 157162"/>
                  <a:gd name="connsiteX2" fmla="*/ 11906 w 180975"/>
                  <a:gd name="connsiteY2" fmla="*/ 0 h 157162"/>
                  <a:gd name="connsiteX3" fmla="*/ 0 w 180975"/>
                  <a:gd name="connsiteY3" fmla="*/ 157162 h 157162"/>
                </a:gdLst>
                <a:ahLst/>
                <a:cxnLst>
                  <a:cxn ang="0">
                    <a:pos x="connsiteX0" y="connsiteY0"/>
                  </a:cxn>
                  <a:cxn ang="0">
                    <a:pos x="connsiteX1" y="connsiteY1"/>
                  </a:cxn>
                  <a:cxn ang="0">
                    <a:pos x="connsiteX2" y="connsiteY2"/>
                  </a:cxn>
                  <a:cxn ang="0">
                    <a:pos x="connsiteX3" y="connsiteY3"/>
                  </a:cxn>
                </a:cxnLst>
                <a:rect l="l" t="t" r="r" b="b"/>
                <a:pathLst>
                  <a:path w="180975" h="157162">
                    <a:moveTo>
                      <a:pt x="0" y="157162"/>
                    </a:moveTo>
                    <a:lnTo>
                      <a:pt x="180975" y="23812"/>
                    </a:lnTo>
                    <a:lnTo>
                      <a:pt x="11906" y="0"/>
                    </a:lnTo>
                    <a:lnTo>
                      <a:pt x="0" y="15716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7" name="Groupe 56"/>
            <p:cNvGrpSpPr/>
            <p:nvPr/>
          </p:nvGrpSpPr>
          <p:grpSpPr>
            <a:xfrm>
              <a:off x="3846195" y="3955997"/>
              <a:ext cx="510110" cy="704703"/>
              <a:chOff x="7090636" y="5887150"/>
              <a:chExt cx="759723" cy="1049536"/>
            </a:xfrm>
          </p:grpSpPr>
          <p:sp>
            <p:nvSpPr>
              <p:cNvPr id="58" name="Ellipse 57"/>
              <p:cNvSpPr/>
              <p:nvPr/>
            </p:nvSpPr>
            <p:spPr>
              <a:xfrm>
                <a:off x="7321762" y="5887150"/>
                <a:ext cx="274320" cy="274320"/>
              </a:xfrm>
              <a:prstGeom prst="ellipse">
                <a:avLst/>
              </a:prstGeom>
              <a:solidFill>
                <a:schemeClr val="bg1">
                  <a:lumMod val="50000"/>
                </a:schemeClr>
              </a:solidFill>
              <a:ln>
                <a:solidFill>
                  <a:schemeClr val="tx1">
                    <a:lumMod val="50000"/>
                    <a:lumOff val="50000"/>
                  </a:schemeClr>
                </a:solidFill>
              </a:ln>
              <a:scene3d>
                <a:camera prst="perspectiveAbove">
                  <a:rot lat="1199993" lon="0" rev="0"/>
                </a:camera>
                <a:lightRig rig="threePt" dir="t"/>
              </a:scene3d>
              <a:sp3d extrusionH="4889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p:cNvSpPr/>
              <p:nvPr/>
            </p:nvSpPr>
            <p:spPr>
              <a:xfrm>
                <a:off x="7090636" y="6176963"/>
                <a:ext cx="759723" cy="759723"/>
              </a:xfrm>
              <a:prstGeom prst="rect">
                <a:avLst/>
              </a:prstGeom>
              <a:solidFill>
                <a:schemeClr val="tx1">
                  <a:lumMod val="75000"/>
                  <a:lumOff val="25000"/>
                </a:schemeClr>
              </a:solidFill>
              <a:ln>
                <a:solidFill>
                  <a:schemeClr val="tx1">
                    <a:lumMod val="50000"/>
                    <a:lumOff val="50000"/>
                  </a:schemeClr>
                </a:solidFill>
              </a:ln>
              <a:scene3d>
                <a:camera prst="perspectiveRelaxedModerately" fov="7200000">
                  <a:rot lat="2700000" lon="0" rev="0"/>
                </a:camera>
                <a:lightRig rig="threePt" dir="t"/>
              </a:scene3d>
              <a:sp3d extrusionH="501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4" name="Flèche vers le bas 3"/>
          <p:cNvSpPr/>
          <p:nvPr/>
        </p:nvSpPr>
        <p:spPr>
          <a:xfrm>
            <a:off x="4122251" y="2127586"/>
            <a:ext cx="487312" cy="620899"/>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grpSp>
        <p:nvGrpSpPr>
          <p:cNvPr id="50" name="Groupe 49"/>
          <p:cNvGrpSpPr/>
          <p:nvPr/>
        </p:nvGrpSpPr>
        <p:grpSpPr>
          <a:xfrm>
            <a:off x="7291011" y="2133600"/>
            <a:ext cx="3586720" cy="2101470"/>
            <a:chOff x="3113314" y="2590800"/>
            <a:chExt cx="3706586" cy="2171700"/>
          </a:xfrm>
        </p:grpSpPr>
        <p:grpSp>
          <p:nvGrpSpPr>
            <p:cNvPr id="51" name="Groupe 50"/>
            <p:cNvGrpSpPr/>
            <p:nvPr/>
          </p:nvGrpSpPr>
          <p:grpSpPr>
            <a:xfrm>
              <a:off x="3113314" y="2590800"/>
              <a:ext cx="3706586" cy="2171700"/>
              <a:chOff x="3113314" y="2590800"/>
              <a:chExt cx="3706586" cy="2171700"/>
            </a:xfrm>
          </p:grpSpPr>
          <p:sp>
            <p:nvSpPr>
              <p:cNvPr id="64" name="Rectangle 63"/>
              <p:cNvSpPr/>
              <p:nvPr/>
            </p:nvSpPr>
            <p:spPr>
              <a:xfrm>
                <a:off x="3358243" y="2999014"/>
                <a:ext cx="1317171" cy="1344386"/>
              </a:xfrm>
              <a:prstGeom prst="rect">
                <a:avLst/>
              </a:prstGeom>
              <a:noFill/>
              <a:ln w="127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64"/>
              <p:cNvSpPr/>
              <p:nvPr/>
            </p:nvSpPr>
            <p:spPr>
              <a:xfrm>
                <a:off x="3113314" y="2884714"/>
                <a:ext cx="1562100" cy="1578429"/>
              </a:xfrm>
              <a:prstGeom prst="rect">
                <a:avLst/>
              </a:prstGeom>
              <a:noFill/>
              <a:ln w="127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65"/>
              <p:cNvSpPr/>
              <p:nvPr/>
            </p:nvSpPr>
            <p:spPr>
              <a:xfrm>
                <a:off x="4675414" y="2590800"/>
                <a:ext cx="2144486" cy="2171700"/>
              </a:xfrm>
              <a:prstGeom prst="rect">
                <a:avLst/>
              </a:prstGeom>
              <a:noFill/>
              <a:ln w="127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66"/>
              <p:cNvSpPr/>
              <p:nvPr/>
            </p:nvSpPr>
            <p:spPr>
              <a:xfrm>
                <a:off x="4675414" y="2789238"/>
                <a:ext cx="1752600" cy="1755548"/>
              </a:xfrm>
              <a:prstGeom prst="rect">
                <a:avLst/>
              </a:prstGeom>
              <a:noFill/>
              <a:ln w="127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54" name="Connecteur droit 53"/>
            <p:cNvCxnSpPr/>
            <p:nvPr/>
          </p:nvCxnSpPr>
          <p:spPr>
            <a:xfrm flipH="1">
              <a:off x="6428014" y="2590800"/>
              <a:ext cx="391886" cy="195943"/>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1" name="Connecteur droit 60"/>
            <p:cNvCxnSpPr/>
            <p:nvPr/>
          </p:nvCxnSpPr>
          <p:spPr>
            <a:xfrm flipH="1" flipV="1">
              <a:off x="6428014" y="4544786"/>
              <a:ext cx="391886" cy="217714"/>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a:off x="3113314" y="2884714"/>
              <a:ext cx="244929" cy="114300"/>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flipV="1">
              <a:off x="3113314" y="4343400"/>
              <a:ext cx="244929" cy="119743"/>
            </a:xfrm>
            <a:prstGeom prst="line">
              <a:avLst/>
            </a:prstGeom>
            <a:ln w="12700">
              <a:solidFill>
                <a:srgbClr val="FF00FF"/>
              </a:solidFill>
            </a:ln>
          </p:spPr>
          <p:style>
            <a:lnRef idx="1">
              <a:schemeClr val="accent1"/>
            </a:lnRef>
            <a:fillRef idx="0">
              <a:schemeClr val="accent1"/>
            </a:fillRef>
            <a:effectRef idx="0">
              <a:schemeClr val="accent1"/>
            </a:effectRef>
            <a:fontRef idx="minor">
              <a:schemeClr val="tx1"/>
            </a:fontRef>
          </p:style>
        </p:cxnSp>
      </p:grpSp>
      <p:cxnSp>
        <p:nvCxnSpPr>
          <p:cNvPr id="68" name="Connecteur droit avec flèche 67"/>
          <p:cNvCxnSpPr/>
          <p:nvPr/>
        </p:nvCxnSpPr>
        <p:spPr>
          <a:xfrm>
            <a:off x="7528019" y="4157961"/>
            <a:ext cx="992717" cy="0"/>
          </a:xfrm>
          <a:prstGeom prst="straightConnector1">
            <a:avLst/>
          </a:prstGeom>
          <a:ln w="19050">
            <a:solidFill>
              <a:srgbClr val="FFFF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69" name="Connecteur droit avec flèche 68"/>
          <p:cNvCxnSpPr/>
          <p:nvPr/>
        </p:nvCxnSpPr>
        <p:spPr>
          <a:xfrm>
            <a:off x="9505801" y="4382280"/>
            <a:ext cx="992717" cy="0"/>
          </a:xfrm>
          <a:prstGeom prst="straightConnector1">
            <a:avLst/>
          </a:prstGeom>
          <a:ln w="19050">
            <a:solidFill>
              <a:srgbClr val="FFFF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70" name="Connecteur droit avec flèche 69"/>
          <p:cNvCxnSpPr/>
          <p:nvPr/>
        </p:nvCxnSpPr>
        <p:spPr>
          <a:xfrm rot="5400000">
            <a:off x="6627325" y="3116848"/>
            <a:ext cx="992717" cy="0"/>
          </a:xfrm>
          <a:prstGeom prst="straightConnector1">
            <a:avLst/>
          </a:prstGeom>
          <a:ln w="19050">
            <a:solidFill>
              <a:srgbClr val="FFFF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71" name="ZoneTexte 70"/>
          <p:cNvSpPr txBox="1"/>
          <p:nvPr/>
        </p:nvSpPr>
        <p:spPr>
          <a:xfrm>
            <a:off x="7860414" y="4204540"/>
            <a:ext cx="338554" cy="369332"/>
          </a:xfrm>
          <a:prstGeom prst="rect">
            <a:avLst/>
          </a:prstGeom>
          <a:noFill/>
        </p:spPr>
        <p:txBody>
          <a:bodyPr wrap="none" rtlCol="0">
            <a:spAutoFit/>
          </a:bodyPr>
          <a:lstStyle/>
          <a:p>
            <a:r>
              <a:rPr lang="fr-FR" dirty="0" smtClean="0">
                <a:solidFill>
                  <a:srgbClr val="FFFF00"/>
                </a:solidFill>
                <a:latin typeface="Arial" panose="020B0604020202020204" pitchFamily="34" charset="0"/>
                <a:cs typeface="Arial" panose="020B0604020202020204" pitchFamily="34" charset="0"/>
              </a:rPr>
              <a:t>X</a:t>
            </a:r>
            <a:endParaRPr lang="fr-FR" dirty="0">
              <a:solidFill>
                <a:srgbClr val="FFFF00"/>
              </a:solidFill>
              <a:latin typeface="Arial" panose="020B0604020202020204" pitchFamily="34" charset="0"/>
              <a:cs typeface="Arial" panose="020B0604020202020204" pitchFamily="34" charset="0"/>
            </a:endParaRPr>
          </a:p>
        </p:txBody>
      </p:sp>
      <p:sp>
        <p:nvSpPr>
          <p:cNvPr id="72" name="ZoneTexte 71"/>
          <p:cNvSpPr txBox="1"/>
          <p:nvPr/>
        </p:nvSpPr>
        <p:spPr>
          <a:xfrm>
            <a:off x="9829754" y="4335227"/>
            <a:ext cx="338554" cy="369332"/>
          </a:xfrm>
          <a:prstGeom prst="rect">
            <a:avLst/>
          </a:prstGeom>
          <a:noFill/>
        </p:spPr>
        <p:txBody>
          <a:bodyPr wrap="none" rtlCol="0">
            <a:spAutoFit/>
          </a:bodyPr>
          <a:lstStyle/>
          <a:p>
            <a:r>
              <a:rPr lang="fr-FR" dirty="0" smtClean="0">
                <a:solidFill>
                  <a:srgbClr val="FFFF00"/>
                </a:solidFill>
                <a:latin typeface="Arial" panose="020B0604020202020204" pitchFamily="34" charset="0"/>
                <a:cs typeface="Arial" panose="020B0604020202020204" pitchFamily="34" charset="0"/>
              </a:rPr>
              <a:t>Y</a:t>
            </a:r>
            <a:endParaRPr lang="fr-FR" dirty="0">
              <a:solidFill>
                <a:srgbClr val="FFFF00"/>
              </a:solidFill>
              <a:latin typeface="Arial" panose="020B0604020202020204" pitchFamily="34" charset="0"/>
              <a:cs typeface="Arial" panose="020B0604020202020204" pitchFamily="34" charset="0"/>
            </a:endParaRPr>
          </a:p>
        </p:txBody>
      </p:sp>
      <p:sp>
        <p:nvSpPr>
          <p:cNvPr id="73" name="ZoneTexte 72"/>
          <p:cNvSpPr txBox="1"/>
          <p:nvPr/>
        </p:nvSpPr>
        <p:spPr>
          <a:xfrm>
            <a:off x="6759352" y="2901489"/>
            <a:ext cx="304892" cy="369332"/>
          </a:xfrm>
          <a:prstGeom prst="rect">
            <a:avLst/>
          </a:prstGeom>
          <a:noFill/>
        </p:spPr>
        <p:txBody>
          <a:bodyPr wrap="none" rtlCol="0">
            <a:spAutoFit/>
          </a:bodyPr>
          <a:lstStyle/>
          <a:p>
            <a:r>
              <a:rPr lang="fr-FR" dirty="0" smtClean="0">
                <a:solidFill>
                  <a:srgbClr val="FFFF00"/>
                </a:solidFill>
              </a:rPr>
              <a:t>E</a:t>
            </a:r>
            <a:endParaRPr lang="fr-FR" dirty="0">
              <a:solidFill>
                <a:srgbClr val="FFFF00"/>
              </a:solidFill>
            </a:endParaRPr>
          </a:p>
        </p:txBody>
      </p:sp>
      <p:sp>
        <p:nvSpPr>
          <p:cNvPr id="74" name="ZoneTexte 73"/>
          <p:cNvSpPr txBox="1"/>
          <p:nvPr/>
        </p:nvSpPr>
        <p:spPr>
          <a:xfrm>
            <a:off x="9112041" y="1764268"/>
            <a:ext cx="1261371" cy="369332"/>
          </a:xfrm>
          <a:prstGeom prst="rect">
            <a:avLst/>
          </a:prstGeom>
          <a:noFill/>
        </p:spPr>
        <p:txBody>
          <a:bodyPr wrap="none" rtlCol="0">
            <a:spAutoFit/>
          </a:bodyPr>
          <a:lstStyle/>
          <a:p>
            <a:r>
              <a:rPr lang="en-US" b="1" dirty="0" smtClean="0">
                <a:solidFill>
                  <a:srgbClr val="FFFF00"/>
                </a:solidFill>
              </a:rPr>
              <a:t>Direct view</a:t>
            </a:r>
            <a:endParaRPr lang="en-US" b="1" dirty="0">
              <a:solidFill>
                <a:srgbClr val="FFFF00"/>
              </a:solidFill>
            </a:endParaRPr>
          </a:p>
        </p:txBody>
      </p:sp>
      <p:sp>
        <p:nvSpPr>
          <p:cNvPr id="75" name="ZoneTexte 74"/>
          <p:cNvSpPr txBox="1"/>
          <p:nvPr/>
        </p:nvSpPr>
        <p:spPr>
          <a:xfrm>
            <a:off x="7400294" y="1903255"/>
            <a:ext cx="1312411" cy="369332"/>
          </a:xfrm>
          <a:prstGeom prst="rect">
            <a:avLst/>
          </a:prstGeom>
          <a:noFill/>
        </p:spPr>
        <p:txBody>
          <a:bodyPr wrap="none" rtlCol="0">
            <a:spAutoFit/>
          </a:bodyPr>
          <a:lstStyle/>
          <a:p>
            <a:r>
              <a:rPr lang="en-US" b="1" dirty="0" smtClean="0">
                <a:solidFill>
                  <a:srgbClr val="FFFF00"/>
                </a:solidFill>
              </a:rPr>
              <a:t>Mirror view</a:t>
            </a:r>
            <a:endParaRPr lang="en-US" b="1" dirty="0">
              <a:solidFill>
                <a:srgbClr val="FFFF00"/>
              </a:solidFill>
            </a:endParaRPr>
          </a:p>
        </p:txBody>
      </p:sp>
    </p:spTree>
    <p:extLst>
      <p:ext uri="{BB962C8B-B14F-4D97-AF65-F5344CB8AC3E}">
        <p14:creationId xmlns:p14="http://schemas.microsoft.com/office/powerpoint/2010/main" val="2183355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e 46"/>
          <p:cNvGrpSpPr/>
          <p:nvPr/>
        </p:nvGrpSpPr>
        <p:grpSpPr>
          <a:xfrm>
            <a:off x="7774859" y="3498279"/>
            <a:ext cx="4497387" cy="3484563"/>
            <a:chOff x="3143145" y="2138348"/>
            <a:chExt cx="4497387" cy="3484563"/>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145" y="2138348"/>
              <a:ext cx="4497387"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45"/>
            <p:cNvSpPr/>
            <p:nvPr/>
          </p:nvSpPr>
          <p:spPr>
            <a:xfrm>
              <a:off x="4837712" y="3168564"/>
              <a:ext cx="1310997" cy="13214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4880909" y="4511944"/>
              <a:ext cx="554889" cy="436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351218" y="2707860"/>
              <a:ext cx="554889" cy="436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age 3"/>
          <p:cNvPicPr>
            <a:picLocks noChangeAspect="1"/>
          </p:cNvPicPr>
          <p:nvPr/>
        </p:nvPicPr>
        <p:blipFill>
          <a:blip r:embed="rId4">
            <a:clrChange>
              <a:clrFrom>
                <a:srgbClr val="FFFFFF"/>
              </a:clrFrom>
              <a:clrTo>
                <a:srgbClr val="FFFFFF">
                  <a:alpha val="0"/>
                </a:srgbClr>
              </a:clrTo>
            </a:clrChange>
          </a:blip>
          <a:stretch>
            <a:fillRect/>
          </a:stretch>
        </p:blipFill>
        <p:spPr>
          <a:xfrm>
            <a:off x="7784407" y="3503320"/>
            <a:ext cx="4490977" cy="3478192"/>
          </a:xfrm>
          <a:prstGeom prst="rect">
            <a:avLst/>
          </a:prstGeom>
        </p:spPr>
      </p:pic>
      <p:sp>
        <p:nvSpPr>
          <p:cNvPr id="5" name="Titre 4"/>
          <p:cNvSpPr>
            <a:spLocks noGrp="1"/>
          </p:cNvSpPr>
          <p:nvPr>
            <p:ph type="title"/>
          </p:nvPr>
        </p:nvSpPr>
        <p:spPr/>
        <p:txBody>
          <a:bodyPr>
            <a:normAutofit/>
          </a:bodyPr>
          <a:lstStyle/>
          <a:p>
            <a:r>
              <a:rPr lang="en-US" dirty="0" smtClean="0"/>
              <a:t>Scintillation distribution reconstruction</a:t>
            </a:r>
            <a:br>
              <a:rPr lang="en-US" dirty="0" smtClean="0"/>
            </a:br>
            <a:r>
              <a:rPr lang="en-US" sz="2400" i="1" dirty="0" smtClean="0"/>
              <a:t>3D reconstruction algorithm</a:t>
            </a:r>
            <a:endParaRPr lang="en-US" i="1" dirty="0"/>
          </a:p>
        </p:txBody>
      </p:sp>
      <p:sp>
        <p:nvSpPr>
          <p:cNvPr id="38" name="Espace réservé du contenu 5"/>
          <p:cNvSpPr>
            <a:spLocks noGrp="1"/>
          </p:cNvSpPr>
          <p:nvPr>
            <p:ph idx="1"/>
          </p:nvPr>
        </p:nvSpPr>
        <p:spPr/>
        <p:txBody>
          <a:bodyPr>
            <a:normAutofit/>
          </a:bodyPr>
          <a:lstStyle/>
          <a:p>
            <a:pPr marL="457200" lvl="1" indent="0">
              <a:buNone/>
            </a:pPr>
            <a:r>
              <a:rPr lang="en-US" sz="1800" noProof="0" dirty="0" smtClean="0"/>
              <a:t>Loop on all the pixels of the direct view</a:t>
            </a:r>
          </a:p>
          <a:p>
            <a:pPr lvl="1"/>
            <a:r>
              <a:rPr lang="en-US" sz="1800" noProof="0" dirty="0" smtClean="0"/>
              <a:t>For each pixel of the direct view (   )</a:t>
            </a:r>
          </a:p>
          <a:p>
            <a:pPr lvl="1"/>
            <a:r>
              <a:rPr lang="en-US" sz="1800" noProof="0" dirty="0" smtClean="0"/>
              <a:t>Calculation of the corresponding projected volume (</a:t>
            </a:r>
            <a:r>
              <a:rPr lang="en-US" sz="1800" noProof="0" dirty="0" smtClean="0">
                <a:solidFill>
                  <a:srgbClr val="FF0000"/>
                </a:solidFill>
              </a:rPr>
              <a:t>in red</a:t>
            </a:r>
            <a:r>
              <a:rPr lang="en-US" sz="1800" noProof="0" dirty="0" smtClean="0"/>
              <a:t>)</a:t>
            </a:r>
          </a:p>
          <a:p>
            <a:pPr lvl="1"/>
            <a:r>
              <a:rPr lang="en-US" sz="1800" noProof="0" dirty="0" smtClean="0"/>
              <a:t>Projection of this volume on the mirror view (   )</a:t>
            </a:r>
          </a:p>
          <a:p>
            <a:pPr lvl="1"/>
            <a:r>
              <a:rPr lang="en-US" sz="1800" noProof="0" dirty="0" smtClean="0"/>
              <a:t>Retro-projection of each pixel (   ) of the yellow area </a:t>
            </a:r>
          </a:p>
          <a:p>
            <a:pPr lvl="1"/>
            <a:r>
              <a:rPr lang="en-US" sz="1800" noProof="0" dirty="0" smtClean="0"/>
              <a:t>Elementary volumes      of scintillation intensity S:</a:t>
            </a:r>
            <a:br>
              <a:rPr lang="en-US" sz="1800" noProof="0" dirty="0" smtClean="0"/>
            </a:br>
            <a:r>
              <a:rPr lang="en-US" sz="1800" noProof="0" dirty="0" smtClean="0"/>
              <a:t/>
            </a:r>
            <a:br>
              <a:rPr lang="en-US" sz="1800" noProof="0" dirty="0" smtClean="0"/>
            </a:br>
            <a:r>
              <a:rPr lang="en-US" sz="1800" noProof="0" dirty="0" smtClean="0"/>
              <a:t>	</a:t>
            </a:r>
            <a:r>
              <a:rPr lang="en-US" sz="1800" dirty="0"/>
              <a:t>	 S(   ) </a:t>
            </a:r>
            <a:r>
              <a:rPr lang="en-US" sz="1800" dirty="0" smtClean="0"/>
              <a:t>=</a:t>
            </a:r>
            <a:r>
              <a:rPr lang="en-US" sz="1800" noProof="0" dirty="0" smtClean="0"/>
              <a:t>	PV(   ) </a:t>
            </a:r>
            <a:r>
              <a:rPr lang="en-US" sz="1800" noProof="0" dirty="0" smtClean="0">
                <a:sym typeface="Symbol" panose="05050102010706020507" pitchFamily="18" charset="2"/>
              </a:rPr>
              <a:t> PV(   ) / PV(   )</a:t>
            </a:r>
          </a:p>
          <a:p>
            <a:pPr lvl="1"/>
            <a:endParaRPr lang="en-US" sz="1800" dirty="0">
              <a:sym typeface="Symbol" panose="05050102010706020507" pitchFamily="18" charset="2"/>
            </a:endParaRPr>
          </a:p>
          <a:p>
            <a:pPr marL="457200" lvl="1" indent="0">
              <a:buNone/>
            </a:pPr>
            <a:r>
              <a:rPr lang="en-US" sz="2000" b="1" dirty="0" smtClean="0">
                <a:solidFill>
                  <a:schemeClr val="accent2"/>
                </a:solidFill>
                <a:sym typeface="Symbol" panose="05050102010706020507" pitchFamily="18" charset="2"/>
              </a:rPr>
              <a:t>3D Scintillation distribution but not regular grid</a:t>
            </a:r>
          </a:p>
          <a:p>
            <a:pPr marL="457200" lvl="1" indent="0">
              <a:buNone/>
            </a:pPr>
            <a:r>
              <a:rPr lang="en-US" sz="2000" b="1" dirty="0" smtClean="0">
                <a:solidFill>
                  <a:schemeClr val="accent2"/>
                </a:solidFill>
                <a:sym typeface="Symbol" panose="05050102010706020507" pitchFamily="18" charset="2"/>
              </a:rPr>
              <a:t>Registration on a regular grid of cubic voxels</a:t>
            </a:r>
            <a:endParaRPr lang="en-US" sz="2000" b="1" dirty="0" smtClean="0">
              <a:solidFill>
                <a:schemeClr val="accent2"/>
              </a:solidFill>
            </a:endParaRPr>
          </a:p>
        </p:txBody>
      </p:sp>
      <p:sp>
        <p:nvSpPr>
          <p:cNvPr id="15" name="Espace réservé de la date 14"/>
          <p:cNvSpPr>
            <a:spLocks noGrp="1"/>
          </p:cNvSpPr>
          <p:nvPr>
            <p:ph type="dt" sz="half" idx="10"/>
          </p:nvPr>
        </p:nvSpPr>
        <p:spPr>
          <a:xfrm>
            <a:off x="10130363" y="3550123"/>
            <a:ext cx="1800225" cy="540000"/>
          </a:xfrm>
        </p:spPr>
        <p:txBody>
          <a:bodyPr/>
          <a:lstStyle/>
          <a:p>
            <a:r>
              <a:rPr lang="fr-FR" smtClean="0"/>
              <a:t>12/06/2026</a:t>
            </a:r>
            <a:endParaRPr lang="fr-FR" dirty="0"/>
          </a:p>
        </p:txBody>
      </p:sp>
      <p:sp>
        <p:nvSpPr>
          <p:cNvPr id="14" name="Espace réservé du numéro de diapositive 13"/>
          <p:cNvSpPr>
            <a:spLocks noGrp="1"/>
          </p:cNvSpPr>
          <p:nvPr>
            <p:ph type="sldNum" sz="quarter" idx="12"/>
          </p:nvPr>
        </p:nvSpPr>
        <p:spPr/>
        <p:txBody>
          <a:bodyPr/>
          <a:lstStyle/>
          <a:p>
            <a:fld id="{94B63599-5DA0-BE42-AE37-88D1760620F1}" type="slidenum">
              <a:rPr lang="fr-FR" smtClean="0"/>
              <a:pPr/>
              <a:t>4</a:t>
            </a:fld>
            <a:endParaRPr lang="fr-FR"/>
          </a:p>
        </p:txBody>
      </p:sp>
      <p:sp>
        <p:nvSpPr>
          <p:cNvPr id="7" name="Forme libre 6"/>
          <p:cNvSpPr/>
          <p:nvPr/>
        </p:nvSpPr>
        <p:spPr>
          <a:xfrm>
            <a:off x="8942776" y="5992540"/>
            <a:ext cx="2357120" cy="502920"/>
          </a:xfrm>
          <a:custGeom>
            <a:avLst/>
            <a:gdLst>
              <a:gd name="connsiteX0" fmla="*/ 0 w 2336800"/>
              <a:gd name="connsiteY0" fmla="*/ 528320 h 528320"/>
              <a:gd name="connsiteX1" fmla="*/ 2336800 w 2336800"/>
              <a:gd name="connsiteY1" fmla="*/ 508000 h 528320"/>
              <a:gd name="connsiteX2" fmla="*/ 1844040 w 2336800"/>
              <a:gd name="connsiteY2" fmla="*/ 0 h 528320"/>
              <a:gd name="connsiteX3" fmla="*/ 538480 w 2336800"/>
              <a:gd name="connsiteY3" fmla="*/ 0 h 528320"/>
              <a:gd name="connsiteX4" fmla="*/ 0 w 2336800"/>
              <a:gd name="connsiteY4" fmla="*/ 528320 h 528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6800" h="528320">
                <a:moveTo>
                  <a:pt x="0" y="528320"/>
                </a:moveTo>
                <a:lnTo>
                  <a:pt x="2336800" y="508000"/>
                </a:lnTo>
                <a:lnTo>
                  <a:pt x="1844040" y="0"/>
                </a:lnTo>
                <a:lnTo>
                  <a:pt x="538480" y="0"/>
                </a:lnTo>
                <a:lnTo>
                  <a:pt x="0" y="528320"/>
                </a:lnTo>
                <a:close/>
              </a:path>
            </a:pathLst>
          </a:custGeom>
          <a:solidFill>
            <a:srgbClr val="5B9BD5">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rme libre 7"/>
          <p:cNvSpPr/>
          <p:nvPr/>
        </p:nvSpPr>
        <p:spPr>
          <a:xfrm>
            <a:off x="8836096" y="4026580"/>
            <a:ext cx="518160" cy="2316480"/>
          </a:xfrm>
          <a:custGeom>
            <a:avLst/>
            <a:gdLst>
              <a:gd name="connsiteX0" fmla="*/ 0 w 518160"/>
              <a:gd name="connsiteY0" fmla="*/ 0 h 2316480"/>
              <a:gd name="connsiteX1" fmla="*/ 10160 w 518160"/>
              <a:gd name="connsiteY1" fmla="*/ 2316480 h 2316480"/>
              <a:gd name="connsiteX2" fmla="*/ 518160 w 518160"/>
              <a:gd name="connsiteY2" fmla="*/ 1803400 h 2316480"/>
              <a:gd name="connsiteX3" fmla="*/ 513080 w 518160"/>
              <a:gd name="connsiteY3" fmla="*/ 472440 h 2316480"/>
              <a:gd name="connsiteX4" fmla="*/ 0 w 518160"/>
              <a:gd name="connsiteY4" fmla="*/ 0 h 2316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160" h="2316480">
                <a:moveTo>
                  <a:pt x="0" y="0"/>
                </a:moveTo>
                <a:cubicBezTo>
                  <a:pt x="3387" y="772160"/>
                  <a:pt x="6773" y="1544320"/>
                  <a:pt x="10160" y="2316480"/>
                </a:cubicBezTo>
                <a:lnTo>
                  <a:pt x="518160" y="1803400"/>
                </a:lnTo>
                <a:cubicBezTo>
                  <a:pt x="516467" y="1359747"/>
                  <a:pt x="514773" y="916093"/>
                  <a:pt x="513080" y="472440"/>
                </a:cubicBezTo>
                <a:lnTo>
                  <a:pt x="0" y="0"/>
                </a:lnTo>
                <a:close/>
              </a:path>
            </a:pathLst>
          </a:custGeom>
          <a:solidFill>
            <a:srgbClr val="5B9BD5">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572651" y="6501172"/>
            <a:ext cx="843501" cy="261610"/>
          </a:xfrm>
          <a:prstGeom prst="rect">
            <a:avLst/>
          </a:prstGeom>
        </p:spPr>
        <p:txBody>
          <a:bodyPr wrap="none">
            <a:spAutoFit/>
          </a:bodyPr>
          <a:lstStyle/>
          <a:p>
            <a:r>
              <a:rPr lang="fr-FR" sz="1100" dirty="0" smtClean="0">
                <a:solidFill>
                  <a:schemeClr val="accent5">
                    <a:lumMod val="75000"/>
                  </a:schemeClr>
                </a:solidFill>
              </a:rPr>
              <a:t>Vue directe</a:t>
            </a:r>
            <a:endParaRPr lang="fr-FR" sz="1100" dirty="0">
              <a:solidFill>
                <a:schemeClr val="accent5">
                  <a:lumMod val="75000"/>
                </a:schemeClr>
              </a:solidFill>
            </a:endParaRPr>
          </a:p>
        </p:txBody>
      </p:sp>
      <p:sp>
        <p:nvSpPr>
          <p:cNvPr id="11" name="Forme libre 10"/>
          <p:cNvSpPr/>
          <p:nvPr/>
        </p:nvSpPr>
        <p:spPr>
          <a:xfrm rot="180000">
            <a:off x="9043529" y="4278039"/>
            <a:ext cx="60538" cy="1930409"/>
          </a:xfrm>
          <a:custGeom>
            <a:avLst/>
            <a:gdLst>
              <a:gd name="connsiteX0" fmla="*/ 29633 w 93133"/>
              <a:gd name="connsiteY0" fmla="*/ 0 h 1862666"/>
              <a:gd name="connsiteX1" fmla="*/ 0 w 93133"/>
              <a:gd name="connsiteY1" fmla="*/ 1862666 h 1862666"/>
              <a:gd name="connsiteX2" fmla="*/ 55033 w 93133"/>
              <a:gd name="connsiteY2" fmla="*/ 1799166 h 1862666"/>
              <a:gd name="connsiteX3" fmla="*/ 93133 w 93133"/>
              <a:gd name="connsiteY3" fmla="*/ 33866 h 1862666"/>
              <a:gd name="connsiteX4" fmla="*/ 29633 w 93133"/>
              <a:gd name="connsiteY4" fmla="*/ 0 h 186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33" h="1862666">
                <a:moveTo>
                  <a:pt x="29633" y="0"/>
                </a:moveTo>
                <a:lnTo>
                  <a:pt x="0" y="1862666"/>
                </a:lnTo>
                <a:lnTo>
                  <a:pt x="55033" y="1799166"/>
                </a:lnTo>
                <a:lnTo>
                  <a:pt x="93133" y="33866"/>
                </a:lnTo>
                <a:lnTo>
                  <a:pt x="29633"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7965102" y="4026580"/>
            <a:ext cx="790601" cy="261610"/>
          </a:xfrm>
          <a:prstGeom prst="rect">
            <a:avLst/>
          </a:prstGeom>
        </p:spPr>
        <p:txBody>
          <a:bodyPr wrap="none">
            <a:spAutoFit/>
          </a:bodyPr>
          <a:lstStyle/>
          <a:p>
            <a:r>
              <a:rPr lang="fr-FR" sz="1100" dirty="0" smtClean="0">
                <a:solidFill>
                  <a:schemeClr val="accent5">
                    <a:lumMod val="75000"/>
                  </a:schemeClr>
                </a:solidFill>
              </a:rPr>
              <a:t>Vue miroir</a:t>
            </a:r>
            <a:endParaRPr lang="fr-FR" sz="1100" dirty="0">
              <a:solidFill>
                <a:schemeClr val="accent5">
                  <a:lumMod val="75000"/>
                </a:schemeClr>
              </a:solidFill>
            </a:endParaRPr>
          </a:p>
        </p:txBody>
      </p:sp>
      <p:sp>
        <p:nvSpPr>
          <p:cNvPr id="50" name="Rectangle 49"/>
          <p:cNvSpPr/>
          <p:nvPr/>
        </p:nvSpPr>
        <p:spPr>
          <a:xfrm>
            <a:off x="9055604" y="5202100"/>
            <a:ext cx="48257" cy="45719"/>
          </a:xfrm>
          <a:prstGeom prst="rect">
            <a:avLst/>
          </a:prstGeom>
          <a:solidFill>
            <a:srgbClr val="00B0F0"/>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Étoile à 5 branches 18"/>
          <p:cNvSpPr/>
          <p:nvPr/>
        </p:nvSpPr>
        <p:spPr>
          <a:xfrm>
            <a:off x="3985819" y="3941556"/>
            <a:ext cx="187169" cy="170048"/>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780178" y="3978284"/>
            <a:ext cx="145323" cy="135314"/>
          </a:xfrm>
          <a:prstGeom prst="rect">
            <a:avLst/>
          </a:prstGeom>
          <a:solidFill>
            <a:srgbClr val="00B0F0"/>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orme libre 20"/>
          <p:cNvSpPr/>
          <p:nvPr/>
        </p:nvSpPr>
        <p:spPr>
          <a:xfrm rot="180000">
            <a:off x="5510063" y="3862853"/>
            <a:ext cx="175207" cy="394328"/>
          </a:xfrm>
          <a:custGeom>
            <a:avLst/>
            <a:gdLst>
              <a:gd name="connsiteX0" fmla="*/ 29633 w 93133"/>
              <a:gd name="connsiteY0" fmla="*/ 0 h 1862666"/>
              <a:gd name="connsiteX1" fmla="*/ 0 w 93133"/>
              <a:gd name="connsiteY1" fmla="*/ 1862666 h 1862666"/>
              <a:gd name="connsiteX2" fmla="*/ 55033 w 93133"/>
              <a:gd name="connsiteY2" fmla="*/ 1799166 h 1862666"/>
              <a:gd name="connsiteX3" fmla="*/ 93133 w 93133"/>
              <a:gd name="connsiteY3" fmla="*/ 33866 h 1862666"/>
              <a:gd name="connsiteX4" fmla="*/ 29633 w 93133"/>
              <a:gd name="connsiteY4" fmla="*/ 0 h 186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33" h="1862666">
                <a:moveTo>
                  <a:pt x="29633" y="0"/>
                </a:moveTo>
                <a:lnTo>
                  <a:pt x="0" y="1862666"/>
                </a:lnTo>
                <a:lnTo>
                  <a:pt x="55033" y="1799166"/>
                </a:lnTo>
                <a:lnTo>
                  <a:pt x="93133" y="33866"/>
                </a:lnTo>
                <a:lnTo>
                  <a:pt x="29633"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Connecteur droit 30"/>
          <p:cNvCxnSpPr/>
          <p:nvPr/>
        </p:nvCxnSpPr>
        <p:spPr>
          <a:xfrm flipV="1">
            <a:off x="10989179" y="5190565"/>
            <a:ext cx="0" cy="68790"/>
          </a:xfrm>
          <a:prstGeom prst="line">
            <a:avLst/>
          </a:prstGeom>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rot="1141200">
            <a:off x="9898318" y="5174076"/>
            <a:ext cx="68164" cy="130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Connecteur droit 2"/>
          <p:cNvCxnSpPr>
            <a:stCxn id="50" idx="0"/>
          </p:cNvCxnSpPr>
          <p:nvPr/>
        </p:nvCxnSpPr>
        <p:spPr>
          <a:xfrm flipV="1">
            <a:off x="9079733" y="5190565"/>
            <a:ext cx="1909446" cy="115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a:stCxn id="50" idx="2"/>
          </p:cNvCxnSpPr>
          <p:nvPr/>
        </p:nvCxnSpPr>
        <p:spPr>
          <a:xfrm>
            <a:off x="9079733" y="5247819"/>
            <a:ext cx="1909446" cy="12596"/>
          </a:xfrm>
          <a:prstGeom prst="line">
            <a:avLst/>
          </a:prstGeom>
        </p:spPr>
        <p:style>
          <a:lnRef idx="1">
            <a:schemeClr val="accent1"/>
          </a:lnRef>
          <a:fillRef idx="0">
            <a:schemeClr val="accent1"/>
          </a:fillRef>
          <a:effectRef idx="0">
            <a:schemeClr val="accent1"/>
          </a:effectRef>
          <a:fontRef idx="minor">
            <a:schemeClr val="tx1"/>
          </a:fontRef>
        </p:style>
      </p:cxnSp>
      <p:pic>
        <p:nvPicPr>
          <p:cNvPr id="51" name="Image 50"/>
          <p:cNvPicPr>
            <a:picLocks noChangeAspect="1"/>
          </p:cNvPicPr>
          <p:nvPr/>
        </p:nvPicPr>
        <p:blipFill rotWithShape="1">
          <a:blip r:embed="rId5">
            <a:extLst>
              <a:ext uri="{28A0092B-C50C-407E-A947-70E740481C1C}">
                <a14:useLocalDpi xmlns:a14="http://schemas.microsoft.com/office/drawing/2010/main" val="0"/>
              </a:ext>
            </a:extLst>
          </a:blip>
          <a:srcRect t="8834" b="8875"/>
          <a:stretch/>
        </p:blipFill>
        <p:spPr>
          <a:xfrm>
            <a:off x="8145092" y="1212414"/>
            <a:ext cx="3723307" cy="2648476"/>
          </a:xfrm>
          <a:prstGeom prst="rect">
            <a:avLst/>
          </a:prstGeom>
        </p:spPr>
      </p:pic>
      <p:sp>
        <p:nvSpPr>
          <p:cNvPr id="52" name="Étoile à 5 branches 51"/>
          <p:cNvSpPr/>
          <p:nvPr/>
        </p:nvSpPr>
        <p:spPr>
          <a:xfrm>
            <a:off x="10411637" y="2503314"/>
            <a:ext cx="74612" cy="6667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21136709">
            <a:off x="9026984" y="2472527"/>
            <a:ext cx="1240111" cy="45719"/>
          </a:xfrm>
          <a:prstGeom prst="rect">
            <a:avLst/>
          </a:prstGeom>
          <a:solidFill>
            <a:srgbClr val="FFC000"/>
          </a:solidFill>
          <a:ln>
            <a:noFill/>
          </a:ln>
          <a:scene3d>
            <a:camera prst="isometricLeftDown">
              <a:rot lat="600000"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Étoile à 5 branches 8"/>
          <p:cNvSpPr/>
          <p:nvPr/>
        </p:nvSpPr>
        <p:spPr>
          <a:xfrm>
            <a:off x="9539359" y="6165579"/>
            <a:ext cx="74612" cy="66675"/>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9558907" y="2464379"/>
            <a:ext cx="48257" cy="45719"/>
          </a:xfrm>
          <a:prstGeom prst="rect">
            <a:avLst/>
          </a:prstGeom>
          <a:solidFill>
            <a:srgbClr val="00B0F0"/>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ZoneTexte 56"/>
          <p:cNvSpPr txBox="1"/>
          <p:nvPr/>
        </p:nvSpPr>
        <p:spPr>
          <a:xfrm>
            <a:off x="10260353" y="3180130"/>
            <a:ext cx="1208584" cy="307777"/>
          </a:xfrm>
          <a:prstGeom prst="rect">
            <a:avLst/>
          </a:prstGeom>
          <a:noFill/>
        </p:spPr>
        <p:txBody>
          <a:bodyPr wrap="square" rtlCol="0">
            <a:spAutoFit/>
          </a:bodyPr>
          <a:lstStyle/>
          <a:p>
            <a:r>
              <a:rPr lang="en-US" sz="1400" dirty="0" smtClean="0">
                <a:solidFill>
                  <a:schemeClr val="bg1"/>
                </a:solidFill>
              </a:rPr>
              <a:t>Direct view</a:t>
            </a:r>
            <a:endParaRPr lang="en-US" sz="1400" dirty="0">
              <a:solidFill>
                <a:schemeClr val="bg1"/>
              </a:solidFill>
            </a:endParaRPr>
          </a:p>
        </p:txBody>
      </p:sp>
      <p:sp>
        <p:nvSpPr>
          <p:cNvPr id="58" name="ZoneTexte 57"/>
          <p:cNvSpPr txBox="1"/>
          <p:nvPr/>
        </p:nvSpPr>
        <p:spPr>
          <a:xfrm>
            <a:off x="8849746" y="3013453"/>
            <a:ext cx="1350694" cy="307777"/>
          </a:xfrm>
          <a:prstGeom prst="rect">
            <a:avLst/>
          </a:prstGeom>
          <a:noFill/>
        </p:spPr>
        <p:txBody>
          <a:bodyPr wrap="square" rtlCol="0">
            <a:spAutoFit/>
          </a:bodyPr>
          <a:lstStyle/>
          <a:p>
            <a:pPr algn="ctr"/>
            <a:r>
              <a:rPr lang="en-US" sz="1400" dirty="0" smtClean="0">
                <a:solidFill>
                  <a:schemeClr val="bg1"/>
                </a:solidFill>
              </a:rPr>
              <a:t>Mirror view</a:t>
            </a:r>
            <a:endParaRPr lang="en-US" sz="1400" dirty="0">
              <a:solidFill>
                <a:schemeClr val="bg1"/>
              </a:solidFill>
            </a:endParaRPr>
          </a:p>
        </p:txBody>
      </p:sp>
      <p:sp>
        <p:nvSpPr>
          <p:cNvPr id="2" name="Flèche vers le bas 1"/>
          <p:cNvSpPr/>
          <p:nvPr/>
        </p:nvSpPr>
        <p:spPr>
          <a:xfrm>
            <a:off x="10503468" y="1288943"/>
            <a:ext cx="215349" cy="427566"/>
          </a:xfrm>
          <a:prstGeom prst="down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p:cNvSpPr txBox="1"/>
          <p:nvPr/>
        </p:nvSpPr>
        <p:spPr>
          <a:xfrm>
            <a:off x="10631420" y="1392367"/>
            <a:ext cx="1159196" cy="261610"/>
          </a:xfrm>
          <a:prstGeom prst="rect">
            <a:avLst/>
          </a:prstGeom>
          <a:noFill/>
        </p:spPr>
        <p:txBody>
          <a:bodyPr wrap="square" rtlCol="0">
            <a:spAutoFit/>
          </a:bodyPr>
          <a:lstStyle/>
          <a:p>
            <a:r>
              <a:rPr lang="fr-FR" sz="1100" dirty="0" smtClean="0">
                <a:solidFill>
                  <a:srgbClr val="FFC000"/>
                </a:solidFill>
              </a:rPr>
              <a:t>BEAM</a:t>
            </a:r>
            <a:endParaRPr lang="fr-FR" sz="1100" dirty="0">
              <a:solidFill>
                <a:srgbClr val="FFC000"/>
              </a:solidFill>
            </a:endParaRPr>
          </a:p>
        </p:txBody>
      </p:sp>
      <p:sp>
        <p:nvSpPr>
          <p:cNvPr id="13" name="Organigramme : Jonction de sommaire 12"/>
          <p:cNvSpPr/>
          <p:nvPr/>
        </p:nvSpPr>
        <p:spPr>
          <a:xfrm>
            <a:off x="10138277" y="5620129"/>
            <a:ext cx="180000" cy="180000"/>
          </a:xfrm>
          <a:prstGeom prst="flowChartSummingJunction">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ZoneTexte 38"/>
          <p:cNvSpPr txBox="1"/>
          <p:nvPr/>
        </p:nvSpPr>
        <p:spPr>
          <a:xfrm>
            <a:off x="10299779" y="5588914"/>
            <a:ext cx="1159196" cy="261610"/>
          </a:xfrm>
          <a:prstGeom prst="rect">
            <a:avLst/>
          </a:prstGeom>
          <a:noFill/>
        </p:spPr>
        <p:txBody>
          <a:bodyPr wrap="square" rtlCol="0">
            <a:spAutoFit/>
          </a:bodyPr>
          <a:lstStyle/>
          <a:p>
            <a:r>
              <a:rPr lang="en-US" sz="1100" dirty="0" smtClean="0"/>
              <a:t>BEAM</a:t>
            </a:r>
            <a:endParaRPr lang="en-US" sz="1100" dirty="0"/>
          </a:p>
        </p:txBody>
      </p:sp>
      <p:sp>
        <p:nvSpPr>
          <p:cNvPr id="41" name="Étoile à 5 branches 40"/>
          <p:cNvSpPr/>
          <p:nvPr/>
        </p:nvSpPr>
        <p:spPr>
          <a:xfrm>
            <a:off x="4689077" y="2219376"/>
            <a:ext cx="187169" cy="170048"/>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477520" y="3192714"/>
            <a:ext cx="145323" cy="135314"/>
          </a:xfrm>
          <a:prstGeom prst="rect">
            <a:avLst/>
          </a:prstGeom>
          <a:solidFill>
            <a:srgbClr val="00B0F0"/>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orme libre 42"/>
          <p:cNvSpPr/>
          <p:nvPr/>
        </p:nvSpPr>
        <p:spPr>
          <a:xfrm rot="180000">
            <a:off x="5853827" y="2746058"/>
            <a:ext cx="175207" cy="394328"/>
          </a:xfrm>
          <a:custGeom>
            <a:avLst/>
            <a:gdLst>
              <a:gd name="connsiteX0" fmla="*/ 29633 w 93133"/>
              <a:gd name="connsiteY0" fmla="*/ 0 h 1862666"/>
              <a:gd name="connsiteX1" fmla="*/ 0 w 93133"/>
              <a:gd name="connsiteY1" fmla="*/ 1862666 h 1862666"/>
              <a:gd name="connsiteX2" fmla="*/ 55033 w 93133"/>
              <a:gd name="connsiteY2" fmla="*/ 1799166 h 1862666"/>
              <a:gd name="connsiteX3" fmla="*/ 93133 w 93133"/>
              <a:gd name="connsiteY3" fmla="*/ 33866 h 1862666"/>
              <a:gd name="connsiteX4" fmla="*/ 29633 w 93133"/>
              <a:gd name="connsiteY4" fmla="*/ 0 h 186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33" h="1862666">
                <a:moveTo>
                  <a:pt x="29633" y="0"/>
                </a:moveTo>
                <a:lnTo>
                  <a:pt x="0" y="1862666"/>
                </a:lnTo>
                <a:lnTo>
                  <a:pt x="55033" y="1799166"/>
                </a:lnTo>
                <a:lnTo>
                  <a:pt x="93133" y="33866"/>
                </a:lnTo>
                <a:lnTo>
                  <a:pt x="29633"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lèche droite 16"/>
          <p:cNvSpPr/>
          <p:nvPr/>
        </p:nvSpPr>
        <p:spPr>
          <a:xfrm>
            <a:off x="1155779" y="3328028"/>
            <a:ext cx="335280" cy="3519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26" name="Forme libre 25"/>
          <p:cNvSpPr/>
          <p:nvPr/>
        </p:nvSpPr>
        <p:spPr>
          <a:xfrm>
            <a:off x="9890645" y="5201359"/>
            <a:ext cx="104775" cy="57150"/>
          </a:xfrm>
          <a:custGeom>
            <a:avLst/>
            <a:gdLst>
              <a:gd name="connsiteX0" fmla="*/ 9525 w 104775"/>
              <a:gd name="connsiteY0" fmla="*/ 0 h 57150"/>
              <a:gd name="connsiteX1" fmla="*/ 104775 w 104775"/>
              <a:gd name="connsiteY1" fmla="*/ 0 h 57150"/>
              <a:gd name="connsiteX2" fmla="*/ 80963 w 104775"/>
              <a:gd name="connsiteY2" fmla="*/ 57150 h 57150"/>
              <a:gd name="connsiteX3" fmla="*/ 0 w 104775"/>
              <a:gd name="connsiteY3" fmla="*/ 52388 h 57150"/>
              <a:gd name="connsiteX4" fmla="*/ 9525 w 104775"/>
              <a:gd name="connsiteY4" fmla="*/ 0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57150">
                <a:moveTo>
                  <a:pt x="9525" y="0"/>
                </a:moveTo>
                <a:lnTo>
                  <a:pt x="104775" y="0"/>
                </a:lnTo>
                <a:lnTo>
                  <a:pt x="80963" y="57150"/>
                </a:lnTo>
                <a:lnTo>
                  <a:pt x="0" y="52388"/>
                </a:lnTo>
                <a:lnTo>
                  <a:pt x="9525" y="0"/>
                </a:ln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Forme libre 52"/>
          <p:cNvSpPr/>
          <p:nvPr/>
        </p:nvSpPr>
        <p:spPr>
          <a:xfrm>
            <a:off x="2957087" y="3990856"/>
            <a:ext cx="253590" cy="138322"/>
          </a:xfrm>
          <a:custGeom>
            <a:avLst/>
            <a:gdLst>
              <a:gd name="connsiteX0" fmla="*/ 9525 w 104775"/>
              <a:gd name="connsiteY0" fmla="*/ 0 h 57150"/>
              <a:gd name="connsiteX1" fmla="*/ 104775 w 104775"/>
              <a:gd name="connsiteY1" fmla="*/ 0 h 57150"/>
              <a:gd name="connsiteX2" fmla="*/ 80963 w 104775"/>
              <a:gd name="connsiteY2" fmla="*/ 57150 h 57150"/>
              <a:gd name="connsiteX3" fmla="*/ 0 w 104775"/>
              <a:gd name="connsiteY3" fmla="*/ 52388 h 57150"/>
              <a:gd name="connsiteX4" fmla="*/ 9525 w 104775"/>
              <a:gd name="connsiteY4" fmla="*/ 0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57150">
                <a:moveTo>
                  <a:pt x="9525" y="0"/>
                </a:moveTo>
                <a:lnTo>
                  <a:pt x="104775" y="0"/>
                </a:lnTo>
                <a:lnTo>
                  <a:pt x="80963" y="57150"/>
                </a:lnTo>
                <a:lnTo>
                  <a:pt x="0" y="52388"/>
                </a:lnTo>
                <a:lnTo>
                  <a:pt x="9525" y="0"/>
                </a:ln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Forme libre 53"/>
          <p:cNvSpPr/>
          <p:nvPr/>
        </p:nvSpPr>
        <p:spPr>
          <a:xfrm>
            <a:off x="3553623" y="3480962"/>
            <a:ext cx="253590" cy="138322"/>
          </a:xfrm>
          <a:custGeom>
            <a:avLst/>
            <a:gdLst>
              <a:gd name="connsiteX0" fmla="*/ 9525 w 104775"/>
              <a:gd name="connsiteY0" fmla="*/ 0 h 57150"/>
              <a:gd name="connsiteX1" fmla="*/ 104775 w 104775"/>
              <a:gd name="connsiteY1" fmla="*/ 0 h 57150"/>
              <a:gd name="connsiteX2" fmla="*/ 80963 w 104775"/>
              <a:gd name="connsiteY2" fmla="*/ 57150 h 57150"/>
              <a:gd name="connsiteX3" fmla="*/ 0 w 104775"/>
              <a:gd name="connsiteY3" fmla="*/ 52388 h 57150"/>
              <a:gd name="connsiteX4" fmla="*/ 9525 w 104775"/>
              <a:gd name="connsiteY4" fmla="*/ 0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57150">
                <a:moveTo>
                  <a:pt x="9525" y="0"/>
                </a:moveTo>
                <a:lnTo>
                  <a:pt x="104775" y="0"/>
                </a:lnTo>
                <a:lnTo>
                  <a:pt x="80963" y="57150"/>
                </a:lnTo>
                <a:lnTo>
                  <a:pt x="0" y="52388"/>
                </a:lnTo>
                <a:lnTo>
                  <a:pt x="9525" y="0"/>
                </a:ln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Flèche droite 58"/>
          <p:cNvSpPr/>
          <p:nvPr/>
        </p:nvSpPr>
        <p:spPr>
          <a:xfrm>
            <a:off x="838200" y="4416266"/>
            <a:ext cx="335280" cy="3519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56" name="ZoneTexte 55"/>
          <p:cNvSpPr txBox="1"/>
          <p:nvPr/>
        </p:nvSpPr>
        <p:spPr>
          <a:xfrm>
            <a:off x="9961197" y="-25064"/>
            <a:ext cx="2194768" cy="369332"/>
          </a:xfrm>
          <a:prstGeom prst="rect">
            <a:avLst/>
          </a:prstGeom>
          <a:noFill/>
        </p:spPr>
        <p:txBody>
          <a:bodyPr wrap="none" rtlCol="0">
            <a:spAutoFit/>
          </a:bodyPr>
          <a:lstStyle/>
          <a:p>
            <a:r>
              <a:rPr lang="fr-FR" b="1" dirty="0" smtClean="0">
                <a:solidFill>
                  <a:schemeClr val="accent2"/>
                </a:solidFill>
              </a:rPr>
              <a:t>G. Daviau PhD </a:t>
            </a:r>
            <a:r>
              <a:rPr lang="fr-FR" b="1" dirty="0" err="1" smtClean="0">
                <a:solidFill>
                  <a:schemeClr val="accent2"/>
                </a:solidFill>
              </a:rPr>
              <a:t>Thesis</a:t>
            </a:r>
            <a:endParaRPr lang="fr-FR" b="1" dirty="0">
              <a:solidFill>
                <a:schemeClr val="accent2"/>
              </a:solidFill>
            </a:endParaRPr>
          </a:p>
        </p:txBody>
      </p:sp>
      <p:sp>
        <p:nvSpPr>
          <p:cNvPr id="60" name="Flèche droite 59"/>
          <p:cNvSpPr/>
          <p:nvPr/>
        </p:nvSpPr>
        <p:spPr>
          <a:xfrm>
            <a:off x="838200" y="4864890"/>
            <a:ext cx="335280" cy="351982"/>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7608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chemeClr val="accent1">
                    <a:lumMod val="50000"/>
                  </a:schemeClr>
                </a:solidFill>
              </a:rPr>
              <a:t>Faits marquants </a:t>
            </a:r>
            <a:r>
              <a:rPr lang="fr-FR" b="1" dirty="0" smtClean="0">
                <a:solidFill>
                  <a:schemeClr val="accent1">
                    <a:lumMod val="50000"/>
                  </a:schemeClr>
                </a:solidFill>
              </a:rPr>
              <a:t>2025/26</a:t>
            </a:r>
            <a:br>
              <a:rPr lang="fr-FR" b="1" dirty="0" smtClean="0">
                <a:solidFill>
                  <a:schemeClr val="accent1">
                    <a:lumMod val="50000"/>
                  </a:schemeClr>
                </a:solidFill>
              </a:rPr>
            </a:br>
            <a:r>
              <a:rPr lang="fr-FR" sz="2400" b="1" i="1" dirty="0" smtClean="0">
                <a:solidFill>
                  <a:schemeClr val="accent1">
                    <a:lumMod val="50000"/>
                  </a:schemeClr>
                </a:solidFill>
              </a:rPr>
              <a:t>Reconstruction de distributions de dose 3D</a:t>
            </a:r>
            <a:endParaRPr lang="fr-FR" sz="2400" i="1" dirty="0"/>
          </a:p>
        </p:txBody>
      </p:sp>
      <p:sp>
        <p:nvSpPr>
          <p:cNvPr id="10" name="Rectangle 9"/>
          <p:cNvSpPr/>
          <p:nvPr/>
        </p:nvSpPr>
        <p:spPr>
          <a:xfrm>
            <a:off x="711200" y="5248052"/>
            <a:ext cx="10203543" cy="1754326"/>
          </a:xfrm>
          <a:prstGeom prst="rect">
            <a:avLst/>
          </a:prstGeom>
        </p:spPr>
        <p:txBody>
          <a:bodyPr wrap="square">
            <a:spAutoFit/>
          </a:bodyPr>
          <a:lstStyle/>
          <a:p>
            <a:pPr marL="285750" indent="-285750">
              <a:buFont typeface="Arial" panose="020B0604020202020204" pitchFamily="34" charset="0"/>
              <a:buChar char="•"/>
            </a:pPr>
            <a:r>
              <a:rPr lang="en-US" dirty="0" smtClean="0">
                <a:solidFill>
                  <a:srgbClr val="000000"/>
                </a:solidFill>
                <a:latin typeface="Times New Roman" panose="02020603050405020304" pitchFamily="18" charset="0"/>
                <a:ea typeface="Times New Roman" panose="02020603050405020304" pitchFamily="18" charset="0"/>
              </a:rPr>
              <a:t>Development </a:t>
            </a:r>
            <a:r>
              <a:rPr lang="en-US" dirty="0">
                <a:solidFill>
                  <a:srgbClr val="000000"/>
                </a:solidFill>
                <a:latin typeface="Times New Roman" panose="02020603050405020304" pitchFamily="18" charset="0"/>
                <a:ea typeface="Times New Roman" panose="02020603050405020304" pitchFamily="18" charset="0"/>
              </a:rPr>
              <a:t>of a three-dimensional scintillation detector for pencil beam verification in proton therapy patient-specific quality assurance, Med Phys. 2024 Sep 10. </a:t>
            </a:r>
            <a:r>
              <a:rPr lang="en-US" u="sng" dirty="0">
                <a:solidFill>
                  <a:srgbClr val="000000"/>
                </a:solidFill>
                <a:latin typeface="Times New Roman" panose="02020603050405020304" pitchFamily="18" charset="0"/>
                <a:ea typeface="Times New Roman" panose="02020603050405020304" pitchFamily="18" charset="0"/>
                <a:hlinkClick r:id="rId3"/>
              </a:rPr>
              <a:t>https://doi.org/10.1002/mp.17388</a:t>
            </a:r>
            <a:r>
              <a:rPr lang="en-US" dirty="0" smtClean="0">
                <a:solidFill>
                  <a:srgbClr val="000000"/>
                </a:solidFill>
                <a:latin typeface="Times New Roman" panose="02020603050405020304" pitchFamily="18" charset="0"/>
                <a:ea typeface="Times New Roman" panose="02020603050405020304" pitchFamily="18" charset="0"/>
              </a:rPr>
              <a:t>.</a:t>
            </a:r>
          </a:p>
          <a:p>
            <a:pPr marL="285750" indent="-285750">
              <a:buFont typeface="Arial" panose="020B0604020202020204" pitchFamily="34" charset="0"/>
              <a:buChar char="•"/>
            </a:pPr>
            <a:r>
              <a:rPr lang="en-US" dirty="0" smtClean="0">
                <a:solidFill>
                  <a:srgbClr val="000000"/>
                </a:solidFill>
                <a:latin typeface="Times New Roman" panose="02020603050405020304" pitchFamily="18" charset="0"/>
              </a:rPr>
              <a:t>Communication </a:t>
            </a:r>
            <a:r>
              <a:rPr lang="en-US" dirty="0" err="1" smtClean="0">
                <a:solidFill>
                  <a:srgbClr val="000000"/>
                </a:solidFill>
                <a:latin typeface="Times New Roman" panose="02020603050405020304" pitchFamily="18" charset="0"/>
              </a:rPr>
              <a:t>orale</a:t>
            </a:r>
            <a:r>
              <a:rPr lang="en-US" dirty="0" smtClean="0">
                <a:solidFill>
                  <a:srgbClr val="000000"/>
                </a:solidFill>
                <a:latin typeface="Times New Roman" panose="02020603050405020304" pitchFamily="18" charset="0"/>
              </a:rPr>
              <a:t> PTCOG 2026</a:t>
            </a:r>
          </a:p>
          <a:p>
            <a:pPr marL="285750" indent="-285750">
              <a:buFont typeface="Arial" panose="020B0604020202020204" pitchFamily="34" charset="0"/>
              <a:buChar char="•"/>
            </a:pPr>
            <a:r>
              <a:rPr lang="en-US" dirty="0" err="1" smtClean="0">
                <a:solidFill>
                  <a:srgbClr val="000000"/>
                </a:solidFill>
                <a:latin typeface="Times New Roman" panose="02020603050405020304" pitchFamily="18" charset="0"/>
              </a:rPr>
              <a:t>Papier</a:t>
            </a:r>
            <a:r>
              <a:rPr lang="en-US" dirty="0" smtClean="0">
                <a:solidFill>
                  <a:srgbClr val="000000"/>
                </a:solidFill>
                <a:latin typeface="Times New Roman" panose="02020603050405020304" pitchFamily="18" charset="0"/>
              </a:rPr>
              <a:t> </a:t>
            </a:r>
            <a:r>
              <a:rPr lang="en-US" dirty="0" err="1" smtClean="0">
                <a:solidFill>
                  <a:srgbClr val="000000"/>
                </a:solidFill>
                <a:latin typeface="Times New Roman" panose="02020603050405020304" pitchFamily="18" charset="0"/>
              </a:rPr>
              <a:t>soumis</a:t>
            </a:r>
            <a:r>
              <a:rPr lang="en-US" dirty="0" smtClean="0">
                <a:solidFill>
                  <a:srgbClr val="000000"/>
                </a:solidFill>
                <a:latin typeface="Times New Roman" panose="02020603050405020304" pitchFamily="18" charset="0"/>
              </a:rPr>
              <a:t> pour la reconstruction </a:t>
            </a:r>
            <a:r>
              <a:rPr lang="en-US" dirty="0" smtClean="0">
                <a:solidFill>
                  <a:srgbClr val="000000"/>
                </a:solidFill>
                <a:latin typeface="Times New Roman" panose="02020603050405020304" pitchFamily="18" charset="0"/>
              </a:rPr>
              <a:t>3D</a:t>
            </a:r>
          </a:p>
          <a:p>
            <a:pPr marL="285750" indent="-285750">
              <a:buFont typeface="Arial" panose="020B0604020202020204" pitchFamily="34" charset="0"/>
              <a:buChar char="•"/>
            </a:pPr>
            <a:r>
              <a:rPr lang="en-US" dirty="0">
                <a:solidFill>
                  <a:srgbClr val="000000"/>
                </a:solidFill>
                <a:latin typeface="Times New Roman" panose="02020603050405020304" pitchFamily="18" charset="0"/>
                <a:ea typeface="Times New Roman" panose="02020603050405020304" pitchFamily="18" charset="0"/>
              </a:rPr>
              <a:t>1 </a:t>
            </a:r>
            <a:r>
              <a:rPr lang="en-US" dirty="0" err="1">
                <a:solidFill>
                  <a:srgbClr val="000000"/>
                </a:solidFill>
                <a:latin typeface="Times New Roman" panose="02020603050405020304" pitchFamily="18" charset="0"/>
                <a:ea typeface="Times New Roman" panose="02020603050405020304" pitchFamily="18" charset="0"/>
              </a:rPr>
              <a:t>papier</a:t>
            </a:r>
            <a:r>
              <a:rPr lang="en-US" dirty="0">
                <a:solidFill>
                  <a:srgbClr val="000000"/>
                </a:solidFill>
                <a:latin typeface="Times New Roman" panose="02020603050405020304" pitchFamily="18" charset="0"/>
                <a:ea typeface="Times New Roman" panose="02020603050405020304" pitchFamily="18" charset="0"/>
              </a:rPr>
              <a:t> </a:t>
            </a:r>
            <a:r>
              <a:rPr lang="en-US" dirty="0" err="1">
                <a:solidFill>
                  <a:srgbClr val="000000"/>
                </a:solidFill>
                <a:latin typeface="Times New Roman" panose="02020603050405020304" pitchFamily="18" charset="0"/>
                <a:ea typeface="Times New Roman" panose="02020603050405020304" pitchFamily="18" charset="0"/>
              </a:rPr>
              <a:t>en</a:t>
            </a:r>
            <a:r>
              <a:rPr lang="en-US" dirty="0">
                <a:solidFill>
                  <a:srgbClr val="000000"/>
                </a:solidFill>
                <a:latin typeface="Times New Roman" panose="02020603050405020304" pitchFamily="18" charset="0"/>
                <a:ea typeface="Times New Roman" panose="02020603050405020304" pitchFamily="18" charset="0"/>
              </a:rPr>
              <a:t> </a:t>
            </a:r>
            <a:r>
              <a:rPr lang="en-US" dirty="0" smtClean="0">
                <a:solidFill>
                  <a:srgbClr val="000000"/>
                </a:solidFill>
                <a:latin typeface="Times New Roman" panose="02020603050405020304" pitchFamily="18" charset="0"/>
                <a:ea typeface="Times New Roman" panose="02020603050405020304" pitchFamily="18" charset="0"/>
              </a:rPr>
              <a:t>preparation sur le </a:t>
            </a:r>
            <a:r>
              <a:rPr lang="en-US" dirty="0" err="1" smtClean="0">
                <a:solidFill>
                  <a:srgbClr val="000000"/>
                </a:solidFill>
                <a:latin typeface="Times New Roman" panose="02020603050405020304" pitchFamily="18" charset="0"/>
                <a:ea typeface="Times New Roman" panose="02020603050405020304" pitchFamily="18" charset="0"/>
              </a:rPr>
              <a:t>contrôle</a:t>
            </a:r>
            <a:r>
              <a:rPr lang="en-US" dirty="0" smtClean="0">
                <a:solidFill>
                  <a:srgbClr val="000000"/>
                </a:solidFill>
                <a:latin typeface="Times New Roman" panose="02020603050405020304" pitchFamily="18" charset="0"/>
                <a:ea typeface="Times New Roman" panose="02020603050405020304" pitchFamily="18" charset="0"/>
              </a:rPr>
              <a:t> des </a:t>
            </a:r>
            <a:r>
              <a:rPr lang="en-US" dirty="0" err="1" smtClean="0">
                <a:solidFill>
                  <a:srgbClr val="000000"/>
                </a:solidFill>
                <a:latin typeface="Times New Roman" panose="02020603050405020304" pitchFamily="18" charset="0"/>
                <a:ea typeface="Times New Roman" panose="02020603050405020304" pitchFamily="18" charset="0"/>
              </a:rPr>
              <a:t>traitements</a:t>
            </a:r>
            <a:r>
              <a:rPr lang="en-US" dirty="0" smtClean="0">
                <a:solidFill>
                  <a:srgbClr val="000000"/>
                </a:solidFill>
                <a:latin typeface="Times New Roman" panose="02020603050405020304" pitchFamily="18" charset="0"/>
                <a:ea typeface="Times New Roman" panose="02020603050405020304" pitchFamily="18" charset="0"/>
              </a:rPr>
              <a:t> patients</a:t>
            </a:r>
            <a:endParaRPr lang="en-US" dirty="0">
              <a:solidFill>
                <a:srgbClr val="000000"/>
              </a:solidFill>
              <a:latin typeface="Times New Roman" panose="02020603050405020304" pitchFamily="18" charset="0"/>
              <a:ea typeface="Times New Roman" panose="02020603050405020304" pitchFamily="18" charset="0"/>
            </a:endParaRPr>
          </a:p>
          <a:p>
            <a:endParaRPr lang="fr-FR" dirty="0"/>
          </a:p>
        </p:txBody>
      </p:sp>
      <p:pic>
        <p:nvPicPr>
          <p:cNvPr id="11" name="Image 10"/>
          <p:cNvPicPr>
            <a:picLocks noChangeAspect="1"/>
          </p:cNvPicPr>
          <p:nvPr/>
        </p:nvPicPr>
        <p:blipFill>
          <a:blip r:embed="rId4"/>
          <a:stretch>
            <a:fillRect/>
          </a:stretch>
        </p:blipFill>
        <p:spPr>
          <a:xfrm>
            <a:off x="838200" y="1847285"/>
            <a:ext cx="6710931" cy="3244169"/>
          </a:xfrm>
          <a:prstGeom prst="rect">
            <a:avLst/>
          </a:prstGeom>
        </p:spPr>
      </p:pic>
    </p:spTree>
    <p:extLst>
      <p:ext uri="{BB962C8B-B14F-4D97-AF65-F5344CB8AC3E}">
        <p14:creationId xmlns:p14="http://schemas.microsoft.com/office/powerpoint/2010/main" val="3476939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4502-19F4-E503-F9CA-6AE57C8DF6B4}"/>
              </a:ext>
            </a:extLst>
          </p:cNvPr>
          <p:cNvSpPr>
            <a:spLocks noGrp="1"/>
          </p:cNvSpPr>
          <p:nvPr>
            <p:ph type="title"/>
          </p:nvPr>
        </p:nvSpPr>
        <p:spPr/>
        <p:txBody>
          <a:bodyPr/>
          <a:lstStyle/>
          <a:p>
            <a:r>
              <a:rPr lang="fr-FR" b="1" dirty="0">
                <a:solidFill>
                  <a:schemeClr val="accent1">
                    <a:lumMod val="50000"/>
                  </a:schemeClr>
                </a:solidFill>
              </a:rPr>
              <a:t>Vision 2030</a:t>
            </a:r>
          </a:p>
        </p:txBody>
      </p:sp>
      <p:sp>
        <p:nvSpPr>
          <p:cNvPr id="6" name="Content Placeholder 2">
            <a:extLst>
              <a:ext uri="{FF2B5EF4-FFF2-40B4-BE49-F238E27FC236}">
                <a16:creationId xmlns:a16="http://schemas.microsoft.com/office/drawing/2014/main" id="{95CCACD2-53B7-2CD4-0696-3EA27BDE3A19}"/>
              </a:ext>
            </a:extLst>
          </p:cNvPr>
          <p:cNvSpPr>
            <a:spLocks noGrp="1"/>
          </p:cNvSpPr>
          <p:nvPr>
            <p:ph idx="1"/>
          </p:nvPr>
        </p:nvSpPr>
        <p:spPr>
          <a:xfrm>
            <a:off x="838200" y="1825625"/>
            <a:ext cx="10515600" cy="4351338"/>
          </a:xfrm>
        </p:spPr>
        <p:txBody>
          <a:bodyPr>
            <a:normAutofit/>
          </a:bodyPr>
          <a:lstStyle/>
          <a:p>
            <a:r>
              <a:rPr lang="fr-FR" sz="1800" dirty="0" smtClean="0"/>
              <a:t>Projet européen </a:t>
            </a:r>
            <a:r>
              <a:rPr lang="fr-FR" sz="1800" dirty="0" err="1" smtClean="0"/>
              <a:t>TwinRISE</a:t>
            </a:r>
            <a:r>
              <a:rPr lang="fr-FR" sz="1800" dirty="0" smtClean="0"/>
              <a:t> sur l’IA</a:t>
            </a:r>
          </a:p>
          <a:p>
            <a:r>
              <a:rPr lang="fr-FR" sz="1800" dirty="0" smtClean="0"/>
              <a:t>Stage de M2 + Thèse en 2027</a:t>
            </a:r>
          </a:p>
          <a:p>
            <a:pPr lvl="1"/>
            <a:r>
              <a:rPr lang="fr-FR" sz="1400" dirty="0" smtClean="0"/>
              <a:t>Correction des biais optiques</a:t>
            </a:r>
          </a:p>
          <a:p>
            <a:pPr lvl="1"/>
            <a:r>
              <a:rPr lang="fr-FR" sz="1400" dirty="0" smtClean="0"/>
              <a:t>Setups expérimentaux alternatifs</a:t>
            </a:r>
          </a:p>
          <a:p>
            <a:pPr lvl="1"/>
            <a:r>
              <a:rPr lang="fr-FR" sz="1400" dirty="0" smtClean="0"/>
              <a:t>Stratégies IA pour la reconstruction 3D</a:t>
            </a:r>
          </a:p>
          <a:p>
            <a:pPr lvl="1"/>
            <a:r>
              <a:rPr lang="fr-FR" sz="1400" dirty="0" smtClean="0"/>
              <a:t>Ouverture à d’autres modalités</a:t>
            </a:r>
          </a:p>
          <a:p>
            <a:r>
              <a:rPr lang="fr-FR" sz="1800" dirty="0" smtClean="0"/>
              <a:t>Dosimétrie en Carbone thérapie</a:t>
            </a:r>
          </a:p>
          <a:p>
            <a:pPr lvl="1"/>
            <a:endParaRPr lang="fr-FR" sz="1400" dirty="0"/>
          </a:p>
        </p:txBody>
      </p:sp>
      <p:grpSp>
        <p:nvGrpSpPr>
          <p:cNvPr id="3" name="Groupe 2"/>
          <p:cNvGrpSpPr/>
          <p:nvPr/>
        </p:nvGrpSpPr>
        <p:grpSpPr>
          <a:xfrm>
            <a:off x="5560999" y="1265448"/>
            <a:ext cx="2825889" cy="2130052"/>
            <a:chOff x="6987803" y="1316444"/>
            <a:chExt cx="2825889" cy="2130052"/>
          </a:xfrm>
        </p:grpSpPr>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t="8834" b="8875"/>
            <a:stretch/>
          </p:blipFill>
          <p:spPr>
            <a:xfrm>
              <a:off x="7028595" y="1316444"/>
              <a:ext cx="2785097" cy="1981105"/>
            </a:xfrm>
            <a:prstGeom prst="rect">
              <a:avLst/>
            </a:prstGeom>
          </p:spPr>
        </p:pic>
        <p:sp>
          <p:nvSpPr>
            <p:cNvPr id="5" name="ZoneTexte 4"/>
            <p:cNvSpPr txBox="1"/>
            <p:nvPr/>
          </p:nvSpPr>
          <p:spPr>
            <a:xfrm>
              <a:off x="8194085" y="3200275"/>
              <a:ext cx="598241" cy="246221"/>
            </a:xfrm>
            <a:prstGeom prst="rect">
              <a:avLst/>
            </a:prstGeom>
            <a:noFill/>
          </p:spPr>
          <p:txBody>
            <a:bodyPr wrap="none" rtlCol="0">
              <a:spAutoFit/>
            </a:bodyPr>
            <a:lstStyle/>
            <a:p>
              <a:r>
                <a:rPr lang="fr-FR" sz="1000" dirty="0" smtClean="0">
                  <a:latin typeface="Arial" panose="020B0604020202020204" pitchFamily="34" charset="0"/>
                  <a:cs typeface="Arial" panose="020B0604020202020204" pitchFamily="34" charset="0"/>
                </a:rPr>
                <a:t>j (pixel)</a:t>
              </a:r>
              <a:endParaRPr lang="fr-FR" sz="1000" dirty="0">
                <a:latin typeface="Arial" panose="020B0604020202020204" pitchFamily="34" charset="0"/>
                <a:cs typeface="Arial" panose="020B0604020202020204" pitchFamily="34" charset="0"/>
              </a:endParaRPr>
            </a:p>
          </p:txBody>
        </p:sp>
        <p:sp>
          <p:nvSpPr>
            <p:cNvPr id="7" name="ZoneTexte 6"/>
            <p:cNvSpPr txBox="1"/>
            <p:nvPr/>
          </p:nvSpPr>
          <p:spPr>
            <a:xfrm rot="16200000">
              <a:off x="6828625" y="2115000"/>
              <a:ext cx="564578" cy="246221"/>
            </a:xfrm>
            <a:prstGeom prst="rect">
              <a:avLst/>
            </a:prstGeom>
            <a:noFill/>
          </p:spPr>
          <p:txBody>
            <a:bodyPr wrap="none" rtlCol="0">
              <a:spAutoFit/>
            </a:bodyPr>
            <a:lstStyle/>
            <a:p>
              <a:r>
                <a:rPr lang="fr-FR" sz="1000" dirty="0" smtClean="0"/>
                <a:t>i (pixel)</a:t>
              </a:r>
              <a:endParaRPr lang="fr-FR" sz="1000" dirty="0"/>
            </a:p>
          </p:txBody>
        </p:sp>
        <p:grpSp>
          <p:nvGrpSpPr>
            <p:cNvPr id="8" name="Groupe 7"/>
            <p:cNvGrpSpPr/>
            <p:nvPr/>
          </p:nvGrpSpPr>
          <p:grpSpPr>
            <a:xfrm>
              <a:off x="7725792" y="1639998"/>
              <a:ext cx="1805262" cy="1348617"/>
              <a:chOff x="7544689" y="2622921"/>
              <a:chExt cx="3332479" cy="2396893"/>
            </a:xfrm>
          </p:grpSpPr>
          <p:sp>
            <p:nvSpPr>
              <p:cNvPr id="9" name="Rectangle 8"/>
              <p:cNvSpPr/>
              <p:nvPr/>
            </p:nvSpPr>
            <p:spPr>
              <a:xfrm>
                <a:off x="7544689" y="2918975"/>
                <a:ext cx="1379567" cy="1505197"/>
              </a:xfrm>
              <a:prstGeom prst="rect">
                <a:avLst/>
              </a:prstGeom>
              <a:noFill/>
              <a:ln w="19050">
                <a:solidFill>
                  <a:srgbClr val="FF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ZoneTexte 9"/>
              <p:cNvSpPr txBox="1"/>
              <p:nvPr/>
            </p:nvSpPr>
            <p:spPr>
              <a:xfrm>
                <a:off x="7712077" y="4350521"/>
                <a:ext cx="1399619" cy="382908"/>
              </a:xfrm>
              <a:prstGeom prst="rect">
                <a:avLst/>
              </a:prstGeom>
              <a:noFill/>
            </p:spPr>
            <p:txBody>
              <a:bodyPr wrap="square" rtlCol="0">
                <a:spAutoFit/>
              </a:bodyPr>
              <a:lstStyle/>
              <a:p>
                <a:r>
                  <a:rPr lang="en-US" sz="800" b="1" dirty="0" smtClean="0">
                    <a:solidFill>
                      <a:schemeClr val="bg1"/>
                    </a:solidFill>
                    <a:latin typeface="Times New Roman" panose="02020603050405020304" pitchFamily="18" charset="0"/>
                    <a:cs typeface="Times New Roman" panose="02020603050405020304" pitchFamily="18" charset="0"/>
                  </a:rPr>
                  <a:t>Mirror view</a:t>
                </a:r>
                <a:endParaRPr lang="en-US" sz="800" b="1" dirty="0">
                  <a:solidFill>
                    <a:schemeClr val="bg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8924256" y="2622921"/>
                <a:ext cx="1952912" cy="2083570"/>
              </a:xfrm>
              <a:prstGeom prst="rect">
                <a:avLst/>
              </a:prstGeom>
              <a:noFill/>
              <a:ln w="19050">
                <a:solidFill>
                  <a:srgbClr val="FF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ZoneTexte 11"/>
              <p:cNvSpPr txBox="1"/>
              <p:nvPr/>
            </p:nvSpPr>
            <p:spPr>
              <a:xfrm>
                <a:off x="9329804" y="4636906"/>
                <a:ext cx="1399619" cy="382908"/>
              </a:xfrm>
              <a:prstGeom prst="rect">
                <a:avLst/>
              </a:prstGeom>
              <a:noFill/>
            </p:spPr>
            <p:txBody>
              <a:bodyPr wrap="square" rtlCol="0">
                <a:spAutoFit/>
              </a:bodyPr>
              <a:lstStyle/>
              <a:p>
                <a:r>
                  <a:rPr lang="en-US" sz="800" b="1" dirty="0" smtClean="0">
                    <a:solidFill>
                      <a:schemeClr val="bg1"/>
                    </a:solidFill>
                    <a:latin typeface="Times New Roman" panose="02020603050405020304" pitchFamily="18" charset="0"/>
                    <a:cs typeface="Times New Roman" panose="02020603050405020304" pitchFamily="18" charset="0"/>
                  </a:rPr>
                  <a:t>Direct view</a:t>
                </a:r>
                <a:endParaRPr lang="en-US" sz="800" b="1" dirty="0">
                  <a:solidFill>
                    <a:schemeClr val="bg1"/>
                  </a:solidFill>
                  <a:latin typeface="Times New Roman" panose="02020603050405020304" pitchFamily="18" charset="0"/>
                  <a:cs typeface="Times New Roman" panose="02020603050405020304" pitchFamily="18" charset="0"/>
                </a:endParaRPr>
              </a:p>
            </p:txBody>
          </p:sp>
        </p:grpSp>
      </p:grpSp>
      <p:pic>
        <p:nvPicPr>
          <p:cNvPr id="13" name="Image 1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6829" y="3748324"/>
            <a:ext cx="5759450" cy="2075815"/>
          </a:xfrm>
          <a:prstGeom prst="rect">
            <a:avLst/>
          </a:prstGeom>
          <a:noFill/>
        </p:spPr>
      </p:pic>
      <p:sp>
        <p:nvSpPr>
          <p:cNvPr id="14" name="ZoneTexte 13"/>
          <p:cNvSpPr txBox="1"/>
          <p:nvPr/>
        </p:nvSpPr>
        <p:spPr>
          <a:xfrm>
            <a:off x="5681862" y="3500474"/>
            <a:ext cx="3128613" cy="369332"/>
          </a:xfrm>
          <a:prstGeom prst="rect">
            <a:avLst/>
          </a:prstGeom>
          <a:noFill/>
        </p:spPr>
        <p:txBody>
          <a:bodyPr wrap="none" rtlCol="0">
            <a:spAutoFit/>
          </a:bodyPr>
          <a:lstStyle/>
          <a:p>
            <a:r>
              <a:rPr lang="fr-FR" dirty="0" smtClean="0"/>
              <a:t>Gamma Index SCICOPRO vs TPS</a:t>
            </a:r>
            <a:endParaRPr lang="fr-FR" dirty="0"/>
          </a:p>
        </p:txBody>
      </p:sp>
    </p:spTree>
    <p:extLst>
      <p:ext uri="{BB962C8B-B14F-4D97-AF65-F5344CB8AC3E}">
        <p14:creationId xmlns:p14="http://schemas.microsoft.com/office/powerpoint/2010/main" val="2471844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4502-19F4-E503-F9CA-6AE57C8DF6B4}"/>
              </a:ext>
            </a:extLst>
          </p:cNvPr>
          <p:cNvSpPr>
            <a:spLocks noGrp="1"/>
          </p:cNvSpPr>
          <p:nvPr>
            <p:ph type="title"/>
          </p:nvPr>
        </p:nvSpPr>
        <p:spPr/>
        <p:txBody>
          <a:bodyPr/>
          <a:lstStyle/>
          <a:p>
            <a:r>
              <a:rPr lang="fr-FR" b="1" dirty="0">
                <a:solidFill>
                  <a:schemeClr val="accent1">
                    <a:lumMod val="50000"/>
                  </a:schemeClr>
                </a:solidFill>
              </a:rPr>
              <a:t>Structure du projet</a:t>
            </a:r>
          </a:p>
        </p:txBody>
      </p:sp>
      <p:sp>
        <p:nvSpPr>
          <p:cNvPr id="3" name="Content Placeholder 2">
            <a:extLst>
              <a:ext uri="{FF2B5EF4-FFF2-40B4-BE49-F238E27FC236}">
                <a16:creationId xmlns:a16="http://schemas.microsoft.com/office/drawing/2014/main" id="{C3690CB1-5EBB-3937-7E9E-05C572595A8D}"/>
              </a:ext>
            </a:extLst>
          </p:cNvPr>
          <p:cNvSpPr>
            <a:spLocks noGrp="1"/>
          </p:cNvSpPr>
          <p:nvPr>
            <p:ph idx="1"/>
          </p:nvPr>
        </p:nvSpPr>
        <p:spPr/>
        <p:txBody>
          <a:bodyPr>
            <a:normAutofit/>
          </a:bodyPr>
          <a:lstStyle/>
          <a:p>
            <a:r>
              <a:rPr lang="fr-FR" sz="1800" dirty="0" smtClean="0"/>
              <a:t>Personnes et laboratoires impliqués (IN2P3 et associés) et leur rôle</a:t>
            </a:r>
            <a:br>
              <a:rPr lang="fr-FR" sz="1800" dirty="0" smtClean="0"/>
            </a:br>
            <a:r>
              <a:rPr lang="fr-FR" sz="1800" dirty="0" smtClean="0"/>
              <a:t>GANIL (</a:t>
            </a:r>
            <a:r>
              <a:rPr lang="fr-FR" sz="1800" dirty="0" smtClean="0"/>
              <a:t>A-M, Frelin + stagiaires et doctorants) </a:t>
            </a:r>
            <a:r>
              <a:rPr lang="fr-FR" sz="1800" dirty="0" smtClean="0"/>
              <a:t>et LPC Caen (J-M. </a:t>
            </a:r>
            <a:r>
              <a:rPr lang="fr-FR" sz="1800" dirty="0" err="1" smtClean="0"/>
              <a:t>Fontbonne</a:t>
            </a:r>
            <a:r>
              <a:rPr lang="fr-FR" sz="1800" dirty="0" smtClean="0"/>
              <a:t>, C. </a:t>
            </a:r>
            <a:r>
              <a:rPr lang="fr-FR" sz="1800" dirty="0" err="1" smtClean="0"/>
              <a:t>Fontbonne</a:t>
            </a:r>
            <a:r>
              <a:rPr lang="fr-FR" sz="1800" dirty="0" smtClean="0"/>
              <a:t>)</a:t>
            </a:r>
            <a:endParaRPr lang="fr-FR" sz="1800" dirty="0"/>
          </a:p>
          <a:p>
            <a:r>
              <a:rPr lang="fr-FR" sz="1800" dirty="0"/>
              <a:t>Collaborations nationales et </a:t>
            </a:r>
            <a:r>
              <a:rPr lang="fr-FR" sz="1800" dirty="0" smtClean="0"/>
              <a:t>internationales</a:t>
            </a:r>
            <a:br>
              <a:rPr lang="fr-FR" sz="1800" dirty="0" smtClean="0"/>
            </a:br>
            <a:r>
              <a:rPr lang="fr-FR" sz="1800" dirty="0" smtClean="0"/>
              <a:t>CLCC François </a:t>
            </a:r>
            <a:r>
              <a:rPr lang="fr-FR" sz="1800" dirty="0" err="1" smtClean="0"/>
              <a:t>Balesse</a:t>
            </a:r>
            <a:r>
              <a:rPr lang="fr-FR" sz="1800" dirty="0" smtClean="0"/>
              <a:t> </a:t>
            </a:r>
            <a:endParaRPr lang="fr-FR" sz="1800" dirty="0"/>
          </a:p>
          <a:p>
            <a:r>
              <a:rPr lang="fr-FR" sz="1800" dirty="0" smtClean="0"/>
              <a:t>Plateformes</a:t>
            </a:r>
            <a:br>
              <a:rPr lang="fr-FR" sz="1800" dirty="0" smtClean="0"/>
            </a:br>
            <a:r>
              <a:rPr lang="fr-FR" sz="1800" dirty="0" smtClean="0"/>
              <a:t>Centre </a:t>
            </a:r>
            <a:r>
              <a:rPr lang="fr-FR" sz="1800" dirty="0" err="1" smtClean="0"/>
              <a:t>Cyclhad</a:t>
            </a:r>
            <a:r>
              <a:rPr lang="fr-FR" sz="1800" dirty="0" smtClean="0"/>
              <a:t> (Caen)</a:t>
            </a:r>
            <a:endParaRPr lang="fr-FR" sz="1800" dirty="0"/>
          </a:p>
          <a:p>
            <a:r>
              <a:rPr lang="fr-FR" sz="1800" dirty="0"/>
              <a:t>Partenaires </a:t>
            </a:r>
            <a:r>
              <a:rPr lang="fr-FR" sz="1800" dirty="0" smtClean="0"/>
              <a:t>industriels</a:t>
            </a:r>
            <a:br>
              <a:rPr lang="fr-FR" sz="1800" dirty="0" smtClean="0"/>
            </a:br>
            <a:r>
              <a:rPr lang="fr-FR" sz="1800" dirty="0" smtClean="0"/>
              <a:t>Tentatives non concluantes avec IBA </a:t>
            </a:r>
            <a:r>
              <a:rPr lang="fr-FR" sz="1800" dirty="0" err="1" smtClean="0"/>
              <a:t>Dosimetry</a:t>
            </a:r>
            <a:r>
              <a:rPr lang="fr-FR" sz="1800" dirty="0" smtClean="0"/>
              <a:t/>
            </a:r>
            <a:br>
              <a:rPr lang="fr-FR" sz="1800" dirty="0" smtClean="0"/>
            </a:br>
            <a:r>
              <a:rPr lang="fr-FR" sz="1800" i="1" dirty="0" smtClean="0"/>
              <a:t>Un peu difficile de passer à l’étape supérieure pour se diriger vers un transfert clinique</a:t>
            </a:r>
            <a:endParaRPr lang="fr-FR" sz="1800" i="1" dirty="0"/>
          </a:p>
          <a:p>
            <a:r>
              <a:rPr lang="fr-FR" sz="1800" dirty="0"/>
              <a:t>…</a:t>
            </a:r>
          </a:p>
        </p:txBody>
      </p:sp>
      <p:pic>
        <p:nvPicPr>
          <p:cNvPr id="4" name="Picture 3">
            <a:extLst>
              <a:ext uri="{FF2B5EF4-FFF2-40B4-BE49-F238E27FC236}">
                <a16:creationId xmlns:a16="http://schemas.microsoft.com/office/drawing/2014/main" id="{18B8E149-A35B-0A35-F100-1922CBA615EE}"/>
              </a:ext>
            </a:extLst>
          </p:cNvPr>
          <p:cNvPicPr>
            <a:picLocks noChangeAspect="1"/>
          </p:cNvPicPr>
          <p:nvPr/>
        </p:nvPicPr>
        <p:blipFill>
          <a:blip r:embed="rId2">
            <a:alphaModFix amt="37000"/>
          </a:blip>
          <a:stretch>
            <a:fillRect/>
          </a:stretch>
        </p:blipFill>
        <p:spPr>
          <a:xfrm>
            <a:off x="4725033" y="2537266"/>
            <a:ext cx="6563810" cy="3955609"/>
          </a:xfrm>
          <a:prstGeom prst="rect">
            <a:avLst/>
          </a:prstGeom>
        </p:spPr>
      </p:pic>
    </p:spTree>
    <p:extLst>
      <p:ext uri="{BB962C8B-B14F-4D97-AF65-F5344CB8AC3E}">
        <p14:creationId xmlns:p14="http://schemas.microsoft.com/office/powerpoint/2010/main" val="1589891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4502-19F4-E503-F9CA-6AE57C8DF6B4}"/>
              </a:ext>
            </a:extLst>
          </p:cNvPr>
          <p:cNvSpPr>
            <a:spLocks noGrp="1"/>
          </p:cNvSpPr>
          <p:nvPr>
            <p:ph type="title"/>
          </p:nvPr>
        </p:nvSpPr>
        <p:spPr/>
        <p:txBody>
          <a:bodyPr/>
          <a:lstStyle/>
          <a:p>
            <a:r>
              <a:rPr lang="fr-FR" b="1" dirty="0">
                <a:solidFill>
                  <a:schemeClr val="accent1">
                    <a:lumMod val="50000"/>
                  </a:schemeClr>
                </a:solidFill>
              </a:rPr>
              <a:t>Nouvelles collaborations</a:t>
            </a:r>
          </a:p>
        </p:txBody>
      </p:sp>
      <p:sp>
        <p:nvSpPr>
          <p:cNvPr id="3" name="Content Placeholder 2">
            <a:extLst>
              <a:ext uri="{FF2B5EF4-FFF2-40B4-BE49-F238E27FC236}">
                <a16:creationId xmlns:a16="http://schemas.microsoft.com/office/drawing/2014/main" id="{C3690CB1-5EBB-3937-7E9E-05C572595A8D}"/>
              </a:ext>
            </a:extLst>
          </p:cNvPr>
          <p:cNvSpPr>
            <a:spLocks noGrp="1"/>
          </p:cNvSpPr>
          <p:nvPr>
            <p:ph idx="1"/>
          </p:nvPr>
        </p:nvSpPr>
        <p:spPr/>
        <p:txBody>
          <a:bodyPr>
            <a:normAutofit/>
          </a:bodyPr>
          <a:lstStyle/>
          <a:p>
            <a:r>
              <a:rPr lang="fr-FR" sz="1800" dirty="0">
                <a:solidFill>
                  <a:schemeClr val="bg2">
                    <a:lumMod val="75000"/>
                  </a:schemeClr>
                </a:solidFill>
              </a:rPr>
              <a:t>Au sein du MP hadronthérapie</a:t>
            </a:r>
          </a:p>
          <a:p>
            <a:r>
              <a:rPr lang="fr-FR" sz="1800" dirty="0">
                <a:solidFill>
                  <a:schemeClr val="bg2">
                    <a:lumMod val="75000"/>
                  </a:schemeClr>
                </a:solidFill>
              </a:rPr>
              <a:t>ou externes</a:t>
            </a:r>
          </a:p>
        </p:txBody>
      </p:sp>
    </p:spTree>
    <p:extLst>
      <p:ext uri="{BB962C8B-B14F-4D97-AF65-F5344CB8AC3E}">
        <p14:creationId xmlns:p14="http://schemas.microsoft.com/office/powerpoint/2010/main" val="2581942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4502-19F4-E503-F9CA-6AE57C8DF6B4}"/>
              </a:ext>
            </a:extLst>
          </p:cNvPr>
          <p:cNvSpPr>
            <a:spLocks noGrp="1"/>
          </p:cNvSpPr>
          <p:nvPr>
            <p:ph type="title"/>
          </p:nvPr>
        </p:nvSpPr>
        <p:spPr/>
        <p:txBody>
          <a:bodyPr/>
          <a:lstStyle/>
          <a:p>
            <a:r>
              <a:rPr lang="fr-FR" b="1" dirty="0" err="1">
                <a:solidFill>
                  <a:schemeClr val="accent1">
                    <a:lumMod val="50000"/>
                  </a:schemeClr>
                </a:solidFill>
              </a:rPr>
              <a:t>AaP</a:t>
            </a:r>
            <a:r>
              <a:rPr lang="fr-FR" b="1" dirty="0">
                <a:solidFill>
                  <a:schemeClr val="accent1">
                    <a:lumMod val="50000"/>
                  </a:schemeClr>
                </a:solidFill>
              </a:rPr>
              <a:t> en cours et visés (2-5 ans)</a:t>
            </a:r>
          </a:p>
        </p:txBody>
      </p:sp>
      <p:sp>
        <p:nvSpPr>
          <p:cNvPr id="6" name="Content Placeholder 2">
            <a:extLst>
              <a:ext uri="{FF2B5EF4-FFF2-40B4-BE49-F238E27FC236}">
                <a16:creationId xmlns:a16="http://schemas.microsoft.com/office/drawing/2014/main" id="{6AA1FDAF-22B7-C53A-838D-CCEAA00C3B94}"/>
              </a:ext>
            </a:extLst>
          </p:cNvPr>
          <p:cNvSpPr>
            <a:spLocks noGrp="1"/>
          </p:cNvSpPr>
          <p:nvPr>
            <p:ph idx="1"/>
          </p:nvPr>
        </p:nvSpPr>
        <p:spPr>
          <a:xfrm>
            <a:off x="838200" y="1825625"/>
            <a:ext cx="10515600" cy="4351338"/>
          </a:xfrm>
        </p:spPr>
        <p:txBody>
          <a:bodyPr>
            <a:normAutofit/>
          </a:bodyPr>
          <a:lstStyle/>
          <a:p>
            <a:r>
              <a:rPr lang="fr-FR" sz="1800" dirty="0" smtClean="0"/>
              <a:t>Projet européen </a:t>
            </a:r>
            <a:r>
              <a:rPr lang="fr-FR" sz="1800" dirty="0" err="1" smtClean="0"/>
              <a:t>TwinRISE</a:t>
            </a:r>
            <a:r>
              <a:rPr lang="fr-FR" sz="1800" dirty="0" smtClean="0"/>
              <a:t> (en cours – début 01/2027</a:t>
            </a:r>
            <a:r>
              <a:rPr lang="fr-FR" sz="1800" dirty="0" smtClean="0"/>
              <a:t>)</a:t>
            </a:r>
          </a:p>
          <a:p>
            <a:pPr lvl="1"/>
            <a:r>
              <a:rPr lang="fr-FR" sz="1400" dirty="0" smtClean="0"/>
              <a:t>Thèse CEA: </a:t>
            </a:r>
            <a:r>
              <a:rPr lang="fr-FR" sz="1400" smtClean="0"/>
              <a:t>138 k€ </a:t>
            </a:r>
            <a:r>
              <a:rPr lang="fr-FR" sz="1400" dirty="0" smtClean="0"/>
              <a:t>+ 16 k€ de missions et temps de faisceau</a:t>
            </a:r>
          </a:p>
        </p:txBody>
      </p:sp>
    </p:spTree>
    <p:extLst>
      <p:ext uri="{BB962C8B-B14F-4D97-AF65-F5344CB8AC3E}">
        <p14:creationId xmlns:p14="http://schemas.microsoft.com/office/powerpoint/2010/main" val="29896328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4502-19F4-E503-F9CA-6AE57C8DF6B4}"/>
              </a:ext>
            </a:extLst>
          </p:cNvPr>
          <p:cNvSpPr>
            <a:spLocks noGrp="1"/>
          </p:cNvSpPr>
          <p:nvPr>
            <p:ph type="title"/>
          </p:nvPr>
        </p:nvSpPr>
        <p:spPr/>
        <p:txBody>
          <a:bodyPr/>
          <a:lstStyle/>
          <a:p>
            <a:r>
              <a:rPr lang="fr-FR" b="1" dirty="0">
                <a:solidFill>
                  <a:schemeClr val="accent1">
                    <a:lumMod val="50000"/>
                  </a:schemeClr>
                </a:solidFill>
              </a:rPr>
              <a:t>Besoins 2027</a:t>
            </a:r>
          </a:p>
        </p:txBody>
      </p:sp>
      <p:sp>
        <p:nvSpPr>
          <p:cNvPr id="6" name="Content Placeholder 2">
            <a:extLst>
              <a:ext uri="{FF2B5EF4-FFF2-40B4-BE49-F238E27FC236}">
                <a16:creationId xmlns:a16="http://schemas.microsoft.com/office/drawing/2014/main" id="{6AA1FDAF-22B7-C53A-838D-CCEAA00C3B94}"/>
              </a:ext>
            </a:extLst>
          </p:cNvPr>
          <p:cNvSpPr>
            <a:spLocks noGrp="1"/>
          </p:cNvSpPr>
          <p:nvPr>
            <p:ph idx="1"/>
          </p:nvPr>
        </p:nvSpPr>
        <p:spPr>
          <a:xfrm>
            <a:off x="838200" y="1825625"/>
            <a:ext cx="10515600" cy="4351338"/>
          </a:xfrm>
        </p:spPr>
        <p:txBody>
          <a:bodyPr>
            <a:normAutofit/>
          </a:bodyPr>
          <a:lstStyle/>
          <a:p>
            <a:r>
              <a:rPr lang="fr-FR" sz="1800" dirty="0">
                <a:solidFill>
                  <a:schemeClr val="bg2">
                    <a:lumMod val="75000"/>
                  </a:schemeClr>
                </a:solidFill>
              </a:rPr>
              <a:t>budget</a:t>
            </a:r>
          </a:p>
          <a:p>
            <a:r>
              <a:rPr lang="fr-FR" sz="1800" dirty="0">
                <a:solidFill>
                  <a:schemeClr val="bg2">
                    <a:lumMod val="75000"/>
                  </a:schemeClr>
                </a:solidFill>
              </a:rPr>
              <a:t>CDD</a:t>
            </a:r>
          </a:p>
          <a:p>
            <a:r>
              <a:rPr lang="fr-FR" sz="1800" dirty="0">
                <a:solidFill>
                  <a:schemeClr val="bg2">
                    <a:lumMod val="75000"/>
                  </a:schemeClr>
                </a:solidFill>
              </a:rPr>
              <a:t>…</a:t>
            </a:r>
          </a:p>
        </p:txBody>
      </p:sp>
    </p:spTree>
    <p:extLst>
      <p:ext uri="{BB962C8B-B14F-4D97-AF65-F5344CB8AC3E}">
        <p14:creationId xmlns:p14="http://schemas.microsoft.com/office/powerpoint/2010/main" val="2027925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5520</TotalTime>
  <Words>1096</Words>
  <Application>Microsoft Office PowerPoint</Application>
  <PresentationFormat>Grand écran</PresentationFormat>
  <Paragraphs>108</Paragraphs>
  <Slides>10</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10</vt:i4>
      </vt:variant>
    </vt:vector>
  </HeadingPairs>
  <TitlesOfParts>
    <vt:vector size="17" baseType="lpstr">
      <vt:lpstr>Arial</vt:lpstr>
      <vt:lpstr>Calibri</vt:lpstr>
      <vt:lpstr>Calibri Light</vt:lpstr>
      <vt:lpstr>Symbol</vt:lpstr>
      <vt:lpstr>Times New Roman</vt:lpstr>
      <vt:lpstr>Wingdings</vt:lpstr>
      <vt:lpstr>Office Theme</vt:lpstr>
      <vt:lpstr>SCICOPRO Dosimétrie par scintillateur plastique en protonthérapie</vt:lpstr>
      <vt:lpstr>Objectifs et défis scientifiques Dosimetry vs. Pencil Beam Scanning constraints</vt:lpstr>
      <vt:lpstr>SCICOPRO Experimental setup </vt:lpstr>
      <vt:lpstr>Scintillation distribution reconstruction 3D reconstruction algorithm</vt:lpstr>
      <vt:lpstr>Faits marquants 2025/26 Reconstruction de distributions de dose 3D</vt:lpstr>
      <vt:lpstr>Vision 2030</vt:lpstr>
      <vt:lpstr>Structure du projet</vt:lpstr>
      <vt:lpstr>Nouvelles collaborations</vt:lpstr>
      <vt:lpstr>AaP en cours et visés (2-5 ans)</vt:lpstr>
      <vt:lpstr>Besoins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 du projet</dc:title>
  <dc:creator>Sara Marcatili</dc:creator>
  <cp:lastModifiedBy>Frelin Anne-Marie</cp:lastModifiedBy>
  <cp:revision>9</cp:revision>
  <dcterms:created xsi:type="dcterms:W3CDTF">2026-08-28T14:20:12Z</dcterms:created>
  <dcterms:modified xsi:type="dcterms:W3CDTF">2026-09-08T09:17:59Z</dcterms:modified>
</cp:coreProperties>
</file>