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9" r:id="rId2"/>
    <p:sldMasterId id="2147483698" r:id="rId3"/>
    <p:sldMasterId id="2147483705" r:id="rId4"/>
  </p:sldMasterIdLst>
  <p:notesMasterIdLst>
    <p:notesMasterId r:id="rId20"/>
  </p:notesMasterIdLst>
  <p:sldIdLst>
    <p:sldId id="1883" r:id="rId5"/>
    <p:sldId id="1778" r:id="rId6"/>
    <p:sldId id="1812" r:id="rId7"/>
    <p:sldId id="1763" r:id="rId8"/>
    <p:sldId id="285" r:id="rId9"/>
    <p:sldId id="1833" r:id="rId10"/>
    <p:sldId id="1884" r:id="rId11"/>
    <p:sldId id="287" r:id="rId12"/>
    <p:sldId id="1795" r:id="rId13"/>
    <p:sldId id="1827" r:id="rId14"/>
    <p:sldId id="1831" r:id="rId15"/>
    <p:sldId id="1881" r:id="rId16"/>
    <p:sldId id="1882" r:id="rId17"/>
    <p:sldId id="1828" r:id="rId18"/>
    <p:sldId id="1807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-Laure Gallin-Martel" initials="MG" lastIdx="0" clrIdx="0">
    <p:extLst>
      <p:ext uri="{19B8F6BF-5375-455C-9EA6-DF929625EA0E}">
        <p15:presenceInfo xmlns:p15="http://schemas.microsoft.com/office/powerpoint/2012/main" userId="S-1-5-21-1757981266-1123561945-839522115-29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395771"/>
    <a:srgbClr val="F3DFF9"/>
    <a:srgbClr val="E1EDDD"/>
    <a:srgbClr val="FFE599"/>
    <a:srgbClr val="E75112"/>
    <a:srgbClr val="E48413"/>
    <a:srgbClr val="FBE3C7"/>
    <a:srgbClr val="C29580"/>
    <a:srgbClr val="CBC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F2F0B-E9CC-4026-B872-EDF0D5EFD305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410AE-3BF1-448B-89EC-6D41855486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52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2235" y="5121811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Text Box 6"/>
          <p:cNvSpPr txBox="1">
            <a:spLocks noChangeArrowheads="1"/>
          </p:cNvSpPr>
          <p:nvPr userDrawn="1"/>
        </p:nvSpPr>
        <p:spPr bwMode="auto">
          <a:xfrm>
            <a:off x="8947087" y="1386482"/>
            <a:ext cx="3119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sz="1800" b="0" dirty="0">
                <a:solidFill>
                  <a:srgbClr val="1B4367"/>
                </a:solidFill>
                <a:latin typeface="Arial Narrow" panose="020B0606020202030204" pitchFamily="34" charset="0"/>
              </a:rPr>
              <a:t>in2p3.cnrs.fr</a:t>
            </a:r>
          </a:p>
        </p:txBody>
      </p:sp>
      <p:sp>
        <p:nvSpPr>
          <p:cNvPr id="15" name="Titre 1"/>
          <p:cNvSpPr txBox="1">
            <a:spLocks/>
          </p:cNvSpPr>
          <p:nvPr userDrawn="1"/>
        </p:nvSpPr>
        <p:spPr>
          <a:xfrm>
            <a:off x="2831637" y="332656"/>
            <a:ext cx="9244608" cy="1143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Institut national de physique nucléaire </a:t>
            </a:r>
          </a:p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et de physique des particules</a:t>
            </a:r>
            <a:endParaRPr lang="fr-FR" sz="36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44829"/>
            <a:ext cx="12209751" cy="3311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4C6856-93C5-E94D-BA77-DE276E3D8D56}"/>
              </a:ext>
            </a:extLst>
          </p:cNvPr>
          <p:cNvSpPr txBox="1"/>
          <p:nvPr userDrawn="1"/>
        </p:nvSpPr>
        <p:spPr>
          <a:xfrm>
            <a:off x="8947088" y="4803805"/>
            <a:ext cx="3477721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d’avancement</a:t>
            </a:r>
            <a:endParaRPr lang="fr-FR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42082B-C51F-4D4A-9FE8-BE1A1FDA80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31" y="182916"/>
            <a:ext cx="1923311" cy="14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2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980733"/>
            <a:ext cx="10972800" cy="51454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294B"/>
                </a:solidFill>
              </a:defRPr>
            </a:lvl2pPr>
            <a:lvl3pPr>
              <a:defRPr sz="1800">
                <a:solidFill>
                  <a:srgbClr val="00294B"/>
                </a:solidFill>
              </a:defRPr>
            </a:lvl3pPr>
            <a:lvl4pPr>
              <a:defRPr sz="1800">
                <a:solidFill>
                  <a:srgbClr val="00294B"/>
                </a:solidFill>
              </a:defRPr>
            </a:lvl4pPr>
            <a:lvl5pPr>
              <a:defRPr sz="1800">
                <a:solidFill>
                  <a:srgbClr val="00294B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95733" y="6516000"/>
            <a:ext cx="6912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r>
              <a:rPr lang="fr-FR"/>
              <a:t>Rencontre DAS IN2P3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516000"/>
            <a:ext cx="960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88E2FC32-ED7C-FA4B-94C4-3D0E5B749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FE2E31-FA02-3C4D-A384-3B4F60B7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39" y="3"/>
            <a:ext cx="9840416" cy="8203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8498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3D663C-2458-40D8-9DE6-25C85073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CF1C30-F3AB-408D-B53B-D4453B61F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DAS IN2P3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D37BEB-B38C-4663-8547-F02BE878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45BE-E1E6-49DE-9B47-C05D0BBBB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23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1B180-FDE4-411A-BF6B-465DC4498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9E2A972-E1EB-43C7-9517-EED99D819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87CA31-E12E-42B2-859C-8F33CABE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24/10/2023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DFA0FC-EA4C-440A-8814-992703DEB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IN2P3 - CNAO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D03389-6FF1-47E1-99B4-87E595EC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AA31-79DC-4A4D-809C-7588B04014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43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2235" y="5121811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Text Box 6"/>
          <p:cNvSpPr txBox="1">
            <a:spLocks noChangeArrowheads="1"/>
          </p:cNvSpPr>
          <p:nvPr userDrawn="1"/>
        </p:nvSpPr>
        <p:spPr bwMode="auto">
          <a:xfrm>
            <a:off x="8947087" y="1386482"/>
            <a:ext cx="3119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sz="1800" b="0" dirty="0">
                <a:solidFill>
                  <a:srgbClr val="1B4367"/>
                </a:solidFill>
                <a:latin typeface="Arial Narrow" panose="020B0606020202030204" pitchFamily="34" charset="0"/>
              </a:rPr>
              <a:t>in2p3.cnrs.fr</a:t>
            </a:r>
          </a:p>
        </p:txBody>
      </p:sp>
      <p:sp>
        <p:nvSpPr>
          <p:cNvPr id="15" name="Titre 1"/>
          <p:cNvSpPr txBox="1">
            <a:spLocks/>
          </p:cNvSpPr>
          <p:nvPr userDrawn="1"/>
        </p:nvSpPr>
        <p:spPr>
          <a:xfrm>
            <a:off x="2831637" y="332656"/>
            <a:ext cx="9244608" cy="1143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Institut national de physique nucléaire </a:t>
            </a:r>
          </a:p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et de physique des particules</a:t>
            </a:r>
            <a:endParaRPr lang="fr-FR" sz="36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44829"/>
            <a:ext cx="12209751" cy="3311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4C6856-93C5-E94D-BA77-DE276E3D8D56}"/>
              </a:ext>
            </a:extLst>
          </p:cNvPr>
          <p:cNvSpPr txBox="1"/>
          <p:nvPr userDrawn="1"/>
        </p:nvSpPr>
        <p:spPr>
          <a:xfrm>
            <a:off x="8947088" y="4803805"/>
            <a:ext cx="3477721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d’avancement</a:t>
            </a:r>
            <a:endParaRPr lang="fr-FR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42082B-C51F-4D4A-9FE8-BE1A1FDA80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31" y="182916"/>
            <a:ext cx="1923311" cy="14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8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980733"/>
            <a:ext cx="10972800" cy="51454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294B"/>
                </a:solidFill>
              </a:defRPr>
            </a:lvl2pPr>
            <a:lvl3pPr>
              <a:defRPr sz="1800">
                <a:solidFill>
                  <a:srgbClr val="00294B"/>
                </a:solidFill>
              </a:defRPr>
            </a:lvl3pPr>
            <a:lvl4pPr>
              <a:defRPr sz="1800">
                <a:solidFill>
                  <a:srgbClr val="00294B"/>
                </a:solidFill>
              </a:defRPr>
            </a:lvl4pPr>
            <a:lvl5pPr>
              <a:defRPr sz="1800">
                <a:solidFill>
                  <a:srgbClr val="00294B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95733" y="6516000"/>
            <a:ext cx="6912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r>
              <a:rPr lang="fr-FR"/>
              <a:t>Rencontre DAS IN2P3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516000"/>
            <a:ext cx="960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88E2FC32-ED7C-FA4B-94C4-3D0E5B749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FE2E31-FA02-3C4D-A384-3B4F60B7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39" y="3"/>
            <a:ext cx="9840416" cy="8203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1842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3D663C-2458-40D8-9DE6-25C85073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CF1C30-F3AB-408D-B53B-D4453B61F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DAS IN2P3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D37BEB-B38C-4663-8547-F02BE878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45BE-E1E6-49DE-9B47-C05D0BBBB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50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2235" y="5121811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Text Box 6"/>
          <p:cNvSpPr txBox="1">
            <a:spLocks noChangeArrowheads="1"/>
          </p:cNvSpPr>
          <p:nvPr userDrawn="1"/>
        </p:nvSpPr>
        <p:spPr bwMode="auto">
          <a:xfrm>
            <a:off x="8947087" y="1386482"/>
            <a:ext cx="3119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sz="1800" b="0" dirty="0">
                <a:solidFill>
                  <a:srgbClr val="1B4367"/>
                </a:solidFill>
                <a:latin typeface="Arial Narrow" panose="020B0606020202030204" pitchFamily="34" charset="0"/>
              </a:rPr>
              <a:t>in2p3.cnrs.fr</a:t>
            </a:r>
          </a:p>
        </p:txBody>
      </p:sp>
      <p:sp>
        <p:nvSpPr>
          <p:cNvPr id="15" name="Titre 1"/>
          <p:cNvSpPr txBox="1">
            <a:spLocks/>
          </p:cNvSpPr>
          <p:nvPr userDrawn="1"/>
        </p:nvSpPr>
        <p:spPr>
          <a:xfrm>
            <a:off x="2831637" y="332656"/>
            <a:ext cx="9244608" cy="1143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Institut national de physique nucléaire </a:t>
            </a:r>
          </a:p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et de physique des particules</a:t>
            </a:r>
            <a:endParaRPr lang="fr-FR" sz="36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44829"/>
            <a:ext cx="12209751" cy="3311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4C6856-93C5-E94D-BA77-DE276E3D8D56}"/>
              </a:ext>
            </a:extLst>
          </p:cNvPr>
          <p:cNvSpPr txBox="1"/>
          <p:nvPr userDrawn="1"/>
        </p:nvSpPr>
        <p:spPr>
          <a:xfrm>
            <a:off x="8947088" y="4803805"/>
            <a:ext cx="3477721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d’avancement</a:t>
            </a:r>
            <a:endParaRPr lang="fr-FR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42082B-C51F-4D4A-9FE8-BE1A1FDA80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31" y="182916"/>
            <a:ext cx="1923311" cy="14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7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980733"/>
            <a:ext cx="10972800" cy="51454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294B"/>
                </a:solidFill>
              </a:defRPr>
            </a:lvl2pPr>
            <a:lvl3pPr>
              <a:defRPr sz="1800">
                <a:solidFill>
                  <a:srgbClr val="00294B"/>
                </a:solidFill>
              </a:defRPr>
            </a:lvl3pPr>
            <a:lvl4pPr>
              <a:defRPr sz="1800">
                <a:solidFill>
                  <a:srgbClr val="00294B"/>
                </a:solidFill>
              </a:defRPr>
            </a:lvl4pPr>
            <a:lvl5pPr>
              <a:defRPr sz="1800">
                <a:solidFill>
                  <a:srgbClr val="00294B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95733" y="6516000"/>
            <a:ext cx="6912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r>
              <a:rPr lang="fr-FR"/>
              <a:t>Rencontre DAS IN2P3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516000"/>
            <a:ext cx="960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88E2FC32-ED7C-FA4B-94C4-3D0E5B749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FE2E31-FA02-3C4D-A384-3B4F60B7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39" y="3"/>
            <a:ext cx="9840416" cy="8203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60738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4941168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13" name="Connecteur droit 12"/>
          <p:cNvCxnSpPr/>
          <p:nvPr userDrawn="1"/>
        </p:nvCxnSpPr>
        <p:spPr>
          <a:xfrm flipH="1">
            <a:off x="9313278" y="5750260"/>
            <a:ext cx="2639373" cy="0"/>
          </a:xfrm>
          <a:prstGeom prst="line">
            <a:avLst/>
          </a:prstGeom>
          <a:ln>
            <a:solidFill>
              <a:srgbClr val="62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6"/>
          <p:cNvSpPr txBox="1">
            <a:spLocks noChangeArrowheads="1"/>
          </p:cNvSpPr>
          <p:nvPr userDrawn="1"/>
        </p:nvSpPr>
        <p:spPr bwMode="auto">
          <a:xfrm>
            <a:off x="8928992" y="1340768"/>
            <a:ext cx="3119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sz="1800" b="0" dirty="0">
                <a:solidFill>
                  <a:srgbClr val="1B4367"/>
                </a:solidFill>
                <a:latin typeface="Arial Narrow" panose="020B0606020202030204" pitchFamily="34" charset="0"/>
              </a:rPr>
              <a:t>in2p3.cnrs.fr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583499" y="6516000"/>
            <a:ext cx="902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fr-FR" sz="1200"/>
              <a:t>Rencontre DAS IN2P3</a:t>
            </a:r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226339" y="5196832"/>
            <a:ext cx="9840416" cy="464416"/>
          </a:xfrm>
        </p:spPr>
        <p:txBody>
          <a:bodyPr>
            <a:noAutofit/>
          </a:bodyPr>
          <a:lstStyle>
            <a:lvl1pPr algn="r">
              <a:defRPr sz="3000" b="0" i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2190"/>
            <a:ext cx="12209751" cy="49909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ED3377-1CB8-3D4E-AB0C-DBF6CAA41290}"/>
              </a:ext>
            </a:extLst>
          </p:cNvPr>
          <p:cNvSpPr/>
          <p:nvPr userDrawn="1"/>
        </p:nvSpPr>
        <p:spPr>
          <a:xfrm>
            <a:off x="5903979" y="58070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800" i="1" dirty="0">
                <a:solidFill>
                  <a:schemeClr val="bg1"/>
                </a:solidFill>
              </a:rPr>
              <a:t>M.</a:t>
            </a:r>
            <a:r>
              <a:rPr lang="fr-FR" sz="1800" i="1" baseline="0" dirty="0">
                <a:solidFill>
                  <a:schemeClr val="bg1"/>
                </a:solidFill>
              </a:rPr>
              <a:t> ou Mme UNTEL</a:t>
            </a:r>
            <a:r>
              <a:rPr lang="fr-FR" sz="1800" i="1" dirty="0">
                <a:solidFill>
                  <a:schemeClr val="bg1"/>
                </a:solidFill>
              </a:rPr>
              <a:t> – Laboratoire </a:t>
            </a:r>
            <a:r>
              <a:rPr lang="fr-FR" sz="1800" i="1" dirty="0" err="1">
                <a:solidFill>
                  <a:schemeClr val="bg1"/>
                </a:solidFill>
              </a:rPr>
              <a:t>bla</a:t>
            </a:r>
            <a:r>
              <a:rPr lang="fr-FR" sz="1800" i="1" dirty="0">
                <a:solidFill>
                  <a:schemeClr val="bg1"/>
                </a:solidFill>
              </a:rPr>
              <a:t> </a:t>
            </a:r>
            <a:r>
              <a:rPr lang="fr-FR" sz="1800" i="1" dirty="0" err="1">
                <a:solidFill>
                  <a:schemeClr val="bg1"/>
                </a:solidFill>
              </a:rPr>
              <a:t>bla</a:t>
            </a:r>
            <a:br>
              <a:rPr lang="fr-FR" sz="1800" i="1" dirty="0">
                <a:solidFill>
                  <a:schemeClr val="bg1"/>
                </a:solidFill>
              </a:rPr>
            </a:br>
            <a:r>
              <a:rPr lang="fr-FR" sz="1800" i="1" dirty="0">
                <a:solidFill>
                  <a:srgbClr val="FFFF00"/>
                </a:solidFill>
              </a:rPr>
              <a:t>untel@in2p3.fr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6856-93C5-E94D-BA77-DE276E3D8D56}"/>
              </a:ext>
            </a:extLst>
          </p:cNvPr>
          <p:cNvSpPr txBox="1"/>
          <p:nvPr userDrawn="1"/>
        </p:nvSpPr>
        <p:spPr>
          <a:xfrm>
            <a:off x="7508576" y="3686307"/>
            <a:ext cx="3964021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b="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Entretien Annuel Projet</a:t>
            </a:r>
            <a:endParaRPr lang="fr-FR" sz="240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" name="Titre 1"/>
          <p:cNvSpPr txBox="1">
            <a:spLocks/>
          </p:cNvSpPr>
          <p:nvPr userDrawn="1"/>
        </p:nvSpPr>
        <p:spPr>
          <a:xfrm>
            <a:off x="2831637" y="332656"/>
            <a:ext cx="92446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Institut national de physique nucléaire </a:t>
            </a:r>
          </a:p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et de physique des particules</a:t>
            </a:r>
            <a:endParaRPr lang="fr-FR" sz="36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" y="116632"/>
            <a:ext cx="2431444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1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3D663C-2458-40D8-9DE6-25C85073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CF1C30-F3AB-408D-B53B-D4453B61F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DAS IN2P3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D37BEB-B38C-4663-8547-F02BE878D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45BE-E1E6-49DE-9B47-C05D0BBBB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884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0AFECF-DDE7-4CA4-89DC-DC651A2FA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B565B5-850C-4296-9953-21998D5A2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0D8455-CB4B-4542-AEA4-6EE97D0A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5A7252-B8C5-414F-8A78-72F6EBB1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DAS IN2P3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46490D-1883-488B-AFBD-4D519D21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45BE-E1E6-49DE-9B47-C05D0BBBBD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963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Rencontre DAS IN2P3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ED600-CBB5-4636-930B-71BC0617C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496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2235" y="5121811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Text Box 6"/>
          <p:cNvSpPr txBox="1">
            <a:spLocks noChangeArrowheads="1"/>
          </p:cNvSpPr>
          <p:nvPr userDrawn="1"/>
        </p:nvSpPr>
        <p:spPr bwMode="auto">
          <a:xfrm>
            <a:off x="8947087" y="1386482"/>
            <a:ext cx="3119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sz="1800" b="0" dirty="0">
                <a:solidFill>
                  <a:srgbClr val="1B4367"/>
                </a:solidFill>
                <a:latin typeface="Arial Narrow" panose="020B0606020202030204" pitchFamily="34" charset="0"/>
              </a:rPr>
              <a:t>in2p3.cnrs.fr</a:t>
            </a:r>
          </a:p>
        </p:txBody>
      </p:sp>
      <p:sp>
        <p:nvSpPr>
          <p:cNvPr id="15" name="Titre 1"/>
          <p:cNvSpPr txBox="1">
            <a:spLocks/>
          </p:cNvSpPr>
          <p:nvPr userDrawn="1"/>
        </p:nvSpPr>
        <p:spPr>
          <a:xfrm>
            <a:off x="2831637" y="332656"/>
            <a:ext cx="9244608" cy="11430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Institut national de physique nucléaire </a:t>
            </a:r>
          </a:p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et de physique des particules</a:t>
            </a:r>
            <a:endParaRPr lang="fr-FR" sz="36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44829"/>
            <a:ext cx="12209751" cy="3311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4C6856-93C5-E94D-BA77-DE276E3D8D56}"/>
              </a:ext>
            </a:extLst>
          </p:cNvPr>
          <p:cNvSpPr txBox="1"/>
          <p:nvPr userDrawn="1"/>
        </p:nvSpPr>
        <p:spPr>
          <a:xfrm>
            <a:off x="8947088" y="4803805"/>
            <a:ext cx="3477721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d’avancement</a:t>
            </a:r>
            <a:endParaRPr lang="fr-FR" sz="20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42082B-C51F-4D4A-9FE8-BE1A1FDA80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31" y="182916"/>
            <a:ext cx="1923311" cy="144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16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980733"/>
            <a:ext cx="10972800" cy="51454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294B"/>
                </a:solidFill>
              </a:defRPr>
            </a:lvl2pPr>
            <a:lvl3pPr>
              <a:defRPr sz="1800">
                <a:solidFill>
                  <a:srgbClr val="00294B"/>
                </a:solidFill>
              </a:defRPr>
            </a:lvl3pPr>
            <a:lvl4pPr>
              <a:defRPr sz="1800">
                <a:solidFill>
                  <a:srgbClr val="00294B"/>
                </a:solidFill>
              </a:defRPr>
            </a:lvl4pPr>
            <a:lvl5pPr>
              <a:defRPr sz="1800">
                <a:solidFill>
                  <a:srgbClr val="00294B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95733" y="6516000"/>
            <a:ext cx="6912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r>
              <a:rPr lang="fr-FR"/>
              <a:t>Rencontre DAS IN2P3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516000"/>
            <a:ext cx="960000" cy="360000"/>
          </a:xfrm>
        </p:spPr>
        <p:txBody>
          <a:bodyPr/>
          <a:lstStyle>
            <a:lvl1pPr>
              <a:defRPr sz="1200">
                <a:solidFill>
                  <a:srgbClr val="00294B"/>
                </a:solidFill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88E2FC32-ED7C-FA4B-94C4-3D0E5B749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FE2E31-FA02-3C4D-A384-3B4F60B7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39" y="3"/>
            <a:ext cx="9840416" cy="82039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76990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4941168"/>
            <a:ext cx="12192000" cy="1872296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13" name="Connecteur droit 12"/>
          <p:cNvCxnSpPr/>
          <p:nvPr userDrawn="1"/>
        </p:nvCxnSpPr>
        <p:spPr>
          <a:xfrm flipH="1">
            <a:off x="9313278" y="5750260"/>
            <a:ext cx="2639373" cy="0"/>
          </a:xfrm>
          <a:prstGeom prst="line">
            <a:avLst/>
          </a:prstGeom>
          <a:ln>
            <a:solidFill>
              <a:srgbClr val="62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6"/>
          <p:cNvSpPr txBox="1">
            <a:spLocks noChangeArrowheads="1"/>
          </p:cNvSpPr>
          <p:nvPr userDrawn="1"/>
        </p:nvSpPr>
        <p:spPr bwMode="auto">
          <a:xfrm>
            <a:off x="8928992" y="1340768"/>
            <a:ext cx="31196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sz="1800" b="0" dirty="0">
                <a:solidFill>
                  <a:srgbClr val="1B4367"/>
                </a:solidFill>
                <a:latin typeface="Arial Narrow" panose="020B0606020202030204" pitchFamily="34" charset="0"/>
              </a:rPr>
              <a:t>in2p3.cnrs.fr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583499" y="6516000"/>
            <a:ext cx="902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fr-FR" sz="1200"/>
              <a:t>Rencontre DAS IN2P3</a:t>
            </a:r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226339" y="5196832"/>
            <a:ext cx="9840416" cy="464416"/>
          </a:xfrm>
        </p:spPr>
        <p:txBody>
          <a:bodyPr>
            <a:noAutofit/>
          </a:bodyPr>
          <a:lstStyle>
            <a:lvl1pPr algn="r">
              <a:defRPr sz="3000" b="0" i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2190"/>
            <a:ext cx="12209751" cy="49909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ED3377-1CB8-3D4E-AB0C-DBF6CAA41290}"/>
              </a:ext>
            </a:extLst>
          </p:cNvPr>
          <p:cNvSpPr/>
          <p:nvPr userDrawn="1"/>
        </p:nvSpPr>
        <p:spPr>
          <a:xfrm>
            <a:off x="5903979" y="58070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800" i="1" dirty="0">
                <a:solidFill>
                  <a:schemeClr val="bg1"/>
                </a:solidFill>
              </a:rPr>
              <a:t>M.</a:t>
            </a:r>
            <a:r>
              <a:rPr lang="fr-FR" sz="1800" i="1" baseline="0" dirty="0">
                <a:solidFill>
                  <a:schemeClr val="bg1"/>
                </a:solidFill>
              </a:rPr>
              <a:t> ou Mme UNTEL</a:t>
            </a:r>
            <a:r>
              <a:rPr lang="fr-FR" sz="1800" i="1" dirty="0">
                <a:solidFill>
                  <a:schemeClr val="bg1"/>
                </a:solidFill>
              </a:rPr>
              <a:t> – Laboratoire </a:t>
            </a:r>
            <a:r>
              <a:rPr lang="fr-FR" sz="1800" i="1" dirty="0" err="1">
                <a:solidFill>
                  <a:schemeClr val="bg1"/>
                </a:solidFill>
              </a:rPr>
              <a:t>bla</a:t>
            </a:r>
            <a:r>
              <a:rPr lang="fr-FR" sz="1800" i="1" dirty="0">
                <a:solidFill>
                  <a:schemeClr val="bg1"/>
                </a:solidFill>
              </a:rPr>
              <a:t> </a:t>
            </a:r>
            <a:r>
              <a:rPr lang="fr-FR" sz="1800" i="1" dirty="0" err="1">
                <a:solidFill>
                  <a:schemeClr val="bg1"/>
                </a:solidFill>
              </a:rPr>
              <a:t>bla</a:t>
            </a:r>
            <a:br>
              <a:rPr lang="fr-FR" sz="1800" i="1" dirty="0">
                <a:solidFill>
                  <a:schemeClr val="bg1"/>
                </a:solidFill>
              </a:rPr>
            </a:br>
            <a:r>
              <a:rPr lang="fr-FR" sz="1800" i="1" dirty="0">
                <a:solidFill>
                  <a:srgbClr val="FFFF00"/>
                </a:solidFill>
              </a:rPr>
              <a:t>untel@in2p3.fr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C6856-93C5-E94D-BA77-DE276E3D8D56}"/>
              </a:ext>
            </a:extLst>
          </p:cNvPr>
          <p:cNvSpPr txBox="1"/>
          <p:nvPr userDrawn="1"/>
        </p:nvSpPr>
        <p:spPr>
          <a:xfrm>
            <a:off x="7508576" y="3686307"/>
            <a:ext cx="3964021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b="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Entretien Annuel Projet</a:t>
            </a:r>
            <a:endParaRPr lang="fr-FR" sz="240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6" name="Titre 1"/>
          <p:cNvSpPr txBox="1">
            <a:spLocks/>
          </p:cNvSpPr>
          <p:nvPr userDrawn="1"/>
        </p:nvSpPr>
        <p:spPr>
          <a:xfrm>
            <a:off x="2831637" y="332656"/>
            <a:ext cx="92446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Institut national de physique nucléaire </a:t>
            </a:r>
          </a:p>
          <a:p>
            <a:pPr algn="r"/>
            <a:r>
              <a:rPr lang="fr-FR" altLang="fr-FR" sz="3600" dirty="0">
                <a:solidFill>
                  <a:srgbClr val="E75112"/>
                </a:solidFill>
                <a:latin typeface="Arial Narrow" panose="020B0606020202030204" pitchFamily="34" charset="0"/>
                <a:ea typeface="ＭＳ Ｐゴシック" panose="020B0600070205080204" pitchFamily="34" charset="-128"/>
              </a:rPr>
              <a:t>et de physique des particules</a:t>
            </a:r>
            <a:endParaRPr lang="fr-FR" sz="3600" dirty="0">
              <a:solidFill>
                <a:srgbClr val="E75112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" y="116632"/>
            <a:ext cx="2431444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83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633A3C3-62F0-4BFA-9BF2-F5925BAC73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9F364C4-56C0-42C4-8B5B-9079969B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r-FR"/>
              <a:t>Rencontre DAS IN2P3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3B7002-561F-4CDE-A4FC-65ED4D0F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7A05D04-525B-4937-AC1B-BFCB89383A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36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tif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tif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6633"/>
            <a:ext cx="12192000" cy="637887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5733" y="6516000"/>
            <a:ext cx="6912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/>
              <a:t>Rencontre DAS IN2P3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088555" y="6516000"/>
            <a:ext cx="9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3969973" y="260648"/>
            <a:ext cx="6350496" cy="3460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dirty="0"/>
          </a:p>
        </p:txBody>
      </p:sp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1248139" y="-77258"/>
            <a:ext cx="9840416" cy="1021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766BF7-7152-8F4D-833A-7A2060F77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993441C-B2E9-4D43-A74F-FFEF6CF4D78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" y="6286127"/>
            <a:ext cx="612995" cy="4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4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725" r:id="rId4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6633"/>
            <a:ext cx="12192000" cy="637887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5733" y="6516000"/>
            <a:ext cx="6912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/>
              <a:t>Rencontre DAS IN2P3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088555" y="6516000"/>
            <a:ext cx="9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3969973" y="260648"/>
            <a:ext cx="6350496" cy="3460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dirty="0"/>
          </a:p>
        </p:txBody>
      </p:sp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1248139" y="-77258"/>
            <a:ext cx="9840416" cy="1021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766BF7-7152-8F4D-833A-7A2060F77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993441C-B2E9-4D43-A74F-FFEF6CF4D78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" y="6286127"/>
            <a:ext cx="612995" cy="4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6633"/>
            <a:ext cx="12192000" cy="637887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5733" y="6516000"/>
            <a:ext cx="6912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/>
              <a:t>Rencontre DAS IN2P3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088555" y="6516000"/>
            <a:ext cx="9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3969973" y="260648"/>
            <a:ext cx="6350496" cy="3460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dirty="0"/>
          </a:p>
        </p:txBody>
      </p:sp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1248139" y="-77258"/>
            <a:ext cx="9840416" cy="1021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766BF7-7152-8F4D-833A-7A2060F77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993441C-B2E9-4D43-A74F-FFEF6CF4D78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" y="6286127"/>
            <a:ext cx="612995" cy="4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7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6633"/>
            <a:ext cx="12192000" cy="637887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95733" y="6516000"/>
            <a:ext cx="6912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fr-FR"/>
              <a:t>Rencontre DAS IN2P3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088555" y="6516000"/>
            <a:ext cx="9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94B"/>
                </a:solidFill>
                <a:latin typeface="Arial Narrow" panose="020B0606020202030204" pitchFamily="34" charset="0"/>
              </a:defRPr>
            </a:lvl1pPr>
          </a:lstStyle>
          <a:p>
            <a:fld id="{5A41D906-68FB-4FCF-A226-CB4AF2FE620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3969973" y="260648"/>
            <a:ext cx="6350496" cy="3460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dirty="0"/>
          </a:p>
        </p:txBody>
      </p:sp>
      <p:sp>
        <p:nvSpPr>
          <p:cNvPr id="11" name="Espace réservé du titre 10"/>
          <p:cNvSpPr>
            <a:spLocks noGrp="1"/>
          </p:cNvSpPr>
          <p:nvPr>
            <p:ph type="title"/>
          </p:nvPr>
        </p:nvSpPr>
        <p:spPr>
          <a:xfrm>
            <a:off x="1248139" y="-77258"/>
            <a:ext cx="9840416" cy="1021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766BF7-7152-8F4D-833A-7A2060F77D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7541" y="6516000"/>
            <a:ext cx="153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294B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993441C-B2E9-4D43-A74F-FFEF6CF4D78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" y="6286127"/>
            <a:ext cx="612995" cy="4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5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24" r:id="rId4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emf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2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12" Type="http://schemas.openxmlformats.org/officeDocument/2006/relationships/image" Target="../media/image31.emf"/><Relationship Id="rId17" Type="http://schemas.openxmlformats.org/officeDocument/2006/relationships/image" Target="../media/image36.jpeg"/><Relationship Id="rId2" Type="http://schemas.openxmlformats.org/officeDocument/2006/relationships/image" Target="../media/image22.jpe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emf"/><Relationship Id="rId15" Type="http://schemas.openxmlformats.org/officeDocument/2006/relationships/image" Target="../media/image34.gif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5" Type="http://schemas.openxmlformats.org/officeDocument/2006/relationships/image" Target="../media/image5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jpe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emf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el.archives-ouvertes.fr/tel-01022652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56B3C8-C18A-4318-A60E-F3A08897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D906-68FB-4FCF-A226-CB4AF2FE6205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F7B2F2E-E55B-4209-977E-80E1E5893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MP Hadronthérapie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B17369-9ACB-4A14-BB76-7BFABCBEA68B}"/>
              </a:ext>
            </a:extLst>
          </p:cNvPr>
          <p:cNvSpPr txBox="1"/>
          <p:nvPr/>
        </p:nvSpPr>
        <p:spPr>
          <a:xfrm>
            <a:off x="2877671" y="2348753"/>
            <a:ext cx="6016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/>
              <a:t>Hodoscope faisceau DIAMANT</a:t>
            </a:r>
          </a:p>
        </p:txBody>
      </p:sp>
    </p:spTree>
    <p:extLst>
      <p:ext uri="{BB962C8B-B14F-4D97-AF65-F5344CB8AC3E}">
        <p14:creationId xmlns:p14="http://schemas.microsoft.com/office/powerpoint/2010/main" val="325998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78802C0-F27F-4609-A8FD-A55F03368A2B}"/>
              </a:ext>
            </a:extLst>
          </p:cNvPr>
          <p:cNvSpPr/>
          <p:nvPr/>
        </p:nvSpPr>
        <p:spPr>
          <a:xfrm>
            <a:off x="-74869" y="2236225"/>
            <a:ext cx="12339483" cy="3521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 Gallin-Martel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Y.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Arnoud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A. Bes,  T. </a:t>
            </a:r>
            <a:r>
              <a:rPr lang="en-GB" kern="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ettio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J.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Collot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D.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Dauvergne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R. Delorme,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L. Gallin-Martel, L. </a:t>
            </a:r>
            <a:r>
              <a:rPr lang="en-GB" kern="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esson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O.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Guillaudin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C.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Hoarau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A. Lacoste, E.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Lagorio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J. Livingstone, S. 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Marcatili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M.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Marton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JF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Muraz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N.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Ponchant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F.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Rarbi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M. Reynaud, O. 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Rossetto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J.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Waquet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spcBef>
                <a:spcPts val="100"/>
              </a:spcBef>
              <a:spcAft>
                <a:spcPts val="100"/>
              </a:spcAft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 Guertin, F. Haddad, </a:t>
            </a:r>
            <a:r>
              <a:rPr lang="fr-FR" kern="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</a:t>
            </a:r>
            <a:r>
              <a:rPr lang="fr-FR" kern="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Jbara</a:t>
            </a:r>
            <a:r>
              <a:rPr lang="fr-FR" kern="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Koumeir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V. Métivier, F. Poirier, N.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Servagent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Barberet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 Jouve, S.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Sorieul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Ph.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Laniece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Q. Mouchard, AM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Leite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Y. Zhu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2" name="Rectangle à coins arrondis 14">
            <a:extLst>
              <a:ext uri="{FF2B5EF4-FFF2-40B4-BE49-F238E27FC236}">
                <a16:creationId xmlns:a16="http://schemas.microsoft.com/office/drawing/2014/main" id="{E1427D19-5949-4C04-8BDA-318F50F61BF5}"/>
              </a:ext>
            </a:extLst>
          </p:cNvPr>
          <p:cNvSpPr/>
          <p:nvPr/>
        </p:nvSpPr>
        <p:spPr>
          <a:xfrm>
            <a:off x="79227" y="1095469"/>
            <a:ext cx="12031293" cy="5174919"/>
          </a:xfrm>
          <a:prstGeom prst="roundRect">
            <a:avLst/>
          </a:prstGeom>
          <a:noFill/>
          <a:ln w="47625" cap="flat" cmpd="sng" algn="ctr">
            <a:solidFill>
              <a:srgbClr val="FF650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R&amp;D détecteurs DIAMANT – collaboration IN2P3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BE6825C-35F3-4B36-9916-5DE2882794DF}"/>
              </a:ext>
            </a:extLst>
          </p:cNvPr>
          <p:cNvSpPr txBox="1"/>
          <p:nvPr/>
        </p:nvSpPr>
        <p:spPr>
          <a:xfrm>
            <a:off x="4567869" y="1100555"/>
            <a:ext cx="2964273" cy="923330"/>
          </a:xfrm>
          <a:prstGeom prst="rect">
            <a:avLst/>
          </a:prstGeom>
          <a:solidFill>
            <a:srgbClr val="E7511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DIAMANT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8EB59E9-D76B-42D8-8FBC-5B3B33CF5104}"/>
              </a:ext>
            </a:extLst>
          </p:cNvPr>
          <p:cNvSpPr txBox="1"/>
          <p:nvPr/>
        </p:nvSpPr>
        <p:spPr>
          <a:xfrm>
            <a:off x="7234144" y="6607455"/>
            <a:ext cx="249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Lyon, 19 octobre 2022</a:t>
            </a: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3490D566-0BE0-4178-93B3-974C37982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20" y="2090657"/>
            <a:ext cx="678792" cy="44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C11176-D7E7-472A-A66E-DD7F7FE3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477" y="3268984"/>
            <a:ext cx="905761" cy="5498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B3469F-1432-4088-AA97-B1EC6D376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422" y="3401512"/>
            <a:ext cx="1104333" cy="28482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47B0894-BFB1-4773-B9D5-C13EA13B8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068" y="4210207"/>
            <a:ext cx="782801" cy="41993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72A6AD6-5B95-44D1-806A-4B27AD4194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542" y="4290397"/>
            <a:ext cx="619002" cy="33974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F86306-A466-4A8E-A110-1192EA0098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r="26347" b="27901"/>
          <a:stretch/>
        </p:blipFill>
        <p:spPr>
          <a:xfrm>
            <a:off x="2922357" y="4898780"/>
            <a:ext cx="812165" cy="65431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6BA7BE7-56CB-4B11-B9A3-C178CA7B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1D906-68FB-4FCF-A226-CB4AF2FE62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9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90B9A9-77C4-4761-BD2B-66F6769AF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D906-68FB-4FCF-A226-CB4AF2FE6205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39C0A2F-CB42-4E92-AD85-F891AB49B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Master Projet DIAMANT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4450AF17-89E3-4AD9-8C6E-AD629CEF8E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612" b="4121"/>
          <a:stretch/>
        </p:blipFill>
        <p:spPr>
          <a:xfrm>
            <a:off x="1102658" y="1058651"/>
            <a:ext cx="10201836" cy="534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07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à coins arrondis 14">
            <a:extLst>
              <a:ext uri="{FF2B5EF4-FFF2-40B4-BE49-F238E27FC236}">
                <a16:creationId xmlns:a16="http://schemas.microsoft.com/office/drawing/2014/main" id="{E1427D19-5949-4C04-8BDA-318F50F61BF5}"/>
              </a:ext>
            </a:extLst>
          </p:cNvPr>
          <p:cNvSpPr/>
          <p:nvPr/>
        </p:nvSpPr>
        <p:spPr>
          <a:xfrm>
            <a:off x="79227" y="1095469"/>
            <a:ext cx="12031293" cy="5174919"/>
          </a:xfrm>
          <a:prstGeom prst="roundRect">
            <a:avLst/>
          </a:prstGeom>
          <a:noFill/>
          <a:ln w="47625" cap="flat" cmpd="sng" algn="ctr">
            <a:solidFill>
              <a:srgbClr val="FF650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R&amp;D détecteurs DIAMANT – collaboration  hors IN2P3 - RH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BE6825C-35F3-4B36-9916-5DE2882794DF}"/>
              </a:ext>
            </a:extLst>
          </p:cNvPr>
          <p:cNvSpPr txBox="1"/>
          <p:nvPr/>
        </p:nvSpPr>
        <p:spPr>
          <a:xfrm>
            <a:off x="4260119" y="1096145"/>
            <a:ext cx="2964273" cy="923330"/>
          </a:xfrm>
          <a:prstGeom prst="rect">
            <a:avLst/>
          </a:prstGeom>
          <a:solidFill>
            <a:srgbClr val="E7511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DIAMANT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8EB59E9-D76B-42D8-8FBC-5B3B33CF5104}"/>
              </a:ext>
            </a:extLst>
          </p:cNvPr>
          <p:cNvSpPr txBox="1"/>
          <p:nvPr/>
        </p:nvSpPr>
        <p:spPr>
          <a:xfrm>
            <a:off x="7234144" y="6607455"/>
            <a:ext cx="249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Lyon, 19 octobre 2022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19B280-E126-4CCA-80FD-EABB40314FBC}"/>
              </a:ext>
            </a:extLst>
          </p:cNvPr>
          <p:cNvSpPr/>
          <p:nvPr/>
        </p:nvSpPr>
        <p:spPr>
          <a:xfrm>
            <a:off x="1432008" y="2356542"/>
            <a:ext cx="12339483" cy="3844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JF Adam, R.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Serduc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Keshmiri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Vianna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Legros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Abbassi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T.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Crozes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F.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Donatini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E.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Gheeraert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D. Eon, J. F. Motte, 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Pernot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J. Bousquet,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 Corne,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J.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Letellier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 Nusimovici. K. Driche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F. Lafont, P.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Everaere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TN.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Thi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J.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Herault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JP.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Hofverberg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Maneval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R.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Trimaud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B10D757-8191-4524-B42D-00FF62B29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34" y="4805886"/>
            <a:ext cx="437780" cy="5151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3DC8865-CCA1-49C8-8CAC-E599D6E73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422" b="13816"/>
          <a:stretch/>
        </p:blipFill>
        <p:spPr>
          <a:xfrm>
            <a:off x="247495" y="2829865"/>
            <a:ext cx="521486" cy="3931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74F287-2CED-4EC0-A433-F01F68B6EC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3" b="3378"/>
          <a:stretch/>
        </p:blipFill>
        <p:spPr>
          <a:xfrm>
            <a:off x="303912" y="2497924"/>
            <a:ext cx="812165" cy="1660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1168702-71EF-4342-9900-782207627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9" y="4188082"/>
            <a:ext cx="1145458" cy="317577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998C537-ACFF-4F64-995D-26D88A57F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1D906-68FB-4FCF-A226-CB4AF2FE62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E10A928-C030-4E3B-93EB-D7E8FC8871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7" b="22900"/>
          <a:stretch/>
        </p:blipFill>
        <p:spPr>
          <a:xfrm>
            <a:off x="6388431" y="3163991"/>
            <a:ext cx="1550687" cy="4266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F62626-A3EF-4C6D-9C1C-7951213D88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446" y="2444532"/>
            <a:ext cx="2369098" cy="3292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BA0AE4-6926-4D00-A0D6-7131D44A35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437" y="2838202"/>
            <a:ext cx="1077196" cy="28489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7A6A5C-6504-4C14-9D8E-8359D69493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446" y="3581094"/>
            <a:ext cx="2579486" cy="35649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EA6538B-A363-4EDF-8F55-CA07ECF38AAA}"/>
              </a:ext>
            </a:extLst>
          </p:cNvPr>
          <p:cNvSpPr txBox="1"/>
          <p:nvPr/>
        </p:nvSpPr>
        <p:spPr>
          <a:xfrm>
            <a:off x="9265823" y="2538580"/>
            <a:ext cx="2678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Koizumi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 H.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Nishiguchi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T. Shimaoka,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H. 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mezawa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B77CF66-E07B-4AC5-B841-FA78535808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929" y="3451454"/>
            <a:ext cx="714618" cy="3005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0163E0C-99C1-48C0-B478-9506498FB4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2" y="5559327"/>
            <a:ext cx="1270901" cy="54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53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B29A29E-FAF3-4EFE-9D3D-589A70052568}"/>
              </a:ext>
            </a:extLst>
          </p:cNvPr>
          <p:cNvSpPr/>
          <p:nvPr/>
        </p:nvSpPr>
        <p:spPr>
          <a:xfrm>
            <a:off x="0" y="95838"/>
            <a:ext cx="12192000" cy="6566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D5C6181-A243-44AD-9940-D4C3C6DEFF60}"/>
              </a:ext>
            </a:extLst>
          </p:cNvPr>
          <p:cNvGrpSpPr/>
          <p:nvPr/>
        </p:nvGrpSpPr>
        <p:grpSpPr>
          <a:xfrm>
            <a:off x="2815506" y="2938441"/>
            <a:ext cx="1956803" cy="721243"/>
            <a:chOff x="5620164" y="4999434"/>
            <a:chExt cx="2788313" cy="105352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4FEC1355-8DE8-4910-B5B8-DDB99EC63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0641" y="4999434"/>
              <a:ext cx="678690" cy="904920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36F244F-2B2E-4D9F-B41E-6E3F0A1E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0164" y="5018870"/>
              <a:ext cx="746007" cy="772493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4F26B06-0A10-4247-BF4A-97EDD96A7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1463" y="5089791"/>
              <a:ext cx="1147014" cy="963172"/>
            </a:xfrm>
            <a:prstGeom prst="rect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7494658-D3C7-4C4B-BB92-AC95255DB5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63" r="3093"/>
          <a:stretch/>
        </p:blipFill>
        <p:spPr>
          <a:xfrm>
            <a:off x="228012" y="2875283"/>
            <a:ext cx="1302533" cy="918833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29144" y="3"/>
            <a:ext cx="10559411" cy="820395"/>
          </a:xfrm>
        </p:spPr>
        <p:txBody>
          <a:bodyPr/>
          <a:lstStyle/>
          <a:p>
            <a:r>
              <a:rPr lang="fr-FR" sz="2400" dirty="0"/>
              <a:t>Activités scientifiques  DIAMANT 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6DA4191-0717-4D90-B793-5E02786BC0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2654" y="3161333"/>
            <a:ext cx="1279667" cy="875121"/>
          </a:xfrm>
          <a:prstGeom prst="rect">
            <a:avLst/>
          </a:prstGeom>
        </p:spPr>
      </p:pic>
      <p:sp>
        <p:nvSpPr>
          <p:cNvPr id="23" name="Rectangle à coins arrondis 42">
            <a:extLst>
              <a:ext uri="{FF2B5EF4-FFF2-40B4-BE49-F238E27FC236}">
                <a16:creationId xmlns:a16="http://schemas.microsoft.com/office/drawing/2014/main" id="{A9A1A59D-1AEF-4DA0-8D11-37AF372B1E8C}"/>
              </a:ext>
            </a:extLst>
          </p:cNvPr>
          <p:cNvSpPr/>
          <p:nvPr/>
        </p:nvSpPr>
        <p:spPr>
          <a:xfrm>
            <a:off x="6828235" y="2518491"/>
            <a:ext cx="2005690" cy="352661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Evaluation des performances des détecteurs sous faisceaux</a:t>
            </a:r>
          </a:p>
        </p:txBody>
      </p:sp>
      <p:sp>
        <p:nvSpPr>
          <p:cNvPr id="24" name="Rectangle à coins arrondis 43">
            <a:extLst>
              <a:ext uri="{FF2B5EF4-FFF2-40B4-BE49-F238E27FC236}">
                <a16:creationId xmlns:a16="http://schemas.microsoft.com/office/drawing/2014/main" id="{1189BC8A-DE45-414B-B796-FC050B510C41}"/>
              </a:ext>
            </a:extLst>
          </p:cNvPr>
          <p:cNvSpPr/>
          <p:nvPr/>
        </p:nvSpPr>
        <p:spPr>
          <a:xfrm>
            <a:off x="2920143" y="2473505"/>
            <a:ext cx="1779806" cy="42219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Métallisation diamant, assemblage de détecteurs</a:t>
            </a:r>
          </a:p>
        </p:txBody>
      </p:sp>
      <p:sp>
        <p:nvSpPr>
          <p:cNvPr id="29" name="Rectangle à coins arrondis 48">
            <a:extLst>
              <a:ext uri="{FF2B5EF4-FFF2-40B4-BE49-F238E27FC236}">
                <a16:creationId xmlns:a16="http://schemas.microsoft.com/office/drawing/2014/main" id="{AD52AD02-D957-4EED-8A50-599842A8CD2B}"/>
              </a:ext>
            </a:extLst>
          </p:cNvPr>
          <p:cNvSpPr/>
          <p:nvPr/>
        </p:nvSpPr>
        <p:spPr>
          <a:xfrm>
            <a:off x="4824876" y="2500844"/>
            <a:ext cx="1760200" cy="374439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Développements en électronique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26B080-96E8-4391-AF3A-1D4E5E278783}"/>
              </a:ext>
            </a:extLst>
          </p:cNvPr>
          <p:cNvSpPr/>
          <p:nvPr/>
        </p:nvSpPr>
        <p:spPr>
          <a:xfrm>
            <a:off x="6098287" y="3047843"/>
            <a:ext cx="5405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QDC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7322831-E6A9-4370-8480-9D00041001E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2675" t="2603" r="9727" b="3694"/>
          <a:stretch/>
        </p:blipFill>
        <p:spPr>
          <a:xfrm>
            <a:off x="4862767" y="3770842"/>
            <a:ext cx="739722" cy="502452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D93D0C2-CBDB-450F-B65A-7E272F6D9C6C}"/>
              </a:ext>
            </a:extLst>
          </p:cNvPr>
          <p:cNvSpPr/>
          <p:nvPr/>
        </p:nvSpPr>
        <p:spPr>
          <a:xfrm>
            <a:off x="4693816" y="2769329"/>
            <a:ext cx="2354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Préamplificateurs  rapides et TDC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à coins arrondis 52">
            <a:extLst>
              <a:ext uri="{FF2B5EF4-FFF2-40B4-BE49-F238E27FC236}">
                <a16:creationId xmlns:a16="http://schemas.microsoft.com/office/drawing/2014/main" id="{5BA8394C-6E94-458C-BD3E-EADEC57A3C11}"/>
              </a:ext>
            </a:extLst>
          </p:cNvPr>
          <p:cNvSpPr/>
          <p:nvPr/>
        </p:nvSpPr>
        <p:spPr>
          <a:xfrm>
            <a:off x="144410" y="2369641"/>
            <a:ext cx="11903179" cy="252834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7EE1690A-B112-453D-A71F-DC0D056D12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9914" y="2827088"/>
            <a:ext cx="2287722" cy="1181391"/>
          </a:xfrm>
          <a:prstGeom prst="rect">
            <a:avLst/>
          </a:prstGeom>
        </p:spPr>
      </p:pic>
      <p:sp>
        <p:nvSpPr>
          <p:cNvPr id="35" name="Rectangle à coins arrondis 54">
            <a:extLst>
              <a:ext uri="{FF2B5EF4-FFF2-40B4-BE49-F238E27FC236}">
                <a16:creationId xmlns:a16="http://schemas.microsoft.com/office/drawing/2014/main" id="{FB1474E2-C62A-4BBF-A7B2-1ED865913EB7}"/>
              </a:ext>
            </a:extLst>
          </p:cNvPr>
          <p:cNvSpPr/>
          <p:nvPr/>
        </p:nvSpPr>
        <p:spPr>
          <a:xfrm>
            <a:off x="323204" y="2471757"/>
            <a:ext cx="1164845" cy="41656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Croissance diamant CVD 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D3DA8960-B233-446A-B4F9-3FAA377254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6835" y="3139845"/>
            <a:ext cx="728699" cy="562283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2241D7F0-4CDC-458E-94D8-04744027EF19}"/>
              </a:ext>
            </a:extLst>
          </p:cNvPr>
          <p:cNvSpPr txBox="1"/>
          <p:nvPr/>
        </p:nvSpPr>
        <p:spPr>
          <a:xfrm>
            <a:off x="1445367" y="3854735"/>
            <a:ext cx="15970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eBIC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</a:t>
            </a:r>
            <a:r>
              <a:rPr kumimoji="0" lang="fr-FR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ToF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eBIC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 Néel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DDD70A3-791D-4080-817E-CB2D4C2B2BD3}"/>
              </a:ext>
            </a:extLst>
          </p:cNvPr>
          <p:cNvSpPr txBox="1"/>
          <p:nvPr/>
        </p:nvSpPr>
        <p:spPr>
          <a:xfrm>
            <a:off x="144410" y="898275"/>
            <a:ext cx="122356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Objectifs du master projet : le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éveloppement de détecteurs innovants en technologie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diamant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Croissance diamant +  implantation d’ions + développements en électronique  (fast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preamplifier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QDC, TDC, ASIC et discrète) + assemblage détecteurs  + accès aux facilités d’irradiation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E5526D8-B267-454D-985A-48F56CCD6A97}"/>
              </a:ext>
            </a:extLst>
          </p:cNvPr>
          <p:cNvSpPr txBox="1"/>
          <p:nvPr/>
        </p:nvSpPr>
        <p:spPr>
          <a:xfrm>
            <a:off x="4800773" y="4205120"/>
            <a:ext cx="2480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Electronique FE discrète &amp; ASIC (CMOS 65 +130 nm) + système ACQ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D3854DB7-11B0-4AE7-A91D-9AFAEC4CB40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1" t="11963" r="87322" b="22514"/>
          <a:stretch/>
        </p:blipFill>
        <p:spPr>
          <a:xfrm>
            <a:off x="3900229" y="3663360"/>
            <a:ext cx="813607" cy="765589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D78DD3ED-31A1-4B55-9BC5-0489852E1922}"/>
              </a:ext>
            </a:extLst>
          </p:cNvPr>
          <p:cNvSpPr txBox="1"/>
          <p:nvPr/>
        </p:nvSpPr>
        <p:spPr>
          <a:xfrm>
            <a:off x="2786168" y="3500284"/>
            <a:ext cx="11208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Métallisation pleine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2269C830-3E3B-4E17-A896-7E4CE71D0AEE}"/>
              </a:ext>
            </a:extLst>
          </p:cNvPr>
          <p:cNvSpPr txBox="1"/>
          <p:nvPr/>
        </p:nvSpPr>
        <p:spPr>
          <a:xfrm>
            <a:off x="2813543" y="3607436"/>
            <a:ext cx="7873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 par pistes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D6C54D3-DC6C-4733-8FE6-4D8A6C353479}"/>
              </a:ext>
            </a:extLst>
          </p:cNvPr>
          <p:cNvSpPr/>
          <p:nvPr/>
        </p:nvSpPr>
        <p:spPr>
          <a:xfrm>
            <a:off x="351829" y="3694658"/>
            <a:ext cx="111120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NIMS –AIST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 Néel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LSPM-</a:t>
            </a:r>
            <a:r>
              <a:rPr kumimoji="0" lang="fr-F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DiamFab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BBEFEC7-B280-45C6-9580-5DCB1FCE0921}"/>
              </a:ext>
            </a:extLst>
          </p:cNvPr>
          <p:cNvSpPr/>
          <p:nvPr/>
        </p:nvSpPr>
        <p:spPr>
          <a:xfrm>
            <a:off x="2775193" y="3686776"/>
            <a:ext cx="1510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LPSC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LP2I 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SUBATECH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GIP ARRONAX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NANOFAB Néel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7030A0"/>
                </a:solidFill>
                <a:latin typeface="Calibri"/>
              </a:rPr>
              <a:t>KEK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B06529-0970-4CDB-B6ED-6AF4F2DCBA91}"/>
              </a:ext>
            </a:extLst>
          </p:cNvPr>
          <p:cNvSpPr txBox="1"/>
          <p:nvPr/>
        </p:nvSpPr>
        <p:spPr>
          <a:xfrm>
            <a:off x="344308" y="4145534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LPSC croissance </a:t>
            </a:r>
            <a:r>
              <a:rPr kumimoji="0" lang="fr-FR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pCVD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E7511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FF9D8A-DCE9-44D9-963C-757BF1644E68}"/>
              </a:ext>
            </a:extLst>
          </p:cNvPr>
          <p:cNvSpPr txBox="1"/>
          <p:nvPr/>
        </p:nvSpPr>
        <p:spPr>
          <a:xfrm>
            <a:off x="5752213" y="402370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LPSC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558DFF78-9902-4B56-AF95-B2BDFA9CC6A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900" t="11661"/>
          <a:stretch/>
        </p:blipFill>
        <p:spPr>
          <a:xfrm>
            <a:off x="1619906" y="3437507"/>
            <a:ext cx="811477" cy="471519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8D2451FD-290E-4CDE-9700-ECB03A9199D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48998" b="51090"/>
          <a:stretch/>
        </p:blipFill>
        <p:spPr>
          <a:xfrm>
            <a:off x="1697287" y="2895912"/>
            <a:ext cx="506830" cy="406794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2DD9721E-F4C4-4D9D-8141-6E5078E766BB}"/>
              </a:ext>
            </a:extLst>
          </p:cNvPr>
          <p:cNvSpPr txBox="1"/>
          <p:nvPr/>
        </p:nvSpPr>
        <p:spPr>
          <a:xfrm>
            <a:off x="1520800" y="3249708"/>
            <a:ext cx="1404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XBIC et </a:t>
            </a:r>
            <a:r>
              <a:rPr kumimoji="0" lang="fr-FR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ToF</a:t>
            </a: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XBIC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ESRF BM05 </a:t>
            </a:r>
          </a:p>
        </p:txBody>
      </p:sp>
      <p:sp>
        <p:nvSpPr>
          <p:cNvPr id="65" name="Rectangle à coins arrondis 42">
            <a:extLst>
              <a:ext uri="{FF2B5EF4-FFF2-40B4-BE49-F238E27FC236}">
                <a16:creationId xmlns:a16="http://schemas.microsoft.com/office/drawing/2014/main" id="{13B56E7E-ADE7-47A8-8AEB-1C3AEDAF5B33}"/>
              </a:ext>
            </a:extLst>
          </p:cNvPr>
          <p:cNvSpPr/>
          <p:nvPr/>
        </p:nvSpPr>
        <p:spPr>
          <a:xfrm>
            <a:off x="8933114" y="2508768"/>
            <a:ext cx="1440363" cy="352661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Simulation</a:t>
            </a:r>
          </a:p>
        </p:txBody>
      </p:sp>
      <p:sp>
        <p:nvSpPr>
          <p:cNvPr id="66" name="Rectangle à coins arrondis 42">
            <a:extLst>
              <a:ext uri="{FF2B5EF4-FFF2-40B4-BE49-F238E27FC236}">
                <a16:creationId xmlns:a16="http://schemas.microsoft.com/office/drawing/2014/main" id="{A11FAE81-BD3C-4317-A955-763A086DF6A1}"/>
              </a:ext>
            </a:extLst>
          </p:cNvPr>
          <p:cNvSpPr/>
          <p:nvPr/>
        </p:nvSpPr>
        <p:spPr>
          <a:xfrm>
            <a:off x="10447572" y="2508768"/>
            <a:ext cx="1440363" cy="352661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Valorisation</a:t>
            </a: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C07B355C-3F54-4D20-8DA2-D7CAE5A29E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798" y="2910586"/>
            <a:ext cx="1174621" cy="880967"/>
          </a:xfrm>
          <a:prstGeom prst="rect">
            <a:avLst/>
          </a:prstGeom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91E11201-E234-41F4-BB66-38306710A8F7}"/>
              </a:ext>
            </a:extLst>
          </p:cNvPr>
          <p:cNvSpPr txBox="1"/>
          <p:nvPr/>
        </p:nvSpPr>
        <p:spPr>
          <a:xfrm>
            <a:off x="10520936" y="3823750"/>
            <a:ext cx="15131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IDSYNCHRO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DIAMMONI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solidFill>
                  <a:srgbClr val="00294B"/>
                </a:solidFill>
                <a:latin typeface="Calibri"/>
              </a:rPr>
              <a:t>Membrane AIFIRA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61EF8E76-1A27-4B12-B3E5-47A8CEFBFD9D}"/>
              </a:ext>
            </a:extLst>
          </p:cNvPr>
          <p:cNvSpPr txBox="1"/>
          <p:nvPr/>
        </p:nvSpPr>
        <p:spPr>
          <a:xfrm>
            <a:off x="8798207" y="4037812"/>
            <a:ext cx="1886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LPSC LP2I B SUBATECH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GIP ARRONAX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3C54D1AE-92D8-4E78-8AD2-DB1CFBD08B4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68" y="2954590"/>
            <a:ext cx="1503165" cy="1127374"/>
          </a:xfrm>
          <a:prstGeom prst="rect">
            <a:avLst/>
          </a:prstGeom>
        </p:spPr>
      </p:pic>
      <p:sp>
        <p:nvSpPr>
          <p:cNvPr id="71" name="Rectangle à coins arrondis 54">
            <a:extLst>
              <a:ext uri="{FF2B5EF4-FFF2-40B4-BE49-F238E27FC236}">
                <a16:creationId xmlns:a16="http://schemas.microsoft.com/office/drawing/2014/main" id="{9226CBF9-E25D-40BC-A978-A05CF3DE853B}"/>
              </a:ext>
            </a:extLst>
          </p:cNvPr>
          <p:cNvSpPr/>
          <p:nvPr/>
        </p:nvSpPr>
        <p:spPr>
          <a:xfrm>
            <a:off x="1606909" y="2468926"/>
            <a:ext cx="1198053" cy="41656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Caractérisation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C2F68E-76C5-4E93-902F-67A6B7315892}"/>
              </a:ext>
            </a:extLst>
          </p:cNvPr>
          <p:cNvSpPr txBox="1"/>
          <p:nvPr/>
        </p:nvSpPr>
        <p:spPr>
          <a:xfrm>
            <a:off x="2092710" y="2971999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LPSC</a:t>
            </a: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11F0F340-9025-4D19-B9AD-E1419BCB427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90121" y="4072307"/>
            <a:ext cx="554316" cy="518357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B8EA3CB4-B89D-48DC-BF97-24F4693A776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057" y="4536965"/>
            <a:ext cx="236050" cy="129556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CEC46F2-0322-4DF0-8BCA-F4C89A250CD8}"/>
              </a:ext>
            </a:extLst>
          </p:cNvPr>
          <p:cNvSpPr/>
          <p:nvPr/>
        </p:nvSpPr>
        <p:spPr>
          <a:xfrm>
            <a:off x="2231398" y="4105502"/>
            <a:ext cx="64599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LP2I Bordeaux 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C589DD36-64FD-4100-850E-48BC80E44251}"/>
              </a:ext>
            </a:extLst>
          </p:cNvPr>
          <p:cNvSpPr txBox="1"/>
          <p:nvPr/>
        </p:nvSpPr>
        <p:spPr>
          <a:xfrm>
            <a:off x="1751887" y="4575295"/>
            <a:ext cx="403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IBIC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47A837-06B1-4A4A-9377-293EE240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1D906-68FB-4FCF-A226-CB4AF2FE62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94B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294B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5615D92-0573-461B-A987-6204535DEDB8}"/>
              </a:ext>
            </a:extLst>
          </p:cNvPr>
          <p:cNvSpPr txBox="1"/>
          <p:nvPr/>
        </p:nvSpPr>
        <p:spPr>
          <a:xfrm>
            <a:off x="7048879" y="3689137"/>
            <a:ext cx="17607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SUBATECH ARRONAX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AIFIRA (LP2I Bordeaux)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IJClab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7511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MIRCOM – IRSN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ESRF-BM05 + 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CAL + CNAO + ACHADE 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9D021FB-9544-42A7-9A6E-1DFADED52636}"/>
              </a:ext>
            </a:extLst>
          </p:cNvPr>
          <p:cNvSpPr/>
          <p:nvPr/>
        </p:nvSpPr>
        <p:spPr>
          <a:xfrm>
            <a:off x="5329083" y="1576157"/>
            <a:ext cx="1309737" cy="74654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A5E4ED73-1FC3-44B7-9CCF-E9E2047BEFC8}"/>
              </a:ext>
            </a:extLst>
          </p:cNvPr>
          <p:cNvSpPr/>
          <p:nvPr/>
        </p:nvSpPr>
        <p:spPr>
          <a:xfrm>
            <a:off x="0" y="5533040"/>
            <a:ext cx="1057940" cy="516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7FC8F1-9B93-4A57-A6FC-9C611E757562}"/>
              </a:ext>
            </a:extLst>
          </p:cNvPr>
          <p:cNvSpPr txBox="1"/>
          <p:nvPr/>
        </p:nvSpPr>
        <p:spPr>
          <a:xfrm>
            <a:off x="1305715" y="5599705"/>
            <a:ext cx="204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Production d’objets</a:t>
            </a:r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4C534E9-35DA-40CA-B39D-2B09DFBC4BDF}"/>
              </a:ext>
            </a:extLst>
          </p:cNvPr>
          <p:cNvSpPr txBox="1"/>
          <p:nvPr/>
        </p:nvSpPr>
        <p:spPr>
          <a:xfrm>
            <a:off x="3812585" y="5536073"/>
            <a:ext cx="84982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Volumes actifs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Moniteurs faisceaux (diagnostic faisceaux sur accélérateurs de recherche ou médical)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Logiciels de simulation</a:t>
            </a:r>
          </a:p>
        </p:txBody>
      </p:sp>
    </p:spTree>
    <p:extLst>
      <p:ext uri="{BB962C8B-B14F-4D97-AF65-F5344CB8AC3E}">
        <p14:creationId xmlns:p14="http://schemas.microsoft.com/office/powerpoint/2010/main" val="16087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9" grpId="0" animBg="1"/>
      <p:bldP spid="30" grpId="0"/>
      <p:bldP spid="32" grpId="0"/>
      <p:bldP spid="33" grpId="0" animBg="1"/>
      <p:bldP spid="35" grpId="0" animBg="1"/>
      <p:bldP spid="38" grpId="0"/>
      <p:bldP spid="41" grpId="0"/>
      <p:bldP spid="43" grpId="0"/>
      <p:bldP spid="46" grpId="0"/>
      <p:bldP spid="47" grpId="0"/>
      <p:bldP spid="49" grpId="0"/>
      <p:bldP spid="50" grpId="0"/>
      <p:bldP spid="4" grpId="0"/>
      <p:bldP spid="5" grpId="0"/>
      <p:bldP spid="64" grpId="0"/>
      <p:bldP spid="65" grpId="0" animBg="1"/>
      <p:bldP spid="66" grpId="0" animBg="1"/>
      <p:bldP spid="68" grpId="0"/>
      <p:bldP spid="69" grpId="0"/>
      <p:bldP spid="71" grpId="0" animBg="1"/>
      <p:bldP spid="2" grpId="0"/>
      <p:bldP spid="36" grpId="0"/>
      <p:bldP spid="74" grpId="0"/>
      <p:bldP spid="3" grpId="0"/>
      <p:bldP spid="75" grpId="0"/>
      <p:bldP spid="7" grpId="0" animBg="1"/>
      <p:bldP spid="12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CA9F87D6-C889-4F02-85B8-CD63B45F0254}"/>
              </a:ext>
            </a:extLst>
          </p:cNvPr>
          <p:cNvSpPr/>
          <p:nvPr/>
        </p:nvSpPr>
        <p:spPr>
          <a:xfrm>
            <a:off x="1587182" y="5281980"/>
            <a:ext cx="4557006" cy="931241"/>
          </a:xfrm>
          <a:prstGeom prst="roundRect">
            <a:avLst>
              <a:gd name="adj" fmla="val 18325"/>
            </a:avLst>
          </a:prstGeom>
          <a:solidFill>
            <a:srgbClr val="F3DFF9"/>
          </a:solidFill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C81E4AB1-8C91-4E6F-B8A4-8F1AB4141606}"/>
              </a:ext>
            </a:extLst>
          </p:cNvPr>
          <p:cNvSpPr/>
          <p:nvPr/>
        </p:nvSpPr>
        <p:spPr>
          <a:xfrm>
            <a:off x="1559496" y="3044938"/>
            <a:ext cx="9010239" cy="1031558"/>
          </a:xfrm>
          <a:prstGeom prst="roundRect">
            <a:avLst/>
          </a:prstGeom>
          <a:solidFill>
            <a:srgbClr val="E1EDDD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9060328-309E-458D-B41D-308B653D2DCF}"/>
              </a:ext>
            </a:extLst>
          </p:cNvPr>
          <p:cNvSpPr/>
          <p:nvPr/>
        </p:nvSpPr>
        <p:spPr>
          <a:xfrm>
            <a:off x="1559496" y="1916256"/>
            <a:ext cx="9010239" cy="1031558"/>
          </a:xfrm>
          <a:prstGeom prst="roundRect">
            <a:avLst/>
          </a:prstGeom>
          <a:solidFill>
            <a:srgbClr val="E1EDDD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5694D0A9-1804-42A8-AE11-6F42C8EDCF2A}"/>
              </a:ext>
            </a:extLst>
          </p:cNvPr>
          <p:cNvSpPr/>
          <p:nvPr/>
        </p:nvSpPr>
        <p:spPr>
          <a:xfrm>
            <a:off x="1590880" y="836136"/>
            <a:ext cx="9010239" cy="10315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E2E3BB-27CB-4282-99A5-3490062E576F}"/>
              </a:ext>
            </a:extLst>
          </p:cNvPr>
          <p:cNvSpPr/>
          <p:nvPr/>
        </p:nvSpPr>
        <p:spPr>
          <a:xfrm>
            <a:off x="1621598" y="5316165"/>
            <a:ext cx="3908980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Monitoring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low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energy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ion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beam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(ALTO)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Coll. LPSC IP2I Lyon IJC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lab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via PICTURE (MP Diamant &amp;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BioALTO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4 diamonds (2x2x0.1mm</a:t>
            </a:r>
            <a:r>
              <a:rPr lang="en-US" sz="1050" baseline="3000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3</a:t>
            </a:r>
            <a:r>
              <a:rPr lang="en-US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) placed in the halo of the beam for </a:t>
            </a:r>
            <a:r>
              <a:rPr lang="en-US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irradiation monitoring (beam energy) and beam alignment</a:t>
            </a:r>
            <a:r>
              <a:rPr lang="en-US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.</a:t>
            </a:r>
            <a:endParaRPr lang="fr-FR" sz="1050" dirty="0">
              <a:solidFill>
                <a:srgbClr val="FF0000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9454D5E-1276-4BA1-B8C2-63D1DCE4159F}"/>
              </a:ext>
            </a:extLst>
          </p:cNvPr>
          <p:cNvSpPr txBox="1"/>
          <p:nvPr/>
        </p:nvSpPr>
        <p:spPr>
          <a:xfrm>
            <a:off x="1586887" y="3101986"/>
            <a:ext cx="5602688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Pulsed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proton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beam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monitoring – application to  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Flash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Therapy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(ARRONAX)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R&amp;T DIAMTECH / ANR – DIAMMONI Coll. LPSC SUBATECH ARRONAX (R. Molle PhD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thesis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  <a:endParaRPr lang="fr-FR" sz="1050" b="1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Current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integration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(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dynamic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=10</a:t>
            </a:r>
            <a:r>
              <a:rPr lang="fr-FR" sz="1050" baseline="3000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5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) 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Train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Counting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=&gt; Time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stamps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 ~3 ns 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Bunch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Counting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1C4DA9-4CE8-4CE9-99FC-B66F3CAEFC0F}"/>
              </a:ext>
            </a:extLst>
          </p:cNvPr>
          <p:cNvSpPr txBox="1"/>
          <p:nvPr/>
        </p:nvSpPr>
        <p:spPr>
          <a:xfrm>
            <a:off x="1672746" y="1988264"/>
            <a:ext cx="63389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Micro-</a:t>
            </a:r>
            <a:r>
              <a:rPr lang="en-US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Xrays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beam monitoring </a:t>
            </a:r>
            <a:r>
              <a:rPr lang="en-US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application to  </a:t>
            </a:r>
            <a:r>
              <a:rPr lang="en-US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Microbeam Radiation Therapy </a:t>
            </a:r>
            <a:r>
              <a:rPr lang="en-US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(ESRF)</a:t>
            </a:r>
            <a:endParaRPr lang="fr-FR" sz="1350" b="1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R&amp;T DIAMTECH / IDSYNCHRO / PAIR TUMC -  Coll. LPSC – STROBE (Inserm) (N.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Rosuel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+ T.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Bettio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 PhD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thesis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  <a:endParaRPr lang="fr-FR" sz="1050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Current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integration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(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dynamic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=10</a:t>
            </a:r>
            <a:r>
              <a:rPr lang="fr-FR" sz="1050" baseline="3000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6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Integration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from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10 ms up to 100 ms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13E58C5-19F7-47B7-8232-0047A09C9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598" y="4220365"/>
            <a:ext cx="1541368" cy="81994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1CFFBC1-F648-4109-B901-0FEA1472E280}"/>
              </a:ext>
            </a:extLst>
          </p:cNvPr>
          <p:cNvSpPr/>
          <p:nvPr/>
        </p:nvSpPr>
        <p:spPr>
          <a:xfrm>
            <a:off x="-31385" y="203586"/>
            <a:ext cx="12192000" cy="404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bg1"/>
                </a:solidFill>
                <a:latin typeface="Calibri" panose="020F0502020204030204"/>
              </a:rPr>
              <a:t>DIAMOND – Beam monitoring  @IN2P3 and for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/>
              </a:rPr>
              <a:t>medical</a:t>
            </a:r>
            <a:r>
              <a:rPr lang="fr-FR" b="1" dirty="0">
                <a:solidFill>
                  <a:schemeClr val="bg1"/>
                </a:solidFill>
                <a:latin typeface="Calibri" panose="020F0502020204030204"/>
              </a:rPr>
              <a:t> application :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/>
              </a:rPr>
              <a:t>various</a:t>
            </a:r>
            <a:r>
              <a:rPr lang="fr-FR" b="1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/>
              </a:rPr>
              <a:t>specification</a:t>
            </a:r>
            <a:r>
              <a:rPr lang="fr-FR" b="1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/>
              </a:rPr>
              <a:t>lists</a:t>
            </a:r>
            <a:r>
              <a:rPr lang="fr-FR" b="1" dirty="0">
                <a:solidFill>
                  <a:schemeClr val="bg1"/>
                </a:solidFill>
                <a:latin typeface="Calibri" panose="020F0502020204030204"/>
              </a:rPr>
              <a:t>!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1C74C13-8C19-4C8D-8AE2-AC3E8E3086A7}"/>
              </a:ext>
            </a:extLst>
          </p:cNvPr>
          <p:cNvSpPr txBox="1"/>
          <p:nvPr/>
        </p:nvSpPr>
        <p:spPr>
          <a:xfrm>
            <a:off x="7684698" y="1992427"/>
            <a:ext cx="27126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138 QDC channels : 20 ASIC + 8 Diamonds in 1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row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   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75DF70D5-9E01-4E58-91BE-11A388664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487"/>
          <a:stretch/>
        </p:blipFill>
        <p:spPr>
          <a:xfrm>
            <a:off x="6404581" y="3478710"/>
            <a:ext cx="987293" cy="40162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E9E37C84-1278-41A9-B0E9-3F28ACDAF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286" y="3532433"/>
            <a:ext cx="402811" cy="16410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A08D4C2-F071-49E8-AF8C-A42CD722B10E}"/>
              </a:ext>
            </a:extLst>
          </p:cNvPr>
          <p:cNvSpPr txBox="1"/>
          <p:nvPr/>
        </p:nvSpPr>
        <p:spPr>
          <a:xfrm>
            <a:off x="4773026" y="3510934"/>
            <a:ext cx="102303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DIAMMONI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13B5918-034C-46EC-A53F-C5B7103B51BB}"/>
              </a:ext>
            </a:extLst>
          </p:cNvPr>
          <p:cNvSpPr txBox="1"/>
          <p:nvPr/>
        </p:nvSpPr>
        <p:spPr>
          <a:xfrm>
            <a:off x="8469859" y="4694608"/>
            <a:ext cx="914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DéFI</a:t>
            </a:r>
            <a:r>
              <a:rPr lang="fr-FR" sz="12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2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DiaMs</a:t>
            </a:r>
            <a:endParaRPr lang="fr-FR" sz="1200" b="1" dirty="0">
              <a:solidFill>
                <a:srgbClr val="FF000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EED4406E-987D-4E54-B725-87281A7B41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" t="18887" r="2901" b="22298"/>
          <a:stretch/>
        </p:blipFill>
        <p:spPr>
          <a:xfrm>
            <a:off x="7772488" y="2170038"/>
            <a:ext cx="1220177" cy="536665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56D941F-BDFB-45D3-9029-35132ABD8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0827" y="4681174"/>
            <a:ext cx="1087106" cy="475442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C05C52BE-CE03-41C4-8EE1-58C1D18C8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051" y="2158757"/>
            <a:ext cx="814817" cy="543211"/>
          </a:xfrm>
          <a:prstGeom prst="rect">
            <a:avLst/>
          </a:prstGeom>
        </p:spPr>
      </p:pic>
      <p:sp>
        <p:nvSpPr>
          <p:cNvPr id="50" name="Ellipse 49">
            <a:extLst>
              <a:ext uri="{FF2B5EF4-FFF2-40B4-BE49-F238E27FC236}">
                <a16:creationId xmlns:a16="http://schemas.microsoft.com/office/drawing/2014/main" id="{6E1BF17B-DD56-4F0A-AAF5-2458E3F4CEA5}"/>
              </a:ext>
            </a:extLst>
          </p:cNvPr>
          <p:cNvSpPr/>
          <p:nvPr/>
        </p:nvSpPr>
        <p:spPr>
          <a:xfrm>
            <a:off x="9858527" y="3823264"/>
            <a:ext cx="180779" cy="164669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54CE41D1-7AB8-4CAC-AF0A-C210EA9EEDC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6937"/>
          <a:stretch/>
        </p:blipFill>
        <p:spPr>
          <a:xfrm rot="5400000">
            <a:off x="7360182" y="3398583"/>
            <a:ext cx="573699" cy="315649"/>
          </a:xfrm>
          <a:prstGeom prst="rect">
            <a:avLst/>
          </a:prstGeom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CA5AF574-945C-4622-BF8E-BBB4AEC10A0E}"/>
              </a:ext>
            </a:extLst>
          </p:cNvPr>
          <p:cNvSpPr txBox="1"/>
          <p:nvPr/>
        </p:nvSpPr>
        <p:spPr>
          <a:xfrm>
            <a:off x="7075962" y="3097624"/>
            <a:ext cx="12009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QDC : Train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counting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24" name="ZoneTexte 1023">
            <a:extLst>
              <a:ext uri="{FF2B5EF4-FFF2-40B4-BE49-F238E27FC236}">
                <a16:creationId xmlns:a16="http://schemas.microsoft.com/office/drawing/2014/main" id="{D25CD675-6B2F-4695-9F56-20908017D82D}"/>
              </a:ext>
            </a:extLst>
          </p:cNvPr>
          <p:cNvSpPr txBox="1"/>
          <p:nvPr/>
        </p:nvSpPr>
        <p:spPr>
          <a:xfrm>
            <a:off x="8382575" y="2674257"/>
            <a:ext cx="13885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4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sCVD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+1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sCVD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diamond</a:t>
            </a:r>
            <a:endParaRPr lang="fr-FR" sz="900" b="1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6845F561-14DA-4270-98F2-F83F7DFB1FD1}"/>
              </a:ext>
            </a:extLst>
          </p:cNvPr>
          <p:cNvSpPr txBox="1"/>
          <p:nvPr/>
        </p:nvSpPr>
        <p:spPr>
          <a:xfrm>
            <a:off x="7272758" y="3845664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Fast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preamp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+ 500 MHz ADC :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Bunch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900" b="1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counting</a:t>
            </a:r>
            <a:r>
              <a: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31" name="Image 1030">
            <a:extLst>
              <a:ext uri="{FF2B5EF4-FFF2-40B4-BE49-F238E27FC236}">
                <a16:creationId xmlns:a16="http://schemas.microsoft.com/office/drawing/2014/main" id="{3FE53750-6117-40B2-B9C7-0BC5D4E2E1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1" r="9144"/>
          <a:stretch/>
        </p:blipFill>
        <p:spPr>
          <a:xfrm>
            <a:off x="5256622" y="5321357"/>
            <a:ext cx="814817" cy="783937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470621F5-9667-43BF-ACD2-6A866FB29D6C}"/>
              </a:ext>
            </a:extLst>
          </p:cNvPr>
          <p:cNvSpPr txBox="1"/>
          <p:nvPr/>
        </p:nvSpPr>
        <p:spPr>
          <a:xfrm>
            <a:off x="5759505" y="874989"/>
            <a:ext cx="489048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Proton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beam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monitoring in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hadrontherapy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(CAL) 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Coll.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Clarys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UFT  / Coll.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ClaRyS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- 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LabEx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PRIMES (S.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Curtoni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+ P.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Everaere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PhD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thesis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  <a:endParaRPr lang="fr-FR" sz="1200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Single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particle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tagging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, up to 10</a:t>
            </a:r>
            <a:r>
              <a:rPr lang="fr-FR" sz="1050" baseline="3000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8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counts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/s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XY  spatial </a:t>
            </a: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resolution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 ~1 </a:t>
            </a:r>
            <a:r>
              <a:rPr lang="fr-FR" sz="1050" dirty="0">
                <a:latin typeface="Calibri" panose="020F0502020204030204"/>
                <a:cs typeface="Calibri" panose="020F0502020204030204" pitchFamily="34" charset="0"/>
              </a:rPr>
              <a:t>mm </a:t>
            </a:r>
            <a:r>
              <a:rPr lang="fr-FR" dirty="0">
                <a:solidFill>
                  <a:srgbClr val="1F497D"/>
                </a:solidFill>
                <a:latin typeface="Calibri" panose="020F0502020204030204"/>
                <a:cs typeface="Calibri" panose="020F0502020204030204" pitchFamily="34" charset="0"/>
              </a:rPr>
              <a:t>    </a:t>
            </a:r>
            <a:r>
              <a:rPr lang="fr-FR" sz="12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Beam monitor to set up </a:t>
            </a:r>
            <a:r>
              <a:rPr lang="fr-FR" sz="120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treatment</a:t>
            </a:r>
            <a:r>
              <a:rPr lang="fr-FR" sz="120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plan 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Time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resolution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~100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ps</a:t>
            </a:r>
            <a:endParaRPr lang="fr-FR" sz="1050" dirty="0">
              <a:solidFill>
                <a:srgbClr val="FF000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D7AF983-93E0-4F4F-8AE9-812711EC7DED}"/>
              </a:ext>
            </a:extLst>
          </p:cNvPr>
          <p:cNvGrpSpPr/>
          <p:nvPr/>
        </p:nvGrpSpPr>
        <p:grpSpPr>
          <a:xfrm>
            <a:off x="1639746" y="841870"/>
            <a:ext cx="3629520" cy="979764"/>
            <a:chOff x="552442" y="59638"/>
            <a:chExt cx="4839360" cy="1306352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ABA51D7-B805-467F-9D02-4C8A2D46D4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7" t="4009" r="3630" b="2690"/>
            <a:stretch/>
          </p:blipFill>
          <p:spPr>
            <a:xfrm>
              <a:off x="676273" y="361019"/>
              <a:ext cx="1224807" cy="1004971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90D29B21-A2BE-4D81-9B24-1D35D74C758D}"/>
                </a:ext>
              </a:extLst>
            </p:cNvPr>
            <p:cNvSpPr txBox="1"/>
            <p:nvPr/>
          </p:nvSpPr>
          <p:spPr>
            <a:xfrm>
              <a:off x="552442" y="59638"/>
              <a:ext cx="483936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900" b="1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  40 </a:t>
              </a:r>
              <a:r>
                <a:rPr lang="fr-FR" sz="900" b="1" dirty="0" err="1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preamps</a:t>
              </a:r>
              <a:r>
                <a:rPr lang="fr-FR" sz="900" b="1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   + DFC  + TDC               4 </a:t>
              </a:r>
              <a:r>
                <a:rPr lang="fr-FR" sz="900" b="1" dirty="0" err="1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diamond</a:t>
              </a:r>
              <a:r>
                <a:rPr lang="fr-FR" sz="900" b="1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 </a:t>
              </a:r>
              <a:r>
                <a:rPr lang="fr-FR" sz="900" b="1" dirty="0" err="1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sCVD</a:t>
              </a:r>
              <a:r>
                <a:rPr lang="fr-FR" sz="900" b="1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 in </a:t>
              </a:r>
              <a:r>
                <a:rPr lang="fr-FR" sz="900" b="1" dirty="0" err="1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mosaic</a:t>
              </a:r>
              <a:r>
                <a:rPr lang="fr-FR" sz="900" b="1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 or 1 </a:t>
              </a:r>
              <a:r>
                <a:rPr lang="fr-FR" sz="900" b="1" dirty="0" err="1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pCVD</a:t>
              </a:r>
              <a:endParaRPr lang="fr-FR" sz="90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</p:grpSp>
      <p:pic>
        <p:nvPicPr>
          <p:cNvPr id="57" name="Image 56">
            <a:extLst>
              <a:ext uri="{FF2B5EF4-FFF2-40B4-BE49-F238E27FC236}">
                <a16:creationId xmlns:a16="http://schemas.microsoft.com/office/drawing/2014/main" id="{903AE376-419B-4715-B19D-FB865AB88F5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499" t="8595" r="3649" b="47158"/>
          <a:stretch/>
        </p:blipFill>
        <p:spPr>
          <a:xfrm>
            <a:off x="4433008" y="1047628"/>
            <a:ext cx="1002517" cy="714208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C8BC85C9-5551-400E-AF8A-A52B09DB97C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209" t="10357" r="9279" b="40998"/>
          <a:stretch/>
        </p:blipFill>
        <p:spPr>
          <a:xfrm>
            <a:off x="3089561" y="1026183"/>
            <a:ext cx="940442" cy="7635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CA9832-21B5-4C83-A372-1A760DDC95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21136" y="3297720"/>
            <a:ext cx="706360" cy="5304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81A1C6-F7AE-4040-9279-B03B4C1CF8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9647946" y="3260569"/>
            <a:ext cx="849908" cy="6374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C8DE6F-AF18-4678-B5BE-E5A840803D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18164" y="3275164"/>
            <a:ext cx="846729" cy="635047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E6001030-061E-4D86-8C9B-F81DF6E97F0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3597" t="5738" r="5133" b="1959"/>
          <a:stretch/>
        </p:blipFill>
        <p:spPr>
          <a:xfrm>
            <a:off x="3189244" y="4263506"/>
            <a:ext cx="741077" cy="724764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CE6FC06B-F6CC-49F6-9FB6-A90FCA66CD38}"/>
              </a:ext>
            </a:extLst>
          </p:cNvPr>
          <p:cNvSpPr txBox="1"/>
          <p:nvPr/>
        </p:nvSpPr>
        <p:spPr>
          <a:xfrm>
            <a:off x="4066157" y="4141708"/>
            <a:ext cx="662151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Micro - ion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beam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monitoring </a:t>
            </a:r>
            <a:r>
              <a:rPr lang="fr-FR" sz="13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(LP2I Bordeaux/AIFIRA - IRSN/ MIRCOM)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Coll. LPSC Institut Néel-Grenoble LP2I-Bordeaux IRSN (C.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Léonhart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PhD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thesis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  <a:endParaRPr lang="fr-FR" sz="675" b="1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To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be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crossed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by protons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with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energy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up to 4 MeV, alpha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particles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up 6 MeV and B, C, O, … ions up to 8  - 10 MeV.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Diamond </a:t>
            </a: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deep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etching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 =&gt;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diamond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membrane of ~1 µm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 (Néel)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Integration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on the µ-</a:t>
            </a:r>
            <a:r>
              <a:rPr lang="fr-FR" sz="1050" dirty="0" err="1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beam</a:t>
            </a:r>
            <a:r>
              <a:rPr lang="fr-FR" sz="105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line = </a:t>
            </a:r>
            <a:r>
              <a:rPr lang="fr-FR" sz="1050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extraction </a:t>
            </a:r>
            <a:r>
              <a:rPr lang="fr-FR" sz="1050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window</a:t>
            </a:r>
            <a:endParaRPr lang="fr-FR" sz="1050" dirty="0">
              <a:solidFill>
                <a:srgbClr val="FF000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96108B5A-A9DE-4A76-9118-57FF28DD1E2D}"/>
              </a:ext>
            </a:extLst>
          </p:cNvPr>
          <p:cNvSpPr/>
          <p:nvPr/>
        </p:nvSpPr>
        <p:spPr>
          <a:xfrm>
            <a:off x="6225357" y="5279899"/>
            <a:ext cx="4372065" cy="931241"/>
          </a:xfrm>
          <a:prstGeom prst="roundRect">
            <a:avLst>
              <a:gd name="adj" fmla="val 18325"/>
            </a:avLst>
          </a:prstGeom>
          <a:solidFill>
            <a:srgbClr val="FFE599"/>
          </a:solidFill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63DB022E-AE2F-4488-A9BD-1F67CDAB2D83}"/>
              </a:ext>
            </a:extLst>
          </p:cNvPr>
          <p:cNvSpPr txBox="1"/>
          <p:nvPr/>
        </p:nvSpPr>
        <p:spPr>
          <a:xfrm>
            <a:off x="6268703" y="5258658"/>
            <a:ext cx="419783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∆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E-E </a:t>
            </a:r>
            <a:r>
              <a:rPr lang="fr-FR" sz="1350" b="1" dirty="0" err="1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monolithic</a:t>
            </a:r>
            <a:r>
              <a:rPr lang="fr-FR" sz="1350" b="1" dirty="0">
                <a:solidFill>
                  <a:srgbClr val="FF0000"/>
                </a:solidFill>
                <a:latin typeface="Calibri" panose="020F0502020204030204"/>
                <a:cs typeface="Calibri" panose="020F0502020204030204" pitchFamily="34" charset="0"/>
              </a:rPr>
              <a:t> detector</a:t>
            </a:r>
            <a:r>
              <a:rPr lang="fr-FR" sz="1050" b="1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Coll. LPSC - Néel (C.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Léonhart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 PhD </a:t>
            </a:r>
            <a:r>
              <a:rPr lang="fr-FR" sz="1050" b="1" dirty="0" err="1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thesis</a:t>
            </a:r>
            <a:r>
              <a:rPr lang="fr-FR" sz="1050" b="1" dirty="0">
                <a:solidFill>
                  <a:srgbClr val="0070C0"/>
                </a:solidFill>
                <a:latin typeface="Calibri" panose="020F0502020204030204"/>
                <a:cs typeface="Calibri" panose="020F0502020204030204" pitchFamily="34" charset="0"/>
              </a:rPr>
              <a:t>)</a:t>
            </a:r>
            <a:endParaRPr lang="fr-FR" sz="675" b="1" dirty="0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050" dirty="0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P++ and P- </a:t>
            </a:r>
            <a:r>
              <a:rPr lang="fr-FR" sz="1050" dirty="0" err="1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layers</a:t>
            </a:r>
            <a:r>
              <a:rPr lang="fr-FR" sz="1050" dirty="0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dirty="0" err="1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Epitaxic</a:t>
            </a:r>
            <a:r>
              <a:rPr lang="fr-FR" sz="1050" dirty="0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 on </a:t>
            </a:r>
            <a:r>
              <a:rPr lang="fr-FR" sz="1050" dirty="0" err="1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sCVD</a:t>
            </a:r>
            <a:r>
              <a:rPr lang="fr-FR" sz="1050" dirty="0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 </a:t>
            </a:r>
            <a:r>
              <a:rPr lang="fr-FR" sz="1050" dirty="0" err="1">
                <a:solidFill>
                  <a:srgbClr val="002060"/>
                </a:solidFill>
                <a:latin typeface="Calibri" panose="020F0502020204030204"/>
                <a:cs typeface="Calibri" panose="020F0502020204030204" pitchFamily="34" charset="0"/>
              </a:rPr>
              <a:t>substrate</a:t>
            </a:r>
            <a:endParaRPr lang="fr-FR" sz="1050" dirty="0">
              <a:solidFill>
                <a:srgbClr val="002060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27DAE3CC-800A-45CD-8A12-6C8E50F8A133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10703"/>
          <a:stretch/>
        </p:blipFill>
        <p:spPr>
          <a:xfrm>
            <a:off x="7991020" y="5557338"/>
            <a:ext cx="1211747" cy="606676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64409B0-584C-4BB6-866F-753D78EB0D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95735" y="5582296"/>
            <a:ext cx="1076730" cy="6694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AA0D363-F003-4FBF-B9B3-30ABECC34275}"/>
              </a:ext>
            </a:extLst>
          </p:cNvPr>
          <p:cNvSpPr txBox="1"/>
          <p:nvPr/>
        </p:nvSpPr>
        <p:spPr>
          <a:xfrm>
            <a:off x="4281967" y="6474664"/>
            <a:ext cx="3318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Master projet @ IN2P3 DIAMANT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555E458-8486-46FD-A8BF-384F0013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8164" y="6331224"/>
            <a:ext cx="2844800" cy="365125"/>
          </a:xfrm>
        </p:spPr>
        <p:txBody>
          <a:bodyPr/>
          <a:lstStyle/>
          <a:p>
            <a:fld id="{4E825CAD-1354-C046-AE0E-4DC8DAC79F8D}" type="slidenum">
              <a:rPr lang="fr-FR" altLang="fr-FR" smtClean="0"/>
              <a:pPr/>
              <a:t>6</a:t>
            </a:fld>
            <a:endParaRPr lang="fr-FR" altLang="fr-FR"/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2C0C412-0571-499D-A1F8-6593954DF939}"/>
              </a:ext>
            </a:extLst>
          </p:cNvPr>
          <p:cNvSpPr/>
          <p:nvPr/>
        </p:nvSpPr>
        <p:spPr>
          <a:xfrm>
            <a:off x="1559496" y="4197066"/>
            <a:ext cx="9010239" cy="1031558"/>
          </a:xfrm>
          <a:prstGeom prst="round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CB5FA2-FF2B-42DA-B5D2-DCD86B06019F}"/>
              </a:ext>
            </a:extLst>
          </p:cNvPr>
          <p:cNvSpPr txBox="1"/>
          <p:nvPr/>
        </p:nvSpPr>
        <p:spPr>
          <a:xfrm rot="16200000">
            <a:off x="-105724" y="1443489"/>
            <a:ext cx="1604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rgbClr val="0070C0"/>
                </a:solidFill>
                <a:latin typeface="+mn-lt"/>
              </a:rPr>
              <a:t>Hadrontherapy</a:t>
            </a:r>
            <a:endParaRPr lang="fr-FR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49444C0E-DAC4-4D96-BC33-B47A61CF8FD9}"/>
              </a:ext>
            </a:extLst>
          </p:cNvPr>
          <p:cNvSpPr txBox="1"/>
          <p:nvPr/>
        </p:nvSpPr>
        <p:spPr>
          <a:xfrm rot="16200000">
            <a:off x="377515" y="290298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548235"/>
                </a:solidFill>
                <a:latin typeface="+mn-lt"/>
              </a:rPr>
              <a:t>FLASH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9917B3-3269-4491-A64A-8800D6E1F266}"/>
              </a:ext>
            </a:extLst>
          </p:cNvPr>
          <p:cNvSpPr txBox="1"/>
          <p:nvPr/>
        </p:nvSpPr>
        <p:spPr>
          <a:xfrm rot="16200000">
            <a:off x="-45746" y="5373510"/>
            <a:ext cx="1392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>
                <a:solidFill>
                  <a:srgbClr val="7030A0"/>
                </a:solidFill>
              </a:rPr>
              <a:t>Targeted</a:t>
            </a:r>
            <a:r>
              <a:rPr lang="fr-FR" dirty="0">
                <a:solidFill>
                  <a:srgbClr val="7030A0"/>
                </a:solidFill>
              </a:rPr>
              <a:t> </a:t>
            </a:r>
          </a:p>
          <a:p>
            <a:pPr algn="ctr"/>
            <a:r>
              <a:rPr lang="fr-FR" dirty="0" err="1">
                <a:solidFill>
                  <a:srgbClr val="7030A0"/>
                </a:solidFill>
              </a:rPr>
              <a:t>radiotherapy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DE498D-8480-44E3-9F4E-850143E55B50}"/>
              </a:ext>
            </a:extLst>
          </p:cNvPr>
          <p:cNvSpPr txBox="1"/>
          <p:nvPr/>
        </p:nvSpPr>
        <p:spPr>
          <a:xfrm rot="5400000">
            <a:off x="11082172" y="5468407"/>
            <a:ext cx="965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rgbClr val="ED7D31"/>
                </a:solidFill>
              </a:rPr>
              <a:t>Nuclear</a:t>
            </a:r>
            <a:r>
              <a:rPr lang="fr-FR" dirty="0">
                <a:solidFill>
                  <a:srgbClr val="ED7D31"/>
                </a:solidFill>
              </a:rPr>
              <a:t> </a:t>
            </a:r>
          </a:p>
          <a:p>
            <a:r>
              <a:rPr lang="fr-FR" dirty="0" err="1">
                <a:solidFill>
                  <a:srgbClr val="ED7D31"/>
                </a:solidFill>
              </a:rPr>
              <a:t>Physics</a:t>
            </a:r>
            <a:endParaRPr lang="fr-FR" dirty="0">
              <a:solidFill>
                <a:srgbClr val="ED7D3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EBB100-5338-45C8-919A-3FDFED02A1D9}"/>
              </a:ext>
            </a:extLst>
          </p:cNvPr>
          <p:cNvSpPr txBox="1"/>
          <p:nvPr/>
        </p:nvSpPr>
        <p:spPr>
          <a:xfrm rot="16200000">
            <a:off x="-1659069" y="3159251"/>
            <a:ext cx="5636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/>
              <a:t>5 moniteurs faisceaux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CA1D5D-D2ED-43CF-9BFB-3AB6435AE27A}"/>
              </a:ext>
            </a:extLst>
          </p:cNvPr>
          <p:cNvSpPr txBox="1"/>
          <p:nvPr/>
        </p:nvSpPr>
        <p:spPr>
          <a:xfrm rot="5400000">
            <a:off x="9721648" y="5060419"/>
            <a:ext cx="2337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 volumes actifs </a:t>
            </a:r>
            <a:r>
              <a:rPr lang="fr-FR" dirty="0" err="1"/>
              <a:t>sCVD</a:t>
            </a:r>
            <a:r>
              <a:rPr lang="fr-FR" dirty="0"/>
              <a:t>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04BC685-B747-4097-BC88-35A9F6A25DD8}"/>
              </a:ext>
            </a:extLst>
          </p:cNvPr>
          <p:cNvSpPr txBox="1"/>
          <p:nvPr/>
        </p:nvSpPr>
        <p:spPr>
          <a:xfrm rot="5400000">
            <a:off x="10358005" y="4447303"/>
            <a:ext cx="14911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   1 Membrane </a:t>
            </a:r>
            <a:r>
              <a:rPr lang="fr-FR" sz="1200" dirty="0" err="1"/>
              <a:t>sCVD</a:t>
            </a:r>
            <a:r>
              <a:rPr lang="fr-FR" sz="1200" dirty="0"/>
              <a:t> </a:t>
            </a:r>
          </a:p>
          <a:p>
            <a:pPr marL="342900" indent="-342900">
              <a:buAutoNum type="arabicPlain"/>
            </a:pP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7F8798-E5D5-401D-BED7-8F1E6AB0DBC9}"/>
              </a:ext>
            </a:extLst>
          </p:cNvPr>
          <p:cNvSpPr/>
          <p:nvPr/>
        </p:nvSpPr>
        <p:spPr>
          <a:xfrm rot="5400000">
            <a:off x="10926751" y="4637573"/>
            <a:ext cx="13693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/>
              <a:t>1 Membrane </a:t>
            </a:r>
            <a:r>
              <a:rPr lang="fr-FR" sz="1200" dirty="0" err="1"/>
              <a:t>pCVD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7800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1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0EA9523-5B38-4971-ABC8-124428C8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45BE-E1E6-49DE-9B47-C05D0BBBBD60}" type="slidenum">
              <a:rPr lang="fr-FR" smtClean="0"/>
              <a:t>7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6439DC-2338-47D7-BBFF-F71BC6A2CD75}"/>
              </a:ext>
            </a:extLst>
          </p:cNvPr>
          <p:cNvSpPr txBox="1"/>
          <p:nvPr/>
        </p:nvSpPr>
        <p:spPr>
          <a:xfrm>
            <a:off x="3980330" y="1532969"/>
            <a:ext cx="3673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Principe de l’hodoscope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229F66-7538-480B-AB2D-2353E0A22C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55" t="23439" r="18359"/>
          <a:stretch/>
        </p:blipFill>
        <p:spPr>
          <a:xfrm>
            <a:off x="9281787" y="3100044"/>
            <a:ext cx="2827751" cy="1912117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6008BCA-1D59-4A6D-AA44-628D31081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1602"/>
            <a:ext cx="3027885" cy="203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D8F4A4C-044F-4D8B-B75F-4E6C8F1C6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903" y="3071230"/>
            <a:ext cx="2738930" cy="211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C445E6-D04C-4793-8F85-A1A125FC6511}"/>
              </a:ext>
            </a:extLst>
          </p:cNvPr>
          <p:cNvSpPr txBox="1"/>
          <p:nvPr/>
        </p:nvSpPr>
        <p:spPr>
          <a:xfrm>
            <a:off x="1700405" y="2164787"/>
            <a:ext cx="247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Prompt Gamma Imaging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C973A00-A954-4B67-B9FE-B2D8D19BDE08}"/>
              </a:ext>
            </a:extLst>
          </p:cNvPr>
          <p:cNvSpPr txBox="1"/>
          <p:nvPr/>
        </p:nvSpPr>
        <p:spPr>
          <a:xfrm>
            <a:off x="6173833" y="2242471"/>
            <a:ext cx="2937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Prompt Gamma Peak </a:t>
            </a:r>
            <a:r>
              <a:rPr lang="fr-FR" dirty="0" err="1"/>
              <a:t>Integral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B9BD58D-0554-4A1E-8AF1-93953BBF807B}"/>
              </a:ext>
            </a:extLst>
          </p:cNvPr>
          <p:cNvSpPr txBox="1"/>
          <p:nvPr/>
        </p:nvSpPr>
        <p:spPr>
          <a:xfrm>
            <a:off x="9203618" y="2242471"/>
            <a:ext cx="2988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Prompt Gamma Time Imaging</a:t>
            </a:r>
          </a:p>
        </p:txBody>
      </p:sp>
      <p:sp>
        <p:nvSpPr>
          <p:cNvPr id="15" name="Flèche droite 23">
            <a:extLst>
              <a:ext uri="{FF2B5EF4-FFF2-40B4-BE49-F238E27FC236}">
                <a16:creationId xmlns:a16="http://schemas.microsoft.com/office/drawing/2014/main" id="{9F9F1230-63D3-4383-9125-2DBD5EDEF545}"/>
              </a:ext>
            </a:extLst>
          </p:cNvPr>
          <p:cNvSpPr/>
          <p:nvPr/>
        </p:nvSpPr>
        <p:spPr>
          <a:xfrm>
            <a:off x="624466" y="5800130"/>
            <a:ext cx="1217066" cy="66278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4E89066-1BB4-411B-8D9D-E2E9A35DF019}"/>
              </a:ext>
            </a:extLst>
          </p:cNvPr>
          <p:cNvSpPr/>
          <p:nvPr/>
        </p:nvSpPr>
        <p:spPr>
          <a:xfrm>
            <a:off x="595281" y="3494013"/>
            <a:ext cx="785524" cy="787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E289AFA-5188-432C-AC2B-71760C1084C1}"/>
              </a:ext>
            </a:extLst>
          </p:cNvPr>
          <p:cNvSpPr/>
          <p:nvPr/>
        </p:nvSpPr>
        <p:spPr>
          <a:xfrm>
            <a:off x="4489777" y="3100044"/>
            <a:ext cx="785524" cy="787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4151BA-4644-4528-B960-06A93B13DF8B}"/>
              </a:ext>
            </a:extLst>
          </p:cNvPr>
          <p:cNvGrpSpPr/>
          <p:nvPr/>
        </p:nvGrpSpPr>
        <p:grpSpPr>
          <a:xfrm>
            <a:off x="6370115" y="2857038"/>
            <a:ext cx="2874289" cy="2150360"/>
            <a:chOff x="6370115" y="1449575"/>
            <a:chExt cx="2874289" cy="215036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516BF9C-E687-41DA-A6B1-493C86B6C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0115" y="1621614"/>
              <a:ext cx="2874289" cy="1978321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608B4CB-CBBF-4808-ACDF-D5BBD2F373D3}"/>
                </a:ext>
              </a:extLst>
            </p:cNvPr>
            <p:cNvSpPr/>
            <p:nvPr/>
          </p:nvSpPr>
          <p:spPr>
            <a:xfrm>
              <a:off x="6407498" y="1449575"/>
              <a:ext cx="1073399" cy="3945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373E296B-F351-4E75-B73A-32A7605C85BE}"/>
              </a:ext>
            </a:extLst>
          </p:cNvPr>
          <p:cNvSpPr/>
          <p:nvPr/>
        </p:nvSpPr>
        <p:spPr>
          <a:xfrm>
            <a:off x="6407498" y="3447929"/>
            <a:ext cx="785524" cy="787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32CCE97-37FF-4235-B264-9617FBAE08E0}"/>
              </a:ext>
            </a:extLst>
          </p:cNvPr>
          <p:cNvSpPr/>
          <p:nvPr/>
        </p:nvSpPr>
        <p:spPr>
          <a:xfrm>
            <a:off x="9423067" y="3265420"/>
            <a:ext cx="785524" cy="787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082120FB-6559-4EC9-A0D2-8A84D7E0A835}"/>
              </a:ext>
            </a:extLst>
          </p:cNvPr>
          <p:cNvSpPr/>
          <p:nvPr/>
        </p:nvSpPr>
        <p:spPr>
          <a:xfrm>
            <a:off x="2244064" y="1492995"/>
            <a:ext cx="4687078" cy="6251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i="1" dirty="0">
                <a:solidFill>
                  <a:schemeClr val="tx1"/>
                </a:solidFill>
              </a:rPr>
              <a:t>In vivo </a:t>
            </a:r>
            <a:r>
              <a:rPr lang="x-none" dirty="0">
                <a:solidFill>
                  <a:schemeClr val="tx1"/>
                </a:solidFill>
              </a:rPr>
              <a:t>monitoring from the use of secondary emissions</a:t>
            </a:r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B2731937-65E3-4AEB-B539-DD192BF250DD}"/>
              </a:ext>
            </a:extLst>
          </p:cNvPr>
          <p:cNvSpPr/>
          <p:nvPr/>
        </p:nvSpPr>
        <p:spPr>
          <a:xfrm>
            <a:off x="7466699" y="1474545"/>
            <a:ext cx="4687078" cy="62515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>
                <a:solidFill>
                  <a:schemeClr val="tx1"/>
                </a:solidFill>
              </a:rPr>
              <a:t>Improvement of </a:t>
            </a:r>
            <a:r>
              <a:rPr lang="fr-FR" dirty="0" err="1">
                <a:solidFill>
                  <a:schemeClr val="tx1"/>
                </a:solidFill>
              </a:rPr>
              <a:t>treatment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x-none" dirty="0">
                <a:solidFill>
                  <a:schemeClr val="tx1"/>
                </a:solidFill>
              </a:rPr>
              <a:t>planning </a:t>
            </a:r>
          </a:p>
        </p:txBody>
      </p:sp>
      <p:sp>
        <p:nvSpPr>
          <p:cNvPr id="27" name="Left Brace 2">
            <a:extLst>
              <a:ext uri="{FF2B5EF4-FFF2-40B4-BE49-F238E27FC236}">
                <a16:creationId xmlns:a16="http://schemas.microsoft.com/office/drawing/2014/main" id="{403D1BED-AD7E-49C4-9EF0-912B23FCEC4C}"/>
              </a:ext>
            </a:extLst>
          </p:cNvPr>
          <p:cNvSpPr/>
          <p:nvPr/>
        </p:nvSpPr>
        <p:spPr>
          <a:xfrm rot="5400000">
            <a:off x="2710644" y="477864"/>
            <a:ext cx="634481" cy="4840273"/>
          </a:xfrm>
          <a:prstGeom prst="leftBrace">
            <a:avLst>
              <a:gd name="adj1" fmla="val 98039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E8493C5-89C2-40D6-87B1-0FF6F292F291}"/>
              </a:ext>
            </a:extLst>
          </p:cNvPr>
          <p:cNvSpPr txBox="1"/>
          <p:nvPr/>
        </p:nvSpPr>
        <p:spPr>
          <a:xfrm>
            <a:off x="2244064" y="5842744"/>
            <a:ext cx="6984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Beam </a:t>
            </a:r>
            <a:r>
              <a:rPr lang="fr-FR" sz="3200" dirty="0" err="1">
                <a:solidFill>
                  <a:srgbClr val="FF0000"/>
                </a:solidFill>
              </a:rPr>
              <a:t>tagging</a:t>
            </a:r>
            <a:r>
              <a:rPr lang="fr-FR" sz="3200" dirty="0">
                <a:solidFill>
                  <a:srgbClr val="FF0000"/>
                </a:solidFill>
              </a:rPr>
              <a:t> hodoscope </a:t>
            </a:r>
            <a:r>
              <a:rPr lang="fr-FR" sz="3200" dirty="0" err="1">
                <a:solidFill>
                  <a:srgbClr val="FF0000"/>
                </a:solidFill>
              </a:rPr>
              <a:t>development</a:t>
            </a:r>
            <a:r>
              <a:rPr lang="fr-FR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2" name="Espace réservé du numéro de diapositive 5">
            <a:extLst>
              <a:ext uri="{FF2B5EF4-FFF2-40B4-BE49-F238E27FC236}">
                <a16:creationId xmlns:a16="http://schemas.microsoft.com/office/drawing/2014/main" id="{491F6AE4-C9BC-41F5-B00B-50408C70E4C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900" kern="1200">
                <a:solidFill>
                  <a:srgbClr val="00294B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06AA31-79DC-4A4D-809C-7588B04014BC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B5E5ABB-B783-49A0-9211-A51479FCCAA9}"/>
              </a:ext>
            </a:extLst>
          </p:cNvPr>
          <p:cNvSpPr txBox="1"/>
          <p:nvPr/>
        </p:nvSpPr>
        <p:spPr>
          <a:xfrm>
            <a:off x="3237076" y="123754"/>
            <a:ext cx="5717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Objectifs hodoscope faisceau diamant</a:t>
            </a:r>
          </a:p>
        </p:txBody>
      </p:sp>
    </p:spTree>
    <p:extLst>
      <p:ext uri="{BB962C8B-B14F-4D97-AF65-F5344CB8AC3E}">
        <p14:creationId xmlns:p14="http://schemas.microsoft.com/office/powerpoint/2010/main" val="2281790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32CD3B3-A7B8-4102-81C9-53AE6F9145FE}"/>
              </a:ext>
            </a:extLst>
          </p:cNvPr>
          <p:cNvSpPr txBox="1"/>
          <p:nvPr/>
        </p:nvSpPr>
        <p:spPr>
          <a:xfrm>
            <a:off x="2211114" y="63821"/>
            <a:ext cx="769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Diamond</a:t>
            </a:r>
            <a:r>
              <a:rPr lang="fr-FR" sz="3200" b="1" dirty="0">
                <a:solidFill>
                  <a:schemeClr val="bg1"/>
                </a:solidFill>
              </a:rPr>
              <a:t> </a:t>
            </a:r>
            <a:r>
              <a:rPr lang="fr-FR" sz="4000" b="1" dirty="0">
                <a:solidFill>
                  <a:schemeClr val="bg1"/>
                </a:solidFill>
              </a:rPr>
              <a:t>as </a:t>
            </a:r>
            <a:r>
              <a:rPr lang="fr-FR" sz="4000" b="1" dirty="0" err="1">
                <a:solidFill>
                  <a:schemeClr val="bg1"/>
                </a:solidFill>
              </a:rPr>
              <a:t>beam</a:t>
            </a:r>
            <a:r>
              <a:rPr lang="fr-FR" sz="4000" b="1" dirty="0">
                <a:solidFill>
                  <a:schemeClr val="bg1"/>
                </a:solidFill>
              </a:rPr>
              <a:t> </a:t>
            </a:r>
            <a:r>
              <a:rPr lang="fr-FR" sz="4000" b="1" dirty="0" err="1">
                <a:solidFill>
                  <a:schemeClr val="bg1"/>
                </a:solidFill>
              </a:rPr>
              <a:t>tagging</a:t>
            </a:r>
            <a:r>
              <a:rPr lang="fr-FR" sz="4000" b="1" dirty="0">
                <a:solidFill>
                  <a:schemeClr val="bg1"/>
                </a:solidFill>
              </a:rPr>
              <a:t> monitors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90516847-63C7-4B0D-931F-C6C6A4247C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4" t="4205"/>
          <a:stretch/>
        </p:blipFill>
        <p:spPr>
          <a:xfrm>
            <a:off x="4240253" y="1433337"/>
            <a:ext cx="1926948" cy="1498368"/>
          </a:xfrm>
          <a:prstGeom prst="rect">
            <a:avLst/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4CEDB599-9503-4BC4-8EBD-AF34AB0136E5}"/>
              </a:ext>
            </a:extLst>
          </p:cNvPr>
          <p:cNvSpPr txBox="1"/>
          <p:nvPr/>
        </p:nvSpPr>
        <p:spPr>
          <a:xfrm>
            <a:off x="4017146" y="3239769"/>
            <a:ext cx="784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LPSC Hodoscope prototype 42 channels + Front End </a:t>
            </a:r>
            <a:r>
              <a:rPr lang="fr-FR" sz="1400" b="1" dirty="0" err="1"/>
              <a:t>electronic</a:t>
            </a:r>
            <a:r>
              <a:rPr lang="fr-FR" sz="1400" b="1" dirty="0"/>
              <a:t> (fast </a:t>
            </a:r>
            <a:r>
              <a:rPr lang="fr-FR" sz="1400" b="1" dirty="0" err="1"/>
              <a:t>preamplifiers</a:t>
            </a:r>
            <a:r>
              <a:rPr lang="fr-FR" sz="1400" b="1" dirty="0"/>
              <a:t>) </a:t>
            </a:r>
            <a:r>
              <a:rPr lang="fr-FR" sz="1400" b="1" dirty="0" err="1"/>
              <a:t>developped</a:t>
            </a:r>
            <a:r>
              <a:rPr lang="fr-FR" sz="1400" b="1" dirty="0"/>
              <a:t> at LPSC</a:t>
            </a:r>
            <a:r>
              <a:rPr lang="fr-FR" b="1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D9F009-5A44-4394-951E-C5CA9807C8AB}"/>
              </a:ext>
            </a:extLst>
          </p:cNvPr>
          <p:cNvSpPr txBox="1"/>
          <p:nvPr/>
        </p:nvSpPr>
        <p:spPr>
          <a:xfrm>
            <a:off x="5585555" y="989925"/>
            <a:ext cx="4750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Diamond </a:t>
            </a:r>
            <a:r>
              <a:rPr lang="fr-FR" sz="2000" b="1" dirty="0" err="1">
                <a:solidFill>
                  <a:srgbClr val="FF0000"/>
                </a:solidFill>
              </a:rPr>
              <a:t>beam</a:t>
            </a:r>
            <a:r>
              <a:rPr lang="fr-FR" sz="2000" b="1" dirty="0">
                <a:solidFill>
                  <a:srgbClr val="FF0000"/>
                </a:solidFill>
              </a:rPr>
              <a:t> monitor for </a:t>
            </a:r>
            <a:r>
              <a:rPr lang="fr-FR" sz="2000" b="1" dirty="0" err="1">
                <a:solidFill>
                  <a:srgbClr val="FF0000"/>
                </a:solidFill>
              </a:rPr>
              <a:t>hadrontherapy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2D55F2-C648-4005-AD98-93B67B849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32" y="5042926"/>
            <a:ext cx="3399765" cy="1604290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CE08253C-1230-4D34-8BC9-B546705577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88" t="9584" r="10386" b="47586"/>
          <a:stretch/>
        </p:blipFill>
        <p:spPr>
          <a:xfrm>
            <a:off x="9783133" y="1501004"/>
            <a:ext cx="1490499" cy="1135543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A2D5F426-F407-4C98-9863-9AE4B9C9F436}"/>
              </a:ext>
            </a:extLst>
          </p:cNvPr>
          <p:cNvSpPr txBox="1"/>
          <p:nvPr/>
        </p:nvSpPr>
        <p:spPr>
          <a:xfrm>
            <a:off x="9805062" y="2636547"/>
            <a:ext cx="158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</a:t>
            </a:r>
            <a:r>
              <a:rPr lang="fr-FR" dirty="0" err="1"/>
              <a:t>pCVD</a:t>
            </a:r>
            <a:r>
              <a:rPr lang="fr-FR" dirty="0"/>
              <a:t> = 4cm²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B83346F4-78F1-494C-B2CF-430B623280B4}"/>
              </a:ext>
            </a:extLst>
          </p:cNvPr>
          <p:cNvSpPr txBox="1"/>
          <p:nvPr/>
        </p:nvSpPr>
        <p:spPr>
          <a:xfrm>
            <a:off x="9881437" y="2925700"/>
            <a:ext cx="158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40 channels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0825EA1C-4796-4527-9E07-739C057B9879}"/>
              </a:ext>
            </a:extLst>
          </p:cNvPr>
          <p:cNvSpPr txBox="1"/>
          <p:nvPr/>
        </p:nvSpPr>
        <p:spPr>
          <a:xfrm>
            <a:off x="4388931" y="2865788"/>
            <a:ext cx="158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 </a:t>
            </a:r>
            <a:r>
              <a:rPr lang="fr-FR" dirty="0" err="1"/>
              <a:t>sCVD</a:t>
            </a:r>
            <a:r>
              <a:rPr lang="fr-FR" dirty="0"/>
              <a:t> = 1cm²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9F25DCBD-743E-4C39-A55C-74E7037A4948}"/>
              </a:ext>
            </a:extLst>
          </p:cNvPr>
          <p:cNvSpPr txBox="1"/>
          <p:nvPr/>
        </p:nvSpPr>
        <p:spPr>
          <a:xfrm>
            <a:off x="4408228" y="3087142"/>
            <a:ext cx="158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32 channels</a:t>
            </a: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E21F77CB-DB15-40B3-8B0F-DA1DA81EAD6C}"/>
              </a:ext>
            </a:extLst>
          </p:cNvPr>
          <p:cNvSpPr/>
          <p:nvPr/>
        </p:nvSpPr>
        <p:spPr>
          <a:xfrm>
            <a:off x="4017146" y="3673237"/>
            <a:ext cx="7995889" cy="3118803"/>
          </a:xfrm>
          <a:prstGeom prst="roundRect">
            <a:avLst>
              <a:gd name="adj" fmla="val 617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Titre 1">
            <a:extLst>
              <a:ext uri="{FF2B5EF4-FFF2-40B4-BE49-F238E27FC236}">
                <a16:creationId xmlns:a16="http://schemas.microsoft.com/office/drawing/2014/main" id="{31CBC63B-2F53-4C89-A628-DF41DE11B408}"/>
              </a:ext>
            </a:extLst>
          </p:cNvPr>
          <p:cNvSpPr txBox="1">
            <a:spLocks/>
          </p:cNvSpPr>
          <p:nvPr/>
        </p:nvSpPr>
        <p:spPr>
          <a:xfrm>
            <a:off x="8566374" y="3677602"/>
            <a:ext cx="3497729" cy="3765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7030A0"/>
                </a:solidFill>
              </a:rPr>
              <a:t> </a:t>
            </a:r>
            <a:r>
              <a:rPr lang="fr-FR" sz="2000" b="1" dirty="0" err="1">
                <a:solidFill>
                  <a:srgbClr val="7030A0"/>
                </a:solidFill>
              </a:rPr>
              <a:t>Beam</a:t>
            </a:r>
            <a:r>
              <a:rPr lang="fr-FR" sz="2000" b="1" dirty="0">
                <a:solidFill>
                  <a:srgbClr val="7030A0"/>
                </a:solidFill>
              </a:rPr>
              <a:t> </a:t>
            </a:r>
            <a:r>
              <a:rPr lang="fr-FR" sz="2000" b="1" dirty="0" err="1">
                <a:solidFill>
                  <a:srgbClr val="7030A0"/>
                </a:solidFill>
              </a:rPr>
              <a:t>tagging</a:t>
            </a:r>
            <a:r>
              <a:rPr lang="fr-FR" sz="2000" b="1" dirty="0">
                <a:solidFill>
                  <a:srgbClr val="7030A0"/>
                </a:solidFill>
              </a:rPr>
              <a:t> </a:t>
            </a:r>
            <a:r>
              <a:rPr lang="fr-FR" sz="2000" b="1" dirty="0" err="1">
                <a:solidFill>
                  <a:srgbClr val="7030A0"/>
                </a:solidFill>
              </a:rPr>
              <a:t>hodosope</a:t>
            </a:r>
            <a:r>
              <a:rPr lang="fr-FR" sz="2000" b="1" dirty="0">
                <a:solidFill>
                  <a:srgbClr val="7030A0"/>
                </a:solidFill>
              </a:rPr>
              <a:t> </a:t>
            </a:r>
            <a:r>
              <a:rPr lang="fr-FR" sz="2000" b="1" dirty="0" err="1">
                <a:solidFill>
                  <a:srgbClr val="7030A0"/>
                </a:solidFill>
              </a:rPr>
              <a:t>specifications</a:t>
            </a:r>
            <a:endParaRPr lang="fr-FR" sz="2000" b="1" dirty="0">
              <a:solidFill>
                <a:srgbClr val="7030A0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E40C7AA-B478-4475-AE50-BCDBD1430D4A}"/>
              </a:ext>
            </a:extLst>
          </p:cNvPr>
          <p:cNvSpPr/>
          <p:nvPr/>
        </p:nvSpPr>
        <p:spPr>
          <a:xfrm>
            <a:off x="4229443" y="4109673"/>
            <a:ext cx="48228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Proton </a:t>
            </a:r>
            <a:r>
              <a:rPr lang="fr-FR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(Cyclotron IBA/C230 Orsay, Dresden…)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Bunch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: 1-2 ns</a:t>
            </a:r>
          </a:p>
          <a:p>
            <a:pPr marL="742950" lvl="1" indent="-285750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HF : 100 MHz</a:t>
            </a:r>
          </a:p>
          <a:p>
            <a:pPr marL="742950" lvl="1" indent="-285750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200 protons/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bunch</a:t>
            </a:r>
            <a:endParaRPr lang="fr-FR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fr-FR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Proton </a:t>
            </a:r>
            <a:r>
              <a:rPr lang="fr-FR" sz="1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therapy</a:t>
            </a:r>
            <a:r>
              <a:rPr lang="fr-FR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100" b="1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11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Synchro-cyclotron</a:t>
            </a:r>
            <a:r>
              <a:rPr lang="fr-FR" sz="1100" b="1" dirty="0">
                <a:ea typeface="Calibri" panose="020F0502020204030204" pitchFamily="34" charset="0"/>
                <a:cs typeface="Times New Roman" panose="02020603050405020304" pitchFamily="18" charset="0"/>
              </a:rPr>
              <a:t> Nice S2C2):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fr-FR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Bunch</a:t>
            </a: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: 7 ns (16 ns)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Train: 4 µs (1 ms)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fr-FR" sz="1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fr-FR" sz="1400" dirty="0">
                <a:ea typeface="Calibri" panose="020F0502020204030204" pitchFamily="34" charset="0"/>
                <a:cs typeface="Times New Roman" panose="02020603050405020304" pitchFamily="18" charset="0"/>
              </a:rPr>
              <a:t> protons/ micro-</a:t>
            </a:r>
            <a:r>
              <a:rPr lang="fr-FR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bunch</a:t>
            </a:r>
            <a:endParaRPr lang="fr-FR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Carbone </a:t>
            </a:r>
            <a:r>
              <a:rPr lang="fr-FR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1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(HIT): 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Bunch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: 20-40 ns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Bunch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interval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: 200 ns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10 ions/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bunch</a:t>
            </a:r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840536-FB06-4BBA-A797-EDB79A8366AD}"/>
              </a:ext>
            </a:extLst>
          </p:cNvPr>
          <p:cNvSpPr/>
          <p:nvPr/>
        </p:nvSpPr>
        <p:spPr>
          <a:xfrm>
            <a:off x="8657034" y="4206683"/>
            <a:ext cx="367437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Counting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rate: 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100 MHz for the 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whole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detector</a:t>
            </a:r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~10 MHz per 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channel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lang="fr-FR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fr-FR" sz="1400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fr-FR" sz="1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of 100 </a:t>
            </a:r>
            <a:r>
              <a:rPr lang="fr-FR" sz="1400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endParaRPr lang="fr-FR" sz="14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Spatial </a:t>
            </a:r>
            <a:r>
              <a:rPr lang="fr-FR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1mm (</a:t>
            </a:r>
            <a:r>
              <a:rPr lang="fr-FR" sz="1400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readout</a:t>
            </a:r>
            <a:r>
              <a:rPr lang="fr-FR" sz="1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 err="1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strip</a:t>
            </a:r>
            <a:r>
              <a:rPr lang="fr-FR" sz="1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14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Radiation </a:t>
            </a:r>
            <a:r>
              <a:rPr lang="fr-FR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hardness</a:t>
            </a:r>
            <a:r>
              <a:rPr lang="fr-FR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fr-FR" sz="1400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protons/cm²/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 algn="just"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	about 20 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treatments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1" algn="just">
              <a:tabLst>
                <a:tab pos="457200" algn="l"/>
              </a:tabLst>
            </a:pP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	=&gt;10</a:t>
            </a:r>
            <a:r>
              <a:rPr lang="fr-FR" sz="1400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fr-FR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protons/cm²/</a:t>
            </a:r>
            <a:r>
              <a:rPr lang="fr-FR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endParaRPr lang="fr-FR" sz="1200" dirty="0"/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640D9257-024F-4358-840E-AD0D38562DBB}"/>
              </a:ext>
            </a:extLst>
          </p:cNvPr>
          <p:cNvSpPr/>
          <p:nvPr/>
        </p:nvSpPr>
        <p:spPr>
          <a:xfrm>
            <a:off x="4017146" y="1005111"/>
            <a:ext cx="7887161" cy="2603533"/>
          </a:xfrm>
          <a:prstGeom prst="roundRect">
            <a:avLst>
              <a:gd name="adj" fmla="val 79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Titre 1">
            <a:extLst>
              <a:ext uri="{FF2B5EF4-FFF2-40B4-BE49-F238E27FC236}">
                <a16:creationId xmlns:a16="http://schemas.microsoft.com/office/drawing/2014/main" id="{86FA3AD0-B672-4F2C-9220-49DABD483EFB}"/>
              </a:ext>
            </a:extLst>
          </p:cNvPr>
          <p:cNvSpPr txBox="1">
            <a:spLocks/>
          </p:cNvSpPr>
          <p:nvPr/>
        </p:nvSpPr>
        <p:spPr>
          <a:xfrm>
            <a:off x="4307114" y="3772531"/>
            <a:ext cx="3558502" cy="3765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7030A0"/>
                </a:solidFill>
              </a:rPr>
              <a:t> </a:t>
            </a:r>
            <a:r>
              <a:rPr lang="fr-FR" sz="2000" b="1" dirty="0" err="1">
                <a:solidFill>
                  <a:srgbClr val="7030A0"/>
                </a:solidFill>
              </a:rPr>
              <a:t>Beams</a:t>
            </a:r>
            <a:r>
              <a:rPr lang="fr-FR" sz="2000" b="1" dirty="0">
                <a:solidFill>
                  <a:srgbClr val="7030A0"/>
                </a:solidFill>
              </a:rPr>
              <a:t> </a:t>
            </a:r>
            <a:r>
              <a:rPr lang="fr-FR" sz="2000" b="1" dirty="0" err="1">
                <a:solidFill>
                  <a:srgbClr val="7030A0"/>
                </a:solidFill>
              </a:rPr>
              <a:t>specifications</a:t>
            </a:r>
            <a:endParaRPr lang="fr-FR" sz="2000" b="1" dirty="0">
              <a:solidFill>
                <a:srgbClr val="7030A0"/>
              </a:solidFill>
            </a:endParaRPr>
          </a:p>
        </p:txBody>
      </p:sp>
      <p:sp>
        <p:nvSpPr>
          <p:cNvPr id="44" name="Flèche : droite 43">
            <a:extLst>
              <a:ext uri="{FF2B5EF4-FFF2-40B4-BE49-F238E27FC236}">
                <a16:creationId xmlns:a16="http://schemas.microsoft.com/office/drawing/2014/main" id="{A0ADDAA6-1889-4166-BB53-E1E2C91D63ED}"/>
              </a:ext>
            </a:extLst>
          </p:cNvPr>
          <p:cNvSpPr/>
          <p:nvPr/>
        </p:nvSpPr>
        <p:spPr>
          <a:xfrm>
            <a:off x="8081140" y="3851985"/>
            <a:ext cx="536491" cy="255663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Flèche : droite 98">
            <a:extLst>
              <a:ext uri="{FF2B5EF4-FFF2-40B4-BE49-F238E27FC236}">
                <a16:creationId xmlns:a16="http://schemas.microsoft.com/office/drawing/2014/main" id="{A1E865A5-ADF8-4FEF-966C-0D1E0F57C09E}"/>
              </a:ext>
            </a:extLst>
          </p:cNvPr>
          <p:cNvSpPr/>
          <p:nvPr/>
        </p:nvSpPr>
        <p:spPr>
          <a:xfrm>
            <a:off x="8130058" y="4851095"/>
            <a:ext cx="536491" cy="1000549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C802C9B-D34B-43B2-B50F-C00850C5F039}"/>
              </a:ext>
            </a:extLst>
          </p:cNvPr>
          <p:cNvSpPr/>
          <p:nvPr/>
        </p:nvSpPr>
        <p:spPr>
          <a:xfrm>
            <a:off x="127929" y="1005112"/>
            <a:ext cx="3770843" cy="5782218"/>
          </a:xfrm>
          <a:prstGeom prst="roundRect">
            <a:avLst>
              <a:gd name="adj" fmla="val 79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64F369A-AE31-431B-A0F4-72240CDA2A6B}"/>
              </a:ext>
            </a:extLst>
          </p:cNvPr>
          <p:cNvSpPr txBox="1"/>
          <p:nvPr/>
        </p:nvSpPr>
        <p:spPr>
          <a:xfrm>
            <a:off x="377920" y="4520436"/>
            <a:ext cx="319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Solid-state </a:t>
            </a:r>
            <a:r>
              <a:rPr lang="fr-FR" sz="2000" b="1" dirty="0" err="1">
                <a:solidFill>
                  <a:srgbClr val="FF0000"/>
                </a:solidFill>
              </a:rPr>
              <a:t>ionizing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chamber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20C75E4-2C3D-4E2D-8BE9-16136C15368E}"/>
              </a:ext>
            </a:extLst>
          </p:cNvPr>
          <p:cNvSpPr txBox="1"/>
          <p:nvPr/>
        </p:nvSpPr>
        <p:spPr>
          <a:xfrm>
            <a:off x="452273" y="3043840"/>
            <a:ext cx="3041912" cy="135421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4973"/>
                </a:solidFill>
              </a:rPr>
              <a:t>→ </a:t>
            </a:r>
            <a:r>
              <a:rPr lang="fr-FR" sz="1600" b="1" dirty="0" err="1">
                <a:solidFill>
                  <a:srgbClr val="004973"/>
                </a:solidFill>
              </a:rPr>
              <a:t>Very</a:t>
            </a:r>
            <a:r>
              <a:rPr lang="fr-FR" sz="1600" b="1" dirty="0">
                <a:solidFill>
                  <a:srgbClr val="004973"/>
                </a:solidFill>
              </a:rPr>
              <a:t> </a:t>
            </a:r>
            <a:r>
              <a:rPr lang="fr-FR" sz="1600" b="1" dirty="0" err="1">
                <a:solidFill>
                  <a:srgbClr val="004973"/>
                </a:solidFill>
              </a:rPr>
              <a:t>low</a:t>
            </a:r>
            <a:r>
              <a:rPr lang="fr-FR" sz="1600" b="1" dirty="0">
                <a:solidFill>
                  <a:srgbClr val="004973"/>
                </a:solidFill>
              </a:rPr>
              <a:t> </a:t>
            </a:r>
            <a:r>
              <a:rPr lang="fr-FR" sz="1600" b="1" dirty="0" err="1">
                <a:solidFill>
                  <a:srgbClr val="004973"/>
                </a:solidFill>
              </a:rPr>
              <a:t>leakage</a:t>
            </a:r>
            <a:r>
              <a:rPr lang="fr-FR" sz="1600" b="1" dirty="0">
                <a:solidFill>
                  <a:srgbClr val="004973"/>
                </a:solidFill>
              </a:rPr>
              <a:t> </a:t>
            </a:r>
            <a:r>
              <a:rPr lang="fr-FR" sz="1600" b="1" dirty="0" err="1">
                <a:solidFill>
                  <a:srgbClr val="004973"/>
                </a:solidFill>
              </a:rPr>
              <a:t>current</a:t>
            </a:r>
            <a:endParaRPr lang="fr-FR" sz="1600" dirty="0">
              <a:solidFill>
                <a:srgbClr val="004973"/>
              </a:solidFill>
            </a:endParaRPr>
          </a:p>
          <a:p>
            <a:r>
              <a:rPr lang="fr-FR" sz="1600" dirty="0">
                <a:solidFill>
                  <a:srgbClr val="004973"/>
                </a:solidFill>
              </a:rPr>
              <a:t>→ </a:t>
            </a:r>
            <a:r>
              <a:rPr lang="fr-FR" sz="1600" b="1" dirty="0" err="1">
                <a:solidFill>
                  <a:srgbClr val="004973"/>
                </a:solidFill>
              </a:rPr>
              <a:t>Low</a:t>
            </a:r>
            <a:r>
              <a:rPr lang="fr-FR" sz="1600" b="1" dirty="0">
                <a:solidFill>
                  <a:srgbClr val="004973"/>
                </a:solidFill>
              </a:rPr>
              <a:t> noise</a:t>
            </a:r>
            <a:endParaRPr lang="fr-FR" sz="1600" dirty="0">
              <a:solidFill>
                <a:srgbClr val="004973"/>
              </a:solidFill>
            </a:endParaRPr>
          </a:p>
          <a:p>
            <a:r>
              <a:rPr lang="fr-FR" sz="1600" dirty="0">
                <a:solidFill>
                  <a:srgbClr val="004973"/>
                </a:solidFill>
              </a:rPr>
              <a:t>→ </a:t>
            </a:r>
            <a:r>
              <a:rPr lang="fr-FR" sz="1600" b="1" dirty="0">
                <a:solidFill>
                  <a:srgbClr val="004973"/>
                </a:solidFill>
              </a:rPr>
              <a:t>Radiation hard</a:t>
            </a:r>
            <a:endParaRPr lang="fr-FR" sz="1600" dirty="0">
              <a:solidFill>
                <a:srgbClr val="004973"/>
              </a:solidFill>
            </a:endParaRPr>
          </a:p>
          <a:p>
            <a:r>
              <a:rPr lang="fr-FR" sz="1600" dirty="0">
                <a:solidFill>
                  <a:srgbClr val="004973"/>
                </a:solidFill>
              </a:rPr>
              <a:t>→ </a:t>
            </a:r>
            <a:r>
              <a:rPr lang="fr-FR" sz="1600" b="1" dirty="0" err="1">
                <a:solidFill>
                  <a:srgbClr val="004973"/>
                </a:solidFill>
              </a:rPr>
              <a:t>Fast</a:t>
            </a:r>
            <a:r>
              <a:rPr lang="fr-FR" sz="1600" b="1" dirty="0">
                <a:solidFill>
                  <a:srgbClr val="004973"/>
                </a:solidFill>
              </a:rPr>
              <a:t> timing</a:t>
            </a:r>
            <a:endParaRPr lang="fr-FR" sz="1600" dirty="0">
              <a:solidFill>
                <a:srgbClr val="004973"/>
              </a:solidFill>
            </a:endParaRPr>
          </a:p>
          <a:p>
            <a:r>
              <a:rPr lang="fr-FR" sz="1600" dirty="0">
                <a:solidFill>
                  <a:srgbClr val="004973"/>
                </a:solidFill>
              </a:rPr>
              <a:t>→ </a:t>
            </a:r>
            <a:r>
              <a:rPr lang="fr-FR" sz="1600" b="1" dirty="0">
                <a:solidFill>
                  <a:srgbClr val="004973"/>
                </a:solidFill>
              </a:rPr>
              <a:t>Room </a:t>
            </a:r>
            <a:r>
              <a:rPr lang="fr-FR" sz="1600" b="1" dirty="0" err="1">
                <a:solidFill>
                  <a:srgbClr val="004973"/>
                </a:solidFill>
              </a:rPr>
              <a:t>temperature</a:t>
            </a:r>
            <a:endParaRPr lang="fr-FR" sz="1600" b="1" dirty="0">
              <a:solidFill>
                <a:srgbClr val="004973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5F780D1-B51E-4278-8473-B03669FC81AC}"/>
              </a:ext>
            </a:extLst>
          </p:cNvPr>
          <p:cNvSpPr/>
          <p:nvPr/>
        </p:nvSpPr>
        <p:spPr>
          <a:xfrm>
            <a:off x="156534" y="1066869"/>
            <a:ext cx="3713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err="1">
                <a:solidFill>
                  <a:srgbClr val="002060"/>
                </a:solidFill>
              </a:rPr>
              <a:t>Diamond</a:t>
            </a:r>
            <a:r>
              <a:rPr lang="fr-FR" b="1" dirty="0">
                <a:solidFill>
                  <a:srgbClr val="002060"/>
                </a:solidFill>
              </a:rPr>
              <a:t> a </a:t>
            </a:r>
            <a:r>
              <a:rPr lang="fr-FR" b="1" dirty="0" err="1">
                <a:solidFill>
                  <a:srgbClr val="002060"/>
                </a:solidFill>
              </a:rPr>
              <a:t>wide-bandgap</a:t>
            </a: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 err="1">
                <a:solidFill>
                  <a:srgbClr val="002060"/>
                </a:solidFill>
              </a:rPr>
              <a:t>semiconductor</a:t>
            </a:r>
            <a:r>
              <a:rPr lang="fr-FR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1D0858-D75E-4D57-9501-184CA0011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638" y="1631979"/>
            <a:ext cx="3773359" cy="1295496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99DB582E-B111-490D-8093-3E20200D6695}"/>
              </a:ext>
            </a:extLst>
          </p:cNvPr>
          <p:cNvSpPr txBox="1"/>
          <p:nvPr/>
        </p:nvSpPr>
        <p:spPr>
          <a:xfrm>
            <a:off x="6251204" y="3191475"/>
            <a:ext cx="34211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N. </a:t>
            </a:r>
            <a:r>
              <a:rPr lang="fr-FR" sz="900" dirty="0" err="1"/>
              <a:t>Vaissiere</a:t>
            </a:r>
            <a:r>
              <a:rPr lang="fr-FR" sz="900" dirty="0"/>
              <a:t> PhD thesis </a:t>
            </a:r>
            <a:r>
              <a:rPr lang="fr-FR" sz="900" dirty="0">
                <a:hlinkClick r:id="rId6"/>
              </a:rPr>
              <a:t>https://tel.archives-ouvertes.fr/tel-01022652  </a:t>
            </a:r>
            <a:endParaRPr lang="fr-FR" sz="900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EC78CFA-895D-4C2B-872B-E9AF784932C5}"/>
              </a:ext>
            </a:extLst>
          </p:cNvPr>
          <p:cNvGrpSpPr/>
          <p:nvPr/>
        </p:nvGrpSpPr>
        <p:grpSpPr>
          <a:xfrm>
            <a:off x="6389043" y="1435636"/>
            <a:ext cx="3248412" cy="1856785"/>
            <a:chOff x="6389043" y="1435636"/>
            <a:chExt cx="3248412" cy="1856785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B26023-A0EA-45E5-9D85-3228AC8C7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9043" y="1435636"/>
              <a:ext cx="3248412" cy="185678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3B1440-5C6F-4BB2-B3CE-74DD9AB11C14}"/>
                </a:ext>
              </a:extLst>
            </p:cNvPr>
            <p:cNvSpPr/>
            <p:nvPr/>
          </p:nvSpPr>
          <p:spPr>
            <a:xfrm>
              <a:off x="7192132" y="1742584"/>
              <a:ext cx="1346968" cy="11397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53BBD93-ABB0-4D99-A371-9A76E4212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48974" y="2189331"/>
              <a:ext cx="973930" cy="7269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162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5694D0A9-1804-42A8-AE11-6F42C8EDCF2A}"/>
              </a:ext>
            </a:extLst>
          </p:cNvPr>
          <p:cNvSpPr/>
          <p:nvPr/>
        </p:nvSpPr>
        <p:spPr>
          <a:xfrm>
            <a:off x="113153" y="883459"/>
            <a:ext cx="12013652" cy="1375410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6E1FF0A6-3E00-4CB9-B346-AC20D4AA3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81" y="2330591"/>
            <a:ext cx="9273238" cy="442030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D085443C-9A3C-4EE1-AC68-34C3B4026EE8}"/>
              </a:ext>
            </a:extLst>
          </p:cNvPr>
          <p:cNvGrpSpPr/>
          <p:nvPr/>
        </p:nvGrpSpPr>
        <p:grpSpPr>
          <a:xfrm>
            <a:off x="-5054" y="-57339"/>
            <a:ext cx="12202108" cy="817815"/>
            <a:chOff x="-5054" y="-57339"/>
            <a:chExt cx="12202108" cy="817815"/>
          </a:xfrm>
          <a:noFill/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D040849-6015-41E8-B1F6-A27400549DB3}"/>
                </a:ext>
              </a:extLst>
            </p:cNvPr>
            <p:cNvSpPr/>
            <p:nvPr/>
          </p:nvSpPr>
          <p:spPr>
            <a:xfrm>
              <a:off x="5054" y="-57339"/>
              <a:ext cx="12192000" cy="8178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1CFFBC1-F648-4109-B901-0FEA1472E280}"/>
                </a:ext>
              </a:extLst>
            </p:cNvPr>
            <p:cNvSpPr/>
            <p:nvPr/>
          </p:nvSpPr>
          <p:spPr>
            <a:xfrm>
              <a:off x="-5054" y="-19593"/>
              <a:ext cx="12192000" cy="5399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DIAMOND – Beam monitoring  @IN2P3 and for </a:t>
              </a:r>
              <a:r>
                <a:rPr kumimoji="0" lang="fr-FR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medical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application : </a:t>
              </a:r>
              <a:r>
                <a:rPr lang="fr-FR" sz="2400" dirty="0">
                  <a:solidFill>
                    <a:prstClr val="white"/>
                  </a:solidFill>
                  <a:latin typeface="Calibri" panose="020F0502020204030204"/>
                </a:rPr>
                <a:t>hodoscope DIAMANT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CB405503-5336-414A-9A4C-D6B4D4DF3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zh-CN" sz="7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‘</a:t>
              </a:r>
              <a:endParaRPr kumimoji="0" lang="fr-F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1D645FF-FC97-4AAF-A5FC-8B0F8A0B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922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62BEA6-32E6-4D90-B86D-AE61807340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6E1BF17B-DD56-4F0A-AAF5-2458E3F4CEA5}"/>
              </a:ext>
            </a:extLst>
          </p:cNvPr>
          <p:cNvSpPr/>
          <p:nvPr/>
        </p:nvSpPr>
        <p:spPr>
          <a:xfrm>
            <a:off x="11136683" y="4155786"/>
            <a:ext cx="241038" cy="219558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D7AF983-93E0-4F4F-8AE9-812711EC7DED}"/>
              </a:ext>
            </a:extLst>
          </p:cNvPr>
          <p:cNvGrpSpPr/>
          <p:nvPr/>
        </p:nvGrpSpPr>
        <p:grpSpPr>
          <a:xfrm>
            <a:off x="178309" y="962826"/>
            <a:ext cx="4808881" cy="1306352"/>
            <a:chOff x="552442" y="59638"/>
            <a:chExt cx="4808881" cy="1306352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BABA51D7-B805-467F-9D02-4C8A2D46D4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7" t="4009" r="3630" b="2690"/>
            <a:stretch/>
          </p:blipFill>
          <p:spPr>
            <a:xfrm>
              <a:off x="676273" y="361019"/>
              <a:ext cx="1224807" cy="1004971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90D29B21-A2BE-4D81-9B24-1D35D74C758D}"/>
                </a:ext>
              </a:extLst>
            </p:cNvPr>
            <p:cNvSpPr txBox="1"/>
            <p:nvPr/>
          </p:nvSpPr>
          <p:spPr>
            <a:xfrm>
              <a:off x="552442" y="59638"/>
              <a:ext cx="48088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40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preamps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+ DFC  + TDC               4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diamond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sCVD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in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mosaic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or 1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pCVD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7" name="Image 56">
            <a:extLst>
              <a:ext uri="{FF2B5EF4-FFF2-40B4-BE49-F238E27FC236}">
                <a16:creationId xmlns:a16="http://schemas.microsoft.com/office/drawing/2014/main" id="{903AE376-419B-4715-B19D-FB865AB88F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9" t="8595" r="3649" b="47158"/>
          <a:stretch/>
        </p:blipFill>
        <p:spPr>
          <a:xfrm>
            <a:off x="3902657" y="1237170"/>
            <a:ext cx="1336689" cy="952277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C8BC85C9-5551-400E-AF8A-A52B09DB97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09" t="10357" r="9279" b="40998"/>
          <a:stretch/>
        </p:blipFill>
        <p:spPr>
          <a:xfrm>
            <a:off x="2111396" y="1208574"/>
            <a:ext cx="1253922" cy="1018095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470621F5-9667-43BF-ACD2-6A866FB29D6C}"/>
              </a:ext>
            </a:extLst>
          </p:cNvPr>
          <p:cNvSpPr txBox="1"/>
          <p:nvPr/>
        </p:nvSpPr>
        <p:spPr>
          <a:xfrm>
            <a:off x="5350279" y="896895"/>
            <a:ext cx="652064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Proton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beam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monitoring in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hadrontherapy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(CAL)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Coll.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Clarys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UFT  / Coll.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ClaRyS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LaBeX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PRIMES (P.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Everaere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PhD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thesis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Single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particle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XY  spatial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resolution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~1 mm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resolution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~100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15D2DA-A0E8-4A54-B6F4-1DE7186F3946}"/>
              </a:ext>
            </a:extLst>
          </p:cNvPr>
          <p:cNvSpPr txBox="1"/>
          <p:nvPr/>
        </p:nvSpPr>
        <p:spPr>
          <a:xfrm>
            <a:off x="10476472" y="1881652"/>
            <a:ext cx="16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Hadrontherapy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3553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662B47B-86F0-4EC7-8933-E1D75A2A4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5D04-525B-4937-AC1B-BFCB89383A78}" type="slidenum">
              <a:rPr lang="fr-FR" smtClean="0"/>
              <a:t>10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065B54-8170-4D94-BADB-199D0814A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45" y="1909482"/>
            <a:ext cx="1659913" cy="28597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758291-693C-4E37-9C78-4D5E7A241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044" y="1676400"/>
            <a:ext cx="3336726" cy="33156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87FF55F-9218-4A74-AF0C-5E590FCDD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3306"/>
            <a:ext cx="3433482" cy="3418746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897A1A5-58B2-47CE-84A6-C75CDB7CC61A}"/>
              </a:ext>
            </a:extLst>
          </p:cNvPr>
          <p:cNvSpPr/>
          <p:nvPr/>
        </p:nvSpPr>
        <p:spPr>
          <a:xfrm>
            <a:off x="3433482" y="2976282"/>
            <a:ext cx="609600" cy="4527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48EDF0-77E3-43E1-B65A-D0E452750A57}"/>
              </a:ext>
            </a:extLst>
          </p:cNvPr>
          <p:cNvSpPr txBox="1"/>
          <p:nvPr/>
        </p:nvSpPr>
        <p:spPr>
          <a:xfrm>
            <a:off x="1470212" y="118334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B30223-9B8A-4F15-8EBE-049E60DA2664}"/>
              </a:ext>
            </a:extLst>
          </p:cNvPr>
          <p:cNvSpPr txBox="1"/>
          <p:nvPr/>
        </p:nvSpPr>
        <p:spPr>
          <a:xfrm>
            <a:off x="5377841" y="1233536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5EB0E04-1F61-4207-97B8-31300E374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768" y="1819834"/>
            <a:ext cx="1831137" cy="317221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1DA2C6E-4E09-467D-8D1C-37C2F03AB423}"/>
              </a:ext>
            </a:extLst>
          </p:cNvPr>
          <p:cNvSpPr txBox="1"/>
          <p:nvPr/>
        </p:nvSpPr>
        <p:spPr>
          <a:xfrm>
            <a:off x="8610600" y="1233536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90C622-A86F-4068-B8EC-5BB67EFC795C}"/>
              </a:ext>
            </a:extLst>
          </p:cNvPr>
          <p:cNvSpPr txBox="1"/>
          <p:nvPr/>
        </p:nvSpPr>
        <p:spPr>
          <a:xfrm>
            <a:off x="10721788" y="125776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9453DC-A34D-4149-9FF3-06C09682051F}"/>
              </a:ext>
            </a:extLst>
          </p:cNvPr>
          <p:cNvSpPr txBox="1"/>
          <p:nvPr/>
        </p:nvSpPr>
        <p:spPr>
          <a:xfrm>
            <a:off x="3433482" y="887506"/>
            <a:ext cx="6038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En 2025et 2026 : refonte totale de l’électronique 1</a:t>
            </a:r>
            <a:r>
              <a:rPr lang="fr-FR" baseline="30000" dirty="0"/>
              <a:t>er</a:t>
            </a:r>
            <a:r>
              <a:rPr lang="fr-FR" dirty="0"/>
              <a:t> niveau  FE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1A64D9-2F6C-4660-B9E3-929802A22C22}"/>
              </a:ext>
            </a:extLst>
          </p:cNvPr>
          <p:cNvSpPr txBox="1"/>
          <p:nvPr/>
        </p:nvSpPr>
        <p:spPr>
          <a:xfrm>
            <a:off x="876179" y="5148444"/>
            <a:ext cx="89855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Objectif 2025 : </a:t>
            </a:r>
            <a:r>
              <a:rPr lang="fr-FR" dirty="0"/>
              <a:t>réduction du BF élec. =&gt; conception d’une nouvelle électronique de 1</a:t>
            </a:r>
            <a:r>
              <a:rPr lang="fr-FR" baseline="30000" dirty="0"/>
              <a:t>er</a:t>
            </a:r>
            <a:r>
              <a:rPr lang="fr-FR" dirty="0"/>
              <a:t> niveau</a:t>
            </a:r>
          </a:p>
          <a:p>
            <a:endParaRPr lang="fr-FR" dirty="0"/>
          </a:p>
          <a:p>
            <a:r>
              <a:rPr lang="fr-FR" b="1" dirty="0"/>
              <a:t>Automne 2025 – printemps 2026 : tests en labo OK </a:t>
            </a:r>
            <a:r>
              <a:rPr lang="fr-FR" dirty="0"/>
              <a:t>(émulation du signal de diamant) </a:t>
            </a:r>
            <a:r>
              <a:rPr lang="fr-FR" b="1" dirty="0"/>
              <a:t>  </a:t>
            </a:r>
          </a:p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Objectif 2026 : tests en faisceaux CAL / ARRONAX en protons et en alpha (26-28 Aout) </a:t>
            </a:r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FB02ABE0-7B60-4B10-81C7-1E2DF25B7A4D}"/>
              </a:ext>
            </a:extLst>
          </p:cNvPr>
          <p:cNvSpPr/>
          <p:nvPr/>
        </p:nvSpPr>
        <p:spPr>
          <a:xfrm>
            <a:off x="9583268" y="2994208"/>
            <a:ext cx="609600" cy="4527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7BAB6D-93A5-4B18-A25D-8E9D68D759E1}"/>
              </a:ext>
            </a:extLst>
          </p:cNvPr>
          <p:cNvSpPr txBox="1"/>
          <p:nvPr/>
        </p:nvSpPr>
        <p:spPr>
          <a:xfrm>
            <a:off x="9898857" y="4784040"/>
            <a:ext cx="2167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Validé en expérience avec TIARA en 2025 !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EB1D415-DC26-4B2B-9DCC-194D337508F5}"/>
              </a:ext>
            </a:extLst>
          </p:cNvPr>
          <p:cNvGrpSpPr/>
          <p:nvPr/>
        </p:nvGrpSpPr>
        <p:grpSpPr>
          <a:xfrm>
            <a:off x="-5054" y="-57339"/>
            <a:ext cx="12202108" cy="817815"/>
            <a:chOff x="-5054" y="-57339"/>
            <a:chExt cx="12202108" cy="81781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4C42ACF-4AAE-4DE4-A64B-2E30D6CD6D71}"/>
                </a:ext>
              </a:extLst>
            </p:cNvPr>
            <p:cNvSpPr/>
            <p:nvPr/>
          </p:nvSpPr>
          <p:spPr>
            <a:xfrm>
              <a:off x="5054" y="-57339"/>
              <a:ext cx="12192000" cy="8178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94B28F0-554D-454E-8058-46DD133F4E83}"/>
                </a:ext>
              </a:extLst>
            </p:cNvPr>
            <p:cNvSpPr/>
            <p:nvPr/>
          </p:nvSpPr>
          <p:spPr>
            <a:xfrm>
              <a:off x="-5054" y="-19593"/>
              <a:ext cx="12192000" cy="539931"/>
            </a:xfrm>
            <a:prstGeom prst="rect">
              <a:avLst/>
            </a:prstGeom>
            <a:solidFill>
              <a:srgbClr val="E75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DIAMOND – Beam monitoring  @IN2P3 and for </a:t>
              </a:r>
              <a:r>
                <a:rPr kumimoji="0" lang="fr-FR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medical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application : </a:t>
              </a:r>
              <a:r>
                <a:rPr lang="fr-FR" sz="2400" dirty="0">
                  <a:solidFill>
                    <a:prstClr val="white"/>
                  </a:solidFill>
                  <a:latin typeface="Calibri" panose="020F0502020204030204"/>
                </a:rPr>
                <a:t>hodoscope DIAMANT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D44E8451-655A-4AA0-AEBA-D543D56D7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zh-CN" sz="7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‘</a:t>
              </a:r>
              <a:endParaRPr kumimoji="0" lang="fr-F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189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466358D-4D9B-4C03-9CF8-231DA022F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5D04-525B-4937-AC1B-BFCB89383A78}" type="slidenum">
              <a:rPr lang="fr-FR" smtClean="0"/>
              <a:t>11</a:t>
            </a:fld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887FFD5-D73C-4DAE-8A08-3F9CB71ACFF5}"/>
              </a:ext>
            </a:extLst>
          </p:cNvPr>
          <p:cNvGrpSpPr/>
          <p:nvPr/>
        </p:nvGrpSpPr>
        <p:grpSpPr>
          <a:xfrm>
            <a:off x="-5054" y="-57339"/>
            <a:ext cx="12202108" cy="817815"/>
            <a:chOff x="-5054" y="-57339"/>
            <a:chExt cx="12202108" cy="8178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690267-78F2-4A6D-83EC-886E940FE68F}"/>
                </a:ext>
              </a:extLst>
            </p:cNvPr>
            <p:cNvSpPr/>
            <p:nvPr/>
          </p:nvSpPr>
          <p:spPr>
            <a:xfrm>
              <a:off x="5054" y="-57339"/>
              <a:ext cx="12192000" cy="8178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C5CEAE-D69A-4A10-8353-858E915A4485}"/>
                </a:ext>
              </a:extLst>
            </p:cNvPr>
            <p:cNvSpPr/>
            <p:nvPr/>
          </p:nvSpPr>
          <p:spPr>
            <a:xfrm>
              <a:off x="-5054" y="-19593"/>
              <a:ext cx="12192000" cy="539931"/>
            </a:xfrm>
            <a:prstGeom prst="rect">
              <a:avLst/>
            </a:prstGeom>
            <a:solidFill>
              <a:srgbClr val="E75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DIAMOND – Beam monitoring  @IN2P3 and for </a:t>
              </a:r>
              <a:r>
                <a:rPr kumimoji="0" lang="fr-FR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medical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application : </a:t>
              </a:r>
              <a:r>
                <a:rPr lang="fr-FR" sz="2400" dirty="0">
                  <a:solidFill>
                    <a:prstClr val="white"/>
                  </a:solidFill>
                  <a:latin typeface="Calibri" panose="020F0502020204030204"/>
                </a:rPr>
                <a:t>hodoscope DIAMANT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9912D698-FA7C-4CCF-8B36-BE6C27507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zh-CN" sz="7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‘</a:t>
              </a:r>
              <a:endParaRPr kumimoji="0" lang="fr-F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705E8BA-ECB9-4E4B-B3D7-71D8598452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51"/>
          <a:stretch/>
        </p:blipFill>
        <p:spPr>
          <a:xfrm>
            <a:off x="0" y="808251"/>
            <a:ext cx="12192000" cy="50815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B34EBF-CBD3-4E22-97D8-5244B793BDAA}"/>
              </a:ext>
            </a:extLst>
          </p:cNvPr>
          <p:cNvSpPr txBox="1"/>
          <p:nvPr/>
        </p:nvSpPr>
        <p:spPr>
          <a:xfrm>
            <a:off x="252352" y="661820"/>
            <a:ext cx="5326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En 2025 </a:t>
            </a:r>
            <a:r>
              <a:rPr lang="fr-FR" dirty="0"/>
              <a:t>: refonte totale de l’électronique 1</a:t>
            </a:r>
            <a:r>
              <a:rPr lang="fr-FR" baseline="30000" dirty="0"/>
              <a:t>er</a:t>
            </a:r>
            <a:r>
              <a:rPr lang="fr-FR" dirty="0"/>
              <a:t> niveau  FE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3979076-6AAE-4392-AFC1-935BADB8F47A}"/>
              </a:ext>
            </a:extLst>
          </p:cNvPr>
          <p:cNvCxnSpPr/>
          <p:nvPr/>
        </p:nvCxnSpPr>
        <p:spPr>
          <a:xfrm flipH="1">
            <a:off x="959224" y="3944471"/>
            <a:ext cx="672352" cy="887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836FC90-DB28-4FBF-801D-A8F90453642A}"/>
              </a:ext>
            </a:extLst>
          </p:cNvPr>
          <p:cNvSpPr txBox="1"/>
          <p:nvPr/>
        </p:nvSpPr>
        <p:spPr>
          <a:xfrm>
            <a:off x="520118" y="4823131"/>
            <a:ext cx="111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Carte DFC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282D92B-5F6C-4810-959B-34700D3FB341}"/>
              </a:ext>
            </a:extLst>
          </p:cNvPr>
          <p:cNvSpPr/>
          <p:nvPr/>
        </p:nvSpPr>
        <p:spPr>
          <a:xfrm>
            <a:off x="67294" y="4450227"/>
            <a:ext cx="1276050" cy="1991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84A9EBA-E195-48D8-A08B-37B1F52C8C29}"/>
              </a:ext>
            </a:extLst>
          </p:cNvPr>
          <p:cNvGrpSpPr/>
          <p:nvPr/>
        </p:nvGrpSpPr>
        <p:grpSpPr>
          <a:xfrm>
            <a:off x="9534242" y="817815"/>
            <a:ext cx="2253504" cy="1284249"/>
            <a:chOff x="9646024" y="539931"/>
            <a:chExt cx="2293280" cy="163385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0C6536E-EDA2-4AA0-95FA-0E5BC4B96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46024" y="539931"/>
              <a:ext cx="2293280" cy="1633858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4CA695-7A01-4C4C-ADF1-5E0E0420E8AB}"/>
                </a:ext>
              </a:extLst>
            </p:cNvPr>
            <p:cNvSpPr/>
            <p:nvPr/>
          </p:nvSpPr>
          <p:spPr>
            <a:xfrm>
              <a:off x="10748682" y="1031846"/>
              <a:ext cx="1190622" cy="4657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32ADDE55-E4FE-4179-907F-9C822BF9B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750" t="42931" b="23599"/>
          <a:stretch/>
        </p:blipFill>
        <p:spPr>
          <a:xfrm>
            <a:off x="10792664" y="3026193"/>
            <a:ext cx="1371600" cy="17543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DFE5315-BC9E-45B7-A15E-611495E6FFB7}"/>
              </a:ext>
            </a:extLst>
          </p:cNvPr>
          <p:cNvSpPr txBox="1"/>
          <p:nvPr/>
        </p:nvSpPr>
        <p:spPr>
          <a:xfrm>
            <a:off x="959224" y="5615582"/>
            <a:ext cx="11429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fr-FR" dirty="0">
                <a:solidFill>
                  <a:srgbClr val="FF0000"/>
                </a:solidFill>
              </a:rPr>
              <a:t>validation de la chaine complète + caractérisation en résolution temporelle, mesure    d'efficacité, et capacité de comptage</a:t>
            </a:r>
          </a:p>
          <a:p>
            <a:r>
              <a:rPr lang="fr-FR" dirty="0">
                <a:solidFill>
                  <a:srgbClr val="FF0000"/>
                </a:solidFill>
              </a:rPr>
              <a:t>2) mesure de timing gamma avec PbF2, PbWO4 et référence </a:t>
            </a:r>
            <a:r>
              <a:rPr lang="fr-FR" dirty="0" err="1">
                <a:solidFill>
                  <a:srgbClr val="FF0000"/>
                </a:solidFill>
              </a:rPr>
              <a:t>LaBr</a:t>
            </a:r>
            <a:r>
              <a:rPr lang="fr-FR" dirty="0">
                <a:solidFill>
                  <a:srgbClr val="FF0000"/>
                </a:solidFill>
              </a:rPr>
              <a:t>.                             </a:t>
            </a:r>
            <a:r>
              <a:rPr lang="fr-FR" b="1" dirty="0"/>
              <a:t>Lien MP Santé Hadronthérapie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692C1D-FBB4-49ED-B55E-1B1BE4676F09}"/>
              </a:ext>
            </a:extLst>
          </p:cNvPr>
          <p:cNvSpPr/>
          <p:nvPr/>
        </p:nvSpPr>
        <p:spPr>
          <a:xfrm>
            <a:off x="433124" y="5356471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Objectif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7696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24E40B-B3C4-492A-A36A-A38E6B96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5D04-525B-4937-AC1B-BFCB89383A78}" type="slidenum">
              <a:rPr lang="fr-FR" smtClean="0"/>
              <a:t>12</a:t>
            </a:fld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8E56A4-D168-4A9F-A94B-C2C9C8E7E185}"/>
              </a:ext>
            </a:extLst>
          </p:cNvPr>
          <p:cNvSpPr/>
          <p:nvPr/>
        </p:nvSpPr>
        <p:spPr>
          <a:xfrm>
            <a:off x="-5054" y="-19593"/>
            <a:ext cx="12192000" cy="539931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DIAMOND – Beam monitoring  @IN2P3 and for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application : </a:t>
            </a:r>
            <a:r>
              <a:rPr lang="fr-FR" sz="2400" dirty="0">
                <a:solidFill>
                  <a:prstClr val="white"/>
                </a:solidFill>
                <a:latin typeface="Calibri" panose="020F0502020204030204"/>
              </a:rPr>
              <a:t>hodoscope DIAMANT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9DCAE86-B4FF-46E0-8895-673AE88F92CC}"/>
              </a:ext>
            </a:extLst>
          </p:cNvPr>
          <p:cNvSpPr txBox="1"/>
          <p:nvPr/>
        </p:nvSpPr>
        <p:spPr>
          <a:xfrm>
            <a:off x="1239041" y="6394736"/>
            <a:ext cx="9703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Validation à ARRONAX sous faisceaux d’ions Alpha 70 MeV – analyse en cours résultats préliminaires 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B668E0-1CCB-4FE4-B209-E846B999C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95" y="966035"/>
            <a:ext cx="3705014" cy="27880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B7989E-2631-40C9-9CCB-883AD70E5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89" y="966034"/>
            <a:ext cx="3705015" cy="278802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7447C7-C44E-42C9-B913-B48FC6D57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29" y="966034"/>
            <a:ext cx="3705017" cy="278802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39C48B-14FF-44B2-9815-5E4202FE4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660" y="3830830"/>
            <a:ext cx="1930471" cy="256390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124F8CD-0733-458D-B995-EC14F05A1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446" y="3855009"/>
            <a:ext cx="3238999" cy="243877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8AA912B-BDA2-44CF-9422-90FF3206EF25}"/>
              </a:ext>
            </a:extLst>
          </p:cNvPr>
          <p:cNvSpPr txBox="1"/>
          <p:nvPr/>
        </p:nvSpPr>
        <p:spPr>
          <a:xfrm>
            <a:off x="1463040" y="1316736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pCVD</a:t>
            </a:r>
            <a:r>
              <a:rPr lang="fr-FR" dirty="0"/>
              <a:t> 4cm</a:t>
            </a:r>
            <a:r>
              <a:rPr lang="fr-FR" baseline="30000" dirty="0"/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399C82B-06AC-4D92-8E42-3A7BC89E57C2}"/>
              </a:ext>
            </a:extLst>
          </p:cNvPr>
          <p:cNvSpPr txBox="1"/>
          <p:nvPr/>
        </p:nvSpPr>
        <p:spPr>
          <a:xfrm>
            <a:off x="26245" y="4558785"/>
            <a:ext cx="1425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Matrice </a:t>
            </a:r>
          </a:p>
          <a:p>
            <a:r>
              <a:rPr lang="fr-FR" dirty="0"/>
              <a:t>4 </a:t>
            </a:r>
            <a:r>
              <a:rPr lang="fr-FR" dirty="0" err="1"/>
              <a:t>sCVD</a:t>
            </a:r>
            <a:r>
              <a:rPr lang="fr-FR" dirty="0"/>
              <a:t> 1 cm</a:t>
            </a:r>
            <a:r>
              <a:rPr lang="fr-FR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3582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24E40B-B3C4-492A-A36A-A38E6B96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5D04-525B-4937-AC1B-BFCB89383A78}" type="slidenum">
              <a:rPr lang="fr-FR" smtClean="0"/>
              <a:t>13</a:t>
            </a:fld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8E56A4-D168-4A9F-A94B-C2C9C8E7E185}"/>
              </a:ext>
            </a:extLst>
          </p:cNvPr>
          <p:cNvSpPr/>
          <p:nvPr/>
        </p:nvSpPr>
        <p:spPr>
          <a:xfrm>
            <a:off x="-5054" y="-19593"/>
            <a:ext cx="12192000" cy="539931"/>
          </a:xfrm>
          <a:prstGeom prst="rect">
            <a:avLst/>
          </a:prstGeom>
          <a:solidFill>
            <a:srgbClr val="E75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DIAMOND – Beam monitoring  @IN2P3 and for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application : </a:t>
            </a:r>
            <a:r>
              <a:rPr lang="fr-FR" sz="2400" dirty="0">
                <a:solidFill>
                  <a:prstClr val="white"/>
                </a:solidFill>
                <a:latin typeface="Calibri" panose="020F0502020204030204"/>
              </a:rPr>
              <a:t>hodoscope DIAMANT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BCC187-1707-4194-9F16-64A697ECB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87" y="852487"/>
            <a:ext cx="9877425" cy="51530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9DCAE86-B4FF-46E0-8895-673AE88F92CC}"/>
              </a:ext>
            </a:extLst>
          </p:cNvPr>
          <p:cNvSpPr txBox="1"/>
          <p:nvPr/>
        </p:nvSpPr>
        <p:spPr>
          <a:xfrm>
            <a:off x="735106" y="6178918"/>
            <a:ext cx="9703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Validation à ARRONAX sous faisceaux d’ions Alpha 70 MeV – analyse en cours résultats préliminaires !</a:t>
            </a:r>
          </a:p>
        </p:txBody>
      </p:sp>
    </p:spTree>
    <p:extLst>
      <p:ext uri="{BB962C8B-B14F-4D97-AF65-F5344CB8AC3E}">
        <p14:creationId xmlns:p14="http://schemas.microsoft.com/office/powerpoint/2010/main" val="3754361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8A42FCB-A5C3-4BF4-B1DD-17F07BA3D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05D04-525B-4937-AC1B-BFCB89383A78}" type="slidenum">
              <a:rPr lang="fr-FR" smtClean="0"/>
              <a:t>14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A0AD19-979F-4516-8590-940706B0B8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9" t="8595" r="3649" b="47158"/>
          <a:stretch/>
        </p:blipFill>
        <p:spPr>
          <a:xfrm>
            <a:off x="56798" y="3050465"/>
            <a:ext cx="1336689" cy="9522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12739F-9AE7-4AD9-8C5C-5727A64ABE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9" t="8595" r="3649" b="47158"/>
          <a:stretch/>
        </p:blipFill>
        <p:spPr>
          <a:xfrm>
            <a:off x="56797" y="4002742"/>
            <a:ext cx="1336689" cy="9522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AF1459-7D03-47B4-8729-377523126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9" t="8595" r="3649" b="47158"/>
          <a:stretch/>
        </p:blipFill>
        <p:spPr>
          <a:xfrm>
            <a:off x="1259016" y="4002741"/>
            <a:ext cx="1336689" cy="9522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C97F577-E6F3-4939-9CCE-4547FC2BC0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9" t="8595" r="3649" b="47158"/>
          <a:stretch/>
        </p:blipFill>
        <p:spPr>
          <a:xfrm>
            <a:off x="1259016" y="3050465"/>
            <a:ext cx="1336689" cy="9522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E971E7B-3692-4592-91D6-9C7660B8CC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9" t="10357" r="9279" b="40998"/>
          <a:stretch/>
        </p:blipFill>
        <p:spPr>
          <a:xfrm>
            <a:off x="766525" y="1474171"/>
            <a:ext cx="1253922" cy="101809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8D2CCD5-325F-4D25-8409-2D74F340D9B6}"/>
              </a:ext>
            </a:extLst>
          </p:cNvPr>
          <p:cNvSpPr txBox="1"/>
          <p:nvPr/>
        </p:nvSpPr>
        <p:spPr>
          <a:xfrm>
            <a:off x="2501153" y="1721224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 x </a:t>
            </a:r>
            <a:r>
              <a:rPr lang="fr-FR" dirty="0" err="1"/>
              <a:t>sCVD</a:t>
            </a:r>
            <a:r>
              <a:rPr lang="fr-FR" dirty="0"/>
              <a:t> = 1 cm</a:t>
            </a:r>
            <a:r>
              <a:rPr lang="fr-FR" baseline="30000" dirty="0"/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860802-1188-43D9-B620-03B8BE139B1C}"/>
              </a:ext>
            </a:extLst>
          </p:cNvPr>
          <p:cNvSpPr txBox="1"/>
          <p:nvPr/>
        </p:nvSpPr>
        <p:spPr>
          <a:xfrm>
            <a:off x="2595705" y="3578157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 x </a:t>
            </a:r>
            <a:r>
              <a:rPr lang="fr-FR" dirty="0" err="1"/>
              <a:t>pCVD</a:t>
            </a:r>
            <a:r>
              <a:rPr lang="fr-FR" dirty="0"/>
              <a:t> = 16 cm</a:t>
            </a:r>
            <a:r>
              <a:rPr lang="fr-FR" baseline="30000" dirty="0"/>
              <a:t>2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02E39DD4-6E74-48D9-9AE5-D86392D6E8EC}"/>
              </a:ext>
            </a:extLst>
          </p:cNvPr>
          <p:cNvSpPr/>
          <p:nvPr/>
        </p:nvSpPr>
        <p:spPr>
          <a:xfrm>
            <a:off x="4492652" y="2822873"/>
            <a:ext cx="576760" cy="6061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4B8BE0-04E8-4938-A14E-DF77599F3F25}"/>
              </a:ext>
            </a:extLst>
          </p:cNvPr>
          <p:cNvSpPr txBox="1"/>
          <p:nvPr/>
        </p:nvSpPr>
        <p:spPr>
          <a:xfrm>
            <a:off x="5696372" y="1963262"/>
            <a:ext cx="63617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Taille permettant de couvrir surface transverse d’un faisceau de type clinique</a:t>
            </a:r>
          </a:p>
          <a:p>
            <a:endParaRPr lang="fr-FR" dirty="0"/>
          </a:p>
          <a:p>
            <a:r>
              <a:rPr lang="fr-FR" dirty="0"/>
              <a:t>Avantage des </a:t>
            </a:r>
            <a:r>
              <a:rPr lang="fr-FR" dirty="0" err="1"/>
              <a:t>pCVD</a:t>
            </a:r>
            <a:r>
              <a:rPr lang="fr-FR" dirty="0"/>
              <a:t>  : grande taille + meilleur résistance aux irradiations</a:t>
            </a:r>
          </a:p>
          <a:p>
            <a:endParaRPr lang="fr-FR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b="1" dirty="0"/>
              <a:t>Utilisation avec faisceaux de carbone (plus gros dépôts d’énergie qu’en proton) donc bonne réponse des </a:t>
            </a:r>
            <a:r>
              <a:rPr lang="fr-FR" b="1" dirty="0" err="1"/>
              <a:t>pCVD</a:t>
            </a:r>
            <a:endParaRPr lang="fr-FR" b="1" dirty="0"/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 b="1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b="1" dirty="0"/>
              <a:t>Objectifs : CNAO  et dans le futur le C400 (lien avec MP Santé Hadronthérapie)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1B0EB2F-021D-4F91-A641-951A5E92463F}"/>
              </a:ext>
            </a:extLst>
          </p:cNvPr>
          <p:cNvSpPr txBox="1"/>
          <p:nvPr/>
        </p:nvSpPr>
        <p:spPr>
          <a:xfrm>
            <a:off x="3328750" y="5828173"/>
            <a:ext cx="7994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Thèse financée par UGA-IRGA (L. </a:t>
            </a:r>
            <a:r>
              <a:rPr lang="fr-FR" b="1" dirty="0" err="1">
                <a:solidFill>
                  <a:srgbClr val="FF0000"/>
                </a:solidFill>
              </a:rPr>
              <a:t>Gesson</a:t>
            </a:r>
            <a:r>
              <a:rPr lang="fr-FR" b="1" dirty="0">
                <a:solidFill>
                  <a:srgbClr val="FF0000"/>
                </a:solidFill>
              </a:rPr>
              <a:t>)  démarrage automne 2026  pour 3 ans ! </a:t>
            </a:r>
          </a:p>
          <a:p>
            <a:r>
              <a:rPr lang="fr-FR" b="1" dirty="0">
                <a:solidFill>
                  <a:srgbClr val="FF0000"/>
                </a:solidFill>
              </a:rPr>
              <a:t>Loris Apparu diplômé PHELMA GEN démarrage au 2/11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D0045D1-FF79-46D1-B1EC-234E3017B1D9}"/>
              </a:ext>
            </a:extLst>
          </p:cNvPr>
          <p:cNvGrpSpPr/>
          <p:nvPr/>
        </p:nvGrpSpPr>
        <p:grpSpPr>
          <a:xfrm>
            <a:off x="-5054" y="-57339"/>
            <a:ext cx="12202108" cy="817815"/>
            <a:chOff x="-5054" y="-57339"/>
            <a:chExt cx="12202108" cy="81781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1903DBB-44E8-44FC-8A27-E47ADDFDB4C3}"/>
                </a:ext>
              </a:extLst>
            </p:cNvPr>
            <p:cNvSpPr/>
            <p:nvPr/>
          </p:nvSpPr>
          <p:spPr>
            <a:xfrm>
              <a:off x="5054" y="-57339"/>
              <a:ext cx="12192000" cy="8178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96A791-4B9D-4F63-96E5-C6C66B53F5CD}"/>
                </a:ext>
              </a:extLst>
            </p:cNvPr>
            <p:cNvSpPr/>
            <p:nvPr/>
          </p:nvSpPr>
          <p:spPr>
            <a:xfrm>
              <a:off x="-5054" y="-19593"/>
              <a:ext cx="12192000" cy="539931"/>
            </a:xfrm>
            <a:prstGeom prst="rect">
              <a:avLst/>
            </a:prstGeom>
            <a:solidFill>
              <a:srgbClr val="E75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DIAMOND – Beam monitoring  @IN2P3 and for </a:t>
              </a:r>
              <a:r>
                <a:rPr kumimoji="0" lang="fr-FR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medical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application : </a:t>
              </a:r>
              <a:r>
                <a:rPr lang="fr-FR" sz="2400" dirty="0">
                  <a:solidFill>
                    <a:prstClr val="white"/>
                  </a:solidFill>
                  <a:latin typeface="Calibri" panose="020F0502020204030204"/>
                </a:rPr>
                <a:t>hodoscope DIAMANT</a:t>
              </a:r>
              <a:r>
                <a: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1103E7B7-97B7-4179-B4CE-8C6422D6E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zh-CN" sz="7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‘</a:t>
              </a:r>
              <a:endParaRPr kumimoji="0" lang="fr-F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119776E-6C6D-4689-90D0-673A6A03CD08}"/>
              </a:ext>
            </a:extLst>
          </p:cNvPr>
          <p:cNvSpPr txBox="1"/>
          <p:nvPr/>
        </p:nvSpPr>
        <p:spPr>
          <a:xfrm>
            <a:off x="5253318" y="1021976"/>
            <a:ext cx="333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Suite du projet dans  DIAMANT : </a:t>
            </a:r>
          </a:p>
        </p:txBody>
      </p:sp>
    </p:spTree>
    <p:extLst>
      <p:ext uri="{BB962C8B-B14F-4D97-AF65-F5344CB8AC3E}">
        <p14:creationId xmlns:p14="http://schemas.microsoft.com/office/powerpoint/2010/main" val="2220301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1B0B228-C2C3-494E-96E0-0FF25E14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45BE-E1E6-49DE-9B47-C05D0BBBBD60}" type="slidenum">
              <a:rPr lang="fr-FR" smtClean="0"/>
              <a:t>15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E30824-C631-4022-B75A-F83AA8633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71" y="1365475"/>
            <a:ext cx="8022771" cy="451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93161"/>
      </p:ext>
    </p:extLst>
  </p:cSld>
  <p:clrMapOvr>
    <a:masterClrMapping/>
  </p:clrMapOvr>
</p:sld>
</file>

<file path=ppt/theme/theme1.xml><?xml version="1.0" encoding="utf-8"?>
<a:theme xmlns:a="http://schemas.openxmlformats.org/drawingml/2006/main" name="Modele presentation IN2P3">
  <a:themeElements>
    <a:clrScheme name="Thème IN2P3">
      <a:dk1>
        <a:srgbClr val="00294B"/>
      </a:dk1>
      <a:lt1>
        <a:srgbClr val="FFFFFF"/>
      </a:lt1>
      <a:dk2>
        <a:srgbClr val="456487"/>
      </a:dk2>
      <a:lt2>
        <a:srgbClr val="FFFFFF"/>
      </a:lt2>
      <a:accent1>
        <a:srgbClr val="00294B"/>
      </a:accent1>
      <a:accent2>
        <a:srgbClr val="456487"/>
      </a:accent2>
      <a:accent3>
        <a:srgbClr val="E75112"/>
      </a:accent3>
      <a:accent4>
        <a:srgbClr val="62C4DD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_présentation_mensuelle.potx" id="{D023FFDD-4ABF-4755-B0E5-F6665BE189B7}" vid="{FAF66C0A-0EA8-456F-B3AD-965C525E28C9}"/>
    </a:ext>
  </a:extLst>
</a:theme>
</file>

<file path=ppt/theme/theme2.xml><?xml version="1.0" encoding="utf-8"?>
<a:theme xmlns:a="http://schemas.openxmlformats.org/drawingml/2006/main" name="1_Modele presentation IN2P3">
  <a:themeElements>
    <a:clrScheme name="Thème IN2P3">
      <a:dk1>
        <a:srgbClr val="00294B"/>
      </a:dk1>
      <a:lt1>
        <a:srgbClr val="FFFFFF"/>
      </a:lt1>
      <a:dk2>
        <a:srgbClr val="456487"/>
      </a:dk2>
      <a:lt2>
        <a:srgbClr val="FFFFFF"/>
      </a:lt2>
      <a:accent1>
        <a:srgbClr val="00294B"/>
      </a:accent1>
      <a:accent2>
        <a:srgbClr val="456487"/>
      </a:accent2>
      <a:accent3>
        <a:srgbClr val="E75112"/>
      </a:accent3>
      <a:accent4>
        <a:srgbClr val="62C4DD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_présentation_mensuelle.potx" id="{D023FFDD-4ABF-4755-B0E5-F6665BE189B7}" vid="{FAF66C0A-0EA8-456F-B3AD-965C525E28C9}"/>
    </a:ext>
  </a:extLst>
</a:theme>
</file>

<file path=ppt/theme/theme3.xml><?xml version="1.0" encoding="utf-8"?>
<a:theme xmlns:a="http://schemas.openxmlformats.org/drawingml/2006/main" name="2_Modele presentation IN2P3">
  <a:themeElements>
    <a:clrScheme name="Thème IN2P3">
      <a:dk1>
        <a:srgbClr val="00294B"/>
      </a:dk1>
      <a:lt1>
        <a:srgbClr val="FFFFFF"/>
      </a:lt1>
      <a:dk2>
        <a:srgbClr val="456487"/>
      </a:dk2>
      <a:lt2>
        <a:srgbClr val="FFFFFF"/>
      </a:lt2>
      <a:accent1>
        <a:srgbClr val="00294B"/>
      </a:accent1>
      <a:accent2>
        <a:srgbClr val="456487"/>
      </a:accent2>
      <a:accent3>
        <a:srgbClr val="E75112"/>
      </a:accent3>
      <a:accent4>
        <a:srgbClr val="62C4DD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_présentation_mensuelle.potx" id="{D023FFDD-4ABF-4755-B0E5-F6665BE189B7}" vid="{FAF66C0A-0EA8-456F-B3AD-965C525E28C9}"/>
    </a:ext>
  </a:extLst>
</a:theme>
</file>

<file path=ppt/theme/theme4.xml><?xml version="1.0" encoding="utf-8"?>
<a:theme xmlns:a="http://schemas.openxmlformats.org/drawingml/2006/main" name="3_Modele presentation IN2P3">
  <a:themeElements>
    <a:clrScheme name="Thème IN2P3">
      <a:dk1>
        <a:srgbClr val="00294B"/>
      </a:dk1>
      <a:lt1>
        <a:srgbClr val="FFFFFF"/>
      </a:lt1>
      <a:dk2>
        <a:srgbClr val="456487"/>
      </a:dk2>
      <a:lt2>
        <a:srgbClr val="FFFFFF"/>
      </a:lt2>
      <a:accent1>
        <a:srgbClr val="00294B"/>
      </a:accent1>
      <a:accent2>
        <a:srgbClr val="456487"/>
      </a:accent2>
      <a:accent3>
        <a:srgbClr val="E75112"/>
      </a:accent3>
      <a:accent4>
        <a:srgbClr val="62C4DD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_présentation_mensuelle.potx" id="{D023FFDD-4ABF-4755-B0E5-F6665BE189B7}" vid="{FAF66C0A-0EA8-456F-B3AD-965C525E28C9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2947</TotalTime>
  <Words>1532</Words>
  <Application>Microsoft Office PowerPoint</Application>
  <PresentationFormat>Grand écran</PresentationFormat>
  <Paragraphs>241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15</vt:i4>
      </vt:variant>
    </vt:vector>
  </HeadingPairs>
  <TitlesOfParts>
    <vt:vector size="27" baseType="lpstr">
      <vt:lpstr>等线</vt:lpstr>
      <vt:lpstr>ＭＳ Ｐゴシック</vt:lpstr>
      <vt:lpstr>Arial</vt:lpstr>
      <vt:lpstr>Arial Narrow</vt:lpstr>
      <vt:lpstr>Calibri</vt:lpstr>
      <vt:lpstr>Symbol</vt:lpstr>
      <vt:lpstr>Times New Roman</vt:lpstr>
      <vt:lpstr>Wingdings</vt:lpstr>
      <vt:lpstr>Modele presentation IN2P3</vt:lpstr>
      <vt:lpstr>1_Modele presentation IN2P3</vt:lpstr>
      <vt:lpstr>2_Modele presentation IN2P3</vt:lpstr>
      <vt:lpstr>3_Modele presentation IN2P3</vt:lpstr>
      <vt:lpstr>MP Hadronthérapie</vt:lpstr>
      <vt:lpstr>R&amp;D détecteurs DIAMANT – collaboration IN2P3 </vt:lpstr>
      <vt:lpstr>Master Projet DIAMANT</vt:lpstr>
      <vt:lpstr>R&amp;D détecteurs DIAMANT – collaboration  hors IN2P3 - RH</vt:lpstr>
      <vt:lpstr>Activités scientifiques  DIAMANT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Marie-Laure Gallin-Martel</dc:creator>
  <cp:lastModifiedBy>Marie-Laure Gallin-Martel</cp:lastModifiedBy>
  <cp:revision>467</cp:revision>
  <dcterms:created xsi:type="dcterms:W3CDTF">2023-06-09T09:42:05Z</dcterms:created>
  <dcterms:modified xsi:type="dcterms:W3CDTF">2026-09-07T13:46:39Z</dcterms:modified>
</cp:coreProperties>
</file>