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0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metadata/core-properties" Target="docProps/core0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61" r:id="rId2"/>
    <p:sldId id="256" r:id="rId3"/>
    <p:sldId id="257" r:id="rId4"/>
    <p:sldId id="258" r:id="rId5"/>
    <p:sldId id="259" r:id="rId6"/>
    <p:sldId id="260" r:id="rId7"/>
  </p:sldIdLst>
  <p:sldSz cx="12192000" cy="6858000"/>
  <p:notesSz cx="6858000" cy="12192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move the slide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1BC5DC51-59BB-4C38-A9BD-868DE1734CCB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‹N°›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17F1D38-1A3A-4D18-AAB3-8694FBD05C4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26F5B4C-A01A-43D5-8DFA-8F06C35FD02B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CF40DE8-6211-471E-B336-110DB0EDC07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8AEC6BF-1FF7-4F4D-9C31-E6458C3C7DEB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5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5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F6D5932-8C83-44B3-8A5C-BE8038E89BC3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6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6D536A4B-264A-21A2-D9D2-509EB9A4DBFE}"/>
              </a:ext>
            </a:extLst>
          </p:cNvPr>
          <p:cNvSpPr/>
          <p:nvPr/>
        </p:nvSpPr>
        <p:spPr>
          <a:xfrm>
            <a:off x="404040" y="777240"/>
            <a:ext cx="1138392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600" b="1" u="none" strike="noStrike" dirty="0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aRTwin : WP1 du master Hadronthérapie</a:t>
            </a:r>
            <a:endParaRPr lang="en-US" sz="3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67C7316-E277-F629-89CA-5C45D8BA8C52}"/>
              </a:ext>
            </a:extLst>
          </p:cNvPr>
          <p:cNvSpPr txBox="1"/>
          <p:nvPr/>
        </p:nvSpPr>
        <p:spPr>
          <a:xfrm>
            <a:off x="2615184" y="1342382"/>
            <a:ext cx="724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Juliette Thariat </a:t>
            </a:r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BD055373-30A0-E8D3-3C0C-4E63B2F9846D}"/>
              </a:ext>
            </a:extLst>
          </p:cNvPr>
          <p:cNvSpPr/>
          <p:nvPr/>
        </p:nvSpPr>
        <p:spPr>
          <a:xfrm>
            <a:off x="2093976" y="3429000"/>
            <a:ext cx="9834192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marL="342900" indent="-342900" defTabSz="914400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2400" b="1" dirty="0" err="1">
                <a:solidFill>
                  <a:srgbClr val="0B1F4D"/>
                </a:solidFill>
                <a:latin typeface="Aptos Display"/>
              </a:rPr>
              <a:t>Quelques</a:t>
            </a:r>
            <a:r>
              <a:rPr lang="en-US" sz="2400" b="1" dirty="0">
                <a:solidFill>
                  <a:srgbClr val="0B1F4D"/>
                </a:solidFill>
                <a:latin typeface="Aptos Display"/>
              </a:rPr>
              <a:t> </a:t>
            </a:r>
            <a:r>
              <a:rPr lang="en-US" sz="2400" b="1" dirty="0" err="1">
                <a:solidFill>
                  <a:srgbClr val="0B1F4D"/>
                </a:solidFill>
                <a:latin typeface="Aptos Display"/>
              </a:rPr>
              <a:t>bonnes</a:t>
            </a:r>
            <a:r>
              <a:rPr lang="en-US" sz="2400" b="1" dirty="0">
                <a:solidFill>
                  <a:srgbClr val="0B1F4D"/>
                </a:solidFill>
                <a:latin typeface="Aptos Display"/>
              </a:rPr>
              <a:t> </a:t>
            </a:r>
            <a:r>
              <a:rPr lang="en-US" sz="2400" b="1" dirty="0" err="1">
                <a:solidFill>
                  <a:srgbClr val="0B1F4D"/>
                </a:solidFill>
                <a:latin typeface="Aptos Display"/>
              </a:rPr>
              <a:t>nouvelles</a:t>
            </a:r>
            <a:r>
              <a:rPr lang="en-US" sz="2400" b="1" dirty="0">
                <a:solidFill>
                  <a:srgbClr val="0B1F4D"/>
                </a:solidFill>
                <a:latin typeface="Aptos Display"/>
              </a:rPr>
              <a:t> pour commencer</a:t>
            </a:r>
          </a:p>
          <a:p>
            <a:pPr marL="800100" lvl="1" indent="-34290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2400" dirty="0">
                <a:solidFill>
                  <a:srgbClr val="0B1F4D"/>
                </a:solidFill>
                <a:latin typeface="Aptos Display"/>
              </a:rPr>
              <a:t>Signature Unicaen / Cyclhad avec personnel permanent de </a:t>
            </a:r>
            <a:r>
              <a:rPr lang="en-US" sz="2400" dirty="0" err="1">
                <a:solidFill>
                  <a:srgbClr val="0B1F4D"/>
                </a:solidFill>
                <a:latin typeface="Aptos Display"/>
              </a:rPr>
              <a:t>radiobiologie</a:t>
            </a:r>
            <a:r>
              <a:rPr lang="en-US" sz="2400" dirty="0">
                <a:solidFill>
                  <a:srgbClr val="0B1F4D"/>
                </a:solidFill>
                <a:latin typeface="Aptos Display"/>
              </a:rPr>
              <a:t> sur Cyclhad et équipes locales : </a:t>
            </a:r>
            <a:r>
              <a:rPr lang="en-US" sz="2400" dirty="0" err="1">
                <a:solidFill>
                  <a:srgbClr val="0B1F4D"/>
                </a:solidFill>
                <a:latin typeface="Aptos Display"/>
              </a:rPr>
              <a:t>accueil</a:t>
            </a:r>
            <a:r>
              <a:rPr lang="en-US" sz="2400" dirty="0">
                <a:solidFill>
                  <a:srgbClr val="0B1F4D"/>
                </a:solidFill>
                <a:latin typeface="Aptos Display"/>
              </a:rPr>
              <a:t> des équipes </a:t>
            </a:r>
            <a:r>
              <a:rPr lang="en-US" sz="2400" dirty="0" err="1">
                <a:solidFill>
                  <a:srgbClr val="0B1F4D"/>
                </a:solidFill>
                <a:latin typeface="Aptos Display"/>
              </a:rPr>
              <a:t>extérieures</a:t>
            </a:r>
            <a:r>
              <a:rPr lang="en-US" sz="2400" dirty="0">
                <a:solidFill>
                  <a:srgbClr val="0B1F4D"/>
                </a:solidFill>
                <a:latin typeface="Aptos Display"/>
              </a:rPr>
              <a:t> !  </a:t>
            </a:r>
          </a:p>
          <a:p>
            <a:pPr marL="800100" lvl="1" indent="-34290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2400" dirty="0">
                <a:solidFill>
                  <a:srgbClr val="0B1F4D"/>
                </a:solidFill>
                <a:latin typeface="Aptos Display"/>
              </a:rPr>
              <a:t>Signature Cyclhad CNRS – CEA  en cours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0" algn="l"/>
              </a:tabLst>
            </a:pPr>
            <a:endParaRPr lang="en-US" sz="2400" u="none" strike="noStrike" dirty="0">
              <a:solidFill>
                <a:srgbClr val="0B1F4D"/>
              </a:solidFill>
              <a:effectLst/>
              <a:uFillTx/>
              <a:latin typeface="Aptos Display"/>
            </a:endParaRPr>
          </a:p>
          <a:p>
            <a:pPr marL="800100" lvl="1" indent="-342900"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sz="2400" dirty="0" err="1">
                <a:solidFill>
                  <a:srgbClr val="0B1F4D"/>
                </a:solidFill>
                <a:latin typeface="Aptos Display"/>
              </a:rPr>
              <a:t>Financement</a:t>
            </a:r>
            <a:r>
              <a:rPr lang="en-US" sz="2400" dirty="0">
                <a:solidFill>
                  <a:srgbClr val="0B1F4D"/>
                </a:solidFill>
                <a:latin typeface="Aptos Display"/>
              </a:rPr>
              <a:t> aRTwin 1;4 M€ FEDER / EUROPE  </a:t>
            </a:r>
            <a:endParaRPr lang="en-US" sz="240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38592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0"/>
          <p:cNvSpPr/>
          <p:nvPr/>
        </p:nvSpPr>
        <p:spPr>
          <a:xfrm>
            <a:off x="411480" y="228600"/>
            <a:ext cx="1138392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300" b="1" u="none" strike="noStrike" dirty="0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aRTwin : démarche </a:t>
            </a:r>
            <a:r>
              <a:rPr lang="en-US" sz="2300" b="1" u="none" strike="noStrike" dirty="0" err="1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scientifique</a:t>
            </a:r>
            <a:endParaRPr lang="en-US" sz="2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Text 1"/>
          <p:cNvSpPr/>
          <p:nvPr/>
        </p:nvSpPr>
        <p:spPr>
          <a:xfrm>
            <a:off x="429840" y="667440"/>
            <a:ext cx="1097244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b="0" i="1" u="none" strike="noStrike" dirty="0">
                <a:solidFill>
                  <a:srgbClr val="64748B"/>
                </a:solidFill>
                <a:effectLst/>
                <a:uFillTx/>
                <a:latin typeface="Aptos"/>
              </a:rPr>
              <a:t>Jumeau numérique </a:t>
            </a:r>
            <a:r>
              <a:rPr lang="en-US" b="0" i="1" u="none" strike="noStrike" dirty="0" err="1">
                <a:solidFill>
                  <a:srgbClr val="64748B"/>
                </a:solidFill>
                <a:effectLst/>
                <a:uFillTx/>
                <a:latin typeface="Aptos"/>
              </a:rPr>
              <a:t>hybride</a:t>
            </a:r>
            <a:r>
              <a:rPr lang="en-US" b="0" i="1" u="none" strike="noStrike" dirty="0">
                <a:solidFill>
                  <a:srgbClr val="64748B"/>
                </a:solidFill>
                <a:effectLst/>
                <a:uFillTx/>
                <a:latin typeface="Aptos"/>
              </a:rPr>
              <a:t> pour </a:t>
            </a:r>
            <a:r>
              <a:rPr lang="en-US" b="0" i="1" u="none" strike="noStrike" dirty="0" err="1">
                <a:solidFill>
                  <a:srgbClr val="64748B"/>
                </a:solidFill>
                <a:effectLst/>
                <a:uFillTx/>
                <a:latin typeface="Aptos"/>
              </a:rPr>
              <a:t>hadronthérapie</a:t>
            </a:r>
            <a:r>
              <a:rPr lang="en-US" b="0" i="1" u="none" strike="noStrike" dirty="0">
                <a:solidFill>
                  <a:srgbClr val="64748B"/>
                </a:solidFill>
                <a:effectLst/>
                <a:uFillTx/>
                <a:latin typeface="Aptos"/>
              </a:rPr>
              <a:t> multi-</a:t>
            </a:r>
            <a:r>
              <a:rPr lang="en-US" b="0" i="1" u="none" strike="noStrike" dirty="0" err="1">
                <a:solidFill>
                  <a:srgbClr val="64748B"/>
                </a:solidFill>
                <a:effectLst/>
                <a:uFillTx/>
                <a:latin typeface="Aptos"/>
              </a:rPr>
              <a:t>particules</a:t>
            </a:r>
            <a:r>
              <a:rPr lang="en-US" b="0" i="1" u="none" strike="noStrike" dirty="0">
                <a:solidFill>
                  <a:srgbClr val="64748B"/>
                </a:solidFill>
                <a:effectLst/>
                <a:uFillTx/>
                <a:latin typeface="Aptos"/>
              </a:rPr>
              <a:t> et </a:t>
            </a:r>
            <a:r>
              <a:rPr lang="en-US" b="0" i="1" u="none" strike="noStrike" dirty="0" err="1">
                <a:solidFill>
                  <a:srgbClr val="64748B"/>
                </a:solidFill>
                <a:effectLst/>
                <a:uFillTx/>
                <a:latin typeface="Aptos"/>
              </a:rPr>
              <a:t>radiothérapie</a:t>
            </a:r>
            <a:r>
              <a:rPr lang="en-US" b="0" i="1" u="none" strike="noStrike" dirty="0">
                <a:solidFill>
                  <a:srgbClr val="64748B"/>
                </a:solidFill>
                <a:effectLst/>
                <a:uFillTx/>
                <a:latin typeface="Aptos"/>
              </a:rPr>
              <a:t> adaptative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Shape 2"/>
          <p:cNvSpPr/>
          <p:nvPr/>
        </p:nvSpPr>
        <p:spPr>
          <a:xfrm>
            <a:off x="411480" y="960120"/>
            <a:ext cx="11338560" cy="360"/>
          </a:xfrm>
          <a:prstGeom prst="line">
            <a:avLst/>
          </a:prstGeom>
          <a:ln w="12700">
            <a:solidFill>
              <a:srgbClr val="CBD5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Shape 3"/>
          <p:cNvSpPr/>
          <p:nvPr/>
        </p:nvSpPr>
        <p:spPr>
          <a:xfrm>
            <a:off x="502920" y="1207080"/>
            <a:ext cx="11201040" cy="712800"/>
          </a:xfrm>
          <a:prstGeom prst="roundRect">
            <a:avLst>
              <a:gd name="adj" fmla="val 10256"/>
            </a:avLst>
          </a:prstGeom>
          <a:solidFill>
            <a:srgbClr val="EAF3FF"/>
          </a:solidFill>
          <a:ln w="12700">
            <a:solidFill>
              <a:srgbClr val="1F77B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Text 4"/>
          <p:cNvSpPr/>
          <p:nvPr/>
        </p:nvSpPr>
        <p:spPr>
          <a:xfrm>
            <a:off x="612720" y="1298520"/>
            <a:ext cx="10981440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Question centrale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Prédire réponse tumorale et toxicités en fonction de la dose, du LET/RBE, de l’hypoxie et de la dynamique tissulaire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Shape 5"/>
          <p:cNvSpPr/>
          <p:nvPr/>
        </p:nvSpPr>
        <p:spPr>
          <a:xfrm>
            <a:off x="685800" y="2331720"/>
            <a:ext cx="2559960" cy="959760"/>
          </a:xfrm>
          <a:prstGeom prst="roundRect">
            <a:avLst>
              <a:gd name="adj" fmla="val 7619"/>
            </a:avLst>
          </a:prstGeom>
          <a:solidFill>
            <a:srgbClr val="E6F0FF"/>
          </a:solidFill>
          <a:ln w="12700">
            <a:solidFill>
              <a:srgbClr val="1F77B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Text 6"/>
          <p:cNvSpPr/>
          <p:nvPr/>
        </p:nvSpPr>
        <p:spPr>
          <a:xfrm>
            <a:off x="795600" y="2423160"/>
            <a:ext cx="2340360" cy="79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REAL-WORLD PROTON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CFB/CYCLHAD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clinique + RT + imagerie + suivi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Shape 7"/>
          <p:cNvSpPr/>
          <p:nvPr/>
        </p:nvSpPr>
        <p:spPr>
          <a:xfrm>
            <a:off x="685800" y="3977640"/>
            <a:ext cx="2559960" cy="959760"/>
          </a:xfrm>
          <a:prstGeom prst="roundRect">
            <a:avLst>
              <a:gd name="adj" fmla="val 7619"/>
            </a:avLst>
          </a:prstGeom>
          <a:solidFill>
            <a:srgbClr val="FFF2DF"/>
          </a:solidFill>
          <a:ln w="12700">
            <a:solidFill>
              <a:srgbClr val="F28E2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Text 8"/>
          <p:cNvSpPr/>
          <p:nvPr/>
        </p:nvSpPr>
        <p:spPr>
          <a:xfrm>
            <a:off x="795600" y="4069080"/>
            <a:ext cx="2340360" cy="79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EXPÉRIMENTATIONS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protons / carbone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hypoxie, survie, LET, RBE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Shape 9"/>
          <p:cNvSpPr/>
          <p:nvPr/>
        </p:nvSpPr>
        <p:spPr>
          <a:xfrm>
            <a:off x="4160520" y="2011680"/>
            <a:ext cx="2651400" cy="1142640"/>
          </a:xfrm>
          <a:prstGeom prst="roundRect">
            <a:avLst>
              <a:gd name="adj" fmla="val 6400"/>
            </a:avLst>
          </a:prstGeom>
          <a:solidFill>
            <a:srgbClr val="EAF7EA"/>
          </a:solidFill>
          <a:ln w="12700">
            <a:solidFill>
              <a:srgbClr val="2E7D3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Text 10"/>
          <p:cNvSpPr/>
          <p:nvPr/>
        </p:nvSpPr>
        <p:spPr>
          <a:xfrm>
            <a:off x="4270320" y="2103120"/>
            <a:ext cx="2431800" cy="978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MODEL-DRIVEN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GATE/Geant4 + NanOx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transport, trace, OER, RBE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Shape 11"/>
          <p:cNvSpPr/>
          <p:nvPr/>
        </p:nvSpPr>
        <p:spPr>
          <a:xfrm>
            <a:off x="4160520" y="4114800"/>
            <a:ext cx="2651400" cy="1142640"/>
          </a:xfrm>
          <a:prstGeom prst="roundRect">
            <a:avLst>
              <a:gd name="adj" fmla="val 6400"/>
            </a:avLst>
          </a:prstGeom>
          <a:solidFill>
            <a:srgbClr val="F4ECFF"/>
          </a:solidFill>
          <a:ln w="12700">
            <a:solidFill>
              <a:srgbClr val="6F42C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Text 12"/>
          <p:cNvSpPr/>
          <p:nvPr/>
        </p:nvSpPr>
        <p:spPr>
          <a:xfrm>
            <a:off x="4270320" y="4206240"/>
            <a:ext cx="2431800" cy="978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DATA-DRIVEN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IA, radiomique, dosiomique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incertitudes et transfert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Shape 13"/>
          <p:cNvSpPr/>
          <p:nvPr/>
        </p:nvSpPr>
        <p:spPr>
          <a:xfrm>
            <a:off x="7635240" y="2743200"/>
            <a:ext cx="3474360" cy="1462680"/>
          </a:xfrm>
          <a:prstGeom prst="roundRect">
            <a:avLst>
              <a:gd name="adj" fmla="val 5000"/>
            </a:avLst>
          </a:prstGeom>
          <a:solidFill>
            <a:srgbClr val="FFFDF5"/>
          </a:solidFill>
          <a:ln w="12700">
            <a:solidFill>
              <a:srgbClr val="D8B86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Text 14"/>
          <p:cNvSpPr/>
          <p:nvPr/>
        </p:nvSpPr>
        <p:spPr>
          <a:xfrm>
            <a:off x="7745040" y="2834640"/>
            <a:ext cx="3254760" cy="1298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HYBRID DIGITAL TWIN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Modèle explicable, recalibrable, patient-spécifique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→ comparer photons / protons / carbone / hélium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→ adapter selon réponse et hypoxie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Shape 15"/>
          <p:cNvSpPr/>
          <p:nvPr/>
        </p:nvSpPr>
        <p:spPr>
          <a:xfrm flipV="1">
            <a:off x="3246120" y="2560320"/>
            <a:ext cx="914400" cy="228600"/>
          </a:xfrm>
          <a:prstGeom prst="line">
            <a:avLst/>
          </a:prstGeom>
          <a:ln w="25400">
            <a:solidFill>
              <a:srgbClr val="1F77B4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Shape 16"/>
          <p:cNvSpPr/>
          <p:nvPr/>
        </p:nvSpPr>
        <p:spPr>
          <a:xfrm>
            <a:off x="3246120" y="4434840"/>
            <a:ext cx="914400" cy="228600"/>
          </a:xfrm>
          <a:prstGeom prst="line">
            <a:avLst/>
          </a:prstGeom>
          <a:ln w="25400">
            <a:solidFill>
              <a:srgbClr val="F28E2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Shape 17"/>
          <p:cNvSpPr/>
          <p:nvPr/>
        </p:nvSpPr>
        <p:spPr>
          <a:xfrm>
            <a:off x="6812280" y="2606040"/>
            <a:ext cx="822960" cy="548640"/>
          </a:xfrm>
          <a:prstGeom prst="line">
            <a:avLst/>
          </a:prstGeom>
          <a:ln w="25400">
            <a:solidFill>
              <a:srgbClr val="2E7D32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Shape 18"/>
          <p:cNvSpPr/>
          <p:nvPr/>
        </p:nvSpPr>
        <p:spPr>
          <a:xfrm flipV="1">
            <a:off x="6812280" y="3794760"/>
            <a:ext cx="822960" cy="868680"/>
          </a:xfrm>
          <a:prstGeom prst="line">
            <a:avLst/>
          </a:prstGeom>
          <a:ln w="25400">
            <a:solidFill>
              <a:srgbClr val="6F42C1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Shape 19"/>
          <p:cNvSpPr/>
          <p:nvPr/>
        </p:nvSpPr>
        <p:spPr>
          <a:xfrm>
            <a:off x="5440680" y="3182040"/>
            <a:ext cx="360" cy="932760"/>
          </a:xfrm>
          <a:prstGeom prst="line">
            <a:avLst/>
          </a:prstGeom>
          <a:ln w="22860">
            <a:solidFill>
              <a:srgbClr val="64748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Shape 20"/>
          <p:cNvSpPr/>
          <p:nvPr/>
        </p:nvSpPr>
        <p:spPr>
          <a:xfrm flipV="1">
            <a:off x="5715000" y="3182040"/>
            <a:ext cx="360" cy="932760"/>
          </a:xfrm>
          <a:prstGeom prst="line">
            <a:avLst/>
          </a:prstGeom>
          <a:ln w="22860">
            <a:solidFill>
              <a:srgbClr val="64748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Shape 21"/>
          <p:cNvSpPr/>
          <p:nvPr/>
        </p:nvSpPr>
        <p:spPr>
          <a:xfrm>
            <a:off x="871728" y="5911740"/>
            <a:ext cx="10158624" cy="338040"/>
          </a:xfrm>
          <a:prstGeom prst="roundRect">
            <a:avLst>
              <a:gd name="adj" fmla="val 43243"/>
            </a:avLst>
          </a:prstGeom>
          <a:solidFill>
            <a:srgbClr val="F6F8FB"/>
          </a:solidFill>
          <a:ln w="12700">
            <a:solidFill>
              <a:srgbClr val="F6F8F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Text 22"/>
          <p:cNvSpPr/>
          <p:nvPr/>
        </p:nvSpPr>
        <p:spPr>
          <a:xfrm>
            <a:off x="950976" y="5943600"/>
            <a:ext cx="10369296" cy="24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Socle transversal : données longitudinales, DICOM-RT/FHIR/OMOP, provenance, MLOps, versioning</a:t>
            </a:r>
            <a:endParaRPr lang="en-US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Text 23"/>
          <p:cNvSpPr/>
          <p:nvPr/>
        </p:nvSpPr>
        <p:spPr>
          <a:xfrm>
            <a:off x="457200" y="6510600"/>
            <a:ext cx="11292480" cy="209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670" b="0" u="none" strike="noStrike" dirty="0" err="1">
                <a:solidFill>
                  <a:srgbClr val="64748B"/>
                </a:solidFill>
                <a:effectLst/>
                <a:uFillTx/>
                <a:latin typeface="Aptos"/>
              </a:rPr>
              <a:t>Réfs</a:t>
            </a:r>
            <a:r>
              <a:rPr lang="en-US" sz="670" b="0" u="none" strike="noStrike" dirty="0">
                <a:solidFill>
                  <a:srgbClr val="64748B"/>
                </a:solidFill>
                <a:effectLst/>
                <a:uFillTx/>
                <a:latin typeface="Aptos"/>
              </a:rPr>
              <a:t> </a:t>
            </a:r>
            <a:r>
              <a:rPr lang="en-US" sz="670" b="0" u="none" strike="noStrike" dirty="0" err="1">
                <a:solidFill>
                  <a:srgbClr val="64748B"/>
                </a:solidFill>
                <a:effectLst/>
                <a:uFillTx/>
                <a:latin typeface="Aptos"/>
              </a:rPr>
              <a:t>clés</a:t>
            </a:r>
            <a:r>
              <a:rPr lang="en-US" sz="670" b="0" u="none" strike="noStrike" dirty="0">
                <a:solidFill>
                  <a:srgbClr val="64748B"/>
                </a:solidFill>
                <a:effectLst/>
                <a:uFillTx/>
                <a:latin typeface="Aptos"/>
              </a:rPr>
              <a:t> : </a:t>
            </a:r>
            <a:r>
              <a:rPr lang="en-US" sz="670" b="0" u="none" strike="noStrike" dirty="0" err="1">
                <a:solidFill>
                  <a:srgbClr val="64748B"/>
                </a:solidFill>
                <a:effectLst/>
                <a:uFillTx/>
                <a:latin typeface="Aptos"/>
              </a:rPr>
              <a:t>Sarrut</a:t>
            </a:r>
            <a:r>
              <a:rPr lang="en-US" sz="670" b="0" u="none" strike="noStrike" dirty="0">
                <a:solidFill>
                  <a:srgbClr val="64748B"/>
                </a:solidFill>
                <a:effectLst/>
                <a:uFillTx/>
                <a:latin typeface="Aptos"/>
              </a:rPr>
              <a:t> et al., Med Phys 2014 (GATE) ; Cunha et al., Phys Med Biol 2017 (NanOx) ; Ali et al., Cancers 2022 (</a:t>
            </a:r>
            <a:r>
              <a:rPr lang="en-US" sz="670" b="0" u="none" strike="noStrike" dirty="0" err="1">
                <a:solidFill>
                  <a:srgbClr val="64748B"/>
                </a:solidFill>
                <a:effectLst/>
                <a:uFillTx/>
                <a:latin typeface="Aptos"/>
              </a:rPr>
              <a:t>BioDoseActor</a:t>
            </a:r>
            <a:r>
              <a:rPr lang="en-US" sz="670" b="0" u="none" strike="noStrike" dirty="0">
                <a:solidFill>
                  <a:srgbClr val="64748B"/>
                </a:solidFill>
                <a:effectLst/>
                <a:uFillTx/>
                <a:latin typeface="Aptos"/>
              </a:rPr>
              <a:t>).</a:t>
            </a:r>
            <a:endParaRPr lang="en-US" sz="67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0"/>
          <p:cNvSpPr/>
          <p:nvPr/>
        </p:nvSpPr>
        <p:spPr>
          <a:xfrm>
            <a:off x="401904" y="376200"/>
            <a:ext cx="1138392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300" b="1" u="none" strike="noStrike" dirty="0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WP : modèle </a:t>
            </a:r>
            <a:r>
              <a:rPr lang="en-US" sz="2300" b="1" u="none" strike="noStrike" dirty="0" err="1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mécanistique</a:t>
            </a:r>
            <a:r>
              <a:rPr lang="en-US" sz="2300" b="1" u="none" strike="noStrike" dirty="0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 + calibration </a:t>
            </a:r>
            <a:r>
              <a:rPr lang="en-US" sz="2300" b="1" u="none" strike="noStrike" dirty="0" err="1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expérimentale</a:t>
            </a:r>
            <a:endParaRPr lang="en-US" sz="2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Shape 2"/>
          <p:cNvSpPr/>
          <p:nvPr/>
        </p:nvSpPr>
        <p:spPr>
          <a:xfrm>
            <a:off x="411480" y="960120"/>
            <a:ext cx="11338560" cy="360"/>
          </a:xfrm>
          <a:prstGeom prst="line">
            <a:avLst/>
          </a:prstGeom>
          <a:ln w="12700">
            <a:solidFill>
              <a:srgbClr val="CBD5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Shape 3"/>
          <p:cNvSpPr/>
          <p:nvPr/>
        </p:nvSpPr>
        <p:spPr>
          <a:xfrm>
            <a:off x="502920" y="1150920"/>
            <a:ext cx="1828440" cy="1171440"/>
          </a:xfrm>
          <a:prstGeom prst="roundRect">
            <a:avLst>
              <a:gd name="adj" fmla="val 9091"/>
            </a:avLst>
          </a:prstGeom>
          <a:solidFill>
            <a:srgbClr val="EAF3FF"/>
          </a:solidFill>
          <a:ln w="12700">
            <a:solidFill>
              <a:srgbClr val="1F77B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Text 4"/>
          <p:cNvSpPr/>
          <p:nvPr/>
        </p:nvSpPr>
        <p:spPr>
          <a:xfrm>
            <a:off x="612720" y="1417320"/>
            <a:ext cx="1608840" cy="63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Transport MC</a:t>
            </a:r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GATE / Geant4</a:t>
            </a:r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particules secondaires</a:t>
            </a:r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Shape 5"/>
          <p:cNvSpPr/>
          <p:nvPr/>
        </p:nvSpPr>
        <p:spPr>
          <a:xfrm>
            <a:off x="2359080" y="1728000"/>
            <a:ext cx="411480" cy="360"/>
          </a:xfrm>
          <a:prstGeom prst="line">
            <a:avLst/>
          </a:prstGeom>
          <a:ln w="16510">
            <a:solidFill>
              <a:srgbClr val="64748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Shape 6"/>
          <p:cNvSpPr/>
          <p:nvPr/>
        </p:nvSpPr>
        <p:spPr>
          <a:xfrm>
            <a:off x="2807280" y="1150920"/>
            <a:ext cx="1828440" cy="1171080"/>
          </a:xfrm>
          <a:prstGeom prst="roundRect">
            <a:avLst>
              <a:gd name="adj" fmla="val 9091"/>
            </a:avLst>
          </a:prstGeom>
          <a:solidFill>
            <a:srgbClr val="EAF7EA"/>
          </a:solidFill>
          <a:ln w="12700">
            <a:solidFill>
              <a:srgbClr val="2E7D3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Text 7"/>
          <p:cNvSpPr/>
          <p:nvPr/>
        </p:nvSpPr>
        <p:spPr>
          <a:xfrm>
            <a:off x="2917080" y="1417320"/>
            <a:ext cx="1608840" cy="63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Micro-/nano-dosimétrie</a:t>
            </a:r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LET, spectres, énergie locale</a:t>
            </a:r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Shape 8"/>
          <p:cNvSpPr/>
          <p:nvPr/>
        </p:nvSpPr>
        <p:spPr>
          <a:xfrm>
            <a:off x="4663440" y="1728000"/>
            <a:ext cx="411480" cy="360"/>
          </a:xfrm>
          <a:prstGeom prst="line">
            <a:avLst/>
          </a:prstGeom>
          <a:ln w="16510">
            <a:solidFill>
              <a:srgbClr val="64748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Shape 9"/>
          <p:cNvSpPr/>
          <p:nvPr/>
        </p:nvSpPr>
        <p:spPr>
          <a:xfrm>
            <a:off x="5111640" y="1024200"/>
            <a:ext cx="1828440" cy="1449540"/>
          </a:xfrm>
          <a:prstGeom prst="roundRect">
            <a:avLst>
              <a:gd name="adj" fmla="val 9091"/>
            </a:avLst>
          </a:prstGeom>
          <a:solidFill>
            <a:srgbClr val="FFF4E6"/>
          </a:solidFill>
          <a:ln w="12700">
            <a:solidFill>
              <a:srgbClr val="F28E2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Text 10"/>
          <p:cNvSpPr/>
          <p:nvPr/>
        </p:nvSpPr>
        <p:spPr>
          <a:xfrm>
            <a:off x="5221080" y="1417320"/>
            <a:ext cx="1608840" cy="63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NanOx / </a:t>
            </a:r>
            <a:r>
              <a:rPr lang="en-US" b="1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BioDose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α/β, </a:t>
            </a:r>
            <a:r>
              <a:rPr lang="en-US" b="1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survie</a:t>
            </a:r>
            <a:r>
              <a:rPr lang="en-US" b="1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</a:t>
            </a:r>
            <a:r>
              <a:rPr lang="en-US" b="1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cellulaire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RBE </a:t>
            </a:r>
            <a:r>
              <a:rPr lang="en-US" b="1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voxelisé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Shape 11"/>
          <p:cNvSpPr/>
          <p:nvPr/>
        </p:nvSpPr>
        <p:spPr>
          <a:xfrm>
            <a:off x="6967440" y="1728000"/>
            <a:ext cx="411480" cy="360"/>
          </a:xfrm>
          <a:prstGeom prst="line">
            <a:avLst/>
          </a:prstGeom>
          <a:ln w="16510">
            <a:solidFill>
              <a:srgbClr val="64748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Shape 12"/>
          <p:cNvSpPr/>
          <p:nvPr/>
        </p:nvSpPr>
        <p:spPr>
          <a:xfrm>
            <a:off x="7415640" y="1024200"/>
            <a:ext cx="1828440" cy="1433880"/>
          </a:xfrm>
          <a:prstGeom prst="roundRect">
            <a:avLst>
              <a:gd name="adj" fmla="val 9091"/>
            </a:avLst>
          </a:prstGeom>
          <a:solidFill>
            <a:srgbClr val="F4ECFF"/>
          </a:solidFill>
          <a:ln w="12700">
            <a:solidFill>
              <a:srgbClr val="6F42C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Text 13"/>
          <p:cNvSpPr/>
          <p:nvPr/>
        </p:nvSpPr>
        <p:spPr>
          <a:xfrm>
            <a:off x="7525440" y="1417320"/>
            <a:ext cx="1636560" cy="63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Hypoxie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OER = f(LET, </a:t>
            </a:r>
            <a:r>
              <a:rPr lang="en-US" b="1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pO</a:t>
            </a:r>
            <a:r>
              <a:rPr lang="en-US" b="1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₂)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radiorésistance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Shape 14"/>
          <p:cNvSpPr/>
          <p:nvPr/>
        </p:nvSpPr>
        <p:spPr>
          <a:xfrm>
            <a:off x="9271800" y="1728000"/>
            <a:ext cx="411480" cy="360"/>
          </a:xfrm>
          <a:prstGeom prst="line">
            <a:avLst/>
          </a:prstGeom>
          <a:ln w="16510">
            <a:solidFill>
              <a:srgbClr val="64748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Shape 15"/>
          <p:cNvSpPr/>
          <p:nvPr/>
        </p:nvSpPr>
        <p:spPr>
          <a:xfrm>
            <a:off x="9720000" y="1024200"/>
            <a:ext cx="1828440" cy="1446840"/>
          </a:xfrm>
          <a:prstGeom prst="roundRect">
            <a:avLst>
              <a:gd name="adj" fmla="val 9091"/>
            </a:avLst>
          </a:prstGeom>
          <a:solidFill>
            <a:srgbClr val="FDEDEC"/>
          </a:solidFill>
          <a:ln w="12700">
            <a:solidFill>
              <a:srgbClr val="C0392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Text 16"/>
          <p:cNvSpPr/>
          <p:nvPr/>
        </p:nvSpPr>
        <p:spPr>
          <a:xfrm>
            <a:off x="9829800" y="1417320"/>
            <a:ext cx="1608840" cy="63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Dynamique</a:t>
            </a:r>
            <a:r>
              <a:rPr lang="en-US" b="1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</a:t>
            </a:r>
            <a:r>
              <a:rPr lang="en-US" b="1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tumorale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réponse</a:t>
            </a:r>
            <a:r>
              <a:rPr lang="en-US" b="1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, repopulation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trajectoire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Text 17"/>
          <p:cNvSpPr/>
          <p:nvPr/>
        </p:nvSpPr>
        <p:spPr>
          <a:xfrm>
            <a:off x="612720" y="2807280"/>
            <a:ext cx="292572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Hypothèses scientifiques</a:t>
            </a:r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Text 18"/>
          <p:cNvSpPr/>
          <p:nvPr/>
        </p:nvSpPr>
        <p:spPr>
          <a:xfrm>
            <a:off x="200880" y="3604320"/>
            <a:ext cx="4434840" cy="137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Le RBE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dépend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de la qualité de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rayonnement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, du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tissu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et point dans SOBP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L’hypoxie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modifie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l’effet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biologique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; son impact diminue avec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l’augmentation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du LET.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Les ions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carbone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/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hélium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nécessitent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un modèle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plutôt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qu’une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simple extrapolation proton.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Text 19"/>
          <p:cNvSpPr/>
          <p:nvPr/>
        </p:nvSpPr>
        <p:spPr>
          <a:xfrm>
            <a:off x="5074920" y="2788416"/>
            <a:ext cx="274284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Plan </a:t>
            </a:r>
            <a:r>
              <a:rPr lang="en-US" b="1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expérimental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Text 20"/>
          <p:cNvSpPr/>
          <p:nvPr/>
        </p:nvSpPr>
        <p:spPr>
          <a:xfrm>
            <a:off x="4947480" y="3429000"/>
            <a:ext cx="3245760" cy="137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Survie clonogénique et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dommages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sous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pO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₂ contrôlée.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Modèles 2D,3D,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transla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cliniques</a:t>
            </a:r>
          </a:p>
          <a:p>
            <a:pPr defTabSz="914400">
              <a:lnSpc>
                <a:spcPct val="100000"/>
              </a:lnSpc>
            </a:pP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Variations :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particule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,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énergie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, LET,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fractionnement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, dose-rate.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Jeu de calibration + jeu de validation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indépendant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.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Text 21"/>
          <p:cNvSpPr/>
          <p:nvPr/>
        </p:nvSpPr>
        <p:spPr>
          <a:xfrm>
            <a:off x="8458380" y="2818440"/>
            <a:ext cx="274284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Sorties vers </a:t>
            </a:r>
            <a:r>
              <a:rPr lang="en-US" b="1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autres</a:t>
            </a:r>
            <a:r>
              <a:rPr lang="en-US" b="1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WP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Text 22"/>
          <p:cNvSpPr/>
          <p:nvPr/>
        </p:nvSpPr>
        <p:spPr>
          <a:xfrm>
            <a:off x="8333880" y="3320640"/>
            <a:ext cx="3657240" cy="137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Librairie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de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modèles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versionnés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: proton →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carbone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→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hélium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.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Biological dose maps et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incertitudes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.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Contraintes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mécanistiques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pour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l’IA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et la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génération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synthétique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.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Shape 23"/>
          <p:cNvSpPr/>
          <p:nvPr/>
        </p:nvSpPr>
        <p:spPr>
          <a:xfrm>
            <a:off x="1517904" y="5468760"/>
            <a:ext cx="8772072" cy="1059840"/>
          </a:xfrm>
          <a:prstGeom prst="roundRect">
            <a:avLst>
              <a:gd name="adj" fmla="val 11111"/>
            </a:avLst>
          </a:prstGeom>
          <a:solidFill>
            <a:srgbClr val="F8FAFC"/>
          </a:solidFill>
          <a:ln w="12700">
            <a:solidFill>
              <a:srgbClr val="CBD5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Text 24"/>
          <p:cNvSpPr/>
          <p:nvPr/>
        </p:nvSpPr>
        <p:spPr>
          <a:xfrm>
            <a:off x="1618488" y="5632560"/>
            <a:ext cx="8671488" cy="493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Intégration</a:t>
            </a: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dans Raysearch</a:t>
            </a: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en-US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&amp; </a:t>
            </a:r>
            <a:r>
              <a:rPr lang="en-US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Prédire</a:t>
            </a: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</a:t>
            </a:r>
            <a:r>
              <a:rPr lang="en-US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une</a:t>
            </a: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</a:t>
            </a:r>
            <a:r>
              <a:rPr lang="en-US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réponse</a:t>
            </a: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</a:t>
            </a:r>
            <a:r>
              <a:rPr lang="en-US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biologique</a:t>
            </a: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</a:t>
            </a:r>
            <a:r>
              <a:rPr lang="en-US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expérimentale</a:t>
            </a: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avec </a:t>
            </a:r>
            <a:r>
              <a:rPr lang="en-US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erreurs</a:t>
            </a: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et </a:t>
            </a:r>
            <a:r>
              <a:rPr lang="en-US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incertitudes</a:t>
            </a: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</a:t>
            </a:r>
            <a:r>
              <a:rPr lang="en-US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quantifiées</a:t>
            </a:r>
            <a:endParaRPr lang="en-US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Text 25"/>
          <p:cNvSpPr/>
          <p:nvPr/>
        </p:nvSpPr>
        <p:spPr>
          <a:xfrm>
            <a:off x="457200" y="6510600"/>
            <a:ext cx="11292480" cy="209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670" b="0" u="none" strike="noStrike">
                <a:solidFill>
                  <a:srgbClr val="64748B"/>
                </a:solidFill>
                <a:effectLst/>
                <a:uFillTx/>
                <a:latin typeface="Aptos"/>
              </a:rPr>
              <a:t>Réfs : Karger &amp; Peschke, Phys Med Biol 2017 ; Scifoni et al., Phys Med Biol 2013 ; Antonovic et al., Radiother Oncol 2014 ; Tinganelli et al., Cancers 2020.</a:t>
            </a:r>
            <a:endParaRPr lang="en-US" sz="67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 0"/>
          <p:cNvSpPr/>
          <p:nvPr/>
        </p:nvSpPr>
        <p:spPr>
          <a:xfrm>
            <a:off x="411480" y="228600"/>
            <a:ext cx="1138392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300" b="1" u="none" strike="noStrike" dirty="0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WP : data-driven, données </a:t>
            </a:r>
            <a:r>
              <a:rPr lang="en-US" sz="2300" b="1" u="none" strike="noStrike" dirty="0" err="1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synthétiques</a:t>
            </a:r>
            <a:r>
              <a:rPr lang="en-US" sz="2300" b="1" u="none" strike="noStrike" dirty="0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 et </a:t>
            </a:r>
            <a:r>
              <a:rPr lang="en-US" sz="2300" b="1" u="none" strike="noStrike" dirty="0" err="1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transfert</a:t>
            </a:r>
            <a:r>
              <a:rPr lang="en-US" sz="2300" b="1" u="none" strike="noStrike" dirty="0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 multi-ion</a:t>
            </a:r>
            <a:endParaRPr lang="en-US" sz="2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Text 1"/>
          <p:cNvSpPr/>
          <p:nvPr/>
        </p:nvSpPr>
        <p:spPr>
          <a:xfrm>
            <a:off x="429840" y="667440"/>
            <a:ext cx="1097244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i="1" u="none" strike="noStrike">
                <a:solidFill>
                  <a:srgbClr val="64748B"/>
                </a:solidFill>
                <a:effectLst/>
                <a:uFillTx/>
                <a:latin typeface="Aptos"/>
              </a:rPr>
              <a:t>Apprendre sur les protons, généraliser vers carbone/hélium sans attendre de grandes cohortes cliniques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Shape 2"/>
          <p:cNvSpPr/>
          <p:nvPr/>
        </p:nvSpPr>
        <p:spPr>
          <a:xfrm>
            <a:off x="411480" y="960120"/>
            <a:ext cx="11338560" cy="360"/>
          </a:xfrm>
          <a:prstGeom prst="line">
            <a:avLst/>
          </a:prstGeom>
          <a:ln w="12700">
            <a:solidFill>
              <a:srgbClr val="CBD5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Shape 3"/>
          <p:cNvSpPr/>
          <p:nvPr/>
        </p:nvSpPr>
        <p:spPr>
          <a:xfrm>
            <a:off x="594360" y="1205280"/>
            <a:ext cx="2788560" cy="1262520"/>
          </a:xfrm>
          <a:prstGeom prst="roundRect">
            <a:avLst>
              <a:gd name="adj" fmla="val 7273"/>
            </a:avLst>
          </a:prstGeom>
          <a:solidFill>
            <a:srgbClr val="EAF3FF"/>
          </a:solidFill>
          <a:ln w="12700">
            <a:solidFill>
              <a:srgbClr val="1F77B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Text 4"/>
          <p:cNvSpPr/>
          <p:nvPr/>
        </p:nvSpPr>
        <p:spPr>
          <a:xfrm>
            <a:off x="704160" y="1417320"/>
            <a:ext cx="2568960" cy="840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Données </a:t>
            </a:r>
            <a:r>
              <a:rPr lang="en-US" b="1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réelles</a:t>
            </a:r>
            <a:r>
              <a:rPr lang="en-US" b="1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protons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patients CYCLHAD/CFB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RT + </a:t>
            </a:r>
            <a:r>
              <a:rPr lang="en-US" b="1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imagerie</a:t>
            </a:r>
            <a:r>
              <a:rPr lang="en-US" b="1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+ </a:t>
            </a:r>
            <a:r>
              <a:rPr lang="en-US" b="1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toxicités</a:t>
            </a:r>
            <a:r>
              <a:rPr lang="en-US" b="1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/</a:t>
            </a:r>
            <a:r>
              <a:rPr lang="en-US" b="1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réponse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Shape 5"/>
          <p:cNvSpPr/>
          <p:nvPr/>
        </p:nvSpPr>
        <p:spPr>
          <a:xfrm>
            <a:off x="4617720" y="1205280"/>
            <a:ext cx="2788560" cy="1235880"/>
          </a:xfrm>
          <a:prstGeom prst="roundRect">
            <a:avLst>
              <a:gd name="adj" fmla="val 7273"/>
            </a:avLst>
          </a:prstGeom>
          <a:solidFill>
            <a:srgbClr val="F4ECFF"/>
          </a:solidFill>
          <a:ln w="12700">
            <a:solidFill>
              <a:srgbClr val="6F42C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Text 6"/>
          <p:cNvSpPr/>
          <p:nvPr/>
        </p:nvSpPr>
        <p:spPr>
          <a:xfrm>
            <a:off x="4727520" y="1417320"/>
            <a:ext cx="2568960" cy="840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Modèles IA</a:t>
            </a:r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radiomique + dosiomique + clinique</a:t>
            </a:r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calibration / incertitude</a:t>
            </a:r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Shape 7"/>
          <p:cNvSpPr/>
          <p:nvPr/>
        </p:nvSpPr>
        <p:spPr>
          <a:xfrm>
            <a:off x="8641080" y="1142280"/>
            <a:ext cx="2788560" cy="1472040"/>
          </a:xfrm>
          <a:prstGeom prst="roundRect">
            <a:avLst>
              <a:gd name="adj" fmla="val 7273"/>
            </a:avLst>
          </a:prstGeom>
          <a:solidFill>
            <a:srgbClr val="FFF4E6"/>
          </a:solidFill>
          <a:ln w="12700">
            <a:solidFill>
              <a:srgbClr val="F28E2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Text 8"/>
          <p:cNvSpPr/>
          <p:nvPr/>
        </p:nvSpPr>
        <p:spPr>
          <a:xfrm>
            <a:off x="8622720" y="1417320"/>
            <a:ext cx="2788560" cy="840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Génération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plans </a:t>
            </a:r>
            <a:r>
              <a:rPr lang="en-US" b="1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carbone</a:t>
            </a:r>
            <a:r>
              <a:rPr lang="en-US" b="1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/</a:t>
            </a:r>
            <a:r>
              <a:rPr lang="en-US" b="1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hélium</a:t>
            </a:r>
            <a:r>
              <a:rPr lang="en-US" b="1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</a:t>
            </a:r>
            <a:r>
              <a:rPr lang="en-US" b="1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simulés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contraints</a:t>
            </a:r>
            <a:r>
              <a:rPr lang="en-US" b="1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</a:t>
            </a: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par</a:t>
            </a:r>
            <a:r>
              <a:rPr lang="en-US" b="1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GATE/NanOx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Shape 9"/>
          <p:cNvSpPr/>
          <p:nvPr/>
        </p:nvSpPr>
        <p:spPr>
          <a:xfrm>
            <a:off x="3401280" y="1828800"/>
            <a:ext cx="1216440" cy="360"/>
          </a:xfrm>
          <a:prstGeom prst="line">
            <a:avLst/>
          </a:prstGeom>
          <a:ln w="25400">
            <a:solidFill>
              <a:srgbClr val="1F77B4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Shape 10"/>
          <p:cNvSpPr/>
          <p:nvPr/>
        </p:nvSpPr>
        <p:spPr>
          <a:xfrm>
            <a:off x="7406640" y="1828800"/>
            <a:ext cx="1234440" cy="360"/>
          </a:xfrm>
          <a:prstGeom prst="line">
            <a:avLst/>
          </a:prstGeom>
          <a:ln w="25400">
            <a:solidFill>
              <a:srgbClr val="6F42C1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Shape 11"/>
          <p:cNvSpPr/>
          <p:nvPr/>
        </p:nvSpPr>
        <p:spPr>
          <a:xfrm flipH="1">
            <a:off x="6766560" y="2331720"/>
            <a:ext cx="3255120" cy="1463040"/>
          </a:xfrm>
          <a:prstGeom prst="line">
            <a:avLst/>
          </a:prstGeom>
          <a:ln w="19050">
            <a:solidFill>
              <a:srgbClr val="F28E2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Shape 12"/>
          <p:cNvSpPr/>
          <p:nvPr/>
        </p:nvSpPr>
        <p:spPr>
          <a:xfrm>
            <a:off x="868680" y="2926080"/>
            <a:ext cx="2559960" cy="119700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1F77B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Text 13"/>
          <p:cNvSpPr/>
          <p:nvPr/>
        </p:nvSpPr>
        <p:spPr>
          <a:xfrm>
            <a:off x="978480" y="3246120"/>
            <a:ext cx="2340360" cy="612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Apprentissage </a:t>
            </a:r>
            <a:r>
              <a:rPr lang="en-US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supervisé</a:t>
            </a:r>
            <a:endParaRPr lang="en-US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Toxicité</a:t>
            </a: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/ </a:t>
            </a:r>
            <a:r>
              <a:rPr lang="en-US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réponse</a:t>
            </a:r>
            <a:endParaRPr lang="en-US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NTCP/TCP </a:t>
            </a:r>
            <a:r>
              <a:rPr lang="en-US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modernisés</a:t>
            </a:r>
            <a:endParaRPr lang="en-US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Shape 14"/>
          <p:cNvSpPr/>
          <p:nvPr/>
        </p:nvSpPr>
        <p:spPr>
          <a:xfrm>
            <a:off x="3840480" y="2926080"/>
            <a:ext cx="2559960" cy="119700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6F42C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Text 15"/>
          <p:cNvSpPr/>
          <p:nvPr/>
        </p:nvSpPr>
        <p:spPr>
          <a:xfrm>
            <a:off x="3950280" y="3246120"/>
            <a:ext cx="2340360" cy="612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Pré-entraînement</a:t>
            </a:r>
            <a:endParaRPr lang="en-US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features dose/LET</a:t>
            </a:r>
            <a:endParaRPr lang="en-US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représentations multimodales</a:t>
            </a:r>
            <a:endParaRPr lang="en-US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Shape 16"/>
          <p:cNvSpPr/>
          <p:nvPr/>
        </p:nvSpPr>
        <p:spPr>
          <a:xfrm>
            <a:off x="6720840" y="2926080"/>
            <a:ext cx="2422800" cy="129060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2E7D3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Text 17"/>
          <p:cNvSpPr/>
          <p:nvPr/>
        </p:nvSpPr>
        <p:spPr>
          <a:xfrm>
            <a:off x="6766560" y="3246120"/>
            <a:ext cx="2377080" cy="612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Transfer learning</a:t>
            </a:r>
            <a:endParaRPr lang="en-US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proton → </a:t>
            </a:r>
            <a:r>
              <a:rPr lang="en-US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carbone</a:t>
            </a: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/</a:t>
            </a:r>
            <a:r>
              <a:rPr lang="en-US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hélium</a:t>
            </a:r>
            <a:endParaRPr lang="en-US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adaptation de </a:t>
            </a:r>
            <a:r>
              <a:rPr lang="en-US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domaine</a:t>
            </a:r>
            <a:endParaRPr lang="en-US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Shape 18"/>
          <p:cNvSpPr/>
          <p:nvPr/>
        </p:nvSpPr>
        <p:spPr>
          <a:xfrm>
            <a:off x="9372600" y="2926080"/>
            <a:ext cx="2148480" cy="128916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C0392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Text 19"/>
          <p:cNvSpPr/>
          <p:nvPr/>
        </p:nvSpPr>
        <p:spPr>
          <a:xfrm>
            <a:off x="9372600" y="3126096"/>
            <a:ext cx="2148480" cy="90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Uncertainty-aware AI</a:t>
            </a:r>
            <a:endParaRPr lang="en-US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conformal / Bayesian</a:t>
            </a:r>
            <a:endParaRPr lang="en-US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seuils</a:t>
            </a: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de non-</a:t>
            </a:r>
            <a:r>
              <a:rPr lang="en-US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déploiement</a:t>
            </a:r>
            <a:endParaRPr lang="en-US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Text 20"/>
          <p:cNvSpPr/>
          <p:nvPr/>
        </p:nvSpPr>
        <p:spPr>
          <a:xfrm>
            <a:off x="411480" y="4434840"/>
            <a:ext cx="20113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Principes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Text 21"/>
          <p:cNvSpPr/>
          <p:nvPr/>
        </p:nvSpPr>
        <p:spPr>
          <a:xfrm>
            <a:off x="411480" y="5020560"/>
            <a:ext cx="6720840" cy="114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Ne pas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remplacer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la physique par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l’IA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: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l’IA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est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contrainte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par dose, LET, OER et RBE.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Séparer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performance, calibration,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transportabilité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et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utilité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clinique.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Documenter le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domaine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de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validité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: population,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particule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,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énergie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, site, imaging.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Text 22"/>
          <p:cNvSpPr/>
          <p:nvPr/>
        </p:nvSpPr>
        <p:spPr>
          <a:xfrm>
            <a:off x="7296480" y="4634280"/>
            <a:ext cx="20113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Livrables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Text 23"/>
          <p:cNvSpPr/>
          <p:nvPr/>
        </p:nvSpPr>
        <p:spPr>
          <a:xfrm>
            <a:off x="7296480" y="5020560"/>
            <a:ext cx="4727340" cy="114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Modèle proton v1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validé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interne.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Cohorte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carbone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/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hélium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traçable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.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Prototype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d’hybridation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model/data-driven.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Text 24"/>
          <p:cNvSpPr/>
          <p:nvPr/>
        </p:nvSpPr>
        <p:spPr>
          <a:xfrm>
            <a:off x="457200" y="6510600"/>
            <a:ext cx="11292480" cy="209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670" b="0" u="none" strike="noStrike">
                <a:solidFill>
                  <a:srgbClr val="64748B"/>
                </a:solidFill>
                <a:effectLst/>
                <a:uFillTx/>
                <a:latin typeface="Aptos"/>
              </a:rPr>
              <a:t>Réfs : Ding et al., 2025 review AI/proton planning ; Schwarze et al., ICCR 2024/2025 dose prediction in CIRT ; RaySearch carbon planning docs ; Kocak et al., METRICS 2024.</a:t>
            </a:r>
            <a:endParaRPr lang="en-US" sz="67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 0"/>
          <p:cNvSpPr/>
          <p:nvPr/>
        </p:nvSpPr>
        <p:spPr>
          <a:xfrm>
            <a:off x="411480" y="228600"/>
            <a:ext cx="1138392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300" b="1" u="none" strike="noStrike" dirty="0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WP : adaptation </a:t>
            </a:r>
            <a:r>
              <a:rPr lang="en-US" sz="2300" b="1" u="none" strike="noStrike" dirty="0" err="1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biologique</a:t>
            </a:r>
            <a:r>
              <a:rPr lang="en-US" sz="2300" b="1" u="none" strike="noStrike" dirty="0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 et </a:t>
            </a:r>
            <a:r>
              <a:rPr lang="en-US" sz="2300" b="1" u="none" strike="noStrike" dirty="0" err="1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démonstrateurs</a:t>
            </a:r>
            <a:r>
              <a:rPr lang="en-US" sz="2300" b="1" u="none" strike="noStrike" dirty="0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 cliniques</a:t>
            </a:r>
            <a:endParaRPr lang="en-US" sz="2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Text 1"/>
          <p:cNvSpPr/>
          <p:nvPr/>
        </p:nvSpPr>
        <p:spPr>
          <a:xfrm>
            <a:off x="429840" y="667440"/>
            <a:ext cx="1097244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i="1" u="none" strike="noStrike">
                <a:solidFill>
                  <a:srgbClr val="64748B"/>
                </a:solidFill>
                <a:effectLst/>
                <a:uFillTx/>
                <a:latin typeface="Aptos"/>
              </a:rPr>
              <a:t>PIOtox valide le socle toxicité ; l’hypoxie tumorale ouvre l’adaptation multi-ion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Shape 2"/>
          <p:cNvSpPr/>
          <p:nvPr/>
        </p:nvSpPr>
        <p:spPr>
          <a:xfrm>
            <a:off x="411480" y="960120"/>
            <a:ext cx="11338560" cy="360"/>
          </a:xfrm>
          <a:prstGeom prst="line">
            <a:avLst/>
          </a:prstGeom>
          <a:ln w="12700">
            <a:solidFill>
              <a:srgbClr val="CBD5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Shape 3"/>
          <p:cNvSpPr/>
          <p:nvPr/>
        </p:nvSpPr>
        <p:spPr>
          <a:xfrm>
            <a:off x="548640" y="1014840"/>
            <a:ext cx="2331360" cy="1764360"/>
          </a:xfrm>
          <a:prstGeom prst="roundRect">
            <a:avLst>
              <a:gd name="adj" fmla="val 7619"/>
            </a:avLst>
          </a:prstGeom>
          <a:solidFill>
            <a:srgbClr val="EAF3FF"/>
          </a:solidFill>
          <a:ln w="12700">
            <a:solidFill>
              <a:srgbClr val="1F77B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Text 4"/>
          <p:cNvSpPr/>
          <p:nvPr/>
        </p:nvSpPr>
        <p:spPr>
          <a:xfrm>
            <a:off x="658440" y="1508760"/>
            <a:ext cx="2111760" cy="79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T0</a:t>
            </a:r>
            <a:endParaRPr lang="en-US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Plan initial</a:t>
            </a:r>
            <a:endParaRPr lang="en-US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CT/MRI/PET + dose + LET</a:t>
            </a:r>
            <a:endParaRPr lang="en-US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état </a:t>
            </a:r>
            <a:r>
              <a:rPr lang="en-US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biologique</a:t>
            </a: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initial</a:t>
            </a:r>
            <a:endParaRPr lang="en-US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Shape 5"/>
          <p:cNvSpPr/>
          <p:nvPr/>
        </p:nvSpPr>
        <p:spPr>
          <a:xfrm>
            <a:off x="3108960" y="1006200"/>
            <a:ext cx="2331360" cy="1755720"/>
          </a:xfrm>
          <a:prstGeom prst="roundRect">
            <a:avLst>
              <a:gd name="adj" fmla="val 7619"/>
            </a:avLst>
          </a:prstGeom>
          <a:solidFill>
            <a:srgbClr val="EAF7EA"/>
          </a:solidFill>
          <a:ln w="12700">
            <a:solidFill>
              <a:srgbClr val="2E7D3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Text 6"/>
          <p:cNvSpPr/>
          <p:nvPr/>
        </p:nvSpPr>
        <p:spPr>
          <a:xfrm>
            <a:off x="3218760" y="1508760"/>
            <a:ext cx="2111760" cy="79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Pendant RT</a:t>
            </a:r>
            <a:endParaRPr lang="en-US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Imagerie répétée</a:t>
            </a:r>
            <a:endParaRPr lang="en-US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réponse morphologique</a:t>
            </a:r>
            <a:endParaRPr lang="en-US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± hypoxie résiduelle</a:t>
            </a:r>
            <a:endParaRPr lang="en-US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Shape 7"/>
          <p:cNvSpPr/>
          <p:nvPr/>
        </p:nvSpPr>
        <p:spPr>
          <a:xfrm>
            <a:off x="5669280" y="1023120"/>
            <a:ext cx="2331360" cy="1755720"/>
          </a:xfrm>
          <a:prstGeom prst="roundRect">
            <a:avLst>
              <a:gd name="adj" fmla="val 7619"/>
            </a:avLst>
          </a:prstGeom>
          <a:solidFill>
            <a:srgbClr val="F4ECFF"/>
          </a:solidFill>
          <a:ln w="12700">
            <a:solidFill>
              <a:srgbClr val="6F42C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Text 8"/>
          <p:cNvSpPr/>
          <p:nvPr/>
        </p:nvSpPr>
        <p:spPr>
          <a:xfrm>
            <a:off x="5779080" y="1508760"/>
            <a:ext cx="2111760" cy="79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Mise à jour</a:t>
            </a:r>
            <a:endParaRPr lang="en-US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digital twin</a:t>
            </a:r>
            <a:endParaRPr lang="en-US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réestimation TCP/NTCP</a:t>
            </a:r>
            <a:endParaRPr lang="en-US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incertitude</a:t>
            </a:r>
            <a:endParaRPr lang="en-US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Shape 9"/>
          <p:cNvSpPr/>
          <p:nvPr/>
        </p:nvSpPr>
        <p:spPr>
          <a:xfrm>
            <a:off x="8229600" y="1023120"/>
            <a:ext cx="2331360" cy="1755360"/>
          </a:xfrm>
          <a:prstGeom prst="roundRect">
            <a:avLst>
              <a:gd name="adj" fmla="val 7619"/>
            </a:avLst>
          </a:prstGeom>
          <a:solidFill>
            <a:srgbClr val="FFF4E6"/>
          </a:solidFill>
          <a:ln w="12700">
            <a:solidFill>
              <a:srgbClr val="F28E2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Text 10"/>
          <p:cNvSpPr/>
          <p:nvPr/>
        </p:nvSpPr>
        <p:spPr>
          <a:xfrm>
            <a:off x="8339400" y="1508760"/>
            <a:ext cx="2111760" cy="79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Décision</a:t>
            </a:r>
            <a:endParaRPr lang="en-US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continuer / replanifier</a:t>
            </a:r>
            <a:endParaRPr lang="en-US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changer fractionnement</a:t>
            </a:r>
            <a:endParaRPr lang="en-US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particule ?</a:t>
            </a:r>
            <a:endParaRPr lang="en-US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Shape 11"/>
          <p:cNvSpPr/>
          <p:nvPr/>
        </p:nvSpPr>
        <p:spPr>
          <a:xfrm>
            <a:off x="2880360" y="1901880"/>
            <a:ext cx="228600" cy="360"/>
          </a:xfrm>
          <a:prstGeom prst="line">
            <a:avLst/>
          </a:prstGeom>
          <a:ln w="17780">
            <a:solidFill>
              <a:srgbClr val="64748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Shape 12"/>
          <p:cNvSpPr/>
          <p:nvPr/>
        </p:nvSpPr>
        <p:spPr>
          <a:xfrm>
            <a:off x="5440680" y="1901880"/>
            <a:ext cx="228600" cy="360"/>
          </a:xfrm>
          <a:prstGeom prst="line">
            <a:avLst/>
          </a:prstGeom>
          <a:ln w="17780">
            <a:solidFill>
              <a:srgbClr val="64748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Shape 13"/>
          <p:cNvSpPr/>
          <p:nvPr/>
        </p:nvSpPr>
        <p:spPr>
          <a:xfrm>
            <a:off x="8001000" y="1901880"/>
            <a:ext cx="228600" cy="360"/>
          </a:xfrm>
          <a:prstGeom prst="line">
            <a:avLst/>
          </a:prstGeom>
          <a:ln w="17780">
            <a:solidFill>
              <a:srgbClr val="64748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Text 14"/>
          <p:cNvSpPr/>
          <p:nvPr/>
        </p:nvSpPr>
        <p:spPr>
          <a:xfrm>
            <a:off x="4654296" y="2916360"/>
            <a:ext cx="2751912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b="0" i="1" u="none" strike="noStrike" dirty="0">
                <a:solidFill>
                  <a:srgbClr val="64748B"/>
                </a:solidFill>
                <a:effectLst/>
                <a:uFillTx/>
                <a:latin typeface="Aptos"/>
              </a:rPr>
              <a:t>boucle adaptative MLops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Shape 15"/>
          <p:cNvSpPr/>
          <p:nvPr/>
        </p:nvSpPr>
        <p:spPr>
          <a:xfrm>
            <a:off x="731520" y="3291840"/>
            <a:ext cx="3245760" cy="228564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1F77B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Text 16"/>
          <p:cNvSpPr/>
          <p:nvPr/>
        </p:nvSpPr>
        <p:spPr>
          <a:xfrm>
            <a:off x="841320" y="4023360"/>
            <a:ext cx="3026160" cy="79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Démonstrateur</a:t>
            </a:r>
            <a:r>
              <a:rPr lang="en-US" b="1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1 — PIOtox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Base de données </a:t>
            </a:r>
            <a:r>
              <a:rPr lang="en-US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dispo</a:t>
            </a: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 multimodales </a:t>
            </a:r>
            <a:r>
              <a:rPr lang="en-US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Tissus</a:t>
            </a: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</a:t>
            </a:r>
            <a:r>
              <a:rPr lang="en-US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sains</a:t>
            </a:r>
            <a:endParaRPr lang="en-US" u="none" strike="noStrike" dirty="0">
              <a:solidFill>
                <a:srgbClr val="0B1F4D"/>
              </a:solidFill>
              <a:effectLst/>
              <a:uFillTx/>
              <a:latin typeface="Aptos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Toxicités optiques : données </a:t>
            </a:r>
            <a:r>
              <a:rPr lang="en-US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ophtalmo</a:t>
            </a: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longitudinales + dose 3D + OARs</a:t>
            </a:r>
            <a:endParaRPr lang="en-US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→ cartes de </a:t>
            </a:r>
            <a:r>
              <a:rPr lang="en-US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risque</a:t>
            </a: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et </a:t>
            </a:r>
            <a:r>
              <a:rPr lang="en-US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preuve</a:t>
            </a: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de </a:t>
            </a:r>
            <a:r>
              <a:rPr lang="en-US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faisabilité</a:t>
            </a: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</a:t>
            </a:r>
            <a:r>
              <a:rPr lang="en-US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plateforme</a:t>
            </a:r>
            <a:endParaRPr lang="en-US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Shape 17"/>
          <p:cNvSpPr/>
          <p:nvPr/>
        </p:nvSpPr>
        <p:spPr>
          <a:xfrm>
            <a:off x="4434840" y="3429000"/>
            <a:ext cx="3245760" cy="191916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2E7D3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 18"/>
          <p:cNvSpPr/>
          <p:nvPr/>
        </p:nvSpPr>
        <p:spPr>
          <a:xfrm>
            <a:off x="4434840" y="4023360"/>
            <a:ext cx="3135960" cy="79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Démonstrateur</a:t>
            </a:r>
            <a:r>
              <a:rPr lang="en-US" b="1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2 </a:t>
            </a: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</a:t>
            </a: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dirty="0" err="1">
                <a:solidFill>
                  <a:srgbClr val="0B1F4D"/>
                </a:solidFill>
                <a:latin typeface="Aptos"/>
              </a:rPr>
              <a:t>R</a:t>
            </a:r>
            <a:r>
              <a:rPr lang="en-US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éponse</a:t>
            </a: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/ </a:t>
            </a:r>
            <a:r>
              <a:rPr lang="en-US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hypoxie</a:t>
            </a:r>
            <a:endParaRPr lang="en-US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Cartes </a:t>
            </a:r>
            <a:r>
              <a:rPr lang="en-US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d’hypoxie</a:t>
            </a: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et </a:t>
            </a:r>
            <a:r>
              <a:rPr lang="en-US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réponse</a:t>
            </a: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</a:t>
            </a:r>
            <a:r>
              <a:rPr lang="en-US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tumorale</a:t>
            </a: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</a:t>
            </a:r>
            <a:r>
              <a:rPr lang="en-US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acquises</a:t>
            </a: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</a:t>
            </a: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en cours de RT</a:t>
            </a:r>
            <a:endParaRPr lang="en-US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→ reclassification de </a:t>
            </a:r>
            <a:r>
              <a:rPr lang="en-US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radiorésistance</a:t>
            </a:r>
            <a:endParaRPr lang="en-US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Shape 19"/>
          <p:cNvSpPr/>
          <p:nvPr/>
        </p:nvSpPr>
        <p:spPr>
          <a:xfrm>
            <a:off x="8138160" y="3429000"/>
            <a:ext cx="3245760" cy="187344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6F42C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Text 20"/>
          <p:cNvSpPr/>
          <p:nvPr/>
        </p:nvSpPr>
        <p:spPr>
          <a:xfrm>
            <a:off x="8247960" y="4023360"/>
            <a:ext cx="3026160" cy="79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Démonstrateur</a:t>
            </a:r>
            <a:r>
              <a:rPr lang="en-US" b="1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3 </a:t>
            </a:r>
            <a:endParaRPr lang="en-US" u="none" strike="noStrike" dirty="0">
              <a:solidFill>
                <a:srgbClr val="0B1F4D"/>
              </a:solidFill>
              <a:effectLst/>
              <a:uFillTx/>
              <a:latin typeface="Aptos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dirty="0">
                <a:solidFill>
                  <a:srgbClr val="0B1F4D"/>
                </a:solidFill>
                <a:latin typeface="Aptos"/>
              </a:rPr>
              <a:t>P</a:t>
            </a: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atient </a:t>
            </a:r>
            <a:r>
              <a:rPr lang="en-US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virtuel</a:t>
            </a: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multi-ion</a:t>
            </a:r>
            <a:endParaRPr lang="en-US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Comparaison</a:t>
            </a: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proton / </a:t>
            </a:r>
            <a:r>
              <a:rPr lang="en-US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carbone</a:t>
            </a: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/ </a:t>
            </a:r>
            <a:r>
              <a:rPr lang="en-US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hélium</a:t>
            </a: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avant </a:t>
            </a:r>
            <a:r>
              <a:rPr lang="en-US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cohortes</a:t>
            </a: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cliniques larges</a:t>
            </a:r>
            <a:endParaRPr lang="en-US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→ </a:t>
            </a:r>
            <a:r>
              <a:rPr lang="en-US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décision</a:t>
            </a:r>
            <a:r>
              <a:rPr lang="en-US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et design </a:t>
            </a:r>
            <a:r>
              <a:rPr lang="en-US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d’essais</a:t>
            </a:r>
            <a:endParaRPr lang="en-US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Shape 21"/>
          <p:cNvSpPr/>
          <p:nvPr/>
        </p:nvSpPr>
        <p:spPr>
          <a:xfrm>
            <a:off x="960120" y="5650920"/>
            <a:ext cx="10240920" cy="347040"/>
          </a:xfrm>
          <a:prstGeom prst="roundRect">
            <a:avLst>
              <a:gd name="adj" fmla="val 42105"/>
            </a:avLst>
          </a:prstGeom>
          <a:solidFill>
            <a:srgbClr val="F8FAFC"/>
          </a:solidFill>
          <a:ln w="12700">
            <a:solidFill>
              <a:srgbClr val="F8FAF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Text 22"/>
          <p:cNvSpPr/>
          <p:nvPr/>
        </p:nvSpPr>
        <p:spPr>
          <a:xfrm>
            <a:off x="1033200" y="5696640"/>
            <a:ext cx="1009476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50" b="1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Positionnement : PIOtox = cas d’usage initial ; objectif scientifique = modélisation prédictive généralisable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Text 23"/>
          <p:cNvSpPr/>
          <p:nvPr/>
        </p:nvSpPr>
        <p:spPr>
          <a:xfrm>
            <a:off x="457200" y="6510600"/>
            <a:ext cx="11292480" cy="209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670" b="0" u="none" strike="noStrike">
                <a:solidFill>
                  <a:srgbClr val="64748B"/>
                </a:solidFill>
                <a:effectLst/>
                <a:uFillTx/>
                <a:latin typeface="Aptos"/>
              </a:rPr>
              <a:t>Réfs : Thorwarth et al., Radiother Oncol 2010 ; Gérard et al., Front Oncol 2019 ; Sambasivan et al., 2024 hypoxia PET review ; aRTwin/PioTox docs internes.</a:t>
            </a:r>
            <a:endParaRPr lang="en-US" sz="67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 0"/>
          <p:cNvSpPr/>
          <p:nvPr/>
        </p:nvSpPr>
        <p:spPr>
          <a:xfrm>
            <a:off x="411480" y="228600"/>
            <a:ext cx="1138392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300" b="1" u="none" strike="noStrike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Feuille de route scientifique : livrables CNRS → recette janvier 2029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Text 1"/>
          <p:cNvSpPr/>
          <p:nvPr/>
        </p:nvSpPr>
        <p:spPr>
          <a:xfrm>
            <a:off x="429840" y="667440"/>
            <a:ext cx="1097244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i="1" u="none" strike="noStrike">
                <a:solidFill>
                  <a:srgbClr val="64748B"/>
                </a:solidFill>
                <a:effectLst/>
                <a:uFillTx/>
                <a:latin typeface="Aptos"/>
              </a:rPr>
              <a:t>Une trajectoire de preuve : données → modèles → validation → généralisation multi-ion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Shape 2"/>
          <p:cNvSpPr/>
          <p:nvPr/>
        </p:nvSpPr>
        <p:spPr>
          <a:xfrm>
            <a:off x="411480" y="960120"/>
            <a:ext cx="11338560" cy="360"/>
          </a:xfrm>
          <a:prstGeom prst="line">
            <a:avLst/>
          </a:prstGeom>
          <a:ln w="12700">
            <a:solidFill>
              <a:srgbClr val="CBD5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Shape 3"/>
          <p:cNvSpPr/>
          <p:nvPr/>
        </p:nvSpPr>
        <p:spPr>
          <a:xfrm>
            <a:off x="502920" y="1060920"/>
            <a:ext cx="1682280" cy="310680"/>
          </a:xfrm>
          <a:prstGeom prst="roundRect">
            <a:avLst>
              <a:gd name="adj" fmla="val 23529"/>
            </a:avLst>
          </a:prstGeom>
          <a:solidFill>
            <a:srgbClr val="EAF3FF"/>
          </a:solidFill>
          <a:ln w="12700">
            <a:solidFill>
              <a:srgbClr val="1F77B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Text 4"/>
          <p:cNvSpPr/>
          <p:nvPr/>
        </p:nvSpPr>
        <p:spPr>
          <a:xfrm>
            <a:off x="612720" y="1152360"/>
            <a:ext cx="1462680" cy="145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T3–T4 2026</a:t>
            </a:r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Shape 5"/>
          <p:cNvSpPr/>
          <p:nvPr/>
        </p:nvSpPr>
        <p:spPr>
          <a:xfrm>
            <a:off x="502920" y="1591380"/>
            <a:ext cx="1682280" cy="162738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1F77B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Text 6"/>
          <p:cNvSpPr/>
          <p:nvPr/>
        </p:nvSpPr>
        <p:spPr>
          <a:xfrm>
            <a:off x="569400" y="1970910"/>
            <a:ext cx="1566600" cy="85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Architecture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scientifique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Dataset minimal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Specs GATE/NanOx/IA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Shape 7"/>
          <p:cNvSpPr/>
          <p:nvPr/>
        </p:nvSpPr>
        <p:spPr>
          <a:xfrm>
            <a:off x="2185200" y="2221920"/>
            <a:ext cx="219600" cy="360"/>
          </a:xfrm>
          <a:prstGeom prst="line">
            <a:avLst/>
          </a:prstGeom>
          <a:ln w="13970">
            <a:solidFill>
              <a:srgbClr val="64748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Shape 8"/>
          <p:cNvSpPr/>
          <p:nvPr/>
        </p:nvSpPr>
        <p:spPr>
          <a:xfrm>
            <a:off x="2404800" y="1060920"/>
            <a:ext cx="1682280" cy="310680"/>
          </a:xfrm>
          <a:prstGeom prst="roundRect">
            <a:avLst>
              <a:gd name="adj" fmla="val 23529"/>
            </a:avLst>
          </a:prstGeom>
          <a:solidFill>
            <a:srgbClr val="EAF7EA"/>
          </a:solidFill>
          <a:ln w="12700">
            <a:solidFill>
              <a:srgbClr val="2E7D3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" name="Text 9"/>
          <p:cNvSpPr/>
          <p:nvPr/>
        </p:nvSpPr>
        <p:spPr>
          <a:xfrm>
            <a:off x="2514600" y="1152360"/>
            <a:ext cx="1462680" cy="145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T1–T2 2027</a:t>
            </a:r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Shape 10"/>
          <p:cNvSpPr/>
          <p:nvPr/>
        </p:nvSpPr>
        <p:spPr>
          <a:xfrm>
            <a:off x="2404800" y="1546380"/>
            <a:ext cx="1682280" cy="167202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2E7D3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Text 11"/>
          <p:cNvSpPr/>
          <p:nvPr/>
        </p:nvSpPr>
        <p:spPr>
          <a:xfrm>
            <a:off x="2514600" y="1810440"/>
            <a:ext cx="1462680" cy="85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Entrepôt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opérationnel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Ingestion RT/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imagerie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PIOtox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intégré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Shape 12"/>
          <p:cNvSpPr/>
          <p:nvPr/>
        </p:nvSpPr>
        <p:spPr>
          <a:xfrm>
            <a:off x="4087080" y="2221920"/>
            <a:ext cx="219600" cy="360"/>
          </a:xfrm>
          <a:prstGeom prst="line">
            <a:avLst/>
          </a:prstGeom>
          <a:ln w="13970">
            <a:solidFill>
              <a:srgbClr val="64748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Shape 13"/>
          <p:cNvSpPr/>
          <p:nvPr/>
        </p:nvSpPr>
        <p:spPr>
          <a:xfrm>
            <a:off x="4306680" y="1060920"/>
            <a:ext cx="1682280" cy="310680"/>
          </a:xfrm>
          <a:prstGeom prst="roundRect">
            <a:avLst>
              <a:gd name="adj" fmla="val 23529"/>
            </a:avLst>
          </a:prstGeom>
          <a:solidFill>
            <a:srgbClr val="F4ECFF"/>
          </a:solidFill>
          <a:ln w="12700">
            <a:solidFill>
              <a:srgbClr val="6F42C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Text 14"/>
          <p:cNvSpPr/>
          <p:nvPr/>
        </p:nvSpPr>
        <p:spPr>
          <a:xfrm>
            <a:off x="4416480" y="1152360"/>
            <a:ext cx="1462680" cy="145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T3–T4 2027</a:t>
            </a:r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Shape 15"/>
          <p:cNvSpPr/>
          <p:nvPr/>
        </p:nvSpPr>
        <p:spPr>
          <a:xfrm>
            <a:off x="4306680" y="1546380"/>
            <a:ext cx="1682280" cy="164502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6F42C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Text 16"/>
          <p:cNvSpPr/>
          <p:nvPr/>
        </p:nvSpPr>
        <p:spPr>
          <a:xfrm>
            <a:off x="4416480" y="1810440"/>
            <a:ext cx="1462680" cy="85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0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IA proton v1</a:t>
            </a:r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0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NanOx-hypoxie v1</a:t>
            </a:r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0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Synthèse carbone v1</a:t>
            </a:r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Shape 17"/>
          <p:cNvSpPr/>
          <p:nvPr/>
        </p:nvSpPr>
        <p:spPr>
          <a:xfrm>
            <a:off x="5989320" y="2221920"/>
            <a:ext cx="219240" cy="360"/>
          </a:xfrm>
          <a:prstGeom prst="line">
            <a:avLst/>
          </a:prstGeom>
          <a:ln w="13970">
            <a:solidFill>
              <a:srgbClr val="64748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Shape 18"/>
          <p:cNvSpPr/>
          <p:nvPr/>
        </p:nvSpPr>
        <p:spPr>
          <a:xfrm>
            <a:off x="6208920" y="1060920"/>
            <a:ext cx="1682280" cy="310680"/>
          </a:xfrm>
          <a:prstGeom prst="roundRect">
            <a:avLst>
              <a:gd name="adj" fmla="val 23529"/>
            </a:avLst>
          </a:prstGeom>
          <a:solidFill>
            <a:srgbClr val="FFF4E6"/>
          </a:solidFill>
          <a:ln w="12700">
            <a:solidFill>
              <a:srgbClr val="F28E2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Text 19"/>
          <p:cNvSpPr/>
          <p:nvPr/>
        </p:nvSpPr>
        <p:spPr>
          <a:xfrm>
            <a:off x="6318360" y="1152360"/>
            <a:ext cx="1462680" cy="145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T1–T2 2028</a:t>
            </a:r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Shape 20"/>
          <p:cNvSpPr/>
          <p:nvPr/>
        </p:nvSpPr>
        <p:spPr>
          <a:xfrm>
            <a:off x="6208920" y="1546380"/>
            <a:ext cx="1682280" cy="164466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F28E2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Text 21"/>
          <p:cNvSpPr/>
          <p:nvPr/>
        </p:nvSpPr>
        <p:spPr>
          <a:xfrm>
            <a:off x="6318360" y="1810440"/>
            <a:ext cx="1462680" cy="85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Validation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expérimentale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Hybridation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modèle/IA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Hypoxie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pilote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Shape 22"/>
          <p:cNvSpPr/>
          <p:nvPr/>
        </p:nvSpPr>
        <p:spPr>
          <a:xfrm>
            <a:off x="7891200" y="2221920"/>
            <a:ext cx="219240" cy="360"/>
          </a:xfrm>
          <a:prstGeom prst="line">
            <a:avLst/>
          </a:prstGeom>
          <a:ln w="13970">
            <a:solidFill>
              <a:srgbClr val="64748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Shape 23"/>
          <p:cNvSpPr/>
          <p:nvPr/>
        </p:nvSpPr>
        <p:spPr>
          <a:xfrm>
            <a:off x="8110800" y="1060920"/>
            <a:ext cx="1682280" cy="310680"/>
          </a:xfrm>
          <a:prstGeom prst="roundRect">
            <a:avLst>
              <a:gd name="adj" fmla="val 23529"/>
            </a:avLst>
          </a:prstGeom>
          <a:solidFill>
            <a:srgbClr val="FDEDEC"/>
          </a:solidFill>
          <a:ln w="12700">
            <a:solidFill>
              <a:srgbClr val="C0392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Text 24"/>
          <p:cNvSpPr/>
          <p:nvPr/>
        </p:nvSpPr>
        <p:spPr>
          <a:xfrm>
            <a:off x="8220600" y="1152360"/>
            <a:ext cx="1462680" cy="145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T3–T4 2028</a:t>
            </a:r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Shape 25"/>
          <p:cNvSpPr/>
          <p:nvPr/>
        </p:nvSpPr>
        <p:spPr>
          <a:xfrm>
            <a:off x="8110800" y="1463040"/>
            <a:ext cx="1682280" cy="172692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C0392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Text 26"/>
          <p:cNvSpPr/>
          <p:nvPr/>
        </p:nvSpPr>
        <p:spPr>
          <a:xfrm>
            <a:off x="8159640" y="1880100"/>
            <a:ext cx="1584240" cy="85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Extension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carbone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/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hélium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Digital twin longitudinal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0" i="1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SNDS </a:t>
            </a:r>
            <a:r>
              <a:rPr lang="en-US" b="0" i="1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si</a:t>
            </a:r>
            <a:r>
              <a:rPr lang="en-US" b="0" i="1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</a:t>
            </a:r>
            <a:r>
              <a:rPr lang="en-US" b="0" i="1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autorisé</a:t>
            </a:r>
            <a:endParaRPr lang="en-US" b="0" i="1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Shape 27"/>
          <p:cNvSpPr/>
          <p:nvPr/>
        </p:nvSpPr>
        <p:spPr>
          <a:xfrm>
            <a:off x="9793080" y="2221920"/>
            <a:ext cx="219600" cy="360"/>
          </a:xfrm>
          <a:prstGeom prst="line">
            <a:avLst/>
          </a:prstGeom>
          <a:ln w="13970">
            <a:solidFill>
              <a:srgbClr val="64748B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Shape 28"/>
          <p:cNvSpPr/>
          <p:nvPr/>
        </p:nvSpPr>
        <p:spPr>
          <a:xfrm>
            <a:off x="10012680" y="1060920"/>
            <a:ext cx="1682280" cy="310680"/>
          </a:xfrm>
          <a:prstGeom prst="roundRect">
            <a:avLst>
              <a:gd name="adj" fmla="val 23529"/>
            </a:avLst>
          </a:prstGeom>
          <a:solidFill>
            <a:srgbClr val="E8EEF8"/>
          </a:solidFill>
          <a:ln w="12700">
            <a:solidFill>
              <a:srgbClr val="0B1F4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Text 29"/>
          <p:cNvSpPr/>
          <p:nvPr/>
        </p:nvSpPr>
        <p:spPr>
          <a:xfrm>
            <a:off x="10122480" y="1152360"/>
            <a:ext cx="1462680" cy="145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Jan. 2029</a:t>
            </a:r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Shape 30"/>
          <p:cNvSpPr/>
          <p:nvPr/>
        </p:nvSpPr>
        <p:spPr>
          <a:xfrm>
            <a:off x="10012680" y="1445400"/>
            <a:ext cx="1676400" cy="174420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0B1F4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Text 31"/>
          <p:cNvSpPr/>
          <p:nvPr/>
        </p:nvSpPr>
        <p:spPr>
          <a:xfrm>
            <a:off x="10061880" y="1810440"/>
            <a:ext cx="1627200" cy="85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Recette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scientifique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Documentation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Facturation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clôturée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Text 32"/>
          <p:cNvSpPr/>
          <p:nvPr/>
        </p:nvSpPr>
        <p:spPr>
          <a:xfrm>
            <a:off x="582600" y="3438180"/>
            <a:ext cx="283428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Organisation des équipes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" name="Text 33"/>
          <p:cNvSpPr/>
          <p:nvPr/>
        </p:nvSpPr>
        <p:spPr>
          <a:xfrm>
            <a:off x="609960" y="4453920"/>
            <a:ext cx="5486040" cy="1416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Clinique &amp; physique médicale — CFB/CYCLHAD :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cohortes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, plans, dose/LET, validation.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Biophysique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&amp;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modélisation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— CNRS/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partenaires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: GATE, NanOx, OER, RBE, multi-ion.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Radiobiologie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expérimentale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: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survie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,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hypoxie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, protons/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carbone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, calibration.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Imagerie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&amp; adaptive RT :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hypoxie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, registration longitudinale,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réponse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tumorale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.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IA / Data / MLOps : radiomique, dosiomique,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synthétique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,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incertitudes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, </a:t>
            </a:r>
            <a:r>
              <a:rPr lang="en-US" b="0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déploiement</a:t>
            </a:r>
            <a:r>
              <a:rPr lang="en-US" b="0" u="none" strike="noStrike" dirty="0">
                <a:solidFill>
                  <a:srgbClr val="0B1F4D"/>
                </a:solidFill>
                <a:effectLst/>
                <a:uFillTx/>
                <a:latin typeface="Aptos"/>
              </a:rPr>
              <a:t>.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1" name="Text 34"/>
          <p:cNvSpPr/>
          <p:nvPr/>
        </p:nvSpPr>
        <p:spPr>
          <a:xfrm>
            <a:off x="6645000" y="3438180"/>
            <a:ext cx="329148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 dirty="0" err="1">
                <a:solidFill>
                  <a:srgbClr val="0B1F4D"/>
                </a:solidFill>
                <a:effectLst/>
                <a:uFillTx/>
                <a:latin typeface="Aptos"/>
              </a:rPr>
              <a:t>Livrables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Text 35"/>
          <p:cNvSpPr/>
          <p:nvPr/>
        </p:nvSpPr>
        <p:spPr>
          <a:xfrm>
            <a:off x="6645000" y="4453920"/>
            <a:ext cx="4571640" cy="1416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en-US" b="0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Données protons, expérimentales et synthétiques dans un espace commun versionné.</a:t>
            </a:r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b="0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Prédiction biologique multi-ion validée expérimentalement, avec incertitudes.</a:t>
            </a:r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b="0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Prototype d’adaptation hypoxie/réponse et démonstrateurs cliniques exploitables.</a:t>
            </a:r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b="0" u="none" strike="noStrike">
                <a:solidFill>
                  <a:srgbClr val="0B1F4D"/>
                </a:solidFill>
                <a:effectLst/>
                <a:uFillTx/>
                <a:latin typeface="Aptos"/>
              </a:rPr>
              <a:t>Stratégie de généralisation multicentrique et SNDS prête si autorisation.</a:t>
            </a:r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Text 38"/>
          <p:cNvSpPr/>
          <p:nvPr/>
        </p:nvSpPr>
        <p:spPr>
          <a:xfrm>
            <a:off x="457200" y="6510600"/>
            <a:ext cx="11292480" cy="209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670" b="0" u="none" strike="noStrike">
                <a:solidFill>
                  <a:srgbClr val="64748B"/>
                </a:solidFill>
                <a:effectLst/>
                <a:uFillTx/>
                <a:latin typeface="Aptos"/>
              </a:rPr>
              <a:t>Sources internes : projet aRTwin 2026–2029, cahier des charges innovation, roadmap multi-ion Caen ; références externes sur GATE/NanOx/RBE/IA/adaptation hypoxie.</a:t>
            </a:r>
            <a:endParaRPr lang="en-US" sz="67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</a:majorFont>
      <a:minorFont>
        <a:latin typeface="Aptos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1051</Words>
  <Application>Microsoft Office PowerPoint</Application>
  <PresentationFormat>Grand écran</PresentationFormat>
  <Paragraphs>170</Paragraphs>
  <Slides>6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3" baseType="lpstr">
      <vt:lpstr>Aptos</vt:lpstr>
      <vt:lpstr>Aptos Display</vt:lpstr>
      <vt:lpstr>Arial</vt:lpstr>
      <vt:lpstr>Symbol</vt:lpstr>
      <vt:lpstr>Times New Roman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Centre François Baclesse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Juliette Thariat</dc:creator>
  <cp:lastModifiedBy>Juliette Thariat</cp:lastModifiedBy>
  <cp:revision>1</cp:revision>
  <dcterms:modified xsi:type="dcterms:W3CDTF">2026-09-07T20:05:25Z</dcterms:modified>
</cp:coreProperties>
</file>

<file path=docProps/core0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2026-09-06T13:25:49Z</dcterms:created>
  <dc:creator>OpenAI</dc:creator>
  <dc:description/>
  <dc:language>en-US</dc:language>
  <cp:lastModifiedBy>OpenAI</cp:lastModifiedBy>
  <dcterms:modified xsi:type="dcterms:W3CDTF">2026-09-06T13:25:49Z</dcterms:modified>
  <cp:revision>1</cp:revision>
  <dc:subject>aRTwin projet scientifique</dc:subject>
  <dc:title>aRTwin — démarche scientifique CNRS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5</vt:r8>
  </property>
  <property fmtid="{D5CDD505-2E9C-101B-9397-08002B2CF9AE}" pid="3" name="PresentationFormat">
    <vt:lpwstr>On-screen Show (16:9)</vt:lpwstr>
  </property>
  <property fmtid="{D5CDD505-2E9C-101B-9397-08002B2CF9AE}" pid="4" name="Slides">
    <vt:r8>5</vt:r8>
  </property>
</Properties>
</file>