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5" r:id="rId4"/>
    <p:sldId id="276" r:id="rId5"/>
    <p:sldId id="258" r:id="rId6"/>
    <p:sldId id="270" r:id="rId7"/>
    <p:sldId id="267" r:id="rId8"/>
    <p:sldId id="268" r:id="rId9"/>
    <p:sldId id="269" r:id="rId10"/>
    <p:sldId id="271" r:id="rId11"/>
    <p:sldId id="272" r:id="rId12"/>
    <p:sldId id="273" r:id="rId13"/>
    <p:sldId id="261" r:id="rId14"/>
    <p:sldId id="274" r:id="rId15"/>
    <p:sldId id="262" r:id="rId16"/>
    <p:sldId id="263" r:id="rId17"/>
    <p:sldId id="264" r:id="rId18"/>
  </p:sldIdLst>
  <p:sldSz cx="12192000" cy="6858000"/>
  <p:notesSz cx="6858000" cy="9144000"/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97675D"/>
    <a:srgbClr val="FF8D28"/>
    <a:srgbClr val="9C74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70"/>
    <p:restoredTop sz="94618"/>
  </p:normalViewPr>
  <p:slideViewPr>
    <p:cSldViewPr snapToGrid="0">
      <p:cViewPr varScale="1">
        <p:scale>
          <a:sx n="197" d="100"/>
          <a:sy n="197" d="100"/>
        </p:scale>
        <p:origin x="208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1ECB18-AD2E-D640-A683-DBE6F00AD15D}" type="doc">
      <dgm:prSet loTypeId="urn:microsoft.com/office/officeart/2005/8/layout/hProcess11" loCatId="" qsTypeId="urn:microsoft.com/office/officeart/2005/8/quickstyle/simple5#1" qsCatId="simple" csTypeId="urn:microsoft.com/office/officeart/2005/8/colors/accent2_2#1" csCatId="accent2" phldr="1"/>
      <dgm:spPr/>
    </dgm:pt>
    <dgm:pt modelId="{1662A8A3-4433-5246-A941-3A208ADF064C}">
      <dgm:prSet phldrT="[Texte]" custT="1"/>
      <dgm:spPr/>
      <dgm:t>
        <a:bodyPr/>
        <a:lstStyle/>
        <a:p>
          <a:pPr rtl="0"/>
          <a:r>
            <a:rPr lang="fr-FR" sz="1800" b="1" dirty="0">
              <a:latin typeface="Calibri" panose="020F0502020204030204" pitchFamily="34" charset="0"/>
              <a:cs typeface="Calibri" panose="020F0502020204030204" pitchFamily="34" charset="0"/>
            </a:rPr>
            <a:t>Segmentation</a:t>
          </a:r>
        </a:p>
      </dgm:t>
    </dgm:pt>
    <dgm:pt modelId="{FB95D125-0699-AC44-9D2D-1AD85B8B5ED5}" type="parTrans" cxnId="{463340B2-8BA5-614E-AFC4-7626AEC899BD}">
      <dgm:prSet/>
      <dgm:spPr/>
      <dgm:t>
        <a:bodyPr/>
        <a:lstStyle/>
        <a:p>
          <a:endParaRPr lang="fr-FR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CA80052-FE67-694A-904A-D9310C325853}" type="sibTrans" cxnId="{463340B2-8BA5-614E-AFC4-7626AEC899BD}">
      <dgm:prSet/>
      <dgm:spPr/>
      <dgm:t>
        <a:bodyPr/>
        <a:lstStyle/>
        <a:p>
          <a:endParaRPr lang="fr-FR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6D0F644-4CA8-154A-9298-719FB2CFF716}">
      <dgm:prSet phldrT="[Texte]" custT="1"/>
      <dgm:spPr/>
      <dgm:t>
        <a:bodyPr/>
        <a:lstStyle/>
        <a:p>
          <a:pPr rtl="0">
            <a:lnSpc>
              <a:spcPct val="100000"/>
            </a:lnSpc>
          </a:pPr>
          <a:r>
            <a:rPr lang="fr-FR" sz="1800" b="1" dirty="0" err="1">
              <a:latin typeface="Calibri" panose="020F0502020204030204" pitchFamily="34" charset="0"/>
              <a:cs typeface="Calibri" panose="020F0502020204030204" pitchFamily="34" charset="0"/>
            </a:rPr>
            <a:t>Tracking</a:t>
          </a:r>
          <a:endParaRPr lang="fr-FR" sz="18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C9A5A72-7717-A747-87D5-E3A80B3BA89A}" type="parTrans" cxnId="{59130243-05A6-6C44-AFD8-4212FC903D5F}">
      <dgm:prSet/>
      <dgm:spPr/>
      <dgm:t>
        <a:bodyPr/>
        <a:lstStyle/>
        <a:p>
          <a:endParaRPr lang="fr-FR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EEF3569-7A17-B346-B8DC-4F2469AC67DA}" type="sibTrans" cxnId="{59130243-05A6-6C44-AFD8-4212FC903D5F}">
      <dgm:prSet/>
      <dgm:spPr/>
      <dgm:t>
        <a:bodyPr/>
        <a:lstStyle/>
        <a:p>
          <a:endParaRPr lang="fr-FR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7B4983A-3C9E-C44E-9EE7-5B20995483B8}">
      <dgm:prSet phldrT="[Texte]" custT="1"/>
      <dgm:spPr/>
      <dgm:t>
        <a:bodyPr/>
        <a:lstStyle/>
        <a:p>
          <a:pPr rtl="0"/>
          <a:r>
            <a:rPr lang="fr-FR" sz="1800" b="1" dirty="0" err="1">
              <a:latin typeface="Calibri" panose="020F0502020204030204" pitchFamily="34" charset="0"/>
              <a:cs typeface="Calibri" panose="020F0502020204030204" pitchFamily="34" charset="0"/>
            </a:rPr>
            <a:t>Linking</a:t>
          </a:r>
          <a:endParaRPr lang="fr-FR" sz="18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A077102-5557-6F42-9431-5438D37F94EC}" type="parTrans" cxnId="{F0710F7A-E70D-F24E-81A0-45572234EE04}">
      <dgm:prSet/>
      <dgm:spPr/>
      <dgm:t>
        <a:bodyPr/>
        <a:lstStyle/>
        <a:p>
          <a:endParaRPr lang="fr-FR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D5FA663-90DE-CC41-A83C-913F032E41BA}" type="sibTrans" cxnId="{F0710F7A-E70D-F24E-81A0-45572234EE04}">
      <dgm:prSet/>
      <dgm:spPr/>
      <dgm:t>
        <a:bodyPr/>
        <a:lstStyle/>
        <a:p>
          <a:endParaRPr lang="fr-FR" sz="18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DF15507-60AF-BB4B-AFAE-EEBC242AF1A9}" type="pres">
      <dgm:prSet presAssocID="{B11ECB18-AD2E-D640-A683-DBE6F00AD15D}" presName="Name0" presStyleCnt="0">
        <dgm:presLayoutVars>
          <dgm:dir/>
          <dgm:resizeHandles val="exact"/>
        </dgm:presLayoutVars>
      </dgm:prSet>
      <dgm:spPr/>
    </dgm:pt>
    <dgm:pt modelId="{28B3C782-FBCA-6642-9A44-597A18AFAD2C}" type="pres">
      <dgm:prSet presAssocID="{B11ECB18-AD2E-D640-A683-DBE6F00AD15D}" presName="arrow" presStyleLbl="bgShp" presStyleIdx="0" presStyleCnt="1"/>
      <dgm:spPr/>
    </dgm:pt>
    <dgm:pt modelId="{B47D86AA-3DE6-0B48-A943-2542E1982A3B}" type="pres">
      <dgm:prSet presAssocID="{B11ECB18-AD2E-D640-A683-DBE6F00AD15D}" presName="points" presStyleCnt="0"/>
      <dgm:spPr/>
    </dgm:pt>
    <dgm:pt modelId="{67B7FB01-2BD8-014E-BF9D-4558E1DCC897}" type="pres">
      <dgm:prSet presAssocID="{1662A8A3-4433-5246-A941-3A208ADF064C}" presName="compositeA" presStyleCnt="0"/>
      <dgm:spPr/>
    </dgm:pt>
    <dgm:pt modelId="{E0CCBC3C-244F-CB49-9EA6-3181B9D8C788}" type="pres">
      <dgm:prSet presAssocID="{1662A8A3-4433-5246-A941-3A208ADF064C}" presName="textA" presStyleLbl="revTx" presStyleIdx="0" presStyleCnt="3">
        <dgm:presLayoutVars>
          <dgm:bulletEnabled val="1"/>
        </dgm:presLayoutVars>
      </dgm:prSet>
      <dgm:spPr/>
    </dgm:pt>
    <dgm:pt modelId="{0E8A3F9D-C23B-7A49-A3D3-435C5B8E756A}" type="pres">
      <dgm:prSet presAssocID="{1662A8A3-4433-5246-A941-3A208ADF064C}" presName="circleA" presStyleLbl="node1" presStyleIdx="0" presStyleCnt="3"/>
      <dgm:spPr/>
    </dgm:pt>
    <dgm:pt modelId="{45942468-E7CA-B84E-8CC2-5CCFEBC77B15}" type="pres">
      <dgm:prSet presAssocID="{1662A8A3-4433-5246-A941-3A208ADF064C}" presName="spaceA" presStyleCnt="0"/>
      <dgm:spPr/>
    </dgm:pt>
    <dgm:pt modelId="{59322A49-B4E2-4647-9237-856A8CDDC55A}" type="pres">
      <dgm:prSet presAssocID="{ECA80052-FE67-694A-904A-D9310C325853}" presName="space" presStyleCnt="0"/>
      <dgm:spPr/>
    </dgm:pt>
    <dgm:pt modelId="{898179FC-38FF-F64E-A3A4-3F625E024C35}" type="pres">
      <dgm:prSet presAssocID="{86D0F644-4CA8-154A-9298-719FB2CFF716}" presName="compositeB" presStyleCnt="0"/>
      <dgm:spPr/>
    </dgm:pt>
    <dgm:pt modelId="{4AF284C1-04B5-844D-AED6-4E69AE4B7C3A}" type="pres">
      <dgm:prSet presAssocID="{86D0F644-4CA8-154A-9298-719FB2CFF716}" presName="textB" presStyleLbl="revTx" presStyleIdx="1" presStyleCnt="3" custScaleY="58096" custLinFactY="-52036" custLinFactNeighborX="-431" custLinFactNeighborY="-100000">
        <dgm:presLayoutVars>
          <dgm:bulletEnabled val="1"/>
        </dgm:presLayoutVars>
      </dgm:prSet>
      <dgm:spPr/>
    </dgm:pt>
    <dgm:pt modelId="{16F536A6-D711-6C42-9B2C-EF0AF5230D04}" type="pres">
      <dgm:prSet presAssocID="{86D0F644-4CA8-154A-9298-719FB2CFF716}" presName="circleB" presStyleLbl="node1" presStyleIdx="1" presStyleCnt="3"/>
      <dgm:spPr/>
    </dgm:pt>
    <dgm:pt modelId="{5B59246A-E72E-B243-B7B3-9D154C30609F}" type="pres">
      <dgm:prSet presAssocID="{86D0F644-4CA8-154A-9298-719FB2CFF716}" presName="spaceB" presStyleCnt="0"/>
      <dgm:spPr/>
    </dgm:pt>
    <dgm:pt modelId="{9221D01A-79F1-6741-AF6F-336DFDA2258B}" type="pres">
      <dgm:prSet presAssocID="{6EEF3569-7A17-B346-B8DC-4F2469AC67DA}" presName="space" presStyleCnt="0"/>
      <dgm:spPr/>
    </dgm:pt>
    <dgm:pt modelId="{508940D4-3AD5-6542-96E4-8727A6340E39}" type="pres">
      <dgm:prSet presAssocID="{37B4983A-3C9E-C44E-9EE7-5B20995483B8}" presName="compositeA" presStyleCnt="0"/>
      <dgm:spPr/>
    </dgm:pt>
    <dgm:pt modelId="{F45958C4-51EF-9849-9776-54B93528DDD2}" type="pres">
      <dgm:prSet presAssocID="{37B4983A-3C9E-C44E-9EE7-5B20995483B8}" presName="textA" presStyleLbl="revTx" presStyleIdx="2" presStyleCnt="3">
        <dgm:presLayoutVars>
          <dgm:bulletEnabled val="1"/>
        </dgm:presLayoutVars>
      </dgm:prSet>
      <dgm:spPr/>
    </dgm:pt>
    <dgm:pt modelId="{9BC4B225-B35E-6747-A698-26C8B7E7D145}" type="pres">
      <dgm:prSet presAssocID="{37B4983A-3C9E-C44E-9EE7-5B20995483B8}" presName="circleA" presStyleLbl="node1" presStyleIdx="2" presStyleCnt="3"/>
      <dgm:spPr/>
    </dgm:pt>
    <dgm:pt modelId="{43172082-90A6-4D4F-BA69-B28AC4019F32}" type="pres">
      <dgm:prSet presAssocID="{37B4983A-3C9E-C44E-9EE7-5B20995483B8}" presName="spaceA" presStyleCnt="0"/>
      <dgm:spPr/>
    </dgm:pt>
  </dgm:ptLst>
  <dgm:cxnLst>
    <dgm:cxn modelId="{AA7B3703-2777-624E-A278-7F9930C1DBFB}" type="presOf" srcId="{1662A8A3-4433-5246-A941-3A208ADF064C}" destId="{E0CCBC3C-244F-CB49-9EA6-3181B9D8C788}" srcOrd="0" destOrd="0" presId="urn:microsoft.com/office/officeart/2005/8/layout/hProcess11"/>
    <dgm:cxn modelId="{59130243-05A6-6C44-AFD8-4212FC903D5F}" srcId="{B11ECB18-AD2E-D640-A683-DBE6F00AD15D}" destId="{86D0F644-4CA8-154A-9298-719FB2CFF716}" srcOrd="1" destOrd="0" parTransId="{BC9A5A72-7717-A747-87D5-E3A80B3BA89A}" sibTransId="{6EEF3569-7A17-B346-B8DC-4F2469AC67DA}"/>
    <dgm:cxn modelId="{F0710F7A-E70D-F24E-81A0-45572234EE04}" srcId="{B11ECB18-AD2E-D640-A683-DBE6F00AD15D}" destId="{37B4983A-3C9E-C44E-9EE7-5B20995483B8}" srcOrd="2" destOrd="0" parTransId="{AA077102-5557-6F42-9431-5438D37F94EC}" sibTransId="{1D5FA663-90DE-CC41-A83C-913F032E41BA}"/>
    <dgm:cxn modelId="{A5C25C80-DF16-794E-9099-20C66DACE4F2}" type="presOf" srcId="{86D0F644-4CA8-154A-9298-719FB2CFF716}" destId="{4AF284C1-04B5-844D-AED6-4E69AE4B7C3A}" srcOrd="0" destOrd="0" presId="urn:microsoft.com/office/officeart/2005/8/layout/hProcess11"/>
    <dgm:cxn modelId="{B3047296-909F-224C-9B63-2D06293F7EB2}" type="presOf" srcId="{37B4983A-3C9E-C44E-9EE7-5B20995483B8}" destId="{F45958C4-51EF-9849-9776-54B93528DDD2}" srcOrd="0" destOrd="0" presId="urn:microsoft.com/office/officeart/2005/8/layout/hProcess11"/>
    <dgm:cxn modelId="{35DE12A6-7021-3942-87D8-E13C8DFDEB28}" type="presOf" srcId="{B11ECB18-AD2E-D640-A683-DBE6F00AD15D}" destId="{ADF15507-60AF-BB4B-AFAE-EEBC242AF1A9}" srcOrd="0" destOrd="0" presId="urn:microsoft.com/office/officeart/2005/8/layout/hProcess11"/>
    <dgm:cxn modelId="{463340B2-8BA5-614E-AFC4-7626AEC899BD}" srcId="{B11ECB18-AD2E-D640-A683-DBE6F00AD15D}" destId="{1662A8A3-4433-5246-A941-3A208ADF064C}" srcOrd="0" destOrd="0" parTransId="{FB95D125-0699-AC44-9D2D-1AD85B8B5ED5}" sibTransId="{ECA80052-FE67-694A-904A-D9310C325853}"/>
    <dgm:cxn modelId="{A2FCCE19-C69A-D54A-B824-BCEF896E8F17}" type="presParOf" srcId="{ADF15507-60AF-BB4B-AFAE-EEBC242AF1A9}" destId="{28B3C782-FBCA-6642-9A44-597A18AFAD2C}" srcOrd="0" destOrd="0" presId="urn:microsoft.com/office/officeart/2005/8/layout/hProcess11"/>
    <dgm:cxn modelId="{448C929A-1DEC-114D-A773-7C65C44B0D72}" type="presParOf" srcId="{ADF15507-60AF-BB4B-AFAE-EEBC242AF1A9}" destId="{B47D86AA-3DE6-0B48-A943-2542E1982A3B}" srcOrd="1" destOrd="0" presId="urn:microsoft.com/office/officeart/2005/8/layout/hProcess11"/>
    <dgm:cxn modelId="{BA90978A-5DA2-F24A-BB83-0F933EF7AA51}" type="presParOf" srcId="{B47D86AA-3DE6-0B48-A943-2542E1982A3B}" destId="{67B7FB01-2BD8-014E-BF9D-4558E1DCC897}" srcOrd="0" destOrd="0" presId="urn:microsoft.com/office/officeart/2005/8/layout/hProcess11"/>
    <dgm:cxn modelId="{6ED52E91-FBED-7942-B61F-7F1B28D0ACA9}" type="presParOf" srcId="{67B7FB01-2BD8-014E-BF9D-4558E1DCC897}" destId="{E0CCBC3C-244F-CB49-9EA6-3181B9D8C788}" srcOrd="0" destOrd="0" presId="urn:microsoft.com/office/officeart/2005/8/layout/hProcess11"/>
    <dgm:cxn modelId="{47A9584F-EDF3-9D48-8510-0E038D20B927}" type="presParOf" srcId="{67B7FB01-2BD8-014E-BF9D-4558E1DCC897}" destId="{0E8A3F9D-C23B-7A49-A3D3-435C5B8E756A}" srcOrd="1" destOrd="0" presId="urn:microsoft.com/office/officeart/2005/8/layout/hProcess11"/>
    <dgm:cxn modelId="{05D86AEA-2994-FC4B-8A13-2388AC861EF8}" type="presParOf" srcId="{67B7FB01-2BD8-014E-BF9D-4558E1DCC897}" destId="{45942468-E7CA-B84E-8CC2-5CCFEBC77B15}" srcOrd="2" destOrd="0" presId="urn:microsoft.com/office/officeart/2005/8/layout/hProcess11"/>
    <dgm:cxn modelId="{3DA47618-0E3B-6642-A1BB-BC3F5F8ECDE1}" type="presParOf" srcId="{B47D86AA-3DE6-0B48-A943-2542E1982A3B}" destId="{59322A49-B4E2-4647-9237-856A8CDDC55A}" srcOrd="1" destOrd="0" presId="urn:microsoft.com/office/officeart/2005/8/layout/hProcess11"/>
    <dgm:cxn modelId="{0FB39FF9-5C03-E944-A61C-71FF722D2010}" type="presParOf" srcId="{B47D86AA-3DE6-0B48-A943-2542E1982A3B}" destId="{898179FC-38FF-F64E-A3A4-3F625E024C35}" srcOrd="2" destOrd="0" presId="urn:microsoft.com/office/officeart/2005/8/layout/hProcess11"/>
    <dgm:cxn modelId="{0E81864D-3226-3649-85C7-3FA3B91AC4AA}" type="presParOf" srcId="{898179FC-38FF-F64E-A3A4-3F625E024C35}" destId="{4AF284C1-04B5-844D-AED6-4E69AE4B7C3A}" srcOrd="0" destOrd="0" presId="urn:microsoft.com/office/officeart/2005/8/layout/hProcess11"/>
    <dgm:cxn modelId="{0B2F0B2D-B1F2-BC48-9D0D-269ACA14537C}" type="presParOf" srcId="{898179FC-38FF-F64E-A3A4-3F625E024C35}" destId="{16F536A6-D711-6C42-9B2C-EF0AF5230D04}" srcOrd="1" destOrd="0" presId="urn:microsoft.com/office/officeart/2005/8/layout/hProcess11"/>
    <dgm:cxn modelId="{BA8E0E10-CCB2-B944-9305-77AF88433923}" type="presParOf" srcId="{898179FC-38FF-F64E-A3A4-3F625E024C35}" destId="{5B59246A-E72E-B243-B7B3-9D154C30609F}" srcOrd="2" destOrd="0" presId="urn:microsoft.com/office/officeart/2005/8/layout/hProcess11"/>
    <dgm:cxn modelId="{BD5DA38E-F820-DC4A-98EA-65C6EAC49154}" type="presParOf" srcId="{B47D86AA-3DE6-0B48-A943-2542E1982A3B}" destId="{9221D01A-79F1-6741-AF6F-336DFDA2258B}" srcOrd="3" destOrd="0" presId="urn:microsoft.com/office/officeart/2005/8/layout/hProcess11"/>
    <dgm:cxn modelId="{6000524C-F658-224D-85DE-4F3D444C42B4}" type="presParOf" srcId="{B47D86AA-3DE6-0B48-A943-2542E1982A3B}" destId="{508940D4-3AD5-6542-96E4-8727A6340E39}" srcOrd="4" destOrd="0" presId="urn:microsoft.com/office/officeart/2005/8/layout/hProcess11"/>
    <dgm:cxn modelId="{51661C44-5E9B-6F47-BB8F-308594A62DE5}" type="presParOf" srcId="{508940D4-3AD5-6542-96E4-8727A6340E39}" destId="{F45958C4-51EF-9849-9776-54B93528DDD2}" srcOrd="0" destOrd="0" presId="urn:microsoft.com/office/officeart/2005/8/layout/hProcess11"/>
    <dgm:cxn modelId="{4E9A4F72-B04E-3B4E-9006-1E93C8C0CF4A}" type="presParOf" srcId="{508940D4-3AD5-6542-96E4-8727A6340E39}" destId="{9BC4B225-B35E-6747-A698-26C8B7E7D145}" srcOrd="1" destOrd="0" presId="urn:microsoft.com/office/officeart/2005/8/layout/hProcess11"/>
    <dgm:cxn modelId="{DD6BE2E1-C506-7349-AA3E-BDC52A082F78}" type="presParOf" srcId="{508940D4-3AD5-6542-96E4-8727A6340E39}" destId="{43172082-90A6-4D4F-BA69-B28AC4019F32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B3C782-FBCA-6642-9A44-597A18AFAD2C}">
      <dsp:nvSpPr>
        <dsp:cNvPr id="0" name=""/>
        <dsp:cNvSpPr/>
      </dsp:nvSpPr>
      <dsp:spPr>
        <a:xfrm>
          <a:off x="0" y="561339"/>
          <a:ext cx="8128000" cy="748453"/>
        </a:xfrm>
        <a:prstGeom prst="notched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0CCBC3C-244F-CB49-9EA6-3181B9D8C788}">
      <dsp:nvSpPr>
        <dsp:cNvPr id="0" name=""/>
        <dsp:cNvSpPr/>
      </dsp:nvSpPr>
      <dsp:spPr>
        <a:xfrm>
          <a:off x="3571" y="0"/>
          <a:ext cx="2357437" cy="748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b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>
              <a:latin typeface="Calibri" panose="020F0502020204030204" pitchFamily="34" charset="0"/>
              <a:cs typeface="Calibri" panose="020F0502020204030204" pitchFamily="34" charset="0"/>
            </a:rPr>
            <a:t>Segmentation</a:t>
          </a:r>
        </a:p>
      </dsp:txBody>
      <dsp:txXfrm>
        <a:off x="3571" y="0"/>
        <a:ext cx="2357437" cy="748453"/>
      </dsp:txXfrm>
    </dsp:sp>
    <dsp:sp modelId="{0E8A3F9D-C23B-7A49-A3D3-435C5B8E756A}">
      <dsp:nvSpPr>
        <dsp:cNvPr id="0" name=""/>
        <dsp:cNvSpPr/>
      </dsp:nvSpPr>
      <dsp:spPr>
        <a:xfrm>
          <a:off x="1088733" y="842009"/>
          <a:ext cx="187113" cy="187113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AF284C1-04B5-844D-AED6-4E69AE4B7C3A}">
      <dsp:nvSpPr>
        <dsp:cNvPr id="0" name=""/>
        <dsp:cNvSpPr/>
      </dsp:nvSpPr>
      <dsp:spPr>
        <a:xfrm>
          <a:off x="2468720" y="219985"/>
          <a:ext cx="2357437" cy="4348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Tracking</a:t>
          </a:r>
          <a:endParaRPr lang="fr-FR" sz="18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468720" y="219985"/>
        <a:ext cx="2357437" cy="434821"/>
      </dsp:txXfrm>
    </dsp:sp>
    <dsp:sp modelId="{16F536A6-D711-6C42-9B2C-EF0AF5230D04}">
      <dsp:nvSpPr>
        <dsp:cNvPr id="0" name=""/>
        <dsp:cNvSpPr/>
      </dsp:nvSpPr>
      <dsp:spPr>
        <a:xfrm>
          <a:off x="3564043" y="920417"/>
          <a:ext cx="187113" cy="187113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45958C4-51EF-9849-9776-54B93528DDD2}">
      <dsp:nvSpPr>
        <dsp:cNvPr id="0" name=""/>
        <dsp:cNvSpPr/>
      </dsp:nvSpPr>
      <dsp:spPr>
        <a:xfrm>
          <a:off x="4954190" y="0"/>
          <a:ext cx="2357437" cy="7484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b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Linking</a:t>
          </a:r>
          <a:endParaRPr lang="fr-FR" sz="18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954190" y="0"/>
        <a:ext cx="2357437" cy="748453"/>
      </dsp:txXfrm>
    </dsp:sp>
    <dsp:sp modelId="{9BC4B225-B35E-6747-A698-26C8B7E7D145}">
      <dsp:nvSpPr>
        <dsp:cNvPr id="0" name=""/>
        <dsp:cNvSpPr/>
      </dsp:nvSpPr>
      <dsp:spPr>
        <a:xfrm>
          <a:off x="6039352" y="842009"/>
          <a:ext cx="187113" cy="187113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timeline" pri="103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F609A-6B6D-94BA-4034-E16F18B361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40ABB9-2748-92AC-3557-3E7F1AF50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735F29-6984-0E1E-7232-3E84BD008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6542-179C-9D4F-9EB9-DD02EE86394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07F98-0D0B-C8D3-CCCE-63AA44324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C01E8-687E-82F8-EF3F-20D33EB0D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648B-D1AA-4E41-8B07-D1CD0D6751B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35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4B67E-AA23-F596-0631-32CA95D3A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B04AF-F3A2-95EE-602C-D533B900C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AC2CAC-07B9-4042-7114-1D0E20DBC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6542-179C-9D4F-9EB9-DD02EE86394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C3F426-03B3-A3C3-D132-E0A20AABF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B046B-4C05-8999-1E2E-32F01752B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648B-D1AA-4E41-8B07-D1CD0D6751B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9815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A8072-BF2F-476A-9279-9AE3BB4D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31878B-8633-657C-E2B9-A6BC445197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078B7-6363-8132-DD88-5EF28F87A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6542-179C-9D4F-9EB9-DD02EE86394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C2BE77-AAEE-BC60-C405-9924DE6A7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D45F61-D2AA-A673-F863-0ADE36FB9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648B-D1AA-4E41-8B07-D1CD0D6751B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156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900EB-B7A1-D250-F7ED-70B431628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06402-CDBA-4932-B1E8-4D48B1F44B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54F713-1A56-8B9E-3345-C6876781A8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99F400-97D7-5A14-D38A-A7B8371E7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6542-179C-9D4F-9EB9-DD02EE86394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2107C0-7516-A331-1D72-4506B93F2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A5863E-CE5F-1F52-AD95-C6BAF7757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648B-D1AA-4E41-8B07-D1CD0D6751B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4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D90E2-8F0F-ECEF-A600-1A14DD796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009D47-3085-FDA6-93DF-DDE29C329C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8F6EF2-3250-8A97-2822-ACE298E863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365DB9-0C2F-FFEE-BAED-5003ACA08B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942A27-D268-0D3C-48DB-F0C61E203C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7D75B1-4BBF-EB5A-397E-13400196B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6542-179C-9D4F-9EB9-DD02EE86394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67A902-B008-7860-E87B-3427618E6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E2C91F-85C9-952C-0D07-7C20029CF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648B-D1AA-4E41-8B07-D1CD0D6751B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432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F7B80-E2C4-D388-393D-627612C5A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5B92F6-E87A-1AC8-46AE-54BFE1529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6542-179C-9D4F-9EB9-DD02EE86394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48D410-AE99-80DC-417D-722077B4E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5E4DAC-3923-2368-7339-1A8CB0AE5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648B-D1AA-4E41-8B07-D1CD0D6751B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339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2C1AF4-6871-32C1-5A91-569AAB9F7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6542-179C-9D4F-9EB9-DD02EE86394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BF076B-7788-5CC0-4B34-71928BE5C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FF5EB8-573E-06E4-8AFB-D1E026BCD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648B-D1AA-4E41-8B07-D1CD0D6751B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959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53094-56D8-5583-3624-4027FFB54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1E196-9D5E-8DBC-5A34-52C0B8892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5D643-B028-03E3-C2B2-485596573F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6B1D46-6D70-E31F-DBD8-60E264FBE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6542-179C-9D4F-9EB9-DD02EE86394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872DC8-7FEB-A537-E4F8-261F7CBE2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B07757-67EC-2F61-2DEC-873816B98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648B-D1AA-4E41-8B07-D1CD0D6751B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8749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F1ED2-3DAE-BD18-C9E2-6741A26CA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1137D4-D66C-B637-0C7C-BC9FA674FE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CE325-8002-C9CF-FA8B-C63CE6F94F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29498B-C1F2-B567-EA3A-F50F9206B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6542-179C-9D4F-9EB9-DD02EE86394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174E69-BECE-62EC-F108-2937088CC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999DAC-2268-82DE-8D93-A701F96AE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648B-D1AA-4E41-8B07-D1CD0D6751B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556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7302D-D17C-B770-FBD0-F85740C11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14FE32-2335-7E36-7864-EB701ADB8A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36CBC5-EBB0-62B0-722C-807988586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6542-179C-9D4F-9EB9-DD02EE86394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FE0B5C-7365-FF40-1EB5-53BAAD9EA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E9D8C5-7663-339D-42C2-5BBCDEDB9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648B-D1AA-4E41-8B07-D1CD0D6751B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978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0FF1E1-4F77-4E89-13E1-F3F2EA4BC5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41002A-E7F9-E8AB-2063-F53B4CB13F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D1690-C23A-4C87-8903-F88995896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B6542-179C-9D4F-9EB9-DD02EE86394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46FA46-F2BF-4502-D27A-5C596BA8E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C77893-26DC-B9B8-C9FC-87DBE5142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3648B-D1AA-4E41-8B07-D1CD0D6751B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922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98C32E-6A4D-7E37-FD3D-46017C7C2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740216-053D-4EA3-6072-1C56E93CCA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107F7-FCED-D764-D8A5-ABA388966A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8B6542-179C-9D4F-9EB9-DD02EE86394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5A5A7-D3F8-AFDF-C63A-2BB191B395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D55507-FB10-2C7F-37AD-5C6487481F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3648B-D1AA-4E41-8B07-D1CD0D6751BB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529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image" Target="../media/image9.png"/><Relationship Id="rId21" Type="http://schemas.openxmlformats.org/officeDocument/2006/relationships/image" Target="../media/image27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40.jpe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39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E5AA525-07C3-083E-F984-1C9199D701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M. BADOUAL &amp; O. SEKSEK</a:t>
            </a:r>
          </a:p>
          <a:p>
            <a:r>
              <a:rPr lang="fr-FR" dirty="0" err="1"/>
              <a:t>IJCLab</a:t>
            </a:r>
            <a:r>
              <a:rPr lang="fr-FR" dirty="0"/>
              <a:t> (Orsay)</a:t>
            </a:r>
          </a:p>
        </p:txBody>
      </p:sp>
      <p:pic>
        <p:nvPicPr>
          <p:cNvPr id="4" name="Google Shape;209;p12">
            <a:extLst>
              <a:ext uri="{FF2B5EF4-FFF2-40B4-BE49-F238E27FC236}">
                <a16:creationId xmlns:a16="http://schemas.microsoft.com/office/drawing/2014/main" id="{DC369162-8529-C52D-FF38-4945F60F6B17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72315" y="2643962"/>
            <a:ext cx="3847370" cy="61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3179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A4502-19F4-E503-F9CA-6AE57C8DF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200" y="-110330"/>
            <a:ext cx="10515600" cy="1324800"/>
          </a:xfrm>
        </p:spPr>
        <p:txBody>
          <a:bodyPr/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Objectifs et défis scientifiques</a:t>
            </a:r>
          </a:p>
        </p:txBody>
      </p:sp>
      <p:sp>
        <p:nvSpPr>
          <p:cNvPr id="28" name="Google Shape;211;p12">
            <a:extLst>
              <a:ext uri="{FF2B5EF4-FFF2-40B4-BE49-F238E27FC236}">
                <a16:creationId xmlns:a16="http://schemas.microsoft.com/office/drawing/2014/main" id="{AF3C97BD-22E3-247E-8286-EF74BD7BC0F7}"/>
              </a:ext>
            </a:extLst>
          </p:cNvPr>
          <p:cNvSpPr txBox="1"/>
          <p:nvPr/>
        </p:nvSpPr>
        <p:spPr>
          <a:xfrm>
            <a:off x="7023903" y="5440734"/>
            <a:ext cx="3735141" cy="133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1000" u="none" strike="noStrike" dirty="0" err="1">
                <a:solidFill>
                  <a:srgbClr val="793DA6"/>
                </a:solidFill>
                <a:latin typeface="Calibri"/>
                <a:ea typeface="Calibri"/>
                <a:cs typeface="Calibri"/>
                <a:sym typeface="Calibri"/>
              </a:rPr>
              <a:t>Examples</a:t>
            </a:r>
            <a:r>
              <a:rPr lang="fr-FR" sz="1000" u="none" strike="noStrike" dirty="0">
                <a:solidFill>
                  <a:srgbClr val="793DA6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lang="fr-FR" sz="1000" u="none" strike="noStrike" dirty="0">
              <a:solidFill>
                <a:srgbClr val="7030A0"/>
              </a:solidFill>
              <a:highlight>
                <a:srgbClr val="FFFFFF"/>
              </a:highlight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1714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000" u="none" strike="noStrike" dirty="0" err="1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Adenis</a:t>
            </a:r>
            <a:r>
              <a:rPr lang="fr-FR" sz="1000" u="none" strike="noStrike" dirty="0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L et al (2021), The </a:t>
            </a:r>
            <a:r>
              <a:rPr lang="fr-FR" sz="1000" u="none" strike="noStrike" dirty="0" err="1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effect</a:t>
            </a:r>
            <a:r>
              <a:rPr lang="fr-FR" sz="1000" u="none" strike="noStrike" dirty="0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of </a:t>
            </a:r>
            <a:r>
              <a:rPr lang="fr-FR" sz="1000" u="none" strike="noStrike" dirty="0" err="1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radiotherapy</a:t>
            </a:r>
            <a:r>
              <a:rPr lang="fr-FR" sz="1000" u="none" strike="noStrike" dirty="0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on diffuse </a:t>
            </a:r>
            <a:r>
              <a:rPr lang="fr-FR" sz="1000" u="none" strike="noStrike" dirty="0" err="1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low</a:t>
            </a:r>
            <a:r>
              <a:rPr lang="fr-FR" sz="1000" u="none" strike="noStrike" dirty="0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-grade </a:t>
            </a:r>
            <a:r>
              <a:rPr lang="fr-FR" sz="1000" u="none" strike="noStrike" dirty="0" err="1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gliomas</a:t>
            </a:r>
            <a:r>
              <a:rPr lang="fr-FR" sz="1000" u="none" strike="noStrike" dirty="0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fr-FR" sz="1000" u="none" strike="noStrike" dirty="0" err="1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evolution</a:t>
            </a:r>
            <a:r>
              <a:rPr lang="fr-FR" sz="1000" u="none" strike="noStrike" dirty="0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: </a:t>
            </a:r>
            <a:r>
              <a:rPr lang="fr-FR" sz="1000" u="none" strike="noStrike" dirty="0" err="1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Confronting</a:t>
            </a:r>
            <a:r>
              <a:rPr lang="fr-FR" sz="1000" u="none" strike="noStrike" dirty="0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fr-FR" sz="1000" u="none" strike="noStrike" dirty="0" err="1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theory</a:t>
            </a:r>
            <a:r>
              <a:rPr lang="fr-FR" sz="1000" u="none" strike="noStrike" dirty="0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fr-FR" sz="1000" u="none" strike="noStrike" dirty="0" err="1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with</a:t>
            </a:r>
            <a:r>
              <a:rPr lang="fr-FR" sz="1000" u="none" strike="noStrike" dirty="0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fr-FR" sz="1000" u="none" strike="noStrike" dirty="0" err="1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clinical</a:t>
            </a:r>
            <a:r>
              <a:rPr lang="fr-FR" sz="1000" u="none" strike="noStrike" dirty="0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data, Journal of </a:t>
            </a:r>
            <a:r>
              <a:rPr lang="fr-FR" sz="1000" u="none" strike="noStrike" dirty="0" err="1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Personalized</a:t>
            </a:r>
            <a:r>
              <a:rPr lang="fr-FR" sz="1000" u="none" strike="noStrike" dirty="0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Medicine, 11, 818</a:t>
            </a:r>
            <a:endParaRPr sz="10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000" u="none" strike="noStrike" dirty="0" err="1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Plaszczynski</a:t>
            </a:r>
            <a:r>
              <a:rPr lang="fr-FR" sz="1000" u="none" strike="noStrike" dirty="0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S et al (2023) </a:t>
            </a:r>
            <a:r>
              <a:rPr lang="fr-FR" sz="1000" u="none" strike="noStrike" dirty="0" err="1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Predicting</a:t>
            </a:r>
            <a:r>
              <a:rPr lang="fr-FR" sz="1000" u="none" strike="noStrike" dirty="0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fr-FR" sz="1000" u="none" strike="noStrike" dirty="0" err="1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regrowth</a:t>
            </a:r>
            <a:r>
              <a:rPr lang="fr-FR" sz="1000" u="none" strike="noStrike" dirty="0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of </a:t>
            </a:r>
            <a:r>
              <a:rPr lang="fr-FR" sz="1000" u="none" strike="noStrike" dirty="0" err="1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low</a:t>
            </a:r>
            <a:r>
              <a:rPr lang="fr-FR" sz="1000" u="none" strike="noStrike" dirty="0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-grade </a:t>
            </a:r>
            <a:r>
              <a:rPr lang="fr-FR" sz="1000" u="none" strike="noStrike" dirty="0" err="1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gliomas</a:t>
            </a:r>
            <a:r>
              <a:rPr lang="fr-FR" sz="1000" u="none" strike="noStrike" dirty="0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fr-FR" sz="1000" u="none" strike="noStrike" dirty="0" err="1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after</a:t>
            </a:r>
            <a:r>
              <a:rPr lang="fr-FR" sz="1000" u="none" strike="noStrike" dirty="0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fr-FR" sz="1000" u="none" strike="noStrike" dirty="0" err="1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radiotherapy</a:t>
            </a:r>
            <a:r>
              <a:rPr lang="fr-FR" sz="1000" u="none" strike="noStrike" dirty="0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, PLOS </a:t>
            </a:r>
            <a:r>
              <a:rPr lang="fr-FR" sz="1000" u="none" strike="noStrike" dirty="0" err="1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Computational</a:t>
            </a:r>
            <a:r>
              <a:rPr lang="fr-FR" sz="1000" u="none" strike="noStrike" dirty="0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fr-FR" sz="1000" u="none" strike="noStrike" dirty="0" err="1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Biology</a:t>
            </a:r>
            <a:r>
              <a:rPr lang="fr-FR" sz="1000" u="none" strike="noStrike" dirty="0">
                <a:solidFill>
                  <a:srgbClr val="7030A0"/>
                </a:solidFill>
                <a:highlight>
                  <a:srgbClr val="FFFFFF"/>
                </a:highlight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19, e1011002</a:t>
            </a:r>
            <a:endParaRPr sz="10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Google Shape;206;p12">
            <a:extLst>
              <a:ext uri="{FF2B5EF4-FFF2-40B4-BE49-F238E27FC236}">
                <a16:creationId xmlns:a16="http://schemas.microsoft.com/office/drawing/2014/main" id="{1453F380-0B1D-2F51-FA71-CA4DC06B7B44}"/>
              </a:ext>
            </a:extLst>
          </p:cNvPr>
          <p:cNvSpPr txBox="1"/>
          <p:nvPr/>
        </p:nvSpPr>
        <p:spPr>
          <a:xfrm>
            <a:off x="7483380" y="398978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6858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" name="Google Shape;207;p12">
            <a:extLst>
              <a:ext uri="{FF2B5EF4-FFF2-40B4-BE49-F238E27FC236}">
                <a16:creationId xmlns:a16="http://schemas.microsoft.com/office/drawing/2014/main" id="{ADCA8EA9-267F-8592-61D0-F24382C84F8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70964" y="3565037"/>
            <a:ext cx="5009045" cy="2643972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08;p12">
            <a:extLst>
              <a:ext uri="{FF2B5EF4-FFF2-40B4-BE49-F238E27FC236}">
                <a16:creationId xmlns:a16="http://schemas.microsoft.com/office/drawing/2014/main" id="{836EF51A-4023-6BCA-8150-CE2E0962E211}"/>
              </a:ext>
            </a:extLst>
          </p:cNvPr>
          <p:cNvSpPr txBox="1"/>
          <p:nvPr/>
        </p:nvSpPr>
        <p:spPr>
          <a:xfrm>
            <a:off x="332599" y="5830810"/>
            <a:ext cx="233345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Lydia L Gardner et al 2024 Phys. Med. Biol. 69 18TR01</a:t>
            </a:r>
            <a:endParaRPr dirty="0"/>
          </a:p>
        </p:txBody>
      </p:sp>
      <p:sp>
        <p:nvSpPr>
          <p:cNvPr id="29" name="Google Shape;213;p12">
            <a:extLst>
              <a:ext uri="{FF2B5EF4-FFF2-40B4-BE49-F238E27FC236}">
                <a16:creationId xmlns:a16="http://schemas.microsoft.com/office/drawing/2014/main" id="{13A64BC3-8253-DB65-F8FB-5A64D8816950}"/>
              </a:ext>
            </a:extLst>
          </p:cNvPr>
          <p:cNvSpPr/>
          <p:nvPr/>
        </p:nvSpPr>
        <p:spPr>
          <a:xfrm>
            <a:off x="4954759" y="3664046"/>
            <a:ext cx="3512309" cy="412666"/>
          </a:xfrm>
          <a:prstGeom prst="homePlate">
            <a:avLst>
              <a:gd name="adj" fmla="val 50000"/>
            </a:avLst>
          </a:prstGeom>
          <a:solidFill>
            <a:srgbClr val="F5F7FD"/>
          </a:solidFill>
          <a:ln w="6350" cap="flat" cmpd="sng">
            <a:solidFill>
              <a:srgbClr val="A2ABC5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214;p12">
            <a:extLst>
              <a:ext uri="{FF2B5EF4-FFF2-40B4-BE49-F238E27FC236}">
                <a16:creationId xmlns:a16="http://schemas.microsoft.com/office/drawing/2014/main" id="{706CF39E-1B7D-3C78-E238-B00406BC56DA}"/>
              </a:ext>
            </a:extLst>
          </p:cNvPr>
          <p:cNvSpPr txBox="1"/>
          <p:nvPr/>
        </p:nvSpPr>
        <p:spPr>
          <a:xfrm>
            <a:off x="4942093" y="3743981"/>
            <a:ext cx="1627445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0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Cell</a:t>
            </a:r>
            <a:r>
              <a:rPr lang="fr-FR" sz="1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populations (2D, 3D)</a:t>
            </a:r>
            <a:endParaRPr sz="1000" b="1" dirty="0"/>
          </a:p>
        </p:txBody>
      </p:sp>
      <p:sp>
        <p:nvSpPr>
          <p:cNvPr id="31" name="Google Shape;215;p12">
            <a:extLst>
              <a:ext uri="{FF2B5EF4-FFF2-40B4-BE49-F238E27FC236}">
                <a16:creationId xmlns:a16="http://schemas.microsoft.com/office/drawing/2014/main" id="{778911DC-6679-04FA-9C0B-ACB810C5A5F4}"/>
              </a:ext>
            </a:extLst>
          </p:cNvPr>
          <p:cNvSpPr txBox="1"/>
          <p:nvPr/>
        </p:nvSpPr>
        <p:spPr>
          <a:xfrm>
            <a:off x="6794278" y="3636260"/>
            <a:ext cx="115481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0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Clinics</a:t>
            </a:r>
            <a:r>
              <a:rPr lang="fr-FR" sz="1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fr-FR" sz="10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Tumor</a:t>
            </a:r>
            <a:r>
              <a:rPr lang="fr-FR" sz="1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0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Response</a:t>
            </a:r>
            <a:endParaRPr sz="1000" dirty="0"/>
          </a:p>
        </p:txBody>
      </p:sp>
      <p:sp>
        <p:nvSpPr>
          <p:cNvPr id="32" name="Google Shape;216;p12">
            <a:extLst>
              <a:ext uri="{FF2B5EF4-FFF2-40B4-BE49-F238E27FC236}">
                <a16:creationId xmlns:a16="http://schemas.microsoft.com/office/drawing/2014/main" id="{79155AA7-7059-DD0C-55E1-FC438B996187}"/>
              </a:ext>
            </a:extLst>
          </p:cNvPr>
          <p:cNvSpPr/>
          <p:nvPr/>
        </p:nvSpPr>
        <p:spPr>
          <a:xfrm>
            <a:off x="4862526" y="3669272"/>
            <a:ext cx="160633" cy="396990"/>
          </a:xfrm>
          <a:prstGeom prst="rect">
            <a:avLst/>
          </a:prstGeom>
          <a:solidFill>
            <a:srgbClr val="F5F7F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218;p12">
            <a:extLst>
              <a:ext uri="{FF2B5EF4-FFF2-40B4-BE49-F238E27FC236}">
                <a16:creationId xmlns:a16="http://schemas.microsoft.com/office/drawing/2014/main" id="{A9D3CB64-9D03-C797-0076-FDB5957B3243}"/>
              </a:ext>
            </a:extLst>
          </p:cNvPr>
          <p:cNvSpPr/>
          <p:nvPr/>
        </p:nvSpPr>
        <p:spPr>
          <a:xfrm>
            <a:off x="4067118" y="6090259"/>
            <a:ext cx="874975" cy="212159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F4B08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Nanox</a:t>
            </a:r>
            <a:endParaRPr sz="1200" dirty="0"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FE4F4C09-4D68-F069-F889-EB8213780D7A}"/>
              </a:ext>
            </a:extLst>
          </p:cNvPr>
          <p:cNvSpPr/>
          <p:nvPr/>
        </p:nvSpPr>
        <p:spPr>
          <a:xfrm>
            <a:off x="5225709" y="4251129"/>
            <a:ext cx="1562994" cy="136929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37" name="Google Shape;217;p12">
            <a:extLst>
              <a:ext uri="{FF2B5EF4-FFF2-40B4-BE49-F238E27FC236}">
                <a16:creationId xmlns:a16="http://schemas.microsoft.com/office/drawing/2014/main" id="{0E828D3F-FC44-E602-1329-1B47ED63E056}"/>
              </a:ext>
            </a:extLst>
          </p:cNvPr>
          <p:cNvSpPr txBox="1"/>
          <p:nvPr/>
        </p:nvSpPr>
        <p:spPr>
          <a:xfrm>
            <a:off x="5225708" y="4342545"/>
            <a:ext cx="1629899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Models</a:t>
            </a:r>
            <a:r>
              <a:rPr lang="fr-FR" sz="12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of </a:t>
            </a:r>
            <a:r>
              <a:rPr lang="fr-FR" sz="1200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tumour</a:t>
            </a:r>
            <a:r>
              <a:rPr lang="fr-FR" sz="12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control</a:t>
            </a:r>
            <a:endParaRPr sz="12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probability</a:t>
            </a:r>
            <a:r>
              <a:rPr lang="fr-FR" sz="12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(TCP) and normal</a:t>
            </a:r>
            <a:endParaRPr sz="12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tissue complication </a:t>
            </a:r>
            <a:r>
              <a:rPr lang="fr-FR" sz="1200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probability</a:t>
            </a:r>
            <a:r>
              <a:rPr lang="fr-FR" sz="12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(NTCP)</a:t>
            </a:r>
            <a:endParaRPr sz="1200" dirty="0"/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CFAB6AE-C9D3-A833-FDBE-403A73B58CF3}"/>
              </a:ext>
            </a:extLst>
          </p:cNvPr>
          <p:cNvSpPr/>
          <p:nvPr/>
        </p:nvSpPr>
        <p:spPr>
          <a:xfrm>
            <a:off x="7050336" y="4179065"/>
            <a:ext cx="1154817" cy="37033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F068B99E-DA09-9789-AD7E-D1D5B2FAF169}"/>
              </a:ext>
            </a:extLst>
          </p:cNvPr>
          <p:cNvSpPr/>
          <p:nvPr/>
        </p:nvSpPr>
        <p:spPr>
          <a:xfrm>
            <a:off x="6919866" y="5120494"/>
            <a:ext cx="1763489" cy="29078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227C18E-DF2F-8256-4A23-6E4DDDF8F05A}"/>
              </a:ext>
            </a:extLst>
          </p:cNvPr>
          <p:cNvSpPr txBox="1"/>
          <p:nvPr/>
        </p:nvSpPr>
        <p:spPr>
          <a:xfrm>
            <a:off x="7074501" y="4182385"/>
            <a:ext cx="1351292" cy="2907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u="none" strike="noStrik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Adaptative RT: </a:t>
            </a:r>
            <a:endParaRPr lang="fr-FR" sz="12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01B1D56-C38F-C6A6-2335-D99416CBD667}"/>
              </a:ext>
            </a:extLst>
          </p:cNvPr>
          <p:cNvSpPr txBox="1"/>
          <p:nvPr/>
        </p:nvSpPr>
        <p:spPr>
          <a:xfrm>
            <a:off x="6913029" y="5116951"/>
            <a:ext cx="1891924" cy="2907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u="none" strike="noStrik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Prediction</a:t>
            </a:r>
            <a:r>
              <a:rPr lang="fr-FR" sz="1200" u="none" strike="noStrik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of </a:t>
            </a:r>
            <a:r>
              <a:rPr lang="fr-FR" sz="1200" u="none" strike="noStrike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recurrence</a:t>
            </a:r>
            <a:endParaRPr lang="fr-FR" sz="1200" dirty="0"/>
          </a:p>
        </p:txBody>
      </p:sp>
      <p:sp>
        <p:nvSpPr>
          <p:cNvPr id="44" name="Google Shape;212;p12">
            <a:extLst>
              <a:ext uri="{FF2B5EF4-FFF2-40B4-BE49-F238E27FC236}">
                <a16:creationId xmlns:a16="http://schemas.microsoft.com/office/drawing/2014/main" id="{3B727E0A-29E2-4A6F-382B-2BA4662916D9}"/>
              </a:ext>
            </a:extLst>
          </p:cNvPr>
          <p:cNvSpPr txBox="1"/>
          <p:nvPr/>
        </p:nvSpPr>
        <p:spPr>
          <a:xfrm>
            <a:off x="8449958" y="4157115"/>
            <a:ext cx="2657856" cy="977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Example: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Browning A.P. et al (2024), </a:t>
            </a:r>
            <a:r>
              <a:rPr lang="fr-FR" sz="1000" u="none" strike="noStrik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Predicting</a:t>
            </a:r>
            <a:r>
              <a:rPr lang="fr-FR" sz="100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000" u="none" strike="noStrik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radiotherapy</a:t>
            </a:r>
            <a:r>
              <a:rPr lang="fr-FR" sz="100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patient </a:t>
            </a:r>
            <a:r>
              <a:rPr lang="fr-FR" sz="1000" u="none" strike="noStrik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outcomes</a:t>
            </a:r>
            <a:r>
              <a:rPr lang="fr-FR" sz="100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000" u="none" strike="noStrik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with</a:t>
            </a:r>
            <a:r>
              <a:rPr lang="fr-FR" sz="100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real-time </a:t>
            </a:r>
            <a:r>
              <a:rPr lang="fr-FR" sz="1000" u="none" strike="noStrik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clinical</a:t>
            </a:r>
            <a:r>
              <a:rPr lang="fr-FR" sz="100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data </a:t>
            </a:r>
            <a:r>
              <a:rPr lang="fr-FR" sz="1000" u="none" strike="noStrik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using</a:t>
            </a:r>
            <a:r>
              <a:rPr lang="fr-FR" sz="100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000" u="none" strike="noStrik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mathematical</a:t>
            </a:r>
            <a:r>
              <a:rPr lang="fr-FR" sz="100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000" u="none" strike="noStrik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modelling</a:t>
            </a:r>
            <a:r>
              <a:rPr lang="fr-FR" sz="100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Bulletin of </a:t>
            </a:r>
            <a:r>
              <a:rPr lang="fr-FR" sz="1000" u="none" strike="noStrik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mathematical</a:t>
            </a:r>
            <a:r>
              <a:rPr lang="fr-FR" sz="100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000" u="none" strike="noStrik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biology</a:t>
            </a:r>
            <a:r>
              <a:rPr lang="fr-FR" sz="100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86, 19.</a:t>
            </a:r>
            <a:endParaRPr sz="1000" u="none" strike="noStrik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172;p9">
            <a:extLst>
              <a:ext uri="{FF2B5EF4-FFF2-40B4-BE49-F238E27FC236}">
                <a16:creationId xmlns:a16="http://schemas.microsoft.com/office/drawing/2014/main" id="{EE0AEA4D-F207-6348-E2D6-E1BDA4D7FBA7}"/>
              </a:ext>
            </a:extLst>
          </p:cNvPr>
          <p:cNvSpPr txBox="1"/>
          <p:nvPr/>
        </p:nvSpPr>
        <p:spPr>
          <a:xfrm>
            <a:off x="0" y="1372182"/>
            <a:ext cx="121920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Phénomènes de résistance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18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Des modalités innovantes: proton et hadronthérapie, mini-faisceaux, FLASH, </a:t>
            </a:r>
            <a:r>
              <a:rPr lang="fr-FR" sz="16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radiosensibilisation</a:t>
            </a: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avec des nanoparticules,  immunothérapie ⟹ peu de compréhension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18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Nécessité de personnalisation du traitement: radiothérapie adaptative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18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Peu de données quantitatives et de modèles allant de l’irradiation cellulaire au patient,  complexité croissante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34795B8-64FD-B5E4-1BEA-36EECCABCE83}"/>
              </a:ext>
            </a:extLst>
          </p:cNvPr>
          <p:cNvSpPr txBox="1"/>
          <p:nvPr/>
        </p:nvSpPr>
        <p:spPr>
          <a:xfrm>
            <a:off x="3341551" y="994930"/>
            <a:ext cx="3814014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Enjeux de la radiothérapie</a:t>
            </a:r>
          </a:p>
        </p:txBody>
      </p:sp>
      <p:sp>
        <p:nvSpPr>
          <p:cNvPr id="51" name="Google Shape;117;p5">
            <a:extLst>
              <a:ext uri="{FF2B5EF4-FFF2-40B4-BE49-F238E27FC236}">
                <a16:creationId xmlns:a16="http://schemas.microsoft.com/office/drawing/2014/main" id="{4085150D-68E9-4CB6-923D-A118F4ABE03B}"/>
              </a:ext>
            </a:extLst>
          </p:cNvPr>
          <p:cNvSpPr txBox="1"/>
          <p:nvPr/>
        </p:nvSpPr>
        <p:spPr>
          <a:xfrm>
            <a:off x="3174718" y="2927579"/>
            <a:ext cx="486360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latin typeface="Calibri"/>
                <a:ea typeface="Calibri"/>
                <a:cs typeface="Calibri"/>
                <a:sym typeface="Calibri"/>
              </a:rPr>
              <a:t>Modélisation des effets radiobiologiques</a:t>
            </a:r>
            <a:endParaRPr sz="2000" b="1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" name="Google Shape;209;p12">
            <a:extLst>
              <a:ext uri="{FF2B5EF4-FFF2-40B4-BE49-F238E27FC236}">
                <a16:creationId xmlns:a16="http://schemas.microsoft.com/office/drawing/2014/main" id="{4EDEFB4E-A2A7-2C30-4C87-9A267D34B10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65816" y="6383426"/>
            <a:ext cx="1289999" cy="2051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590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A4502-19F4-E503-F9CA-6AE57C8DF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00" y="-111600"/>
            <a:ext cx="10515600" cy="1325563"/>
          </a:xfrm>
        </p:spPr>
        <p:txBody>
          <a:bodyPr/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Objectifs et défis scientifiques</a:t>
            </a:r>
          </a:p>
        </p:txBody>
      </p:sp>
      <p:sp>
        <p:nvSpPr>
          <p:cNvPr id="3" name="Google Shape;251;p15">
            <a:extLst>
              <a:ext uri="{FF2B5EF4-FFF2-40B4-BE49-F238E27FC236}">
                <a16:creationId xmlns:a16="http://schemas.microsoft.com/office/drawing/2014/main" id="{5FA749A1-8C06-1263-0B88-F9D133D3A65B}"/>
              </a:ext>
            </a:extLst>
          </p:cNvPr>
          <p:cNvSpPr txBox="1"/>
          <p:nvPr/>
        </p:nvSpPr>
        <p:spPr>
          <a:xfrm>
            <a:off x="316800" y="2004602"/>
            <a:ext cx="11558400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Avantages du modèle linéaire quadratique:</a:t>
            </a:r>
            <a:endParaRPr sz="1600" b="1" dirty="0"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311150" algn="l" rtl="0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200"/>
              <a:buFont typeface="Calibri"/>
              <a:buChar char="-"/>
            </a:pPr>
            <a:r>
              <a:rPr lang="fr-FR" sz="1600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Simple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311150" algn="l" rtl="0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200"/>
              <a:buFont typeface="Calibri"/>
              <a:buChar char="-"/>
            </a:pPr>
            <a:r>
              <a:rPr lang="fr-FR" sz="1600" dirty="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Deux paramètres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600" dirty="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Mais:</a:t>
            </a:r>
            <a:endParaRPr sz="1600" b="1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- Les paramètres sont estimés dans des conditions très spéciales de densité cellulaire et de substrat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- Pas de dépendance temporelle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- La migration cellulaire n’est pas prise en compte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- Pas valable à haute dose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⟹ Nécessité de développer de nouveaux modèles mathématiques, basés sur des expériences avec des densités variables, des hautes doses, un environnement plus réaliste et reproduisant l’évolution temporelle.</a:t>
            </a:r>
            <a:endParaRPr sz="16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261;p16">
            <a:extLst>
              <a:ext uri="{FF2B5EF4-FFF2-40B4-BE49-F238E27FC236}">
                <a16:creationId xmlns:a16="http://schemas.microsoft.com/office/drawing/2014/main" id="{9F63F1A9-4E55-BD24-B6D1-44690136AE6D}"/>
              </a:ext>
            </a:extLst>
          </p:cNvPr>
          <p:cNvSpPr txBox="1"/>
          <p:nvPr/>
        </p:nvSpPr>
        <p:spPr>
          <a:xfrm>
            <a:off x="232200" y="5107921"/>
            <a:ext cx="1172760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just" rtl="0">
              <a:spcAft>
                <a:spcPts val="0"/>
              </a:spcAft>
              <a:buClr>
                <a:schemeClr val="dk1"/>
              </a:buClr>
              <a:buSzPts val="2200"/>
            </a:pPr>
            <a:r>
              <a:rPr lang="fr-FR" sz="1600" dirty="0">
                <a:latin typeface="Calibri"/>
                <a:ea typeface="Calibri"/>
                <a:cs typeface="Calibri"/>
                <a:sym typeface="Calibri"/>
              </a:rPr>
              <a:t>Objectifs:</a:t>
            </a:r>
          </a:p>
          <a:p>
            <a:pPr marR="0" lvl="0" algn="just" rtl="0">
              <a:spcAft>
                <a:spcPts val="0"/>
              </a:spcAft>
              <a:buClr>
                <a:schemeClr val="dk1"/>
              </a:buClr>
              <a:buSzPts val="2200"/>
            </a:pPr>
            <a:r>
              <a:rPr lang="fr-FR" sz="1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fr-FR" sz="1600" b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Mieux comprendre la réponse spatio-temporelle de cellules uniques et de populations de cellules à une irradiation, </a:t>
            </a:r>
            <a:r>
              <a:rPr lang="fr-FR" sz="16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afin d'étudier comment l'environnement (communication intercellulaire, acidité et hypoxie, migration, rigidité de la matrice extracellulaire, </a:t>
            </a:r>
            <a:r>
              <a:rPr lang="fr-FR" sz="1600" dirty="0" err="1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co-cultures</a:t>
            </a:r>
            <a:r>
              <a:rPr lang="fr-FR" sz="16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avec des cellules normales, </a:t>
            </a:r>
            <a:r>
              <a:rPr lang="fr-FR" sz="1600" dirty="0" err="1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co-cultures</a:t>
            </a:r>
            <a:r>
              <a:rPr lang="fr-FR" sz="16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avec des macrophages) peut moduler </a:t>
            </a:r>
            <a:r>
              <a:rPr lang="fr-FR" sz="1600" i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in vitro </a:t>
            </a:r>
            <a:r>
              <a:rPr lang="fr-FR" sz="16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la réponse des cellules à l'irradiation </a:t>
            </a:r>
            <a:endParaRPr lang="fr-FR" sz="1600" b="1" dirty="0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R="0" lvl="0" algn="just" rtl="0">
              <a:spcAft>
                <a:spcPts val="0"/>
              </a:spcAft>
              <a:buClr>
                <a:schemeClr val="dk1"/>
              </a:buClr>
              <a:buSzPts val="2200"/>
            </a:pPr>
            <a:r>
              <a:rPr lang="fr-FR" sz="1600" b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2. Développement de modèles mathématiques prédictifs (tout en restant assez simples) de la croissance de populations cellulaire après irradiation </a:t>
            </a:r>
            <a:r>
              <a:rPr lang="fr-FR" sz="16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à partir des données expérimentales. </a:t>
            </a:r>
            <a:endParaRPr sz="1600" dirty="0">
              <a:solidFill>
                <a:schemeClr val="dk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5" name="Google Shape;225;p13">
            <a:extLst>
              <a:ext uri="{FF2B5EF4-FFF2-40B4-BE49-F238E27FC236}">
                <a16:creationId xmlns:a16="http://schemas.microsoft.com/office/drawing/2014/main" id="{0A0947EC-8C22-2CED-5DD3-A9DACC4FC5BF}"/>
              </a:ext>
            </a:extLst>
          </p:cNvPr>
          <p:cNvSpPr txBox="1"/>
          <p:nvPr/>
        </p:nvSpPr>
        <p:spPr>
          <a:xfrm>
            <a:off x="332609" y="1363496"/>
            <a:ext cx="1185939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Actuellement, le modèle utilisé en clinique pour programmer des traitements de radiothérapie est le modèle linéaire-quadratique (LQ) permettant de calculer la survie en fonction de la dose.</a:t>
            </a:r>
            <a:endParaRPr sz="1600" dirty="0"/>
          </a:p>
        </p:txBody>
      </p:sp>
      <p:sp>
        <p:nvSpPr>
          <p:cNvPr id="6" name="Google Shape;228;p13">
            <a:extLst>
              <a:ext uri="{FF2B5EF4-FFF2-40B4-BE49-F238E27FC236}">
                <a16:creationId xmlns:a16="http://schemas.microsoft.com/office/drawing/2014/main" id="{38190C18-2A4D-9DDD-AD08-50AC0C914B00}"/>
              </a:ext>
            </a:extLst>
          </p:cNvPr>
          <p:cNvSpPr txBox="1"/>
          <p:nvPr/>
        </p:nvSpPr>
        <p:spPr>
          <a:xfrm>
            <a:off x="3297379" y="2641769"/>
            <a:ext cx="2599386" cy="518034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r="-485" b="-9524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7" name="Google Shape;117;p5">
            <a:extLst>
              <a:ext uri="{FF2B5EF4-FFF2-40B4-BE49-F238E27FC236}">
                <a16:creationId xmlns:a16="http://schemas.microsoft.com/office/drawing/2014/main" id="{C714ECE7-A8D1-C5E4-26F4-7D3C00794A8B}"/>
              </a:ext>
            </a:extLst>
          </p:cNvPr>
          <p:cNvSpPr txBox="1"/>
          <p:nvPr/>
        </p:nvSpPr>
        <p:spPr>
          <a:xfrm>
            <a:off x="3297379" y="974865"/>
            <a:ext cx="395727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latin typeface="Calibri"/>
                <a:ea typeface="Calibri"/>
                <a:cs typeface="Calibri"/>
                <a:sym typeface="Calibri"/>
              </a:rPr>
              <a:t>Modèles mathématiques</a:t>
            </a:r>
            <a:endParaRPr sz="2000" b="1"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3511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A4502-19F4-E503-F9CA-6AE57C8DF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00" y="-111600"/>
            <a:ext cx="10515600" cy="1325563"/>
          </a:xfrm>
        </p:spPr>
        <p:txBody>
          <a:bodyPr/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Objectifs et défis scientifiques</a:t>
            </a:r>
          </a:p>
        </p:txBody>
      </p:sp>
      <p:sp>
        <p:nvSpPr>
          <p:cNvPr id="8" name="ZoneTexte 4">
            <a:extLst>
              <a:ext uri="{FF2B5EF4-FFF2-40B4-BE49-F238E27FC236}">
                <a16:creationId xmlns:a16="http://schemas.microsoft.com/office/drawing/2014/main" id="{4E2E5DDD-024A-5C1E-B493-57B0E4C804CB}"/>
              </a:ext>
            </a:extLst>
          </p:cNvPr>
          <p:cNvSpPr txBox="1"/>
          <p:nvPr/>
        </p:nvSpPr>
        <p:spPr>
          <a:xfrm>
            <a:off x="371636" y="1721270"/>
            <a:ext cx="66402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Une partie expérimentale: 		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fr-F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vidéomicroscopie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en temps réel</a:t>
            </a:r>
          </a:p>
          <a:p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				- biologie cellulaire</a:t>
            </a:r>
          </a:p>
        </p:txBody>
      </p:sp>
      <p:sp>
        <p:nvSpPr>
          <p:cNvPr id="9" name="ZoneTexte 5">
            <a:extLst>
              <a:ext uri="{FF2B5EF4-FFF2-40B4-BE49-F238E27FC236}">
                <a16:creationId xmlns:a16="http://schemas.microsoft.com/office/drawing/2014/main" id="{F7300AF8-AA51-982E-F443-807F106500E5}"/>
              </a:ext>
            </a:extLst>
          </p:cNvPr>
          <p:cNvSpPr txBox="1"/>
          <p:nvPr/>
        </p:nvSpPr>
        <p:spPr>
          <a:xfrm>
            <a:off x="371636" y="2649146"/>
            <a:ext cx="941796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Une partie théorique: 		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- analyse d’images</a:t>
            </a:r>
          </a:p>
          <a:p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				- obtention de données quantitatives et dynamiques 		</a:t>
            </a:r>
          </a:p>
          <a:p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				- modélisation mathématique</a:t>
            </a:r>
          </a:p>
          <a:p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				</a:t>
            </a:r>
          </a:p>
        </p:txBody>
      </p:sp>
      <p:sp>
        <p:nvSpPr>
          <p:cNvPr id="10" name="ZoneTexte 6">
            <a:extLst>
              <a:ext uri="{FF2B5EF4-FFF2-40B4-BE49-F238E27FC236}">
                <a16:creationId xmlns:a16="http://schemas.microsoft.com/office/drawing/2014/main" id="{5363E231-8149-B01D-9E8D-6B3FA0C06ACF}"/>
              </a:ext>
            </a:extLst>
          </p:cNvPr>
          <p:cNvSpPr txBox="1"/>
          <p:nvPr/>
        </p:nvSpPr>
        <p:spPr>
          <a:xfrm>
            <a:off x="371636" y="4004665"/>
            <a:ext cx="990348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Un panel de conditions: 		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- irradiation classique à champ large (X)</a:t>
            </a:r>
          </a:p>
          <a:p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				- mini-faisceaux (X, protons, hadrons)</a:t>
            </a:r>
          </a:p>
          <a:p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				- nanoparticules radio-amplificatrices</a:t>
            </a:r>
          </a:p>
          <a:p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				- hypoxie cellulaire</a:t>
            </a:r>
          </a:p>
          <a:p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				- </a:t>
            </a:r>
            <a:r>
              <a:rPr lang="fr-F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Co-cultures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 (cellules saines/</a:t>
            </a:r>
            <a:r>
              <a:rPr lang="fr-FR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tmorales</a:t>
            </a: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, cellules tumorales/macrophages)</a:t>
            </a:r>
          </a:p>
          <a:p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				- 2D/3D</a:t>
            </a:r>
          </a:p>
          <a:p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3D96DC-A4AE-62EC-97CE-C63107D51359}"/>
              </a:ext>
            </a:extLst>
          </p:cNvPr>
          <p:cNvSpPr txBox="1"/>
          <p:nvPr/>
        </p:nvSpPr>
        <p:spPr>
          <a:xfrm>
            <a:off x="778841" y="6098848"/>
            <a:ext cx="86035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latin typeface="Calibri"/>
                <a:ea typeface="Calibri"/>
                <a:cs typeface="Calibri"/>
                <a:sym typeface="Calibri"/>
              </a:rPr>
              <a:t>⟹ Combinaison biologie expérimentale, informatique et mathématiques </a:t>
            </a:r>
          </a:p>
        </p:txBody>
      </p:sp>
    </p:spTree>
    <p:extLst>
      <p:ext uri="{BB962C8B-B14F-4D97-AF65-F5344CB8AC3E}">
        <p14:creationId xmlns:p14="http://schemas.microsoft.com/office/powerpoint/2010/main" val="1227350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A4502-19F4-E503-F9CA-6AE57C8DF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00" y="-111600"/>
            <a:ext cx="10515600" cy="1325563"/>
          </a:xfrm>
        </p:spPr>
        <p:txBody>
          <a:bodyPr/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Structure du projet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93F69C-B46E-608A-E510-DFC5FDBAFFFF}"/>
              </a:ext>
            </a:extLst>
          </p:cNvPr>
          <p:cNvSpPr txBox="1"/>
          <p:nvPr/>
        </p:nvSpPr>
        <p:spPr>
          <a:xfrm>
            <a:off x="287678" y="1535768"/>
            <a:ext cx="59793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Responsables scientifiques du projet: M. Badoual et O. Seksek</a:t>
            </a:r>
          </a:p>
          <a:p>
            <a:r>
              <a:rPr lang="en-FR" dirty="0"/>
              <a:t>Respons</a:t>
            </a:r>
            <a:r>
              <a:rPr lang="en-GB" dirty="0"/>
              <a:t>able technique: D. </a:t>
            </a:r>
            <a:r>
              <a:rPr lang="en-GB" dirty="0" err="1"/>
              <a:t>Crépin</a:t>
            </a:r>
            <a:endParaRPr lang="en-GB" dirty="0"/>
          </a:p>
          <a:p>
            <a:r>
              <a:rPr lang="en-GB" dirty="0" err="1"/>
              <a:t>Collaborateur</a:t>
            </a:r>
            <a:r>
              <a:rPr lang="en-GB" dirty="0"/>
              <a:t> Simulations </a:t>
            </a:r>
            <a:r>
              <a:rPr lang="en-GB" dirty="0" err="1"/>
              <a:t>numériques</a:t>
            </a:r>
            <a:r>
              <a:rPr lang="en-GB" dirty="0"/>
              <a:t>: S. </a:t>
            </a:r>
            <a:r>
              <a:rPr lang="en-GB" dirty="0" err="1"/>
              <a:t>Plaszczynski</a:t>
            </a:r>
            <a:endParaRPr lang="en-FR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02620AD-EAFB-4775-8ECD-5FB04BF543E3}"/>
              </a:ext>
            </a:extLst>
          </p:cNvPr>
          <p:cNvSpPr txBox="1"/>
          <p:nvPr/>
        </p:nvSpPr>
        <p:spPr>
          <a:xfrm>
            <a:off x="4628183" y="2782668"/>
            <a:ext cx="17251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Collaborations</a:t>
            </a:r>
          </a:p>
        </p:txBody>
      </p:sp>
      <p:sp>
        <p:nvSpPr>
          <p:cNvPr id="17" name="Google Shape;598;p41">
            <a:extLst>
              <a:ext uri="{FF2B5EF4-FFF2-40B4-BE49-F238E27FC236}">
                <a16:creationId xmlns:a16="http://schemas.microsoft.com/office/drawing/2014/main" id="{0EBE3981-8EF5-CE6A-E6F9-97B1F09821C0}"/>
              </a:ext>
            </a:extLst>
          </p:cNvPr>
          <p:cNvSpPr txBox="1"/>
          <p:nvPr/>
        </p:nvSpPr>
        <p:spPr>
          <a:xfrm>
            <a:off x="228042" y="3675222"/>
            <a:ext cx="11735916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Aft>
                <a:spcPts val="0"/>
              </a:spcAft>
              <a:buNone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collaborations en cours établies couvrent un ensemble d’expertises complémentaires incluant :</a:t>
            </a: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spcAft>
                <a:spcPts val="0"/>
              </a:spcAft>
              <a:buNone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·       radiobiologie expérimentale (CEA Fontenay) </a:t>
            </a: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457200" algn="just" rtl="0">
              <a:spcAft>
                <a:spcPts val="0"/>
              </a:spcAft>
              <a:buNone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·       physique des rayonnements (Pôle Accélérateurs </a:t>
            </a:r>
            <a:r>
              <a:rPr lang="fr-FR" sz="16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IJCLab</a:t>
            </a: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85800" marR="0" lvl="0" indent="-228600" algn="just" rtl="0">
              <a:spcAft>
                <a:spcPts val="0"/>
              </a:spcAft>
              <a:buNone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· 	    modélisation mathématique (laboratoire TIMC, Grenoble) </a:t>
            </a: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85800" marR="0" lvl="0" indent="-228600" algn="just" rtl="0">
              <a:spcAft>
                <a:spcPts val="0"/>
              </a:spcAft>
              <a:buNone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·       spectroscopie synchrotron (Université de Barcelone)</a:t>
            </a: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85800" marR="0" lvl="0" indent="-228600" algn="just" rtl="0">
              <a:spcAft>
                <a:spcPts val="0"/>
              </a:spcAft>
              <a:buNone/>
            </a:pP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·       nanosciences (ISMO, Orsay; </a:t>
            </a:r>
            <a:r>
              <a:rPr lang="fr-FR" sz="16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IFJPan</a:t>
            </a:r>
            <a:r>
              <a:rPr lang="fr-FR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-KOPAL, Cracovie)</a:t>
            </a: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F4CE6F-0F46-27C2-BBDA-2CAEDBF965D2}"/>
              </a:ext>
            </a:extLst>
          </p:cNvPr>
          <p:cNvSpPr txBox="1"/>
          <p:nvPr/>
        </p:nvSpPr>
        <p:spPr>
          <a:xfrm>
            <a:off x="287677" y="5784351"/>
            <a:ext cx="61813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Plateformes: </a:t>
            </a:r>
          </a:p>
          <a:p>
            <a:r>
              <a:rPr lang="en-FR" dirty="0"/>
              <a:t>IJCLab: BioAlto, TWAC</a:t>
            </a:r>
          </a:p>
          <a:p>
            <a:r>
              <a:rPr lang="en-FR" dirty="0"/>
              <a:t>Institut curie: plateforme d’irradiation et plateforme d’imagerie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612101-0B08-9152-A962-929F8D695B82}"/>
              </a:ext>
            </a:extLst>
          </p:cNvPr>
          <p:cNvSpPr txBox="1"/>
          <p:nvPr/>
        </p:nvSpPr>
        <p:spPr>
          <a:xfrm>
            <a:off x="3153418" y="996966"/>
            <a:ext cx="27265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FR" sz="2000" b="1" dirty="0"/>
              <a:t>Personnes impliquées</a:t>
            </a:r>
          </a:p>
        </p:txBody>
      </p:sp>
    </p:spTree>
    <p:extLst>
      <p:ext uri="{BB962C8B-B14F-4D97-AF65-F5344CB8AC3E}">
        <p14:creationId xmlns:p14="http://schemas.microsoft.com/office/powerpoint/2010/main" val="1589891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A4502-19F4-E503-F9CA-6AE57C8DF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00" y="-111600"/>
            <a:ext cx="10515600" cy="1325563"/>
          </a:xfrm>
        </p:spPr>
        <p:txBody>
          <a:bodyPr/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Faits marquants 2025/26</a:t>
            </a:r>
          </a:p>
        </p:txBody>
      </p:sp>
      <p:sp>
        <p:nvSpPr>
          <p:cNvPr id="9" name="Google Shape;321;p21">
            <a:extLst>
              <a:ext uri="{FF2B5EF4-FFF2-40B4-BE49-F238E27FC236}">
                <a16:creationId xmlns:a16="http://schemas.microsoft.com/office/drawing/2014/main" id="{7174C57C-C984-2FF1-056E-FC622316CF8B}"/>
              </a:ext>
            </a:extLst>
          </p:cNvPr>
          <p:cNvSpPr txBox="1"/>
          <p:nvPr/>
        </p:nvSpPr>
        <p:spPr>
          <a:xfrm>
            <a:off x="1233455" y="6484835"/>
            <a:ext cx="1042129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⇒ Nécessité d’un modèle mathématique pour expliquer la forme des courbes expérimentales obtenues</a:t>
            </a:r>
            <a:endParaRPr dirty="0"/>
          </a:p>
        </p:txBody>
      </p:sp>
      <p:sp>
        <p:nvSpPr>
          <p:cNvPr id="12" name="Google Shape;324;p21">
            <a:extLst>
              <a:ext uri="{FF2B5EF4-FFF2-40B4-BE49-F238E27FC236}">
                <a16:creationId xmlns:a16="http://schemas.microsoft.com/office/drawing/2014/main" id="{05FDEB99-26D3-D695-B8EF-44B3B1B89068}"/>
              </a:ext>
            </a:extLst>
          </p:cNvPr>
          <p:cNvSpPr txBox="1"/>
          <p:nvPr/>
        </p:nvSpPr>
        <p:spPr>
          <a:xfrm>
            <a:off x="402069" y="5942653"/>
            <a:ext cx="18696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Irradiation à </a:t>
            </a:r>
            <a:r>
              <a:rPr lang="fr-FR" sz="1400" dirty="0" err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fr-FR" sz="1400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=-3h</a:t>
            </a:r>
            <a:endParaRPr sz="1400" dirty="0"/>
          </a:p>
        </p:txBody>
      </p:sp>
      <p:sp>
        <p:nvSpPr>
          <p:cNvPr id="5" name="Google Shape;305;p20">
            <a:extLst>
              <a:ext uri="{FF2B5EF4-FFF2-40B4-BE49-F238E27FC236}">
                <a16:creationId xmlns:a16="http://schemas.microsoft.com/office/drawing/2014/main" id="{045587FB-D0AC-77ED-CDFF-EFD78E991EF0}"/>
              </a:ext>
            </a:extLst>
          </p:cNvPr>
          <p:cNvSpPr txBox="1"/>
          <p:nvPr/>
        </p:nvSpPr>
        <p:spPr>
          <a:xfrm>
            <a:off x="416691" y="864748"/>
            <a:ext cx="2382141" cy="592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8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i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Cellules en lumière blanche:</a:t>
            </a:r>
            <a:endParaRPr sz="12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i="1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indiscernables, on ne peut pas les compter </a:t>
            </a:r>
            <a:endParaRPr sz="12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Google Shape;306;p20">
            <a:extLst>
              <a:ext uri="{FF2B5EF4-FFF2-40B4-BE49-F238E27FC236}">
                <a16:creationId xmlns:a16="http://schemas.microsoft.com/office/drawing/2014/main" id="{6732EF82-8427-F777-A113-3C78071C868B}"/>
              </a:ext>
            </a:extLst>
          </p:cNvPr>
          <p:cNvSpPr txBox="1"/>
          <p:nvPr/>
        </p:nvSpPr>
        <p:spPr>
          <a:xfrm>
            <a:off x="2698352" y="926066"/>
            <a:ext cx="209909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2500" lnSpcReduction="10000"/>
          </a:bodyPr>
          <a:lstStyle/>
          <a:p>
            <a:pPr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Noyaux rouges fluorescents (cellules transfectées): on peut distinguer les cellules les unes des autres</a:t>
            </a:r>
            <a:endParaRPr sz="12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307;p20">
            <a:extLst>
              <a:ext uri="{FF2B5EF4-FFF2-40B4-BE49-F238E27FC236}">
                <a16:creationId xmlns:a16="http://schemas.microsoft.com/office/drawing/2014/main" id="{A3BD7B4D-56E7-DF9D-7A79-9D2FF2170039}"/>
              </a:ext>
            </a:extLst>
          </p:cNvPr>
          <p:cNvSpPr txBox="1"/>
          <p:nvPr/>
        </p:nvSpPr>
        <p:spPr>
          <a:xfrm>
            <a:off x="5125564" y="880463"/>
            <a:ext cx="2828632" cy="629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Algorithme maison pour détecter le maximum d’intensité de fluorescence dans les noyaux (points rouges)</a:t>
            </a:r>
            <a:endParaRPr sz="12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63E890E-73F6-805C-1F9F-A0C260ED0E09}"/>
              </a:ext>
            </a:extLst>
          </p:cNvPr>
          <p:cNvGrpSpPr>
            <a:grpSpLocks noChangeAspect="1"/>
          </p:cNvGrpSpPr>
          <p:nvPr/>
        </p:nvGrpSpPr>
        <p:grpSpPr>
          <a:xfrm>
            <a:off x="341045" y="1454840"/>
            <a:ext cx="6938951" cy="1465394"/>
            <a:chOff x="169385" y="1259093"/>
            <a:chExt cx="11536211" cy="2436261"/>
          </a:xfrm>
        </p:grpSpPr>
        <p:pic>
          <p:nvPicPr>
            <p:cNvPr id="4" name="Google Shape;304;p20">
              <a:extLst>
                <a:ext uri="{FF2B5EF4-FFF2-40B4-BE49-F238E27FC236}">
                  <a16:creationId xmlns:a16="http://schemas.microsoft.com/office/drawing/2014/main" id="{909CE388-A557-2DD2-5FC6-9FD61FD7A1FF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69385" y="1269985"/>
              <a:ext cx="3470910" cy="24209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303;p20">
              <a:extLst>
                <a:ext uri="{FF2B5EF4-FFF2-40B4-BE49-F238E27FC236}">
                  <a16:creationId xmlns:a16="http://schemas.microsoft.com/office/drawing/2014/main" id="{FD809B9C-DEAE-ED42-E95F-40F605B367AA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933196" y="1259093"/>
              <a:ext cx="7772400" cy="243626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48AAD976-BEBB-A511-7CB7-49DC0D17CD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1499" y="3271669"/>
            <a:ext cx="4618296" cy="3067828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83F75ED3-0518-4D08-E682-2F7AF5C3E5C6}"/>
              </a:ext>
            </a:extLst>
          </p:cNvPr>
          <p:cNvGrpSpPr/>
          <p:nvPr/>
        </p:nvGrpSpPr>
        <p:grpSpPr>
          <a:xfrm>
            <a:off x="764189" y="3126659"/>
            <a:ext cx="3250350" cy="2717212"/>
            <a:chOff x="764189" y="3126659"/>
            <a:chExt cx="3250350" cy="2717212"/>
          </a:xfrm>
        </p:grpSpPr>
        <p:pic>
          <p:nvPicPr>
            <p:cNvPr id="6" name="Google Shape;318;p21">
              <a:extLst>
                <a:ext uri="{FF2B5EF4-FFF2-40B4-BE49-F238E27FC236}">
                  <a16:creationId xmlns:a16="http://schemas.microsoft.com/office/drawing/2014/main" id="{4A24BE5D-B717-A117-4B30-5F88EC237A1A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r="35792"/>
            <a:stretch/>
          </p:blipFill>
          <p:spPr>
            <a:xfrm>
              <a:off x="764189" y="3126659"/>
              <a:ext cx="3250350" cy="27172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Google Shape;322;p21">
              <a:extLst>
                <a:ext uri="{FF2B5EF4-FFF2-40B4-BE49-F238E27FC236}">
                  <a16:creationId xmlns:a16="http://schemas.microsoft.com/office/drawing/2014/main" id="{A9B5FFB0-5812-8513-E5FA-AE73857F58D5}"/>
                </a:ext>
              </a:extLst>
            </p:cNvPr>
            <p:cNvSpPr txBox="1"/>
            <p:nvPr/>
          </p:nvSpPr>
          <p:spPr>
            <a:xfrm rot="16200000">
              <a:off x="882068" y="4054592"/>
              <a:ext cx="395038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/</a:t>
              </a:r>
              <a:endParaRPr sz="1400" dirty="0"/>
            </a:p>
          </p:txBody>
        </p:sp>
      </p:grpSp>
      <p:cxnSp>
        <p:nvCxnSpPr>
          <p:cNvPr id="11" name="Google Shape;323;p21">
            <a:extLst>
              <a:ext uri="{FF2B5EF4-FFF2-40B4-BE49-F238E27FC236}">
                <a16:creationId xmlns:a16="http://schemas.microsoft.com/office/drawing/2014/main" id="{AA7854A5-3233-4BA1-B9D1-DE4D4229C1A9}"/>
              </a:ext>
            </a:extLst>
          </p:cNvPr>
          <p:cNvCxnSpPr>
            <a:cxnSpLocks/>
          </p:cNvCxnSpPr>
          <p:nvPr/>
        </p:nvCxnSpPr>
        <p:spPr>
          <a:xfrm flipH="1" flipV="1">
            <a:off x="1434317" y="5574806"/>
            <a:ext cx="0" cy="329327"/>
          </a:xfrm>
          <a:prstGeom prst="straightConnector1">
            <a:avLst/>
          </a:prstGeom>
          <a:noFill/>
          <a:ln w="50800" cap="flat" cmpd="sng">
            <a:solidFill>
              <a:srgbClr val="4472C4"/>
            </a:solidFill>
            <a:prstDash val="solid"/>
            <a:miter lim="8000"/>
            <a:headEnd type="none" w="sm" len="sm"/>
            <a:tailEnd type="triangle" w="med" len="med"/>
          </a:ln>
        </p:spPr>
      </p:cxnSp>
      <p:sp>
        <p:nvSpPr>
          <p:cNvPr id="20" name="Google Shape;308;p20">
            <a:extLst>
              <a:ext uri="{FF2B5EF4-FFF2-40B4-BE49-F238E27FC236}">
                <a16:creationId xmlns:a16="http://schemas.microsoft.com/office/drawing/2014/main" id="{DEB515C0-72AD-611C-B39E-9E50C4FF0054}"/>
              </a:ext>
            </a:extLst>
          </p:cNvPr>
          <p:cNvSpPr txBox="1"/>
          <p:nvPr/>
        </p:nvSpPr>
        <p:spPr>
          <a:xfrm>
            <a:off x="8282319" y="1311817"/>
            <a:ext cx="3608371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>
                <a:solidFill>
                  <a:schemeClr val="dk1"/>
                </a:solidFill>
                <a:ea typeface="Calibri"/>
                <a:cs typeface="Arial" panose="020B0604020202020204" pitchFamily="34" charset="0"/>
                <a:sym typeface="Calibri"/>
              </a:rPr>
              <a:t>Les images sont prises toutes les 90 minutes sur le </a:t>
            </a:r>
            <a:r>
              <a:rPr lang="fr-FR" sz="1600" dirty="0" err="1">
                <a:solidFill>
                  <a:schemeClr val="dk1"/>
                </a:solidFill>
                <a:ea typeface="Calibri"/>
                <a:cs typeface="Arial" panose="020B0604020202020204" pitchFamily="34" charset="0"/>
                <a:sym typeface="Calibri"/>
              </a:rPr>
              <a:t>vidéomicroscope</a:t>
            </a:r>
            <a:r>
              <a:rPr lang="fr-FR" sz="1600" dirty="0">
                <a:solidFill>
                  <a:schemeClr val="dk1"/>
                </a:solidFill>
                <a:ea typeface="Calibri"/>
                <a:cs typeface="Arial" panose="020B0604020202020204" pitchFamily="34" charset="0"/>
                <a:sym typeface="Calibri"/>
              </a:rPr>
              <a:t>; suivi de la population pendant 7 jours, puis film à analyser.</a:t>
            </a:r>
            <a:endParaRPr sz="1600" dirty="0">
              <a:cs typeface="Arial" panose="020B0604020202020204" pitchFamily="34" charset="0"/>
            </a:endParaRPr>
          </a:p>
          <a:p>
            <a:pPr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>
                <a:solidFill>
                  <a:srgbClr val="4F81BD"/>
                </a:solidFill>
                <a:ea typeface="Calibri"/>
                <a:cs typeface="Arial" panose="020B0604020202020204" pitchFamily="34" charset="0"/>
                <a:sym typeface="Calibri"/>
              </a:rPr>
              <a:t>		</a:t>
            </a:r>
            <a:endParaRPr sz="1600" b="1" dirty="0">
              <a:solidFill>
                <a:srgbClr val="4F81BD"/>
              </a:solidFill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2" name="Right Arrow 21">
            <a:extLst>
              <a:ext uri="{FF2B5EF4-FFF2-40B4-BE49-F238E27FC236}">
                <a16:creationId xmlns:a16="http://schemas.microsoft.com/office/drawing/2014/main" id="{DE8643F5-DDB9-E0C2-9FFB-EBCE998352DD}"/>
              </a:ext>
            </a:extLst>
          </p:cNvPr>
          <p:cNvSpPr/>
          <p:nvPr/>
        </p:nvSpPr>
        <p:spPr>
          <a:xfrm>
            <a:off x="7697165" y="1760306"/>
            <a:ext cx="486136" cy="38101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D51CA317-F852-A8EF-F880-73569EE96DF1}"/>
              </a:ext>
            </a:extLst>
          </p:cNvPr>
          <p:cNvSpPr/>
          <p:nvPr/>
        </p:nvSpPr>
        <p:spPr>
          <a:xfrm>
            <a:off x="159001" y="4273261"/>
            <a:ext cx="486136" cy="38101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24" name="Google Shape;308;p20">
            <a:extLst>
              <a:ext uri="{FF2B5EF4-FFF2-40B4-BE49-F238E27FC236}">
                <a16:creationId xmlns:a16="http://schemas.microsoft.com/office/drawing/2014/main" id="{2A6172B7-E7D4-181E-FC50-4C32A7060637}"/>
              </a:ext>
            </a:extLst>
          </p:cNvPr>
          <p:cNvSpPr txBox="1"/>
          <p:nvPr/>
        </p:nvSpPr>
        <p:spPr>
          <a:xfrm>
            <a:off x="6282849" y="3041014"/>
            <a:ext cx="28286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i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Devenir d’une cellule après irradiation</a:t>
            </a:r>
            <a:endParaRPr sz="1200" i="1" dirty="0"/>
          </a:p>
          <a:p>
            <a:pPr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i="1" dirty="0">
                <a:solidFill>
                  <a:srgbClr val="4F81BD"/>
                </a:solidFill>
                <a:ea typeface="Calibri"/>
                <a:cs typeface="Calibri"/>
                <a:sym typeface="Calibri"/>
              </a:rPr>
              <a:t>		</a:t>
            </a:r>
            <a:endParaRPr sz="1200" b="1" i="1" dirty="0">
              <a:solidFill>
                <a:srgbClr val="4F81BD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450;p27">
            <a:extLst>
              <a:ext uri="{FF2B5EF4-FFF2-40B4-BE49-F238E27FC236}">
                <a16:creationId xmlns:a16="http://schemas.microsoft.com/office/drawing/2014/main" id="{BEC0F6F4-5779-27F6-E6B4-1685918F45B9}"/>
              </a:ext>
            </a:extLst>
          </p:cNvPr>
          <p:cNvSpPr txBox="1"/>
          <p:nvPr/>
        </p:nvSpPr>
        <p:spPr>
          <a:xfrm>
            <a:off x="8802552" y="2520498"/>
            <a:ext cx="338944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Thèse M. </a:t>
            </a:r>
            <a:r>
              <a:rPr lang="fr-FR" sz="2000" b="1" i="1" dirty="0" err="1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Billoir</a:t>
            </a:r>
            <a:r>
              <a:rPr lang="fr-FR" sz="2000" b="1" i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 (2022-2025)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43694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A4502-19F4-E503-F9CA-6AE57C8DF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00" y="-111600"/>
            <a:ext cx="10515600" cy="1325563"/>
          </a:xfrm>
        </p:spPr>
        <p:txBody>
          <a:bodyPr/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Faits marquants 2025/26</a:t>
            </a:r>
          </a:p>
        </p:txBody>
      </p:sp>
      <p:sp>
        <p:nvSpPr>
          <p:cNvPr id="6" name="Google Shape;357;p23">
            <a:extLst>
              <a:ext uri="{FF2B5EF4-FFF2-40B4-BE49-F238E27FC236}">
                <a16:creationId xmlns:a16="http://schemas.microsoft.com/office/drawing/2014/main" id="{373D4FBB-FFB7-7253-6607-A7A92769AF7F}"/>
              </a:ext>
            </a:extLst>
          </p:cNvPr>
          <p:cNvSpPr txBox="1"/>
          <p:nvPr/>
        </p:nvSpPr>
        <p:spPr>
          <a:xfrm>
            <a:off x="815927" y="4113064"/>
            <a:ext cx="260613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Résultats expérimentaux et modèle, suivi de populations irradiées.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358;p23">
            <a:extLst>
              <a:ext uri="{FF2B5EF4-FFF2-40B4-BE49-F238E27FC236}">
                <a16:creationId xmlns:a16="http://schemas.microsoft.com/office/drawing/2014/main" id="{F4D78C32-181B-9490-EDB7-3C590845684A}"/>
              </a:ext>
            </a:extLst>
          </p:cNvPr>
          <p:cNvSpPr txBox="1"/>
          <p:nvPr/>
        </p:nvSpPr>
        <p:spPr>
          <a:xfrm>
            <a:off x="5257800" y="3742035"/>
            <a:ext cx="35214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Modèle avec cellules endommagées (Cd), irréparables (Cu), sénescentes (Cs), bien réparées et en prolifération (Cr)</a:t>
            </a:r>
            <a:endParaRPr dirty="0"/>
          </a:p>
        </p:txBody>
      </p:sp>
      <p:sp>
        <p:nvSpPr>
          <p:cNvPr id="23" name="Google Shape;384;p23">
            <a:extLst>
              <a:ext uri="{FF2B5EF4-FFF2-40B4-BE49-F238E27FC236}">
                <a16:creationId xmlns:a16="http://schemas.microsoft.com/office/drawing/2014/main" id="{F02C7BA3-F1B0-792F-BDAC-718EAC825DBA}"/>
              </a:ext>
            </a:extLst>
          </p:cNvPr>
          <p:cNvSpPr txBox="1">
            <a:spLocks noChangeAspect="1"/>
          </p:cNvSpPr>
          <p:nvPr/>
        </p:nvSpPr>
        <p:spPr>
          <a:xfrm>
            <a:off x="8741408" y="5655849"/>
            <a:ext cx="2252851" cy="295925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t="-9375" b="-25001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100" dirty="0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100" dirty="0"/>
          </a:p>
        </p:txBody>
      </p:sp>
      <p:pic>
        <p:nvPicPr>
          <p:cNvPr id="8" name="Google Shape;360;p23">
            <a:extLst>
              <a:ext uri="{FF2B5EF4-FFF2-40B4-BE49-F238E27FC236}">
                <a16:creationId xmlns:a16="http://schemas.microsoft.com/office/drawing/2014/main" id="{93730E7B-9DED-F338-9E2A-CA060C678EF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9095"/>
          <a:stretch/>
        </p:blipFill>
        <p:spPr>
          <a:xfrm>
            <a:off x="434072" y="4524891"/>
            <a:ext cx="3023434" cy="235266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Google Shape;361;p23">
            <a:extLst>
              <a:ext uri="{FF2B5EF4-FFF2-40B4-BE49-F238E27FC236}">
                <a16:creationId xmlns:a16="http://schemas.microsoft.com/office/drawing/2014/main" id="{C1F12BC0-AAF6-17F0-6F94-31B36B3ED41A}"/>
              </a:ext>
            </a:extLst>
          </p:cNvPr>
          <p:cNvGrpSpPr/>
          <p:nvPr/>
        </p:nvGrpSpPr>
        <p:grpSpPr>
          <a:xfrm>
            <a:off x="5243257" y="4338055"/>
            <a:ext cx="3108016" cy="2541310"/>
            <a:chOff x="5981400" y="1626432"/>
            <a:chExt cx="6035981" cy="4739311"/>
          </a:xfrm>
        </p:grpSpPr>
        <p:pic>
          <p:nvPicPr>
            <p:cNvPr id="10" name="Google Shape;362;p23">
              <a:extLst>
                <a:ext uri="{FF2B5EF4-FFF2-40B4-BE49-F238E27FC236}">
                  <a16:creationId xmlns:a16="http://schemas.microsoft.com/office/drawing/2014/main" id="{96309A64-1B0E-DA99-1E86-60ED9BE21F5C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t="9984"/>
            <a:stretch/>
          </p:blipFill>
          <p:spPr>
            <a:xfrm>
              <a:off x="5981400" y="2106000"/>
              <a:ext cx="6035981" cy="4259743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1" name="Google Shape;363;p23">
              <a:extLst>
                <a:ext uri="{FF2B5EF4-FFF2-40B4-BE49-F238E27FC236}">
                  <a16:creationId xmlns:a16="http://schemas.microsoft.com/office/drawing/2014/main" id="{AE34CD55-8A35-E62B-7995-56CF2A06425F}"/>
                </a:ext>
              </a:extLst>
            </p:cNvPr>
            <p:cNvCxnSpPr/>
            <p:nvPr/>
          </p:nvCxnSpPr>
          <p:spPr>
            <a:xfrm>
              <a:off x="7915026" y="2106000"/>
              <a:ext cx="0" cy="3617467"/>
            </a:xfrm>
            <a:prstGeom prst="straightConnector1">
              <a:avLst/>
            </a:prstGeom>
            <a:noFill/>
            <a:ln w="53975" cap="flat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</p:cxnSp>
        <p:sp>
          <p:nvSpPr>
            <p:cNvPr id="12" name="Google Shape;364;p23">
              <a:extLst>
                <a:ext uri="{FF2B5EF4-FFF2-40B4-BE49-F238E27FC236}">
                  <a16:creationId xmlns:a16="http://schemas.microsoft.com/office/drawing/2014/main" id="{A1F333CA-92FE-5A43-54AF-CBD35D15C036}"/>
                </a:ext>
              </a:extLst>
            </p:cNvPr>
            <p:cNvSpPr txBox="1"/>
            <p:nvPr/>
          </p:nvSpPr>
          <p:spPr>
            <a:xfrm>
              <a:off x="7621268" y="1626432"/>
              <a:ext cx="1963886" cy="539894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l="-4065" t="-8332" b="-11111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sp>
          <p:nvSpPr>
            <p:cNvPr id="13" name="Google Shape;365;p23">
              <a:extLst>
                <a:ext uri="{FF2B5EF4-FFF2-40B4-BE49-F238E27FC236}">
                  <a16:creationId xmlns:a16="http://schemas.microsoft.com/office/drawing/2014/main" id="{42AE243F-B264-1AB4-FBB7-49C81C5E2A13}"/>
                </a:ext>
              </a:extLst>
            </p:cNvPr>
            <p:cNvSpPr txBox="1"/>
            <p:nvPr/>
          </p:nvSpPr>
          <p:spPr>
            <a:xfrm>
              <a:off x="9143521" y="3791678"/>
              <a:ext cx="1036320" cy="483633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sp>
          <p:nvSpPr>
            <p:cNvPr id="14" name="Google Shape;366;p23">
              <a:extLst>
                <a:ext uri="{FF2B5EF4-FFF2-40B4-BE49-F238E27FC236}">
                  <a16:creationId xmlns:a16="http://schemas.microsoft.com/office/drawing/2014/main" id="{FFE98726-2F13-062E-5F85-F9CA938FB399}"/>
                </a:ext>
              </a:extLst>
            </p:cNvPr>
            <p:cNvSpPr txBox="1"/>
            <p:nvPr/>
          </p:nvSpPr>
          <p:spPr>
            <a:xfrm>
              <a:off x="10912414" y="4675066"/>
              <a:ext cx="1036320" cy="483633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sp>
          <p:nvSpPr>
            <p:cNvPr id="15" name="Google Shape;367;p23">
              <a:extLst>
                <a:ext uri="{FF2B5EF4-FFF2-40B4-BE49-F238E27FC236}">
                  <a16:creationId xmlns:a16="http://schemas.microsoft.com/office/drawing/2014/main" id="{9B55D340-854F-706D-CC1B-19882F866539}"/>
                </a:ext>
              </a:extLst>
            </p:cNvPr>
            <p:cNvSpPr txBox="1"/>
            <p:nvPr/>
          </p:nvSpPr>
          <p:spPr>
            <a:xfrm>
              <a:off x="8926620" y="4444234"/>
              <a:ext cx="1036320" cy="483633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sp>
          <p:nvSpPr>
            <p:cNvPr id="16" name="Google Shape;368;p23">
              <a:extLst>
                <a:ext uri="{FF2B5EF4-FFF2-40B4-BE49-F238E27FC236}">
                  <a16:creationId xmlns:a16="http://schemas.microsoft.com/office/drawing/2014/main" id="{1C220441-7A56-DD8C-139B-4F8463BDCE6C}"/>
                </a:ext>
              </a:extLst>
            </p:cNvPr>
            <p:cNvSpPr txBox="1"/>
            <p:nvPr/>
          </p:nvSpPr>
          <p:spPr>
            <a:xfrm>
              <a:off x="7777735" y="3571125"/>
              <a:ext cx="1036320" cy="483633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 b="-3125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</p:grpSp>
      <p:grpSp>
        <p:nvGrpSpPr>
          <p:cNvPr id="17" name="Google Shape;369;p23">
            <a:extLst>
              <a:ext uri="{FF2B5EF4-FFF2-40B4-BE49-F238E27FC236}">
                <a16:creationId xmlns:a16="http://schemas.microsoft.com/office/drawing/2014/main" id="{23F82056-E8CD-1980-2979-41FF3BB1FB36}"/>
              </a:ext>
            </a:extLst>
          </p:cNvPr>
          <p:cNvGrpSpPr/>
          <p:nvPr/>
        </p:nvGrpSpPr>
        <p:grpSpPr>
          <a:xfrm>
            <a:off x="3457502" y="4724478"/>
            <a:ext cx="1036160" cy="1332769"/>
            <a:chOff x="4824234" y="2100347"/>
            <a:chExt cx="1598631" cy="2056249"/>
          </a:xfrm>
        </p:grpSpPr>
        <p:grpSp>
          <p:nvGrpSpPr>
            <p:cNvPr id="18" name="Google Shape;370;p23">
              <a:extLst>
                <a:ext uri="{FF2B5EF4-FFF2-40B4-BE49-F238E27FC236}">
                  <a16:creationId xmlns:a16="http://schemas.microsoft.com/office/drawing/2014/main" id="{6D3D53A1-33C0-F068-32CF-CD2B90FA7511}"/>
                </a:ext>
              </a:extLst>
            </p:cNvPr>
            <p:cNvGrpSpPr/>
            <p:nvPr/>
          </p:nvGrpSpPr>
          <p:grpSpPr>
            <a:xfrm>
              <a:off x="4889797" y="2100347"/>
              <a:ext cx="1533068" cy="2050387"/>
              <a:chOff x="6479483" y="2095308"/>
              <a:chExt cx="1676668" cy="2151195"/>
            </a:xfrm>
          </p:grpSpPr>
          <p:pic>
            <p:nvPicPr>
              <p:cNvPr id="20" name="Google Shape;371;p23">
                <a:extLst>
                  <a:ext uri="{FF2B5EF4-FFF2-40B4-BE49-F238E27FC236}">
                    <a16:creationId xmlns:a16="http://schemas.microsoft.com/office/drawing/2014/main" id="{5C1171A5-BE10-DD48-0D58-DB8C562743DC}"/>
                  </a:ext>
                </a:extLst>
              </p:cNvPr>
              <p:cNvPicPr preferRelativeResize="0"/>
              <p:nvPr/>
            </p:nvPicPr>
            <p:blipFill rotWithShape="1">
              <a:blip r:embed="rId10">
                <a:alphaModFix/>
              </a:blip>
              <a:srcRect l="81155" t="11073" r="1229" b="39448"/>
              <a:stretch/>
            </p:blipFill>
            <p:spPr>
              <a:xfrm>
                <a:off x="6479483" y="2411646"/>
                <a:ext cx="1217021" cy="183485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" name="Google Shape;372;p23">
                <a:extLst>
                  <a:ext uri="{FF2B5EF4-FFF2-40B4-BE49-F238E27FC236}">
                    <a16:creationId xmlns:a16="http://schemas.microsoft.com/office/drawing/2014/main" id="{2AD870E1-9BD7-1DA6-8E11-6CB962CB2812}"/>
                  </a:ext>
                </a:extLst>
              </p:cNvPr>
              <p:cNvPicPr preferRelativeResize="0"/>
              <p:nvPr/>
            </p:nvPicPr>
            <p:blipFill rotWithShape="1">
              <a:blip r:embed="rId11">
                <a:alphaModFix/>
              </a:blip>
              <a:srcRect l="66160" t="11700" r="26468" b="84512"/>
              <a:stretch/>
            </p:blipFill>
            <p:spPr>
              <a:xfrm>
                <a:off x="6502190" y="2234493"/>
                <a:ext cx="493898" cy="15139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2" name="Google Shape;373;p23">
                <a:extLst>
                  <a:ext uri="{FF2B5EF4-FFF2-40B4-BE49-F238E27FC236}">
                    <a16:creationId xmlns:a16="http://schemas.microsoft.com/office/drawing/2014/main" id="{94C5A8A8-B156-C628-7FB6-104CB350A768}"/>
                  </a:ext>
                </a:extLst>
              </p:cNvPr>
              <p:cNvSpPr txBox="1"/>
              <p:nvPr/>
            </p:nvSpPr>
            <p:spPr>
              <a:xfrm>
                <a:off x="6849996" y="2095308"/>
                <a:ext cx="1306155" cy="3984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FR" sz="1000" dirty="0">
                    <a:solidFill>
                      <a:schemeClr val="dk1"/>
                    </a:solidFill>
                    <a:latin typeface="Cambria Math"/>
                    <a:ea typeface="Cambria Math"/>
                    <a:cs typeface="Cambria Math"/>
                    <a:sym typeface="Cambria Math"/>
                  </a:rPr>
                  <a:t>Modèle</a:t>
                </a:r>
                <a:endParaRPr sz="1000" dirty="0"/>
              </a:p>
            </p:txBody>
          </p:sp>
        </p:grpSp>
        <p:sp>
          <p:nvSpPr>
            <p:cNvPr id="19" name="Google Shape;374;p23">
              <a:extLst>
                <a:ext uri="{FF2B5EF4-FFF2-40B4-BE49-F238E27FC236}">
                  <a16:creationId xmlns:a16="http://schemas.microsoft.com/office/drawing/2014/main" id="{3AA92A3A-D57E-B264-F81D-556E3A4A81D3}"/>
                </a:ext>
              </a:extLst>
            </p:cNvPr>
            <p:cNvSpPr/>
            <p:nvPr/>
          </p:nvSpPr>
          <p:spPr>
            <a:xfrm>
              <a:off x="4824234" y="2130358"/>
              <a:ext cx="1281185" cy="2026238"/>
            </a:xfrm>
            <a:prstGeom prst="rect">
              <a:avLst/>
            </a:prstGeom>
            <a:noFill/>
            <a:ln w="12700" cap="flat" cmpd="sng">
              <a:solidFill>
                <a:schemeClr val="lt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4" name="Google Shape;385;p23">
            <a:extLst>
              <a:ext uri="{FF2B5EF4-FFF2-40B4-BE49-F238E27FC236}">
                <a16:creationId xmlns:a16="http://schemas.microsoft.com/office/drawing/2014/main" id="{589E18F4-1AC8-1296-A054-23DBD1582BDB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 l="2933" t="44094" r="94615" b="33602"/>
          <a:stretch/>
        </p:blipFill>
        <p:spPr>
          <a:xfrm>
            <a:off x="593950" y="5061919"/>
            <a:ext cx="186283" cy="1058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386;p23">
            <a:extLst>
              <a:ext uri="{FF2B5EF4-FFF2-40B4-BE49-F238E27FC236}">
                <a16:creationId xmlns:a16="http://schemas.microsoft.com/office/drawing/2014/main" id="{A29D9878-04D2-A761-2358-E88F42CB4396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 l="2933" t="44094" r="94615" b="33602"/>
          <a:stretch/>
        </p:blipFill>
        <p:spPr>
          <a:xfrm>
            <a:off x="5378118" y="5008978"/>
            <a:ext cx="186283" cy="10586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0A0E1F7-9279-AB8E-8274-E2DBE36123E2}"/>
              </a:ext>
            </a:extLst>
          </p:cNvPr>
          <p:cNvGrpSpPr>
            <a:grpSpLocks noChangeAspect="1"/>
          </p:cNvGrpSpPr>
          <p:nvPr/>
        </p:nvGrpSpPr>
        <p:grpSpPr>
          <a:xfrm>
            <a:off x="654131" y="935676"/>
            <a:ext cx="4603669" cy="2779202"/>
            <a:chOff x="475627" y="1576620"/>
            <a:chExt cx="7164677" cy="4325263"/>
          </a:xfrm>
        </p:grpSpPr>
        <p:pic>
          <p:nvPicPr>
            <p:cNvPr id="5" name="Google Shape;334;p22">
              <a:extLst>
                <a:ext uri="{FF2B5EF4-FFF2-40B4-BE49-F238E27FC236}">
                  <a16:creationId xmlns:a16="http://schemas.microsoft.com/office/drawing/2014/main" id="{786B4EA9-1D73-A5D8-83BD-A5A23C1E61CC}"/>
                </a:ext>
              </a:extLst>
            </p:cNvPr>
            <p:cNvPicPr preferRelativeResize="0"/>
            <p:nvPr/>
          </p:nvPicPr>
          <p:blipFill rotWithShape="1">
            <a:blip r:embed="rId13">
              <a:alphaModFix/>
            </a:blip>
            <a:srcRect l="6596" t="3146" r="1857" b="2406"/>
            <a:stretch/>
          </p:blipFill>
          <p:spPr>
            <a:xfrm>
              <a:off x="475627" y="1576620"/>
              <a:ext cx="6886057" cy="400486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" name="Google Shape;335;p22">
              <a:extLst>
                <a:ext uri="{FF2B5EF4-FFF2-40B4-BE49-F238E27FC236}">
                  <a16:creationId xmlns:a16="http://schemas.microsoft.com/office/drawing/2014/main" id="{5042CAA8-0DF5-285F-17EA-C6A072F612C6}"/>
                </a:ext>
              </a:extLst>
            </p:cNvPr>
            <p:cNvSpPr txBox="1"/>
            <p:nvPr/>
          </p:nvSpPr>
          <p:spPr>
            <a:xfrm>
              <a:off x="847974" y="4901410"/>
              <a:ext cx="3529200" cy="6226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000" b="1" dirty="0">
                  <a:solidFill>
                    <a:schemeClr val="dk1"/>
                  </a:solidFill>
                  <a:ea typeface="Gill Sans"/>
                  <a:cs typeface="Gill Sans"/>
                  <a:sym typeface="Gill Sans"/>
                </a:rPr>
                <a:t>                Arrêt temporaire</a:t>
              </a:r>
              <a:endParaRPr sz="1000" dirty="0"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000" b="1" dirty="0">
                  <a:solidFill>
                    <a:schemeClr val="dk1"/>
                  </a:solidFill>
                  <a:ea typeface="Gill Sans"/>
                  <a:cs typeface="Gill Sans"/>
                  <a:sym typeface="Gill Sans"/>
                </a:rPr>
                <a:t>(la plupart des DSB sont réparés) </a:t>
              </a:r>
              <a:endParaRPr sz="1000" dirty="0"/>
            </a:p>
          </p:txBody>
        </p:sp>
        <p:sp>
          <p:nvSpPr>
            <p:cNvPr id="27" name="Google Shape;336;p22">
              <a:extLst>
                <a:ext uri="{FF2B5EF4-FFF2-40B4-BE49-F238E27FC236}">
                  <a16:creationId xmlns:a16="http://schemas.microsoft.com/office/drawing/2014/main" id="{6693AA4A-38E7-294B-72D3-32A31E36E01B}"/>
                </a:ext>
              </a:extLst>
            </p:cNvPr>
            <p:cNvSpPr txBox="1"/>
            <p:nvPr/>
          </p:nvSpPr>
          <p:spPr>
            <a:xfrm>
              <a:off x="2029742" y="2676662"/>
              <a:ext cx="1921015" cy="6226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000" b="1" dirty="0">
                  <a:solidFill>
                    <a:schemeClr val="dk1"/>
                  </a:solidFill>
                  <a:ea typeface="Gill Sans"/>
                  <a:cs typeface="Gill Sans"/>
                  <a:sym typeface="Gill Sans"/>
                </a:rPr>
                <a:t>Cellules endommagées</a:t>
              </a:r>
              <a:endParaRPr sz="1000" dirty="0"/>
            </a:p>
          </p:txBody>
        </p:sp>
        <p:sp>
          <p:nvSpPr>
            <p:cNvPr id="28" name="Google Shape;337;p22">
              <a:extLst>
                <a:ext uri="{FF2B5EF4-FFF2-40B4-BE49-F238E27FC236}">
                  <a16:creationId xmlns:a16="http://schemas.microsoft.com/office/drawing/2014/main" id="{FE160FA4-BD91-C7A3-FB04-63CF250A5696}"/>
                </a:ext>
              </a:extLst>
            </p:cNvPr>
            <p:cNvSpPr txBox="1"/>
            <p:nvPr/>
          </p:nvSpPr>
          <p:spPr>
            <a:xfrm>
              <a:off x="2510481" y="1726376"/>
              <a:ext cx="1903271" cy="8621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000" b="1" dirty="0">
                  <a:solidFill>
                    <a:srgbClr val="FF0000"/>
                  </a:solidFill>
                  <a:ea typeface="Gill Sans"/>
                  <a:cs typeface="Gill Sans"/>
                  <a:sym typeface="Gill Sans"/>
                </a:rPr>
                <a:t>Cellules mal réparées/non réparées</a:t>
              </a:r>
              <a:endParaRPr sz="1000" dirty="0"/>
            </a:p>
          </p:txBody>
        </p:sp>
        <p:sp>
          <p:nvSpPr>
            <p:cNvPr id="29" name="Google Shape;338;p22">
              <a:extLst>
                <a:ext uri="{FF2B5EF4-FFF2-40B4-BE49-F238E27FC236}">
                  <a16:creationId xmlns:a16="http://schemas.microsoft.com/office/drawing/2014/main" id="{7C8EC6CA-C06C-4E7B-EA1F-CF9B1A22F402}"/>
                </a:ext>
              </a:extLst>
            </p:cNvPr>
            <p:cNvSpPr txBox="1"/>
            <p:nvPr/>
          </p:nvSpPr>
          <p:spPr>
            <a:xfrm>
              <a:off x="5627396" y="5279257"/>
              <a:ext cx="1393593" cy="6226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000" b="1" dirty="0">
                  <a:solidFill>
                    <a:srgbClr val="00B050"/>
                  </a:solidFill>
                  <a:latin typeface="Calibri"/>
                  <a:ea typeface="Calibri"/>
                  <a:cs typeface="Calibri"/>
                  <a:sym typeface="Calibri"/>
                </a:rPr>
                <a:t>Cellules bien réparées</a:t>
              </a:r>
              <a:endParaRPr sz="1000" dirty="0"/>
            </a:p>
          </p:txBody>
        </p:sp>
        <p:sp>
          <p:nvSpPr>
            <p:cNvPr id="30" name="Google Shape;339;p22">
              <a:extLst>
                <a:ext uri="{FF2B5EF4-FFF2-40B4-BE49-F238E27FC236}">
                  <a16:creationId xmlns:a16="http://schemas.microsoft.com/office/drawing/2014/main" id="{52E41507-73E8-F02B-B0F5-4ADCD912A85B}"/>
                </a:ext>
              </a:extLst>
            </p:cNvPr>
            <p:cNvSpPr txBox="1"/>
            <p:nvPr/>
          </p:nvSpPr>
          <p:spPr>
            <a:xfrm>
              <a:off x="5742867" y="1726376"/>
              <a:ext cx="1579039" cy="3831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000" b="1" dirty="0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Cellules mortes</a:t>
              </a:r>
              <a:endParaRPr sz="1000" dirty="0"/>
            </a:p>
          </p:txBody>
        </p:sp>
        <p:sp>
          <p:nvSpPr>
            <p:cNvPr id="31" name="Google Shape;340;p22">
              <a:extLst>
                <a:ext uri="{FF2B5EF4-FFF2-40B4-BE49-F238E27FC236}">
                  <a16:creationId xmlns:a16="http://schemas.microsoft.com/office/drawing/2014/main" id="{8BBC377F-6C04-6BA6-8E65-F71AF9BCDBAA}"/>
                </a:ext>
              </a:extLst>
            </p:cNvPr>
            <p:cNvSpPr txBox="1"/>
            <p:nvPr/>
          </p:nvSpPr>
          <p:spPr>
            <a:xfrm>
              <a:off x="6253839" y="4453543"/>
              <a:ext cx="1386465" cy="6226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000" b="1" dirty="0">
                  <a:solidFill>
                    <a:srgbClr val="FFC000"/>
                  </a:solidFill>
                  <a:latin typeface="Calibri"/>
                  <a:ea typeface="Calibri"/>
                  <a:cs typeface="Calibri"/>
                  <a:sym typeface="Calibri"/>
                </a:rPr>
                <a:t>Cellules sénescentes</a:t>
              </a:r>
              <a:endParaRPr sz="1000" dirty="0"/>
            </a:p>
          </p:txBody>
        </p:sp>
        <p:sp>
          <p:nvSpPr>
            <p:cNvPr id="32" name="Google Shape;341;p22">
              <a:extLst>
                <a:ext uri="{FF2B5EF4-FFF2-40B4-BE49-F238E27FC236}">
                  <a16:creationId xmlns:a16="http://schemas.microsoft.com/office/drawing/2014/main" id="{DE7C4045-1DD2-93CA-ED1F-B4C840567B06}"/>
                </a:ext>
              </a:extLst>
            </p:cNvPr>
            <p:cNvSpPr txBox="1"/>
            <p:nvPr/>
          </p:nvSpPr>
          <p:spPr>
            <a:xfrm>
              <a:off x="524917" y="2643418"/>
              <a:ext cx="341282" cy="2914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 dirty="0">
                  <a:solidFill>
                    <a:schemeClr val="dk1"/>
                  </a:solidFill>
                  <a:latin typeface="Cambria Math"/>
                  <a:ea typeface="Cambria Math"/>
                  <a:cs typeface="Cambria Math"/>
                  <a:sym typeface="Cambria Math"/>
                </a:rPr>
                <a:t>0</a:t>
              </a:r>
              <a:endParaRPr dirty="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D8E56AC-51FA-3139-9D74-472A098EEE0D}"/>
              </a:ext>
            </a:extLst>
          </p:cNvPr>
          <p:cNvGrpSpPr/>
          <p:nvPr/>
        </p:nvGrpSpPr>
        <p:grpSpPr>
          <a:xfrm>
            <a:off x="4934348" y="1353507"/>
            <a:ext cx="3689107" cy="641174"/>
            <a:chOff x="6769217" y="102718"/>
            <a:chExt cx="3689107" cy="6411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ZoneTexte 17">
                  <a:extLst>
                    <a:ext uri="{FF2B5EF4-FFF2-40B4-BE49-F238E27FC236}">
                      <a16:creationId xmlns:a16="http://schemas.microsoft.com/office/drawing/2014/main" id="{9DA75C87-34BA-697C-AD36-8AF9CB2E116A}"/>
                    </a:ext>
                  </a:extLst>
                </p:cNvPr>
                <p:cNvSpPr txBox="1"/>
                <p:nvPr/>
              </p:nvSpPr>
              <p:spPr>
                <a:xfrm>
                  <a:off x="6769217" y="102718"/>
                  <a:ext cx="2724068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b="1" dirty="0">
                      <a:solidFill>
                        <a:srgbClr val="002060"/>
                      </a:solidFill>
                    </a:rPr>
                    <a:t>Si </a:t>
                  </a:r>
                  <a14:m>
                    <m:oMath xmlns:m="http://schemas.openxmlformats.org/officeDocument/2006/math">
                      <m:r>
                        <a:rPr lang="fr-FR" sz="1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𝐭</m:t>
                      </m:r>
                      <m:r>
                        <a:rPr lang="fr-FR" sz="1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≤</m:t>
                      </m:r>
                      <m:r>
                        <a:rPr lang="fr-FR" sz="1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fr-FR" sz="1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𝐓</m:t>
                          </m:r>
                        </m:e>
                        <m:sub>
                          <m:r>
                            <a:rPr lang="fr-FR" sz="1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𝐚</m:t>
                          </m:r>
                        </m:sub>
                      </m:sSub>
                    </m:oMath>
                  </a14:m>
                  <a:r>
                    <a:rPr lang="fr-FR" sz="1400" b="1" dirty="0">
                      <a:solidFill>
                        <a:srgbClr val="002060"/>
                      </a:solidFill>
                    </a:rPr>
                    <a:t> :</a:t>
                  </a:r>
                </a:p>
              </p:txBody>
            </p:sp>
          </mc:Choice>
          <mc:Fallback xmlns="">
            <p:sp>
              <p:nvSpPr>
                <p:cNvPr id="33" name="ZoneTexte 17">
                  <a:extLst>
                    <a:ext uri="{FF2B5EF4-FFF2-40B4-BE49-F238E27FC236}">
                      <a16:creationId xmlns:a16="http://schemas.microsoft.com/office/drawing/2014/main" id="{9DA75C87-34BA-697C-AD36-8AF9CB2E11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9217" y="102718"/>
                  <a:ext cx="2724068" cy="307777"/>
                </a:xfrm>
                <a:prstGeom prst="rect">
                  <a:avLst/>
                </a:prstGeom>
                <a:blipFill>
                  <a:blip r:embed="rId14"/>
                  <a:stretch>
                    <a:fillRect t="-3846" b="-15385"/>
                  </a:stretch>
                </a:blipFill>
              </p:spPr>
              <p:txBody>
                <a:bodyPr/>
                <a:lstStyle/>
                <a:p>
                  <a:r>
                    <a:rPr lang="en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ZoneTexte 18">
                  <a:extLst>
                    <a:ext uri="{FF2B5EF4-FFF2-40B4-BE49-F238E27FC236}">
                      <a16:creationId xmlns:a16="http://schemas.microsoft.com/office/drawing/2014/main" id="{FD650961-A320-5A37-9E8B-93C0F57F52D0}"/>
                    </a:ext>
                  </a:extLst>
                </p:cNvPr>
                <p:cNvSpPr txBox="1"/>
                <p:nvPr/>
              </p:nvSpPr>
              <p:spPr>
                <a:xfrm>
                  <a:off x="7221717" y="307875"/>
                  <a:ext cx="3236607" cy="4360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342900" indent="-342900">
                    <a:buFont typeface="Arial" panose="020B0604020202020204" pitchFamily="34" charset="0"/>
                    <a:buChar char="•"/>
                  </a:pPr>
                  <a14:m>
                    <m:oMath xmlns:m="http://schemas.openxmlformats.org/officeDocument/2006/math">
                      <m:f>
                        <m:fPr>
                          <m:ctrlPr>
                            <a:rPr lang="fr-FR" sz="1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fr-FR" sz="1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  <m:sSub>
                            <m:sSubPr>
                              <m:ctrlP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fr-FR" sz="1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dt</m:t>
                          </m:r>
                        </m:den>
                      </m:f>
                      <m:r>
                        <a:rPr lang="fr-FR" sz="1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fr-FR" sz="1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fr-FR" sz="1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fr-FR" sz="1400" b="0" i="0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1400" b="0" i="0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fr-FR" sz="1400" b="0" i="0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fr-FR" sz="1400" b="0" i="0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1400" b="0" i="0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T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fr-FR" sz="1400" b="0" i="0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a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m:rPr>
                          <m:sty m:val="p"/>
                        </m:rPr>
                        <a:rPr lang="fr-FR" sz="1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tC</m:t>
                      </m:r>
                      <m:r>
                        <m:rPr>
                          <m:sty m:val="p"/>
                        </m:rPr>
                        <a:rPr lang="fr-FR" sz="1400" b="0" i="0" baseline="-2500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d</m:t>
                      </m:r>
                      <m:d>
                        <m:dPr>
                          <m:ctrlPr>
                            <a:rPr lang="fr-FR" sz="140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40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fr-FR" sz="140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fr-FR" sz="140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fr-FR" sz="14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14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fr-FR" sz="14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max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a14:m>
                  <a:endParaRPr lang="fr-FR" sz="14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34" name="ZoneTexte 18">
                  <a:extLst>
                    <a:ext uri="{FF2B5EF4-FFF2-40B4-BE49-F238E27FC236}">
                      <a16:creationId xmlns:a16="http://schemas.microsoft.com/office/drawing/2014/main" id="{FD650961-A320-5A37-9E8B-93C0F57F52D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21717" y="307875"/>
                  <a:ext cx="3236607" cy="436017"/>
                </a:xfrm>
                <a:prstGeom prst="rect">
                  <a:avLst/>
                </a:prstGeom>
                <a:blipFill>
                  <a:blip r:embed="rId15"/>
                  <a:stretch>
                    <a:fillRect l="-391"/>
                  </a:stretch>
                </a:blipFill>
              </p:spPr>
              <p:txBody>
                <a:bodyPr/>
                <a:lstStyle/>
                <a:p>
                  <a:r>
                    <a:rPr lang="en-FR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B1E5087-7C9F-5F27-BE79-7E3849DA6BB8}"/>
              </a:ext>
            </a:extLst>
          </p:cNvPr>
          <p:cNvGrpSpPr/>
          <p:nvPr/>
        </p:nvGrpSpPr>
        <p:grpSpPr>
          <a:xfrm>
            <a:off x="8051492" y="1161169"/>
            <a:ext cx="4550947" cy="2122341"/>
            <a:chOff x="6854448" y="680756"/>
            <a:chExt cx="4550947" cy="212234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ZoneTexte 5">
                  <a:extLst>
                    <a:ext uri="{FF2B5EF4-FFF2-40B4-BE49-F238E27FC236}">
                      <a16:creationId xmlns:a16="http://schemas.microsoft.com/office/drawing/2014/main" id="{93E9B461-BC08-13B3-A83E-855451EE8236}"/>
                    </a:ext>
                  </a:extLst>
                </p:cNvPr>
                <p:cNvSpPr txBox="1"/>
                <p:nvPr/>
              </p:nvSpPr>
              <p:spPr>
                <a:xfrm>
                  <a:off x="6854448" y="680756"/>
                  <a:ext cx="2553605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b="1" dirty="0">
                      <a:solidFill>
                        <a:srgbClr val="002060"/>
                      </a:solidFill>
                    </a:rPr>
                    <a:t>Si </a:t>
                  </a:r>
                  <a14:m>
                    <m:oMath xmlns:m="http://schemas.openxmlformats.org/officeDocument/2006/math">
                      <m:r>
                        <a:rPr lang="fr-FR" sz="1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𝐭</m:t>
                      </m:r>
                      <m:r>
                        <a:rPr lang="fr-FR" sz="14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 </m:t>
                      </m:r>
                      <m:sSub>
                        <m:sSubPr>
                          <m:ctrlPr>
                            <a:rPr lang="fr-FR" sz="1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𝐓</m:t>
                          </m:r>
                        </m:e>
                        <m:sub>
                          <m:r>
                            <a:rPr lang="fr-FR" sz="14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𝐚</m:t>
                          </m:r>
                        </m:sub>
                      </m:sSub>
                    </m:oMath>
                  </a14:m>
                  <a:r>
                    <a:rPr lang="fr-FR" sz="1400" b="1" dirty="0">
                      <a:solidFill>
                        <a:srgbClr val="002060"/>
                      </a:solidFill>
                    </a:rPr>
                    <a:t>:</a:t>
                  </a:r>
                </a:p>
              </p:txBody>
            </p:sp>
          </mc:Choice>
          <mc:Fallback xmlns="">
            <p:sp>
              <p:nvSpPr>
                <p:cNvPr id="35" name="ZoneTexte 5">
                  <a:extLst>
                    <a:ext uri="{FF2B5EF4-FFF2-40B4-BE49-F238E27FC236}">
                      <a16:creationId xmlns:a16="http://schemas.microsoft.com/office/drawing/2014/main" id="{93E9B461-BC08-13B3-A83E-855451EE823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54448" y="680756"/>
                  <a:ext cx="2553605" cy="307777"/>
                </a:xfrm>
                <a:prstGeom prst="rect">
                  <a:avLst/>
                </a:prstGeom>
                <a:blipFill>
                  <a:blip r:embed="rId16"/>
                  <a:stretch>
                    <a:fillRect t="-4000" b="-20000"/>
                  </a:stretch>
                </a:blipFill>
              </p:spPr>
              <p:txBody>
                <a:bodyPr/>
                <a:lstStyle/>
                <a:p>
                  <a:r>
                    <a:rPr lang="en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ZoneTexte 9">
                  <a:extLst>
                    <a:ext uri="{FF2B5EF4-FFF2-40B4-BE49-F238E27FC236}">
                      <a16:creationId xmlns:a16="http://schemas.microsoft.com/office/drawing/2014/main" id="{19714033-92B6-5B6B-DE6E-2119E93C85EA}"/>
                    </a:ext>
                  </a:extLst>
                </p:cNvPr>
                <p:cNvSpPr txBox="1"/>
                <p:nvPr/>
              </p:nvSpPr>
              <p:spPr>
                <a:xfrm>
                  <a:off x="7236615" y="920180"/>
                  <a:ext cx="4168780" cy="4360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342900" indent="-342900">
                    <a:buFont typeface="Arial" panose="020B0604020202020204" pitchFamily="34" charset="0"/>
                    <a:buChar char="•"/>
                  </a:pPr>
                  <a14:m>
                    <m:oMath xmlns:m="http://schemas.openxmlformats.org/officeDocument/2006/math">
                      <m:f>
                        <m:fPr>
                          <m:ctrlPr>
                            <a:rPr lang="fr-FR" sz="1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fr-FR" sz="1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  <m:sSub>
                            <m:sSubPr>
                              <m:ctrlP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fr-FR" sz="1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dt</m:t>
                          </m:r>
                        </m:den>
                      </m:f>
                      <m:r>
                        <a:rPr lang="fr-FR" sz="1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1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140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40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fr-FR" sz="14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fr-FR" sz="14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fr-FR" sz="14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fr-FR" sz="14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C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fr-FR" sz="14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max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sSub>
                            <m:sSubPr>
                              <m:ctrlP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sub>
                          </m:sSub>
                          <m:r>
                            <a:rPr lang="fr-FR" sz="1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−(</m:t>
                          </m:r>
                          <m:sSub>
                            <m:sSubPr>
                              <m:ctrlPr>
                                <a:rPr lang="fr-FR" sz="1400" b="0" i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1400" b="0" i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sz="1400" b="0" i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r</m:t>
                              </m:r>
                            </m:sub>
                          </m:sSub>
                          <m:r>
                            <a:rPr lang="fr-FR" sz="1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fr-FR" sz="1400" b="0" i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1400" b="0" i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u</m:t>
                              </m:r>
                            </m:sub>
                          </m:sSub>
                          <m:r>
                            <a:rPr lang="fr-FR" sz="1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sty m:val="p"/>
                            </m:rPr>
                            <a:rPr lang="fr-FR" sz="1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1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</m:oMath>
                  </a14:m>
                  <a:endParaRPr lang="fr-FR" sz="14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36" name="ZoneTexte 9">
                  <a:extLst>
                    <a:ext uri="{FF2B5EF4-FFF2-40B4-BE49-F238E27FC236}">
                      <a16:creationId xmlns:a16="http://schemas.microsoft.com/office/drawing/2014/main" id="{19714033-92B6-5B6B-DE6E-2119E93C85E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6615" y="920180"/>
                  <a:ext cx="4168780" cy="436017"/>
                </a:xfrm>
                <a:prstGeom prst="rect">
                  <a:avLst/>
                </a:prstGeom>
                <a:blipFill>
                  <a:blip r:embed="rId17"/>
                  <a:stretch>
                    <a:fillRect l="-303"/>
                  </a:stretch>
                </a:blipFill>
              </p:spPr>
              <p:txBody>
                <a:bodyPr/>
                <a:lstStyle/>
                <a:p>
                  <a:r>
                    <a:rPr lang="en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ZoneTexte 10">
                  <a:extLst>
                    <a:ext uri="{FF2B5EF4-FFF2-40B4-BE49-F238E27FC236}">
                      <a16:creationId xmlns:a16="http://schemas.microsoft.com/office/drawing/2014/main" id="{95F674E5-7703-AA19-3252-01F97E65A1A1}"/>
                    </a:ext>
                  </a:extLst>
                </p:cNvPr>
                <p:cNvSpPr txBox="1"/>
                <p:nvPr/>
              </p:nvSpPr>
              <p:spPr>
                <a:xfrm>
                  <a:off x="7236615" y="1296129"/>
                  <a:ext cx="3812809" cy="4360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342900" indent="-342900">
                    <a:buFont typeface="Arial" panose="020B0604020202020204" pitchFamily="34" charset="0"/>
                    <a:buChar char="•"/>
                  </a:pPr>
                  <a14:m>
                    <m:oMath xmlns:m="http://schemas.openxmlformats.org/officeDocument/2006/math">
                      <m:f>
                        <m:fPr>
                          <m:ctrlPr>
                            <a:rPr lang="fr-FR" sz="1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fr-FR" sz="1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  <m:sSub>
                            <m:sSubPr>
                              <m:ctrlP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fr-FR" sz="1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dt</m:t>
                          </m:r>
                        </m:den>
                      </m:f>
                      <m:r>
                        <a:rPr lang="fr-FR" sz="1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1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</m:e>
                            <m:sub>
                              <m: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140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40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fr-FR" sz="14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fr-FR" sz="14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fr-FR" sz="14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fr-FR" sz="14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C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fr-FR" sz="14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max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r>
                            <m:rPr>
                              <m:sty m:val="p"/>
                            </m:rPr>
                            <a:rPr lang="fr-FR" sz="1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1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r>
                        <a:rPr lang="fr-FR" sz="1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a14:m>
                  <a:r>
                    <a:rPr lang="fr-FR" sz="1400" dirty="0">
                      <a:solidFill>
                        <a:srgbClr val="002060"/>
                      </a:solidFill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r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fr-FR" sz="1400" b="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1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</m:oMath>
                  </a14:m>
                  <a:endParaRPr lang="fr-FR" sz="14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ZoneTexte 10">
                  <a:extLst>
                    <a:ext uri="{FF2B5EF4-FFF2-40B4-BE49-F238E27FC236}">
                      <a16:creationId xmlns:a16="http://schemas.microsoft.com/office/drawing/2014/main" id="{95F674E5-7703-AA19-3252-01F97E65A1A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6615" y="1296129"/>
                  <a:ext cx="3812809" cy="436017"/>
                </a:xfrm>
                <a:prstGeom prst="rect">
                  <a:avLst/>
                </a:prstGeom>
                <a:blipFill>
                  <a:blip r:embed="rId18"/>
                  <a:stretch>
                    <a:fillRect l="-331"/>
                  </a:stretch>
                </a:blipFill>
              </p:spPr>
              <p:txBody>
                <a:bodyPr/>
                <a:lstStyle/>
                <a:p>
                  <a:r>
                    <a:rPr lang="en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ZoneTexte 11">
                  <a:extLst>
                    <a:ext uri="{FF2B5EF4-FFF2-40B4-BE49-F238E27FC236}">
                      <a16:creationId xmlns:a16="http://schemas.microsoft.com/office/drawing/2014/main" id="{CD251638-ACC3-A564-1EC2-D89DFB8815F3}"/>
                    </a:ext>
                  </a:extLst>
                </p:cNvPr>
                <p:cNvSpPr txBox="1"/>
                <p:nvPr/>
              </p:nvSpPr>
              <p:spPr>
                <a:xfrm>
                  <a:off x="7236615" y="2061128"/>
                  <a:ext cx="1561838" cy="4083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342900" indent="-342900">
                    <a:buFont typeface="Arial" panose="020B0604020202020204" pitchFamily="34" charset="0"/>
                    <a:buChar char="•"/>
                  </a:pPr>
                  <a14:m>
                    <m:oMath xmlns:m="http://schemas.openxmlformats.org/officeDocument/2006/math">
                      <m:f>
                        <m:fPr>
                          <m:ctrlPr>
                            <a:rPr lang="fr-FR" sz="1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fr-FR" sz="1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  <m:sSub>
                            <m:sSubPr>
                              <m:ctrlP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fr-FR" sz="1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dt</m:t>
                          </m:r>
                        </m:den>
                      </m:f>
                      <m:r>
                        <a:rPr lang="fr-FR" sz="1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1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fr-FR" sz="1400" b="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1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u</m:t>
                          </m:r>
                        </m:sub>
                      </m:sSub>
                    </m:oMath>
                  </a14:m>
                  <a:endParaRPr lang="fr-FR" sz="14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38" name="ZoneTexte 11">
                  <a:extLst>
                    <a:ext uri="{FF2B5EF4-FFF2-40B4-BE49-F238E27FC236}">
                      <a16:creationId xmlns:a16="http://schemas.microsoft.com/office/drawing/2014/main" id="{CD251638-ACC3-A564-1EC2-D89DFB8815F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6615" y="2061128"/>
                  <a:ext cx="1561838" cy="408382"/>
                </a:xfrm>
                <a:prstGeom prst="rect">
                  <a:avLst/>
                </a:prstGeom>
                <a:blipFill>
                  <a:blip r:embed="rId19"/>
                  <a:stretch>
                    <a:fillRect l="-800"/>
                  </a:stretch>
                </a:blipFill>
              </p:spPr>
              <p:txBody>
                <a:bodyPr/>
                <a:lstStyle/>
                <a:p>
                  <a:r>
                    <a:rPr lang="en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ZoneTexte 13">
                  <a:extLst>
                    <a:ext uri="{FF2B5EF4-FFF2-40B4-BE49-F238E27FC236}">
                      <a16:creationId xmlns:a16="http://schemas.microsoft.com/office/drawing/2014/main" id="{3A83EF47-2634-2F98-8812-A52F515B8978}"/>
                    </a:ext>
                  </a:extLst>
                </p:cNvPr>
                <p:cNvSpPr txBox="1"/>
                <p:nvPr/>
              </p:nvSpPr>
              <p:spPr>
                <a:xfrm>
                  <a:off x="7236615" y="1750403"/>
                  <a:ext cx="3345083" cy="4083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342900" indent="-342900">
                    <a:buFont typeface="Arial" panose="020B0604020202020204" pitchFamily="34" charset="0"/>
                    <a:buChar char="•"/>
                  </a:pPr>
                  <a14:m>
                    <m:oMath xmlns:m="http://schemas.openxmlformats.org/officeDocument/2006/math">
                      <m:f>
                        <m:fPr>
                          <m:ctrlPr>
                            <a:rPr lang="fr-FR" sz="1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fr-FR" sz="1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  <m:sSub>
                            <m:sSubPr>
                              <m:ctrlP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u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fr-FR" sz="1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dt</m:t>
                          </m:r>
                        </m:den>
                      </m:f>
                      <m:r>
                        <a:rPr lang="fr-FR" sz="1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1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u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fr-FR" sz="1400" b="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1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  <m:r>
                        <a:rPr lang="fr-FR" sz="1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−(</m:t>
                      </m:r>
                      <m:sSub>
                        <m:sSubPr>
                          <m:ctrlPr>
                            <a:rPr lang="fr-FR" sz="1400" b="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1400" b="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1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</m:t>
                          </m:r>
                        </m:sub>
                      </m:sSub>
                    </m:oMath>
                  </a14:m>
                  <a:r>
                    <a:rPr lang="fr-FR" sz="1400" dirty="0">
                      <a:solidFill>
                        <a:srgbClr val="002060"/>
                      </a:solidFill>
                    </a:rPr>
                    <a:t>+</a:t>
                  </a:r>
                  <a:r>
                    <a:rPr lang="fr-FR" sz="1400" dirty="0">
                      <a:solidFill>
                        <a:srgbClr val="002060"/>
                      </a:solidFill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fr-FR" sz="1400" b="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1400" b="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1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  <m:r>
                        <a:rPr lang="fr-FR" sz="1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fr-FR" sz="1400" b="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1400" b="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1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u</m:t>
                          </m:r>
                        </m:sub>
                      </m:sSub>
                    </m:oMath>
                  </a14:m>
                  <a:endParaRPr lang="fr-FR" sz="14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40" name="ZoneTexte 13">
                  <a:extLst>
                    <a:ext uri="{FF2B5EF4-FFF2-40B4-BE49-F238E27FC236}">
                      <a16:creationId xmlns:a16="http://schemas.microsoft.com/office/drawing/2014/main" id="{3A83EF47-2634-2F98-8812-A52F515B89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6615" y="1750403"/>
                  <a:ext cx="3345083" cy="408382"/>
                </a:xfrm>
                <a:prstGeom prst="rect">
                  <a:avLst/>
                </a:prstGeom>
                <a:blipFill>
                  <a:blip r:embed="rId20"/>
                  <a:stretch>
                    <a:fillRect l="-377" b="-6061"/>
                  </a:stretch>
                </a:blipFill>
              </p:spPr>
              <p:txBody>
                <a:bodyPr/>
                <a:lstStyle/>
                <a:p>
                  <a:r>
                    <a:rPr lang="en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ZoneTexte 17">
                  <a:extLst>
                    <a:ext uri="{FF2B5EF4-FFF2-40B4-BE49-F238E27FC236}">
                      <a16:creationId xmlns:a16="http://schemas.microsoft.com/office/drawing/2014/main" id="{8B0DFDC7-9C6A-BF3F-6777-47A1ED0232EF}"/>
                    </a:ext>
                  </a:extLst>
                </p:cNvPr>
                <p:cNvSpPr txBox="1"/>
                <p:nvPr/>
              </p:nvSpPr>
              <p:spPr>
                <a:xfrm>
                  <a:off x="7236615" y="2394715"/>
                  <a:ext cx="3368979" cy="4083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342900" indent="-342900">
                    <a:buFont typeface="Arial" panose="020B0604020202020204" pitchFamily="34" charset="0"/>
                    <a:buChar char="•"/>
                  </a:pPr>
                  <a14:m>
                    <m:oMath xmlns:m="http://schemas.openxmlformats.org/officeDocument/2006/math">
                      <m:f>
                        <m:fPr>
                          <m:ctrlPr>
                            <a:rPr lang="fr-FR" sz="1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fr-FR" sz="1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m:rPr>
                              <m:sty m:val="p"/>
                            </m:rPr>
                            <a:rPr lang="fr-FR" sz="140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fr-FR" sz="1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dt</m:t>
                          </m:r>
                        </m:den>
                      </m:f>
                      <m:r>
                        <a:rPr lang="fr-FR" sz="14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40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fr-FR" sz="140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  <m:sSub>
                            <m:sSubPr>
                              <m:ctrlPr>
                                <a:rPr lang="fr-FR" sz="140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140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sz="140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fr-FR" sz="140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dt</m:t>
                          </m:r>
                        </m:den>
                      </m:f>
                      <m:r>
                        <a:rPr lang="fr-FR" sz="1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140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fr-FR" sz="140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  <m:sSub>
                            <m:sSubPr>
                              <m:ctrlPr>
                                <a:rPr lang="fr-FR" sz="140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140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sz="140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fr-FR" sz="140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dt</m:t>
                          </m:r>
                        </m:den>
                      </m:f>
                      <m:r>
                        <a:rPr lang="fr-FR" sz="1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140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fr-FR" sz="140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  <m:sSub>
                            <m:sSubPr>
                              <m:ctrlPr>
                                <a:rPr lang="fr-FR" sz="140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140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sz="14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u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fr-FR" sz="140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dt</m:t>
                          </m:r>
                        </m:den>
                      </m:f>
                      <m:r>
                        <a:rPr lang="fr-FR" sz="1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140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fr-FR" sz="140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  <m:sSub>
                            <m:sSubPr>
                              <m:ctrlPr>
                                <a:rPr lang="fr-FR" sz="140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140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sz="140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fr-FR" sz="140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dt</m:t>
                          </m:r>
                        </m:den>
                      </m:f>
                    </m:oMath>
                  </a14:m>
                  <a:endParaRPr lang="fr-FR" sz="14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41" name="ZoneTexte 17">
                  <a:extLst>
                    <a:ext uri="{FF2B5EF4-FFF2-40B4-BE49-F238E27FC236}">
                      <a16:creationId xmlns:a16="http://schemas.microsoft.com/office/drawing/2014/main" id="{8B0DFDC7-9C6A-BF3F-6777-47A1ED0232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6615" y="2394715"/>
                  <a:ext cx="3368979" cy="408382"/>
                </a:xfrm>
                <a:prstGeom prst="rect">
                  <a:avLst/>
                </a:prstGeom>
                <a:blipFill>
                  <a:blip r:embed="rId21"/>
                  <a:stretch>
                    <a:fillRect l="-375" b="-3030"/>
                  </a:stretch>
                </a:blipFill>
              </p:spPr>
              <p:txBody>
                <a:bodyPr/>
                <a:lstStyle/>
                <a:p>
                  <a:r>
                    <a:rPr lang="en-FR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209109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A4502-19F4-E503-F9CA-6AE57C8DF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00" y="-111600"/>
            <a:ext cx="10515600" cy="1325563"/>
          </a:xfrm>
        </p:spPr>
        <p:txBody>
          <a:bodyPr/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Faits marquants 2025/26</a:t>
            </a:r>
          </a:p>
        </p:txBody>
      </p:sp>
      <p:pic>
        <p:nvPicPr>
          <p:cNvPr id="6" name="Google Shape;394;p24">
            <a:extLst>
              <a:ext uri="{FF2B5EF4-FFF2-40B4-BE49-F238E27FC236}">
                <a16:creationId xmlns:a16="http://schemas.microsoft.com/office/drawing/2014/main" id="{2062C984-254C-913A-5820-46612540152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93841" y="3092927"/>
            <a:ext cx="6860099" cy="3267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395;p24">
            <a:extLst>
              <a:ext uri="{FF2B5EF4-FFF2-40B4-BE49-F238E27FC236}">
                <a16:creationId xmlns:a16="http://schemas.microsoft.com/office/drawing/2014/main" id="{600B9756-6B0A-206F-618D-8D84FE3DD1C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5007" y="1394250"/>
            <a:ext cx="4677706" cy="235048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96;p24">
            <a:extLst>
              <a:ext uri="{FF2B5EF4-FFF2-40B4-BE49-F238E27FC236}">
                <a16:creationId xmlns:a16="http://schemas.microsoft.com/office/drawing/2014/main" id="{6D1B97F9-800D-4CF1-0F21-6EC9EAD030B0}"/>
              </a:ext>
            </a:extLst>
          </p:cNvPr>
          <p:cNvSpPr txBox="1"/>
          <p:nvPr/>
        </p:nvSpPr>
        <p:spPr>
          <a:xfrm>
            <a:off x="5454817" y="1528839"/>
            <a:ext cx="6338146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Plus la densité cellulaire initiale est grande et plus la dose est faible, plus les cellules endommagées se remettent à proliférer, parfois même plus que le contrôle !</a:t>
            </a:r>
            <a:endParaRPr sz="1800" dirty="0"/>
          </a:p>
        </p:txBody>
      </p:sp>
      <p:sp>
        <p:nvSpPr>
          <p:cNvPr id="9" name="Google Shape;397;p24">
            <a:extLst>
              <a:ext uri="{FF2B5EF4-FFF2-40B4-BE49-F238E27FC236}">
                <a16:creationId xmlns:a16="http://schemas.microsoft.com/office/drawing/2014/main" id="{BF98929F-0D60-0B24-80C7-8C668EF8D7C7}"/>
              </a:ext>
            </a:extLst>
          </p:cNvPr>
          <p:cNvSpPr txBox="1"/>
          <p:nvPr/>
        </p:nvSpPr>
        <p:spPr>
          <a:xfrm>
            <a:off x="583317" y="4305461"/>
            <a:ext cx="4409395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Mais elles meurent aussi plus et finalement, la reprise de la croissance est inhibée à haute densité cellulaire initiale</a:t>
            </a:r>
            <a:endParaRPr sz="1800" dirty="0"/>
          </a:p>
          <a:p>
            <a:pPr marL="18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⇒ les coefficients 𝛼 et 𝛽 du modèle LQ dépendent de la densité initiale</a:t>
            </a: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400;p24">
            <a:extLst>
              <a:ext uri="{FF2B5EF4-FFF2-40B4-BE49-F238E27FC236}">
                <a16:creationId xmlns:a16="http://schemas.microsoft.com/office/drawing/2014/main" id="{DFDF6CC3-9B70-5342-87EE-9FCD3213733A}"/>
              </a:ext>
            </a:extLst>
          </p:cNvPr>
          <p:cNvSpPr txBox="1"/>
          <p:nvPr/>
        </p:nvSpPr>
        <p:spPr>
          <a:xfrm>
            <a:off x="125640" y="6360745"/>
            <a:ext cx="11928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b="1" i="0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M. </a:t>
            </a:r>
            <a:r>
              <a:rPr lang="fr-FR" sz="1200" b="1" i="0" dirty="0" err="1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Billoir</a:t>
            </a:r>
            <a:r>
              <a:rPr lang="fr-FR" sz="1200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 et al </a:t>
            </a:r>
            <a:r>
              <a:rPr lang="fr-FR" sz="1200" b="1" i="0" u="none" strike="noStrike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(2025) The temporal </a:t>
            </a:r>
            <a:r>
              <a:rPr lang="fr-FR" sz="1200" b="1" i="0" u="none" strike="noStrike" dirty="0" err="1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response</a:t>
            </a:r>
            <a:r>
              <a:rPr lang="fr-FR" sz="1200" b="1" i="0" u="none" strike="noStrike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 of a </a:t>
            </a:r>
            <a:r>
              <a:rPr lang="fr-FR" sz="1200" b="1" i="0" u="none" strike="noStrike" dirty="0" err="1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glioma</a:t>
            </a:r>
            <a:r>
              <a:rPr lang="fr-FR" sz="1200" b="1" i="0" u="none" strike="noStrike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200" b="1" i="0" u="none" strike="noStrike" dirty="0" err="1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cell</a:t>
            </a:r>
            <a:r>
              <a:rPr lang="fr-FR" sz="1200" b="1" i="0" u="none" strike="noStrike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 population to irradiation: </a:t>
            </a:r>
            <a:r>
              <a:rPr lang="fr-FR" sz="1200" b="1" i="0" u="none" strike="noStrike" dirty="0" err="1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modelling</a:t>
            </a:r>
            <a:r>
              <a:rPr lang="fr-FR" sz="1200" b="1" i="0" u="none" strike="noStrike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 the </a:t>
            </a:r>
            <a:r>
              <a:rPr lang="fr-FR" sz="1200" b="1" i="0" u="none" strike="noStrike" dirty="0" err="1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effect</a:t>
            </a:r>
            <a:r>
              <a:rPr lang="fr-FR" sz="1200" b="1" i="0" u="none" strike="noStrike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 of dose and </a:t>
            </a:r>
            <a:r>
              <a:rPr lang="fr-FR" sz="1200" b="1" i="0" u="none" strike="noStrike" dirty="0" err="1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cell</a:t>
            </a:r>
            <a:r>
              <a:rPr lang="fr-FR" sz="1200" b="1" i="0" u="none" strike="noStrike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200" b="1" i="0" u="none" strike="noStrike" dirty="0" err="1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density</a:t>
            </a:r>
            <a:r>
              <a:rPr lang="fr-FR" sz="1200" b="1" i="0" u="none" strike="noStrike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. </a:t>
            </a:r>
            <a:r>
              <a:rPr lang="fr-FR" sz="1200" b="1" i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Royal Society Open Science</a:t>
            </a:r>
            <a:r>
              <a:rPr lang="fr-FR" sz="1200" b="1" i="0" u="none" strike="noStrike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, 12, 241917</a:t>
            </a:r>
            <a:endParaRPr sz="1200" b="1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8604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A4502-19F4-E503-F9CA-6AE57C8DF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00" y="-111600"/>
            <a:ext cx="10515600" cy="1325563"/>
          </a:xfrm>
        </p:spPr>
        <p:txBody>
          <a:bodyPr/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Faits marquants 2025/26</a:t>
            </a:r>
          </a:p>
        </p:txBody>
      </p:sp>
      <p:pic>
        <p:nvPicPr>
          <p:cNvPr id="6" name="Google Shape;440;p27">
            <a:extLst>
              <a:ext uri="{FF2B5EF4-FFF2-40B4-BE49-F238E27FC236}">
                <a16:creationId xmlns:a16="http://schemas.microsoft.com/office/drawing/2014/main" id="{25C80630-56AE-2EBE-7A44-0C410DE30EDA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80997" y="2603551"/>
            <a:ext cx="6128684" cy="325032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441;p27">
            <a:extLst>
              <a:ext uri="{FF2B5EF4-FFF2-40B4-BE49-F238E27FC236}">
                <a16:creationId xmlns:a16="http://schemas.microsoft.com/office/drawing/2014/main" id="{2D172AEC-1FCF-3A1B-B6A9-0DD3281AA006}"/>
              </a:ext>
            </a:extLst>
          </p:cNvPr>
          <p:cNvSpPr txBox="1"/>
          <p:nvPr/>
        </p:nvSpPr>
        <p:spPr>
          <a:xfrm>
            <a:off x="1276164" y="1881097"/>
            <a:ext cx="1019849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Objectif: quel modèle pour décrire l’évolution temporelle d’une population cellulaire après une irradiation unique homogène par rayons X en hypoxie?</a:t>
            </a:r>
            <a:endParaRPr dirty="0"/>
          </a:p>
        </p:txBody>
      </p:sp>
      <p:cxnSp>
        <p:nvCxnSpPr>
          <p:cNvPr id="8" name="Google Shape;443;p27">
            <a:extLst>
              <a:ext uri="{FF2B5EF4-FFF2-40B4-BE49-F238E27FC236}">
                <a16:creationId xmlns:a16="http://schemas.microsoft.com/office/drawing/2014/main" id="{3C766351-4ACA-5AB7-E202-A5CEAF8FB550}"/>
              </a:ext>
            </a:extLst>
          </p:cNvPr>
          <p:cNvCxnSpPr/>
          <p:nvPr/>
        </p:nvCxnSpPr>
        <p:spPr>
          <a:xfrm rot="10800000">
            <a:off x="2548450" y="5734392"/>
            <a:ext cx="3600" cy="536700"/>
          </a:xfrm>
          <a:prstGeom prst="straightConnector1">
            <a:avLst/>
          </a:prstGeom>
          <a:noFill/>
          <a:ln w="50800" cap="flat" cmpd="sng">
            <a:solidFill>
              <a:schemeClr val="accent1"/>
            </a:solidFill>
            <a:prstDash val="solid"/>
            <a:miter lim="8000"/>
            <a:headEnd type="none" w="sm" len="sm"/>
            <a:tailEnd type="triangle" w="med" len="med"/>
          </a:ln>
        </p:spPr>
      </p:cxnSp>
      <p:sp>
        <p:nvSpPr>
          <p:cNvPr id="9" name="Google Shape;444;p27">
            <a:extLst>
              <a:ext uri="{FF2B5EF4-FFF2-40B4-BE49-F238E27FC236}">
                <a16:creationId xmlns:a16="http://schemas.microsoft.com/office/drawing/2014/main" id="{2972F530-C402-0549-ACC1-238E7FFB4F2E}"/>
              </a:ext>
            </a:extLst>
          </p:cNvPr>
          <p:cNvSpPr txBox="1"/>
          <p:nvPr/>
        </p:nvSpPr>
        <p:spPr>
          <a:xfrm>
            <a:off x="2576947" y="6303351"/>
            <a:ext cx="2320097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Irradiation (15 Gy) à </a:t>
            </a:r>
            <a:r>
              <a:rPr lang="fr-FR" sz="1600" dirty="0" err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fr-FR" sz="1600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=-3h</a:t>
            </a:r>
            <a:endParaRPr dirty="0"/>
          </a:p>
        </p:txBody>
      </p:sp>
      <p:cxnSp>
        <p:nvCxnSpPr>
          <p:cNvPr id="10" name="Google Shape;445;p27">
            <a:extLst>
              <a:ext uri="{FF2B5EF4-FFF2-40B4-BE49-F238E27FC236}">
                <a16:creationId xmlns:a16="http://schemas.microsoft.com/office/drawing/2014/main" id="{B79CF017-1AEA-DE3F-7D99-FB808BCAEFCC}"/>
              </a:ext>
            </a:extLst>
          </p:cNvPr>
          <p:cNvCxnSpPr/>
          <p:nvPr/>
        </p:nvCxnSpPr>
        <p:spPr>
          <a:xfrm>
            <a:off x="1630105" y="5734392"/>
            <a:ext cx="883614" cy="0"/>
          </a:xfrm>
          <a:prstGeom prst="straightConnector1">
            <a:avLst/>
          </a:prstGeom>
          <a:noFill/>
          <a:ln w="50800" cap="flat" cmpd="sng">
            <a:solidFill>
              <a:srgbClr val="A61C00"/>
            </a:solidFill>
            <a:prstDash val="solid"/>
            <a:miter lim="8000"/>
            <a:headEnd type="triangle" w="med" len="med"/>
            <a:tailEnd type="triangle" w="med" len="med"/>
          </a:ln>
        </p:spPr>
      </p:cxnSp>
      <p:sp>
        <p:nvSpPr>
          <p:cNvPr id="11" name="Google Shape;446;p27">
            <a:extLst>
              <a:ext uri="{FF2B5EF4-FFF2-40B4-BE49-F238E27FC236}">
                <a16:creationId xmlns:a16="http://schemas.microsoft.com/office/drawing/2014/main" id="{D6C73623-7E5D-9316-64DA-D90FCA996BC1}"/>
              </a:ext>
            </a:extLst>
          </p:cNvPr>
          <p:cNvSpPr txBox="1"/>
          <p:nvPr/>
        </p:nvSpPr>
        <p:spPr>
          <a:xfrm>
            <a:off x="1337151" y="5922306"/>
            <a:ext cx="13485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Hypoxie (0.5% O</a:t>
            </a:r>
            <a:r>
              <a:rPr lang="fr-FR" sz="1600" baseline="-250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fr-FR" sz="16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) pendant 19h</a:t>
            </a:r>
            <a:endParaRPr sz="1600" baseline="-25000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447;p27">
            <a:extLst>
              <a:ext uri="{FF2B5EF4-FFF2-40B4-BE49-F238E27FC236}">
                <a16:creationId xmlns:a16="http://schemas.microsoft.com/office/drawing/2014/main" id="{B85A2E50-8E35-A2F3-1C3E-8825F810DF30}"/>
              </a:ext>
            </a:extLst>
          </p:cNvPr>
          <p:cNvSpPr txBox="1"/>
          <p:nvPr/>
        </p:nvSpPr>
        <p:spPr>
          <a:xfrm>
            <a:off x="4897044" y="6291629"/>
            <a:ext cx="674607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⇒ Nécessité d’un nouveau modèle mathématique (en cours)</a:t>
            </a:r>
            <a:endParaRPr sz="2000" dirty="0"/>
          </a:p>
        </p:txBody>
      </p:sp>
      <p:sp>
        <p:nvSpPr>
          <p:cNvPr id="13" name="Google Shape;450;p27">
            <a:extLst>
              <a:ext uri="{FF2B5EF4-FFF2-40B4-BE49-F238E27FC236}">
                <a16:creationId xmlns:a16="http://schemas.microsoft.com/office/drawing/2014/main" id="{1D9BC52F-2992-BC11-9F3D-1B4FD6EF0D47}"/>
              </a:ext>
            </a:extLst>
          </p:cNvPr>
          <p:cNvSpPr txBox="1"/>
          <p:nvPr/>
        </p:nvSpPr>
        <p:spPr>
          <a:xfrm>
            <a:off x="2071912" y="1316776"/>
            <a:ext cx="282513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Thèse B. </a:t>
            </a:r>
            <a:r>
              <a:rPr lang="fr-FR" sz="2000" b="1" i="1" dirty="0" err="1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Dai</a:t>
            </a:r>
            <a:r>
              <a:rPr lang="fr-FR" sz="2000" b="1" i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 (2024-2027)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1CE3C4-2199-7993-3832-A9237931E149}"/>
              </a:ext>
            </a:extLst>
          </p:cNvPr>
          <p:cNvSpPr txBox="1"/>
          <p:nvPr/>
        </p:nvSpPr>
        <p:spPr>
          <a:xfrm>
            <a:off x="8391974" y="2779392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>
                <a:solidFill>
                  <a:srgbClr val="4472C4"/>
                </a:solidFill>
              </a:rPr>
              <a:t>C</a:t>
            </a:r>
            <a:r>
              <a:rPr lang="en-FR" baseline="-25000" dirty="0">
                <a:solidFill>
                  <a:srgbClr val="4472C4"/>
                </a:solidFill>
              </a:rPr>
              <a:t>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4908E3-3ADD-21C1-0EE8-E35FC89260C2}"/>
              </a:ext>
            </a:extLst>
          </p:cNvPr>
          <p:cNvSpPr txBox="1"/>
          <p:nvPr/>
        </p:nvSpPr>
        <p:spPr>
          <a:xfrm>
            <a:off x="8391974" y="3101037"/>
            <a:ext cx="503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>
                <a:solidFill>
                  <a:srgbClr val="FF8D28"/>
                </a:solidFill>
              </a:rPr>
              <a:t>2C</a:t>
            </a:r>
            <a:r>
              <a:rPr lang="en-FR" baseline="-25000" dirty="0">
                <a:solidFill>
                  <a:srgbClr val="FF8D28"/>
                </a:solidFill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AB30E35-04FE-76FF-FF43-B456152C0637}"/>
              </a:ext>
            </a:extLst>
          </p:cNvPr>
          <p:cNvSpPr txBox="1"/>
          <p:nvPr/>
        </p:nvSpPr>
        <p:spPr>
          <a:xfrm>
            <a:off x="8391974" y="3422682"/>
            <a:ext cx="503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>
                <a:solidFill>
                  <a:srgbClr val="00B050"/>
                </a:solidFill>
              </a:rPr>
              <a:t>4C</a:t>
            </a:r>
            <a:r>
              <a:rPr lang="en-FR" baseline="-250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70D8756-074F-FB9A-F8DE-20BE69933785}"/>
              </a:ext>
            </a:extLst>
          </p:cNvPr>
          <p:cNvSpPr txBox="1"/>
          <p:nvPr/>
        </p:nvSpPr>
        <p:spPr>
          <a:xfrm>
            <a:off x="8391974" y="4387616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>
                <a:solidFill>
                  <a:srgbClr val="97675D"/>
                </a:solidFill>
              </a:rPr>
              <a:t>32C</a:t>
            </a:r>
            <a:r>
              <a:rPr lang="en-FR" baseline="-25000" dirty="0">
                <a:solidFill>
                  <a:srgbClr val="97675D"/>
                </a:solidFill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DB776C-E179-0E3E-1FDD-0F18DBB6B12D}"/>
              </a:ext>
            </a:extLst>
          </p:cNvPr>
          <p:cNvSpPr txBox="1"/>
          <p:nvPr/>
        </p:nvSpPr>
        <p:spPr>
          <a:xfrm>
            <a:off x="8391974" y="4065972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>
                <a:solidFill>
                  <a:srgbClr val="9C74C2"/>
                </a:solidFill>
              </a:rPr>
              <a:t>16C</a:t>
            </a:r>
            <a:r>
              <a:rPr lang="en-FR" baseline="-25000" dirty="0">
                <a:solidFill>
                  <a:srgbClr val="9C74C2"/>
                </a:solidFill>
              </a:rPr>
              <a:t>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BC502A-BDDF-7FBE-69FA-2ACD6C830FD5}"/>
              </a:ext>
            </a:extLst>
          </p:cNvPr>
          <p:cNvSpPr txBox="1"/>
          <p:nvPr/>
        </p:nvSpPr>
        <p:spPr>
          <a:xfrm>
            <a:off x="8391974" y="3744327"/>
            <a:ext cx="503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>
                <a:solidFill>
                  <a:srgbClr val="FF0000"/>
                </a:solidFill>
              </a:rPr>
              <a:t>8C</a:t>
            </a:r>
            <a:r>
              <a:rPr lang="en-FR" baseline="-25000" dirty="0">
                <a:solidFill>
                  <a:srgbClr val="FF0000"/>
                </a:solidFill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577802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A4502-19F4-E503-F9CA-6AE57C8DF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00" y="-111600"/>
            <a:ext cx="10515600" cy="1325563"/>
          </a:xfrm>
        </p:spPr>
        <p:txBody>
          <a:bodyPr/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Faits marquants 2025/26</a:t>
            </a:r>
          </a:p>
        </p:txBody>
      </p:sp>
      <p:sp>
        <p:nvSpPr>
          <p:cNvPr id="3" name="Google Shape;298;p19">
            <a:extLst>
              <a:ext uri="{FF2B5EF4-FFF2-40B4-BE49-F238E27FC236}">
                <a16:creationId xmlns:a16="http://schemas.microsoft.com/office/drawing/2014/main" id="{91681FE9-83AE-F5A7-B63B-45B7110504DB}"/>
              </a:ext>
            </a:extLst>
          </p:cNvPr>
          <p:cNvSpPr txBox="1"/>
          <p:nvPr/>
        </p:nvSpPr>
        <p:spPr>
          <a:xfrm>
            <a:off x="3549444" y="983105"/>
            <a:ext cx="380551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Thèse J. </a:t>
            </a:r>
            <a:r>
              <a:rPr lang="fr-FR" sz="2000" b="1" i="1" dirty="0" err="1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Courouble</a:t>
            </a:r>
            <a:r>
              <a:rPr lang="fr-FR" sz="2000" b="1" i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 (2023-2026)</a:t>
            </a:r>
            <a:endParaRPr dirty="0"/>
          </a:p>
        </p:txBody>
      </p:sp>
      <p:sp>
        <p:nvSpPr>
          <p:cNvPr id="4" name="ZoneTexte 9">
            <a:extLst>
              <a:ext uri="{FF2B5EF4-FFF2-40B4-BE49-F238E27FC236}">
                <a16:creationId xmlns:a16="http://schemas.microsoft.com/office/drawing/2014/main" id="{C35B7064-DFF7-7EA4-1FD3-C8C2BAC6FC92}"/>
              </a:ext>
            </a:extLst>
          </p:cNvPr>
          <p:cNvSpPr txBox="1"/>
          <p:nvPr/>
        </p:nvSpPr>
        <p:spPr>
          <a:xfrm>
            <a:off x="600377" y="1853003"/>
            <a:ext cx="114771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FR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Objectif: quantifier l’impact d’une irradiation ionisante sur une population cellulaire à l’échelle individuelle.</a:t>
            </a:r>
          </a:p>
        </p:txBody>
      </p:sp>
      <p:grpSp>
        <p:nvGrpSpPr>
          <p:cNvPr id="5" name="Groupe 10">
            <a:extLst>
              <a:ext uri="{FF2B5EF4-FFF2-40B4-BE49-F238E27FC236}">
                <a16:creationId xmlns:a16="http://schemas.microsoft.com/office/drawing/2014/main" id="{8C15454E-C956-8229-9797-6B1CCC41749A}"/>
              </a:ext>
            </a:extLst>
          </p:cNvPr>
          <p:cNvGrpSpPr/>
          <p:nvPr/>
        </p:nvGrpSpPr>
        <p:grpSpPr>
          <a:xfrm>
            <a:off x="1740417" y="3206354"/>
            <a:ext cx="3380031" cy="3289421"/>
            <a:chOff x="547183" y="2913952"/>
            <a:chExt cx="3380031" cy="3289421"/>
          </a:xfrm>
        </p:grpSpPr>
        <p:grpSp>
          <p:nvGrpSpPr>
            <p:cNvPr id="14" name="Groupe 11">
              <a:extLst>
                <a:ext uri="{FF2B5EF4-FFF2-40B4-BE49-F238E27FC236}">
                  <a16:creationId xmlns:a16="http://schemas.microsoft.com/office/drawing/2014/main" id="{29A8CACE-4EA8-6A7F-112D-0BC12895D00F}"/>
                </a:ext>
              </a:extLst>
            </p:cNvPr>
            <p:cNvGrpSpPr/>
            <p:nvPr/>
          </p:nvGrpSpPr>
          <p:grpSpPr>
            <a:xfrm>
              <a:off x="547183" y="2913952"/>
              <a:ext cx="3380031" cy="3289421"/>
              <a:chOff x="633859" y="1203928"/>
              <a:chExt cx="4259838" cy="4022678"/>
            </a:xfrm>
          </p:grpSpPr>
          <p:pic>
            <p:nvPicPr>
              <p:cNvPr id="19" name="Image 16">
                <a:extLst>
                  <a:ext uri="{FF2B5EF4-FFF2-40B4-BE49-F238E27FC236}">
                    <a16:creationId xmlns:a16="http://schemas.microsoft.com/office/drawing/2014/main" id="{5D992205-9BC3-F7F8-CB0B-794B2643EF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33859" y="1203928"/>
                <a:ext cx="4228205" cy="3651632"/>
              </a:xfrm>
              <a:prstGeom prst="rect">
                <a:avLst/>
              </a:prstGeom>
            </p:spPr>
          </p:pic>
          <p:grpSp>
            <p:nvGrpSpPr>
              <p:cNvPr id="20" name="Groupe 17">
                <a:extLst>
                  <a:ext uri="{FF2B5EF4-FFF2-40B4-BE49-F238E27FC236}">
                    <a16:creationId xmlns:a16="http://schemas.microsoft.com/office/drawing/2014/main" id="{4B08166E-891F-BCEB-A35E-EEFCE4040238}"/>
                  </a:ext>
                </a:extLst>
              </p:cNvPr>
              <p:cNvGrpSpPr/>
              <p:nvPr/>
            </p:nvGrpSpPr>
            <p:grpSpPr>
              <a:xfrm>
                <a:off x="633859" y="4709129"/>
                <a:ext cx="4259838" cy="517477"/>
                <a:chOff x="633859" y="4709129"/>
                <a:chExt cx="4259838" cy="517477"/>
              </a:xfrm>
            </p:grpSpPr>
            <p:pic>
              <p:nvPicPr>
                <p:cNvPr id="21" name="Image 18">
                  <a:extLst>
                    <a:ext uri="{FF2B5EF4-FFF2-40B4-BE49-F238E27FC236}">
                      <a16:creationId xmlns:a16="http://schemas.microsoft.com/office/drawing/2014/main" id="{8BE73919-15CA-3335-48EA-CB861CF1B7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rcRect b="98117"/>
                <a:stretch>
                  <a:fillRect/>
                </a:stretch>
              </p:blipFill>
              <p:spPr>
                <a:xfrm>
                  <a:off x="633859" y="4793188"/>
                  <a:ext cx="4228205" cy="433418"/>
                </a:xfrm>
                <a:prstGeom prst="rect">
                  <a:avLst/>
                </a:prstGeom>
              </p:spPr>
            </p:pic>
            <p:sp>
              <p:nvSpPr>
                <p:cNvPr id="22" name="ZoneTexte 19">
                  <a:extLst>
                    <a:ext uri="{FF2B5EF4-FFF2-40B4-BE49-F238E27FC236}">
                      <a16:creationId xmlns:a16="http://schemas.microsoft.com/office/drawing/2014/main" id="{9463C45D-CDB0-4045-D2AF-A7251DAF5A66}"/>
                    </a:ext>
                  </a:extLst>
                </p:cNvPr>
                <p:cNvSpPr txBox="1"/>
                <p:nvPr/>
              </p:nvSpPr>
              <p:spPr>
                <a:xfrm>
                  <a:off x="705867" y="4729761"/>
                  <a:ext cx="1152128" cy="37638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GB" b="1" noProof="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Survie</a:t>
                  </a:r>
                </a:p>
              </p:txBody>
            </p:sp>
            <p:sp>
              <p:nvSpPr>
                <p:cNvPr id="23" name="ZoneTexte 20">
                  <a:extLst>
                    <a:ext uri="{FF2B5EF4-FFF2-40B4-BE49-F238E27FC236}">
                      <a16:creationId xmlns:a16="http://schemas.microsoft.com/office/drawing/2014/main" id="{64F84C7F-E04E-D161-A085-802C847AA6AF}"/>
                    </a:ext>
                  </a:extLst>
                </p:cNvPr>
                <p:cNvSpPr txBox="1"/>
                <p:nvPr/>
              </p:nvSpPr>
              <p:spPr>
                <a:xfrm>
                  <a:off x="3741569" y="4709129"/>
                  <a:ext cx="1152128" cy="37638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GB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Mort</a:t>
                  </a:r>
                  <a:endParaRPr lang="en-GB" b="1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ZoneTexte 21">
                  <a:extLst>
                    <a:ext uri="{FF2B5EF4-FFF2-40B4-BE49-F238E27FC236}">
                      <a16:creationId xmlns:a16="http://schemas.microsoft.com/office/drawing/2014/main" id="{B937618B-8FAB-5C9B-1D7B-4E3C2826EB95}"/>
                    </a:ext>
                  </a:extLst>
                </p:cNvPr>
                <p:cNvSpPr txBox="1"/>
                <p:nvPr/>
              </p:nvSpPr>
              <p:spPr>
                <a:xfrm>
                  <a:off x="1996525" y="4712081"/>
                  <a:ext cx="1626665" cy="37638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GB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Sénescence</a:t>
                  </a:r>
                  <a:endParaRPr lang="en-GB" b="1" noProof="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5" name="Flèche vers la droite 12">
              <a:extLst>
                <a:ext uri="{FF2B5EF4-FFF2-40B4-BE49-F238E27FC236}">
                  <a16:creationId xmlns:a16="http://schemas.microsoft.com/office/drawing/2014/main" id="{9C91AC05-B318-EF15-3F84-30416B0BB77A}"/>
                </a:ext>
              </a:extLst>
            </p:cNvPr>
            <p:cNvSpPr/>
            <p:nvPr/>
          </p:nvSpPr>
          <p:spPr>
            <a:xfrm rot="7994751">
              <a:off x="956163" y="4669173"/>
              <a:ext cx="864096" cy="307586"/>
            </a:xfrm>
            <a:prstGeom prst="rightArrow">
              <a:avLst>
                <a:gd name="adj1" fmla="val 26646"/>
                <a:gd name="adj2" fmla="val 38323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Flèche vers la droite 13">
              <a:extLst>
                <a:ext uri="{FF2B5EF4-FFF2-40B4-BE49-F238E27FC236}">
                  <a16:creationId xmlns:a16="http://schemas.microsoft.com/office/drawing/2014/main" id="{6A8149E8-65EA-4D2E-1660-0804E0D7C7CE}"/>
                </a:ext>
              </a:extLst>
            </p:cNvPr>
            <p:cNvSpPr/>
            <p:nvPr/>
          </p:nvSpPr>
          <p:spPr>
            <a:xfrm rot="3070257">
              <a:off x="2511839" y="4682094"/>
              <a:ext cx="864096" cy="307586"/>
            </a:xfrm>
            <a:prstGeom prst="rightArrow">
              <a:avLst>
                <a:gd name="adj1" fmla="val 26646"/>
                <a:gd name="adj2" fmla="val 38323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Flèche vers la droite 14">
              <a:extLst>
                <a:ext uri="{FF2B5EF4-FFF2-40B4-BE49-F238E27FC236}">
                  <a16:creationId xmlns:a16="http://schemas.microsoft.com/office/drawing/2014/main" id="{FF957776-AF46-E702-8F92-BCD1E92C0393}"/>
                </a:ext>
              </a:extLst>
            </p:cNvPr>
            <p:cNvSpPr/>
            <p:nvPr/>
          </p:nvSpPr>
          <p:spPr>
            <a:xfrm rot="5400000">
              <a:off x="1887241" y="4788314"/>
              <a:ext cx="552402" cy="307586"/>
            </a:xfrm>
            <a:prstGeom prst="rightArrow">
              <a:avLst>
                <a:gd name="adj1" fmla="val 26646"/>
                <a:gd name="adj2" fmla="val 38323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Flèche vers la droite 15">
              <a:extLst>
                <a:ext uri="{FF2B5EF4-FFF2-40B4-BE49-F238E27FC236}">
                  <a16:creationId xmlns:a16="http://schemas.microsoft.com/office/drawing/2014/main" id="{FCD0E599-A6EA-797F-7C4A-A1712C7A5A66}"/>
                </a:ext>
              </a:extLst>
            </p:cNvPr>
            <p:cNvSpPr/>
            <p:nvPr/>
          </p:nvSpPr>
          <p:spPr>
            <a:xfrm rot="5400000">
              <a:off x="1843766" y="3677547"/>
              <a:ext cx="552402" cy="307586"/>
            </a:xfrm>
            <a:prstGeom prst="rightArrow">
              <a:avLst>
                <a:gd name="adj1" fmla="val 26646"/>
                <a:gd name="adj2" fmla="val 38323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5" name="ZoneTexte 22">
            <a:extLst>
              <a:ext uri="{FF2B5EF4-FFF2-40B4-BE49-F238E27FC236}">
                <a16:creationId xmlns:a16="http://schemas.microsoft.com/office/drawing/2014/main" id="{E2B6C96C-F425-226B-CA60-ECFA7FD901F9}"/>
              </a:ext>
            </a:extLst>
          </p:cNvPr>
          <p:cNvSpPr txBox="1"/>
          <p:nvPr/>
        </p:nvSpPr>
        <p:spPr>
          <a:xfrm>
            <a:off x="6514339" y="2240010"/>
            <a:ext cx="363822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fr-FR" sz="1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Effets collectifs</a:t>
            </a: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chemeClr val="accent5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Effet </a:t>
            </a:r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Allee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: coopération</a:t>
            </a:r>
          </a:p>
          <a:p>
            <a:pPr>
              <a:buClr>
                <a:schemeClr val="accent5">
                  <a:lumMod val="75000"/>
                </a:schemeClr>
              </a:buClr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chemeClr val="accent5">
                  <a:lumMod val="75000"/>
                </a:schemeClr>
              </a:buClr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chemeClr val="accent5">
                  <a:lumMod val="75000"/>
                </a:schemeClr>
              </a:buClr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chemeClr val="accent5">
                  <a:lumMod val="75000"/>
                </a:schemeClr>
              </a:buClr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chemeClr val="accent5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Effet de </a:t>
            </a:r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cohorte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: entre cellules irradiées</a:t>
            </a:r>
          </a:p>
          <a:p>
            <a:pPr>
              <a:buClr>
                <a:schemeClr val="accent5">
                  <a:lumMod val="75000"/>
                </a:schemeClr>
              </a:buClr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chemeClr val="accent5">
                  <a:lumMod val="75000"/>
                </a:schemeClr>
              </a:buClr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chemeClr val="accent5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Effet </a:t>
            </a:r>
            <a:r>
              <a:rPr lang="fr-FR" b="1" dirty="0" err="1">
                <a:latin typeface="Calibri" panose="020F0502020204030204" pitchFamily="34" charset="0"/>
                <a:cs typeface="Calibri" panose="020F0502020204030204" pitchFamily="34" charset="0"/>
              </a:rPr>
              <a:t>Bystander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: entre cellules irradiées/non irradiées</a:t>
            </a:r>
          </a:p>
        </p:txBody>
      </p:sp>
      <p:sp>
        <p:nvSpPr>
          <p:cNvPr id="26" name="ZoneTexte 23">
            <a:extLst>
              <a:ext uri="{FF2B5EF4-FFF2-40B4-BE49-F238E27FC236}">
                <a16:creationId xmlns:a16="http://schemas.microsoft.com/office/drawing/2014/main" id="{FBE29949-958C-54F1-B1D6-CD21AB1934A0}"/>
              </a:ext>
            </a:extLst>
          </p:cNvPr>
          <p:cNvSpPr txBox="1"/>
          <p:nvPr/>
        </p:nvSpPr>
        <p:spPr>
          <a:xfrm>
            <a:off x="2581445" y="2812858"/>
            <a:ext cx="2354500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Effets individuels</a:t>
            </a:r>
          </a:p>
        </p:txBody>
      </p:sp>
      <p:sp>
        <p:nvSpPr>
          <p:cNvPr id="27" name="Plus 26">
            <a:extLst>
              <a:ext uri="{FF2B5EF4-FFF2-40B4-BE49-F238E27FC236}">
                <a16:creationId xmlns:a16="http://schemas.microsoft.com/office/drawing/2014/main" id="{C6EDBA44-7AFD-E3FB-5790-356C9F1351E5}"/>
              </a:ext>
            </a:extLst>
          </p:cNvPr>
          <p:cNvSpPr/>
          <p:nvPr/>
        </p:nvSpPr>
        <p:spPr>
          <a:xfrm>
            <a:off x="5544392" y="4401279"/>
            <a:ext cx="384286" cy="337782"/>
          </a:xfrm>
          <a:prstGeom prst="mathPlu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655B94E-8883-4F58-CE74-18F570D77629}"/>
              </a:ext>
            </a:extLst>
          </p:cNvPr>
          <p:cNvGrpSpPr/>
          <p:nvPr/>
        </p:nvGrpSpPr>
        <p:grpSpPr>
          <a:xfrm>
            <a:off x="7931823" y="6088139"/>
            <a:ext cx="1810048" cy="485178"/>
            <a:chOff x="7588917" y="5803391"/>
            <a:chExt cx="1810048" cy="485178"/>
          </a:xfrm>
        </p:grpSpPr>
        <p:pic>
          <p:nvPicPr>
            <p:cNvPr id="30" name="Image 27">
              <a:extLst>
                <a:ext uri="{FF2B5EF4-FFF2-40B4-BE49-F238E27FC236}">
                  <a16:creationId xmlns:a16="http://schemas.microsoft.com/office/drawing/2014/main" id="{7FC0D310-C62E-8D03-D816-DAE223124F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88917" y="5803391"/>
              <a:ext cx="497461" cy="485178"/>
            </a:xfrm>
            <a:prstGeom prst="rect">
              <a:avLst/>
            </a:prstGeom>
          </p:spPr>
        </p:pic>
        <p:pic>
          <p:nvPicPr>
            <p:cNvPr id="31" name="Image 28">
              <a:extLst>
                <a:ext uri="{FF2B5EF4-FFF2-40B4-BE49-F238E27FC236}">
                  <a16:creationId xmlns:a16="http://schemas.microsoft.com/office/drawing/2014/main" id="{A584CA0F-054F-AE33-3116-97B62B98B4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07960" y="5803391"/>
              <a:ext cx="491005" cy="478881"/>
            </a:xfrm>
            <a:prstGeom prst="rect">
              <a:avLst/>
            </a:prstGeom>
          </p:spPr>
        </p:pic>
        <p:sp>
          <p:nvSpPr>
            <p:cNvPr id="32" name="Flèche vers la droite 29">
              <a:extLst>
                <a:ext uri="{FF2B5EF4-FFF2-40B4-BE49-F238E27FC236}">
                  <a16:creationId xmlns:a16="http://schemas.microsoft.com/office/drawing/2014/main" id="{2EFC8067-CCE3-7F24-EC5A-0FB122762B38}"/>
                </a:ext>
              </a:extLst>
            </p:cNvPr>
            <p:cNvSpPr/>
            <p:nvPr/>
          </p:nvSpPr>
          <p:spPr>
            <a:xfrm>
              <a:off x="8168682" y="6045926"/>
              <a:ext cx="656973" cy="126204"/>
            </a:xfrm>
            <a:prstGeom prst="rightArrow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Moins 32">
              <a:extLst>
                <a:ext uri="{FF2B5EF4-FFF2-40B4-BE49-F238E27FC236}">
                  <a16:creationId xmlns:a16="http://schemas.microsoft.com/office/drawing/2014/main" id="{906DCFA3-2C08-AEA2-4642-6A45F2007DB5}"/>
                </a:ext>
              </a:extLst>
            </p:cNvPr>
            <p:cNvSpPr/>
            <p:nvPr/>
          </p:nvSpPr>
          <p:spPr>
            <a:xfrm>
              <a:off x="8367018" y="5898354"/>
              <a:ext cx="164550" cy="114970"/>
            </a:xfrm>
            <a:prstGeom prst="mathMinus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9661089-6436-AA71-9B88-BE1C17A5D90E}"/>
              </a:ext>
            </a:extLst>
          </p:cNvPr>
          <p:cNvGrpSpPr/>
          <p:nvPr/>
        </p:nvGrpSpPr>
        <p:grpSpPr>
          <a:xfrm>
            <a:off x="7221377" y="3240585"/>
            <a:ext cx="2360904" cy="888635"/>
            <a:chOff x="7221377" y="3511309"/>
            <a:chExt cx="2360904" cy="888635"/>
          </a:xfrm>
        </p:grpSpPr>
        <p:pic>
          <p:nvPicPr>
            <p:cNvPr id="28" name="Image 25">
              <a:extLst>
                <a:ext uri="{FF2B5EF4-FFF2-40B4-BE49-F238E27FC236}">
                  <a16:creationId xmlns:a16="http://schemas.microsoft.com/office/drawing/2014/main" id="{CA13B7DF-676B-8829-3610-F09080400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21377" y="3511309"/>
              <a:ext cx="888635" cy="888635"/>
            </a:xfrm>
            <a:prstGeom prst="rect">
              <a:avLst/>
            </a:prstGeom>
          </p:spPr>
        </p:pic>
        <p:pic>
          <p:nvPicPr>
            <p:cNvPr id="29" name="Image 26">
              <a:extLst>
                <a:ext uri="{FF2B5EF4-FFF2-40B4-BE49-F238E27FC236}">
                  <a16:creationId xmlns:a16="http://schemas.microsoft.com/office/drawing/2014/main" id="{3B0B49F4-698B-E041-535A-FC3E9F193A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724645" y="3511309"/>
              <a:ext cx="857636" cy="857636"/>
            </a:xfrm>
            <a:prstGeom prst="rect">
              <a:avLst/>
            </a:prstGeom>
          </p:spPr>
        </p:pic>
        <p:sp>
          <p:nvSpPr>
            <p:cNvPr id="38" name="ZoneTexte 35">
              <a:extLst>
                <a:ext uri="{FF2B5EF4-FFF2-40B4-BE49-F238E27FC236}">
                  <a16:creationId xmlns:a16="http://schemas.microsoft.com/office/drawing/2014/main" id="{B38330A8-67F6-3D2D-C9F7-314C16395E32}"/>
                </a:ext>
              </a:extLst>
            </p:cNvPr>
            <p:cNvSpPr txBox="1"/>
            <p:nvPr/>
          </p:nvSpPr>
          <p:spPr>
            <a:xfrm>
              <a:off x="8252883" y="3608855"/>
              <a:ext cx="50683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600" dirty="0">
                  <a:solidFill>
                    <a:schemeClr val="accent2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&gt;</a:t>
              </a:r>
              <a:endParaRPr lang="fr-FR" sz="2800" dirty="0"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52C93EA-671D-CF17-4B81-9524FCE61A63}"/>
              </a:ext>
            </a:extLst>
          </p:cNvPr>
          <p:cNvGrpSpPr/>
          <p:nvPr/>
        </p:nvGrpSpPr>
        <p:grpSpPr>
          <a:xfrm>
            <a:off x="7826057" y="4604668"/>
            <a:ext cx="1756224" cy="492651"/>
            <a:chOff x="7569570" y="4695286"/>
            <a:chExt cx="1756224" cy="492651"/>
          </a:xfrm>
        </p:grpSpPr>
        <p:pic>
          <p:nvPicPr>
            <p:cNvPr id="33" name="Image 30">
              <a:extLst>
                <a:ext uri="{FF2B5EF4-FFF2-40B4-BE49-F238E27FC236}">
                  <a16:creationId xmlns:a16="http://schemas.microsoft.com/office/drawing/2014/main" id="{A1598630-FC61-D872-D568-9F2B250AF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69570" y="4695286"/>
              <a:ext cx="491005" cy="478881"/>
            </a:xfrm>
            <a:prstGeom prst="rect">
              <a:avLst/>
            </a:prstGeom>
          </p:spPr>
        </p:pic>
        <p:pic>
          <p:nvPicPr>
            <p:cNvPr id="34" name="Image 31">
              <a:extLst>
                <a:ext uri="{FF2B5EF4-FFF2-40B4-BE49-F238E27FC236}">
                  <a16:creationId xmlns:a16="http://schemas.microsoft.com/office/drawing/2014/main" id="{635073C7-551E-0E9F-41AC-649F387D0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34789" y="4709056"/>
              <a:ext cx="491005" cy="478881"/>
            </a:xfrm>
            <a:prstGeom prst="rect">
              <a:avLst/>
            </a:prstGeom>
          </p:spPr>
        </p:pic>
        <p:sp>
          <p:nvSpPr>
            <p:cNvPr id="36" name="Plus 35">
              <a:extLst>
                <a:ext uri="{FF2B5EF4-FFF2-40B4-BE49-F238E27FC236}">
                  <a16:creationId xmlns:a16="http://schemas.microsoft.com/office/drawing/2014/main" id="{00487DF6-2E7C-1F04-65E5-679907652F33}"/>
                </a:ext>
              </a:extLst>
            </p:cNvPr>
            <p:cNvSpPr/>
            <p:nvPr/>
          </p:nvSpPr>
          <p:spPr>
            <a:xfrm>
              <a:off x="8220143" y="4739061"/>
              <a:ext cx="178350" cy="176465"/>
            </a:xfrm>
            <a:prstGeom prst="mathPlus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Moins 34">
              <a:extLst>
                <a:ext uri="{FF2B5EF4-FFF2-40B4-BE49-F238E27FC236}">
                  <a16:creationId xmlns:a16="http://schemas.microsoft.com/office/drawing/2014/main" id="{FF1E01D2-5B04-13F7-9873-FB1C6EA978C0}"/>
                </a:ext>
              </a:extLst>
            </p:cNvPr>
            <p:cNvSpPr/>
            <p:nvPr/>
          </p:nvSpPr>
          <p:spPr>
            <a:xfrm>
              <a:off x="8415810" y="4767035"/>
              <a:ext cx="164550" cy="114970"/>
            </a:xfrm>
            <a:prstGeom prst="mathMinus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Double flèche horizontale 36">
              <a:extLst>
                <a:ext uri="{FF2B5EF4-FFF2-40B4-BE49-F238E27FC236}">
                  <a16:creationId xmlns:a16="http://schemas.microsoft.com/office/drawing/2014/main" id="{2EA26C4B-4AAF-F00C-E425-18DD8E88DEAD}"/>
                </a:ext>
              </a:extLst>
            </p:cNvPr>
            <p:cNvSpPr/>
            <p:nvPr/>
          </p:nvSpPr>
          <p:spPr>
            <a:xfrm>
              <a:off x="8095781" y="5012923"/>
              <a:ext cx="703801" cy="96744"/>
            </a:xfrm>
            <a:prstGeom prst="leftRightArrow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2546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A4502-19F4-E503-F9CA-6AE57C8DF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00" y="-111600"/>
            <a:ext cx="10515600" cy="1325563"/>
          </a:xfrm>
        </p:spPr>
        <p:txBody>
          <a:bodyPr/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Faits marquants 2025/26</a:t>
            </a:r>
          </a:p>
        </p:txBody>
      </p:sp>
      <p:sp>
        <p:nvSpPr>
          <p:cNvPr id="3" name="Espace réservé du numéro de diapositive 4">
            <a:extLst>
              <a:ext uri="{FF2B5EF4-FFF2-40B4-BE49-F238E27FC236}">
                <a16:creationId xmlns:a16="http://schemas.microsoft.com/office/drawing/2014/main" id="{4FBF0403-DC66-B6E7-B091-28456C3F86D7}"/>
              </a:ext>
            </a:extLst>
          </p:cNvPr>
          <p:cNvSpPr>
            <a:spLocks noGrp="1"/>
          </p:cNvSpPr>
          <p:nvPr/>
        </p:nvSpPr>
        <p:spPr>
          <a:xfrm>
            <a:off x="2826750" y="2837280"/>
            <a:ext cx="2743200" cy="3651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fld id="{853B4B85-1D11-1943-AC4A-307BCF6FB630}" type="slidenum">
              <a:rPr lang="fr-FR" smtClean="0"/>
              <a:pPr/>
              <a:t>11</a:t>
            </a:fld>
            <a:endParaRPr lang="fr-FR"/>
          </a:p>
        </p:txBody>
      </p:sp>
      <p:sp>
        <p:nvSpPr>
          <p:cNvPr id="4" name="ZoneTexte 2">
            <a:extLst>
              <a:ext uri="{FF2B5EF4-FFF2-40B4-BE49-F238E27FC236}">
                <a16:creationId xmlns:a16="http://schemas.microsoft.com/office/drawing/2014/main" id="{D4A66AEA-0CD6-8B93-C57A-98FF1D920540}"/>
              </a:ext>
            </a:extLst>
          </p:cNvPr>
          <p:cNvSpPr txBox="1"/>
          <p:nvPr/>
        </p:nvSpPr>
        <p:spPr>
          <a:xfrm>
            <a:off x="1637484" y="1321356"/>
            <a:ext cx="7668401" cy="36933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fr-FR" sz="1800" b="1" dirty="0">
                <a:latin typeface="Calibri" panose="020F0502020204030204" pitchFamily="34" charset="0"/>
                <a:cs typeface="Calibri" panose="020F0502020204030204" pitchFamily="34" charset="0"/>
              </a:rPr>
              <a:t>Vidéomicroscopie: suivi temporel continu individuel, peu invasif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81F41E7-D3AE-03E5-F68C-AF14FBF49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485" y="1787084"/>
            <a:ext cx="7772400" cy="1876986"/>
          </a:xfrm>
          <a:prstGeom prst="rect">
            <a:avLst/>
          </a:prstGeom>
        </p:spPr>
      </p:pic>
      <p:sp>
        <p:nvSpPr>
          <p:cNvPr id="14" name="ZoneTexte 2">
            <a:extLst>
              <a:ext uri="{FF2B5EF4-FFF2-40B4-BE49-F238E27FC236}">
                <a16:creationId xmlns:a16="http://schemas.microsoft.com/office/drawing/2014/main" id="{9DE09ED8-237C-C3B5-ED7D-666AB3921801}"/>
              </a:ext>
            </a:extLst>
          </p:cNvPr>
          <p:cNvSpPr txBox="1"/>
          <p:nvPr/>
        </p:nvSpPr>
        <p:spPr>
          <a:xfrm>
            <a:off x="9166706" y="2339142"/>
            <a:ext cx="3025294" cy="30777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fr-FR" sz="1200" i="1" dirty="0">
                <a:latin typeface="Calibri" panose="020F0502020204030204" pitchFamily="34" charset="0"/>
                <a:cs typeface="Calibri" panose="020F0502020204030204" pitchFamily="34" charset="0"/>
              </a:rPr>
              <a:t>Cellules </a:t>
            </a:r>
            <a:r>
              <a:rPr lang="fr-FR" i="1" dirty="0">
                <a:latin typeface="Calibri" panose="020F0502020204030204" pitchFamily="34" charset="0"/>
                <a:cs typeface="Calibri" panose="020F0502020204030204" pitchFamily="34" charset="0"/>
              </a:rPr>
              <a:t>MCF-7</a:t>
            </a:r>
            <a:r>
              <a:rPr lang="fr-FR" sz="1200" i="1" dirty="0">
                <a:latin typeface="Calibri" panose="020F0502020204030204" pitchFamily="34" charset="0"/>
                <a:cs typeface="Calibri" panose="020F0502020204030204" pitchFamily="34" charset="0"/>
              </a:rPr>
              <a:t>, mammaires humaines</a:t>
            </a:r>
          </a:p>
        </p:txBody>
      </p:sp>
      <p:graphicFrame>
        <p:nvGraphicFramePr>
          <p:cNvPr id="16" name="Diagramme 5">
            <a:extLst>
              <a:ext uri="{FF2B5EF4-FFF2-40B4-BE49-F238E27FC236}">
                <a16:creationId xmlns:a16="http://schemas.microsoft.com/office/drawing/2014/main" id="{9616D0C6-6F1D-2954-DA57-5E8E1A59DE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3249874"/>
              </p:ext>
            </p:extLst>
          </p:nvPr>
        </p:nvGraphicFramePr>
        <p:xfrm>
          <a:off x="2318031" y="3996267"/>
          <a:ext cx="8128000" cy="1871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7" name="Image 6">
            <a:extLst>
              <a:ext uri="{FF2B5EF4-FFF2-40B4-BE49-F238E27FC236}">
                <a16:creationId xmlns:a16="http://schemas.microsoft.com/office/drawing/2014/main" id="{3F9A621B-7B92-34BE-7A88-DE0844250A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201" y="4161578"/>
            <a:ext cx="1540510" cy="15405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Image 8">
            <a:extLst>
              <a:ext uri="{FF2B5EF4-FFF2-40B4-BE49-F238E27FC236}">
                <a16:creationId xmlns:a16="http://schemas.microsoft.com/office/drawing/2014/main" id="{132BEDED-2AF6-3E21-FB26-D40FA20DB3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88978" y="4161578"/>
            <a:ext cx="1529643" cy="15405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ZoneTexte 9">
            <a:extLst>
              <a:ext uri="{FF2B5EF4-FFF2-40B4-BE49-F238E27FC236}">
                <a16:creationId xmlns:a16="http://schemas.microsoft.com/office/drawing/2014/main" id="{9DD05F77-440E-0889-AE78-19BE24609A75}"/>
              </a:ext>
            </a:extLst>
          </p:cNvPr>
          <p:cNvSpPr txBox="1"/>
          <p:nvPr/>
        </p:nvSpPr>
        <p:spPr>
          <a:xfrm>
            <a:off x="2393946" y="5261455"/>
            <a:ext cx="2173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i="1" dirty="0">
                <a:latin typeface="Calibri" panose="020F0502020204030204" pitchFamily="34" charset="0"/>
                <a:cs typeface="Calibri" panose="020F0502020204030204" pitchFamily="34" charset="0"/>
              </a:rPr>
              <a:t>Contour des cellules</a:t>
            </a:r>
          </a:p>
        </p:txBody>
      </p:sp>
      <p:sp>
        <p:nvSpPr>
          <p:cNvPr id="20" name="ZoneTexte 10">
            <a:extLst>
              <a:ext uri="{FF2B5EF4-FFF2-40B4-BE49-F238E27FC236}">
                <a16:creationId xmlns:a16="http://schemas.microsoft.com/office/drawing/2014/main" id="{27D65CC2-446B-DED9-CE6D-0A5DFAD20986}"/>
              </a:ext>
            </a:extLst>
          </p:cNvPr>
          <p:cNvSpPr txBox="1"/>
          <p:nvPr/>
        </p:nvSpPr>
        <p:spPr>
          <a:xfrm>
            <a:off x="5037939" y="5261455"/>
            <a:ext cx="1913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i="1" dirty="0">
                <a:latin typeface="Calibri" panose="020F0502020204030204" pitchFamily="34" charset="0"/>
                <a:cs typeface="Calibri" panose="020F0502020204030204" pitchFamily="34" charset="0"/>
              </a:rPr>
              <a:t>Lien entre </a:t>
            </a:r>
            <a:r>
              <a:rPr lang="fr-FR" sz="1800" i="1" dirty="0" err="1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fr-FR" sz="1800" i="1" dirty="0">
                <a:latin typeface="Calibri" panose="020F0502020204030204" pitchFamily="34" charset="0"/>
                <a:cs typeface="Calibri" panose="020F0502020204030204" pitchFamily="34" charset="0"/>
              </a:rPr>
              <a:t> et t+1</a:t>
            </a:r>
          </a:p>
        </p:txBody>
      </p:sp>
      <p:sp>
        <p:nvSpPr>
          <p:cNvPr id="21" name="ZoneTexte 11">
            <a:extLst>
              <a:ext uri="{FF2B5EF4-FFF2-40B4-BE49-F238E27FC236}">
                <a16:creationId xmlns:a16="http://schemas.microsoft.com/office/drawing/2014/main" id="{1E780CE4-6998-DC8B-4BDA-C83AF5BB5926}"/>
              </a:ext>
            </a:extLst>
          </p:cNvPr>
          <p:cNvSpPr txBox="1"/>
          <p:nvPr/>
        </p:nvSpPr>
        <p:spPr>
          <a:xfrm>
            <a:off x="7516979" y="5261455"/>
            <a:ext cx="1913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i="1" dirty="0">
                <a:latin typeface="Calibri" panose="020F0502020204030204" pitchFamily="34" charset="0"/>
                <a:cs typeface="Calibri" panose="020F0502020204030204" pitchFamily="34" charset="0"/>
              </a:rPr>
              <a:t>Lien mère/filles</a:t>
            </a:r>
          </a:p>
        </p:txBody>
      </p:sp>
      <p:sp>
        <p:nvSpPr>
          <p:cNvPr id="22" name="ZoneTexte 2">
            <a:extLst>
              <a:ext uri="{FF2B5EF4-FFF2-40B4-BE49-F238E27FC236}">
                <a16:creationId xmlns:a16="http://schemas.microsoft.com/office/drawing/2014/main" id="{67585727-7185-ED6F-3171-0B3E93820FB9}"/>
              </a:ext>
            </a:extLst>
          </p:cNvPr>
          <p:cNvSpPr txBox="1"/>
          <p:nvPr/>
        </p:nvSpPr>
        <p:spPr>
          <a:xfrm>
            <a:off x="2152529" y="3623526"/>
            <a:ext cx="7668401" cy="36933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fr-FR" sz="1800" b="1" dirty="0">
                <a:latin typeface="Calibri" panose="020F0502020204030204" pitchFamily="34" charset="0"/>
                <a:cs typeface="Calibri" panose="020F0502020204030204" pitchFamily="34" charset="0"/>
              </a:rPr>
              <a:t>Algorithme d’analyse des films obtenus:</a:t>
            </a:r>
          </a:p>
        </p:txBody>
      </p:sp>
      <p:sp>
        <p:nvSpPr>
          <p:cNvPr id="24" name="ZoneTexte 2">
            <a:extLst>
              <a:ext uri="{FF2B5EF4-FFF2-40B4-BE49-F238E27FC236}">
                <a16:creationId xmlns:a16="http://schemas.microsoft.com/office/drawing/2014/main" id="{C7649293-7086-3201-E44B-9F1500DE757C}"/>
              </a:ext>
            </a:extLst>
          </p:cNvPr>
          <p:cNvSpPr txBox="1"/>
          <p:nvPr/>
        </p:nvSpPr>
        <p:spPr>
          <a:xfrm>
            <a:off x="507004" y="5692110"/>
            <a:ext cx="11611617" cy="36933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fr-FR" sz="1800" b="1" dirty="0">
                <a:latin typeface="Calibri" panose="020F0502020204030204" pitchFamily="34" charset="0"/>
                <a:cs typeface="Calibri" panose="020F0502020204030204" pitchFamily="34" charset="0"/>
              </a:rPr>
              <a:t>Développement d’un algorithme spécifique           : </a:t>
            </a:r>
            <a:r>
              <a:rPr lang="fr-FR" sz="1800" b="1" cap="small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Cell </a:t>
            </a:r>
            <a:r>
              <a:rPr lang="fr-FR" sz="1800" b="1" cap="small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Lineage</a:t>
            </a:r>
            <a:r>
              <a:rPr lang="fr-FR" sz="1800" b="1" cap="small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b="1" cap="small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Tracking</a:t>
            </a:r>
            <a:r>
              <a:rPr lang="fr-FR" sz="1800" b="1" cap="small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(CLT)</a:t>
            </a:r>
          </a:p>
        </p:txBody>
      </p:sp>
      <p:sp>
        <p:nvSpPr>
          <p:cNvPr id="25" name="ZoneTexte 17">
            <a:extLst>
              <a:ext uri="{FF2B5EF4-FFF2-40B4-BE49-F238E27FC236}">
                <a16:creationId xmlns:a16="http://schemas.microsoft.com/office/drawing/2014/main" id="{D4F41900-6CCE-49CE-1626-C99AC8357289}"/>
              </a:ext>
            </a:extLst>
          </p:cNvPr>
          <p:cNvSpPr txBox="1"/>
          <p:nvPr/>
        </p:nvSpPr>
        <p:spPr>
          <a:xfrm>
            <a:off x="3638954" y="5987585"/>
            <a:ext cx="64322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fr-FR" i="1" dirty="0">
              <a:solidFill>
                <a:srgbClr val="7030A0"/>
              </a:solidFill>
              <a:effectLst/>
              <a:latin typeface="Helvetica" pitchFamily="2" charset="0"/>
            </a:endParaRPr>
          </a:p>
          <a:p>
            <a:pPr>
              <a:buNone/>
            </a:pPr>
            <a:r>
              <a:rPr lang="fr-FR" i="1" dirty="0">
                <a:solidFill>
                  <a:srgbClr val="7030A0"/>
                </a:solidFill>
                <a:effectLst/>
                <a:latin typeface="Helvetica" pitchFamily="2" charset="0"/>
              </a:rPr>
              <a:t>https://gitlab.in2p3.fr/</a:t>
            </a:r>
            <a:r>
              <a:rPr lang="fr-FR" i="1" dirty="0" err="1">
                <a:solidFill>
                  <a:srgbClr val="7030A0"/>
                </a:solidFill>
                <a:effectLst/>
                <a:latin typeface="Helvetica" pitchFamily="2" charset="0"/>
              </a:rPr>
              <a:t>josephine.courouble</a:t>
            </a:r>
            <a:r>
              <a:rPr lang="fr-FR" i="1" dirty="0">
                <a:solidFill>
                  <a:srgbClr val="7030A0"/>
                </a:solidFill>
                <a:effectLst/>
                <a:latin typeface="Helvetica" pitchFamily="2" charset="0"/>
              </a:rPr>
              <a:t>/</a:t>
            </a:r>
            <a:r>
              <a:rPr lang="fr-FR" i="1" dirty="0" err="1">
                <a:solidFill>
                  <a:srgbClr val="7030A0"/>
                </a:solidFill>
                <a:effectLst/>
                <a:latin typeface="Helvetica" pitchFamily="2" charset="0"/>
              </a:rPr>
              <a:t>celltrack</a:t>
            </a:r>
            <a:endParaRPr lang="fr-FR" dirty="0">
              <a:solidFill>
                <a:srgbClr val="7030A0"/>
              </a:solidFill>
              <a:effectLst/>
              <a:latin typeface="Helvetica" pitchFamily="2" charset="0"/>
            </a:endParaRPr>
          </a:p>
        </p:txBody>
      </p:sp>
      <p:pic>
        <p:nvPicPr>
          <p:cNvPr id="26" name="Picture 2" descr="GitLab Logos and Brand Assets | GitLab">
            <a:extLst>
              <a:ext uri="{FF2B5EF4-FFF2-40B4-BE49-F238E27FC236}">
                <a16:creationId xmlns:a16="http://schemas.microsoft.com/office/drawing/2014/main" id="{7CC32E9F-EC18-F7C7-5F94-52A1500BE9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5" t="24390" r="13859" b="26828"/>
          <a:stretch/>
        </p:blipFill>
        <p:spPr bwMode="auto">
          <a:xfrm>
            <a:off x="2751613" y="6302799"/>
            <a:ext cx="731792" cy="19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Python Logo : histoire, signification de l'emblème">
            <a:extLst>
              <a:ext uri="{FF2B5EF4-FFF2-40B4-BE49-F238E27FC236}">
                <a16:creationId xmlns:a16="http://schemas.microsoft.com/office/drawing/2014/main" id="{5AEC0643-36E0-4A23-F46B-0353C33AFF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31" r="20944"/>
          <a:stretch/>
        </p:blipFill>
        <p:spPr bwMode="auto">
          <a:xfrm>
            <a:off x="9305885" y="6215922"/>
            <a:ext cx="433031" cy="433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436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A4502-19F4-E503-F9CA-6AE57C8DF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00" y="-111600"/>
            <a:ext cx="10515600" cy="1325563"/>
          </a:xfrm>
        </p:spPr>
        <p:txBody>
          <a:bodyPr/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Faits marquants 2025/26</a:t>
            </a:r>
          </a:p>
        </p:txBody>
      </p:sp>
      <p:sp>
        <p:nvSpPr>
          <p:cNvPr id="15" name="ZoneTexte 12">
            <a:extLst>
              <a:ext uri="{FF2B5EF4-FFF2-40B4-BE49-F238E27FC236}">
                <a16:creationId xmlns:a16="http://schemas.microsoft.com/office/drawing/2014/main" id="{41EEBBA4-D5F0-B83E-87EB-5D947A27CC45}"/>
              </a:ext>
            </a:extLst>
          </p:cNvPr>
          <p:cNvSpPr txBox="1"/>
          <p:nvPr/>
        </p:nvSpPr>
        <p:spPr>
          <a:xfrm>
            <a:off x="2855226" y="4116023"/>
            <a:ext cx="1065985" cy="20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fille 2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35EE3F4-6F20-1E01-941D-59B95BE8E7D5}"/>
              </a:ext>
            </a:extLst>
          </p:cNvPr>
          <p:cNvGrpSpPr/>
          <p:nvPr/>
        </p:nvGrpSpPr>
        <p:grpSpPr>
          <a:xfrm>
            <a:off x="588599" y="1979829"/>
            <a:ext cx="1955746" cy="1504254"/>
            <a:chOff x="1063180" y="3106969"/>
            <a:chExt cx="1955746" cy="1504254"/>
          </a:xfrm>
        </p:grpSpPr>
        <p:pic>
          <p:nvPicPr>
            <p:cNvPr id="3" name="Image 4">
              <a:extLst>
                <a:ext uri="{FF2B5EF4-FFF2-40B4-BE49-F238E27FC236}">
                  <a16:creationId xmlns:a16="http://schemas.microsoft.com/office/drawing/2014/main" id="{33C02839-0E51-3AAC-34AD-0FD6C7991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5229" t="60294" r="58709" b="31969"/>
            <a:stretch>
              <a:fillRect/>
            </a:stretch>
          </p:blipFill>
          <p:spPr>
            <a:xfrm rot="16393503">
              <a:off x="1322908" y="2915204"/>
              <a:ext cx="1504254" cy="1887783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14" name="ZoneTexte 11">
              <a:extLst>
                <a:ext uri="{FF2B5EF4-FFF2-40B4-BE49-F238E27FC236}">
                  <a16:creationId xmlns:a16="http://schemas.microsoft.com/office/drawing/2014/main" id="{5FA498D3-4433-7CF2-462F-5B1155AB57AA}"/>
                </a:ext>
              </a:extLst>
            </p:cNvPr>
            <p:cNvSpPr txBox="1"/>
            <p:nvPr/>
          </p:nvSpPr>
          <p:spPr>
            <a:xfrm>
              <a:off x="1571958" y="3501419"/>
              <a:ext cx="7208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 dirty="0">
                  <a:latin typeface="Calibri" panose="020F0502020204030204" pitchFamily="34" charset="0"/>
                  <a:cs typeface="Calibri" panose="020F0502020204030204" pitchFamily="34" charset="0"/>
                </a:rPr>
                <a:t>mère</a:t>
              </a:r>
            </a:p>
          </p:txBody>
        </p:sp>
        <p:sp>
          <p:nvSpPr>
            <p:cNvPr id="16" name="ZoneTexte 13">
              <a:extLst>
                <a:ext uri="{FF2B5EF4-FFF2-40B4-BE49-F238E27FC236}">
                  <a16:creationId xmlns:a16="http://schemas.microsoft.com/office/drawing/2014/main" id="{F71454F8-8182-02EC-297A-2E485A5B7623}"/>
                </a:ext>
              </a:extLst>
            </p:cNvPr>
            <p:cNvSpPr txBox="1"/>
            <p:nvPr/>
          </p:nvSpPr>
          <p:spPr>
            <a:xfrm>
              <a:off x="1063180" y="4056305"/>
              <a:ext cx="6032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 dirty="0">
                  <a:latin typeface="Calibri" panose="020F0502020204030204" pitchFamily="34" charset="0"/>
                  <a:cs typeface="Calibri" panose="020F0502020204030204" pitchFamily="34" charset="0"/>
                </a:rPr>
                <a:t>fille 1</a:t>
              </a:r>
            </a:p>
          </p:txBody>
        </p:sp>
      </p:grpSp>
      <p:pic>
        <p:nvPicPr>
          <p:cNvPr id="19" name="Image 5">
            <a:extLst>
              <a:ext uri="{FF2B5EF4-FFF2-40B4-BE49-F238E27FC236}">
                <a16:creationId xmlns:a16="http://schemas.microsoft.com/office/drawing/2014/main" id="{9BF26E06-5A5B-2C5F-CAC0-41304272A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9546" y="1478558"/>
            <a:ext cx="2419226" cy="2317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Image 6">
            <a:extLst>
              <a:ext uri="{FF2B5EF4-FFF2-40B4-BE49-F238E27FC236}">
                <a16:creationId xmlns:a16="http://schemas.microsoft.com/office/drawing/2014/main" id="{97C44CA2-CD16-F434-F0A2-26ED77C39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4096" y="1478558"/>
            <a:ext cx="2356933" cy="2317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ZoneTexte 8">
            <a:extLst>
              <a:ext uri="{FF2B5EF4-FFF2-40B4-BE49-F238E27FC236}">
                <a16:creationId xmlns:a16="http://schemas.microsoft.com/office/drawing/2014/main" id="{859592DC-65C8-F128-ADA8-6BA6DD35C6D8}"/>
              </a:ext>
            </a:extLst>
          </p:cNvPr>
          <p:cNvSpPr txBox="1"/>
          <p:nvPr/>
        </p:nvSpPr>
        <p:spPr>
          <a:xfrm>
            <a:off x="2584095" y="1478558"/>
            <a:ext cx="827216" cy="33855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noProof="0" dirty="0"/>
              <a:t>0Gy</a:t>
            </a:r>
          </a:p>
        </p:txBody>
      </p:sp>
      <p:pic>
        <p:nvPicPr>
          <p:cNvPr id="22" name="Image 14">
            <a:extLst>
              <a:ext uri="{FF2B5EF4-FFF2-40B4-BE49-F238E27FC236}">
                <a16:creationId xmlns:a16="http://schemas.microsoft.com/office/drawing/2014/main" id="{835E63B2-EDF2-5D90-6617-B0D2E22965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9544" y="4053571"/>
            <a:ext cx="2373029" cy="22559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Image 16">
            <a:extLst>
              <a:ext uri="{FF2B5EF4-FFF2-40B4-BE49-F238E27FC236}">
                <a16:creationId xmlns:a16="http://schemas.microsoft.com/office/drawing/2014/main" id="{64B7D7D0-0506-38DA-AEC5-911BC13C36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4096" y="4085638"/>
            <a:ext cx="2302257" cy="21974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ZoneTexte 17">
            <a:extLst>
              <a:ext uri="{FF2B5EF4-FFF2-40B4-BE49-F238E27FC236}">
                <a16:creationId xmlns:a16="http://schemas.microsoft.com/office/drawing/2014/main" id="{888E8FA5-CCDA-F4D3-EB5C-DB37C53021C8}"/>
              </a:ext>
            </a:extLst>
          </p:cNvPr>
          <p:cNvSpPr txBox="1"/>
          <p:nvPr/>
        </p:nvSpPr>
        <p:spPr>
          <a:xfrm>
            <a:off x="5249545" y="1478558"/>
            <a:ext cx="827216" cy="33855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noProof="0" dirty="0"/>
              <a:t>2Gy</a:t>
            </a:r>
          </a:p>
        </p:txBody>
      </p:sp>
      <p:sp>
        <p:nvSpPr>
          <p:cNvPr id="25" name="ZoneTexte 18">
            <a:extLst>
              <a:ext uri="{FF2B5EF4-FFF2-40B4-BE49-F238E27FC236}">
                <a16:creationId xmlns:a16="http://schemas.microsoft.com/office/drawing/2014/main" id="{1F86E1FE-3FA3-E709-8818-76BDB6C0AAB7}"/>
              </a:ext>
            </a:extLst>
          </p:cNvPr>
          <p:cNvSpPr txBox="1"/>
          <p:nvPr/>
        </p:nvSpPr>
        <p:spPr>
          <a:xfrm>
            <a:off x="2584095" y="4085638"/>
            <a:ext cx="827216" cy="33855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noProof="0" dirty="0"/>
              <a:t>5Gy</a:t>
            </a:r>
          </a:p>
        </p:txBody>
      </p:sp>
      <p:sp>
        <p:nvSpPr>
          <p:cNvPr id="26" name="ZoneTexte 19">
            <a:extLst>
              <a:ext uri="{FF2B5EF4-FFF2-40B4-BE49-F238E27FC236}">
                <a16:creationId xmlns:a16="http://schemas.microsoft.com/office/drawing/2014/main" id="{DDAE8785-A4DB-7681-C0E9-D8028769C548}"/>
              </a:ext>
            </a:extLst>
          </p:cNvPr>
          <p:cNvSpPr txBox="1"/>
          <p:nvPr/>
        </p:nvSpPr>
        <p:spPr>
          <a:xfrm>
            <a:off x="5249545" y="4053571"/>
            <a:ext cx="827216" cy="33855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 noProof="0" dirty="0"/>
              <a:t>10Gy</a:t>
            </a:r>
          </a:p>
        </p:txBody>
      </p:sp>
      <p:pic>
        <p:nvPicPr>
          <p:cNvPr id="27" name="Google Shape;479;p29">
            <a:extLst>
              <a:ext uri="{FF2B5EF4-FFF2-40B4-BE49-F238E27FC236}">
                <a16:creationId xmlns:a16="http://schemas.microsoft.com/office/drawing/2014/main" id="{5AC0C275-8A6B-D0DA-A2CF-A83BE3A4E77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313916" y="3362452"/>
            <a:ext cx="3749532" cy="1832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480;p29">
            <a:extLst>
              <a:ext uri="{FF2B5EF4-FFF2-40B4-BE49-F238E27FC236}">
                <a16:creationId xmlns:a16="http://schemas.microsoft.com/office/drawing/2014/main" id="{D6F0E99F-6B32-8BEE-064C-441E0A9E781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257121" y="1285043"/>
            <a:ext cx="3806327" cy="183215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" name="Connecteur droit avec flèche 23">
            <a:extLst>
              <a:ext uri="{FF2B5EF4-FFF2-40B4-BE49-F238E27FC236}">
                <a16:creationId xmlns:a16="http://schemas.microsoft.com/office/drawing/2014/main" id="{142F5161-5626-9DC4-C09F-6365795584AC}"/>
              </a:ext>
            </a:extLst>
          </p:cNvPr>
          <p:cNvCxnSpPr>
            <a:cxnSpLocks/>
          </p:cNvCxnSpPr>
          <p:nvPr/>
        </p:nvCxnSpPr>
        <p:spPr>
          <a:xfrm>
            <a:off x="7775072" y="3429000"/>
            <a:ext cx="625887" cy="0"/>
          </a:xfrm>
          <a:prstGeom prst="straightConnector1">
            <a:avLst/>
          </a:prstGeom>
          <a:ln w="603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">
            <a:extLst>
              <a:ext uri="{FF2B5EF4-FFF2-40B4-BE49-F238E27FC236}">
                <a16:creationId xmlns:a16="http://schemas.microsoft.com/office/drawing/2014/main" id="{861F6A50-159E-2E33-1B3E-B079ED59BAD4}"/>
              </a:ext>
            </a:extLst>
          </p:cNvPr>
          <p:cNvSpPr txBox="1"/>
          <p:nvPr/>
        </p:nvSpPr>
        <p:spPr>
          <a:xfrm>
            <a:off x="6403342" y="5287711"/>
            <a:ext cx="7668401" cy="646331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fr-FR" sz="1800" b="1" dirty="0">
                <a:latin typeface="Calibri" panose="020F0502020204030204" pitchFamily="34" charset="0"/>
                <a:cs typeface="Calibri" panose="020F0502020204030204" pitchFamily="34" charset="0"/>
              </a:rPr>
              <a:t>Identification de sous-populations dans</a:t>
            </a:r>
          </a:p>
          <a:p>
            <a:pPr algn="ctr"/>
            <a:r>
              <a:rPr lang="fr-FR" sz="1800" b="1" dirty="0">
                <a:latin typeface="Calibri" panose="020F0502020204030204" pitchFamily="34" charset="0"/>
                <a:cs typeface="Calibri" panose="020F0502020204030204" pitchFamily="34" charset="0"/>
              </a:rPr>
              <a:t>une population cellulaire « homogène »</a:t>
            </a:r>
          </a:p>
        </p:txBody>
      </p:sp>
      <p:sp>
        <p:nvSpPr>
          <p:cNvPr id="31" name="ZoneTexte 26">
            <a:extLst>
              <a:ext uri="{FF2B5EF4-FFF2-40B4-BE49-F238E27FC236}">
                <a16:creationId xmlns:a16="http://schemas.microsoft.com/office/drawing/2014/main" id="{1B9C283F-8E1C-79A8-D100-34CFFCC33C23}"/>
              </a:ext>
            </a:extLst>
          </p:cNvPr>
          <p:cNvSpPr txBox="1"/>
          <p:nvPr/>
        </p:nvSpPr>
        <p:spPr>
          <a:xfrm>
            <a:off x="7775072" y="6169709"/>
            <a:ext cx="45694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J. </a:t>
            </a:r>
            <a:r>
              <a:rPr lang="fr-FR" sz="1200" b="1" dirty="0" err="1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Courouble</a:t>
            </a:r>
            <a:r>
              <a:rPr lang="fr-FR" sz="1200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, S. </a:t>
            </a:r>
            <a:r>
              <a:rPr lang="fr-FR" sz="1200" b="1" dirty="0" err="1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Plaszczynski</a:t>
            </a:r>
            <a:r>
              <a:rPr lang="fr-FR" sz="1200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 &amp; O. </a:t>
            </a:r>
            <a:r>
              <a:rPr lang="fr-FR" sz="1200" b="1" dirty="0" err="1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Seksek</a:t>
            </a:r>
            <a:r>
              <a:rPr lang="fr-FR" sz="1200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 (2026). </a:t>
            </a:r>
            <a:r>
              <a:rPr lang="fr-FR" sz="1200" b="1" dirty="0" err="1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Videomicroscopy</a:t>
            </a:r>
            <a:r>
              <a:rPr lang="fr-FR" sz="1200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200" b="1" dirty="0" err="1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reveals</a:t>
            </a:r>
            <a:r>
              <a:rPr lang="fr-FR" sz="1200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200" b="1" dirty="0" err="1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individual</a:t>
            </a:r>
            <a:r>
              <a:rPr lang="fr-FR" sz="1200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1200" b="1" dirty="0" err="1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response</a:t>
            </a:r>
            <a:r>
              <a:rPr lang="fr-FR" sz="1200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 of MCF7 </a:t>
            </a:r>
            <a:r>
              <a:rPr lang="fr-FR" sz="1200" b="1" dirty="0" err="1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cells</a:t>
            </a:r>
            <a:r>
              <a:rPr lang="fr-FR" sz="1200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 to X-ray irradiation. </a:t>
            </a:r>
            <a:r>
              <a:rPr lang="fr-FR" sz="1200" b="1" i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PLOS ONE</a:t>
            </a:r>
            <a:r>
              <a:rPr lang="fr-FR" sz="1200" b="1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endParaRPr lang="fr-FR" sz="1200" b="1" dirty="0">
              <a:solidFill>
                <a:srgbClr val="7030A0"/>
              </a:solidFill>
            </a:endParaRPr>
          </a:p>
        </p:txBody>
      </p:sp>
      <p:sp>
        <p:nvSpPr>
          <p:cNvPr id="33" name="ZoneTexte 10">
            <a:extLst>
              <a:ext uri="{FF2B5EF4-FFF2-40B4-BE49-F238E27FC236}">
                <a16:creationId xmlns:a16="http://schemas.microsoft.com/office/drawing/2014/main" id="{C1A1B3A5-51EB-6F15-191C-94E9869ADDC8}"/>
              </a:ext>
            </a:extLst>
          </p:cNvPr>
          <p:cNvSpPr txBox="1"/>
          <p:nvPr/>
        </p:nvSpPr>
        <p:spPr>
          <a:xfrm>
            <a:off x="552161" y="1831790"/>
            <a:ext cx="19382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 i="0" u="none" strike="noStrike" noProof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Arbres</a:t>
            </a:r>
            <a:r>
              <a:rPr lang="en-GB" sz="1400" b="1" i="0" u="none" strike="noStrike" noProof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de filiation</a:t>
            </a:r>
            <a:endParaRPr lang="en-GB" sz="1400" b="1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ZoneTexte 13">
            <a:extLst>
              <a:ext uri="{FF2B5EF4-FFF2-40B4-BE49-F238E27FC236}">
                <a16:creationId xmlns:a16="http://schemas.microsoft.com/office/drawing/2014/main" id="{17E0CCA4-E941-67A0-7BCE-25FC0AC96886}"/>
              </a:ext>
            </a:extLst>
          </p:cNvPr>
          <p:cNvSpPr txBox="1"/>
          <p:nvPr/>
        </p:nvSpPr>
        <p:spPr>
          <a:xfrm>
            <a:off x="1576073" y="2955136"/>
            <a:ext cx="6032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Calibri" panose="020F0502020204030204" pitchFamily="34" charset="0"/>
                <a:cs typeface="Calibri" panose="020F0502020204030204" pitchFamily="34" charset="0"/>
              </a:rPr>
              <a:t>fille 2</a:t>
            </a:r>
          </a:p>
        </p:txBody>
      </p:sp>
    </p:spTree>
    <p:extLst>
      <p:ext uri="{BB962C8B-B14F-4D97-AF65-F5344CB8AC3E}">
        <p14:creationId xmlns:p14="http://schemas.microsoft.com/office/powerpoint/2010/main" val="1715468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A4502-19F4-E503-F9CA-6AE57C8DF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00" y="-111600"/>
            <a:ext cx="10515600" cy="1324800"/>
          </a:xfrm>
        </p:spPr>
        <p:txBody>
          <a:bodyPr/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Vision 2030</a:t>
            </a:r>
          </a:p>
        </p:txBody>
      </p:sp>
      <p:sp>
        <p:nvSpPr>
          <p:cNvPr id="3" name="Google Shape;521;p33">
            <a:extLst>
              <a:ext uri="{FF2B5EF4-FFF2-40B4-BE49-F238E27FC236}">
                <a16:creationId xmlns:a16="http://schemas.microsoft.com/office/drawing/2014/main" id="{2228E325-5B8A-B20D-A6E0-7E82C462A3D4}"/>
              </a:ext>
            </a:extLst>
          </p:cNvPr>
          <p:cNvSpPr txBox="1"/>
          <p:nvPr/>
        </p:nvSpPr>
        <p:spPr>
          <a:xfrm flipH="1">
            <a:off x="4038839" y="1154951"/>
            <a:ext cx="411432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Méthodologies à développer</a:t>
            </a:r>
            <a:endParaRPr sz="2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522;p33">
            <a:extLst>
              <a:ext uri="{FF2B5EF4-FFF2-40B4-BE49-F238E27FC236}">
                <a16:creationId xmlns:a16="http://schemas.microsoft.com/office/drawing/2014/main" id="{5A57B0E7-B8C9-31D6-C8C2-94AFEA8527C7}"/>
              </a:ext>
            </a:extLst>
          </p:cNvPr>
          <p:cNvSpPr txBox="1"/>
          <p:nvPr/>
        </p:nvSpPr>
        <p:spPr>
          <a:xfrm>
            <a:off x="87919" y="1869497"/>
            <a:ext cx="11561770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/>
            <a:r>
              <a:rPr lang="fr-FR" b="1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Approche cellule individuelle (</a:t>
            </a:r>
            <a:r>
              <a:rPr lang="fr-FR" b="1" dirty="0" err="1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deep</a:t>
            </a:r>
            <a:r>
              <a:rPr lang="fr-FR" b="1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b="1" dirty="0" err="1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learning</a:t>
            </a:r>
            <a:r>
              <a:rPr lang="fr-FR" b="1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):	</a:t>
            </a:r>
          </a:p>
          <a:p>
            <a:pPr algn="just"/>
            <a:endParaRPr lang="fr-FR" b="1" dirty="0">
              <a:solidFill>
                <a:srgbClr val="0F476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just"/>
            <a:r>
              <a:rPr lang="fr-FR" b="1" dirty="0">
                <a:solidFill>
                  <a:srgbClr val="0F4761"/>
                </a:solidFill>
                <a:latin typeface="Calibri"/>
                <a:ea typeface="Calibri"/>
                <a:cs typeface="Calibri"/>
                <a:sym typeface="Calibri"/>
              </a:rPr>
              <a:t>				</a:t>
            </a:r>
            <a:r>
              <a:rPr lang="fr-FR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classification automatique des trajectoires cellulaires</a:t>
            </a:r>
          </a:p>
          <a:p>
            <a:pPr algn="just"/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	- détection d’évènements rares </a:t>
            </a:r>
          </a:p>
          <a:p>
            <a:pPr algn="just"/>
            <a:r>
              <a:rPr lang="fr-FR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				- prédiction de comportements</a:t>
            </a:r>
          </a:p>
          <a:p>
            <a:pPr algn="just"/>
            <a:r>
              <a:rPr lang="fr-FR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				- identification de signatures de radiosensibilité </a:t>
            </a:r>
            <a:endParaRPr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523;p33">
            <a:extLst>
              <a:ext uri="{FF2B5EF4-FFF2-40B4-BE49-F238E27FC236}">
                <a16:creationId xmlns:a16="http://schemas.microsoft.com/office/drawing/2014/main" id="{AD62636C-3C66-8431-CF8F-1D74C0A56888}"/>
              </a:ext>
            </a:extLst>
          </p:cNvPr>
          <p:cNvSpPr txBox="1"/>
          <p:nvPr/>
        </p:nvSpPr>
        <p:spPr>
          <a:xfrm>
            <a:off x="194400" y="5598231"/>
            <a:ext cx="11942559" cy="410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Différentes lignées cellulaires</a:t>
            </a:r>
            <a:r>
              <a:rPr lang="fr-FR" b="1" dirty="0">
                <a:solidFill>
                  <a:srgbClr val="0F4761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B7F9EE-9F35-6678-584A-A3AF92C0136C}"/>
              </a:ext>
            </a:extLst>
          </p:cNvPr>
          <p:cNvSpPr txBox="1"/>
          <p:nvPr/>
        </p:nvSpPr>
        <p:spPr>
          <a:xfrm>
            <a:off x="194400" y="6261994"/>
            <a:ext cx="6121728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Organoïdes, </a:t>
            </a:r>
            <a:r>
              <a:rPr lang="fr-FR" b="1" dirty="0" err="1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tumoroïdes</a:t>
            </a:r>
            <a:r>
              <a:rPr lang="fr-FR" b="1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….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A1B9CD-84F0-8584-1237-6124AFF33C15}"/>
              </a:ext>
            </a:extLst>
          </p:cNvPr>
          <p:cNvSpPr txBox="1"/>
          <p:nvPr/>
        </p:nvSpPr>
        <p:spPr>
          <a:xfrm>
            <a:off x="87919" y="4086313"/>
            <a:ext cx="10149008" cy="1029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Approche population (sphéroïdes):  </a:t>
            </a:r>
            <a:r>
              <a:rPr lang="fr-FR" b="1" dirty="0">
                <a:solidFill>
                  <a:srgbClr val="0F476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b="1" dirty="0">
                <a:solidFill>
                  <a:srgbClr val="0F4761"/>
                </a:solidFill>
                <a:latin typeface="Calibri"/>
                <a:ea typeface="Calibri"/>
                <a:cs typeface="Calibri"/>
                <a:sym typeface="Calibri"/>
              </a:rPr>
              <a:t>				</a:t>
            </a:r>
            <a:r>
              <a:rPr lang="fr-FR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- outils de quantification (densités cellulaires)				  		- outils de caractérisation (taille cellules) </a:t>
            </a:r>
          </a:p>
        </p:txBody>
      </p:sp>
    </p:spTree>
    <p:extLst>
      <p:ext uri="{BB962C8B-B14F-4D97-AF65-F5344CB8AC3E}">
        <p14:creationId xmlns:p14="http://schemas.microsoft.com/office/powerpoint/2010/main" val="2471844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A4502-19F4-E503-F9CA-6AE57C8DF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00" y="-111600"/>
            <a:ext cx="10515600" cy="1325563"/>
          </a:xfrm>
        </p:spPr>
        <p:txBody>
          <a:bodyPr/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Vision 2030</a:t>
            </a:r>
          </a:p>
        </p:txBody>
      </p:sp>
      <p:sp>
        <p:nvSpPr>
          <p:cNvPr id="6" name="Google Shape;540;p35">
            <a:extLst>
              <a:ext uri="{FF2B5EF4-FFF2-40B4-BE49-F238E27FC236}">
                <a16:creationId xmlns:a16="http://schemas.microsoft.com/office/drawing/2014/main" id="{96E53729-5779-8E24-ABD8-FE5146C94F00}"/>
              </a:ext>
            </a:extLst>
          </p:cNvPr>
          <p:cNvSpPr txBox="1"/>
          <p:nvPr/>
        </p:nvSpPr>
        <p:spPr>
          <a:xfrm flipH="1">
            <a:off x="2757352" y="1552477"/>
            <a:ext cx="771668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0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Radiorésistance : différents environnements et différents substrats</a:t>
            </a:r>
            <a:r>
              <a:rPr lang="fr-FR" sz="20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 dirty="0">
              <a:solidFill>
                <a:srgbClr val="4472C4"/>
              </a:solidFill>
            </a:endParaRPr>
          </a:p>
        </p:txBody>
      </p:sp>
      <p:sp>
        <p:nvSpPr>
          <p:cNvPr id="7" name="Google Shape;541;p35">
            <a:extLst>
              <a:ext uri="{FF2B5EF4-FFF2-40B4-BE49-F238E27FC236}">
                <a16:creationId xmlns:a16="http://schemas.microsoft.com/office/drawing/2014/main" id="{072CE880-8AB1-2E5A-88F3-C0FE8AF90234}"/>
              </a:ext>
            </a:extLst>
          </p:cNvPr>
          <p:cNvSpPr txBox="1"/>
          <p:nvPr/>
        </p:nvSpPr>
        <p:spPr>
          <a:xfrm>
            <a:off x="279981" y="1973285"/>
            <a:ext cx="11561700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buNone/>
            </a:pP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L’objectif est ici de se rapprocher des substrats </a:t>
            </a:r>
            <a:r>
              <a:rPr lang="fr-FR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vivo </a:t>
            </a: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d’étudier en quoi les caractéristiques du substrat et de l’environnement peuvent moduler la réponse à l’irradiation et la radiorésistance.</a:t>
            </a:r>
            <a:endParaRPr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just"/>
            <a:r>
              <a:rPr lang="fr-FR" b="1" dirty="0">
                <a:latin typeface="Calibri"/>
                <a:ea typeface="Calibri"/>
                <a:cs typeface="Calibri"/>
                <a:sym typeface="Calibri"/>
              </a:rPr>
              <a:t>Différents environnements : </a:t>
            </a: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hypoxie (ex. sur cellules individuelles, aspect motilité), pH (collaboration TIMC, Grenoble)</a:t>
            </a:r>
          </a:p>
          <a:p>
            <a:pPr algn="just"/>
            <a:r>
              <a:rPr lang="fr-FR" b="1" dirty="0">
                <a:latin typeface="Calibri"/>
                <a:ea typeface="Calibri"/>
                <a:cs typeface="Calibri"/>
                <a:sym typeface="Calibri"/>
              </a:rPr>
              <a:t>Interaction cellules tumorales/cellules saines: </a:t>
            </a:r>
            <a:r>
              <a:rPr lang="fr-FR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co-cultures</a:t>
            </a:r>
            <a:r>
              <a:rPr lang="fr-FR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effet </a:t>
            </a:r>
            <a:r>
              <a:rPr lang="fr-FR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Bystander</a:t>
            </a:r>
            <a:endParaRPr lang="fr-FR" dirty="0">
              <a:solidFill>
                <a:schemeClr val="tx1"/>
              </a:solidFill>
            </a:endParaRPr>
          </a:p>
          <a:p>
            <a:pPr lvl="0" algn="just"/>
            <a:r>
              <a:rPr lang="fr-FR" b="1" dirty="0">
                <a:latin typeface="Calibri"/>
                <a:ea typeface="Calibri"/>
                <a:cs typeface="Calibri"/>
                <a:sym typeface="Calibri"/>
              </a:rPr>
              <a:t>Interaction cellules tumorales/système immunitaire: </a:t>
            </a:r>
            <a:r>
              <a:rPr lang="fr-FR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+ macrophages</a:t>
            </a:r>
            <a:endParaRPr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567;p38">
            <a:extLst>
              <a:ext uri="{FF2B5EF4-FFF2-40B4-BE49-F238E27FC236}">
                <a16:creationId xmlns:a16="http://schemas.microsoft.com/office/drawing/2014/main" id="{9472858B-16A4-CEBF-E259-89822E28C879}"/>
              </a:ext>
            </a:extLst>
          </p:cNvPr>
          <p:cNvSpPr txBox="1"/>
          <p:nvPr/>
        </p:nvSpPr>
        <p:spPr>
          <a:xfrm flipH="1">
            <a:off x="3857956" y="3748258"/>
            <a:ext cx="456013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0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Modélisation </a:t>
            </a:r>
            <a:r>
              <a:rPr lang="fr-FR" sz="2000" b="1" dirty="0" err="1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multiéchelle</a:t>
            </a:r>
            <a:endParaRPr sz="2000" dirty="0">
              <a:solidFill>
                <a:srgbClr val="4472C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568;p38">
            <a:extLst>
              <a:ext uri="{FF2B5EF4-FFF2-40B4-BE49-F238E27FC236}">
                <a16:creationId xmlns:a16="http://schemas.microsoft.com/office/drawing/2014/main" id="{0128018A-AAD9-57C3-06E1-6021BC3F8951}"/>
              </a:ext>
            </a:extLst>
          </p:cNvPr>
          <p:cNvSpPr txBox="1"/>
          <p:nvPr/>
        </p:nvSpPr>
        <p:spPr>
          <a:xfrm>
            <a:off x="279981" y="4117549"/>
            <a:ext cx="11888167" cy="249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Deux directions possibles:</a:t>
            </a:r>
            <a:endParaRPr dirty="0"/>
          </a:p>
          <a:p>
            <a:pPr marL="0" marR="0" lvl="0" indent="0" algn="just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Modèles permettant de prédire la réponse à l’irradiation en fonction des caractéristiques de la tumeur et/ou du </a:t>
            </a:r>
            <a:r>
              <a:rPr lang="fr-FR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micorenvironnement</a:t>
            </a: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(pH, rigidité </a:t>
            </a:r>
            <a:r>
              <a:rPr lang="fr-FR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etc</a:t>
            </a: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). Les modèles seraient gardés les plus simples possibles, avec peu de paramètres, afin de pouvoir être éventuellement, à long terme, être utilisés </a:t>
            </a:r>
            <a:r>
              <a:rPr lang="fr-FR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clinique</a:t>
            </a: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Modèles multi-échelles ⟹ lien entre GEANT4-DNA (échelle subcellulaire [Incerti2018]), ou </a:t>
            </a:r>
            <a:r>
              <a:rPr lang="fr-FR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Nanox</a:t>
            </a:r>
            <a:r>
              <a:rPr lang="fr-FR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(échelle cellulaire [Cunha2017]), et les modèles biophysiques à l'échelle de la cellule et de la tumeur. Objectif : tester des scenarii de réponse complète à l’irradiation.</a:t>
            </a:r>
            <a:endParaRPr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521;p33">
            <a:extLst>
              <a:ext uri="{FF2B5EF4-FFF2-40B4-BE49-F238E27FC236}">
                <a16:creationId xmlns:a16="http://schemas.microsoft.com/office/drawing/2014/main" id="{7554C82E-3AAC-94E4-8983-16DB74F84433}"/>
              </a:ext>
            </a:extLst>
          </p:cNvPr>
          <p:cNvSpPr txBox="1"/>
          <p:nvPr/>
        </p:nvSpPr>
        <p:spPr>
          <a:xfrm flipH="1">
            <a:off x="4712570" y="906239"/>
            <a:ext cx="189897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Thématiques</a:t>
            </a:r>
            <a:endParaRPr sz="2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319714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A4502-19F4-E503-F9CA-6AE57C8DF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00" y="-111600"/>
            <a:ext cx="10515600" cy="1325563"/>
          </a:xfrm>
        </p:spPr>
        <p:txBody>
          <a:bodyPr/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Nouvelles collaborations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90CB1-5EBB-3937-7E9E-05C572595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190" y="1825625"/>
            <a:ext cx="10515600" cy="4663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800" dirty="0"/>
              <a:t>Discussion entre IP2I, LPSC, CREATIS, </a:t>
            </a:r>
            <a:r>
              <a:rPr lang="fr-FR" sz="1800" dirty="0" err="1"/>
              <a:t>IJCLab</a:t>
            </a:r>
            <a:r>
              <a:rPr lang="fr-FR" sz="1800" dirty="0"/>
              <a:t> pour le dépôt d’un projet commun PCSI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A4B9FC-7B95-4833-FF37-827EF5270E0B}"/>
              </a:ext>
            </a:extLst>
          </p:cNvPr>
          <p:cNvSpPr txBox="1"/>
          <p:nvPr/>
        </p:nvSpPr>
        <p:spPr>
          <a:xfrm>
            <a:off x="3697955" y="1213963"/>
            <a:ext cx="37080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4472C4"/>
                </a:solidFill>
              </a:rPr>
              <a:t>Au sein du MP hadronthérapie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C867F4-CBE0-23B0-9BB0-24D9AF8ED724}"/>
              </a:ext>
            </a:extLst>
          </p:cNvPr>
          <p:cNvSpPr txBox="1"/>
          <p:nvPr/>
        </p:nvSpPr>
        <p:spPr>
          <a:xfrm>
            <a:off x="294190" y="3255450"/>
            <a:ext cx="117711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1800" dirty="0"/>
              <a:t>- CEA Fontenay: mise au point de nouvelles lignées de cellules marquées pour les suivre et les compter.</a:t>
            </a:r>
          </a:p>
          <a:p>
            <a:pPr marL="0" indent="0">
              <a:buNone/>
            </a:pPr>
            <a:endParaRPr lang="fr-FR" sz="1800" dirty="0"/>
          </a:p>
          <a:p>
            <a:pPr marL="0" indent="0">
              <a:buNone/>
            </a:pPr>
            <a:r>
              <a:rPr lang="fr-FR" sz="1800" dirty="0"/>
              <a:t>- Collaboration avec l’ISMO: </a:t>
            </a:r>
            <a:r>
              <a:rPr lang="fr-FR" sz="1800" b="1" dirty="0"/>
              <a:t>obtention d’une bourse de thèse Santé du CNRS </a:t>
            </a:r>
            <a:r>
              <a:rPr lang="fr-FR" sz="1800" dirty="0"/>
              <a:t>(début de la thèse au 1</a:t>
            </a:r>
            <a:r>
              <a:rPr lang="fr-FR" sz="1800" baseline="30000" dirty="0"/>
              <a:t>er</a:t>
            </a:r>
            <a:r>
              <a:rPr lang="fr-FR" sz="1800" dirty="0"/>
              <a:t> novembre), sur la caractérisation du devenir de cellules individuelles après irradiation en présence de nanoparticules </a:t>
            </a:r>
            <a:r>
              <a:rPr lang="fr-FR" sz="1800" dirty="0" err="1"/>
              <a:t>radiosensibilisantes</a:t>
            </a:r>
            <a:r>
              <a:rPr lang="fr-FR" sz="1800" dirty="0"/>
              <a:t>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7C3B1C-2ADC-4391-B23A-D5370F4D60BE}"/>
              </a:ext>
            </a:extLst>
          </p:cNvPr>
          <p:cNvSpPr txBox="1"/>
          <p:nvPr/>
        </p:nvSpPr>
        <p:spPr>
          <a:xfrm>
            <a:off x="1700972" y="2573639"/>
            <a:ext cx="75024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4472C4"/>
                </a:solidFill>
              </a:rPr>
              <a:t>Projets et collaborations qui démarrent hors MP hadronthérapie</a:t>
            </a:r>
          </a:p>
        </p:txBody>
      </p:sp>
    </p:spTree>
    <p:extLst>
      <p:ext uri="{BB962C8B-B14F-4D97-AF65-F5344CB8AC3E}">
        <p14:creationId xmlns:p14="http://schemas.microsoft.com/office/powerpoint/2010/main" val="2581942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A4502-19F4-E503-F9CA-6AE57C8DF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00" y="-111600"/>
            <a:ext cx="10515600" cy="1325563"/>
          </a:xfrm>
        </p:spPr>
        <p:txBody>
          <a:bodyPr/>
          <a:lstStyle/>
          <a:p>
            <a:r>
              <a:rPr lang="fr-FR" b="1" dirty="0" err="1">
                <a:solidFill>
                  <a:schemeClr val="accent1">
                    <a:lumMod val="50000"/>
                  </a:schemeClr>
                </a:solidFill>
              </a:rPr>
              <a:t>AaP</a:t>
            </a:r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 en cours et visés (2-5 ans)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728ED6-852A-BAE7-3FF6-75423AE72F51}"/>
              </a:ext>
            </a:extLst>
          </p:cNvPr>
          <p:cNvSpPr txBox="1"/>
          <p:nvPr/>
        </p:nvSpPr>
        <p:spPr>
          <a:xfrm>
            <a:off x="838200" y="2075380"/>
            <a:ext cx="40281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- Gros financements: PCSI</a:t>
            </a:r>
          </a:p>
          <a:p>
            <a:r>
              <a:rPr lang="en-FR" dirty="0"/>
              <a:t>- Petits financements: GEFLUC, Bioprobes</a:t>
            </a:r>
          </a:p>
        </p:txBody>
      </p:sp>
    </p:spTree>
    <p:extLst>
      <p:ext uri="{BB962C8B-B14F-4D97-AF65-F5344CB8AC3E}">
        <p14:creationId xmlns:p14="http://schemas.microsoft.com/office/powerpoint/2010/main" val="29896328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A4502-19F4-E503-F9CA-6AE57C8DF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00" y="-111600"/>
            <a:ext cx="10515600" cy="1325563"/>
          </a:xfrm>
        </p:spPr>
        <p:txBody>
          <a:bodyPr/>
          <a:lstStyle/>
          <a:p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Besoins 2027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AA1FDAF-22B7-C53A-838D-CCEAA00C3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400" y="1675144"/>
            <a:ext cx="9519616" cy="14599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800" dirty="0"/>
              <a:t>- 2500 euros pour </a:t>
            </a:r>
            <a:r>
              <a:rPr lang="fr-FR" sz="1800" dirty="0" err="1"/>
              <a:t>Moderato+Bioalto</a:t>
            </a:r>
            <a:endParaRPr lang="fr-FR" sz="1800" dirty="0"/>
          </a:p>
          <a:p>
            <a:pPr marL="0" indent="0">
              <a:buNone/>
            </a:pPr>
            <a:r>
              <a:rPr lang="fr-FR" sz="1800" dirty="0"/>
              <a:t>-  7 </a:t>
            </a:r>
            <a:r>
              <a:rPr lang="fr-FR" sz="1800" dirty="0" err="1"/>
              <a:t>keuros</a:t>
            </a:r>
            <a:r>
              <a:rPr lang="fr-FR" sz="1800" dirty="0"/>
              <a:t>/an pendant 3 ans (CODEC </a:t>
            </a:r>
            <a:r>
              <a:rPr lang="fr-FR" sz="1800" dirty="0" err="1"/>
              <a:t>IJCLab</a:t>
            </a:r>
            <a:r>
              <a:rPr lang="fr-FR" sz="1800" dirty="0"/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7AE450-15AC-D9E0-ABFC-D19A54530ED7}"/>
              </a:ext>
            </a:extLst>
          </p:cNvPr>
          <p:cNvSpPr txBox="1"/>
          <p:nvPr/>
        </p:nvSpPr>
        <p:spPr>
          <a:xfrm>
            <a:off x="328800" y="3965128"/>
            <a:ext cx="95196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1800" dirty="0"/>
              <a:t>- 13 </a:t>
            </a:r>
            <a:r>
              <a:rPr lang="fr-FR" sz="1800" dirty="0" err="1"/>
              <a:t>keuros</a:t>
            </a:r>
            <a:r>
              <a:rPr lang="fr-FR" sz="1800" dirty="0"/>
              <a:t> de fonctionnement (consommables, plateforme d’irradiation et d’imagerie, matériel informatique, stages)</a:t>
            </a:r>
          </a:p>
          <a:p>
            <a:pPr marL="0" indent="0">
              <a:buNone/>
            </a:pPr>
            <a:r>
              <a:rPr lang="fr-FR" dirty="0"/>
              <a:t>- </a:t>
            </a:r>
            <a:r>
              <a:rPr lang="fr-FR" sz="1800" dirty="0"/>
              <a:t>1 </a:t>
            </a:r>
            <a:r>
              <a:rPr lang="fr-FR" sz="1800" dirty="0" err="1"/>
              <a:t>keuro</a:t>
            </a:r>
            <a:r>
              <a:rPr lang="fr-FR" sz="1800" dirty="0"/>
              <a:t> de mission </a:t>
            </a:r>
          </a:p>
          <a:p>
            <a:pPr marL="0" indent="0">
              <a:buNone/>
            </a:pPr>
            <a:r>
              <a:rPr lang="fr-FR" sz="1800" dirty="0"/>
              <a:t>- CDD: demande d’une bourse de doctorant ou de postdoctorant.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2ABD21-3C73-039D-F82D-F061E475901A}"/>
              </a:ext>
            </a:extLst>
          </p:cNvPr>
          <p:cNvSpPr txBox="1"/>
          <p:nvPr/>
        </p:nvSpPr>
        <p:spPr>
          <a:xfrm>
            <a:off x="1797627" y="3244334"/>
            <a:ext cx="93058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2000" b="1" dirty="0">
                <a:solidFill>
                  <a:srgbClr val="4472C4"/>
                </a:solidFill>
              </a:rPr>
              <a:t>Demande pour 2027 (voir demande au moment de la formation du MP en 2026)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6856D1-B249-C7AC-753C-DA9D44A90551}"/>
              </a:ext>
            </a:extLst>
          </p:cNvPr>
          <p:cNvSpPr txBox="1"/>
          <p:nvPr/>
        </p:nvSpPr>
        <p:spPr>
          <a:xfrm>
            <a:off x="4854039" y="1123156"/>
            <a:ext cx="14873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fr-FR" sz="2000" b="1" dirty="0">
                <a:solidFill>
                  <a:srgbClr val="4472C4"/>
                </a:solidFill>
              </a:rPr>
              <a:t>Bilan 2026</a:t>
            </a:r>
          </a:p>
        </p:txBody>
      </p:sp>
    </p:spTree>
    <p:extLst>
      <p:ext uri="{BB962C8B-B14F-4D97-AF65-F5344CB8AC3E}">
        <p14:creationId xmlns:p14="http://schemas.microsoft.com/office/powerpoint/2010/main" val="2027925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8689</TotalTime>
  <Words>1688</Words>
  <Application>Microsoft Macintosh PowerPoint</Application>
  <PresentationFormat>Grand écran</PresentationFormat>
  <Paragraphs>214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Light</vt:lpstr>
      <vt:lpstr>Cambria Math</vt:lpstr>
      <vt:lpstr>Courier New</vt:lpstr>
      <vt:lpstr>Gill Sans</vt:lpstr>
      <vt:lpstr>Helvetica</vt:lpstr>
      <vt:lpstr>Helvetica Neue</vt:lpstr>
      <vt:lpstr>Office Theme</vt:lpstr>
      <vt:lpstr>Présentation PowerPoint</vt:lpstr>
      <vt:lpstr>Objectifs et défis scientifiques</vt:lpstr>
      <vt:lpstr>Objectifs et défis scientifiques</vt:lpstr>
      <vt:lpstr>Objectifs et défis scientifiques</vt:lpstr>
      <vt:lpstr>Structure du projet</vt:lpstr>
      <vt:lpstr>Faits marquants 2025/26</vt:lpstr>
      <vt:lpstr>Faits marquants 2025/26</vt:lpstr>
      <vt:lpstr>Faits marquants 2025/26</vt:lpstr>
      <vt:lpstr>Faits marquants 2025/26</vt:lpstr>
      <vt:lpstr>Faits marquants 2025/26</vt:lpstr>
      <vt:lpstr>Faits marquants 2025/26</vt:lpstr>
      <vt:lpstr>Faits marquants 2025/26</vt:lpstr>
      <vt:lpstr>Vision 2030</vt:lpstr>
      <vt:lpstr>Vision 2030</vt:lpstr>
      <vt:lpstr>Nouvelles collaborations</vt:lpstr>
      <vt:lpstr>AaP en cours et visés (2-5 ans)</vt:lpstr>
      <vt:lpstr>Besoins 2027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 du projet</dc:title>
  <dc:creator>Sara Marcatili</dc:creator>
  <cp:lastModifiedBy>Microsoft Office User</cp:lastModifiedBy>
  <cp:revision>31</cp:revision>
  <dcterms:created xsi:type="dcterms:W3CDTF">2026-08-28T14:20:12Z</dcterms:created>
  <dcterms:modified xsi:type="dcterms:W3CDTF">2026-09-08T08:19:43Z</dcterms:modified>
</cp:coreProperties>
</file>