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466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08082-90A4-4F15-B449-CCCA6C01D50C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FDF47-82A9-4F16-8E1B-3A78A15B56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FDF47-82A9-4F16-8E1B-3A78A15B560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40B1-666C-464F-BDFC-13A2812FB0A9}" type="datetimeFigureOut">
              <a:rPr lang="fr-FR" smtClean="0"/>
              <a:pPr/>
              <a:t>23/09/2010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B7B2-0143-43C9-A11E-40DEC871E7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gif"/><Relationship Id="rId7" Type="http://schemas.openxmlformats.org/officeDocument/2006/relationships/image" Target="../media/image16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.gif"/><Relationship Id="rId4" Type="http://schemas.openxmlformats.org/officeDocument/2006/relationships/image" Target="../media/image14.png"/><Relationship Id="rId9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332656"/>
            <a:ext cx="849694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Do flares in the early X-ray afterglow really imply a late activity of the central source </a:t>
            </a:r>
            <a:r>
              <a:rPr lang="fr-FR" b="1" dirty="0" smtClean="0"/>
              <a:t>?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</a:rPr>
              <a:t>R. </a:t>
            </a:r>
            <a:r>
              <a:rPr lang="fr-FR" dirty="0" err="1" smtClean="0">
                <a:solidFill>
                  <a:srgbClr val="0070C0"/>
                </a:solidFill>
              </a:rPr>
              <a:t>Mochkovitch</a:t>
            </a:r>
            <a:r>
              <a:rPr lang="fr-FR" dirty="0" smtClean="0">
                <a:solidFill>
                  <a:srgbClr val="0070C0"/>
                </a:solidFill>
              </a:rPr>
              <a:t>, F. Daigne, R. </a:t>
            </a:r>
            <a:r>
              <a:rPr lang="fr-FR" dirty="0" err="1" smtClean="0">
                <a:solidFill>
                  <a:srgbClr val="0070C0"/>
                </a:solidFill>
              </a:rPr>
              <a:t>Hascoët</a:t>
            </a:r>
            <a:r>
              <a:rPr lang="fr-FR" dirty="0" smtClean="0">
                <a:solidFill>
                  <a:srgbClr val="0070C0"/>
                </a:solidFill>
              </a:rPr>
              <a:t> (IAP)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4005064"/>
            <a:ext cx="828092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Basic properties of flares: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from a few 10 s to a few 10</a:t>
            </a:r>
            <a:r>
              <a:rPr lang="en-US" baseline="30000" dirty="0" smtClean="0"/>
              <a:t>5</a:t>
            </a:r>
            <a:r>
              <a:rPr lang="en-US" dirty="0" smtClean="0"/>
              <a:t> s, superimposed </a:t>
            </a:r>
            <a:r>
              <a:rPr lang="en-US" dirty="0"/>
              <a:t> </a:t>
            </a:r>
            <a:r>
              <a:rPr lang="en-US" dirty="0" smtClean="0"/>
              <a:t>to underlying AG light curve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shape and spectral evolution comparable to that of prompt pulses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/t ~ 0.1 – 0.3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/>
              </a:rPr>
              <a:t>Seems to exclude a forward shock origin:  </a:t>
            </a:r>
            <a:r>
              <a:rPr lang="en-US" dirty="0" smtClean="0">
                <a:cs typeface="Times New Roman"/>
              </a:rPr>
              <a:t>refreshed shocks, clumps in CSM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late activity of the central source ?</a:t>
            </a:r>
          </a:p>
          <a:p>
            <a:r>
              <a:rPr lang="en-US" dirty="0" smtClean="0">
                <a:cs typeface="Times New Roman"/>
              </a:rPr>
              <a:t>May be, 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but implies a very specific temporal behavior</a:t>
            </a:r>
            <a:r>
              <a:rPr lang="en-US" dirty="0" smtClean="0">
                <a:cs typeface="Times New Roman"/>
              </a:rPr>
              <a:t> different from prompt emission</a:t>
            </a:r>
            <a:endParaRPr lang="en-US" dirty="0" smtClean="0"/>
          </a:p>
          <a:p>
            <a:pPr algn="r"/>
            <a:r>
              <a:rPr lang="en-US" dirty="0" smtClean="0"/>
              <a:t> </a:t>
            </a:r>
          </a:p>
        </p:txBody>
      </p:sp>
      <p:pic>
        <p:nvPicPr>
          <p:cNvPr id="7" name="Image 6" descr="flux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1025" y="1203573"/>
            <a:ext cx="3381375" cy="2657475"/>
          </a:xfrm>
          <a:prstGeom prst="rect">
            <a:avLst/>
          </a:prstGeom>
        </p:spPr>
      </p:pic>
      <p:pic>
        <p:nvPicPr>
          <p:cNvPr id="8" name="Image 7" descr="flux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203573"/>
            <a:ext cx="3457575" cy="265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66422"/>
            <a:ext cx="3777996" cy="5346954"/>
          </a:xfrm>
          <a:prstGeom prst="rect">
            <a:avLst/>
          </a:prstGeom>
        </p:spPr>
      </p:pic>
      <p:pic>
        <p:nvPicPr>
          <p:cNvPr id="7" name="Image 6" descr="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66422"/>
            <a:ext cx="3777996" cy="5346954"/>
          </a:xfrm>
          <a:prstGeom prst="rect">
            <a:avLst/>
          </a:prstGeom>
        </p:spPr>
      </p:pic>
      <p:pic>
        <p:nvPicPr>
          <p:cNvPr id="8" name="Image 7" descr="p.jpg"/>
          <p:cNvPicPr>
            <a:picLocks noChangeAspect="1"/>
          </p:cNvPicPr>
          <p:nvPr/>
        </p:nvPicPr>
        <p:blipFill>
          <a:blip r:embed="rId4" cstate="print"/>
          <a:srcRect t="14858" b="15562"/>
          <a:stretch>
            <a:fillRect/>
          </a:stretch>
        </p:blipFill>
        <p:spPr>
          <a:xfrm>
            <a:off x="4427984" y="2348880"/>
            <a:ext cx="1951662" cy="192129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51520" y="188640"/>
            <a:ext cx="88924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An alternative to late activity:</a:t>
            </a:r>
          </a:p>
          <a:p>
            <a:r>
              <a:rPr lang="en-US" u="sng" dirty="0" smtClean="0"/>
              <a:t>X-ray flares as a necessary consequence of internal shocks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980728"/>
            <a:ext cx="86409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during the internal shock phase 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is redistributed into the </a:t>
            </a:r>
            <a:r>
              <a:rPr lang="en-US" dirty="0" err="1" smtClean="0"/>
              <a:t>ejecta</a:t>
            </a:r>
            <a:r>
              <a:rPr lang="en-US" dirty="0" smtClean="0"/>
              <a:t> with slower material decelerating faster one until</a:t>
            </a:r>
          </a:p>
          <a:p>
            <a:r>
              <a:rPr lang="en-US" dirty="0" smtClean="0"/>
              <a:t>only a few dense shells remain with ordered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values (decreasing from front to tail)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44008" y="4509120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Shell 1: </a:t>
            </a:r>
            <a:r>
              <a:rPr lang="fr-FR" dirty="0" smtClean="0">
                <a:latin typeface="Symbol" pitchFamily="18" charset="2"/>
              </a:rPr>
              <a:t>G</a:t>
            </a:r>
            <a:r>
              <a:rPr lang="fr-FR" dirty="0" smtClean="0"/>
              <a:t> = 260 ; 30% of E</a:t>
            </a:r>
            <a:r>
              <a:rPr lang="fr-FR" baseline="-25000" dirty="0" smtClean="0"/>
              <a:t>TOT</a:t>
            </a:r>
          </a:p>
          <a:p>
            <a:r>
              <a:rPr lang="fr-FR" dirty="0" smtClean="0"/>
              <a:t>Shell 2: </a:t>
            </a:r>
            <a:r>
              <a:rPr lang="fr-FR" dirty="0" smtClean="0">
                <a:latin typeface="Symbol" pitchFamily="18" charset="2"/>
              </a:rPr>
              <a:t>G</a:t>
            </a:r>
            <a:r>
              <a:rPr lang="fr-FR" dirty="0" smtClean="0"/>
              <a:t> = 140 ; 30% of E</a:t>
            </a:r>
            <a:r>
              <a:rPr lang="fr-FR" baseline="-25000" dirty="0" smtClean="0"/>
              <a:t>TOT</a:t>
            </a:r>
          </a:p>
          <a:p>
            <a:r>
              <a:rPr lang="fr-FR" dirty="0" smtClean="0"/>
              <a:t>Shell 3: </a:t>
            </a:r>
            <a:r>
              <a:rPr lang="fr-FR" dirty="0" smtClean="0">
                <a:latin typeface="Symbol" pitchFamily="18" charset="2"/>
              </a:rPr>
              <a:t>G</a:t>
            </a:r>
            <a:r>
              <a:rPr lang="fr-FR" dirty="0" smtClean="0"/>
              <a:t> =   50 ; 20% of E</a:t>
            </a:r>
            <a:r>
              <a:rPr lang="fr-FR" baseline="-25000" dirty="0" smtClean="0"/>
              <a:t>TOT</a:t>
            </a:r>
          </a:p>
          <a:p>
            <a:r>
              <a:rPr lang="fr-FR" dirty="0" smtClean="0"/>
              <a:t>~ 20% </a:t>
            </a:r>
            <a:r>
              <a:rPr lang="fr-FR" dirty="0" err="1" smtClean="0"/>
              <a:t>unshocked</a:t>
            </a:r>
            <a:endParaRPr lang="fr-FR" dirty="0" smtClean="0"/>
          </a:p>
          <a:p>
            <a:endParaRPr lang="fr-FR" baseline="-25000" dirty="0" smtClean="0"/>
          </a:p>
          <a:p>
            <a:endParaRPr lang="fr-FR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nak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000" y="900000"/>
            <a:ext cx="3777996" cy="5346954"/>
          </a:xfrm>
          <a:prstGeom prst="rect">
            <a:avLst/>
          </a:prstGeom>
        </p:spPr>
      </p:pic>
      <p:pic>
        <p:nvPicPr>
          <p:cNvPr id="9" name="Image 8" descr="pm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000" y="900000"/>
            <a:ext cx="3777996" cy="534695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47667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Then, this structured </a:t>
            </a:r>
            <a:r>
              <a:rPr lang="en-US" dirty="0" err="1" smtClean="0"/>
              <a:t>ejecta</a:t>
            </a:r>
            <a:r>
              <a:rPr lang="en-US" dirty="0" smtClean="0"/>
              <a:t> is decelerated by the surrounding medium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two additional shocks at later times </a:t>
            </a:r>
            <a:r>
              <a:rPr lang="en-US" dirty="0" smtClean="0"/>
              <a:t> when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has decreased to respectively</a:t>
            </a:r>
          </a:p>
          <a:p>
            <a:r>
              <a:rPr lang="en-US" dirty="0" smtClean="0"/>
              <a:t>     140 and 50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141277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= 1 cm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-3                                                                            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0.1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age 9" descr="pv.jpg"/>
          <p:cNvPicPr>
            <a:picLocks noChangeAspect="1"/>
          </p:cNvPicPr>
          <p:nvPr/>
        </p:nvPicPr>
        <p:blipFill>
          <a:blip r:embed="rId5" cstate="print"/>
          <a:srcRect t="14977" b="16341"/>
          <a:stretch>
            <a:fillRect/>
          </a:stretch>
        </p:blipFill>
        <p:spPr>
          <a:xfrm>
            <a:off x="5004048" y="1700808"/>
            <a:ext cx="3777996" cy="367240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39752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</a:t>
            </a:r>
            <a:r>
              <a:rPr lang="fr-FR" baseline="30000" dirty="0" smtClean="0"/>
              <a:t>-3</a:t>
            </a:r>
            <a:endParaRPr lang="fr-FR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1556792"/>
            <a:ext cx="6840760" cy="1872208"/>
          </a:xfrm>
          <a:prstGeom prst="rect">
            <a:avLst/>
          </a:prstGeom>
          <a:solidFill>
            <a:srgbClr val="FFFF9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55576" y="476672"/>
            <a:ext cx="741682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accidents in the light curve have: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/t ~ const </a:t>
            </a:r>
            <a:r>
              <a:rPr lang="en-US" dirty="0" smtClean="0">
                <a:solidFill>
                  <a:srgbClr val="00B050"/>
                </a:solidFill>
              </a:rPr>
              <a:t>(good)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but with </a:t>
            </a:r>
            <a:r>
              <a:rPr lang="en-US" dirty="0" smtClean="0">
                <a:solidFill>
                  <a:srgbClr val="0070C0"/>
                </a:solidFill>
              </a:rPr>
              <a:t>const ~ 1 </a:t>
            </a:r>
            <a:r>
              <a:rPr lang="en-US" dirty="0" smtClean="0">
                <a:solidFill>
                  <a:srgbClr val="FF0000"/>
                </a:solidFill>
              </a:rPr>
              <a:t>(bad)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A logical sequence …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if this defect can be corrected </a:t>
            </a:r>
          </a:p>
          <a:p>
            <a:r>
              <a:rPr lang="en-US" dirty="0" smtClean="0"/>
              <a:t>  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the « accidents » become </a:t>
            </a:r>
            <a:r>
              <a:rPr lang="en-US" dirty="0" smtClean="0"/>
              <a:t>attractive</a:t>
            </a:r>
            <a:r>
              <a:rPr lang="en-US" dirty="0" smtClean="0"/>
              <a:t> </a:t>
            </a:r>
            <a:r>
              <a:rPr lang="en-US" dirty="0" smtClean="0"/>
              <a:t>candidates to make the flares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if not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/>
                <a:cs typeface="Times New Roman"/>
              </a:rPr>
              <a:t>   → </a:t>
            </a:r>
            <a:r>
              <a:rPr lang="en-US" dirty="0" smtClean="0">
                <a:cs typeface="Times New Roman"/>
              </a:rPr>
              <a:t>internal shocks may not be responsible for the prompt emission ...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Then, is it possible to reduce </a:t>
            </a:r>
            <a:r>
              <a:rPr lang="en-US" dirty="0" err="1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/t</a:t>
            </a:r>
            <a:r>
              <a:rPr lang="en-US" dirty="0" smtClean="0"/>
              <a:t> from 1 to 0.1 – 0.3 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May be …  if the radiation is anisotropic in the frame of the emitting shell </a:t>
            </a:r>
            <a:endParaRPr lang="en-US" sz="1400" dirty="0" smtClean="0">
              <a:solidFill>
                <a:srgbClr val="CC00CC"/>
              </a:solidFill>
            </a:endParaRPr>
          </a:p>
          <a:p>
            <a:r>
              <a:rPr lang="en-US" sz="1400" dirty="0" smtClean="0">
                <a:solidFill>
                  <a:srgbClr val="CC00CC"/>
                </a:solidFill>
              </a:rPr>
              <a:t>(</a:t>
            </a:r>
            <a:r>
              <a:rPr lang="en-US" sz="1400" dirty="0" err="1" smtClean="0">
                <a:solidFill>
                  <a:srgbClr val="CC00CC"/>
                </a:solidFill>
              </a:rPr>
              <a:t>Beloborodov</a:t>
            </a:r>
            <a:r>
              <a:rPr lang="en-US" sz="1400" dirty="0" smtClean="0">
                <a:solidFill>
                  <a:srgbClr val="CC00CC"/>
                </a:solidFill>
              </a:rPr>
              <a:t>, </a:t>
            </a:r>
            <a:r>
              <a:rPr lang="en-US" sz="1400" dirty="0" err="1" smtClean="0">
                <a:solidFill>
                  <a:srgbClr val="CC00CC"/>
                </a:solidFill>
              </a:rPr>
              <a:t>Daigne</a:t>
            </a:r>
            <a:r>
              <a:rPr lang="en-US" sz="1400" dirty="0" smtClean="0">
                <a:solidFill>
                  <a:srgbClr val="CC00CC"/>
                </a:solidFill>
              </a:rPr>
              <a:t>, </a:t>
            </a:r>
            <a:r>
              <a:rPr lang="en-US" sz="1400" dirty="0" err="1" smtClean="0">
                <a:solidFill>
                  <a:srgbClr val="CC00CC"/>
                </a:solidFill>
              </a:rPr>
              <a:t>Mochkovitch</a:t>
            </a:r>
            <a:r>
              <a:rPr lang="en-US" sz="1400" dirty="0" smtClean="0">
                <a:solidFill>
                  <a:srgbClr val="CC00CC"/>
                </a:solidFill>
              </a:rPr>
              <a:t> &amp; </a:t>
            </a:r>
            <a:r>
              <a:rPr lang="en-US" sz="1400" dirty="0" err="1" smtClean="0">
                <a:solidFill>
                  <a:srgbClr val="CC00CC"/>
                </a:solidFill>
              </a:rPr>
              <a:t>Uhm</a:t>
            </a:r>
            <a:r>
              <a:rPr lang="en-US" sz="1400" dirty="0" smtClean="0">
                <a:solidFill>
                  <a:srgbClr val="CC00CC"/>
                </a:solidFill>
              </a:rPr>
              <a:t>, 2010)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rgbClr val="CC00CC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71600" y="4553808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Shell </a:t>
                      </a:r>
                      <a:r>
                        <a:rPr lang="fr-FR" dirty="0" err="1" smtClean="0"/>
                        <a:t>rest</a:t>
                      </a:r>
                      <a:r>
                        <a:rPr lang="fr-FR" dirty="0" smtClean="0"/>
                        <a:t> frame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Observer frame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Decay</a:t>
                      </a:r>
                      <a:r>
                        <a:rPr lang="fr-FR" dirty="0" smtClean="0"/>
                        <a:t> </a:t>
                      </a:r>
                      <a:r>
                        <a:rPr lang="fr-FR" sz="1600" b="0" dirty="0" smtClean="0"/>
                        <a:t>(</a:t>
                      </a:r>
                      <a:r>
                        <a:rPr lang="fr-FR" sz="1600" b="0" dirty="0" err="1" smtClean="0"/>
                        <a:t>bolometric</a:t>
                      </a:r>
                      <a:r>
                        <a:rPr lang="fr-FR" sz="1600" b="0" dirty="0" smtClean="0"/>
                        <a:t>)</a:t>
                      </a:r>
                      <a:endParaRPr lang="fr-FR" sz="1600" b="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isotropic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1/</a:t>
                      </a:r>
                      <a:r>
                        <a:rPr lang="fr-FR" dirty="0" smtClean="0">
                          <a:latin typeface="Symbol" pitchFamily="18" charset="2"/>
                        </a:rPr>
                        <a:t>G</a:t>
                      </a:r>
                      <a:endParaRPr lang="fr-FR" dirty="0">
                        <a:latin typeface="Symbol" pitchFamily="18" charset="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30000" dirty="0" smtClean="0"/>
                        <a:t>- 3</a:t>
                      </a:r>
                      <a:endParaRPr lang="fr-FR" baseline="30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43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anisotropic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1/</a:t>
                      </a:r>
                      <a:r>
                        <a:rPr lang="fr-FR" dirty="0" err="1" smtClean="0"/>
                        <a:t>k</a:t>
                      </a:r>
                      <a:r>
                        <a:rPr lang="fr-FR" dirty="0" err="1" smtClean="0">
                          <a:latin typeface="Symbol" pitchFamily="18" charset="2"/>
                        </a:rPr>
                        <a:t>G</a:t>
                      </a:r>
                      <a:r>
                        <a:rPr lang="fr-FR" dirty="0" smtClean="0"/>
                        <a:t> (k&gt;1)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</a:t>
                      </a:r>
                      <a:r>
                        <a:rPr lang="fr-FR" baseline="30000" dirty="0" smtClean="0"/>
                        <a:t>-</a:t>
                      </a:r>
                      <a:r>
                        <a:rPr lang="fr-FR" baseline="30000" dirty="0" smtClean="0">
                          <a:latin typeface="Symbol" pitchFamily="18" charset="2"/>
                        </a:rPr>
                        <a:t>a</a:t>
                      </a:r>
                      <a:r>
                        <a:rPr lang="fr-FR" dirty="0" smtClean="0"/>
                        <a:t>  (</a:t>
                      </a:r>
                      <a:r>
                        <a:rPr lang="fr-FR" dirty="0" smtClean="0">
                          <a:latin typeface="Symbol" pitchFamily="18" charset="2"/>
                        </a:rPr>
                        <a:t>a</a:t>
                      </a:r>
                      <a:r>
                        <a:rPr lang="fr-FR" dirty="0" smtClean="0"/>
                        <a:t> &gt; 3)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riangle isocèle 8"/>
          <p:cNvSpPr/>
          <p:nvPr/>
        </p:nvSpPr>
        <p:spPr>
          <a:xfrm rot="-5400000">
            <a:off x="3383868" y="4761148"/>
            <a:ext cx="216024" cy="72008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-5400000">
            <a:off x="3455876" y="5121188"/>
            <a:ext cx="72008" cy="72008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27584" y="58772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Rise time looks OK but </a:t>
            </a:r>
            <a:r>
              <a:rPr lang="fr-FR" b="1" dirty="0" err="1" smtClean="0">
                <a:solidFill>
                  <a:srgbClr val="0070C0"/>
                </a:solidFill>
              </a:rPr>
              <a:t>may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be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artificially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steep</a:t>
            </a:r>
            <a:r>
              <a:rPr lang="fr-FR" b="1" dirty="0" smtClean="0">
                <a:solidFill>
                  <a:srgbClr val="0070C0"/>
                </a:solidFill>
              </a:rPr>
              <a:t> (</a:t>
            </a:r>
            <a:r>
              <a:rPr lang="fr-FR" b="1" dirty="0" err="1" smtClean="0">
                <a:solidFill>
                  <a:srgbClr val="0070C0"/>
                </a:solidFill>
              </a:rPr>
              <a:t>requires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true</a:t>
            </a:r>
            <a:r>
              <a:rPr lang="fr-FR" b="1" dirty="0" smtClean="0">
                <a:solidFill>
                  <a:srgbClr val="0070C0"/>
                </a:solidFill>
              </a:rPr>
              <a:t> hydro) 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0000" y="1044000"/>
            <a:ext cx="3777996" cy="5346954"/>
          </a:xfrm>
          <a:prstGeom prst="rect">
            <a:avLst/>
          </a:prstGeom>
        </p:spPr>
      </p:pic>
      <p:pic>
        <p:nvPicPr>
          <p:cNvPr id="6" name="Image 5" descr="pvan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000" y="1044000"/>
            <a:ext cx="3777996" cy="5346954"/>
          </a:xfrm>
          <a:prstGeom prst="rect">
            <a:avLst/>
          </a:prstGeom>
        </p:spPr>
      </p:pic>
      <p:pic>
        <p:nvPicPr>
          <p:cNvPr id="9" name="Image 8" descr="pu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044000"/>
            <a:ext cx="3790040" cy="5364000"/>
          </a:xfrm>
          <a:prstGeom prst="rect">
            <a:avLst/>
          </a:prstGeom>
        </p:spPr>
      </p:pic>
      <p:pic>
        <p:nvPicPr>
          <p:cNvPr id="10" name="Image 9" descr="pau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1052736"/>
            <a:ext cx="3777996" cy="534695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71600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Anisotropy sharpens  the flares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141277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= 1 cm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-3                                                                            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0.1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26064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Should</a:t>
            </a:r>
            <a:r>
              <a:rPr lang="fr-FR" dirty="0" smtClean="0"/>
              <a:t> one </a:t>
            </a:r>
            <a:r>
              <a:rPr lang="fr-FR" dirty="0" err="1" smtClean="0"/>
              <a:t>expect</a:t>
            </a:r>
            <a:r>
              <a:rPr lang="fr-FR" dirty="0" smtClean="0"/>
              <a:t> a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prompt light </a:t>
            </a:r>
            <a:r>
              <a:rPr lang="fr-FR" dirty="0" err="1" smtClean="0"/>
              <a:t>curve</a:t>
            </a:r>
            <a:r>
              <a:rPr lang="fr-FR" dirty="0" smtClean="0"/>
              <a:t> and the </a:t>
            </a:r>
            <a:r>
              <a:rPr lang="fr-FR" dirty="0" err="1" smtClean="0"/>
              <a:t>flaring</a:t>
            </a:r>
            <a:r>
              <a:rPr lang="fr-FR" dirty="0" smtClean="0"/>
              <a:t> </a:t>
            </a:r>
            <a:r>
              <a:rPr lang="fr-FR" dirty="0" err="1" smtClean="0"/>
              <a:t>behavior</a:t>
            </a:r>
            <a:r>
              <a:rPr lang="fr-FR" dirty="0" smtClean="0"/>
              <a:t>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87624" y="7647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50"/>
                </a:solidFill>
              </a:rPr>
              <a:t>Some</a:t>
            </a:r>
            <a:r>
              <a:rPr lang="fr-FR" dirty="0" smtClean="0">
                <a:solidFill>
                  <a:srgbClr val="00B050"/>
                </a:solidFill>
              </a:rPr>
              <a:t> good cases                                                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7" name="Image 6" descr="080430.png"/>
          <p:cNvPicPr preferRelativeResize="0">
            <a:picLocks/>
          </p:cNvPicPr>
          <p:nvPr/>
        </p:nvPicPr>
        <p:blipFill>
          <a:blip r:embed="rId2" cstate="print"/>
          <a:srcRect l="32013"/>
          <a:stretch>
            <a:fillRect/>
          </a:stretch>
        </p:blipFill>
        <p:spPr>
          <a:xfrm>
            <a:off x="323528" y="1196756"/>
            <a:ext cx="1516749" cy="2138638"/>
          </a:xfrm>
          <a:prstGeom prst="rect">
            <a:avLst/>
          </a:prstGeom>
        </p:spPr>
      </p:pic>
      <p:pic>
        <p:nvPicPr>
          <p:cNvPr id="9" name="Image 8" descr="fluxxx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1001" y="1124744"/>
            <a:ext cx="2041268" cy="1860232"/>
          </a:xfrm>
          <a:prstGeom prst="rect">
            <a:avLst/>
          </a:prstGeom>
        </p:spPr>
      </p:pic>
      <p:pic>
        <p:nvPicPr>
          <p:cNvPr id="10" name="Image 9" descr="100619A.png"/>
          <p:cNvPicPr preferRelativeResize="0">
            <a:picLocks/>
          </p:cNvPicPr>
          <p:nvPr/>
        </p:nvPicPr>
        <p:blipFill>
          <a:blip r:embed="rId4" cstate="print"/>
          <a:srcRect l="29754"/>
          <a:stretch>
            <a:fillRect/>
          </a:stretch>
        </p:blipFill>
        <p:spPr>
          <a:xfrm>
            <a:off x="251520" y="3212976"/>
            <a:ext cx="1581036" cy="2139558"/>
          </a:xfrm>
          <a:prstGeom prst="rect">
            <a:avLst/>
          </a:prstGeom>
        </p:spPr>
      </p:pic>
      <p:pic>
        <p:nvPicPr>
          <p:cNvPr id="11" name="Image 10" descr="flux6.gif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140968"/>
            <a:ext cx="2111498" cy="1884041"/>
          </a:xfrm>
          <a:prstGeom prst="rect">
            <a:avLst/>
          </a:prstGeom>
        </p:spPr>
      </p:pic>
      <p:pic>
        <p:nvPicPr>
          <p:cNvPr id="12" name="Image 11" descr="080328.png"/>
          <p:cNvPicPr preferRelativeResize="0">
            <a:picLocks/>
          </p:cNvPicPr>
          <p:nvPr/>
        </p:nvPicPr>
        <p:blipFill>
          <a:blip r:embed="rId6" cstate="print"/>
          <a:srcRect l="30058"/>
          <a:stretch>
            <a:fillRect/>
          </a:stretch>
        </p:blipFill>
        <p:spPr>
          <a:xfrm>
            <a:off x="4427984" y="1196752"/>
            <a:ext cx="1622768" cy="2134317"/>
          </a:xfrm>
          <a:prstGeom prst="rect">
            <a:avLst/>
          </a:prstGeom>
        </p:spPr>
      </p:pic>
      <p:pic>
        <p:nvPicPr>
          <p:cNvPr id="13" name="Image 12" descr="fluxx.gif"/>
          <p:cNvPicPr preferRelativeResize="0"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1124743"/>
            <a:ext cx="2045414" cy="186271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79512" y="5452482"/>
            <a:ext cx="8208912" cy="1061829"/>
          </a:xfrm>
          <a:prstGeom prst="rect">
            <a:avLst/>
          </a:prstGeom>
          <a:solidFill>
            <a:srgbClr val="FFFF99">
              <a:alpha val="66000"/>
            </a:srgb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Complex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bursts</a:t>
            </a:r>
            <a:r>
              <a:rPr lang="fr-FR" dirty="0" smtClean="0">
                <a:solidFill>
                  <a:srgbClr val="FF0000"/>
                </a:solidFill>
              </a:rPr>
              <a:t> / </a:t>
            </a:r>
            <a:r>
              <a:rPr lang="fr-FR" dirty="0" err="1" smtClean="0">
                <a:solidFill>
                  <a:srgbClr val="FF0000"/>
                </a:solidFill>
              </a:rPr>
              <a:t>afterglow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with</a:t>
            </a:r>
            <a:r>
              <a:rPr lang="fr-FR" dirty="0" smtClean="0">
                <a:solidFill>
                  <a:srgbClr val="FF0000"/>
                </a:solidFill>
              </a:rPr>
              <a:t> no </a:t>
            </a:r>
            <a:r>
              <a:rPr lang="fr-FR" dirty="0" err="1" smtClean="0">
                <a:solidFill>
                  <a:srgbClr val="FF0000"/>
                </a:solidFill>
              </a:rPr>
              <a:t>flare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olidFill>
                  <a:srgbClr val="FF0000"/>
                </a:solidFill>
              </a:rPr>
              <a:t>Simple </a:t>
            </a:r>
            <a:r>
              <a:rPr lang="fr-FR" dirty="0" err="1" smtClean="0">
                <a:solidFill>
                  <a:srgbClr val="FF0000"/>
                </a:solidFill>
              </a:rPr>
              <a:t>burst</a:t>
            </a:r>
            <a:r>
              <a:rPr lang="fr-FR" dirty="0" smtClean="0">
                <a:solidFill>
                  <a:srgbClr val="FF0000"/>
                </a:solidFill>
              </a:rPr>
              <a:t> / </a:t>
            </a:r>
            <a:r>
              <a:rPr lang="fr-FR" dirty="0" err="1" smtClean="0">
                <a:solidFill>
                  <a:srgbClr val="FF0000"/>
                </a:solidFill>
              </a:rPr>
              <a:t>afterglow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with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flares</a:t>
            </a:r>
            <a:r>
              <a:rPr lang="fr-FR" dirty="0" smtClean="0">
                <a:solidFill>
                  <a:srgbClr val="FF0000"/>
                </a:solidFill>
              </a:rPr>
              <a:t> (</a:t>
            </a:r>
            <a:r>
              <a:rPr lang="fr-FR" dirty="0" err="1" smtClean="0">
                <a:solidFill>
                  <a:srgbClr val="FF0000"/>
                </a:solidFill>
              </a:rPr>
              <a:t>less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frequent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032448" y="5445224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/>
                <a:cs typeface="Times New Roman"/>
              </a:rPr>
              <a:t>→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50"/>
                </a:solidFill>
              </a:rPr>
              <a:t>early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flares</a:t>
            </a:r>
            <a:r>
              <a:rPr lang="fr-FR" dirty="0" smtClean="0">
                <a:solidFill>
                  <a:srgbClr val="00B050"/>
                </a:solidFill>
              </a:rPr>
              <a:t> mixed </a:t>
            </a:r>
            <a:r>
              <a:rPr lang="fr-FR" dirty="0" err="1" smtClean="0">
                <a:solidFill>
                  <a:srgbClr val="00B050"/>
                </a:solidFill>
              </a:rPr>
              <a:t>with</a:t>
            </a:r>
            <a:r>
              <a:rPr lang="fr-FR" dirty="0" smtClean="0">
                <a:solidFill>
                  <a:srgbClr val="00B050"/>
                </a:solidFill>
              </a:rPr>
              <a:t> prompt </a:t>
            </a:r>
            <a:r>
              <a:rPr lang="fr-FR" dirty="0" err="1" smtClean="0">
                <a:solidFill>
                  <a:srgbClr val="00B050"/>
                </a:solidFill>
              </a:rPr>
              <a:t>emission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?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    slow </a:t>
            </a:r>
            <a:r>
              <a:rPr lang="fr-FR" dirty="0" err="1" smtClean="0">
                <a:solidFill>
                  <a:srgbClr val="00B050"/>
                </a:solidFill>
              </a:rPr>
              <a:t>cooling</a:t>
            </a:r>
            <a:r>
              <a:rPr lang="fr-FR" dirty="0" smtClean="0">
                <a:solidFill>
                  <a:srgbClr val="00B050"/>
                </a:solidFill>
              </a:rPr>
              <a:t>  ?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04048" y="60212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/>
                <a:cs typeface="Times New Roman"/>
              </a:rPr>
              <a:t>→ </a:t>
            </a:r>
            <a:r>
              <a:rPr lang="fr-FR" dirty="0" err="1" smtClean="0">
                <a:solidFill>
                  <a:srgbClr val="00B050"/>
                </a:solidFill>
                <a:cs typeface="Times New Roman"/>
              </a:rPr>
              <a:t>o</a:t>
            </a:r>
            <a:r>
              <a:rPr lang="fr-FR" dirty="0" err="1" smtClean="0">
                <a:solidFill>
                  <a:srgbClr val="00B050"/>
                </a:solidFill>
              </a:rPr>
              <a:t>verlapping</a:t>
            </a:r>
            <a:r>
              <a:rPr lang="fr-FR" dirty="0" smtClean="0">
                <a:solidFill>
                  <a:srgbClr val="00B050"/>
                </a:solidFill>
              </a:rPr>
              <a:t> pulses ?</a:t>
            </a: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17" name="Image 16" descr="060204B.png"/>
          <p:cNvPicPr preferRelativeResize="0">
            <a:picLocks/>
          </p:cNvPicPr>
          <p:nvPr/>
        </p:nvPicPr>
        <p:blipFill>
          <a:blip r:embed="rId8" cstate="print"/>
          <a:srcRect l="29551"/>
          <a:stretch>
            <a:fillRect/>
          </a:stretch>
        </p:blipFill>
        <p:spPr>
          <a:xfrm>
            <a:off x="4355976" y="3212976"/>
            <a:ext cx="1672746" cy="212841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355976" y="4941168"/>
            <a:ext cx="36004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fluxa.gif"/>
          <p:cNvPicPr preferRelativeResize="0"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84168" y="3140968"/>
            <a:ext cx="2073200" cy="190968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5076056" y="7647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Some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less</a:t>
            </a:r>
            <a:r>
              <a:rPr lang="fr-FR" dirty="0" smtClean="0">
                <a:solidFill>
                  <a:srgbClr val="FF0000"/>
                </a:solidFill>
              </a:rPr>
              <a:t> good </a:t>
            </a:r>
            <a:r>
              <a:rPr lang="fr-FR" dirty="0" smtClean="0">
                <a:solidFill>
                  <a:srgbClr val="FF0000"/>
                </a:solidFill>
              </a:rPr>
              <a:t>cases                                                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Conclusions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908720"/>
            <a:ext cx="8280920" cy="331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Accidents in the early afterglow light curve are expected if the prompt emission comes from internal shocks</a:t>
            </a:r>
          </a:p>
          <a:p>
            <a:endParaRPr lang="en-US" dirty="0" smtClean="0"/>
          </a:p>
          <a:p>
            <a:r>
              <a:rPr lang="en-US" dirty="0" smtClean="0"/>
              <a:t>But basic model predicts  </a:t>
            </a:r>
            <a:r>
              <a:rPr lang="en-US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/t ~ 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e</a:t>
            </a:r>
            <a:r>
              <a:rPr lang="en-US" dirty="0" smtClean="0"/>
              <a:t>xploring some ways to decrease this to 0.1 – 0.3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anisotropy </a:t>
            </a:r>
            <a:r>
              <a:rPr lang="en-US" dirty="0" smtClean="0">
                <a:solidFill>
                  <a:srgbClr val="0070C0"/>
                </a:solidFill>
              </a:rPr>
              <a:t>(decay)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f</a:t>
            </a:r>
            <a:r>
              <a:rPr lang="en-US" dirty="0" smtClean="0"/>
              <a:t>ull hydro </a:t>
            </a:r>
            <a:r>
              <a:rPr lang="en-US" dirty="0" smtClean="0">
                <a:solidFill>
                  <a:srgbClr val="0070C0"/>
                </a:solidFill>
              </a:rPr>
              <a:t>(rise)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microphysics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(value </a:t>
            </a:r>
            <a:r>
              <a:rPr lang="en-US" smtClean="0">
                <a:solidFill>
                  <a:srgbClr val="FF0000"/>
                </a:solidFill>
              </a:rPr>
              <a:t>of B 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detailed check of the BAT/XRT light curves and test of the different situations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000" b="1" dirty="0" smtClean="0">
                <a:solidFill>
                  <a:srgbClr val="00B050"/>
                </a:solidFill>
              </a:rPr>
              <a:t>Work in progress!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457</Words>
  <Application>Microsoft Office PowerPoint</Application>
  <PresentationFormat>Affichage à l'écran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mochko</dc:creator>
  <cp:lastModifiedBy>mochko</cp:lastModifiedBy>
  <cp:revision>215</cp:revision>
  <dcterms:created xsi:type="dcterms:W3CDTF">2010-09-19T19:31:28Z</dcterms:created>
  <dcterms:modified xsi:type="dcterms:W3CDTF">2010-09-23T13:21:01Z</dcterms:modified>
</cp:coreProperties>
</file>