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embeddings/oleObject16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embeddings/oleObject23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oleObject15.bin" ContentType="application/vnd.openxmlformats-officedocument.oleObject"/>
  <Override PartName="/ppt/handoutMasters/handoutMaster1.xml" ContentType="application/vnd.openxmlformats-officedocument.presentationml.handoutMaster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embeddings/oleObject22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4.bin" ContentType="application/vnd.openxmlformats-officedocument.oleObject"/>
  <Override PartName="/ppt/presProps.xml" ContentType="application/vnd.openxmlformats-officedocument.presentationml.presProps+xml"/>
  <Default Extension="pict" ContentType="image/pict"/>
  <Override PartName="/ppt/slideLayouts/slideLayout14.xml" ContentType="application/vnd.openxmlformats-officedocument.presentationml.slideLayout+xml"/>
  <Override PartName="/ppt/embeddings/oleObject12.bin" ContentType="application/vnd.openxmlformats-officedocument.oleObject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21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oleObject2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Default Extension="wmf" ContentType="image/x-wmf"/>
  <Override PartName="/ppt/embeddings/oleObject19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embeddings/oleObject18.bin" ContentType="application/vnd.openxmlformats-officedocument.oleObject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5"/>
  </p:notesMasterIdLst>
  <p:handoutMasterIdLst>
    <p:handoutMasterId r:id="rId26"/>
  </p:handoutMasterIdLst>
  <p:sldIdLst>
    <p:sldId id="502" r:id="rId2"/>
    <p:sldId id="488" r:id="rId3"/>
    <p:sldId id="490" r:id="rId4"/>
    <p:sldId id="489" r:id="rId5"/>
    <p:sldId id="493" r:id="rId6"/>
    <p:sldId id="487" r:id="rId7"/>
    <p:sldId id="503" r:id="rId8"/>
    <p:sldId id="515" r:id="rId9"/>
    <p:sldId id="514" r:id="rId10"/>
    <p:sldId id="516" r:id="rId11"/>
    <p:sldId id="505" r:id="rId12"/>
    <p:sldId id="534" r:id="rId13"/>
    <p:sldId id="509" r:id="rId14"/>
    <p:sldId id="518" r:id="rId15"/>
    <p:sldId id="519" r:id="rId16"/>
    <p:sldId id="525" r:id="rId17"/>
    <p:sldId id="527" r:id="rId18"/>
    <p:sldId id="528" r:id="rId19"/>
    <p:sldId id="508" r:id="rId20"/>
    <p:sldId id="532" r:id="rId21"/>
    <p:sldId id="533" r:id="rId22"/>
    <p:sldId id="529" r:id="rId23"/>
    <p:sldId id="531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9900"/>
    <a:srgbClr val="00FF00"/>
    <a:srgbClr val="008000"/>
    <a:srgbClr val="FF0000"/>
    <a:srgbClr val="66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6842" autoAdjust="0"/>
    <p:restoredTop sz="73381" autoAdjust="0"/>
  </p:normalViewPr>
  <p:slideViewPr>
    <p:cSldViewPr>
      <p:cViewPr varScale="1">
        <p:scale>
          <a:sx n="101" d="100"/>
          <a:sy n="101" d="100"/>
        </p:scale>
        <p:origin x="-512" y="-112"/>
      </p:cViewPr>
      <p:guideLst>
        <p:guide orient="horz" pos="1680"/>
        <p:guide pos="9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-2824" y="-112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ict"/><Relationship Id="rId4" Type="http://schemas.openxmlformats.org/officeDocument/2006/relationships/image" Target="../media/image7.pict"/><Relationship Id="rId1" Type="http://schemas.openxmlformats.org/officeDocument/2006/relationships/image" Target="../media/image4.pict"/><Relationship Id="rId2" Type="http://schemas.openxmlformats.org/officeDocument/2006/relationships/image" Target="../media/image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ict"/><Relationship Id="rId4" Type="http://schemas.openxmlformats.org/officeDocument/2006/relationships/image" Target="../media/image16.pict"/><Relationship Id="rId1" Type="http://schemas.openxmlformats.org/officeDocument/2006/relationships/image" Target="../media/image13.pict"/><Relationship Id="rId2" Type="http://schemas.openxmlformats.org/officeDocument/2006/relationships/image" Target="../media/image1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30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Relationship Id="rId2" Type="http://schemas.openxmlformats.org/officeDocument/2006/relationships/image" Target="../media/image45.pict"/><Relationship Id="rId3" Type="http://schemas.openxmlformats.org/officeDocument/2006/relationships/image" Target="../media/image46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4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D7621-C9B0-344F-A86E-BE4697CC3E67}" type="datetimeFigureOut">
              <a:rPr lang="fr-FR" smtClean="0"/>
              <a:pPr/>
              <a:t>24/09/10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8E6C-EEB4-5D40-911F-225E1DF5F23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94BA32-359D-4E93-8469-B33BB3ED7F5A}" type="datetimeFigureOut">
              <a:rPr lang="en-US"/>
              <a:pPr>
                <a:defRPr/>
              </a:pPr>
              <a:t>24/09/10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53D552F-3101-4322-83BD-1FD13411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thank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to the the jury </a:t>
            </a:r>
            <a:r>
              <a:rPr lang="fr-FR" baseline="0" dirty="0" err="1" smtClean="0"/>
              <a:t>members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coming</a:t>
            </a:r>
            <a:r>
              <a:rPr lang="fr-FR" baseline="0" dirty="0" smtClean="0"/>
              <a:t>. I know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woke</a:t>
            </a:r>
            <a:r>
              <a:rPr lang="fr-FR" baseline="0" dirty="0" smtClean="0"/>
              <a:t> up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early</a:t>
            </a:r>
            <a:r>
              <a:rPr lang="fr-FR" baseline="0" dirty="0" smtClean="0"/>
              <a:t>  to arrive on time for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stochastic</a:t>
            </a:r>
            <a:r>
              <a:rPr lang="fr-FR" baseline="0" dirty="0" smtClean="0"/>
              <a:t> background.</a:t>
            </a:r>
          </a:p>
          <a:p>
            <a:r>
              <a:rPr lang="fr-FR" baseline="0" dirty="0" smtClean="0"/>
              <a:t>This talk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devided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parts. In a first part </a:t>
            </a:r>
            <a:r>
              <a:rPr lang="fr-FR" baseline="0" dirty="0" err="1" smtClean="0"/>
              <a:t>I’ll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speak</a:t>
            </a:r>
            <a:r>
              <a:rPr lang="fr-FR" baseline="0" dirty="0" smtClean="0"/>
              <a:t> about the </a:t>
            </a:r>
            <a:r>
              <a:rPr lang="fr-FR" baseline="0" dirty="0" err="1" smtClean="0"/>
              <a:t>detection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ground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interferometers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LIGO or </a:t>
            </a:r>
            <a:r>
              <a:rPr lang="fr-FR" baseline="0" dirty="0" err="1" smtClean="0"/>
              <a:t>Virgo</a:t>
            </a:r>
            <a:r>
              <a:rPr lang="fr-FR" baseline="0" dirty="0" smtClean="0"/>
              <a:t> and in a second part, </a:t>
            </a:r>
            <a:r>
              <a:rPr lang="fr-FR" baseline="0" dirty="0" err="1" smtClean="0"/>
              <a:t>I’ll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discuss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astrophysical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models</a:t>
            </a:r>
            <a:r>
              <a:rPr lang="fr-FR" baseline="0" dirty="0" smtClean="0"/>
              <a:t>.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D552F-3101-4322-83BD-1FD13411E53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808C-A201-8D42-88B4-ECF65D8B09CF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B1CE-02E0-497E-BD85-BD36D9E6D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F949-FE13-3E42-9C7E-C4D5822F9CEC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78FF7-7952-44B7-AD2A-6B22C62E3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CB8C-D49A-064B-8FCD-8C406B9905E4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7544-3A66-4842-974F-4938CF883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8EA98-7676-904B-B227-6392EBB215BA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BDC9-938D-49EF-9766-5DD216BE6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FFCF-D059-A94D-B599-02682B4DC7C4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E3CF-DBE8-4BED-BF38-B1DEDD4BE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DB2C-129E-6E4D-B1C4-7AC4432E9CE3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029F-D6EC-4C83-B946-110EDCA37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EB72-324D-9A49-95E6-EBE4CA8A1EE6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9181-5A82-42FA-9C81-A5481AF3C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C3A1-2C61-144D-BB3F-41495666C3A9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237F-309E-4834-B468-9C5E5FD06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3F08-90A0-294A-83AD-EA22508E67AA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A97F-019C-4E6D-B73D-7CD024EE2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C5BC-8C7B-3146-ACAD-60269A7A021C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6895F-F174-4AC3-89DA-8988CD3E8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156F-D61C-614E-A89A-1C616131AE1C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E89C-016A-47FF-A815-CC3992DA6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EFEF-0006-5645-8B53-AA8FF026670D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FAC1-4D22-44ED-AC35-D084BAB0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CC62-9308-FF4A-83C2-DA716775CCF0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04D3-DB86-48D9-BCB8-298CD1623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E8461-62E0-7C48-BB0F-2D3BCBFC12F2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50D-C99C-40AD-B802-EFC4DEC10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A8D7D3-2A04-0345-A966-9F90A1B09B96}" type="datetime1">
              <a:rPr lang="en-US" smtClean="0"/>
              <a:pPr>
                <a:defRPr/>
              </a:pPr>
              <a:t>24/09/10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7BB14-631D-4525-A43B-1A4ADACE6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oleObject" Target="../embeddings/oleObject1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regimbau/Desktop/GRB/BinarySecondAnim320x256.mpg" TargetMode="External"/><Relationship Id="rId4" Type="http://schemas.openxmlformats.org/officeDocument/2006/relationships/video" Target="file://localhost/Users/regimbau/Workarea/Presentations/HDR/pulsar.gif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.xml"/><Relationship Id="rId7" Type="http://schemas.openxmlformats.org/officeDocument/2006/relationships/image" Target="../media/image34.jpe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" Type="http://schemas.openxmlformats.org/officeDocument/2006/relationships/video" Target="file://localhost/Users/regimbau/Desktop/GRB/MillisecPulsarGravitywa.mpeg" TargetMode="External"/><Relationship Id="rId2" Type="http://schemas.openxmlformats.org/officeDocument/2006/relationships/video" Target="file://localhost/Users/regimbau/Desktop/GRB/MillisecPulsarSuperNova.mpe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0.png"/><Relationship Id="rId5" Type="http://schemas.openxmlformats.org/officeDocument/2006/relationships/oleObject" Target="../embeddings/oleObject1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47.jpeg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49.jpeg"/><Relationship Id="rId6" Type="http://schemas.openxmlformats.org/officeDocument/2006/relationships/oleObject" Target="../embeddings/oleObject19.bin"/><Relationship Id="rId7" Type="http://schemas.openxmlformats.org/officeDocument/2006/relationships/image" Target="../media/image50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51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56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regimbau/Workarea/Presentations/HDR/gravwavecross.gif" TargetMode="Externa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9.gif"/><Relationship Id="rId7" Type="http://schemas.openxmlformats.org/officeDocument/2006/relationships/image" Target="../media/image10.gi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video" Target="file://localhost/Users/regimbau/Workarea/Presentations/HDR/gravitywave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1470025"/>
          </a:xfrm>
        </p:spPr>
        <p:txBody>
          <a:bodyPr/>
          <a:lstStyle/>
          <a:p>
            <a:r>
              <a:rPr lang="fr-FR" dirty="0" smtClean="0"/>
              <a:t>GW signal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GRBs</a:t>
            </a:r>
            <a:r>
              <a:rPr lang="fr-FR" dirty="0" smtClean="0"/>
              <a:t> </a:t>
            </a:r>
            <a:r>
              <a:rPr lang="fr-FR" smtClean="0"/>
              <a:t>&amp; prospects </a:t>
            </a:r>
            <a:r>
              <a:rPr lang="fr-FR" dirty="0" smtClean="0"/>
              <a:t>for </a:t>
            </a:r>
            <a:r>
              <a:rPr lang="fr-FR" dirty="0" err="1" smtClean="0"/>
              <a:t>coincident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Tania Regimbau </a:t>
            </a:r>
          </a:p>
          <a:p>
            <a:r>
              <a:rPr lang="en-US" dirty="0" smtClean="0"/>
              <a:t>Toulouse, 24/09/10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Global Network of Interferometers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Espace réservé du numéro de diapositive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-2209800" y="533400"/>
            <a:ext cx="7772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" descr="worldma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2176463"/>
            <a:ext cx="7086600" cy="413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uLHOaerialCropp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135187"/>
            <a:ext cx="1600200" cy="1370013"/>
          </a:xfrm>
          <a:prstGeom prst="rect">
            <a:avLst/>
          </a:prstGeom>
          <a:noFill/>
          <a:ln w="317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7" name="Picture 5" descr="LLOaeri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953000"/>
            <a:ext cx="1600200" cy="1306513"/>
          </a:xfrm>
          <a:prstGeom prst="rect">
            <a:avLst/>
          </a:prstGeom>
          <a:noFill/>
          <a:ln w="317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8" name="Picture 6" descr="virgo_aeri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716087"/>
            <a:ext cx="1600200" cy="1255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7" descr="geo600_aeri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1708150"/>
            <a:ext cx="1600200" cy="1263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8" descr="tama_aeri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2351087"/>
            <a:ext cx="1600200" cy="1382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990600" y="2895600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1371600" y="3581400"/>
            <a:ext cx="12954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4191000" y="26670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4491038" y="2667000"/>
            <a:ext cx="690562" cy="644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>
            <a:off x="6756400" y="2819400"/>
            <a:ext cx="482600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0" y="4476690"/>
            <a:ext cx="20574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Ad LIGO </a:t>
            </a:r>
            <a:r>
              <a:rPr lang="en-US" sz="2000" b="1" dirty="0" smtClean="0"/>
              <a:t>4 </a:t>
            </a:r>
            <a:r>
              <a:rPr lang="en-US" sz="2000" b="1" dirty="0"/>
              <a:t>km</a:t>
            </a:r>
            <a:endParaRPr lang="en-US" b="1" dirty="0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6200" y="1657290"/>
            <a:ext cx="22398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Ad LIGO </a:t>
            </a:r>
            <a:r>
              <a:rPr lang="en-US" sz="2000" b="1" dirty="0" smtClean="0"/>
              <a:t>4 &amp; </a:t>
            </a:r>
            <a:r>
              <a:rPr lang="en-US" sz="2000" b="1" dirty="0"/>
              <a:t>2 </a:t>
            </a:r>
            <a:r>
              <a:rPr lang="en-US" sz="2000" b="1" dirty="0" smtClean="0"/>
              <a:t>km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953000" y="1276290"/>
            <a:ext cx="19812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Ad VIRGO </a:t>
            </a:r>
            <a:r>
              <a:rPr lang="en-US" sz="2000" b="1" dirty="0" smtClean="0"/>
              <a:t>3 </a:t>
            </a:r>
            <a:r>
              <a:rPr lang="en-US" sz="2000" b="1" dirty="0"/>
              <a:t>km</a:t>
            </a:r>
            <a:endParaRPr lang="en-US" b="1" dirty="0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7315200" y="1913692"/>
            <a:ext cx="1905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LCGT</a:t>
            </a:r>
          </a:p>
          <a:p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971800" y="1295400"/>
            <a:ext cx="152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GEO600 HF 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7010400" y="4705290"/>
            <a:ext cx="16093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South LIGO</a:t>
            </a:r>
            <a:endParaRPr lang="en-US" b="1" dirty="0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 flipV="1">
            <a:off x="6362700" y="4876800"/>
            <a:ext cx="11049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8" name="Picture 21" descr="aigo_aeri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5105400"/>
            <a:ext cx="1527175" cy="126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800" y="3505200"/>
            <a:ext cx="3052208" cy="2160485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2819400" y="61677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3rd GENERATION ~2025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5191125" y="4657725"/>
          <a:ext cx="3443288" cy="482600"/>
        </p:xfrm>
        <a:graphic>
          <a:graphicData uri="http://schemas.openxmlformats.org/presentationml/2006/ole">
            <p:oleObj spid="_x0000_s874498" name="Equation" r:id="rId4" imgW="2006600" imgH="317500" progId="Equation.DSMT4">
              <p:embed/>
            </p:oleObj>
          </a:graphicData>
        </a:graphic>
      </p:graphicFrame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Detector Noise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52" y="1890216"/>
            <a:ext cx="7203020" cy="4895803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rot="5400000">
            <a:off x="4613796" y="5411642"/>
            <a:ext cx="91734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364305" y="5011486"/>
            <a:ext cx="93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X </a:t>
            </a:r>
            <a:r>
              <a:rPr lang="fr-FR" sz="2400" b="1" dirty="0" smtClean="0">
                <a:solidFill>
                  <a:srgbClr val="FF0000"/>
                </a:solidFill>
              </a:rPr>
              <a:t>10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85989" y="28895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rot="10800000">
            <a:off x="1717312" y="2548768"/>
            <a:ext cx="135654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81000" y="1875617"/>
            <a:ext cx="110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Seismic</a:t>
            </a:r>
            <a:r>
              <a:rPr lang="fr-FR" b="1" dirty="0" smtClean="0">
                <a:solidFill>
                  <a:srgbClr val="0000FF"/>
                </a:solidFill>
              </a:rPr>
              <a:t> Wall</a:t>
            </a:r>
            <a:endParaRPr lang="fr-FR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5191125" y="4657725"/>
          <a:ext cx="3443288" cy="482600"/>
        </p:xfrm>
        <a:graphic>
          <a:graphicData uri="http://schemas.openxmlformats.org/presentationml/2006/ole">
            <p:oleObj spid="_x0000_s995330" name="Equation" r:id="rId4" imgW="2006600" imgH="317500" progId="Equation.DSMT4">
              <p:embed/>
            </p:oleObj>
          </a:graphicData>
        </a:graphic>
      </p:graphicFrame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Detector Directionality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4785989" y="28895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0" name="Picture 11" descr="forPeterhRSS"/>
          <p:cNvPicPr>
            <a:picLocks noChangeAspect="1" noChangeArrowheads="1"/>
          </p:cNvPicPr>
          <p:nvPr/>
        </p:nvPicPr>
        <p:blipFill>
          <a:blip r:embed="rId5"/>
          <a:srcRect l="28804" r="7201"/>
          <a:stretch>
            <a:fillRect/>
          </a:stretch>
        </p:blipFill>
        <p:spPr bwMode="auto">
          <a:xfrm>
            <a:off x="6049963" y="3048000"/>
            <a:ext cx="2586037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forPeterhPlushCross"/>
          <p:cNvPicPr>
            <a:picLocks noChangeAspect="1" noChangeArrowheads="1"/>
          </p:cNvPicPr>
          <p:nvPr/>
        </p:nvPicPr>
        <p:blipFill>
          <a:blip r:embed="rId6"/>
          <a:srcRect l="18713" t="5534" r="2879" b="2766"/>
          <a:stretch>
            <a:fillRect/>
          </a:stretch>
        </p:blipFill>
        <p:spPr bwMode="auto">
          <a:xfrm>
            <a:off x="457200" y="2971800"/>
            <a:ext cx="5029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85800" y="6172200"/>
            <a:ext cx="189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latin typeface="Arial" charset="0"/>
              </a:rPr>
              <a:t>“</a:t>
            </a:r>
            <a:r>
              <a:rPr lang="en-US" sz="2400" b="0" dirty="0" err="1">
                <a:latin typeface="Arial" charset="0"/>
                <a:sym typeface="Symbol" charset="2"/>
              </a:rPr>
              <a:t></a:t>
            </a:r>
            <a:r>
              <a:rPr lang="en-US" sz="2000" b="0" dirty="0">
                <a:latin typeface="Arial" charset="0"/>
                <a:sym typeface="Symbol" charset="2"/>
              </a:rPr>
              <a:t>” polarization</a:t>
            </a:r>
            <a:endParaRPr lang="en-US" sz="2000" b="0" dirty="0">
              <a:latin typeface="Arial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352800" y="6172200"/>
            <a:ext cx="189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latin typeface="Arial" charset="0"/>
              </a:rPr>
              <a:t>“</a:t>
            </a:r>
            <a:r>
              <a:rPr lang="en-US" sz="2400" b="0" dirty="0" err="1">
                <a:latin typeface="Arial" charset="0"/>
                <a:sym typeface="Symbol" charset="2"/>
              </a:rPr>
              <a:t></a:t>
            </a:r>
            <a:r>
              <a:rPr lang="en-US" sz="2000" b="0" dirty="0">
                <a:latin typeface="Arial" charset="0"/>
              </a:rPr>
              <a:t>” polarization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400800" y="6248400"/>
            <a:ext cx="1941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latin typeface="Arial" charset="0"/>
              </a:rPr>
              <a:t>RMS sensitivity</a:t>
            </a:r>
          </a:p>
        </p:txBody>
      </p:sp>
      <p:pic>
        <p:nvPicPr>
          <p:cNvPr id="26" name="Picture 20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7975" y="1447800"/>
            <a:ext cx="5813425" cy="812800"/>
          </a:xfrm>
          <a:prstGeom prst="rect">
            <a:avLst/>
          </a:prstGeom>
          <a:noFill/>
        </p:spPr>
      </p:pic>
      <p:graphicFrame>
        <p:nvGraphicFramePr>
          <p:cNvPr id="995331" name="Object 3"/>
          <p:cNvGraphicFramePr>
            <a:graphicFrameLocks noChangeAspect="1"/>
          </p:cNvGraphicFramePr>
          <p:nvPr/>
        </p:nvGraphicFramePr>
        <p:xfrm>
          <a:off x="838200" y="1752600"/>
          <a:ext cx="1844675" cy="433387"/>
        </p:xfrm>
        <a:graphic>
          <a:graphicData uri="http://schemas.openxmlformats.org/presentationml/2006/ole">
            <p:oleObj spid="_x0000_s995331" name="Equation" r:id="rId8" imgW="1511300" imgH="355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GW Sources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10"/>
          <p:cNvSpPr txBox="1"/>
          <p:nvPr/>
        </p:nvSpPr>
        <p:spPr>
          <a:xfrm>
            <a:off x="304800" y="43434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charset="2"/>
              <a:buChar char="Ø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Bursts</a:t>
            </a:r>
          </a:p>
          <a:p>
            <a:pPr algn="just"/>
            <a:r>
              <a:rPr lang="en-US" sz="2800" dirty="0" smtClean="0">
                <a:latin typeface="+mj-lt"/>
              </a:rPr>
              <a:t>Core collapse to NS or BH, Cosmic strings 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304800" y="1524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Periodic</a:t>
            </a:r>
          </a:p>
          <a:p>
            <a:pPr algn="just"/>
            <a:r>
              <a:rPr lang="en-US" sz="2800" dirty="0" smtClean="0">
                <a:latin typeface="+mj-lt"/>
              </a:rPr>
              <a:t>Pulsars, LMXB</a:t>
            </a:r>
          </a:p>
        </p:txBody>
      </p:sp>
      <p:sp>
        <p:nvSpPr>
          <p:cNvPr id="22" name="Espace réservé du numéro de diapositive 3"/>
          <p:cNvSpPr txBox="1">
            <a:spLocks/>
          </p:cNvSpPr>
          <p:nvPr/>
        </p:nvSpPr>
        <p:spPr bwMode="auto">
          <a:xfrm>
            <a:off x="6934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04800" y="27432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charset="2"/>
              <a:buChar char="Ø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Compact binary coalescence</a:t>
            </a:r>
          </a:p>
          <a:p>
            <a:pPr algn="just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Inspiral,merger</a:t>
            </a:r>
            <a:r>
              <a:rPr lang="en-US" sz="2400" i="1" dirty="0" smtClean="0">
                <a:latin typeface="+mj-lt"/>
              </a:rPr>
              <a:t>, </a:t>
            </a:r>
            <a:r>
              <a:rPr lang="en-US" sz="2400" i="1" dirty="0" err="1" smtClean="0">
                <a:latin typeface="+mj-lt"/>
              </a:rPr>
              <a:t>ringdown</a:t>
            </a:r>
            <a:endParaRPr lang="en-US" sz="2400" i="1" dirty="0" smtClean="0">
              <a:latin typeface="+mj-lt"/>
            </a:endParaRPr>
          </a:p>
          <a:p>
            <a:pPr algn="just"/>
            <a:r>
              <a:rPr lang="en-US" sz="2800" dirty="0" smtClean="0">
                <a:latin typeface="+mj-lt"/>
              </a:rPr>
              <a:t>Neutron stars, Black holes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304800" y="60198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charset="2"/>
              <a:buChar char="Ø"/>
            </a:pPr>
            <a:r>
              <a:rPr lang="en-US" sz="2400" b="1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Stochastic Background</a:t>
            </a:r>
          </a:p>
        </p:txBody>
      </p:sp>
      <p:pic>
        <p:nvPicPr>
          <p:cNvPr id="20" name="Picture 30" descr="300px-WMA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5612865"/>
            <a:ext cx="1910202" cy="1245135"/>
          </a:xfrm>
          <a:prstGeom prst="rect">
            <a:avLst/>
          </a:prstGeom>
          <a:noFill/>
        </p:spPr>
      </p:pic>
      <p:pic>
        <p:nvPicPr>
          <p:cNvPr id="26" name="MillisecPulsarGravitywa.mpeg">
            <a:hlinkClick r:id="" action="ppaction://media"/>
          </p:cNvPr>
          <p:cNvPicPr/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648200" y="1371600"/>
            <a:ext cx="1676400" cy="1257300"/>
          </a:xfrm>
          <a:prstGeom prst="rect">
            <a:avLst/>
          </a:prstGeom>
        </p:spPr>
      </p:pic>
      <p:pic>
        <p:nvPicPr>
          <p:cNvPr id="28" name="MillisecPulsarSuperNova.mpeg">
            <a:hlinkClick r:id="" action="ppaction://media"/>
          </p:cNvPr>
          <p:cNvPicPr/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6400800" y="4343400"/>
            <a:ext cx="1676400" cy="1257300"/>
          </a:xfrm>
          <a:prstGeom prst="rect">
            <a:avLst/>
          </a:prstGeom>
        </p:spPr>
      </p:pic>
      <p:pic>
        <p:nvPicPr>
          <p:cNvPr id="29" name="BinarySecondAnim320x256.mpg">
            <a:hlinkClick r:id="" action="ppaction://media"/>
          </p:cNvPr>
          <p:cNvPicPr/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5257800" y="2971800"/>
            <a:ext cx="1600200" cy="1170146"/>
          </a:xfrm>
          <a:prstGeom prst="rect">
            <a:avLst/>
          </a:prstGeom>
        </p:spPr>
      </p:pic>
      <p:pic>
        <p:nvPicPr>
          <p:cNvPr id="34" name="pulsar.gif">
            <a:hlinkClick r:id="" action="ppaction://media"/>
          </p:cNvPr>
          <p:cNvPicPr/>
          <p:nvPr>
            <a:videoFile r:link="rId4"/>
          </p:nvPr>
        </p:nvPicPr>
        <p:blipFill>
          <a:blip r:embed="rId11"/>
          <a:stretch>
            <a:fillRect/>
          </a:stretch>
        </p:blipFill>
        <p:spPr>
          <a:xfrm>
            <a:off x="6934200" y="1371600"/>
            <a:ext cx="1816100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>
                <p:cTn id="38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>
                <p:cTn id="44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>
                <p:cTn id="50" repeatCount="10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GRB progenitor models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Espace réservé du numéro de diapositive 3"/>
          <p:cNvSpPr txBox="1">
            <a:spLocks/>
          </p:cNvSpPr>
          <p:nvPr/>
        </p:nvSpPr>
        <p:spPr bwMode="auto">
          <a:xfrm>
            <a:off x="6934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206" y="2158354"/>
            <a:ext cx="5359193" cy="370904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6200" y="1371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Fireball</a:t>
            </a:r>
            <a:r>
              <a:rPr lang="fr-FR" dirty="0" smtClean="0"/>
              <a:t> Model </a:t>
            </a:r>
            <a:r>
              <a:rPr lang="fr-FR" i="1" dirty="0" smtClean="0"/>
              <a:t>: « For </a:t>
            </a:r>
            <a:r>
              <a:rPr lang="fr-FR" i="1" dirty="0" err="1" smtClean="0"/>
              <a:t>both</a:t>
            </a:r>
            <a:r>
              <a:rPr lang="fr-FR" i="1" dirty="0" smtClean="0"/>
              <a:t> long and short </a:t>
            </a:r>
            <a:r>
              <a:rPr lang="fr-FR" i="1" dirty="0" err="1" smtClean="0"/>
              <a:t>bursts</a:t>
            </a:r>
            <a:r>
              <a:rPr lang="fr-FR" i="1" dirty="0" smtClean="0"/>
              <a:t>, GRB </a:t>
            </a:r>
            <a:r>
              <a:rPr lang="fr-FR" i="1" dirty="0" err="1" smtClean="0"/>
              <a:t>powered</a:t>
            </a:r>
            <a:r>
              <a:rPr lang="fr-FR" i="1" dirty="0" smtClean="0"/>
              <a:t> by the formation of a central </a:t>
            </a:r>
            <a:r>
              <a:rPr lang="fr-FR" i="1" dirty="0" err="1" smtClean="0"/>
              <a:t>fast</a:t>
            </a:r>
            <a:r>
              <a:rPr lang="fr-FR" i="1" dirty="0" smtClean="0"/>
              <a:t> </a:t>
            </a:r>
            <a:r>
              <a:rPr lang="fr-FR" i="1" dirty="0" err="1" smtClean="0"/>
              <a:t>rotating</a:t>
            </a:r>
            <a:r>
              <a:rPr lang="fr-FR" i="1" dirty="0" smtClean="0"/>
              <a:t>  BH plus an </a:t>
            </a:r>
            <a:r>
              <a:rPr lang="fr-FR" i="1" dirty="0" err="1" smtClean="0"/>
              <a:t>accretion</a:t>
            </a:r>
            <a:r>
              <a:rPr lang="fr-FR" i="1" dirty="0" smtClean="0"/>
              <a:t> </a:t>
            </a:r>
            <a:r>
              <a:rPr lang="fr-FR" i="1" dirty="0" err="1" smtClean="0"/>
              <a:t>disk</a:t>
            </a:r>
            <a:r>
              <a:rPr lang="fr-FR" i="1" dirty="0" smtClean="0"/>
              <a:t> »</a:t>
            </a:r>
            <a:endParaRPr lang="fr-FR" i="1" dirty="0"/>
          </a:p>
        </p:txBody>
      </p:sp>
      <p:sp>
        <p:nvSpPr>
          <p:cNvPr id="8" name="Rectangle 7"/>
          <p:cNvSpPr/>
          <p:nvPr/>
        </p:nvSpPr>
        <p:spPr>
          <a:xfrm>
            <a:off x="3581400" y="2819400"/>
            <a:ext cx="12192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Compact </a:t>
            </a:r>
            <a:r>
              <a:rPr lang="fr-FR" sz="1200" dirty="0" err="1" smtClean="0"/>
              <a:t>binary</a:t>
            </a:r>
            <a:endParaRPr lang="fr-FR" sz="1200" dirty="0"/>
          </a:p>
        </p:txBody>
      </p:sp>
      <p:sp>
        <p:nvSpPr>
          <p:cNvPr id="11" name="Flèche vers la droite 10"/>
          <p:cNvSpPr/>
          <p:nvPr/>
        </p:nvSpPr>
        <p:spPr>
          <a:xfrm>
            <a:off x="2590800" y="3276600"/>
            <a:ext cx="838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2"/>
          <p:cNvSpPr/>
          <p:nvPr/>
        </p:nvSpPr>
        <p:spPr>
          <a:xfrm>
            <a:off x="2590800" y="4648200"/>
            <a:ext cx="8382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0" y="2819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short GRB =</a:t>
            </a:r>
          </a:p>
          <a:p>
            <a:r>
              <a:rPr lang="fr-FR" dirty="0" err="1" smtClean="0">
                <a:solidFill>
                  <a:schemeClr val="tx2"/>
                </a:solidFill>
              </a:rPr>
              <a:t>Binary</a:t>
            </a:r>
            <a:r>
              <a:rPr lang="fr-FR" dirty="0" smtClean="0">
                <a:solidFill>
                  <a:schemeClr val="tx2"/>
                </a:solidFill>
              </a:rPr>
              <a:t> coalescence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3700046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NS- NS or NS-BH</a:t>
            </a:r>
          </a:p>
          <a:p>
            <a:r>
              <a:rPr lang="fr-FR" sz="1600" dirty="0" smtClean="0"/>
              <a:t>(+~15% of SGR)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0" y="46392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long GRB =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Core-collapse</a:t>
            </a:r>
            <a:r>
              <a:rPr lang="fr-FR" dirty="0" smtClean="0">
                <a:solidFill>
                  <a:srgbClr val="FF0000"/>
                </a:solidFill>
              </a:rPr>
              <a:t> to BH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(or ms </a:t>
            </a:r>
            <a:r>
              <a:rPr lang="fr-FR" dirty="0" err="1" smtClean="0">
                <a:solidFill>
                  <a:srgbClr val="FF0000"/>
                </a:solidFill>
              </a:rPr>
              <a:t>magnetar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956418" name="Object 2"/>
          <p:cNvGraphicFramePr>
            <a:graphicFrameLocks noChangeAspect="1"/>
          </p:cNvGraphicFramePr>
          <p:nvPr/>
        </p:nvGraphicFramePr>
        <p:xfrm>
          <a:off x="19050" y="5943600"/>
          <a:ext cx="4019550" cy="685800"/>
        </p:xfrm>
        <a:graphic>
          <a:graphicData uri="http://schemas.openxmlformats.org/presentationml/2006/ole">
            <p:oleObj spid="_x0000_s956418" name="Equation" r:id="rId5" imgW="26797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Model of Core–collapse (LGRB)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81000" y="1688068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0" y="1600200"/>
            <a:ext cx="8763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 Observational support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sz="1600" dirty="0" smtClean="0"/>
              <a:t>star forming regions</a:t>
            </a:r>
          </a:p>
          <a:p>
            <a:pPr>
              <a:buFontTx/>
              <a:buChar char="-"/>
            </a:pPr>
            <a:r>
              <a:rPr lang="en-US" sz="1600" dirty="0" smtClean="0"/>
              <a:t> Type I </a:t>
            </a:r>
            <a:r>
              <a:rPr lang="en-US" sz="1600" dirty="0" err="1" smtClean="0"/>
              <a:t>collapsar</a:t>
            </a:r>
            <a:r>
              <a:rPr lang="en-US" sz="1600" dirty="0" smtClean="0"/>
              <a:t> : type </a:t>
            </a:r>
            <a:r>
              <a:rPr lang="en-US" sz="1600" dirty="0" err="1" smtClean="0"/>
              <a:t>Ib/c</a:t>
            </a:r>
            <a:r>
              <a:rPr lang="en-US" sz="1600" dirty="0" smtClean="0"/>
              <a:t> supernova (W-R) signature in afterglows for </a:t>
            </a:r>
            <a:r>
              <a:rPr lang="en-US" sz="1600" dirty="0" err="1" smtClean="0"/>
              <a:t>z</a:t>
            </a:r>
            <a:r>
              <a:rPr lang="en-US" sz="1600" dirty="0" smtClean="0"/>
              <a:t> &lt; 1 (bump)</a:t>
            </a:r>
          </a:p>
          <a:p>
            <a:pPr>
              <a:buFontTx/>
              <a:buChar char="-"/>
            </a:pPr>
            <a:r>
              <a:rPr lang="en-US" sz="1600" dirty="0" smtClean="0"/>
              <a:t> Core-collapse to </a:t>
            </a:r>
            <a:r>
              <a:rPr lang="en-US" sz="1600" dirty="0" err="1" smtClean="0"/>
              <a:t>magnetar</a:t>
            </a:r>
            <a:r>
              <a:rPr lang="en-US" sz="1600" dirty="0" smtClean="0"/>
              <a:t> : long lived plateau in the X-ray afterglow of SL-GRB (</a:t>
            </a:r>
            <a:r>
              <a:rPr lang="fr-FR" sz="1600" dirty="0" err="1" smtClean="0"/>
              <a:t>slowly</a:t>
            </a:r>
            <a:r>
              <a:rPr lang="fr-FR" sz="1600" dirty="0" smtClean="0"/>
              <a:t> </a:t>
            </a:r>
            <a:r>
              <a:rPr lang="fr-FR" sz="1600" dirty="0" err="1" smtClean="0"/>
              <a:t>rotational</a:t>
            </a:r>
            <a:r>
              <a:rPr lang="fr-FR" sz="1600" dirty="0" smtClean="0"/>
              <a:t>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decreased</a:t>
            </a:r>
            <a:r>
              <a:rPr lang="fr-FR" sz="1600" dirty="0" smtClean="0"/>
              <a:t> </a:t>
            </a:r>
            <a:r>
              <a:rPr lang="fr-FR" sz="1600" dirty="0" err="1" smtClean="0"/>
              <a:t>into</a:t>
            </a:r>
            <a:r>
              <a:rPr lang="fr-FR" sz="1600" dirty="0" smtClean="0"/>
              <a:t> a </a:t>
            </a:r>
            <a:r>
              <a:rPr lang="fr-FR" sz="1600" dirty="0" err="1" smtClean="0"/>
              <a:t>relativistic</a:t>
            </a:r>
            <a:r>
              <a:rPr lang="fr-FR" sz="1600" dirty="0" smtClean="0"/>
              <a:t> </a:t>
            </a:r>
            <a:r>
              <a:rPr lang="fr-FR" sz="1600" dirty="0" err="1" smtClean="0"/>
              <a:t>outflow</a:t>
            </a:r>
            <a:r>
              <a:rPr lang="fr-FR" sz="1600" dirty="0" smtClean="0"/>
              <a:t> via </a:t>
            </a:r>
            <a:r>
              <a:rPr lang="fr-FR" sz="1600" dirty="0" err="1" smtClean="0"/>
              <a:t>magnetic</a:t>
            </a:r>
            <a:r>
              <a:rPr lang="fr-FR" sz="1600" dirty="0" smtClean="0"/>
              <a:t> </a:t>
            </a:r>
            <a:r>
              <a:rPr lang="fr-FR" sz="1600" dirty="0" err="1" smtClean="0"/>
              <a:t>dipole</a:t>
            </a:r>
            <a:r>
              <a:rPr lang="fr-FR" sz="1600" dirty="0" smtClean="0"/>
              <a:t> </a:t>
            </a:r>
            <a:r>
              <a:rPr lang="fr-FR" sz="1600" dirty="0" err="1" smtClean="0"/>
              <a:t>emission</a:t>
            </a:r>
            <a:r>
              <a:rPr lang="fr-FR" sz="1600" dirty="0" smtClean="0"/>
              <a:t>)</a:t>
            </a:r>
            <a:r>
              <a:rPr lang="en-US" sz="1600" dirty="0" smtClean="0"/>
              <a:t>  </a:t>
            </a:r>
          </a:p>
        </p:txBody>
      </p:sp>
      <p:pic>
        <p:nvPicPr>
          <p:cNvPr id="30" name="Picture 2" descr="grb0303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3371120" cy="2603500"/>
          </a:xfrm>
          <a:prstGeom prst="rect">
            <a:avLst/>
          </a:prstGeom>
          <a:noFill/>
        </p:spPr>
      </p:pic>
      <p:pic>
        <p:nvPicPr>
          <p:cNvPr id="31" name="Picture 4" descr="phot-17b-03-normal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124200" y="3276600"/>
            <a:ext cx="2590800" cy="3298307"/>
          </a:xfrm>
          <a:noFill/>
          <a:ln/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799" y="3810000"/>
            <a:ext cx="3227457" cy="21209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400800" y="60960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Corsi</a:t>
            </a:r>
            <a:r>
              <a:rPr lang="fr-FR" sz="1400" dirty="0" smtClean="0"/>
              <a:t> et </a:t>
            </a:r>
            <a:r>
              <a:rPr lang="fr-FR" sz="1400" dirty="0" err="1" smtClean="0"/>
              <a:t>Meszaros</a:t>
            </a:r>
            <a:r>
              <a:rPr lang="fr-FR" sz="1400" dirty="0" smtClean="0"/>
              <a:t>, 2009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GW Emission from Core Collapse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81000" y="1688068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228600" y="1371600"/>
            <a:ext cx="8763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 Core-collapse to BH: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sz="1600" dirty="0" smtClean="0"/>
              <a:t> distorted BH QNM exited by fallback, fragmentation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torus fragmentation, instabilities (oscillations, bar modes)</a:t>
            </a:r>
          </a:p>
          <a:p>
            <a:r>
              <a:rPr lang="en-US" sz="1600" dirty="0" smtClean="0"/>
              <a:t>   </a:t>
            </a:r>
          </a:p>
          <a:p>
            <a:r>
              <a:rPr lang="en-US" sz="1600" dirty="0" smtClean="0"/>
              <a:t>     </a:t>
            </a:r>
          </a:p>
          <a:p>
            <a:endParaRPr lang="en-US" sz="1600" dirty="0" smtClean="0"/>
          </a:p>
          <a:p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Core-collapse to </a:t>
            </a:r>
            <a:r>
              <a:rPr lang="en-US" dirty="0" err="1" smtClean="0"/>
              <a:t>magnetar</a:t>
            </a:r>
            <a:r>
              <a:rPr lang="en-US" dirty="0" smtClean="0"/>
              <a:t> (</a:t>
            </a:r>
            <a:r>
              <a:rPr lang="en-US" sz="1600" dirty="0" smtClean="0"/>
              <a:t>QNM, bar modes, </a:t>
            </a:r>
            <a:r>
              <a:rPr lang="en-US" sz="1600" dirty="0" err="1" smtClean="0"/>
              <a:t>r</a:t>
            </a:r>
            <a:r>
              <a:rPr lang="en-US" sz="1600" dirty="0" smtClean="0"/>
              <a:t> modes…)</a:t>
            </a:r>
          </a:p>
          <a:p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</p:txBody>
      </p:sp>
      <p:pic>
        <p:nvPicPr>
          <p:cNvPr id="15" name="Picture 5" descr="C:\talks\starkpir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652221"/>
            <a:ext cx="3048000" cy="2919779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6781800" y="4724400"/>
            <a:ext cx="2209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Stark &amp; </a:t>
            </a:r>
            <a:r>
              <a:rPr lang="fr-FR" sz="1400" dirty="0" err="1" smtClean="0"/>
              <a:t>Piran</a:t>
            </a:r>
            <a:r>
              <a:rPr lang="fr-FR" sz="1400" dirty="0" smtClean="0"/>
              <a:t>, 1985</a:t>
            </a:r>
            <a:endParaRPr lang="fr-FR" sz="1400" dirty="0"/>
          </a:p>
        </p:txBody>
      </p:sp>
      <p:graphicFrame>
        <p:nvGraphicFramePr>
          <p:cNvPr id="975876" name="Object 4"/>
          <p:cNvGraphicFramePr>
            <a:graphicFrameLocks noChangeAspect="1"/>
          </p:cNvGraphicFramePr>
          <p:nvPr/>
        </p:nvGraphicFramePr>
        <p:xfrm>
          <a:off x="3322638" y="4356100"/>
          <a:ext cx="161925" cy="233363"/>
        </p:xfrm>
        <a:graphic>
          <a:graphicData uri="http://schemas.openxmlformats.org/presentationml/2006/ole">
            <p:oleObj spid="_x0000_s975876" name="Equation" r:id="rId5" imgW="114300" imgH="165100" progId="Equation.DSMT4">
              <p:embed/>
            </p:oleObj>
          </a:graphicData>
        </a:graphic>
      </p:graphicFrame>
      <p:graphicFrame>
        <p:nvGraphicFramePr>
          <p:cNvPr id="975879" name="Object 7"/>
          <p:cNvGraphicFramePr>
            <a:graphicFrameLocks noChangeAspect="1"/>
          </p:cNvGraphicFramePr>
          <p:nvPr/>
        </p:nvGraphicFramePr>
        <p:xfrm>
          <a:off x="595558" y="2438400"/>
          <a:ext cx="4433642" cy="1600200"/>
        </p:xfrm>
        <a:graphic>
          <a:graphicData uri="http://schemas.openxmlformats.org/presentationml/2006/ole">
            <p:oleObj spid="_x0000_s975879" name="Equation" r:id="rId6" imgW="3644900" imgH="1308100" progId="Equation.DSMT4">
              <p:embed/>
            </p:oleObj>
          </a:graphicData>
        </a:graphic>
      </p:graphicFrame>
      <p:graphicFrame>
        <p:nvGraphicFramePr>
          <p:cNvPr id="975881" name="Object 9"/>
          <p:cNvGraphicFramePr>
            <a:graphicFrameLocks noChangeAspect="1"/>
          </p:cNvGraphicFramePr>
          <p:nvPr/>
        </p:nvGraphicFramePr>
        <p:xfrm>
          <a:off x="533400" y="4572000"/>
          <a:ext cx="5327650" cy="1265238"/>
        </p:xfrm>
        <a:graphic>
          <a:graphicData uri="http://schemas.openxmlformats.org/presentationml/2006/ole">
            <p:oleObj spid="_x0000_s975881" name="Equation" r:id="rId7" imgW="3937000" imgH="927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5191125" y="4657725"/>
          <a:ext cx="3443288" cy="482600"/>
        </p:xfrm>
        <a:graphic>
          <a:graphicData uri="http://schemas.openxmlformats.org/presentationml/2006/ole">
            <p:oleObj spid="_x0000_s982018" name="Equation" r:id="rId4" imgW="2006600" imgH="317500" progId="Equation.DSMT4">
              <p:embed/>
            </p:oleObj>
          </a:graphicData>
        </a:graphic>
      </p:graphicFrame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GW emission from binary coalescence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81000" y="1688068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Picture 15" descr="C:\My Documents\Lectures\LISAParis0009\Bbhmr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447800"/>
            <a:ext cx="2895600" cy="238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228600" y="1676400"/>
            <a:ext cx="5105400" cy="437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fr-FR" dirty="0" smtClean="0"/>
              <a:t> 3 phases:</a:t>
            </a:r>
          </a:p>
          <a:p>
            <a:r>
              <a:rPr lang="fr-FR" dirty="0" smtClean="0"/>
              <a:t>  </a:t>
            </a:r>
          </a:p>
          <a:p>
            <a:r>
              <a:rPr lang="fr-FR" dirty="0" smtClean="0"/>
              <a:t> - </a:t>
            </a:r>
            <a:r>
              <a:rPr lang="fr-FR" sz="1600" dirty="0" err="1" smtClean="0"/>
              <a:t>inspiral</a:t>
            </a:r>
            <a:r>
              <a:rPr lang="fr-FR" sz="1600" dirty="0" smtClean="0"/>
              <a:t> : </a:t>
            </a:r>
            <a:r>
              <a:rPr lang="fr-FR" sz="1600" dirty="0" err="1" smtClean="0"/>
              <a:t>very</a:t>
            </a:r>
            <a:r>
              <a:rPr lang="fr-FR" sz="1600" dirty="0" smtClean="0"/>
              <a:t> </a:t>
            </a:r>
            <a:r>
              <a:rPr lang="fr-FR" sz="1600" dirty="0" err="1" smtClean="0"/>
              <a:t>well</a:t>
            </a:r>
            <a:r>
              <a:rPr lang="fr-FR" sz="1600" dirty="0" smtClean="0"/>
              <a:t> </a:t>
            </a:r>
            <a:r>
              <a:rPr lang="fr-FR" sz="1600" dirty="0" err="1" smtClean="0"/>
              <a:t>modeled</a:t>
            </a:r>
            <a:r>
              <a:rPr lang="fr-FR" sz="1600" dirty="0" smtClean="0"/>
              <a:t> up to LSO</a:t>
            </a:r>
          </a:p>
          <a:p>
            <a:endParaRPr lang="fr-FR" sz="1600" dirty="0" smtClean="0"/>
          </a:p>
          <a:p>
            <a:r>
              <a:rPr lang="fr-FR" sz="1600" dirty="0" smtClean="0"/>
              <a:t>  - </a:t>
            </a:r>
            <a:r>
              <a:rPr lang="fr-FR" sz="1600" dirty="0" err="1" smtClean="0"/>
              <a:t>plunge</a:t>
            </a:r>
            <a:r>
              <a:rPr lang="fr-FR" sz="1600" dirty="0" smtClean="0"/>
              <a:t> : </a:t>
            </a:r>
            <a:r>
              <a:rPr lang="fr-FR" sz="1600" dirty="0" err="1" smtClean="0"/>
              <a:t>unmodelled</a:t>
            </a:r>
            <a:r>
              <a:rPr lang="fr-FR" sz="1600" dirty="0" smtClean="0"/>
              <a:t> </a:t>
            </a:r>
          </a:p>
          <a:p>
            <a:r>
              <a:rPr lang="fr-FR" sz="1600" dirty="0" smtClean="0"/>
              <a:t>  - </a:t>
            </a:r>
            <a:r>
              <a:rPr lang="fr-FR" sz="1600" dirty="0" err="1" smtClean="0"/>
              <a:t>ringdown</a:t>
            </a:r>
            <a:r>
              <a:rPr lang="fr-FR" sz="1600" dirty="0" smtClean="0"/>
              <a:t> : </a:t>
            </a:r>
            <a:r>
              <a:rPr lang="fr-FR" sz="1600" dirty="0" err="1" smtClean="0"/>
              <a:t>very</a:t>
            </a:r>
            <a:r>
              <a:rPr lang="fr-FR" sz="1600" dirty="0" smtClean="0"/>
              <a:t> </a:t>
            </a:r>
            <a:r>
              <a:rPr lang="fr-FR" sz="1600" dirty="0" err="1" smtClean="0"/>
              <a:t>well</a:t>
            </a:r>
            <a:r>
              <a:rPr lang="fr-FR" sz="1600" dirty="0" smtClean="0"/>
              <a:t> </a:t>
            </a:r>
            <a:r>
              <a:rPr lang="fr-FR" sz="1600" dirty="0" err="1" smtClean="0"/>
              <a:t>modeled</a:t>
            </a:r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 </a:t>
            </a:r>
            <a:r>
              <a:rPr lang="fr-FR" dirty="0" err="1" smtClean="0"/>
              <a:t>Inspiral</a:t>
            </a:r>
            <a:r>
              <a:rPr lang="fr-FR" dirty="0" smtClean="0"/>
              <a:t> phase:</a:t>
            </a:r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937990" name="Object 6"/>
          <p:cNvGraphicFramePr>
            <a:graphicFrameLocks noChangeAspect="1"/>
          </p:cNvGraphicFramePr>
          <p:nvPr/>
        </p:nvGraphicFramePr>
        <p:xfrm>
          <a:off x="327025" y="4267200"/>
          <a:ext cx="4016375" cy="2286000"/>
        </p:xfrm>
        <a:graphic>
          <a:graphicData uri="http://schemas.openxmlformats.org/presentationml/2006/ole">
            <p:oleObj spid="_x0000_s982019" name="Equation" r:id="rId6" imgW="2895600" imgH="1651000" progId="Equation.DSMT4">
              <p:embed/>
            </p:oleObj>
          </a:graphicData>
        </a:graphic>
      </p:graphicFrame>
      <p:sp>
        <p:nvSpPr>
          <p:cNvPr id="22" name="Accolade fermante 21"/>
          <p:cNvSpPr/>
          <p:nvPr/>
        </p:nvSpPr>
        <p:spPr>
          <a:xfrm>
            <a:off x="3505200" y="2667000"/>
            <a:ext cx="2286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810000" y="2753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as for </a:t>
            </a:r>
            <a:r>
              <a:rPr lang="fr-FR" sz="1400" dirty="0" err="1" smtClean="0"/>
              <a:t>core-collapse</a:t>
            </a:r>
            <a:endParaRPr 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253" y="4267200"/>
            <a:ext cx="4501147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5191125" y="4657725"/>
          <a:ext cx="3443288" cy="482600"/>
        </p:xfrm>
        <a:graphic>
          <a:graphicData uri="http://schemas.openxmlformats.org/presentationml/2006/ole">
            <p:oleObj spid="_x0000_s984066" name="Equation" r:id="rId4" imgW="2006600" imgH="317500" progId="Equation.DSMT4">
              <p:embed/>
            </p:oleObj>
          </a:graphicData>
        </a:graphic>
      </p:graphicFrame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Horizon/Rate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81000" y="1688068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28600" y="1600200"/>
          <a:ext cx="4572000" cy="171670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95400"/>
                <a:gridCol w="1524000"/>
                <a:gridCol w="1752600"/>
              </a:tblGrid>
              <a:tr h="4009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NS/NS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NS/BH</a:t>
                      </a:r>
                      <a:endParaRPr lang="en-US" sz="1800" dirty="0"/>
                    </a:p>
                  </a:txBody>
                  <a:tcPr/>
                </a:tc>
              </a:tr>
              <a:tr h="5513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LIGO I/Virgo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15 </a:t>
                      </a:r>
                      <a:r>
                        <a:rPr lang="en-US" sz="1800" baseline="0" dirty="0" err="1" smtClean="0"/>
                        <a:t>Mpc</a:t>
                      </a:r>
                      <a:r>
                        <a:rPr lang="en-US" sz="1800" baseline="0" dirty="0" smtClean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 </a:t>
                      </a:r>
                      <a:r>
                        <a:rPr lang="en-US" sz="1800" dirty="0" err="1" smtClean="0"/>
                        <a:t>Mpc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4912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 LIGO/</a:t>
                      </a:r>
                    </a:p>
                    <a:p>
                      <a:r>
                        <a:rPr lang="en-US" sz="1800" dirty="0" smtClean="0"/>
                        <a:t>Ad Virgo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Mpc</a:t>
                      </a:r>
                      <a:r>
                        <a:rPr lang="en-US" sz="18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420 </a:t>
                      </a:r>
                      <a:r>
                        <a:rPr lang="en-US" sz="1800" dirty="0" err="1" smtClean="0"/>
                        <a:t>Mpc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833109"/>
            <a:ext cx="3810000" cy="32722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7" name="ZoneTexte 16"/>
          <p:cNvSpPr txBox="1"/>
          <p:nvPr/>
        </p:nvSpPr>
        <p:spPr>
          <a:xfrm flipH="1">
            <a:off x="8458200" y="1905001"/>
            <a:ext cx="4572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</a:t>
            </a:r>
            <a:endParaRPr lang="fr-FR" sz="1200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228599" y="4145450"/>
          <a:ext cx="4572001" cy="171941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95401"/>
                <a:gridCol w="1524000"/>
                <a:gridCol w="1752600"/>
              </a:tblGrid>
              <a:tr h="40369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NS/NS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NS/BH</a:t>
                      </a:r>
                      <a:endParaRPr lang="en-US" sz="1800" dirty="0"/>
                    </a:p>
                  </a:txBody>
                  <a:tcPr/>
                </a:tc>
              </a:tr>
              <a:tr h="55507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LIGO I/Virgo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 0.02 yr</a:t>
                      </a:r>
                      <a:r>
                        <a:rPr lang="en-US" sz="1800" baseline="30000" dirty="0" smtClean="0"/>
                        <a:t>-1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(2e-4 – 0.2)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0.004 </a:t>
                      </a:r>
                      <a:r>
                        <a:rPr lang="en-US" sz="1800" baseline="0" dirty="0" smtClean="0"/>
                        <a:t>yr</a:t>
                      </a:r>
                      <a:r>
                        <a:rPr lang="en-US" sz="1800" baseline="30000" dirty="0" smtClean="0"/>
                        <a:t>-1</a:t>
                      </a:r>
                    </a:p>
                    <a:p>
                      <a:r>
                        <a:rPr lang="en-US" sz="1800" baseline="0" dirty="0" smtClean="0"/>
                        <a:t>(7e-5 – 0.1)</a:t>
                      </a:r>
                      <a:endParaRPr lang="en-US" sz="1800" dirty="0" smtClean="0"/>
                    </a:p>
                    <a:p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5369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 LIGO/</a:t>
                      </a:r>
                    </a:p>
                    <a:p>
                      <a:r>
                        <a:rPr lang="en-US" sz="1800" dirty="0" smtClean="0"/>
                        <a:t>Ad Virgo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 40 yr</a:t>
                      </a:r>
                      <a:r>
                        <a:rPr lang="en-US" sz="1800" baseline="30000" dirty="0" smtClean="0"/>
                        <a:t>-1</a:t>
                      </a:r>
                    </a:p>
                    <a:p>
                      <a:r>
                        <a:rPr lang="en-US" sz="1800" baseline="30000" dirty="0" smtClean="0"/>
                        <a:t> </a:t>
                      </a:r>
                      <a:r>
                        <a:rPr lang="en-US" sz="1800" baseline="0" dirty="0" smtClean="0"/>
                        <a:t>(0.4 – 400)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 </a:t>
                      </a:r>
                      <a:r>
                        <a:rPr lang="en-US" sz="1800" baseline="0" dirty="0" smtClean="0"/>
                        <a:t>yr</a:t>
                      </a:r>
                      <a:r>
                        <a:rPr lang="en-US" sz="1800" baseline="30000" dirty="0" smtClean="0"/>
                        <a:t>-1</a:t>
                      </a:r>
                    </a:p>
                    <a:p>
                      <a:r>
                        <a:rPr lang="en-US" sz="1800" baseline="30000" dirty="0" smtClean="0"/>
                        <a:t> </a:t>
                      </a:r>
                      <a:r>
                        <a:rPr lang="en-US" sz="1800" baseline="0" dirty="0" smtClean="0"/>
                        <a:t>(0.2 – 300) 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5191125" y="4657725"/>
          <a:ext cx="3443288" cy="482600"/>
        </p:xfrm>
        <a:graphic>
          <a:graphicData uri="http://schemas.openxmlformats.org/presentationml/2006/ole">
            <p:oleObj spid="_x0000_s937986" name="Equation" r:id="rId4" imgW="2006600" imgH="317500" progId="Equation.DSMT4">
              <p:embed/>
            </p:oleObj>
          </a:graphicData>
        </a:graphic>
      </p:graphicFrame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LIGO/Virgo results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81000" y="1688068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1" name="Immagine 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800600" y="1371600"/>
            <a:ext cx="4016081" cy="404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311100"/>
            <a:ext cx="3428999" cy="496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ZoneTexte 33"/>
          <p:cNvSpPr txBox="1"/>
          <p:nvPr/>
        </p:nvSpPr>
        <p:spPr>
          <a:xfrm>
            <a:off x="457200" y="2286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a typeface="Arial" charset="0"/>
              </a:rPr>
              <a:t>GRB 070201</a:t>
            </a:r>
          </a:p>
          <a:p>
            <a:r>
              <a:rPr lang="en-US" dirty="0" smtClean="0">
                <a:solidFill>
                  <a:srgbClr val="FFFF00"/>
                </a:solidFill>
                <a:ea typeface="Arial" charset="0"/>
              </a:rPr>
              <a:t>No plausible GW signal found;</a:t>
            </a:r>
            <a:br>
              <a:rPr lang="en-US" dirty="0" smtClean="0">
                <a:solidFill>
                  <a:srgbClr val="FFFF00"/>
                </a:solidFill>
                <a:ea typeface="Arial" charset="0"/>
              </a:rPr>
            </a:br>
            <a:r>
              <a:rPr lang="en-US" dirty="0" smtClean="0">
                <a:solidFill>
                  <a:srgbClr val="FFFF00"/>
                </a:solidFill>
                <a:ea typeface="Arial" charset="0"/>
              </a:rPr>
              <a:t>very unlikely to be</a:t>
            </a:r>
            <a:br>
              <a:rPr lang="en-US" dirty="0" smtClean="0">
                <a:solidFill>
                  <a:srgbClr val="FFFF00"/>
                </a:solidFill>
                <a:ea typeface="Arial" charset="0"/>
              </a:rPr>
            </a:br>
            <a:r>
              <a:rPr lang="en-US" dirty="0" smtClean="0">
                <a:solidFill>
                  <a:srgbClr val="FFFF00"/>
                </a:solidFill>
                <a:ea typeface="Arial" charset="0"/>
              </a:rPr>
              <a:t>from a binary merger in M31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486400" y="5827693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SzPct val="70000"/>
            </a:pPr>
            <a:r>
              <a:rPr lang="fr-FR" sz="1400" dirty="0" smtClean="0">
                <a:latin typeface="+mj-lt"/>
              </a:rPr>
              <a:t>22 short GRB (SWIFT)</a:t>
            </a:r>
          </a:p>
          <a:p>
            <a:pPr marL="0" indent="0">
              <a:buSzPct val="70000"/>
            </a:pPr>
            <a:r>
              <a:rPr lang="en-US" sz="1400" dirty="0" smtClean="0">
                <a:latin typeface="+mj-lt"/>
              </a:rPr>
              <a:t>Median 90% CL distance limits : </a:t>
            </a:r>
          </a:p>
          <a:p>
            <a:pPr marL="0" indent="0">
              <a:buSzPct val="70000"/>
            </a:pPr>
            <a:r>
              <a:rPr lang="en-US" sz="1400" dirty="0" smtClean="0">
                <a:latin typeface="+mj-lt"/>
              </a:rPr>
              <a:t>    NS-NS: (1.4/1.4) M</a:t>
            </a:r>
            <a:r>
              <a:rPr lang="en-US" sz="1400" baseline="-25000" dirty="0" smtClean="0">
                <a:latin typeface="+mj-lt"/>
              </a:rPr>
              <a:t>⊙</a:t>
            </a:r>
            <a:r>
              <a:rPr lang="en-US" sz="1400" dirty="0" smtClean="0">
                <a:latin typeface="+mj-lt"/>
              </a:rPr>
              <a:t>: 3.3 </a:t>
            </a:r>
            <a:r>
              <a:rPr lang="en-US" sz="1400" dirty="0" err="1" smtClean="0">
                <a:latin typeface="+mj-lt"/>
              </a:rPr>
              <a:t>Mpc</a:t>
            </a:r>
            <a:r>
              <a:rPr lang="en-US" sz="1400" dirty="0" smtClean="0">
                <a:latin typeface="+mj-lt"/>
              </a:rPr>
              <a:t> </a:t>
            </a:r>
          </a:p>
          <a:p>
            <a:pPr marL="0" indent="0">
              <a:buSzPct val="70000"/>
            </a:pPr>
            <a:r>
              <a:rPr lang="en-US" sz="1400" dirty="0" smtClean="0">
                <a:latin typeface="+mj-lt"/>
              </a:rPr>
              <a:t>    BH-NS: (1.4/10) M</a:t>
            </a:r>
            <a:r>
              <a:rPr lang="en-US" sz="1400" baseline="-25000" dirty="0" smtClean="0">
                <a:latin typeface="+mj-lt"/>
              </a:rPr>
              <a:t>⊙</a:t>
            </a:r>
            <a:r>
              <a:rPr lang="en-US" sz="1400" dirty="0" smtClean="0">
                <a:latin typeface="+mj-lt"/>
              </a:rPr>
              <a:t>:</a:t>
            </a:r>
            <a:r>
              <a:rPr lang="en-US" sz="1400" baseline="-250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6.7 </a:t>
            </a:r>
            <a:r>
              <a:rPr lang="en-US" sz="1400" dirty="0" err="1" smtClean="0">
                <a:latin typeface="+mj-lt"/>
              </a:rPr>
              <a:t>Mpc</a:t>
            </a:r>
            <a:endParaRPr lang="en-US" sz="1400" dirty="0" smtClean="0">
              <a:latin typeface="+mj-lt"/>
            </a:endParaRPr>
          </a:p>
          <a:p>
            <a:endParaRPr lang="fr-FR" dirty="0"/>
          </a:p>
        </p:txBody>
      </p:sp>
      <p:sp>
        <p:nvSpPr>
          <p:cNvPr id="11" name="CasellaDiTesto 4"/>
          <p:cNvSpPr txBox="1"/>
          <p:nvPr/>
        </p:nvSpPr>
        <p:spPr>
          <a:xfrm>
            <a:off x="381000" y="6400800"/>
            <a:ext cx="3581400" cy="30480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lIns="16654" tIns="16654" rIns="16654" bIns="16654"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4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32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75000"/>
              <a:buFont typeface="StarSymbol" pitchFamily="2"/>
              <a:buChar char=""/>
              <a:defRPr lang="en-US" sz="28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24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75000"/>
              <a:buFont typeface="StarSymbol" pitchFamily="2"/>
              <a:buChar char=""/>
              <a:defRPr lang="en-US" sz="20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20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20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20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20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20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9pPr>
          </a:lstStyle>
          <a:p>
            <a:pPr lvl="0" rtl="0" hangingPunct="0">
              <a:buNone/>
              <a:tabLst/>
            </a:pPr>
            <a:r>
              <a:rPr lang="en-US" sz="1200" dirty="0"/>
              <a:t>Abbott et al. (LSC &amp; Virgo),</a:t>
            </a:r>
            <a:r>
              <a:rPr lang="en-US" sz="1200" dirty="0" smtClean="0"/>
              <a:t> </a:t>
            </a:r>
            <a:r>
              <a:rPr lang="en-US" sz="1200" dirty="0" err="1" smtClean="0"/>
              <a:t>ApJ</a:t>
            </a:r>
            <a:r>
              <a:rPr lang="en-US" sz="1200" dirty="0" smtClean="0"/>
              <a:t> </a:t>
            </a:r>
            <a:r>
              <a:rPr sz="1200" dirty="0" smtClean="0"/>
              <a:t>681</a:t>
            </a:r>
            <a:r>
              <a:rPr lang="en-US" sz="1200" dirty="0" smtClean="0"/>
              <a:t>, 14</a:t>
            </a:r>
            <a:r>
              <a:rPr sz="1200" dirty="0" smtClean="0"/>
              <a:t>19</a:t>
            </a:r>
            <a:r>
              <a:rPr lang="en-US" sz="1200" dirty="0" smtClean="0"/>
              <a:t> </a:t>
            </a:r>
            <a:r>
              <a:rPr lang="en-US" sz="1200" dirty="0"/>
              <a:t>(</a:t>
            </a:r>
            <a:r>
              <a:rPr lang="en-US" sz="1200" dirty="0" smtClean="0"/>
              <a:t>200</a:t>
            </a:r>
            <a:r>
              <a:rPr sz="1200" dirty="0" smtClean="0"/>
              <a:t>8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4" name="CasellaDiTesto 4"/>
          <p:cNvSpPr txBox="1"/>
          <p:nvPr/>
        </p:nvSpPr>
        <p:spPr>
          <a:xfrm>
            <a:off x="5181600" y="5486400"/>
            <a:ext cx="3581400" cy="30480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lIns="16654" tIns="16654" rIns="16654" bIns="16654"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4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32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75000"/>
              <a:buFont typeface="StarSymbol" pitchFamily="2"/>
              <a:buChar char=""/>
              <a:defRPr lang="en-US" sz="28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24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75000"/>
              <a:buFont typeface="StarSymbol" pitchFamily="2"/>
              <a:buChar char=""/>
              <a:defRPr lang="en-US" sz="20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20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20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20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20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 pitchFamily="2"/>
              <a:buChar char=""/>
              <a:defRPr lang="en-US" sz="2000" b="0" i="0" u="none" strike="noStrike">
                <a:ln>
                  <a:noFill/>
                </a:ln>
                <a:latin typeface="Liberation Sans" pitchFamily="34"/>
                <a:ea typeface="Andale Sans UI" pitchFamily="2"/>
                <a:cs typeface="Tahoma" pitchFamily="2"/>
              </a:defRPr>
            </a:lvl9pPr>
          </a:lstStyle>
          <a:p>
            <a:pPr lvl="0" rtl="0" hangingPunct="0">
              <a:buNone/>
              <a:tabLst/>
            </a:pPr>
            <a:r>
              <a:rPr lang="en-US" sz="1200" dirty="0"/>
              <a:t>Abbott et al. (LSC &amp; Virgo),</a:t>
            </a:r>
            <a:r>
              <a:rPr lang="en-US" sz="1200" dirty="0" smtClean="0"/>
              <a:t> </a:t>
            </a:r>
            <a:r>
              <a:rPr lang="en-US" sz="1200" dirty="0" err="1" smtClean="0"/>
              <a:t>ApJ</a:t>
            </a:r>
            <a:r>
              <a:rPr lang="en-US" sz="1200" dirty="0" smtClean="0"/>
              <a:t> </a:t>
            </a:r>
            <a:r>
              <a:rPr lang="en-US" sz="1200" dirty="0"/>
              <a:t>715, 1454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Einstein General Relativity (1916)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0"/>
          <p:cNvSpPr txBox="1"/>
          <p:nvPr/>
        </p:nvSpPr>
        <p:spPr>
          <a:xfrm>
            <a:off x="228600" y="25146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just">
              <a:buFont typeface="Wingdings" charset="2"/>
              <a:buChar char="Ø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just">
              <a:buFont typeface="Wingdings" charset="2"/>
              <a:buChar char="Ø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just">
              <a:buFont typeface="Wingdings" charset="2"/>
              <a:buChar char="Ø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just">
              <a:buFont typeface="Wingdings" charset="2"/>
              <a:buChar char="Ø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just">
              <a:buFont typeface="Wingdings" charset="2"/>
              <a:buChar char="Ø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just">
              <a:buFont typeface="Wingdings" charset="2"/>
              <a:buChar char="Ø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just">
              <a:buFont typeface="Wingdings" charset="2"/>
              <a:buChar char="Ø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just">
              <a:buFont typeface="Wingdings" charset="2"/>
              <a:buChar char="Ø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just">
              <a:buFont typeface="Wingdings" charset="2"/>
              <a:buChar char="Ø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just">
              <a:buFont typeface="Wingdings" charset="2"/>
              <a:buChar char="Ø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just"/>
            <a:endParaRPr lang="en-US" sz="2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191000" y="5334000"/>
            <a:ext cx="45720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“Mass </a:t>
            </a:r>
            <a:r>
              <a:rPr lang="en-US" i="1" dirty="0">
                <a:solidFill>
                  <a:schemeClr val="tx2"/>
                </a:solidFill>
              </a:rPr>
              <a:t>tells space-time how to curve, </a:t>
            </a:r>
          </a:p>
          <a:p>
            <a:r>
              <a:rPr lang="en-US" i="1" dirty="0">
                <a:solidFill>
                  <a:schemeClr val="tx2"/>
                </a:solidFill>
              </a:rPr>
              <a:t>and space-time tells mass how to move.“</a:t>
            </a:r>
          </a:p>
          <a:p>
            <a:r>
              <a:rPr lang="en-US" i="1" dirty="0">
                <a:solidFill>
                  <a:schemeClr val="tx2"/>
                </a:solidFill>
              </a:rPr>
              <a:t>John Archibald Wheeler</a:t>
            </a:r>
          </a:p>
        </p:txBody>
      </p:sp>
      <p:sp>
        <p:nvSpPr>
          <p:cNvPr id="22" name="Espace réservé du numéro de diapositive 3"/>
          <p:cNvSpPr txBox="1">
            <a:spLocks/>
          </p:cNvSpPr>
          <p:nvPr/>
        </p:nvSpPr>
        <p:spPr bwMode="auto">
          <a:xfrm>
            <a:off x="6934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676400"/>
            <a:ext cx="4361688" cy="2659566"/>
          </a:xfrm>
          <a:prstGeom prst="rect">
            <a:avLst/>
          </a:prstGeom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657600" y="2651454"/>
          <a:ext cx="2209800" cy="586318"/>
        </p:xfrm>
        <a:graphic>
          <a:graphicData uri="http://schemas.openxmlformats.org/presentationml/2006/ole">
            <p:oleObj spid="_x0000_s20482" name="Equation" r:id="rId5" imgW="1485900" imgH="393700" progId="Equation.DSMT4">
              <p:embed/>
            </p:oleObj>
          </a:graphicData>
        </a:graphic>
      </p:graphicFrame>
      <p:pic>
        <p:nvPicPr>
          <p:cNvPr id="11" name="Picture 7" descr="GR1transpar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114800"/>
            <a:ext cx="3395939" cy="236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Compact </a:t>
            </a:r>
            <a:r>
              <a:rPr lang="fr-FR" dirty="0" err="1" smtClean="0"/>
              <a:t>binaries</a:t>
            </a:r>
            <a:r>
              <a:rPr lang="fr-FR" dirty="0" smtClean="0"/>
              <a:t> as standard </a:t>
            </a:r>
            <a:r>
              <a:rPr lang="fr-FR" dirty="0" err="1" smtClean="0"/>
              <a:t>candles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1295400"/>
            <a:ext cx="91285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GB" sz="2000" dirty="0" smtClean="0"/>
              <a:t> ET expects to see ~1 million of NS-NS a year up to z~2</a:t>
            </a:r>
          </a:p>
          <a:p>
            <a:pPr>
              <a:buFont typeface="Wingdings" charset="2"/>
              <a:buChar char="Ø"/>
            </a:pPr>
            <a:endParaRPr lang="en-GB" sz="2000" dirty="0" smtClean="0"/>
          </a:p>
          <a:p>
            <a:pPr>
              <a:buFont typeface="Wingdings" charset="2"/>
              <a:buChar char="Ø"/>
            </a:pPr>
            <a:r>
              <a:rPr lang="en-GB" sz="2000" dirty="0" smtClean="0"/>
              <a:t>The </a:t>
            </a:r>
            <a:r>
              <a:rPr lang="en-GB" sz="2000" dirty="0" err="1" smtClean="0"/>
              <a:t>inspiral</a:t>
            </a:r>
            <a:r>
              <a:rPr lang="en-GB" sz="2000" dirty="0" smtClean="0"/>
              <a:t> signal will be observed for several days (can extract intrinsic parameters with high accuracy)</a:t>
            </a:r>
          </a:p>
          <a:p>
            <a:endParaRPr lang="en-GB" sz="2000" dirty="0" smtClean="0"/>
          </a:p>
          <a:p>
            <a:pPr>
              <a:buFont typeface="Wingdings" charset="2"/>
              <a:buChar char="Ø"/>
            </a:pPr>
            <a:r>
              <a:rPr lang="en-GB" sz="2000" dirty="0" smtClean="0"/>
              <a:t> can measure both apparent (amplitude) and absolute luminosity (phase), and deduce distance = self calibrated standard candles (no cosmic distance ladder required)</a:t>
            </a:r>
          </a:p>
          <a:p>
            <a:endParaRPr lang="en-GB" sz="2000" dirty="0" smtClean="0"/>
          </a:p>
          <a:p>
            <a:pPr>
              <a:buFont typeface="Wingdings" charset="2"/>
              <a:buChar char="Ø"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Font typeface="Wingdings" charset="2"/>
              <a:buChar char="Ø"/>
            </a:pPr>
            <a:r>
              <a:rPr lang="en-GB" sz="2000" dirty="0" smtClean="0"/>
              <a:t> need other observations to determine </a:t>
            </a:r>
            <a:r>
              <a:rPr lang="en-GB" sz="2000" dirty="0" err="1" smtClean="0"/>
              <a:t>redshift</a:t>
            </a:r>
            <a:r>
              <a:rPr lang="en-GB" sz="2000" dirty="0" smtClean="0"/>
              <a:t> (</a:t>
            </a:r>
            <a:r>
              <a:rPr lang="en-GB" sz="2000" b="1" dirty="0" smtClean="0"/>
              <a:t>short-hard GRB</a:t>
            </a:r>
            <a:r>
              <a:rPr lang="en-GB" sz="2000" dirty="0" smtClean="0"/>
              <a:t>, mass measurement, host galaxy)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81000" y="4343400"/>
          <a:ext cx="4930994" cy="722490"/>
        </p:xfrm>
        <a:graphic>
          <a:graphicData uri="http://schemas.openxmlformats.org/presentationml/2006/ole">
            <p:oleObj spid="_x0000_s990210" name="Equation" r:id="rId3" imgW="3467100" imgH="508000" progId="Equation.DSMT4">
              <p:embed/>
            </p:oleObj>
          </a:graphicData>
        </a:graphic>
      </p:graphicFrame>
      <p:cxnSp>
        <p:nvCxnSpPr>
          <p:cNvPr id="15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655320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52400" y="1447800"/>
            <a:ext cx="8763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6" name="Titr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Cosmology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NS-NS</a:t>
            </a:r>
            <a:endParaRPr lang="fr-FR" dirty="0"/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5191125" y="4657725"/>
          <a:ext cx="3443288" cy="482600"/>
        </p:xfrm>
        <a:graphic>
          <a:graphicData uri="http://schemas.openxmlformats.org/presentationml/2006/ole">
            <p:oleObj spid="_x0000_s986114" name="Equation" r:id="rId4" imgW="2006600" imgH="317500" progId="Equation.DSMT4">
              <p:embed/>
            </p:oleObj>
          </a:graphicData>
        </a:graphic>
      </p:graphicFrame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899486"/>
            <a:ext cx="6337300" cy="272991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636178" y="6400800"/>
            <a:ext cx="4431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Zhao, </a:t>
            </a:r>
            <a:r>
              <a:rPr lang="fr-FR" dirty="0" err="1" smtClean="0"/>
              <a:t>Baskaran</a:t>
            </a:r>
            <a:r>
              <a:rPr lang="fr-FR" dirty="0" smtClean="0"/>
              <a:t>, Li, CVDB, </a:t>
            </a:r>
            <a:r>
              <a:rPr lang="fr-FR" i="1" dirty="0" smtClean="0"/>
              <a:t>in </a:t>
            </a:r>
            <a:r>
              <a:rPr lang="fr-FR" i="1" dirty="0" err="1" smtClean="0"/>
              <a:t>preparation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228600" y="1447801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fr-FR" dirty="0" smtClean="0"/>
              <a:t> Advanced </a:t>
            </a:r>
            <a:r>
              <a:rPr lang="fr-FR" dirty="0" err="1" smtClean="0"/>
              <a:t>LIGO-Virgo</a:t>
            </a:r>
            <a:r>
              <a:rPr lang="fr-FR" dirty="0" smtClean="0"/>
              <a:t> : </a:t>
            </a:r>
            <a:r>
              <a:rPr lang="fr-FR" dirty="0" err="1" smtClean="0"/>
              <a:t>constrains</a:t>
            </a:r>
            <a:r>
              <a:rPr lang="fr-FR" dirty="0" smtClean="0"/>
              <a:t> Hubble constant to a few percent (</a:t>
            </a:r>
            <a:r>
              <a:rPr lang="fr-FR" dirty="0" err="1" smtClean="0"/>
              <a:t>Nissanke</a:t>
            </a:r>
            <a:r>
              <a:rPr lang="fr-FR" dirty="0" smtClean="0"/>
              <a:t> et al., arXiv:0904.1017)</a:t>
            </a:r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 Einstein </a:t>
            </a:r>
            <a:r>
              <a:rPr lang="fr-FR" dirty="0" err="1" smtClean="0"/>
              <a:t>Telescope</a:t>
            </a:r>
            <a:r>
              <a:rPr lang="fr-FR" dirty="0" smtClean="0"/>
              <a:t>: (</a:t>
            </a:r>
            <a:r>
              <a:rPr lang="fr-FR" dirty="0" err="1" smtClean="0"/>
              <a:t>Sathyaprakash</a:t>
            </a:r>
            <a:r>
              <a:rPr lang="fr-FR" dirty="0" smtClean="0"/>
              <a:t> et al., arXiv:0906.4151)   </a:t>
            </a:r>
          </a:p>
          <a:p>
            <a:r>
              <a:rPr lang="fr-FR" dirty="0" smtClean="0"/>
              <a:t>      - Hubble constant  </a:t>
            </a:r>
          </a:p>
          <a:p>
            <a:r>
              <a:rPr lang="fr-FR" dirty="0" smtClean="0"/>
              <a:t>      - </a:t>
            </a:r>
            <a:r>
              <a:rPr lang="fr-FR" dirty="0" err="1" smtClean="0"/>
              <a:t>density</a:t>
            </a:r>
            <a:r>
              <a:rPr lang="fr-FR" dirty="0" smtClean="0"/>
              <a:t> of </a:t>
            </a:r>
            <a:r>
              <a:rPr lang="fr-FR" dirty="0" err="1" smtClean="0"/>
              <a:t>matter</a:t>
            </a:r>
            <a:r>
              <a:rPr lang="fr-FR" dirty="0" smtClean="0"/>
              <a:t> (~15%) and </a:t>
            </a:r>
            <a:r>
              <a:rPr lang="fr-FR" dirty="0" err="1" smtClean="0"/>
              <a:t>dark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(3-4%)</a:t>
            </a:r>
          </a:p>
          <a:p>
            <a:r>
              <a:rPr lang="fr-FR" dirty="0" smtClean="0"/>
              <a:t>      - DE EOS </a:t>
            </a:r>
            <a:r>
              <a:rPr lang="fr-FR" dirty="0" err="1" smtClean="0"/>
              <a:t>parameters</a:t>
            </a:r>
            <a:r>
              <a:rPr lang="fr-FR" dirty="0" smtClean="0"/>
              <a:t> w</a:t>
            </a:r>
            <a:r>
              <a:rPr lang="fr-FR" baseline="-25000" dirty="0" smtClean="0"/>
              <a:t>0 </a:t>
            </a:r>
            <a:r>
              <a:rPr lang="fr-FR" dirty="0" smtClean="0"/>
              <a:t>and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a</a:t>
            </a:r>
            <a:r>
              <a:rPr lang="fr-FR" baseline="-25000" dirty="0" smtClean="0"/>
              <a:t> </a:t>
            </a:r>
            <a:r>
              <a:rPr lang="fr-FR" dirty="0" smtClean="0"/>
              <a:t> 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GW+CMB+SNIa+BAO</a:t>
            </a:r>
            <a:r>
              <a:rPr lang="fr-FR" dirty="0" smtClean="0"/>
              <a:t> </a:t>
            </a:r>
            <a:r>
              <a:rPr lang="fr-FR" dirty="0" err="1" smtClean="0"/>
              <a:t>improves</a:t>
            </a:r>
            <a:r>
              <a:rPr lang="fr-FR" dirty="0" smtClean="0"/>
              <a:t> by 6% </a:t>
            </a:r>
            <a:r>
              <a:rPr lang="fr-FR" dirty="0" err="1" smtClean="0"/>
              <a:t>CMB+SNIa+BAO</a:t>
            </a:r>
            <a:r>
              <a:rPr lang="fr-FR" dirty="0" smtClean="0"/>
              <a:t>)  </a:t>
            </a:r>
            <a:r>
              <a:rPr lang="fr-FR" baseline="-25000" dirty="0" smtClean="0"/>
              <a:t>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1618" y="1447800"/>
            <a:ext cx="91285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GB" sz="2000" dirty="0" smtClean="0"/>
              <a:t> expect GW/GRB association</a:t>
            </a:r>
          </a:p>
          <a:p>
            <a:pPr>
              <a:buFont typeface="Wingdings" charset="2"/>
              <a:buChar char="Ø"/>
            </a:pPr>
            <a:endParaRPr lang="en-GB" sz="2000" dirty="0" smtClean="0"/>
          </a:p>
          <a:p>
            <a:pPr>
              <a:buFont typeface="Wingdings" charset="2"/>
              <a:buChar char="Ø"/>
            </a:pPr>
            <a:r>
              <a:rPr lang="en-GB" sz="2000" dirty="0" smtClean="0"/>
              <a:t>Coincident detection would increase our confidence in a detection and improve parameter estimates </a:t>
            </a:r>
          </a:p>
          <a:p>
            <a:pPr>
              <a:buFont typeface="Wingdings" charset="2"/>
              <a:buChar char="Ø"/>
            </a:pPr>
            <a:endParaRPr lang="en-GB" sz="2000" dirty="0" smtClean="0"/>
          </a:p>
          <a:p>
            <a:pPr>
              <a:buFont typeface="Wingdings" charset="2"/>
              <a:buChar char="Ø"/>
            </a:pPr>
            <a:r>
              <a:rPr lang="en-GB" sz="2000" dirty="0" smtClean="0"/>
              <a:t> GW emission provide direct information on the GRB precursor</a:t>
            </a:r>
          </a:p>
          <a:p>
            <a:endParaRPr lang="en-GB" sz="2000" dirty="0" smtClean="0"/>
          </a:p>
          <a:p>
            <a:pPr>
              <a:buFont typeface="Wingdings" charset="2"/>
              <a:buChar char="Ø"/>
            </a:pPr>
            <a:r>
              <a:rPr lang="en-GB" sz="2000" dirty="0" smtClean="0"/>
              <a:t> most </a:t>
            </a:r>
            <a:r>
              <a:rPr lang="en-GB" sz="2000" dirty="0" err="1" smtClean="0"/>
              <a:t>promizing</a:t>
            </a:r>
            <a:r>
              <a:rPr lang="en-GB" sz="2000" dirty="0" smtClean="0"/>
              <a:t> sources for next generations of GW detectors = SHGRB</a:t>
            </a:r>
          </a:p>
          <a:p>
            <a:pPr>
              <a:buFont typeface="Wingdings" charset="2"/>
              <a:buChar char="Ø"/>
            </a:pPr>
            <a:endParaRPr lang="en-GB" sz="2000" dirty="0" smtClean="0"/>
          </a:p>
          <a:p>
            <a:pPr>
              <a:buFont typeface="Wingdings" charset="2"/>
              <a:buChar char="Ø"/>
            </a:pPr>
            <a:r>
              <a:rPr lang="en-GB" sz="2000" dirty="0" smtClean="0"/>
              <a:t> with ET,  GW/GRB detection provide a tool to study cosmology</a:t>
            </a:r>
          </a:p>
          <a:p>
            <a:pPr>
              <a:buFont typeface="Wingdings" charset="2"/>
              <a:buChar char="Ø"/>
            </a:pPr>
            <a:endParaRPr lang="en-GB" sz="2000" dirty="0" smtClean="0"/>
          </a:p>
          <a:p>
            <a:pPr>
              <a:buFont typeface="Wingdings" charset="2"/>
              <a:buChar char="Ø"/>
            </a:pPr>
            <a:r>
              <a:rPr lang="en-GB" sz="2000" dirty="0" smtClean="0"/>
              <a:t> the ideal for the future, a GRB mission optimized for SHGRB during ET</a:t>
            </a:r>
          </a:p>
          <a:p>
            <a:pPr>
              <a:buFont typeface="Wingdings" charset="2"/>
              <a:buChar char="Ø"/>
            </a:pPr>
            <a:endParaRPr lang="en-GB" sz="2000" dirty="0" smtClean="0"/>
          </a:p>
          <a:p>
            <a:pPr>
              <a:buFont typeface="Wingdings" charset="2"/>
              <a:buChar char="Ø"/>
            </a:pPr>
            <a:endParaRPr lang="en-GB" sz="2000" dirty="0" smtClean="0"/>
          </a:p>
        </p:txBody>
      </p:sp>
      <p:cxnSp>
        <p:nvCxnSpPr>
          <p:cNvPr id="15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Gravitational Waves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0"/>
          <p:cNvSpPr txBox="1"/>
          <p:nvPr/>
        </p:nvSpPr>
        <p:spPr>
          <a:xfrm>
            <a:off x="228600" y="1295400"/>
            <a:ext cx="8686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GWs</a:t>
            </a:r>
            <a:r>
              <a:rPr lang="en-US" sz="2000" dirty="0" smtClean="0"/>
              <a:t> are space-time </a:t>
            </a:r>
            <a:r>
              <a:rPr lang="en-US" sz="2000" dirty="0" smtClean="0"/>
              <a:t>perturbations created </a:t>
            </a:r>
            <a:r>
              <a:rPr lang="en-US" sz="2000" dirty="0" smtClean="0"/>
              <a:t>by asymmetric acceleration of masses or non stationary </a:t>
            </a:r>
            <a:r>
              <a:rPr lang="en-US" sz="2000" dirty="0" smtClean="0"/>
              <a:t>field, </a:t>
            </a:r>
            <a:r>
              <a:rPr lang="en-US" sz="2000" dirty="0" smtClean="0"/>
              <a:t>propagating at the speed of </a:t>
            </a:r>
            <a:r>
              <a:rPr lang="en-US" sz="2000" dirty="0" smtClean="0"/>
              <a:t>light.</a:t>
            </a:r>
          </a:p>
          <a:p>
            <a:pPr algn="just"/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just">
              <a:buFont typeface="Wingdings" charset="2"/>
              <a:buChar char="Ø"/>
            </a:pPr>
            <a:r>
              <a:rPr lang="en-US" sz="2000" dirty="0" smtClean="0">
                <a:latin typeface="+mj-lt"/>
              </a:rPr>
              <a:t> Weak field approximation of the metric (background metric nearly flat):</a:t>
            </a:r>
          </a:p>
          <a:p>
            <a:pPr algn="just">
              <a:buFont typeface="Wingdings" charset="2"/>
              <a:buChar char="Ø"/>
            </a:pPr>
            <a:endParaRPr lang="en-US" sz="2000" dirty="0" smtClean="0">
              <a:latin typeface="+mj-lt"/>
            </a:endParaRPr>
          </a:p>
          <a:p>
            <a:pPr algn="just"/>
            <a:endParaRPr lang="en-US" sz="2000" dirty="0" smtClean="0">
              <a:latin typeface="+mj-lt"/>
            </a:endParaRPr>
          </a:p>
          <a:p>
            <a:pPr algn="just"/>
            <a:endParaRPr lang="en-US" sz="2000" dirty="0" smtClean="0">
              <a:latin typeface="+mj-lt"/>
            </a:endParaRPr>
          </a:p>
          <a:p>
            <a:pPr algn="just">
              <a:buFont typeface="Wingdings" charset="2"/>
              <a:buChar char="Ø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Linearized</a:t>
            </a:r>
            <a:r>
              <a:rPr lang="en-US" sz="2000" dirty="0" smtClean="0">
                <a:latin typeface="+mj-lt"/>
              </a:rPr>
              <a:t> Einstein’s equation (</a:t>
            </a:r>
            <a:r>
              <a:rPr lang="en-US" sz="2000" dirty="0" err="1" smtClean="0">
                <a:latin typeface="+mj-lt"/>
              </a:rPr>
              <a:t>jauge</a:t>
            </a:r>
            <a:r>
              <a:rPr lang="en-US" sz="2000" dirty="0" smtClean="0">
                <a:latin typeface="+mj-lt"/>
              </a:rPr>
              <a:t> TT*)</a:t>
            </a:r>
          </a:p>
          <a:p>
            <a:pPr algn="just"/>
            <a:endParaRPr lang="en-US" sz="2000" dirty="0" smtClean="0">
              <a:latin typeface="+mj-lt"/>
            </a:endParaRPr>
          </a:p>
          <a:p>
            <a:pPr algn="just"/>
            <a:endParaRPr lang="en-US" sz="2000" dirty="0" smtClean="0">
              <a:latin typeface="+mj-lt"/>
            </a:endParaRPr>
          </a:p>
          <a:p>
            <a:pPr algn="just"/>
            <a:endParaRPr lang="en-US" sz="2000" dirty="0" smtClean="0">
              <a:latin typeface="+mj-lt"/>
            </a:endParaRPr>
          </a:p>
          <a:p>
            <a:pPr algn="just">
              <a:buFont typeface="Wingdings" charset="2"/>
              <a:buChar char="Ø"/>
            </a:pPr>
            <a:r>
              <a:rPr lang="en-US" sz="2000" dirty="0" smtClean="0">
                <a:latin typeface="+mj-lt"/>
              </a:rPr>
              <a:t> Outside sources (       = 0 ) , wave equation:</a:t>
            </a:r>
          </a:p>
          <a:p>
            <a:pPr algn="just">
              <a:buFont typeface="Wingdings" charset="2"/>
              <a:buChar char="Ø"/>
            </a:pPr>
            <a:endParaRPr lang="en-US" sz="2000" dirty="0" smtClean="0">
              <a:latin typeface="+mj-lt"/>
            </a:endParaRPr>
          </a:p>
          <a:p>
            <a:pPr algn="just">
              <a:buFont typeface="Wingdings" charset="2"/>
              <a:buChar char="Ø"/>
            </a:pPr>
            <a:endParaRPr lang="en-US" sz="2000" dirty="0" smtClean="0">
              <a:latin typeface="+mj-lt"/>
            </a:endParaRPr>
          </a:p>
          <a:p>
            <a:pPr algn="just"/>
            <a:endParaRPr lang="en-US" sz="2000" dirty="0" smtClean="0">
              <a:latin typeface="+mj-lt"/>
            </a:endParaRPr>
          </a:p>
          <a:p>
            <a:pPr algn="just"/>
            <a:endParaRPr lang="en-US" sz="2000" dirty="0" smtClean="0">
              <a:latin typeface="+mj-lt"/>
            </a:endParaRPr>
          </a:p>
          <a:p>
            <a:pPr algn="just"/>
            <a:r>
              <a:rPr lang="en-US" sz="2000" i="1" dirty="0" smtClean="0">
                <a:latin typeface="+mj-lt"/>
              </a:rPr>
              <a:t>* Defined by geodesics of falling test masses</a:t>
            </a:r>
          </a:p>
        </p:txBody>
      </p:sp>
      <p:sp>
        <p:nvSpPr>
          <p:cNvPr id="22" name="Espace réservé du numéro de diapositive 3"/>
          <p:cNvSpPr txBox="1">
            <a:spLocks/>
          </p:cNvSpPr>
          <p:nvPr/>
        </p:nvSpPr>
        <p:spPr bwMode="auto">
          <a:xfrm>
            <a:off x="6934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09600" y="2661380"/>
          <a:ext cx="3581400" cy="539020"/>
        </p:xfrm>
        <a:graphic>
          <a:graphicData uri="http://schemas.openxmlformats.org/presentationml/2006/ole">
            <p:oleObj spid="_x0000_s22530" name="Equation" r:id="rId4" imgW="1854200" imgH="279400" progId="Equation.DSMT4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685800" y="3911817"/>
          <a:ext cx="2743200" cy="736383"/>
        </p:xfrm>
        <a:graphic>
          <a:graphicData uri="http://schemas.openxmlformats.org/presentationml/2006/ole">
            <p:oleObj spid="_x0000_s22531" name="Equation" r:id="rId5" imgW="2933700" imgH="78740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685800" y="5257800"/>
          <a:ext cx="2001163" cy="762000"/>
        </p:xfrm>
        <a:graphic>
          <a:graphicData uri="http://schemas.openxmlformats.org/presentationml/2006/ole">
            <p:oleObj spid="_x0000_s22535" name="Equation" r:id="rId6" imgW="2070100" imgH="78740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406446" y="4648200"/>
          <a:ext cx="412954" cy="457200"/>
        </p:xfrm>
        <a:graphic>
          <a:graphicData uri="http://schemas.openxmlformats.org/presentationml/2006/ole">
            <p:oleObj spid="_x0000_s22536" name="Equation" r:id="rId7" imgW="3556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GW Polarization (</a:t>
            </a:r>
            <a:r>
              <a:rPr lang="en-US" dirty="0" err="1" smtClean="0"/>
              <a:t>jauge</a:t>
            </a:r>
            <a:r>
              <a:rPr lang="en-US" dirty="0" smtClean="0"/>
              <a:t> TT)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Espace réservé du numéro de diapositive 3"/>
          <p:cNvSpPr txBox="1">
            <a:spLocks/>
          </p:cNvSpPr>
          <p:nvPr/>
        </p:nvSpPr>
        <p:spPr bwMode="auto">
          <a:xfrm>
            <a:off x="6934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40" descr="gravxPolAni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4720" y="4419600"/>
            <a:ext cx="2316480" cy="1422400"/>
          </a:xfrm>
          <a:prstGeom prst="rect">
            <a:avLst/>
          </a:prstGeom>
          <a:noFill/>
        </p:spPr>
      </p:pic>
      <p:pic>
        <p:nvPicPr>
          <p:cNvPr id="18" name="Picture 39" descr="grav+PolAnim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4720" y="1935480"/>
            <a:ext cx="2316480" cy="1569720"/>
          </a:xfrm>
          <a:prstGeom prst="rect">
            <a:avLst/>
          </a:prstGeom>
          <a:noFill/>
        </p:spPr>
      </p:pic>
      <p:graphicFrame>
        <p:nvGraphicFramePr>
          <p:cNvPr id="605191" name="Object 7"/>
          <p:cNvGraphicFramePr>
            <a:graphicFrameLocks noChangeAspect="1"/>
          </p:cNvGraphicFramePr>
          <p:nvPr/>
        </p:nvGraphicFramePr>
        <p:xfrm>
          <a:off x="304800" y="1981200"/>
          <a:ext cx="2819400" cy="3840217"/>
        </p:xfrm>
        <a:graphic>
          <a:graphicData uri="http://schemas.openxmlformats.org/presentationml/2006/ole">
            <p:oleObj spid="_x0000_s605191" name="Equation" r:id="rId8" imgW="1473200" imgH="2006600" progId="Equation.DSMT4">
              <p:embed/>
            </p:oleObj>
          </a:graphicData>
        </a:graphic>
      </p:graphicFrame>
      <p:pic>
        <p:nvPicPr>
          <p:cNvPr id="13" name="gravitywave.gif">
            <a:hlinkClick r:id="" action="ppaction://media"/>
          </p:cNvPr>
          <p:cNvPicPr/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6400800" y="1905000"/>
            <a:ext cx="1905000" cy="1905000"/>
          </a:xfrm>
          <a:prstGeom prst="rect">
            <a:avLst/>
          </a:prstGeom>
        </p:spPr>
      </p:pic>
      <p:pic>
        <p:nvPicPr>
          <p:cNvPr id="14" name="gravwavecross.gif">
            <a:hlinkClick r:id="" action="ppaction://media"/>
          </p:cNvPr>
          <p:cNvPicPr/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6400800" y="40386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Generation of </a:t>
            </a:r>
            <a:r>
              <a:rPr lang="en-US" dirty="0" err="1" smtClean="0"/>
              <a:t>GWs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0"/>
          <p:cNvSpPr txBox="1"/>
          <p:nvPr/>
        </p:nvSpPr>
        <p:spPr>
          <a:xfrm>
            <a:off x="304800" y="12954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just">
              <a:buFont typeface="Wingdings" charset="2"/>
              <a:buChar char="Ø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quadrupolar</a:t>
            </a:r>
            <a:r>
              <a:rPr lang="en-US" sz="2000" dirty="0" smtClean="0">
                <a:latin typeface="+mj-lt"/>
              </a:rPr>
              <a:t> approximation  (                 Thorne 1980):</a:t>
            </a:r>
          </a:p>
          <a:p>
            <a:pPr algn="just"/>
            <a:endParaRPr lang="en-US" sz="2000" dirty="0" smtClean="0">
              <a:latin typeface="+mj-lt"/>
            </a:endParaRPr>
          </a:p>
          <a:p>
            <a:pPr algn="just">
              <a:buFont typeface="Wingdings" charset="2"/>
              <a:buChar char="Ø"/>
            </a:pPr>
            <a:endParaRPr lang="en-US" sz="2000" dirty="0" smtClean="0">
              <a:latin typeface="+mj-lt"/>
            </a:endParaRPr>
          </a:p>
          <a:p>
            <a:pPr algn="just"/>
            <a:endParaRPr lang="en-US" sz="2000" dirty="0" smtClean="0">
              <a:latin typeface="+mj-lt"/>
            </a:endParaRPr>
          </a:p>
          <a:p>
            <a:pPr algn="just"/>
            <a:endParaRPr lang="en-US" sz="2000" dirty="0" smtClean="0">
              <a:latin typeface="+mj-lt"/>
            </a:endParaRPr>
          </a:p>
          <a:p>
            <a:pPr algn="just">
              <a:buFont typeface="Wingdings" charset="2"/>
              <a:buChar char="Ø"/>
            </a:pPr>
            <a:r>
              <a:rPr lang="en-US" sz="2000" dirty="0" smtClean="0">
                <a:latin typeface="+mj-lt"/>
              </a:rPr>
              <a:t> mass </a:t>
            </a:r>
            <a:r>
              <a:rPr lang="en-US" sz="2000" dirty="0" err="1" smtClean="0">
                <a:latin typeface="+mj-lt"/>
              </a:rPr>
              <a:t>quadrupole</a:t>
            </a:r>
            <a:r>
              <a:rPr lang="en-US" sz="2000" dirty="0" smtClean="0">
                <a:latin typeface="+mj-lt"/>
              </a:rPr>
              <a:t> moment: </a:t>
            </a:r>
          </a:p>
          <a:p>
            <a:pPr algn="just">
              <a:buFont typeface="Wingdings" charset="2"/>
              <a:buChar char="Ø"/>
            </a:pPr>
            <a:endParaRPr lang="en-US" sz="2000" dirty="0" smtClean="0">
              <a:latin typeface="+mj-lt"/>
            </a:endParaRPr>
          </a:p>
          <a:p>
            <a:pPr algn="just">
              <a:buFont typeface="Wingdings" charset="2"/>
              <a:buChar char="Ø"/>
            </a:pPr>
            <a:endParaRPr lang="en-US" sz="2000" dirty="0" smtClean="0">
              <a:latin typeface="+mj-lt"/>
            </a:endParaRPr>
          </a:p>
          <a:p>
            <a:pPr algn="just"/>
            <a:endParaRPr lang="en-US" sz="2000" dirty="0" smtClean="0">
              <a:latin typeface="+mj-lt"/>
            </a:endParaRPr>
          </a:p>
          <a:p>
            <a:pPr algn="just"/>
            <a:endParaRPr lang="en-US" sz="2000" dirty="0" smtClean="0">
              <a:latin typeface="+mj-lt"/>
            </a:endParaRPr>
          </a:p>
          <a:p>
            <a:pPr algn="just"/>
            <a:endParaRPr lang="en-US" sz="2000" dirty="0" smtClean="0">
              <a:latin typeface="+mj-lt"/>
            </a:endParaRPr>
          </a:p>
          <a:p>
            <a:pPr algn="just"/>
            <a:endParaRPr lang="en-US" sz="2000" dirty="0" smtClean="0">
              <a:latin typeface="+mj-lt"/>
            </a:endParaRPr>
          </a:p>
          <a:p>
            <a:pPr algn="just">
              <a:buFont typeface="Wingdings" charset="2"/>
              <a:buChar char="Ø"/>
            </a:pPr>
            <a:r>
              <a:rPr lang="en-US" sz="2000" dirty="0" smtClean="0">
                <a:latin typeface="+mj-lt"/>
              </a:rPr>
              <a:t> GW energy emitted:</a:t>
            </a:r>
          </a:p>
          <a:p>
            <a:pPr algn="just">
              <a:buFont typeface="Wingdings" charset="2"/>
              <a:buChar char="Ø"/>
            </a:pPr>
            <a:endParaRPr lang="en-US" sz="2000" i="1" dirty="0" smtClean="0">
              <a:latin typeface="+mj-lt"/>
            </a:endParaRPr>
          </a:p>
          <a:p>
            <a:pPr algn="just">
              <a:buFont typeface="Wingdings" charset="2"/>
              <a:buChar char="Ø"/>
            </a:pPr>
            <a:endParaRPr lang="en-US" sz="2000" i="1" dirty="0" smtClean="0">
              <a:latin typeface="+mj-lt"/>
            </a:endParaRPr>
          </a:p>
        </p:txBody>
      </p:sp>
      <p:sp>
        <p:nvSpPr>
          <p:cNvPr id="22" name="Espace réservé du numéro de diapositive 3"/>
          <p:cNvSpPr txBox="1">
            <a:spLocks/>
          </p:cNvSpPr>
          <p:nvPr/>
        </p:nvSpPr>
        <p:spPr bwMode="auto">
          <a:xfrm>
            <a:off x="6934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939800" y="2057400"/>
          <a:ext cx="7100888" cy="850900"/>
        </p:xfrm>
        <a:graphic>
          <a:graphicData uri="http://schemas.openxmlformats.org/presentationml/2006/ole">
            <p:oleObj spid="_x0000_s706563" name="Equation" r:id="rId4" imgW="5816600" imgH="69850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990600" y="3729038"/>
          <a:ext cx="3803650" cy="1223962"/>
        </p:xfrm>
        <a:graphic>
          <a:graphicData uri="http://schemas.openxmlformats.org/presentationml/2006/ole">
            <p:oleObj spid="_x0000_s706565" name="Equation" r:id="rId5" imgW="3276600" imgH="1054100" progId="Equation.DSMT4">
              <p:embed/>
            </p:oleObj>
          </a:graphicData>
        </a:graphic>
      </p:graphicFrame>
      <p:graphicFrame>
        <p:nvGraphicFramePr>
          <p:cNvPr id="706566" name="Object 6"/>
          <p:cNvGraphicFramePr>
            <a:graphicFrameLocks noChangeAspect="1"/>
          </p:cNvGraphicFramePr>
          <p:nvPr/>
        </p:nvGraphicFramePr>
        <p:xfrm>
          <a:off x="3657600" y="1658470"/>
          <a:ext cx="914400" cy="322729"/>
        </p:xfrm>
        <a:graphic>
          <a:graphicData uri="http://schemas.openxmlformats.org/presentationml/2006/ole">
            <p:oleObj spid="_x0000_s706566" name="Equation" r:id="rId6" imgW="685800" imgH="241300" progId="Equation.DSMT4">
              <p:embed/>
            </p:oleObj>
          </a:graphicData>
        </a:graphic>
      </p:graphicFrame>
      <p:graphicFrame>
        <p:nvGraphicFramePr>
          <p:cNvPr id="706568" name="Object 8"/>
          <p:cNvGraphicFramePr>
            <a:graphicFrameLocks noChangeAspect="1"/>
          </p:cNvGraphicFramePr>
          <p:nvPr/>
        </p:nvGraphicFramePr>
        <p:xfrm>
          <a:off x="990600" y="5791200"/>
          <a:ext cx="1962150" cy="811212"/>
        </p:xfrm>
        <a:graphic>
          <a:graphicData uri="http://schemas.openxmlformats.org/presentationml/2006/ole">
            <p:oleObj spid="_x0000_s706568" name="Equation" r:id="rId7" imgW="1689100" imgH="698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Indirect Evidence: PSR B1913+16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371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discovered by </a:t>
            </a:r>
            <a:r>
              <a:rPr lang="en-US" sz="2000" dirty="0" err="1" smtClean="0"/>
              <a:t>Hulse</a:t>
            </a:r>
            <a:r>
              <a:rPr lang="en-US" sz="2000" dirty="0" smtClean="0"/>
              <a:t> &amp; Taylor in 1974 at Arecibo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smtClean="0"/>
              <a:t>Nobel Prize in 1993)</a:t>
            </a:r>
          </a:p>
          <a:p>
            <a:pPr algn="just"/>
            <a:endParaRPr lang="en-US" sz="2000" dirty="0" smtClean="0"/>
          </a:p>
          <a:p>
            <a:pPr algn="just">
              <a:buFont typeface="Wingdings" charset="2"/>
              <a:buChar char="Ø"/>
            </a:pPr>
            <a:r>
              <a:rPr lang="en-US" sz="2000" dirty="0" smtClean="0">
                <a:latin typeface="+mj-lt"/>
              </a:rPr>
              <a:t> orbital decay, due to the emission of GW, in precise agreement with GR ~0.2%</a:t>
            </a:r>
          </a:p>
          <a:p>
            <a:pPr algn="just">
              <a:buFont typeface="Wingdings" charset="2"/>
              <a:buChar char="Ø"/>
            </a:pPr>
            <a:r>
              <a:rPr lang="en-US" sz="2000" dirty="0" smtClean="0">
                <a:latin typeface="+mj-lt"/>
              </a:rPr>
              <a:t> will take another 300 million years to merge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9" name="Picture 13" descr="psr1913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624919"/>
            <a:ext cx="3505200" cy="4080681"/>
          </a:xfrm>
          <a:prstGeom prst="rect">
            <a:avLst/>
          </a:prstGeom>
          <a:noFill/>
        </p:spPr>
      </p:pic>
      <p:sp>
        <p:nvSpPr>
          <p:cNvPr id="22" name="Espace réservé du numéro de diapositive 3"/>
          <p:cNvSpPr txBox="1">
            <a:spLocks/>
          </p:cNvSpPr>
          <p:nvPr/>
        </p:nvSpPr>
        <p:spPr bwMode="auto">
          <a:xfrm>
            <a:off x="6934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6" descr="1913sysinfo"/>
          <p:cNvPicPr>
            <a:picLocks noChangeAspect="1" noChangeArrowheads="1"/>
          </p:cNvPicPr>
          <p:nvPr/>
        </p:nvPicPr>
        <p:blipFill>
          <a:blip r:embed="rId4"/>
          <a:srcRect l="3772" t="3741" r="3772" b="3741"/>
          <a:stretch>
            <a:fillRect/>
          </a:stretch>
        </p:blipFill>
        <p:spPr bwMode="auto">
          <a:xfrm>
            <a:off x="838200" y="3655344"/>
            <a:ext cx="3429000" cy="25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GW </a:t>
            </a:r>
            <a:r>
              <a:rPr lang="en-US" dirty="0" err="1" smtClean="0"/>
              <a:t>Interferometry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10"/>
          <p:cNvSpPr txBox="1"/>
          <p:nvPr/>
        </p:nvSpPr>
        <p:spPr>
          <a:xfrm>
            <a:off x="152400" y="1371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GW interferometers measure the phase difference caused by passing </a:t>
            </a:r>
            <a:r>
              <a:rPr lang="en-US" sz="2000" dirty="0" err="1" smtClean="0">
                <a:latin typeface="+mj-lt"/>
              </a:rPr>
              <a:t>GWs</a:t>
            </a:r>
            <a:r>
              <a:rPr lang="en-US" sz="2000" dirty="0" smtClean="0">
                <a:latin typeface="+mj-lt"/>
              </a:rPr>
              <a:t>, which stretch one arm as they compress the other.</a:t>
            </a:r>
          </a:p>
        </p:txBody>
      </p:sp>
      <p:sp>
        <p:nvSpPr>
          <p:cNvPr id="22" name="Espace réservé du numéro de diapositive 3"/>
          <p:cNvSpPr txBox="1">
            <a:spLocks/>
          </p:cNvSpPr>
          <p:nvPr/>
        </p:nvSpPr>
        <p:spPr bwMode="auto">
          <a:xfrm>
            <a:off x="6934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304800" y="4126789"/>
            <a:ext cx="595035" cy="30777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Helvetica" pitchFamily="-65" charset="0"/>
              </a:rPr>
              <a:t>lase</a:t>
            </a:r>
            <a:r>
              <a:rPr lang="en-US" sz="1400" dirty="0" smtClean="0">
                <a:solidFill>
                  <a:srgbClr val="FF0000"/>
                </a:solidFill>
                <a:latin typeface="Helvetica" pitchFamily="-65" charset="0"/>
              </a:rPr>
              <a:t>r</a:t>
            </a:r>
            <a:endParaRPr lang="en-US" sz="1400" dirty="0">
              <a:solidFill>
                <a:srgbClr val="FF0000"/>
              </a:solidFill>
              <a:latin typeface="Helvetica" pitchFamily="-65" charset="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983237" y="3352800"/>
            <a:ext cx="2205750" cy="2363404"/>
            <a:chOff x="816" y="864"/>
            <a:chExt cx="2568" cy="2748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816" y="864"/>
              <a:ext cx="2568" cy="2280"/>
              <a:chOff x="1392" y="1176"/>
              <a:chExt cx="2568" cy="2280"/>
            </a:xfrm>
          </p:grpSpPr>
          <p:sp>
            <p:nvSpPr>
              <p:cNvPr id="21" name="Oval 4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2064" cy="206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Oval 6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3840" y="220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2610" y="1176"/>
                <a:ext cx="432" cy="144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 rot="-5400000">
                <a:off x="3672" y="2178"/>
                <a:ext cx="432" cy="144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1392" y="2256"/>
                <a:ext cx="9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 flipH="1">
                <a:off x="2304" y="2256"/>
                <a:ext cx="14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2832" y="1344"/>
                <a:ext cx="0" cy="211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arrow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 flipV="1">
                <a:off x="2658" y="2094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>
                <a:off x="2832" y="1526"/>
                <a:ext cx="331" cy="35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latin typeface="Helvetica" pitchFamily="-65" charset="0"/>
                  </a:rPr>
                  <a:t>L</a:t>
                </a:r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3072" y="2294"/>
                <a:ext cx="280" cy="35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 smtClean="0">
                    <a:latin typeface="Helvetica" pitchFamily="-65" charset="0"/>
                  </a:rPr>
                  <a:t>L</a:t>
                </a:r>
                <a:endParaRPr lang="en-US" sz="1400" dirty="0">
                  <a:latin typeface="Helvetica" pitchFamily="-65" charset="0"/>
                </a:endParaRPr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1938" y="3254"/>
              <a:ext cx="871" cy="3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1400" dirty="0">
                  <a:latin typeface="Helvetica" pitchFamily="-65" charset="0"/>
                </a:rPr>
                <a:t>Δφ</a:t>
              </a:r>
              <a:r>
                <a:rPr lang="en-US" sz="1400" dirty="0">
                  <a:latin typeface="Helvetica" pitchFamily="-65" charset="0"/>
                </a:rPr>
                <a:t> = 0</a:t>
              </a:r>
              <a:endParaRPr lang="el-GR" sz="1400" dirty="0">
                <a:latin typeface="Helvetica" pitchFamily="-65" charset="0"/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983237" y="3435365"/>
            <a:ext cx="2293362" cy="2294601"/>
            <a:chOff x="3456" y="1896"/>
            <a:chExt cx="2670" cy="2668"/>
          </a:xfrm>
        </p:grpSpPr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3744" y="1968"/>
              <a:ext cx="2304" cy="18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4848" y="1920"/>
              <a:ext cx="96" cy="9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Oval 21"/>
            <p:cNvSpPr>
              <a:spLocks noChangeArrowheads="1"/>
            </p:cNvSpPr>
            <p:nvPr/>
          </p:nvSpPr>
          <p:spPr bwMode="auto">
            <a:xfrm>
              <a:off x="6006" y="2837"/>
              <a:ext cx="96" cy="9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4674" y="1896"/>
              <a:ext cx="432" cy="144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 rot="-5400000">
              <a:off x="5838" y="2807"/>
              <a:ext cx="432" cy="144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3456" y="2885"/>
              <a:ext cx="9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 flipH="1">
              <a:off x="4368" y="2885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4896" y="2016"/>
              <a:ext cx="0" cy="21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 flipV="1">
              <a:off x="4722" y="2723"/>
              <a:ext cx="336" cy="3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4896" y="2155"/>
              <a:ext cx="900" cy="3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Helvetica" pitchFamily="-65" charset="0"/>
                </a:rPr>
                <a:t>L- </a:t>
              </a:r>
              <a:r>
                <a:rPr lang="el-GR" sz="1400" dirty="0">
                  <a:latin typeface="Helvetica" pitchFamily="-65" charset="0"/>
                </a:rPr>
                <a:t>Δ</a:t>
              </a:r>
              <a:r>
                <a:rPr lang="en-US" sz="1400" dirty="0">
                  <a:latin typeface="Helvetica" pitchFamily="-65" charset="0"/>
                </a:rPr>
                <a:t>L/2</a:t>
              </a:r>
              <a:endParaRPr lang="el-GR" sz="1400" dirty="0">
                <a:latin typeface="Helvetica" pitchFamily="-65" charset="0"/>
              </a:endParaRPr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5136" y="2923"/>
              <a:ext cx="895" cy="3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Helvetica" pitchFamily="-65" charset="0"/>
                </a:rPr>
                <a:t>L+</a:t>
              </a:r>
              <a:r>
                <a:rPr lang="el-GR" sz="1400" dirty="0">
                  <a:latin typeface="Helvetica" pitchFamily="-65" charset="0"/>
                </a:rPr>
                <a:t>Δ</a:t>
              </a:r>
              <a:r>
                <a:rPr lang="en-US" sz="1400" dirty="0">
                  <a:latin typeface="Helvetica" pitchFamily="-65" charset="0"/>
                </a:rPr>
                <a:t>L/2</a:t>
              </a:r>
              <a:endParaRPr lang="el-GR" sz="1400" dirty="0">
                <a:latin typeface="Helvetica" pitchFamily="-65" charset="0"/>
              </a:endParaRP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4488" y="4206"/>
              <a:ext cx="1283" cy="3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l-GR" sz="1400" dirty="0">
                  <a:latin typeface="Helvetica" pitchFamily="-65" charset="0"/>
                </a:rPr>
                <a:t>Δφ</a:t>
              </a:r>
              <a:r>
                <a:rPr lang="en-US" sz="1400" dirty="0" smtClean="0">
                  <a:latin typeface="Helvetica" pitchFamily="-65" charset="0"/>
                </a:rPr>
                <a:t> </a:t>
              </a:r>
              <a:r>
                <a:rPr lang="fr-FR" sz="1400" i="0" dirty="0" smtClean="0">
                  <a:latin typeface="Helvetica" pitchFamily="-65" charset="0"/>
                  <a:sym typeface="Mathematica1" pitchFamily="2" charset="2"/>
                </a:rPr>
                <a:t>∝</a:t>
              </a:r>
              <a:r>
                <a:rPr lang="en-US" sz="1400" dirty="0" smtClean="0">
                  <a:latin typeface="Helvetica" pitchFamily="-65" charset="0"/>
                  <a:sym typeface="Mathematica1" pitchFamily="2" charset="2"/>
                </a:rPr>
                <a:t> </a:t>
              </a:r>
              <a:r>
                <a:rPr lang="el-GR" sz="1400" dirty="0">
                  <a:latin typeface="Helvetica" pitchFamily="-65" charset="0"/>
                  <a:sym typeface="Mathematica1" pitchFamily="2" charset="2"/>
                </a:rPr>
                <a:t>Δ</a:t>
              </a:r>
              <a:r>
                <a:rPr lang="en-US" sz="1400" dirty="0">
                  <a:latin typeface="Helvetica" pitchFamily="-65" charset="0"/>
                  <a:sym typeface="Mathematica1" pitchFamily="2" charset="2"/>
                </a:rPr>
                <a:t>L</a:t>
              </a:r>
              <a:endParaRPr lang="el-GR" sz="1400" dirty="0">
                <a:latin typeface="Helvetica" pitchFamily="-65" charset="0"/>
                <a:sym typeface="Mathematica1" pitchFamily="2" charset="2"/>
              </a:endParaRPr>
            </a:p>
          </p:txBody>
        </p:sp>
      </p:grp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304800" y="5879389"/>
            <a:ext cx="1246133" cy="307777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>
                <a:latin typeface="Helvetica" pitchFamily="-65" charset="0"/>
              </a:rPr>
              <a:t>h</a:t>
            </a:r>
            <a:r>
              <a:rPr lang="en-US" sz="1400" dirty="0" smtClean="0">
                <a:latin typeface="Helvetica" pitchFamily="-65" charset="0"/>
              </a:rPr>
              <a:t>=</a:t>
            </a:r>
            <a:r>
              <a:rPr lang="el-GR" sz="1400" dirty="0" smtClean="0">
                <a:latin typeface="Helvetica" pitchFamily="-65" charset="0"/>
              </a:rPr>
              <a:t>Δ</a:t>
            </a:r>
            <a:r>
              <a:rPr lang="en-US" sz="1400" dirty="0" smtClean="0">
                <a:latin typeface="Helvetica" pitchFamily="-65" charset="0"/>
              </a:rPr>
              <a:t>L/L=10</a:t>
            </a:r>
            <a:r>
              <a:rPr lang="en-US" sz="1400" baseline="30000" dirty="0" smtClean="0">
                <a:latin typeface="Helvetica" pitchFamily="-65" charset="0"/>
              </a:rPr>
              <a:t>-21</a:t>
            </a:r>
            <a:endParaRPr lang="el-GR" sz="1400" dirty="0">
              <a:latin typeface="Helvetica" pitchFamily="-65" charset="0"/>
            </a:endParaRPr>
          </a:p>
        </p:txBody>
      </p:sp>
      <p:pic>
        <p:nvPicPr>
          <p:cNvPr id="49" name="Image 48" descr="schem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844800"/>
            <a:ext cx="4929909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Global Network of Interferometers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Espace réservé du numéro de diapositive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-2209800" y="533400"/>
            <a:ext cx="7772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" descr="worldma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2176463"/>
            <a:ext cx="7086600" cy="413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uLHOaerialCropp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135187"/>
            <a:ext cx="1600200" cy="1370013"/>
          </a:xfrm>
          <a:prstGeom prst="rect">
            <a:avLst/>
          </a:prstGeom>
          <a:noFill/>
          <a:ln w="317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7" name="Picture 5" descr="LLOaeri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953000"/>
            <a:ext cx="1600200" cy="1306513"/>
          </a:xfrm>
          <a:prstGeom prst="rect">
            <a:avLst/>
          </a:prstGeom>
          <a:noFill/>
          <a:ln w="317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8" name="Picture 6" descr="virgo_aeri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716087"/>
            <a:ext cx="1600200" cy="1255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7" descr="geo600_aeri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1708150"/>
            <a:ext cx="1600200" cy="1263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8" descr="tama_aeri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2351087"/>
            <a:ext cx="1600200" cy="1382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990600" y="2895600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1371600" y="3581400"/>
            <a:ext cx="12954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4191000" y="26670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4491038" y="2667000"/>
            <a:ext cx="690562" cy="644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>
            <a:off x="6756400" y="2819400"/>
            <a:ext cx="482600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0" y="4476690"/>
            <a:ext cx="20574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LIGO </a:t>
            </a:r>
            <a:r>
              <a:rPr lang="en-US" sz="2000" b="1" dirty="0" smtClean="0"/>
              <a:t>4 </a:t>
            </a:r>
            <a:r>
              <a:rPr lang="en-US" sz="2000" b="1" dirty="0"/>
              <a:t>km</a:t>
            </a:r>
            <a:endParaRPr lang="en-US" b="1" dirty="0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6200" y="1657290"/>
            <a:ext cx="18680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LIGO </a:t>
            </a:r>
            <a:r>
              <a:rPr lang="en-US" sz="2000" b="1" dirty="0" smtClean="0"/>
              <a:t>4 &amp; </a:t>
            </a:r>
            <a:r>
              <a:rPr lang="en-US" sz="2000" b="1" dirty="0"/>
              <a:t>2 </a:t>
            </a:r>
            <a:r>
              <a:rPr lang="en-US" sz="2000" b="1" dirty="0" smtClean="0"/>
              <a:t>km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5105400" y="1276290"/>
            <a:ext cx="16764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VIRGO </a:t>
            </a:r>
            <a:r>
              <a:rPr lang="en-US" sz="2000" b="1" dirty="0" smtClean="0"/>
              <a:t>3 </a:t>
            </a:r>
            <a:r>
              <a:rPr lang="en-US" sz="2000" b="1" dirty="0"/>
              <a:t>km</a:t>
            </a:r>
            <a:endParaRPr lang="en-US" b="1" dirty="0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7315200" y="1913692"/>
            <a:ext cx="1905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TAMA300</a:t>
            </a:r>
          </a:p>
          <a:p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971800" y="1295400"/>
            <a:ext cx="152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GEO600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1000" y="6488668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 resonant bars and spheres, LISA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Global Network of Interferometers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Espace réservé du numéro de diapositive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-2209800" y="533400"/>
            <a:ext cx="7772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" descr="worldma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2176463"/>
            <a:ext cx="7086600" cy="413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uLHOaerialCropp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135187"/>
            <a:ext cx="1600200" cy="1370013"/>
          </a:xfrm>
          <a:prstGeom prst="rect">
            <a:avLst/>
          </a:prstGeom>
          <a:noFill/>
          <a:ln w="317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7" name="Picture 5" descr="LLOaeri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953000"/>
            <a:ext cx="1600200" cy="1306513"/>
          </a:xfrm>
          <a:prstGeom prst="rect">
            <a:avLst/>
          </a:prstGeom>
          <a:noFill/>
          <a:ln w="317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8" name="Picture 6" descr="virgo_aeri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716087"/>
            <a:ext cx="1600200" cy="1255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7" descr="geo600_aeri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1708150"/>
            <a:ext cx="1600200" cy="1263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8" descr="tama_aeri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2351087"/>
            <a:ext cx="1600200" cy="1382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990600" y="2895600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1371600" y="3581400"/>
            <a:ext cx="12954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4191000" y="26670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4491038" y="2667000"/>
            <a:ext cx="690562" cy="644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>
            <a:off x="6756400" y="2819400"/>
            <a:ext cx="482600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0" y="4476690"/>
            <a:ext cx="20574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Ad LIGO </a:t>
            </a:r>
            <a:r>
              <a:rPr lang="en-US" sz="2000" b="1" dirty="0" smtClean="0"/>
              <a:t>4 </a:t>
            </a:r>
            <a:r>
              <a:rPr lang="en-US" sz="2000" b="1" dirty="0"/>
              <a:t>km</a:t>
            </a:r>
            <a:endParaRPr lang="en-US" b="1" dirty="0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6200" y="1657290"/>
            <a:ext cx="22398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Ad LIGO </a:t>
            </a:r>
            <a:r>
              <a:rPr lang="en-US" sz="2000" b="1" dirty="0" smtClean="0"/>
              <a:t>4 &amp; </a:t>
            </a:r>
            <a:r>
              <a:rPr lang="en-US" sz="2000" b="1" dirty="0"/>
              <a:t>2 </a:t>
            </a:r>
            <a:r>
              <a:rPr lang="en-US" sz="2000" b="1" dirty="0" smtClean="0"/>
              <a:t>km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953000" y="1276290"/>
            <a:ext cx="19812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Ad VIRGO </a:t>
            </a:r>
            <a:r>
              <a:rPr lang="en-US" sz="2000" b="1" dirty="0" smtClean="0"/>
              <a:t>3 </a:t>
            </a:r>
            <a:r>
              <a:rPr lang="en-US" sz="2000" b="1" dirty="0"/>
              <a:t>km</a:t>
            </a:r>
            <a:endParaRPr lang="en-US" b="1" dirty="0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7315200" y="1913692"/>
            <a:ext cx="1905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LCGT</a:t>
            </a:r>
          </a:p>
          <a:p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971800" y="1295400"/>
            <a:ext cx="152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GEO600 HF 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7010400" y="4705290"/>
            <a:ext cx="16093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South LIGO</a:t>
            </a:r>
            <a:endParaRPr lang="en-US" b="1" dirty="0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 flipV="1">
            <a:off x="6362700" y="4876800"/>
            <a:ext cx="11049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8" name="Picture 21" descr="aigo_aeri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5105400"/>
            <a:ext cx="1527175" cy="126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" name="ZoneTexte 32"/>
          <p:cNvSpPr txBox="1"/>
          <p:nvPr/>
        </p:nvSpPr>
        <p:spPr>
          <a:xfrm>
            <a:off x="2667000" y="60153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2nd GENERATION ~2015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44039</TotalTime>
  <Words>1167</Words>
  <Application>Microsoft Macintosh PowerPoint</Application>
  <PresentationFormat>Présentation à l'écran (4:3)</PresentationFormat>
  <Paragraphs>252</Paragraphs>
  <Slides>23</Slides>
  <Notes>17</Notes>
  <HiddenSlides>0</HiddenSlides>
  <MMClips>6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Office Theme</vt:lpstr>
      <vt:lpstr>Equation</vt:lpstr>
      <vt:lpstr>MathType 6.0 Equation</vt:lpstr>
      <vt:lpstr>GW signal associated with GRBs &amp; prospects for coincident detection </vt:lpstr>
      <vt:lpstr>Einstein General Relativity (1916)</vt:lpstr>
      <vt:lpstr>Gravitational Waves</vt:lpstr>
      <vt:lpstr>GW Polarization (jauge TT)</vt:lpstr>
      <vt:lpstr>Generation of GWs</vt:lpstr>
      <vt:lpstr>Indirect Evidence: PSR B1913+16</vt:lpstr>
      <vt:lpstr>GW Interferometry</vt:lpstr>
      <vt:lpstr>Global Network of Interferometers</vt:lpstr>
      <vt:lpstr>Global Network of Interferometers</vt:lpstr>
      <vt:lpstr>Global Network of Interferometers</vt:lpstr>
      <vt:lpstr>Detector Noise</vt:lpstr>
      <vt:lpstr>Detector Directionality</vt:lpstr>
      <vt:lpstr>GW Sources</vt:lpstr>
      <vt:lpstr>GRB progenitor models</vt:lpstr>
      <vt:lpstr>Model of Core–collapse (LGRB)</vt:lpstr>
      <vt:lpstr>GW Emission from Core Collapse</vt:lpstr>
      <vt:lpstr>GW emission from binary coalescence</vt:lpstr>
      <vt:lpstr>Horizon/Rate</vt:lpstr>
      <vt:lpstr>LIGO/Virgo results</vt:lpstr>
      <vt:lpstr>Compact binaries as standard candles</vt:lpstr>
      <vt:lpstr>Diapositive 21</vt:lpstr>
      <vt:lpstr>Cosmology with NS-NS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Tania Regimbau</dc:creator>
  <cp:lastModifiedBy>Tania Regimbau</cp:lastModifiedBy>
  <cp:revision>1435</cp:revision>
  <dcterms:created xsi:type="dcterms:W3CDTF">2010-09-24T09:44:58Z</dcterms:created>
  <dcterms:modified xsi:type="dcterms:W3CDTF">2010-09-24T10:48:57Z</dcterms:modified>
</cp:coreProperties>
</file>