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68" r:id="rId1"/>
  </p:sldMasterIdLst>
  <p:notesMasterIdLst>
    <p:notesMasterId r:id="rId13"/>
  </p:notesMasterIdLst>
  <p:sldIdLst>
    <p:sldId id="256" r:id="rId2"/>
    <p:sldId id="257" r:id="rId3"/>
    <p:sldId id="260" r:id="rId4"/>
    <p:sldId id="261" r:id="rId5"/>
    <p:sldId id="266" r:id="rId6"/>
    <p:sldId id="267" r:id="rId7"/>
    <p:sldId id="268" r:id="rId8"/>
    <p:sldId id="269" r:id="rId9"/>
    <p:sldId id="270" r:id="rId10"/>
    <p:sldId id="262" r:id="rId11"/>
    <p:sldId id="271" r:id="rId12"/>
  </p:sldIdLst>
  <p:sldSz cx="12192000" cy="6858000"/>
  <p:notesSz cx="6858000" cy="9144000"/>
  <p:embeddedFontLst>
    <p:embeddedFont>
      <p:font typeface="IBM Plex Sans" panose="020B0503050203000203" pitchFamily="34" charset="0"/>
      <p:regular r:id="rId14"/>
      <p:bold r:id="rId15"/>
      <p:italic r:id="rId16"/>
      <p:boldItalic r:id="rId17"/>
    </p:embeddedFont>
    <p:embeddedFont>
      <p:font typeface="IBM Plex Sans SemiBold" panose="020B0703050203000203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08" autoAdjust="0"/>
    <p:restoredTop sz="85246" autoAdjust="0"/>
  </p:normalViewPr>
  <p:slideViewPr>
    <p:cSldViewPr snapToGrid="0">
      <p:cViewPr varScale="1">
        <p:scale>
          <a:sx n="95" d="100"/>
          <a:sy n="95" d="100"/>
        </p:scale>
        <p:origin x="13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  <p:extLst>
    <p:ext uri="{620B2872-D7B9-4A21-9093-7833F8D536E1}">
      <p15:sldGuideLst xmlns:p15="http://schemas.microsoft.com/office/powerpoint/2012/main">
        <p15:guide id="1" orient="horz" pos="2880">
          <p15:clr>
            <a:srgbClr val="F26B43"/>
          </p15:clr>
        </p15:guide>
        <p15:guide id="2" pos="2160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175" name="Google Shape;17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dirty="0"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854309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040420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46276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818766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dirty="0"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457758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dirty="0"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844698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 dirty="0"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12813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1101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3a164f5f02a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3a164f5f02a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500"/>
              </a:spcBef>
              <a:spcAft>
                <a:spcPts val="1500"/>
              </a:spcAft>
              <a:buNone/>
            </a:pPr>
            <a:endParaRPr/>
          </a:p>
        </p:txBody>
      </p:sp>
      <p:sp>
        <p:nvSpPr>
          <p:cNvPr id="184" name="Google Shape;184;g3a164f5f02a_0_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fr-FR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2316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ouverture logo blanc">
  <p:cSld name="1_Couverture logo blanc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2" descr="Une image contenant violette, Lilas, capture d’écran, bleu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descr="Une image contenant cercle, jaune, objet astronomique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479425" y="3564627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7" name="Google Shape;17;p2"/>
          <p:cNvSpPr txBox="1"/>
          <p:nvPr/>
        </p:nvSpPr>
        <p:spPr>
          <a:xfrm>
            <a:off x="479425" y="3722282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7777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 txBox="1"/>
          <p:nvPr/>
        </p:nvSpPr>
        <p:spPr>
          <a:xfrm>
            <a:off x="407210" y="5897267"/>
            <a:ext cx="4871589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598" y="6271868"/>
            <a:ext cx="163920" cy="101084"/>
          </a:xfrm>
          <a:prstGeom prst="rect">
            <a:avLst/>
          </a:prstGeom>
          <a:noFill/>
          <a:ln>
            <a:noFill/>
          </a:ln>
        </p:spPr>
      </p:pic>
      <p:sp>
        <p:nvSpPr>
          <p:cNvPr id="21" name="Google Shape;21;p2"/>
          <p:cNvSpPr txBox="1"/>
          <p:nvPr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None/>
            </a:pPr>
            <a:r>
              <a:rPr lang="fr-FR" sz="1300" b="0" i="0" u="none" strike="noStrike" cap="none" dirty="0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15/09/2026</a:t>
            </a:r>
            <a:endParaRPr sz="1300" b="0" i="0" u="none" strike="noStrike" cap="none" dirty="0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2"/>
          <p:cNvSpPr txBox="1">
            <a:spLocks noGrp="1"/>
          </p:cNvSpPr>
          <p:nvPr>
            <p:ph type="title"/>
          </p:nvPr>
        </p:nvSpPr>
        <p:spPr>
          <a:xfrm>
            <a:off x="479425" y="2512682"/>
            <a:ext cx="5616575" cy="12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148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23" name="Google Shape;23;p2"/>
          <p:cNvPicPr preferRelativeResize="0"/>
          <p:nvPr/>
        </p:nvPicPr>
        <p:blipFill rotWithShape="1">
          <a:blip r:embed="rId5">
            <a:alphaModFix/>
          </a:blip>
          <a:srcRect t="3550" b="3550"/>
          <a:stretch/>
        </p:blipFill>
        <p:spPr>
          <a:xfrm>
            <a:off x="205456" y="245252"/>
            <a:ext cx="4021836" cy="146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mmaire">
  <p:cSld name="Sommai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body" idx="1"/>
          </p:nvPr>
        </p:nvSpPr>
        <p:spPr>
          <a:xfrm>
            <a:off x="3575650" y="2236105"/>
            <a:ext cx="720100" cy="36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Google Shape;26;p3"/>
          <p:cNvSpPr txBox="1"/>
          <p:nvPr/>
        </p:nvSpPr>
        <p:spPr>
          <a:xfrm>
            <a:off x="2351480" y="1124680"/>
            <a:ext cx="6392778" cy="7848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rial"/>
              <a:buNone/>
            </a:pPr>
            <a:r>
              <a:rPr lang="fr-FR" sz="5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Sommaire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3"/>
          <p:cNvSpPr txBox="1">
            <a:spLocks noGrp="1"/>
          </p:cNvSpPr>
          <p:nvPr>
            <p:ph type="body" idx="2"/>
          </p:nvPr>
        </p:nvSpPr>
        <p:spPr>
          <a:xfrm>
            <a:off x="4367760" y="2236105"/>
            <a:ext cx="7344815" cy="36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body" idx="3"/>
          </p:nvPr>
        </p:nvSpPr>
        <p:spPr>
          <a:xfrm>
            <a:off x="3575650" y="2879195"/>
            <a:ext cx="720100" cy="36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body" idx="4"/>
          </p:nvPr>
        </p:nvSpPr>
        <p:spPr>
          <a:xfrm>
            <a:off x="4367760" y="2880247"/>
            <a:ext cx="7344815" cy="3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0" name="Google Shape;30;p3"/>
          <p:cNvSpPr txBox="1">
            <a:spLocks noGrp="1"/>
          </p:cNvSpPr>
          <p:nvPr>
            <p:ph type="body" idx="5"/>
          </p:nvPr>
        </p:nvSpPr>
        <p:spPr>
          <a:xfrm>
            <a:off x="3575650" y="3522285"/>
            <a:ext cx="720100" cy="36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1" name="Google Shape;31;p3"/>
          <p:cNvSpPr txBox="1">
            <a:spLocks noGrp="1"/>
          </p:cNvSpPr>
          <p:nvPr>
            <p:ph type="body" idx="6"/>
          </p:nvPr>
        </p:nvSpPr>
        <p:spPr>
          <a:xfrm>
            <a:off x="4367760" y="3524387"/>
            <a:ext cx="7344815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2" name="Google Shape;32;p3"/>
          <p:cNvSpPr txBox="1">
            <a:spLocks noGrp="1"/>
          </p:cNvSpPr>
          <p:nvPr>
            <p:ph type="body" idx="7"/>
          </p:nvPr>
        </p:nvSpPr>
        <p:spPr>
          <a:xfrm>
            <a:off x="3575650" y="4165375"/>
            <a:ext cx="720100" cy="36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3" name="Google Shape;33;p3"/>
          <p:cNvSpPr txBox="1">
            <a:spLocks noGrp="1"/>
          </p:cNvSpPr>
          <p:nvPr>
            <p:ph type="body" idx="8"/>
          </p:nvPr>
        </p:nvSpPr>
        <p:spPr>
          <a:xfrm>
            <a:off x="4367760" y="4168529"/>
            <a:ext cx="7344815" cy="3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4" name="Google Shape;34;p3"/>
          <p:cNvSpPr txBox="1">
            <a:spLocks noGrp="1"/>
          </p:cNvSpPr>
          <p:nvPr>
            <p:ph type="body" idx="9"/>
          </p:nvPr>
        </p:nvSpPr>
        <p:spPr>
          <a:xfrm>
            <a:off x="3575650" y="4808465"/>
            <a:ext cx="720100" cy="365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5" name="Google Shape;35;p3"/>
          <p:cNvSpPr txBox="1">
            <a:spLocks noGrp="1"/>
          </p:cNvSpPr>
          <p:nvPr>
            <p:ph type="body" idx="13"/>
          </p:nvPr>
        </p:nvSpPr>
        <p:spPr>
          <a:xfrm>
            <a:off x="4367760" y="4812670"/>
            <a:ext cx="7344815" cy="3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6" name="Google Shape;36;p3"/>
          <p:cNvSpPr txBox="1">
            <a:spLocks noGrp="1"/>
          </p:cNvSpPr>
          <p:nvPr>
            <p:ph type="body" idx="14"/>
          </p:nvPr>
        </p:nvSpPr>
        <p:spPr>
          <a:xfrm>
            <a:off x="3575650" y="5456811"/>
            <a:ext cx="720100" cy="3653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61176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400"/>
              <a:buFont typeface="Arial"/>
              <a:buNone/>
              <a:defRPr sz="34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37" name="Google Shape;37;p3"/>
          <p:cNvSpPr txBox="1">
            <a:spLocks noGrp="1"/>
          </p:cNvSpPr>
          <p:nvPr>
            <p:ph type="body" idx="15"/>
          </p:nvPr>
        </p:nvSpPr>
        <p:spPr>
          <a:xfrm>
            <a:off x="4367760" y="5456812"/>
            <a:ext cx="7344815" cy="358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3769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Sommaire">
  <p:cSld name="2_Sommai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4"/>
          <p:cNvSpPr txBox="1">
            <a:spLocks noGrp="1"/>
          </p:cNvSpPr>
          <p:nvPr>
            <p:ph type="body" idx="1"/>
          </p:nvPr>
        </p:nvSpPr>
        <p:spPr>
          <a:xfrm>
            <a:off x="1091510" y="2780482"/>
            <a:ext cx="1043940" cy="122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marR="0" lvl="0" indent="-228600" algn="l" rtl="0">
              <a:lnSpc>
                <a:spcPct val="137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0" name="Google Shape;40;p4"/>
          <p:cNvSpPr txBox="1">
            <a:spLocks noGrp="1"/>
          </p:cNvSpPr>
          <p:nvPr>
            <p:ph type="body" idx="2"/>
          </p:nvPr>
        </p:nvSpPr>
        <p:spPr>
          <a:xfrm>
            <a:off x="2423694" y="2900648"/>
            <a:ext cx="9217076" cy="12311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marR="0" lvl="0" indent="-228600" algn="l" rtl="0">
              <a:lnSpc>
                <a:spcPct val="952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000"/>
              <a:buFont typeface="Arial"/>
              <a:buNone/>
              <a:defRPr sz="5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xte + image verticale">
  <p:cSld name="1_Texte + image verticale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5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body" idx="2"/>
          </p:nvPr>
        </p:nvSpPr>
        <p:spPr>
          <a:xfrm>
            <a:off x="490517" y="1746296"/>
            <a:ext cx="112331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body" idx="3"/>
          </p:nvPr>
        </p:nvSpPr>
        <p:spPr>
          <a:xfrm>
            <a:off x="490517" y="3717040"/>
            <a:ext cx="11222058" cy="245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4 colonnes">
  <p:cSld name="Texte 4 colonnes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6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11233150" cy="10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7" name="Google Shape;47;p6"/>
          <p:cNvSpPr txBox="1">
            <a:spLocks noGrp="1"/>
          </p:cNvSpPr>
          <p:nvPr>
            <p:ph type="body" idx="2"/>
          </p:nvPr>
        </p:nvSpPr>
        <p:spPr>
          <a:xfrm>
            <a:off x="484655" y="2542044"/>
            <a:ext cx="11235377" cy="1033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4444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3"/>
          </p:nvPr>
        </p:nvSpPr>
        <p:spPr>
          <a:xfrm>
            <a:off x="490517" y="1746296"/>
            <a:ext cx="11233150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body" idx="4"/>
          </p:nvPr>
        </p:nvSpPr>
        <p:spPr>
          <a:xfrm>
            <a:off x="468202" y="3715049"/>
            <a:ext cx="3539920" cy="245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body" idx="5"/>
          </p:nvPr>
        </p:nvSpPr>
        <p:spPr>
          <a:xfrm>
            <a:off x="4326040" y="3715049"/>
            <a:ext cx="3539920" cy="245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body" idx="6"/>
          </p:nvPr>
        </p:nvSpPr>
        <p:spPr>
          <a:xfrm>
            <a:off x="8185839" y="3715049"/>
            <a:ext cx="3539920" cy="2452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+ image">
  <p:cSld name="Texte + image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5377695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2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3"/>
          </p:nvPr>
        </p:nvSpPr>
        <p:spPr>
          <a:xfrm>
            <a:off x="479425" y="3717040"/>
            <a:ext cx="5366603" cy="245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11284B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6" name="Google Shape;56;p7"/>
          <p:cNvSpPr>
            <a:spLocks noGrp="1"/>
          </p:cNvSpPr>
          <p:nvPr>
            <p:ph type="pic" idx="4"/>
          </p:nvPr>
        </p:nvSpPr>
        <p:spPr>
          <a:xfrm>
            <a:off x="6107092" y="-4468"/>
            <a:ext cx="6084907" cy="6248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exte + image">
  <p:cSld name="1_Texte + image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body" idx="1"/>
          </p:nvPr>
        </p:nvSpPr>
        <p:spPr>
          <a:xfrm>
            <a:off x="6490197" y="476250"/>
            <a:ext cx="535551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9" name="Google Shape;59;p8"/>
          <p:cNvSpPr txBox="1">
            <a:spLocks noGrp="1"/>
          </p:cNvSpPr>
          <p:nvPr>
            <p:ph type="body" idx="2"/>
          </p:nvPr>
        </p:nvSpPr>
        <p:spPr>
          <a:xfrm>
            <a:off x="6501289" y="1746296"/>
            <a:ext cx="5355511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body" idx="3"/>
          </p:nvPr>
        </p:nvSpPr>
        <p:spPr>
          <a:xfrm>
            <a:off x="6490197" y="3717040"/>
            <a:ext cx="5355511" cy="2531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1" name="Google Shape;61;p8"/>
          <p:cNvSpPr>
            <a:spLocks noGrp="1"/>
          </p:cNvSpPr>
          <p:nvPr>
            <p:ph type="pic" idx="4"/>
          </p:nvPr>
        </p:nvSpPr>
        <p:spPr>
          <a:xfrm>
            <a:off x="0" y="0"/>
            <a:ext cx="6084907" cy="6248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+ image verticale">
  <p:cSld name="Texte + image verticale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9"/>
          <p:cNvSpPr>
            <a:spLocks noGrp="1"/>
          </p:cNvSpPr>
          <p:nvPr>
            <p:ph type="pic" idx="2"/>
          </p:nvPr>
        </p:nvSpPr>
        <p:spPr>
          <a:xfrm>
            <a:off x="8975724" y="0"/>
            <a:ext cx="3216275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64" name="Google Shape;64;p9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8208935" cy="10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5" name="Google Shape;65;p9"/>
          <p:cNvSpPr txBox="1"/>
          <p:nvPr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" name="Google Shape;66;p9"/>
          <p:cNvSpPr txBox="1"/>
          <p:nvPr/>
        </p:nvSpPr>
        <p:spPr>
          <a:xfrm>
            <a:off x="9838942" y="5007583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rgbClr val="11284B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1128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9"/>
          <p:cNvSpPr txBox="1"/>
          <p:nvPr/>
        </p:nvSpPr>
        <p:spPr>
          <a:xfrm>
            <a:off x="9648515" y="4875601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rgbClr val="11284B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rgbClr val="11284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9"/>
          <p:cNvSpPr txBox="1">
            <a:spLocks noGrp="1"/>
          </p:cNvSpPr>
          <p:nvPr>
            <p:ph type="body" idx="3"/>
          </p:nvPr>
        </p:nvSpPr>
        <p:spPr>
          <a:xfrm>
            <a:off x="490517" y="1746296"/>
            <a:ext cx="819784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9"/>
          <p:cNvSpPr txBox="1">
            <a:spLocks noGrp="1"/>
          </p:cNvSpPr>
          <p:nvPr>
            <p:ph type="body" idx="4"/>
          </p:nvPr>
        </p:nvSpPr>
        <p:spPr>
          <a:xfrm>
            <a:off x="490517" y="3717040"/>
            <a:ext cx="8197843" cy="245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exte + image verticale">
  <p:cSld name="2_Texte + image vertica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0"/>
          <p:cNvSpPr>
            <a:spLocks noGrp="1"/>
          </p:cNvSpPr>
          <p:nvPr>
            <p:ph type="pic" idx="2"/>
          </p:nvPr>
        </p:nvSpPr>
        <p:spPr>
          <a:xfrm>
            <a:off x="0" y="0"/>
            <a:ext cx="3216275" cy="68580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2" name="Google Shape;72;p10"/>
          <p:cNvSpPr txBox="1">
            <a:spLocks noGrp="1"/>
          </p:cNvSpPr>
          <p:nvPr>
            <p:ph type="body" idx="1"/>
          </p:nvPr>
        </p:nvSpPr>
        <p:spPr>
          <a:xfrm>
            <a:off x="3647660" y="476250"/>
            <a:ext cx="8208935" cy="10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3" name="Google Shape;73;p10"/>
          <p:cNvSpPr txBox="1">
            <a:spLocks noGrp="1"/>
          </p:cNvSpPr>
          <p:nvPr>
            <p:ph type="body" idx="3"/>
          </p:nvPr>
        </p:nvSpPr>
        <p:spPr>
          <a:xfrm>
            <a:off x="3658752" y="1746296"/>
            <a:ext cx="819784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4" name="Google Shape;74;p10"/>
          <p:cNvSpPr txBox="1">
            <a:spLocks noGrp="1"/>
          </p:cNvSpPr>
          <p:nvPr>
            <p:ph type="body" idx="4"/>
          </p:nvPr>
        </p:nvSpPr>
        <p:spPr>
          <a:xfrm>
            <a:off x="3658752" y="3717040"/>
            <a:ext cx="8197843" cy="245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+ graph">
  <p:cSld name="Texte + graph">
    <p:bg>
      <p:bgPr>
        <a:solidFill>
          <a:schemeClr val="lt1"/>
        </a:solidFill>
        <a:effectLst/>
      </p:bgPr>
    </p:bg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1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536660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7" name="Google Shape;77;p11"/>
          <p:cNvSpPr txBox="1">
            <a:spLocks noGrp="1"/>
          </p:cNvSpPr>
          <p:nvPr>
            <p:ph type="sldNum" idx="12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78" name="Google Shape;78;p11"/>
          <p:cNvSpPr txBox="1"/>
          <p:nvPr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" name="Google Shape;79;p1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body" idx="3"/>
          </p:nvPr>
        </p:nvSpPr>
        <p:spPr>
          <a:xfrm>
            <a:off x="479425" y="2880000"/>
            <a:ext cx="5366603" cy="32878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2" name="Google Shape;82;p11"/>
          <p:cNvSpPr txBox="1"/>
          <p:nvPr/>
        </p:nvSpPr>
        <p:spPr>
          <a:xfrm>
            <a:off x="11552194" y="6507510"/>
            <a:ext cx="432060" cy="8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</a:pPr>
            <a:fld id="{00000000-1234-1234-1234-123412341234}" type="slidenum">
              <a:rPr lang="fr-FR" sz="10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000" b="1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+ chiffres clés">
  <p:cSld name="Texte + chiffres clés"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2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8213622" cy="1080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5" name="Google Shape;85;p12"/>
          <p:cNvSpPr txBox="1">
            <a:spLocks noGrp="1"/>
          </p:cNvSpPr>
          <p:nvPr>
            <p:ph type="sldNum" idx="12"/>
          </p:nvPr>
        </p:nvSpPr>
        <p:spPr>
          <a:xfrm>
            <a:off x="11064690" y="6398133"/>
            <a:ext cx="947310" cy="398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11284B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r-FR"/>
              <a:t>‹N°›</a:t>
            </a:fld>
            <a:endParaRPr/>
          </a:p>
        </p:txBody>
      </p:sp>
      <p:sp>
        <p:nvSpPr>
          <p:cNvPr id="86" name="Google Shape;86;p12"/>
          <p:cNvSpPr txBox="1"/>
          <p:nvPr/>
        </p:nvSpPr>
        <p:spPr>
          <a:xfrm>
            <a:off x="11402568" y="6501384"/>
            <a:ext cx="18473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" name="Google Shape;87;p12"/>
          <p:cNvSpPr/>
          <p:nvPr/>
        </p:nvSpPr>
        <p:spPr>
          <a:xfrm>
            <a:off x="8975725" y="0"/>
            <a:ext cx="3216275" cy="6870716"/>
          </a:xfrm>
          <a:prstGeom prst="rect">
            <a:avLst/>
          </a:prstGeom>
          <a:solidFill>
            <a:srgbClr val="FFEB6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2"/>
          <p:cNvSpPr txBox="1"/>
          <p:nvPr/>
        </p:nvSpPr>
        <p:spPr>
          <a:xfrm>
            <a:off x="9838942" y="5007583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rgbClr val="11284B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2"/>
          <p:cNvSpPr txBox="1"/>
          <p:nvPr/>
        </p:nvSpPr>
        <p:spPr>
          <a:xfrm>
            <a:off x="9648515" y="4875601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rgbClr val="11284B"/>
              </a:buClr>
              <a:buSzPts val="4000"/>
              <a:buFont typeface="Arial"/>
              <a:buNone/>
            </a:pPr>
            <a:endParaRPr sz="4000" b="0" i="0" u="none" strike="noStrike" cap="non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12"/>
          <p:cNvSpPr txBox="1">
            <a:spLocks noGrp="1"/>
          </p:cNvSpPr>
          <p:nvPr>
            <p:ph type="body" idx="2"/>
          </p:nvPr>
        </p:nvSpPr>
        <p:spPr>
          <a:xfrm>
            <a:off x="9686542" y="1348114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1" name="Google Shape;91;p12"/>
          <p:cNvSpPr txBox="1">
            <a:spLocks noGrp="1"/>
          </p:cNvSpPr>
          <p:nvPr>
            <p:ph type="body" idx="3"/>
          </p:nvPr>
        </p:nvSpPr>
        <p:spPr>
          <a:xfrm>
            <a:off x="9686543" y="2093149"/>
            <a:ext cx="2026032" cy="64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2" name="Google Shape;92;p12"/>
          <p:cNvSpPr txBox="1">
            <a:spLocks noGrp="1"/>
          </p:cNvSpPr>
          <p:nvPr>
            <p:ph type="body" idx="4"/>
          </p:nvPr>
        </p:nvSpPr>
        <p:spPr>
          <a:xfrm>
            <a:off x="9686542" y="3101743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3" name="Google Shape;93;p12"/>
          <p:cNvSpPr txBox="1">
            <a:spLocks noGrp="1"/>
          </p:cNvSpPr>
          <p:nvPr>
            <p:ph type="body" idx="5"/>
          </p:nvPr>
        </p:nvSpPr>
        <p:spPr>
          <a:xfrm>
            <a:off x="9686543" y="3846778"/>
            <a:ext cx="2026032" cy="64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4" name="Google Shape;94;p12"/>
          <p:cNvSpPr txBox="1">
            <a:spLocks noGrp="1"/>
          </p:cNvSpPr>
          <p:nvPr>
            <p:ph type="body" idx="6"/>
          </p:nvPr>
        </p:nvSpPr>
        <p:spPr>
          <a:xfrm>
            <a:off x="9686542" y="4855183"/>
            <a:ext cx="1306138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7"/>
          </p:nvPr>
        </p:nvSpPr>
        <p:spPr>
          <a:xfrm>
            <a:off x="9686543" y="5600218"/>
            <a:ext cx="2026032" cy="648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body" idx="8"/>
          </p:nvPr>
        </p:nvSpPr>
        <p:spPr>
          <a:xfrm>
            <a:off x="490517" y="1746296"/>
            <a:ext cx="819784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body" idx="9"/>
          </p:nvPr>
        </p:nvSpPr>
        <p:spPr>
          <a:xfrm>
            <a:off x="490517" y="3717040"/>
            <a:ext cx="8197843" cy="24508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8" name="Google Shape;98;p12"/>
          <p:cNvSpPr txBox="1"/>
          <p:nvPr/>
        </p:nvSpPr>
        <p:spPr>
          <a:xfrm>
            <a:off x="11552194" y="6507510"/>
            <a:ext cx="432060" cy="8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</a:pPr>
            <a:fld id="{00000000-1234-1234-1234-123412341234}" type="slidenum">
              <a:rPr lang="fr-FR"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0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sposition personnalisée1">
  <p:cSld name="Disposition personnalisée1"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3"/>
          <p:cNvSpPr txBox="1">
            <a:spLocks noGrp="1"/>
          </p:cNvSpPr>
          <p:nvPr>
            <p:ph type="body" idx="1"/>
          </p:nvPr>
        </p:nvSpPr>
        <p:spPr>
          <a:xfrm>
            <a:off x="431371" y="1196752"/>
            <a:ext cx="11329259" cy="51125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81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84800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4800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4800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4800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84800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1" name="Google Shape;101;p13"/>
          <p:cNvSpPr txBox="1">
            <a:spLocks noGrp="1"/>
          </p:cNvSpPr>
          <p:nvPr>
            <p:ph type="title"/>
          </p:nvPr>
        </p:nvSpPr>
        <p:spPr>
          <a:xfrm>
            <a:off x="2447595" y="115889"/>
            <a:ext cx="9744405" cy="63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2_Couverture trame claire">
  <p:cSld name="12_Couverture trame clair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5998" y="0"/>
            <a:ext cx="6096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4" descr="Une image contenant cercle, jaune, objet astronomique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4"/>
          <p:cNvSpPr txBox="1"/>
          <p:nvPr/>
        </p:nvSpPr>
        <p:spPr>
          <a:xfrm>
            <a:off x="479425" y="3564627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6" name="Google Shape;106;p14"/>
          <p:cNvSpPr txBox="1"/>
          <p:nvPr/>
        </p:nvSpPr>
        <p:spPr>
          <a:xfrm>
            <a:off x="479425" y="3722282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07" name="Google Shape;107;p14"/>
          <p:cNvSpPr txBox="1"/>
          <p:nvPr/>
        </p:nvSpPr>
        <p:spPr>
          <a:xfrm>
            <a:off x="407210" y="5897267"/>
            <a:ext cx="4871589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08" name="Google Shape;108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598" y="6271868"/>
            <a:ext cx="163920" cy="101084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4"/>
          <p:cNvSpPr txBox="1">
            <a:spLocks noGrp="1"/>
          </p:cNvSpPr>
          <p:nvPr>
            <p:ph type="subTitle" idx="1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7777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0" name="Google Shape;110;p14"/>
          <p:cNvSpPr txBox="1"/>
          <p:nvPr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None/>
            </a:pPr>
            <a:r>
              <a:rPr lang="fr-FR" sz="1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13/05/2024</a:t>
            </a:r>
            <a:endParaRPr sz="13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479425" y="2512682"/>
            <a:ext cx="5616575" cy="12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148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12" name="Google Shape;112;p14"/>
          <p:cNvPicPr preferRelativeResize="0"/>
          <p:nvPr/>
        </p:nvPicPr>
        <p:blipFill rotWithShape="1">
          <a:blip r:embed="rId5">
            <a:alphaModFix/>
          </a:blip>
          <a:srcRect t="3550" b="3550"/>
          <a:stretch/>
        </p:blipFill>
        <p:spPr>
          <a:xfrm>
            <a:off x="205456" y="245252"/>
            <a:ext cx="4021836" cy="146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1_Couverture trame claire">
  <p:cSld name="11_Couverture trame claire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5"/>
          <p:cNvPicPr preferRelativeResize="0"/>
          <p:nvPr/>
        </p:nvPicPr>
        <p:blipFill rotWithShape="1">
          <a:blip r:embed="rId2">
            <a:alphaModFix/>
          </a:blip>
          <a:srcRect l="-8543" r="8543"/>
          <a:stretch/>
        </p:blipFill>
        <p:spPr>
          <a:xfrm>
            <a:off x="304800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5" descr="Une image contenant cercle, jaune, objet astronomique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 l="10641" r="-1014"/>
          <a:stretch/>
        </p:blipFill>
        <p:spPr>
          <a:xfrm>
            <a:off x="0" y="0"/>
            <a:ext cx="6528060" cy="685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p15"/>
          <p:cNvSpPr txBox="1"/>
          <p:nvPr/>
        </p:nvSpPr>
        <p:spPr>
          <a:xfrm>
            <a:off x="479425" y="3564627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7" name="Google Shape;117;p15"/>
          <p:cNvSpPr txBox="1"/>
          <p:nvPr/>
        </p:nvSpPr>
        <p:spPr>
          <a:xfrm>
            <a:off x="479425" y="3722282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18" name="Google Shape;118;p15"/>
          <p:cNvSpPr txBox="1"/>
          <p:nvPr/>
        </p:nvSpPr>
        <p:spPr>
          <a:xfrm>
            <a:off x="407210" y="5897267"/>
            <a:ext cx="4871589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19" name="Google Shape;119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598" y="6271868"/>
            <a:ext cx="163920" cy="10108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5"/>
          <p:cNvSpPr txBox="1">
            <a:spLocks noGrp="1"/>
          </p:cNvSpPr>
          <p:nvPr>
            <p:ph type="subTitle" idx="1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7777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1" name="Google Shape;121;p15"/>
          <p:cNvSpPr txBox="1"/>
          <p:nvPr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None/>
            </a:pPr>
            <a:r>
              <a:rPr lang="fr-FR" sz="1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13/05/2024</a:t>
            </a:r>
            <a:endParaRPr sz="13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15"/>
          <p:cNvSpPr txBox="1">
            <a:spLocks noGrp="1"/>
          </p:cNvSpPr>
          <p:nvPr>
            <p:ph type="title"/>
          </p:nvPr>
        </p:nvSpPr>
        <p:spPr>
          <a:xfrm>
            <a:off x="479425" y="2512682"/>
            <a:ext cx="5616575" cy="12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148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07210" y="327695"/>
            <a:ext cx="1125421" cy="110998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301528" y="5310382"/>
            <a:ext cx="2498865" cy="12961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uverture logo blanc">
  <p:cSld name="Couverture logo blanc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095999" y="0"/>
            <a:ext cx="6096001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7" name="Google Shape;127;p16" descr="Une image contenant cercle, jaune, objet astronomique&#10;&#10;Description générée automatiquement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328310" cy="6858501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6"/>
          <p:cNvSpPr txBox="1"/>
          <p:nvPr/>
        </p:nvSpPr>
        <p:spPr>
          <a:xfrm>
            <a:off x="479425" y="3564627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29" name="Google Shape;129;p16"/>
          <p:cNvSpPr txBox="1"/>
          <p:nvPr/>
        </p:nvSpPr>
        <p:spPr>
          <a:xfrm>
            <a:off x="479425" y="3722282"/>
            <a:ext cx="5616575" cy="7478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IBM Plex Sans"/>
              <a:buNone/>
            </a:pPr>
            <a:endParaRPr sz="54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sp>
        <p:nvSpPr>
          <p:cNvPr id="130" name="Google Shape;130;p16"/>
          <p:cNvSpPr txBox="1">
            <a:spLocks noGrp="1"/>
          </p:cNvSpPr>
          <p:nvPr>
            <p:ph type="subTitle" idx="1"/>
          </p:nvPr>
        </p:nvSpPr>
        <p:spPr>
          <a:xfrm>
            <a:off x="479424" y="4869200"/>
            <a:ext cx="5616575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R="0" lvl="0" algn="l" rtl="0">
              <a:lnSpc>
                <a:spcPct val="97777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1" name="Google Shape;131;p16"/>
          <p:cNvSpPr txBox="1"/>
          <p:nvPr/>
        </p:nvSpPr>
        <p:spPr>
          <a:xfrm>
            <a:off x="407210" y="5897267"/>
            <a:ext cx="4871589" cy="8599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chemeClr val="dk1"/>
              </a:solidFill>
              <a:latin typeface="IBM Plex Sans"/>
              <a:ea typeface="IBM Plex Sans"/>
              <a:cs typeface="IBM Plex Sans"/>
              <a:sym typeface="IBM Plex Sans"/>
            </a:endParaRPr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85598" y="6271868"/>
            <a:ext cx="163920" cy="101084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6"/>
          <p:cNvSpPr txBox="1"/>
          <p:nvPr/>
        </p:nvSpPr>
        <p:spPr>
          <a:xfrm>
            <a:off x="695863" y="6247936"/>
            <a:ext cx="836768" cy="1800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300"/>
              <a:buFont typeface="Arial"/>
              <a:buNone/>
            </a:pPr>
            <a:r>
              <a:rPr lang="fr-FR" sz="1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rPr>
              <a:t>13/05/2024</a:t>
            </a:r>
            <a:endParaRPr sz="1300" b="0" i="0" u="none" strike="noStrike" cap="none">
              <a:solidFill>
                <a:schemeClr val="accen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6"/>
          <p:cNvSpPr txBox="1">
            <a:spLocks noGrp="1"/>
          </p:cNvSpPr>
          <p:nvPr>
            <p:ph type="title"/>
          </p:nvPr>
        </p:nvSpPr>
        <p:spPr>
          <a:xfrm>
            <a:off x="479425" y="2512682"/>
            <a:ext cx="5616575" cy="12961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1481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5400"/>
              <a:buFont typeface="Arial"/>
              <a:buNone/>
              <a:defRPr sz="54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135" name="Google Shape;135;p16"/>
          <p:cNvPicPr preferRelativeResize="0"/>
          <p:nvPr/>
        </p:nvPicPr>
        <p:blipFill rotWithShape="1">
          <a:blip r:embed="rId5">
            <a:alphaModFix/>
          </a:blip>
          <a:srcRect t="3550" b="3550"/>
          <a:stretch/>
        </p:blipFill>
        <p:spPr>
          <a:xfrm>
            <a:off x="205456" y="245252"/>
            <a:ext cx="4021836" cy="146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Sommaire">
  <p:cSld name="1_Sommair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0632630" y="211095"/>
            <a:ext cx="1253645" cy="1397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ouverture logo blanc">
  <p:cSld name="2_Couverture logo blanc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9" name="Google Shape;139;p18" descr="Une image contenant capture d’écran, bleu, Bleu électrique, motif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8"/>
          <p:cNvSpPr txBox="1">
            <a:spLocks noGrp="1"/>
          </p:cNvSpPr>
          <p:nvPr>
            <p:ph type="body" idx="1"/>
          </p:nvPr>
        </p:nvSpPr>
        <p:spPr>
          <a:xfrm>
            <a:off x="2423696" y="2914214"/>
            <a:ext cx="8208934" cy="112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marR="0" lvl="0" indent="-228600" algn="l" rtl="0">
              <a:lnSpc>
                <a:spcPct val="103809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Font typeface="Arial"/>
              <a:buNone/>
              <a:defRPr sz="42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1" name="Google Shape;141;p18"/>
          <p:cNvSpPr txBox="1">
            <a:spLocks noGrp="1"/>
          </p:cNvSpPr>
          <p:nvPr>
            <p:ph type="body" idx="2"/>
          </p:nvPr>
        </p:nvSpPr>
        <p:spPr>
          <a:xfrm>
            <a:off x="2423695" y="2204830"/>
            <a:ext cx="8208934" cy="324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marR="0" lvl="0" indent="-228600" algn="l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Couverture logo blanc">
  <p:cSld name="3_Couverture logo blanc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19" descr="Une image contenant capture d’écran, bleu, Bleu électrique, motif&#10;&#10;Description générée automatiquement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19"/>
          <p:cNvSpPr txBox="1">
            <a:spLocks noGrp="1"/>
          </p:cNvSpPr>
          <p:nvPr>
            <p:ph type="body" idx="1"/>
          </p:nvPr>
        </p:nvSpPr>
        <p:spPr>
          <a:xfrm>
            <a:off x="2495500" y="2914214"/>
            <a:ext cx="8234973" cy="112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marR="0" lvl="0" indent="-228600" algn="r" rtl="0">
              <a:lnSpc>
                <a:spcPct val="103809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200"/>
              <a:buFont typeface="Arial"/>
              <a:buNone/>
              <a:defRPr sz="4200" b="1" i="0" u="none" strike="noStrike" cap="none">
                <a:solidFill>
                  <a:schemeClr val="accent3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body" idx="2"/>
          </p:nvPr>
        </p:nvSpPr>
        <p:spPr>
          <a:xfrm>
            <a:off x="2495500" y="2204830"/>
            <a:ext cx="8234973" cy="3247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marL="457200" marR="0" lvl="0" indent="-228600" algn="r" rtl="0">
              <a:lnSpc>
                <a:spcPct val="133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e + graphs">
  <p:cSld name="Texte + graphs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20"/>
          <p:cNvSpPr txBox="1">
            <a:spLocks noGrp="1"/>
          </p:cNvSpPr>
          <p:nvPr>
            <p:ph type="body" idx="1"/>
          </p:nvPr>
        </p:nvSpPr>
        <p:spPr>
          <a:xfrm>
            <a:off x="479425" y="476250"/>
            <a:ext cx="5366603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5294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400"/>
              <a:buFont typeface="Arial"/>
              <a:buNone/>
              <a:defRPr sz="34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8" name="Google Shape;148;p20"/>
          <p:cNvSpPr txBox="1">
            <a:spLocks noGrp="1"/>
          </p:cNvSpPr>
          <p:nvPr>
            <p:ph type="body" idx="2"/>
          </p:nvPr>
        </p:nvSpPr>
        <p:spPr>
          <a:xfrm>
            <a:off x="490517" y="1746296"/>
            <a:ext cx="5366603" cy="6924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1652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300"/>
              <a:buFont typeface="Arial"/>
              <a:buNone/>
              <a:defRPr sz="23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9" name="Google Shape;149;p20"/>
          <p:cNvSpPr txBox="1">
            <a:spLocks noGrp="1"/>
          </p:cNvSpPr>
          <p:nvPr>
            <p:ph type="body" idx="3"/>
          </p:nvPr>
        </p:nvSpPr>
        <p:spPr>
          <a:xfrm>
            <a:off x="490517" y="3057824"/>
            <a:ext cx="5366603" cy="3110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Char char="•"/>
              <a:defRPr sz="1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27142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⮚"/>
              <a:defRPr sz="14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0" name="Google Shape;150;p20"/>
          <p:cNvSpPr>
            <a:spLocks noGrp="1"/>
          </p:cNvSpPr>
          <p:nvPr>
            <p:ph type="pic" idx="4"/>
          </p:nvPr>
        </p:nvSpPr>
        <p:spPr>
          <a:xfrm>
            <a:off x="6096000" y="0"/>
            <a:ext cx="6084907" cy="6248400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hiffres clés">
  <p:cSld name="1_Chiffres clés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1"/>
          <p:cNvSpPr>
            <a:spLocks noGrp="1"/>
          </p:cNvSpPr>
          <p:nvPr>
            <p:ph type="pic" idx="2"/>
          </p:nvPr>
        </p:nvSpPr>
        <p:spPr>
          <a:xfrm>
            <a:off x="-1" y="3434400"/>
            <a:ext cx="3045600" cy="343526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53" name="Google Shape;153;p21"/>
          <p:cNvSpPr txBox="1">
            <a:spLocks noGrp="1"/>
          </p:cNvSpPr>
          <p:nvPr>
            <p:ph type="body" idx="1"/>
          </p:nvPr>
        </p:nvSpPr>
        <p:spPr>
          <a:xfrm>
            <a:off x="479426" y="476250"/>
            <a:ext cx="2371332" cy="1466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360000" bIns="0" anchor="t" anchorCtr="0">
            <a:noAutofit/>
          </a:bodyPr>
          <a:lstStyle>
            <a:lvl1pPr marL="457200" marR="0" lvl="0" indent="-228600" algn="l" rtl="0">
              <a:lnSpc>
                <a:spcPct val="106923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600"/>
              <a:buFont typeface="Arial"/>
              <a:buNone/>
              <a:defRPr sz="2600" b="1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4" name="Google Shape;154;p21"/>
          <p:cNvSpPr txBox="1">
            <a:spLocks noGrp="1"/>
          </p:cNvSpPr>
          <p:nvPr>
            <p:ph type="body" idx="3"/>
          </p:nvPr>
        </p:nvSpPr>
        <p:spPr>
          <a:xfrm>
            <a:off x="490518" y="2113974"/>
            <a:ext cx="2371332" cy="552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180000" bIns="0" anchor="t" anchorCtr="0">
            <a:spAutoFit/>
          </a:bodyPr>
          <a:lstStyle>
            <a:lvl1pPr marL="457200" marR="0" lvl="0" indent="-228600" algn="l" rtl="0">
              <a:lnSpc>
                <a:spcPct val="121111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accent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5" name="Google Shape;155;p21"/>
          <p:cNvSpPr/>
          <p:nvPr/>
        </p:nvSpPr>
        <p:spPr>
          <a:xfrm>
            <a:off x="3045600" y="0"/>
            <a:ext cx="3050400" cy="3434399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21"/>
          <p:cNvSpPr/>
          <p:nvPr/>
        </p:nvSpPr>
        <p:spPr>
          <a:xfrm>
            <a:off x="3045600" y="3434400"/>
            <a:ext cx="3050400" cy="34343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21"/>
          <p:cNvSpPr/>
          <p:nvPr/>
        </p:nvSpPr>
        <p:spPr>
          <a:xfrm>
            <a:off x="6093151" y="0"/>
            <a:ext cx="3045600" cy="343439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21"/>
          <p:cNvSpPr/>
          <p:nvPr/>
        </p:nvSpPr>
        <p:spPr>
          <a:xfrm>
            <a:off x="9140400" y="0"/>
            <a:ext cx="3051600" cy="3434399"/>
          </a:xfrm>
          <a:prstGeom prst="rect">
            <a:avLst/>
          </a:prstGeom>
          <a:solidFill>
            <a:srgbClr val="9AE2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21"/>
          <p:cNvSpPr/>
          <p:nvPr/>
        </p:nvSpPr>
        <p:spPr>
          <a:xfrm>
            <a:off x="6095999" y="3434400"/>
            <a:ext cx="3045600" cy="343439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0" name="Google Shape;160;p21"/>
          <p:cNvSpPr/>
          <p:nvPr/>
        </p:nvSpPr>
        <p:spPr>
          <a:xfrm>
            <a:off x="9140399" y="3434400"/>
            <a:ext cx="3053249" cy="3434399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21"/>
          <p:cNvSpPr txBox="1">
            <a:spLocks noGrp="1"/>
          </p:cNvSpPr>
          <p:nvPr>
            <p:ph type="body" idx="4"/>
          </p:nvPr>
        </p:nvSpPr>
        <p:spPr>
          <a:xfrm>
            <a:off x="3287712" y="1367628"/>
            <a:ext cx="2615139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2" name="Google Shape;162;p21"/>
          <p:cNvSpPr txBox="1">
            <a:spLocks noGrp="1"/>
          </p:cNvSpPr>
          <p:nvPr>
            <p:ph type="body" idx="5"/>
          </p:nvPr>
        </p:nvSpPr>
        <p:spPr>
          <a:xfrm>
            <a:off x="6303736" y="1367628"/>
            <a:ext cx="2615139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3" name="Google Shape;163;p21"/>
          <p:cNvSpPr txBox="1">
            <a:spLocks noGrp="1"/>
          </p:cNvSpPr>
          <p:nvPr>
            <p:ph type="body" idx="6"/>
          </p:nvPr>
        </p:nvSpPr>
        <p:spPr>
          <a:xfrm>
            <a:off x="9386361" y="1367628"/>
            <a:ext cx="2615140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body" idx="7"/>
          </p:nvPr>
        </p:nvSpPr>
        <p:spPr>
          <a:xfrm>
            <a:off x="3287712" y="4842348"/>
            <a:ext cx="2615139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body" idx="8"/>
          </p:nvPr>
        </p:nvSpPr>
        <p:spPr>
          <a:xfrm>
            <a:off x="6303736" y="4842348"/>
            <a:ext cx="2615139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6" name="Google Shape;166;p21"/>
          <p:cNvSpPr txBox="1">
            <a:spLocks noGrp="1"/>
          </p:cNvSpPr>
          <p:nvPr>
            <p:ph type="body" idx="9"/>
          </p:nvPr>
        </p:nvSpPr>
        <p:spPr>
          <a:xfrm>
            <a:off x="9386361" y="4842348"/>
            <a:ext cx="2615140" cy="574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ctr" rtl="0">
              <a:lnSpc>
                <a:spcPct val="1265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4000"/>
              <a:buFont typeface="Arial"/>
              <a:buNone/>
              <a:defRPr sz="4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7" name="Google Shape;167;p21"/>
          <p:cNvSpPr txBox="1">
            <a:spLocks noGrp="1"/>
          </p:cNvSpPr>
          <p:nvPr>
            <p:ph type="body" idx="13"/>
          </p:nvPr>
        </p:nvSpPr>
        <p:spPr>
          <a:xfrm>
            <a:off x="3272271" y="2112663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8" name="Google Shape;168;p21"/>
          <p:cNvSpPr txBox="1">
            <a:spLocks noGrp="1"/>
          </p:cNvSpPr>
          <p:nvPr>
            <p:ph type="body" idx="14"/>
          </p:nvPr>
        </p:nvSpPr>
        <p:spPr>
          <a:xfrm>
            <a:off x="6321471" y="2106604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9" name="Google Shape;169;p21"/>
          <p:cNvSpPr txBox="1">
            <a:spLocks noGrp="1"/>
          </p:cNvSpPr>
          <p:nvPr>
            <p:ph type="body" idx="15"/>
          </p:nvPr>
        </p:nvSpPr>
        <p:spPr>
          <a:xfrm>
            <a:off x="9367071" y="2112663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0" name="Google Shape;170;p21"/>
          <p:cNvSpPr txBox="1">
            <a:spLocks noGrp="1"/>
          </p:cNvSpPr>
          <p:nvPr>
            <p:ph type="body" idx="16"/>
          </p:nvPr>
        </p:nvSpPr>
        <p:spPr>
          <a:xfrm>
            <a:off x="3272271" y="5536264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1" name="Google Shape;171;p21"/>
          <p:cNvSpPr txBox="1">
            <a:spLocks noGrp="1"/>
          </p:cNvSpPr>
          <p:nvPr>
            <p:ph type="body" idx="17"/>
          </p:nvPr>
        </p:nvSpPr>
        <p:spPr>
          <a:xfrm>
            <a:off x="6321471" y="5530205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ctr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2" name="Google Shape;172;p21"/>
          <p:cNvSpPr txBox="1">
            <a:spLocks noGrp="1"/>
          </p:cNvSpPr>
          <p:nvPr>
            <p:ph type="body" idx="18"/>
          </p:nvPr>
        </p:nvSpPr>
        <p:spPr>
          <a:xfrm>
            <a:off x="9367071" y="5536264"/>
            <a:ext cx="259225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08000" tIns="0" rIns="108000" bIns="0" anchor="t" anchorCtr="0">
            <a:spAutoFit/>
          </a:bodyPr>
          <a:lstStyle>
            <a:lvl1pPr marL="457200" marR="0" lvl="0" indent="-228600" algn="ctr" rtl="0">
              <a:lnSpc>
                <a:spcPct val="111249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2pPr>
            <a:lvl3pPr marL="1371600" marR="0" lvl="2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3pPr>
            <a:lvl4pPr marL="1828800" marR="0" lvl="3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4pPr>
            <a:lvl5pPr marL="2286000" marR="0" lvl="4" indent="-228600" algn="l" rtl="0">
              <a:lnSpc>
                <a:spcPct val="105294"/>
              </a:lnSpc>
              <a:spcBef>
                <a:spcPts val="500"/>
              </a:spcBef>
              <a:spcAft>
                <a:spcPts val="0"/>
              </a:spcAft>
              <a:buClr>
                <a:srgbClr val="11284B"/>
              </a:buClr>
              <a:buSzPts val="3400"/>
              <a:buFont typeface="Arial"/>
              <a:buNone/>
              <a:defRPr sz="3400" b="1" i="0" u="none" strike="noStrike" cap="none">
                <a:solidFill>
                  <a:srgbClr val="11284B"/>
                </a:solidFill>
                <a:latin typeface="IBM Plex Sans SemiBold"/>
                <a:ea typeface="IBM Plex Sans SemiBold"/>
                <a:cs typeface="IBM Plex Sans SemiBold"/>
                <a:sym typeface="IBM Plex Sans SemiBol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/>
        </p:nvSpPr>
        <p:spPr>
          <a:xfrm>
            <a:off x="11552194" y="6507510"/>
            <a:ext cx="432060" cy="16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Arial"/>
              <a:buNone/>
            </a:pPr>
            <a:fld id="{00000000-1234-1234-1234-123412341234}" type="slidenum">
              <a:rPr lang="fr-FR" sz="1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‹N°›</a:t>
            </a:fld>
            <a:endParaRPr sz="10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"/>
          <p:cNvSpPr txBox="1"/>
          <p:nvPr/>
        </p:nvSpPr>
        <p:spPr>
          <a:xfrm>
            <a:off x="5879970" y="6537418"/>
            <a:ext cx="432060" cy="831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600"/>
              <a:buFont typeface="Arial"/>
              <a:buNone/>
            </a:pPr>
            <a:r>
              <a:rPr lang="fr-FR" sz="600" dirty="0">
                <a:solidFill>
                  <a:schemeClr val="accent1"/>
                </a:solidFill>
              </a:rPr>
              <a:t>15/09/2026</a:t>
            </a:r>
            <a:endParaRPr sz="600" b="0" i="0" u="none" strike="noStrike" cap="none" dirty="0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 txBox="1"/>
          <p:nvPr/>
        </p:nvSpPr>
        <p:spPr>
          <a:xfrm>
            <a:off x="295111" y="6512400"/>
            <a:ext cx="4680650" cy="899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Arial"/>
              <a:buNone/>
            </a:pPr>
            <a:r>
              <a:rPr lang="fr-FR" sz="800">
                <a:solidFill>
                  <a:schemeClr val="accent1"/>
                </a:solidFill>
              </a:rPr>
              <a:t>Séminaire des correspondants et correspondantes communication de CNRS Nucléaire &amp; Particules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ts val="800"/>
              <a:buFont typeface="Arial"/>
              <a:buNone/>
            </a:pPr>
            <a:endParaRPr sz="800" b="0" i="0" u="none" strike="noStrike" cap="non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hototh&#232;que@in2p3.f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me.cern/fr/science/physics/higgs-boson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bo-phototheque.cnrs.fr/cnrs/bagheera/diffusion/externe/index.php?kc=S_vKPjMn3OZjrurVfTOh4FLhhHHdWN7lVBst6GA4QHFbTVIWgt0ZDTdhspnIIz9I-6SY1cXVwe7LWTbEa9cDrAbDWB2cxkl5JYbAXRquKnAr9Fw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3" Type="http://schemas.openxmlformats.org/officeDocument/2006/relationships/image" Target="../media/image17.jpg"/><Relationship Id="rId7" Type="http://schemas.openxmlformats.org/officeDocument/2006/relationships/image" Target="../media/image2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bo-phototheque.cnrs.fr/cnrs/bagheera/diffusion/externe/index.php?kc=8Ff4C8lLedppxHBIsCPt06Q15fzHt-k0DC0S2I-FAmTDXJ7fTBzu2RKsng961Wh4lcN0YgI-kTtyOJqi5kvlcymLUKxTASb7LTxoN0HChtOxyp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png"/><Relationship Id="rId7" Type="http://schemas.openxmlformats.org/officeDocument/2006/relationships/image" Target="../media/image28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jpg"/><Relationship Id="rId5" Type="http://schemas.openxmlformats.org/officeDocument/2006/relationships/image" Target="../media/image26.jpg"/><Relationship Id="rId4" Type="http://schemas.openxmlformats.org/officeDocument/2006/relationships/image" Target="../media/image2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bo-phototheque.cnrs.fr/cnrs/bagheera/diffusion/externe/index.php?kc=pNuSU2b1eKDRFk5B6eVRN-cVmxFsybJVrOw919ydmpwmFpphclCy_UOlmoyyW-x8jFdMFPf-KPUJChpx_w_voW071hiQP4hn8G1UKy8u2mGLjXI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jpg"/><Relationship Id="rId3" Type="http://schemas.openxmlformats.org/officeDocument/2006/relationships/image" Target="../media/image31.jpg"/><Relationship Id="rId7" Type="http://schemas.openxmlformats.org/officeDocument/2006/relationships/image" Target="../media/image3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22"/>
          <p:cNvSpPr txBox="1">
            <a:spLocks noGrp="1"/>
          </p:cNvSpPr>
          <p:nvPr>
            <p:ph type="subTitle" idx="1"/>
          </p:nvPr>
        </p:nvSpPr>
        <p:spPr>
          <a:xfrm>
            <a:off x="479425" y="5449062"/>
            <a:ext cx="7383900" cy="86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l" rtl="0">
              <a:lnSpc>
                <a:spcPct val="97777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</a:pPr>
            <a:r>
              <a:rPr lang="fr-FR" sz="2200" dirty="0">
                <a:hlinkClick r:id="rId3"/>
              </a:rPr>
              <a:t>photothèque@in2p3.fr</a:t>
            </a:r>
            <a:r>
              <a:rPr lang="fr-FR" sz="2200" dirty="0"/>
              <a:t> </a:t>
            </a:r>
            <a:br>
              <a:rPr lang="fr-FR" dirty="0"/>
            </a:br>
            <a:endParaRPr b="0"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22"/>
          <p:cNvSpPr txBox="1"/>
          <p:nvPr/>
        </p:nvSpPr>
        <p:spPr>
          <a:xfrm>
            <a:off x="407210" y="2404774"/>
            <a:ext cx="8137200" cy="2462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fr-F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Reportages pho</a:t>
            </a:r>
            <a:r>
              <a:rPr lang="fr-FR" sz="3100" b="1" dirty="0">
                <a:solidFill>
                  <a:schemeClr val="dk1"/>
                </a:solidFill>
              </a:rPr>
              <a:t>tographiques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fr-FR" sz="3100" b="1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HL-LHC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lang="fr-FR" sz="3100" b="1" dirty="0">
              <a:solidFill>
                <a:schemeClr val="dk1"/>
              </a:solidFill>
            </a:endParaRPr>
          </a:p>
          <a:p>
            <a:pPr>
              <a:buSzPts val="2800"/>
            </a:pPr>
            <a:r>
              <a:rPr lang="fr-FR" sz="2000" b="1" dirty="0">
                <a:solidFill>
                  <a:schemeClr val="dk1"/>
                </a:solidFill>
              </a:rPr>
              <a:t>Séminaire du réseau communication</a:t>
            </a:r>
          </a:p>
          <a:p>
            <a:pPr>
              <a:buSzPts val="2800"/>
            </a:pPr>
            <a:r>
              <a:rPr lang="fr-FR" sz="2000" b="1" dirty="0">
                <a:solidFill>
                  <a:schemeClr val="dk1"/>
                </a:solidFill>
              </a:rPr>
              <a:t>15 septembre 2026 – Strasbourg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9" name="Google Shape;179;p22"/>
          <p:cNvSpPr/>
          <p:nvPr/>
        </p:nvSpPr>
        <p:spPr>
          <a:xfrm>
            <a:off x="407200" y="6176675"/>
            <a:ext cx="2032800" cy="249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23272" y="1659285"/>
            <a:ext cx="5772728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i="1" dirty="0"/>
              <a:t>Le LHC est à l’arrêt depuis fin juin 2026 pour une durée de quatre ans dans le cadre du troisième long arrêt (LS3).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Le LHC devient le LHC à haute luminosité (</a:t>
            </a:r>
            <a:r>
              <a:rPr lang="fr-FR" b="1" dirty="0" err="1"/>
              <a:t>HiLumi</a:t>
            </a:r>
            <a:r>
              <a:rPr lang="fr-FR" b="1" dirty="0"/>
              <a:t> LHC).</a:t>
            </a:r>
          </a:p>
          <a:p>
            <a:r>
              <a:rPr lang="fr-FR" b="1" dirty="0"/>
              <a:t>Objectif : multiplier par dix la luminosité et accroître considérablement le nombre de collisions afin d’étudier plus en détail les composants fondamentaux de la matière.</a:t>
            </a:r>
          </a:p>
          <a:p>
            <a:endParaRPr lang="fr-FR" dirty="0"/>
          </a:p>
          <a:p>
            <a:pPr marL="285750" indent="-285750">
              <a:buFont typeface="Wingdings" panose="05000000000000000000" pitchFamily="2" charset="2"/>
              <a:buChar char="à"/>
            </a:pPr>
            <a:r>
              <a:rPr lang="fr-FR" dirty="0"/>
              <a:t>Le LHC à haute luminosité, devrait être opérationnel à la mi-2030, et permettra aux </a:t>
            </a:r>
            <a:r>
              <a:rPr lang="fr-FR" dirty="0" err="1"/>
              <a:t>physicienn.e.s</a:t>
            </a:r>
            <a:r>
              <a:rPr lang="fr-FR" dirty="0"/>
              <a:t> d’étudier plus en détail les mécanismes connus, comme </a:t>
            </a:r>
            <a:r>
              <a:rPr lang="fr-FR" dirty="0">
                <a:hlinkClick r:id="rId3"/>
              </a:rPr>
              <a:t>le boson de Higgs</a:t>
            </a:r>
            <a:r>
              <a:rPr lang="fr-FR" dirty="0"/>
              <a:t>, et d’observer d’éventuels nouveaux phénomènes très rares</a:t>
            </a:r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FR" dirty="0"/>
          </a:p>
          <a:p>
            <a:pPr marL="285750" indent="-285750">
              <a:buFont typeface="Wingdings" panose="05000000000000000000" pitchFamily="2" charset="2"/>
              <a:buChar char="à"/>
            </a:pPr>
            <a:endParaRPr lang="fr-FR" dirty="0"/>
          </a:p>
          <a:p>
            <a:endParaRPr lang="fr-FR" dirty="0"/>
          </a:p>
          <a:p>
            <a:r>
              <a:rPr lang="fr-FR" sz="1600" dirty="0"/>
              <a:t>Forte implication des laboratoires de CNRS Nucléaire &amp; Particules : CPPM, IJCLab, IP2I, IPHC, LAPP, LLR, LPCA, LPNHE, LPSC, L2IT, OMEGA, CC-IN2P3</a:t>
            </a:r>
          </a:p>
          <a:p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0ED2E6D2-C3E8-4FE9-BDED-4C3CE0A6145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1148" y="1817198"/>
            <a:ext cx="5730852" cy="322360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72FD4D8C-3594-4688-8316-440BE32C715D}"/>
              </a:ext>
            </a:extLst>
          </p:cNvPr>
          <p:cNvSpPr txBox="1"/>
          <p:nvPr/>
        </p:nvSpPr>
        <p:spPr>
          <a:xfrm>
            <a:off x="6461148" y="5151863"/>
            <a:ext cx="133814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Crédit : CERN</a:t>
            </a:r>
          </a:p>
        </p:txBody>
      </p:sp>
      <p:sp>
        <p:nvSpPr>
          <p:cNvPr id="8" name="Google Shape;186;p23">
            <a:extLst>
              <a:ext uri="{FF2B5EF4-FFF2-40B4-BE49-F238E27FC236}">
                <a16:creationId xmlns:a16="http://schemas.microsoft.com/office/drawing/2014/main" id="{E36452C8-7502-4690-8620-2D4A66A9BED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141143" y="1643354"/>
            <a:ext cx="5772728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De nombreuses améliorations seront apportées aux détecteurs :</a:t>
            </a:r>
          </a:p>
          <a:p>
            <a:endParaRPr lang="fr-FR" b="1" dirty="0"/>
          </a:p>
          <a:p>
            <a:r>
              <a:rPr lang="fr-FR" dirty="0">
                <a:sym typeface="Wingdings" panose="05000000000000000000" pitchFamily="2" charset="2"/>
              </a:rPr>
              <a:t> </a:t>
            </a:r>
            <a:r>
              <a:rPr lang="fr-FR" dirty="0"/>
              <a:t>Documenter en images tout le travail en cours de réalisation par les laboratoires impliqués. Accessible à toutes et tous (instituts, CNRS, monde académique, journalistes et médias, grand public…)</a:t>
            </a:r>
            <a:endParaRPr lang="fr-FR" b="1" dirty="0"/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ATLAS</a:t>
            </a:r>
            <a:br>
              <a:rPr lang="fr-FR" altLang="fr-FR" dirty="0">
                <a:solidFill>
                  <a:schemeClr val="tx1"/>
                </a:solidFill>
              </a:rPr>
            </a:br>
            <a:endParaRPr lang="fr-FR" altLang="fr-FR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HGTD - détecteur temporel à haute granularité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ITK - détecteur de vertex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Calorimètre à argon liquide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Calorimètre à tuile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Calcul et données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  <a:buFontTx/>
              <a:buChar char="•"/>
            </a:pPr>
            <a:endParaRPr lang="fr-FR" altLang="fr-FR" dirty="0">
              <a:solidFill>
                <a:schemeClr val="tx1"/>
              </a:solidFill>
              <a:latin typeface="monospace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b="1" dirty="0">
                <a:solidFill>
                  <a:schemeClr val="tx1"/>
                </a:solidFill>
                <a:latin typeface="+mj-lt"/>
              </a:rPr>
              <a:t>CMS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HGCAL : Calorimètre à haute granularité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>
                <a:solidFill>
                  <a:schemeClr val="tx1"/>
                </a:solidFill>
                <a:latin typeface="+mj-lt"/>
              </a:rPr>
              <a:t>Chambres à muons 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ClrTx/>
              <a:buFont typeface="Wingdings" panose="05000000000000000000" pitchFamily="2" charset="2"/>
              <a:buChar char="Ø"/>
            </a:pPr>
            <a:r>
              <a:rPr lang="fr-FR" altLang="fr-FR" dirty="0" err="1">
                <a:solidFill>
                  <a:schemeClr val="tx1"/>
                </a:solidFill>
                <a:latin typeface="+mj-lt"/>
              </a:rPr>
              <a:t>Trajectographe</a:t>
            </a:r>
            <a:r>
              <a:rPr lang="fr-FR" altLang="fr-FR" dirty="0">
                <a:solidFill>
                  <a:schemeClr val="tx1"/>
                </a:solidFill>
                <a:latin typeface="+mj-lt"/>
              </a:rPr>
              <a:t> </a:t>
            </a:r>
            <a:endParaRPr lang="fr-FR" b="1" dirty="0">
              <a:latin typeface="+mj-lt"/>
            </a:endParaRPr>
          </a:p>
          <a:p>
            <a:r>
              <a:rPr lang="fr-FR" b="1" dirty="0"/>
              <a:t> </a:t>
            </a:r>
          </a:p>
          <a:p>
            <a:endParaRPr lang="fr-FR" b="1" dirty="0"/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81E68B21-906F-426B-9763-BE0FC66D69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754" y="1091671"/>
            <a:ext cx="6106103" cy="1616321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A1CBCCDC-892E-4241-94BF-BB48AB1180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8658" y="2881702"/>
            <a:ext cx="6353342" cy="34785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008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07865" y="1663890"/>
            <a:ext cx="7182687" cy="43704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Reportages réalisés par Cyril Frésillon (CNRS Images) en cours de dépôt dans la photothèque de CNRS Images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Au LLR (HGCAL de CMS) – 29 images : </a:t>
            </a:r>
            <a:r>
              <a:rPr lang="fr-FR" sz="2000" dirty="0">
                <a:hlinkClick r:id="rId3"/>
              </a:rPr>
              <a:t>https://bo-phototheque.cnrs.fr/cnrs/bagheera/diffusion/externe/index.php?kc=S_vKPjMn3OZjrurVfTOh4FLhhHHdWN7lVBst6GA4QHFbTVIWgt0ZDTdhspnIIz9I-6SY1cXVwe7LWTbEa9cDrAbDWB2cxkl5JYbAXRquKnAr9Fw</a:t>
            </a:r>
            <a:r>
              <a:rPr lang="fr-FR" sz="2000" dirty="0"/>
              <a:t> 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HGCAL remplacera l'ancien calorimètre bouchon de CMS pour faire face à la multiplication de ces collisions. Il comprendra des couches successives de capteurs enregistrant les données liées au particules créées lors des collisions, qui seront fixés sur des plaques de refroidissement empilées.</a:t>
            </a:r>
          </a:p>
          <a:p>
            <a:endParaRPr lang="fr-FR" b="1" dirty="0"/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6E6E155-86CB-447F-90D5-53C3B911A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785" y="491628"/>
            <a:ext cx="3897350" cy="587474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F2F52771-B15B-43EB-A23D-15F6EF940FF3}"/>
              </a:ext>
            </a:extLst>
          </p:cNvPr>
          <p:cNvSpPr txBox="1"/>
          <p:nvPr/>
        </p:nvSpPr>
        <p:spPr>
          <a:xfrm>
            <a:off x="7995411" y="6400796"/>
            <a:ext cx="32561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LLR / CNRS Images</a:t>
            </a:r>
          </a:p>
        </p:txBody>
      </p:sp>
    </p:spTree>
    <p:extLst>
      <p:ext uri="{BB962C8B-B14F-4D97-AF65-F5344CB8AC3E}">
        <p14:creationId xmlns:p14="http://schemas.microsoft.com/office/powerpoint/2010/main" val="42014439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FD407FD-069A-4A52-9492-C65AF798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323" y="479496"/>
            <a:ext cx="3897351" cy="2598234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3A402E-698D-42A0-9B09-875F046A2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649" y="3523395"/>
            <a:ext cx="3897351" cy="25982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01A07E-28F7-4572-963E-1C0CC6C07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324" y="3509800"/>
            <a:ext cx="3897351" cy="259823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249492-CF93-4985-8FE3-130A9900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09800"/>
            <a:ext cx="3897351" cy="25982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5E05B6-C274-4BBF-9917-5EF383CCA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645" y="479496"/>
            <a:ext cx="3897352" cy="25982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2B00A0-9374-4797-9210-50447EF5A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79496"/>
            <a:ext cx="3897352" cy="2598234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B1654D-33EF-486F-8261-E6D1383E1843}"/>
              </a:ext>
            </a:extLst>
          </p:cNvPr>
          <p:cNvSpPr txBox="1"/>
          <p:nvPr/>
        </p:nvSpPr>
        <p:spPr>
          <a:xfrm>
            <a:off x="0" y="6200077"/>
            <a:ext cx="32561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LLR / CNRS Images</a:t>
            </a:r>
          </a:p>
        </p:txBody>
      </p:sp>
    </p:spTree>
    <p:extLst>
      <p:ext uri="{BB962C8B-B14F-4D97-AF65-F5344CB8AC3E}">
        <p14:creationId xmlns:p14="http://schemas.microsoft.com/office/powerpoint/2010/main" val="3596032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07865" y="1663890"/>
            <a:ext cx="7182687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Reportages réalisés par Cyril Frésillon (CNRS Images) en cours de dépôt dans la photothèque de CNRS Images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A </a:t>
            </a:r>
            <a:r>
              <a:rPr lang="fr-FR" sz="2000" dirty="0" err="1"/>
              <a:t>IJClab</a:t>
            </a:r>
            <a:r>
              <a:rPr lang="fr-FR" sz="2000" dirty="0"/>
              <a:t> (</a:t>
            </a:r>
            <a:r>
              <a:rPr lang="fr-FR" sz="2000" dirty="0" err="1"/>
              <a:t>ITk</a:t>
            </a:r>
            <a:r>
              <a:rPr lang="fr-FR" sz="2000" dirty="0"/>
              <a:t> ATLAS) – 48 images : </a:t>
            </a:r>
            <a:r>
              <a:rPr lang="fr-FR" sz="2000" dirty="0">
                <a:hlinkClick r:id="rId3"/>
              </a:rPr>
              <a:t>https://bo-phototheque.cnrs.fr/cnrs/bagheera/diffusion/externe/index.php?kc=8Ff4C8lLedppxHBIsCPt06Q15fzHt-k0DC0S2I-FAmTDXJ7fTBzu2RKsng961Wh4lcN0YgI-kTtyOJqi5kvlcymLUKxTASb7LTxoN0HChtOxypg</a:t>
            </a:r>
            <a:r>
              <a:rPr lang="fr-FR" sz="2000" dirty="0"/>
              <a:t> 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Ce module à pixels fait partie des 12 000 modules du futur </a:t>
            </a:r>
            <a:r>
              <a:rPr lang="fr-FR" b="1" dirty="0" err="1"/>
              <a:t>trajectographe</a:t>
            </a:r>
            <a:r>
              <a:rPr lang="fr-FR" b="1" dirty="0"/>
              <a:t> interne à pixels (</a:t>
            </a:r>
            <a:r>
              <a:rPr lang="fr-FR" b="1" dirty="0" err="1"/>
              <a:t>ITk</a:t>
            </a:r>
            <a:r>
              <a:rPr lang="fr-FR" b="1" dirty="0"/>
              <a:t>) d’ATLAS, au CERN. Entre 2026 et 2029, le LHC sera progressivement transformé pour passer à une phase de haute luminosité (HL-LHC). Son exploitation, prévue de 2030 aux années 2040, produira un nombre de collisions bien plus élevé. Dans cet environnement plus dense, le nouveau </a:t>
            </a:r>
            <a:r>
              <a:rPr lang="fr-FR" b="1" dirty="0" err="1"/>
              <a:t>trajectographe</a:t>
            </a:r>
            <a:r>
              <a:rPr lang="fr-FR" b="1" dirty="0"/>
              <a:t> </a:t>
            </a:r>
            <a:r>
              <a:rPr lang="fr-FR" b="1" dirty="0" err="1"/>
              <a:t>ITk</a:t>
            </a:r>
            <a:r>
              <a:rPr lang="fr-FR" b="1" dirty="0"/>
              <a:t> permettra de reconstruire avec une précision accrue les trajectoires des particules.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6E6E155-86CB-447F-90D5-53C3B911A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785" y="383326"/>
            <a:ext cx="3897350" cy="58460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6F655952-15DE-40C5-A016-CCE7A9F9AA21}"/>
              </a:ext>
            </a:extLst>
          </p:cNvPr>
          <p:cNvSpPr txBox="1"/>
          <p:nvPr/>
        </p:nvSpPr>
        <p:spPr>
          <a:xfrm>
            <a:off x="7928240" y="6295283"/>
            <a:ext cx="4014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</a:t>
            </a:r>
            <a:r>
              <a:rPr lang="fr-FR" sz="1100" dirty="0" err="1"/>
              <a:t>IJCLab</a:t>
            </a:r>
            <a:r>
              <a:rPr lang="fr-FR" sz="1100" dirty="0"/>
              <a:t> / CNRS Images</a:t>
            </a:r>
          </a:p>
        </p:txBody>
      </p:sp>
    </p:spTree>
    <p:extLst>
      <p:ext uri="{BB962C8B-B14F-4D97-AF65-F5344CB8AC3E}">
        <p14:creationId xmlns:p14="http://schemas.microsoft.com/office/powerpoint/2010/main" val="13460073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FD407FD-069A-4A52-9492-C65AF798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323" y="480308"/>
            <a:ext cx="3897351" cy="259661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3A402E-698D-42A0-9B09-875F046A2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649" y="3523395"/>
            <a:ext cx="3897351" cy="2598234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01A07E-28F7-4572-963E-1C0CC6C07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47324" y="3509800"/>
            <a:ext cx="3897351" cy="259823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249492-CF93-4985-8FE3-130A9900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3509800"/>
            <a:ext cx="3897351" cy="25982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5E05B6-C274-4BBF-9917-5EF383CCA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645" y="479496"/>
            <a:ext cx="3897351" cy="25982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2B00A0-9374-4797-9210-50447EF5A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86822"/>
            <a:ext cx="3897352" cy="258358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B1654D-33EF-486F-8261-E6D1383E1843}"/>
              </a:ext>
            </a:extLst>
          </p:cNvPr>
          <p:cNvSpPr txBox="1"/>
          <p:nvPr/>
        </p:nvSpPr>
        <p:spPr>
          <a:xfrm>
            <a:off x="-1" y="6188926"/>
            <a:ext cx="4014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</a:t>
            </a:r>
            <a:r>
              <a:rPr lang="fr-FR" sz="1100" dirty="0" err="1"/>
              <a:t>IJCLab</a:t>
            </a:r>
            <a:r>
              <a:rPr lang="fr-FR" sz="1100" dirty="0"/>
              <a:t> / CNRS Images</a:t>
            </a:r>
          </a:p>
        </p:txBody>
      </p:sp>
    </p:spTree>
    <p:extLst>
      <p:ext uri="{BB962C8B-B14F-4D97-AF65-F5344CB8AC3E}">
        <p14:creationId xmlns:p14="http://schemas.microsoft.com/office/powerpoint/2010/main" val="12030009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07865" y="1273600"/>
            <a:ext cx="7182687" cy="51090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/>
              <a:t>Reportages réalisés par Cyril Frésillon (CNRS Images) en cours de dépôt dans la photothèque de CNRS Images </a:t>
            </a:r>
          </a:p>
          <a:p>
            <a:endParaRPr lang="fr-FR" sz="2000" dirty="0"/>
          </a:p>
          <a:p>
            <a:endParaRPr lang="fr-FR" sz="2000" dirty="0"/>
          </a:p>
          <a:p>
            <a:r>
              <a:rPr lang="fr-FR" sz="2000" dirty="0"/>
              <a:t>Au LPNHE (</a:t>
            </a:r>
            <a:r>
              <a:rPr lang="fr-FR" sz="2000" dirty="0" err="1"/>
              <a:t>ITk</a:t>
            </a:r>
            <a:r>
              <a:rPr lang="fr-FR" sz="2000" dirty="0"/>
              <a:t> ATLAS) – 34 images : </a:t>
            </a:r>
            <a:r>
              <a:rPr lang="fr-FR" sz="2000" dirty="0">
                <a:hlinkClick r:id="rId3"/>
              </a:rPr>
              <a:t>https://bo-phototheque.cnrs.fr/cnrs/bagheera/diffusion/externe/index.php?kc=pNuSU2b1eKDRFk5B6eVRN-cVmxFsybJVrOw919ydmpwmFpphclCy_UOlmoyyW-x8jFdMFPf-KPUJChpx_w_voW071hiQP4hn8G1UKy8u2mGLjXI</a:t>
            </a:r>
            <a:r>
              <a:rPr lang="fr-FR" sz="2000" dirty="0"/>
              <a:t>   </a:t>
            </a:r>
          </a:p>
          <a:p>
            <a:endParaRPr lang="fr-FR" b="1" dirty="0"/>
          </a:p>
          <a:p>
            <a:endParaRPr lang="fr-FR" b="1" dirty="0"/>
          </a:p>
          <a:p>
            <a:r>
              <a:rPr lang="fr-FR" b="1" dirty="0"/>
              <a:t>Ce module à pixels fait partie des 12 000 modules du futur </a:t>
            </a:r>
            <a:r>
              <a:rPr lang="fr-FR" b="1" dirty="0" err="1"/>
              <a:t>trajectographe</a:t>
            </a:r>
            <a:r>
              <a:rPr lang="fr-FR" b="1" dirty="0"/>
              <a:t> interne à pixels (</a:t>
            </a:r>
            <a:r>
              <a:rPr lang="fr-FR" b="1" dirty="0" err="1"/>
              <a:t>ITk</a:t>
            </a:r>
            <a:r>
              <a:rPr lang="fr-FR" b="1" dirty="0"/>
              <a:t>) d’ATLAS, au CERN. Entre 2026 et 2029, le LHC sera progressivement transformé pour passer à une phase de haute luminosité (HL-LHC). Son exploitation, prévue de 2030 aux années 2040, produira un nombre de collisions bien plus élevé. Dans cet environnement plus dense, le nouveau </a:t>
            </a:r>
            <a:r>
              <a:rPr lang="fr-FR" b="1" dirty="0" err="1"/>
              <a:t>trajectographe</a:t>
            </a:r>
            <a:r>
              <a:rPr lang="fr-FR" b="1" dirty="0"/>
              <a:t> </a:t>
            </a:r>
            <a:r>
              <a:rPr lang="fr-FR" b="1" dirty="0" err="1"/>
              <a:t>ITk</a:t>
            </a:r>
            <a:r>
              <a:rPr lang="fr-FR" b="1" dirty="0"/>
              <a:t> permettra de reconstruire avec une précision accrue les trajectoires des particules.</a:t>
            </a:r>
          </a:p>
        </p:txBody>
      </p:sp>
      <p:pic>
        <p:nvPicPr>
          <p:cNvPr id="24" name="Image 23">
            <a:extLst>
              <a:ext uri="{FF2B5EF4-FFF2-40B4-BE49-F238E27FC236}">
                <a16:creationId xmlns:a16="http://schemas.microsoft.com/office/drawing/2014/main" id="{26E6E155-86CB-447F-90D5-53C3B911A22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86785" y="461382"/>
            <a:ext cx="3897350" cy="5846025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1E7F80B0-77E8-4CF7-91BD-5057F7CB29F9}"/>
              </a:ext>
            </a:extLst>
          </p:cNvPr>
          <p:cNvSpPr txBox="1"/>
          <p:nvPr/>
        </p:nvSpPr>
        <p:spPr>
          <a:xfrm>
            <a:off x="7986785" y="6396618"/>
            <a:ext cx="4014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LPNHE / CNRS Images</a:t>
            </a:r>
          </a:p>
        </p:txBody>
      </p:sp>
    </p:spTree>
    <p:extLst>
      <p:ext uri="{BB962C8B-B14F-4D97-AF65-F5344CB8AC3E}">
        <p14:creationId xmlns:p14="http://schemas.microsoft.com/office/powerpoint/2010/main" val="231737809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>
            <a:extLst>
              <a:ext uri="{FF2B5EF4-FFF2-40B4-BE49-F238E27FC236}">
                <a16:creationId xmlns:a16="http://schemas.microsoft.com/office/drawing/2014/main" id="{3FD407FD-069A-4A52-9492-C65AF798DC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8541" y="480308"/>
            <a:ext cx="3894915" cy="2596610"/>
          </a:xfrm>
          <a:prstGeom prst="rect">
            <a:avLst/>
          </a:prstGeom>
        </p:spPr>
      </p:pic>
      <p:pic>
        <p:nvPicPr>
          <p:cNvPr id="18" name="Image 17">
            <a:extLst>
              <a:ext uri="{FF2B5EF4-FFF2-40B4-BE49-F238E27FC236}">
                <a16:creationId xmlns:a16="http://schemas.microsoft.com/office/drawing/2014/main" id="{113A402E-698D-42A0-9B09-875F046A28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94649" y="3525837"/>
            <a:ext cx="3897351" cy="2593350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9501A07E-28F7-4572-963E-1C0CC6C077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89" y="3518208"/>
            <a:ext cx="3897351" cy="259823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51249492-CF93-4985-8FE3-130A99008B4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6105" y="3523395"/>
            <a:ext cx="3897351" cy="259823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2A5E05B6-C274-4BBF-9917-5EF383CCAA0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94645" y="479496"/>
            <a:ext cx="3897351" cy="259823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2C2B00A0-9374-4797-9210-50447EF5A88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989" y="486822"/>
            <a:ext cx="3875373" cy="2583582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0FB1654D-33EF-486F-8261-E6D1383E1843}"/>
              </a:ext>
            </a:extLst>
          </p:cNvPr>
          <p:cNvSpPr txBox="1"/>
          <p:nvPr/>
        </p:nvSpPr>
        <p:spPr>
          <a:xfrm>
            <a:off x="-1" y="6200077"/>
            <a:ext cx="4014439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Cyril FRESILLON / LPNHE / CNRS Images</a:t>
            </a:r>
          </a:p>
        </p:txBody>
      </p:sp>
    </p:spTree>
    <p:extLst>
      <p:ext uri="{BB962C8B-B14F-4D97-AF65-F5344CB8AC3E}">
        <p14:creationId xmlns:p14="http://schemas.microsoft.com/office/powerpoint/2010/main" val="2023991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23272" y="1787571"/>
            <a:ext cx="6846962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Travail en cours avec l’aide des scientifiques impliqués dans les laboratoires </a:t>
            </a:r>
            <a:r>
              <a:rPr lang="fr-FR" sz="1600" dirty="0"/>
              <a:t>– reportages devraient être accessibles prochainement</a:t>
            </a:r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Contextualisation globale et de l’ensemble des améliorations qui sont en cours de réalisation – </a:t>
            </a:r>
            <a:r>
              <a:rPr lang="fr-FR" sz="1600" dirty="0"/>
              <a:t>rédaction des légendes associées par les scientifiques impliqués</a:t>
            </a:r>
          </a:p>
          <a:p>
            <a:endParaRPr lang="fr-FR" sz="1600" b="1" dirty="0"/>
          </a:p>
          <a:p>
            <a:r>
              <a:rPr lang="fr-FR" sz="1600" b="1" dirty="0"/>
              <a:t>Programme scientifique commun pour toutes les images déposées sur la photothèque de CNRS Images et dans la photothèque des laboratoires de l’IN2P3</a:t>
            </a:r>
            <a:endParaRPr lang="fr-FR" sz="1600" dirty="0"/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Gestion des droits à l’image</a:t>
            </a:r>
          </a:p>
          <a:p>
            <a:endParaRPr lang="fr-FR" sz="1600" b="1" dirty="0"/>
          </a:p>
          <a:p>
            <a:r>
              <a:rPr lang="fr-FR" sz="1600" b="1" dirty="0"/>
              <a:t>Autres reportages ?</a:t>
            </a:r>
          </a:p>
          <a:p>
            <a:endParaRPr lang="fr-FR" b="1" dirty="0"/>
          </a:p>
          <a:p>
            <a:endParaRPr lang="fr-FR" b="1" dirty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62A728BC-B906-4C1A-85D9-F29E4D09BE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22005" y="505639"/>
            <a:ext cx="4238625" cy="5657850"/>
          </a:xfrm>
          <a:prstGeom prst="rect">
            <a:avLst/>
          </a:prstGeom>
        </p:spPr>
      </p:pic>
      <p:sp>
        <p:nvSpPr>
          <p:cNvPr id="8" name="ZoneTexte 7">
            <a:extLst>
              <a:ext uri="{FF2B5EF4-FFF2-40B4-BE49-F238E27FC236}">
                <a16:creationId xmlns:a16="http://schemas.microsoft.com/office/drawing/2014/main" id="{7667A5AA-1006-4303-872D-10E52FAD3B17}"/>
              </a:ext>
            </a:extLst>
          </p:cNvPr>
          <p:cNvSpPr txBox="1"/>
          <p:nvPr/>
        </p:nvSpPr>
        <p:spPr>
          <a:xfrm>
            <a:off x="7522005" y="6234942"/>
            <a:ext cx="434672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Crédit : Anne </a:t>
            </a:r>
            <a:r>
              <a:rPr lang="fr-FR" sz="1100" dirty="0" err="1"/>
              <a:t>Haguenauer</a:t>
            </a:r>
            <a:r>
              <a:rPr lang="fr-FR" sz="1100" dirty="0"/>
              <a:t> / CPPM / CNRS Nucléaire &amp; Particules</a:t>
            </a:r>
          </a:p>
        </p:txBody>
      </p:sp>
    </p:spTree>
    <p:extLst>
      <p:ext uri="{BB962C8B-B14F-4D97-AF65-F5344CB8AC3E}">
        <p14:creationId xmlns:p14="http://schemas.microsoft.com/office/powerpoint/2010/main" val="973915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23"/>
          <p:cNvSpPr txBox="1">
            <a:spLocks noGrp="1"/>
          </p:cNvSpPr>
          <p:nvPr>
            <p:ph type="title"/>
          </p:nvPr>
        </p:nvSpPr>
        <p:spPr>
          <a:xfrm>
            <a:off x="431370" y="186589"/>
            <a:ext cx="9744300" cy="6381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3500" b="1" dirty="0">
                <a:solidFill>
                  <a:srgbClr val="6941EB"/>
                </a:solidFill>
              </a:rPr>
              <a:t>Zoom sur HL-LHC</a:t>
            </a:r>
            <a:endParaRPr sz="3500" b="1" dirty="0">
              <a:solidFill>
                <a:srgbClr val="6941EB"/>
              </a:solidFill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BF8F8C4-7A1F-4E68-BAF7-E917042B657F}"/>
              </a:ext>
            </a:extLst>
          </p:cNvPr>
          <p:cNvSpPr txBox="1"/>
          <p:nvPr/>
        </p:nvSpPr>
        <p:spPr>
          <a:xfrm>
            <a:off x="323272" y="1787571"/>
            <a:ext cx="7627548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600" b="1" dirty="0"/>
              <a:t>Utilisation de ces images pour toute la communication en lien avec HL-LHC </a:t>
            </a:r>
            <a:r>
              <a:rPr lang="fr-FR" sz="1600" dirty="0"/>
              <a:t>– reportages devraient être accessibles d’ici peu de temps</a:t>
            </a:r>
          </a:p>
          <a:p>
            <a:endParaRPr lang="fr-FR" sz="1600" b="1" dirty="0"/>
          </a:p>
          <a:p>
            <a:endParaRPr lang="fr-FR" sz="1600" b="1" dirty="0"/>
          </a:p>
          <a:p>
            <a:r>
              <a:rPr lang="fr-FR" sz="1600" b="1" dirty="0"/>
              <a:t>Lien avec les images déposées dans notre photothèque – </a:t>
            </a:r>
            <a:r>
              <a:rPr lang="fr-FR" sz="1600" dirty="0"/>
              <a:t>Reportage réalisé sur le Tracker Barrel 2S de CMS / reportages à l’IP2i (</a:t>
            </a:r>
            <a:r>
              <a:rPr lang="fr-FR" sz="1600" dirty="0" err="1"/>
              <a:t>trajectographe</a:t>
            </a:r>
            <a:r>
              <a:rPr lang="fr-FR" sz="1600" dirty="0"/>
              <a:t> et concentrateur) / reportage </a:t>
            </a:r>
            <a:r>
              <a:rPr lang="fr-FR" sz="1600" dirty="0" err="1"/>
              <a:t>ITk</a:t>
            </a:r>
            <a:r>
              <a:rPr lang="fr-FR" sz="1600" dirty="0"/>
              <a:t> au CPPM (</a:t>
            </a:r>
            <a:r>
              <a:rPr lang="fr-FR" sz="1600" dirty="0" err="1"/>
              <a:t>photowalk</a:t>
            </a:r>
            <a:r>
              <a:rPr lang="fr-FR" sz="1600" dirty="0"/>
              <a:t>)</a:t>
            </a:r>
          </a:p>
          <a:p>
            <a:endParaRPr lang="fr-FR" sz="1600" dirty="0"/>
          </a:p>
          <a:p>
            <a:r>
              <a:rPr lang="fr-FR" sz="1600" b="1" dirty="0"/>
              <a:t>Dépôts dans la photothèque de CNRS Images</a:t>
            </a:r>
          </a:p>
          <a:p>
            <a:endParaRPr lang="fr-FR" sz="1600" b="1" dirty="0"/>
          </a:p>
          <a:p>
            <a:r>
              <a:rPr lang="fr-FR" sz="1600" b="1" dirty="0"/>
              <a:t>Photothèque du CERN qui documente toutes les améliorations liées au HL-LHC </a:t>
            </a:r>
            <a:r>
              <a:rPr lang="fr-FR" sz="1600" dirty="0"/>
              <a:t>– images exploitables également</a:t>
            </a:r>
          </a:p>
          <a:p>
            <a:endParaRPr lang="fr-FR" sz="1600" b="1" dirty="0"/>
          </a:p>
          <a:p>
            <a:endParaRPr lang="fr-FR" b="1" dirty="0"/>
          </a:p>
          <a:p>
            <a:endParaRPr lang="fr-FR" sz="1800" b="1" dirty="0"/>
          </a:p>
          <a:p>
            <a:r>
              <a:rPr lang="fr-FR" sz="1800" b="1" dirty="0"/>
              <a:t>Déposez vos images dans la photothèque et légendez-les !  </a:t>
            </a:r>
          </a:p>
          <a:p>
            <a:endParaRPr lang="fr-FR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CFA97184-CC4E-424F-9A1A-2712FD3F22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9517" y="421658"/>
            <a:ext cx="3771900" cy="5657850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F2DEA4F5-D67F-4EB7-ACB8-9331C8177F17}"/>
              </a:ext>
            </a:extLst>
          </p:cNvPr>
          <p:cNvSpPr txBox="1"/>
          <p:nvPr/>
        </p:nvSpPr>
        <p:spPr>
          <a:xfrm>
            <a:off x="8079517" y="6094564"/>
            <a:ext cx="3771900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dirty="0"/>
              <a:t>Roue du </a:t>
            </a:r>
            <a:r>
              <a:rPr lang="fr-FR" sz="1100" dirty="0" err="1"/>
              <a:t>trajectographe</a:t>
            </a:r>
            <a:r>
              <a:rPr lang="fr-FR" sz="1100" dirty="0"/>
              <a:t> TB2S assemblée</a:t>
            </a:r>
          </a:p>
          <a:p>
            <a:r>
              <a:rPr lang="fr-FR" sz="1100" dirty="0"/>
              <a:t>Crédit : Nicolas BUSSER / IPHC / CNRS Nucléaire &amp; Particules</a:t>
            </a:r>
          </a:p>
        </p:txBody>
      </p:sp>
    </p:spTree>
    <p:extLst>
      <p:ext uri="{BB962C8B-B14F-4D97-AF65-F5344CB8AC3E}">
        <p14:creationId xmlns:p14="http://schemas.microsoft.com/office/powerpoint/2010/main" val="244376340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Personnalisé 1">
      <a:dk1>
        <a:srgbClr val="000000"/>
      </a:dk1>
      <a:lt1>
        <a:srgbClr val="FFFFFF"/>
      </a:lt1>
      <a:dk2>
        <a:srgbClr val="CDD7DC"/>
      </a:dk2>
      <a:lt2>
        <a:srgbClr val="EBF0F5"/>
      </a:lt2>
      <a:accent1>
        <a:srgbClr val="00284B"/>
      </a:accent1>
      <a:accent2>
        <a:srgbClr val="6941EB"/>
      </a:accent2>
      <a:accent3>
        <a:srgbClr val="FFEB6E"/>
      </a:accent3>
      <a:accent4>
        <a:srgbClr val="8296A5"/>
      </a:accent4>
      <a:accent5>
        <a:srgbClr val="FFBC75"/>
      </a:accent5>
      <a:accent6>
        <a:srgbClr val="B0EE89"/>
      </a:accent6>
      <a:hlink>
        <a:srgbClr val="6941EB"/>
      </a:hlink>
      <a:folHlink>
        <a:srgbClr val="6941E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356</TotalTime>
  <Words>890</Words>
  <Application>Microsoft Office PowerPoint</Application>
  <PresentationFormat>Grand écran</PresentationFormat>
  <Paragraphs>107</Paragraphs>
  <Slides>11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8" baseType="lpstr">
      <vt:lpstr>IBM Plex Sans SemiBold</vt:lpstr>
      <vt:lpstr>monospace</vt:lpstr>
      <vt:lpstr>Arial</vt:lpstr>
      <vt:lpstr>Wingdings</vt:lpstr>
      <vt:lpstr>IBM Plex Sans</vt:lpstr>
      <vt:lpstr>Noto Sans Symbols</vt:lpstr>
      <vt:lpstr>Thème Office</vt:lpstr>
      <vt:lpstr>Présentation PowerPoint</vt:lpstr>
      <vt:lpstr>Zoom sur HL-LHC</vt:lpstr>
      <vt:lpstr>Zoom sur HL-LHC</vt:lpstr>
      <vt:lpstr>Zoom sur HL-LHC</vt:lpstr>
      <vt:lpstr>Présentation PowerPoint</vt:lpstr>
      <vt:lpstr>Zoom sur HL-LHC</vt:lpstr>
      <vt:lpstr>Présentation PowerPoint</vt:lpstr>
      <vt:lpstr>Zoom sur HL-LHC</vt:lpstr>
      <vt:lpstr>Présentation PowerPoint</vt:lpstr>
      <vt:lpstr>Zoom sur HL-LHC</vt:lpstr>
      <vt:lpstr>Zoom sur HL-LHC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cp:lastModifiedBy>JULLIEN Emmanuel</cp:lastModifiedBy>
  <cp:revision>53</cp:revision>
  <dcterms:modified xsi:type="dcterms:W3CDTF">2026-09-17T16:14:43Z</dcterms:modified>
</cp:coreProperties>
</file>