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309" r:id="rId2"/>
    <p:sldId id="278" r:id="rId3"/>
    <p:sldId id="318" r:id="rId4"/>
    <p:sldId id="319" r:id="rId5"/>
    <p:sldId id="2347" r:id="rId6"/>
    <p:sldId id="2348" r:id="rId7"/>
    <p:sldId id="2349" r:id="rId8"/>
    <p:sldId id="320" r:id="rId9"/>
    <p:sldId id="2171" r:id="rId10"/>
    <p:sldId id="2172" r:id="rId11"/>
    <p:sldId id="290" r:id="rId12"/>
    <p:sldId id="2173" r:id="rId13"/>
    <p:sldId id="2191" r:id="rId14"/>
    <p:sldId id="321" r:id="rId15"/>
    <p:sldId id="2174" r:id="rId16"/>
    <p:sldId id="2175" r:id="rId17"/>
    <p:sldId id="2179" r:id="rId18"/>
    <p:sldId id="2185" r:id="rId19"/>
    <p:sldId id="2189" r:id="rId20"/>
    <p:sldId id="2187" r:id="rId21"/>
    <p:sldId id="2177" r:id="rId22"/>
    <p:sldId id="2344" r:id="rId23"/>
    <p:sldId id="2345" r:id="rId24"/>
    <p:sldId id="2346" r:id="rId25"/>
    <p:sldId id="2180" r:id="rId26"/>
    <p:sldId id="2182" r:id="rId27"/>
    <p:sldId id="2195" r:id="rId28"/>
    <p:sldId id="2196" r:id="rId29"/>
    <p:sldId id="2197" r:id="rId30"/>
    <p:sldId id="2198" r:id="rId31"/>
    <p:sldId id="2199" r:id="rId32"/>
    <p:sldId id="2200" r:id="rId33"/>
    <p:sldId id="2201" r:id="rId34"/>
    <p:sldId id="2202" r:id="rId35"/>
    <p:sldId id="2203" r:id="rId36"/>
    <p:sldId id="2204" r:id="rId37"/>
    <p:sldId id="2205" r:id="rId38"/>
    <p:sldId id="2208" r:id="rId39"/>
    <p:sldId id="2207" r:id="rId40"/>
    <p:sldId id="2206" r:id="rId41"/>
    <p:sldId id="302" r:id="rId42"/>
    <p:sldId id="303" r:id="rId43"/>
    <p:sldId id="2351" r:id="rId44"/>
    <p:sldId id="304" r:id="rId45"/>
    <p:sldId id="2350" r:id="rId46"/>
    <p:sldId id="2184" r:id="rId47"/>
    <p:sldId id="305" r:id="rId48"/>
    <p:sldId id="2186" r:id="rId49"/>
    <p:sldId id="2188" r:id="rId50"/>
    <p:sldId id="2190" r:id="rId51"/>
    <p:sldId id="2194" r:id="rId52"/>
    <p:sldId id="322" r:id="rId53"/>
    <p:sldId id="2193" r:id="rId54"/>
    <p:sldId id="2343" r:id="rId55"/>
    <p:sldId id="2176" r:id="rId56"/>
    <p:sldId id="2178" r:id="rId57"/>
    <p:sldId id="2181" r:id="rId58"/>
    <p:sldId id="2341" r:id="rId59"/>
    <p:sldId id="2342" r:id="rId6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5827"/>
    <a:srgbClr val="CACDDE"/>
    <a:srgbClr val="60A4B4"/>
    <a:srgbClr val="261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78"/>
    <p:restoredTop sz="96327"/>
  </p:normalViewPr>
  <p:slideViewPr>
    <p:cSldViewPr snapToGrid="0" showGuides="1">
      <p:cViewPr varScale="1">
        <p:scale>
          <a:sx n="127" d="100"/>
          <a:sy n="127" d="100"/>
        </p:scale>
        <p:origin x="608" y="1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2B621ED-5418-3245-3465-427B3A0D3B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D675734-EAB5-D7E0-1871-9D38A8961E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43C6D6A-BF13-F9F3-A2A9-B5A5F3683A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8C7E8-D2B2-ED43-9D08-6ADD78CFDC08}" type="slidenum">
              <a:rPr lang="fr-FR" smtClean="0"/>
              <a:t>‹#›</a:t>
            </a:fld>
            <a:endParaRPr lang="fr-FR"/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2BBC4A8C-D77F-1D53-451A-57D959428E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FE2B1-9F4D-1849-B725-F1A2344A2365}" type="datetimeFigureOut">
              <a:rPr lang="fr-FR" smtClean="0"/>
              <a:t>24/08/2026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944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69620-070F-D948-B6E5-ABE1BC2E837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4FC862-3C35-3D4E-9084-D9ECACF1A1C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45609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Logo seu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0E2BA01-0E4B-D450-EA29-B3D7944C2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495550" y="2668905"/>
            <a:ext cx="7200900" cy="1520190"/>
          </a:xfrm>
          <a:prstGeom prst="rect">
            <a:avLst/>
          </a:prstGeom>
        </p:spPr>
      </p:pic>
      <p:sp>
        <p:nvSpPr>
          <p:cNvPr id="2" name="ZoneTexte 1"/>
          <p:cNvSpPr txBox="1"/>
          <p:nvPr userDrawn="1"/>
        </p:nvSpPr>
        <p:spPr>
          <a:xfrm>
            <a:off x="11493224" y="6596390"/>
            <a:ext cx="7083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C. </a:t>
            </a:r>
            <a:r>
              <a:rPr lang="fr-FR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Barué</a:t>
            </a:r>
            <a:endParaRPr lang="fr-FR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761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rgbClr val="C95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F0DD5AE-D4B6-0BBA-F815-5E6D54184A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7556500" y="2222500"/>
            <a:ext cx="4635500" cy="46355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EF8D695-BE9D-4BA8-B7B2-2FFA64C07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529444"/>
            <a:ext cx="10801349" cy="1793319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D7CC22-5920-FD0E-443A-D72872EE9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4868863"/>
            <a:ext cx="10801349" cy="1260475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7DF57-188A-5BFF-1735-277301492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FC0D220-B259-4805-88FE-4A494B232737}" type="datetime1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7754A4-6EC4-C723-9991-66E5B5243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8D2423-CF12-50E0-0B14-2C87A9B8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1" name="Image 10" descr="Une image contenant logo, Police, Graphique, symbole&#10;&#10;Description générée automatiquement">
            <a:extLst>
              <a:ext uri="{FF2B5EF4-FFF2-40B4-BE49-F238E27FC236}">
                <a16:creationId xmlns:a16="http://schemas.microsoft.com/office/drawing/2014/main" id="{88301A21-9A79-DD79-75FC-B810BD27EA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225" y="549275"/>
            <a:ext cx="1187450" cy="250684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8610D1D-84AD-FFBB-5730-69FC2578F4E0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077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F0DD5AE-D4B6-0BBA-F815-5E6D54184A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7556500" y="2222500"/>
            <a:ext cx="4635500" cy="46355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EF8D695-BE9D-4BA8-B7B2-2FFA64C07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529444"/>
            <a:ext cx="10801349" cy="1793319"/>
          </a:xfr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D7CC22-5920-FD0E-443A-D72872EE9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4868863"/>
            <a:ext cx="10801349" cy="12604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7DF57-188A-5BFF-1735-277301492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CCD9B8-D525-48C1-BED7-648AB9D135AD}" type="datetime1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7754A4-6EC4-C723-9991-66E5B5243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8D2423-CF12-50E0-0B14-2C87A9B8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19F34A1-9284-4A8D-88FE-89C9697BF9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927C20D-B4A5-20B7-AB48-75CA86D08432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95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F0DD5AE-D4B6-0BBA-F815-5E6D54184A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56500" y="2222500"/>
            <a:ext cx="4635500" cy="46355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EF8D695-BE9D-4BA8-B7B2-2FFA64C07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092478"/>
            <a:ext cx="7129463" cy="1793319"/>
          </a:xfr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D7CC22-5920-FD0E-443A-D72872EE9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3086101"/>
            <a:ext cx="10801349" cy="304323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7DF57-188A-5BFF-1735-277301492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F8B039-4166-4964-A2B4-2AE4289092D3}" type="datetime1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7754A4-6EC4-C723-9991-66E5B5243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8D2423-CF12-50E0-0B14-2C87A9B8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19F34A1-9284-4A8D-88FE-89C9697BF9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927C20D-B4A5-20B7-AB48-75CA86D08432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887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Visage humain, capture d’écran, usine, art&#10;&#10;Description générée automatiquement">
            <a:extLst>
              <a:ext uri="{FF2B5EF4-FFF2-40B4-BE49-F238E27FC236}">
                <a16:creationId xmlns:a16="http://schemas.microsoft.com/office/drawing/2014/main" id="{731E69DE-DF1D-85F3-70CF-82C3157B3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6789" b="75341"/>
          <a:stretch/>
        </p:blipFill>
        <p:spPr>
          <a:xfrm>
            <a:off x="0" y="6317999"/>
            <a:ext cx="12192000" cy="540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1889C5F-FFF3-528F-720C-6BB462D54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618D8B-AF28-3F84-AD28-380894198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89550A-673E-B3AC-B998-A91515B30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4EA376-62E0-4FA7-B9A5-CD6AFC8BFA2E}" type="datetime1">
              <a:rPr lang="fr-FR" smtClean="0"/>
              <a:t>24/08/2026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1EBDE7-38B5-E3FF-F6AB-1FFF3403B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7EF156-289A-392E-A17B-528BE0E9B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9401C7-5175-FAF4-0964-F429221B57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54773F5-7BE5-654B-2CD1-E72570F3DD7B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204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731E69DE-DF1D-85F3-70CF-82C3157B3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19" t="28724" r="119" b="63410"/>
          <a:stretch/>
        </p:blipFill>
        <p:spPr>
          <a:xfrm>
            <a:off x="-14514" y="6318001"/>
            <a:ext cx="12206514" cy="54064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1889C5F-FFF3-528F-720C-6BB462D54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618D8B-AF28-3F84-AD28-380894198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89550A-673E-B3AC-B998-A91515B30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1E4D042-AA02-4A14-871B-13D0E53E209D}" type="datetime1">
              <a:rPr lang="fr-FR" smtClean="0"/>
              <a:t>24/08/2026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1EBDE7-38B5-E3FF-F6AB-1FFF3403B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7EF156-289A-392E-A17B-528BE0E9B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9401C7-5175-FAF4-0964-F429221B57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54773F5-7BE5-654B-2CD1-E72570F3DD7B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245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731E69DE-DF1D-85F3-70CF-82C3157B3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6" t="33966" r="-156" b="58168"/>
          <a:stretch/>
        </p:blipFill>
        <p:spPr>
          <a:xfrm>
            <a:off x="3175" y="6317999"/>
            <a:ext cx="12201525" cy="540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1889C5F-FFF3-528F-720C-6BB462D54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618D8B-AF28-3F84-AD28-380894198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89550A-673E-B3AC-B998-A91515B30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AD77D29-B0E7-40E2-A14E-2501DE007B1D}" type="datetime1">
              <a:rPr lang="fr-FR" smtClean="0"/>
              <a:t>24/08/2026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1EBDE7-38B5-E3FF-F6AB-1FFF3403B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7EF156-289A-392E-A17B-528BE0E9B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9401C7-5175-FAF4-0964-F429221B57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54773F5-7BE5-654B-2CD1-E72570F3DD7B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913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779C4B-6C33-8A68-E4D7-CC3F7053175D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889C5F-FFF3-528F-720C-6BB462D54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618D8B-AF28-3F84-AD28-380894198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89550A-673E-B3AC-B998-A91515B30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67B2E2E-980D-41DE-A576-6C30746F1AE9}" type="datetime1">
              <a:rPr lang="fr-FR" smtClean="0"/>
              <a:t>24/08/2026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1EBDE7-38B5-E3FF-F6AB-1FFF3403B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7EF156-289A-392E-A17B-528BE0E9B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9401C7-5175-FAF4-0964-F429221B57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54773F5-7BE5-654B-2CD1-E72570F3DD7B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346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A744807-E470-CFFA-FCC2-F5FE905269DE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6468BE-3B34-3303-2C99-8F14683F2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E4176C-7890-FCDE-E3BA-7880D1541F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89137"/>
            <a:ext cx="5292725" cy="4140201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3A68C2-03F0-D3C1-1C1F-532C8A016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989138"/>
            <a:ext cx="5292724" cy="41402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B3F207-F8D0-3ACE-24E8-74F554464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A11A-521C-42AB-90E6-846F58DF2CA5}" type="datetime1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E38B8B-5A56-E6EC-1201-BEE19CE4F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231E8B-B147-2D2A-6016-B2E541498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3599-5DA0-BE42-AE37-88D1760620F1}" type="slidenum">
              <a:rPr lang="fr-FR" smtClean="0"/>
              <a:t>‹#›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7ED1F4B-F8AF-6A32-996A-140828E4FD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A45FD47-8F02-E3D1-8836-A153070B3F16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1668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090958-F7E7-8AD5-A483-0D1FBFEB2709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6468BE-3B34-3303-2C99-8F14683F2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E4176C-7890-FCDE-E3BA-7880D1541F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89137"/>
            <a:ext cx="3455989" cy="4140201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3A68C2-03F0-D3C1-1C1F-532C8A016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213" y="1989138"/>
            <a:ext cx="3457575" cy="41402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B3F207-F8D0-3ACE-24E8-74F554464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ED74-0EB4-4E9F-A57F-E4112CAAD45E}" type="datetime1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E38B8B-5A56-E6EC-1201-BEE19CE4F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231E8B-B147-2D2A-6016-B2E541498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3599-5DA0-BE42-AE37-88D1760620F1}" type="slidenum">
              <a:rPr lang="fr-FR" smtClean="0"/>
              <a:t>‹#›</a:t>
            </a:fld>
            <a:endParaRPr lang="fr-FR"/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5B376B07-EB61-361A-CDFD-5E75CD9A2FD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040688" y="1989138"/>
            <a:ext cx="3457575" cy="41402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812BC44-B713-09E9-A994-1EBF66495F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1B42FC7-ECB4-B8DF-817A-1F225C02B422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150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A245C0-7608-29FB-E211-F4BD5616FEBD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96213AF-EDE7-ABD8-3C87-12C13108D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9275"/>
            <a:ext cx="10801349" cy="1141413"/>
          </a:xfrm>
        </p:spPr>
        <p:txBody>
          <a:bodyPr anchor="ctr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39BCA0-00EB-4C04-FE5D-D57CFB42A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1989137"/>
            <a:ext cx="5302250" cy="583375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039CBE-47B6-B221-F597-0A920B645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326" y="2731009"/>
            <a:ext cx="5302250" cy="339833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5AB4248-870C-318C-3957-BD4B81DDCE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4" y="1989138"/>
            <a:ext cx="5302250" cy="583374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8C83028-6471-684E-6541-3C912C1C88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3950" y="2731009"/>
            <a:ext cx="5302250" cy="339833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B6BE0A8-167A-EDED-938A-7034D719E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1B7E2-D282-499D-A851-AC7B754C2A11}" type="datetime1">
              <a:rPr lang="fr-FR" smtClean="0"/>
              <a:t>24/08/2026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76D9B09-35F6-CD02-5B0F-09D34FE86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EAAAD1C-47AE-9FCA-0448-17D1AFD63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3599-5DA0-BE42-AE37-88D1760620F1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B145831-15F1-C839-875C-ABB8BFD272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F0FFB82-6432-211D-DD5B-E79E186C1CFE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764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seu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0E2BA01-0E4B-D450-EA29-B3D7944C2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495550" y="2668905"/>
            <a:ext cx="7200900" cy="15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12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F5B9310-A98B-02B0-8DFD-5F4E8CAFFA50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24FF7A-7AC1-B304-B766-865CD6D61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65603E-9229-B94A-80F8-4FD6A3621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5A45-4127-45A3-8483-D5E087BFF54F}" type="datetime1">
              <a:rPr lang="fr-FR" smtClean="0"/>
              <a:t>24/08/2026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C332EF9-A7AF-0E36-B432-A2F119BA7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264E45D-D49D-03B1-DAB7-55D30C0FB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3599-5DA0-BE42-AE37-88D1760620F1}" type="slidenum">
              <a:rPr lang="fr-FR" smtClean="0"/>
              <a:t>‹#›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C24615F-94DA-228D-98B8-8CFF9A1CF9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CA7C713-6E9F-9E06-96FE-1CBF92D19B1B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9107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3F002E4-6434-1420-E8D9-7B0AE58D3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228C156-6CA9-4CB3-8B2E-9726E021C1EA}" type="datetime1">
              <a:rPr lang="fr-FR" smtClean="0"/>
              <a:t>24/08/2026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6450D56-F435-4A27-B920-5376803E8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F17099-300B-92B2-0055-CA9B48CA8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5172B8-E3F5-93A5-63F0-42E8B9ECA0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9B1BF06-95A7-3FD5-5A3D-E19DB4A323A8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3836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3F002E4-6434-1420-E8D9-7B0AE58D3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0720BD-DED4-4C58-992A-DA57E63628EE}" type="datetime1">
              <a:rPr lang="fr-FR" smtClean="0"/>
              <a:t>24/08/2026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6450D56-F435-4A27-B920-5376803E8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F17099-300B-92B2-0055-CA9B48CA8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0E8317-6100-4728-184D-31EFF1753D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56500" y="2222500"/>
            <a:ext cx="4635500" cy="4635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B5172B8-E3F5-93A5-63F0-42E8B9ECA0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9B1BF06-95A7-3FD5-5A3D-E19DB4A323A8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8127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E509CBF-AC4F-6A85-985B-A7A28D9035B6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31C3DA6-1B9F-AE68-9F5A-FD8A36CFB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8E258-0B44-4AA1-B2AE-4F17F198405D}" type="datetime1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FBE1939-A96A-8869-5F61-1052CDEF9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3CACE9-C05D-2E68-0F2C-D1EA945D9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3599-5DA0-BE42-AE37-88D1760620F1}" type="slidenum">
              <a:rPr lang="fr-FR" smtClean="0"/>
              <a:t>‹#›</a:t>
            </a:fld>
            <a:endParaRPr lang="fr-FR"/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26178BC9-AFF1-066B-B74E-64F49DDF1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5326" y="1989139"/>
            <a:ext cx="3455988" cy="41401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fr-FR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A07CDDF1-8217-8011-188E-6C6B607E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9275"/>
            <a:ext cx="3455988" cy="1141413"/>
          </a:xfrm>
        </p:spPr>
        <p:txBody>
          <a:bodyPr anchor="ctr">
            <a:normAutofit/>
          </a:bodyPr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3E014FF3-6B7D-01A9-4EDB-BCA4CB430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549275"/>
            <a:ext cx="7129462" cy="5580063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CE8E76-9657-A6B5-7E77-FBC3EAE1C0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54ED51A-2B1B-B7F8-2B0A-F32A5685FC5E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6596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6468BE-3B34-3303-2C99-8F14683F2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9275"/>
            <a:ext cx="10801350" cy="1141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B3F207-F8D0-3ACE-24E8-74F554464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211-5567-4171-9180-5F43A84A8378}" type="datetime1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E38B8B-5A56-E6EC-1201-BEE19CE4F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231E8B-B147-2D2A-6016-B2E541498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3599-5DA0-BE42-AE37-88D1760620F1}" type="slidenum">
              <a:rPr lang="fr-FR" smtClean="0"/>
              <a:t>‹#›</a:t>
            </a:fld>
            <a:endParaRPr lang="fr-FR"/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71CAEE75-82CA-0EE9-8A64-25E8B567C7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989138"/>
            <a:ext cx="12192000" cy="4868862"/>
          </a:xfrm>
          <a:pattFill prst="pct5">
            <a:fgClr>
              <a:schemeClr val="bg1"/>
            </a:fgClr>
            <a:bgClr>
              <a:schemeClr val="bg2"/>
            </a:bgClr>
          </a:pattFill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4" name="Image 3" descr="Une image contenant logo, Police, Graphique, symbole&#10;&#10;Description générée automatiquement">
            <a:extLst>
              <a:ext uri="{FF2B5EF4-FFF2-40B4-BE49-F238E27FC236}">
                <a16:creationId xmlns:a16="http://schemas.microsoft.com/office/drawing/2014/main" id="{B82D3D8F-3630-17C3-D58D-6A3635BC62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225" y="549275"/>
            <a:ext cx="1187450" cy="250684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E3B2C7A-E65D-05D7-72D2-8FDF998E7166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39638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image">
    <p:bg>
      <p:bgPr>
        <a:solidFill>
          <a:srgbClr val="CAC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nuage, plein air, arbre, ciel&#10;&#10;Description générée automatiquement">
            <a:extLst>
              <a:ext uri="{FF2B5EF4-FFF2-40B4-BE49-F238E27FC236}">
                <a16:creationId xmlns:a16="http://schemas.microsoft.com/office/drawing/2014/main" id="{3B74FEEB-0659-65A4-17DA-8B87A72902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59" t="35139" b="10140"/>
          <a:stretch/>
        </p:blipFill>
        <p:spPr>
          <a:xfrm>
            <a:off x="0" y="1989138"/>
            <a:ext cx="12192000" cy="486886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5E7EC10-206A-72F4-91BB-2E65EF32210F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6468BE-3B34-3303-2C99-8F14683F2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9275"/>
            <a:ext cx="10801350" cy="1141413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B3F207-F8D0-3ACE-24E8-74F554464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FB34-26BF-4BF1-B8C2-7EDA001C22CC}" type="datetime1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E38B8B-5A56-E6EC-1201-BEE19CE4F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231E8B-B147-2D2A-6016-B2E541498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3599-5DA0-BE42-AE37-88D1760620F1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Image 7" descr="Une image contenant logo, Police, Graphique, symbole&#10;&#10;Description générée automatiquement">
            <a:extLst>
              <a:ext uri="{FF2B5EF4-FFF2-40B4-BE49-F238E27FC236}">
                <a16:creationId xmlns:a16="http://schemas.microsoft.com/office/drawing/2014/main" id="{AE507065-CF76-8E92-00FE-38DBC2ED04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225" y="549275"/>
            <a:ext cx="1187450" cy="250684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2946AB7-A2AE-FE87-1FF5-759E09BE9A03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 userDrawn="1"/>
        </p:nvSpPr>
        <p:spPr>
          <a:xfrm rot="16200000">
            <a:off x="11273066" y="5939065"/>
            <a:ext cx="16224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O. Naves/</a:t>
            </a:r>
            <a:r>
              <a:rPr lang="fr-FR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Drakodrone</a:t>
            </a:r>
            <a:endParaRPr lang="fr-FR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7383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carte, diagramme, Plan&#10;&#10;Description générée automatiquement">
            <a:extLst>
              <a:ext uri="{FF2B5EF4-FFF2-40B4-BE49-F238E27FC236}">
                <a16:creationId xmlns:a16="http://schemas.microsoft.com/office/drawing/2014/main" id="{A1CBB1D1-9CE9-D73F-D21D-A5DAF8E7D9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6427" y="1265572"/>
            <a:ext cx="7870248" cy="486376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41D318-D2A0-774E-EEB5-5F2E5D4207E3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6341167-FF0D-D71B-6A48-B5C37ACF55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5326" y="1989139"/>
            <a:ext cx="3455988" cy="4140199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61AF02-3051-6181-2F34-CA165C73A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C4F6-87B8-488D-9266-2144230B9BB3}" type="datetime1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982B163-7A6B-8D00-78F2-898E7BC1B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B554EF3-BE24-DB3A-DB8F-3CA03B630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63599-5DA0-BE42-AE37-88D1760620F1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50AC1D9F-B01A-B9BD-1811-BDADB8805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9275"/>
            <a:ext cx="3455990" cy="1141413"/>
          </a:xfrm>
        </p:spPr>
        <p:txBody>
          <a:bodyPr anchor="ctr">
            <a:normAutofit/>
          </a:bodyPr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BCE8E76-9657-A6B5-7E77-FBC3EAE1C0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9225" y="549275"/>
            <a:ext cx="1187450" cy="250683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54ED51A-2B1B-B7F8-2B0A-F32A5685FC5E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4109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02E092-44B4-6B96-043F-72E6A77F24E8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EA0C97-D4A6-5A81-BBDC-8810F9C79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3429000"/>
            <a:ext cx="10801350" cy="1439863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pic>
        <p:nvPicPr>
          <p:cNvPr id="7" name="Image 6" descr="Une image contenant logo, Police, Graphique, symbole&#10;&#10;Description générée automatiquement">
            <a:extLst>
              <a:ext uri="{FF2B5EF4-FFF2-40B4-BE49-F238E27FC236}">
                <a16:creationId xmlns:a16="http://schemas.microsoft.com/office/drawing/2014/main" id="{A2EF189B-E94F-EF08-BB3E-E2B21280D1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213" y="1989138"/>
            <a:ext cx="3457575" cy="729933"/>
          </a:xfrm>
          <a:prstGeom prst="rect">
            <a:avLst/>
          </a:prstGeom>
        </p:spPr>
      </p:pic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59431C63-0DA8-1E92-8727-E320525F9C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96450" y="6319777"/>
            <a:ext cx="1800225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fld id="{B804686F-39F5-40D2-ACD8-A5FAEA4897B3}" type="datetime1">
              <a:rPr lang="fr-FR" smtClean="0"/>
              <a:t>24/08/2026</a:t>
            </a:fld>
            <a:endParaRPr lang="fr-FR" dirty="0"/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5A12C53B-EA7D-B04E-D3C6-15B1178E1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44498" y="6319777"/>
            <a:ext cx="2906816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53EC3BAB-1845-1E65-BD2F-A254308DB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325" y="6319777"/>
            <a:ext cx="504083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687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29FE161-F273-FD72-F1A1-439897F66E30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EA0C97-D4A6-5A81-BBDC-8810F9C79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1989137"/>
            <a:ext cx="10801350" cy="152082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59431C63-0DA8-1E92-8727-E320525F9C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96450" y="6319777"/>
            <a:ext cx="1800225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81CFD8DC-BC13-4BF7-A1F5-8435D0FAFE1B}" type="datetime1">
              <a:rPr lang="fr-FR" smtClean="0"/>
              <a:t>24/08/2026</a:t>
            </a:fld>
            <a:endParaRPr lang="fr-FR" dirty="0"/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5A12C53B-EA7D-B04E-D3C6-15B1178E1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44498" y="6319777"/>
            <a:ext cx="2906816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53EC3BAB-1845-1E65-BD2F-A254308DB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325" y="6319777"/>
            <a:ext cx="504083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ZoneTexte 10"/>
          <p:cNvSpPr txBox="1"/>
          <p:nvPr userDrawn="1"/>
        </p:nvSpPr>
        <p:spPr>
          <a:xfrm rot="16200000">
            <a:off x="11273066" y="5939065"/>
            <a:ext cx="16224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Ph.</a:t>
            </a:r>
            <a:r>
              <a:rPr lang="fr-FR" sz="8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baseline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Stroppa</a:t>
            </a:r>
            <a:r>
              <a:rPr lang="fr-FR" sz="8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/CEA</a:t>
            </a:r>
            <a:endParaRPr lang="fr-FR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784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ogo seu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0E2BA01-0E4B-D450-EA29-B3D7944C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495550" y="2668905"/>
            <a:ext cx="7200900" cy="15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99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F84648E8-20C0-A703-5721-F09140286C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6000"/>
          </a:blip>
          <a:stretch>
            <a:fillRect/>
          </a:stretch>
        </p:blipFill>
        <p:spPr>
          <a:xfrm>
            <a:off x="7556500" y="2222500"/>
            <a:ext cx="4635500" cy="46355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EEA0C97-D4A6-5A81-BBDC-8810F9C79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1989137"/>
            <a:ext cx="10801350" cy="152082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D27957-9A42-116F-EBAE-1D9AFFD38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3945698"/>
            <a:ext cx="10801350" cy="131210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dirty="0"/>
          </a:p>
        </p:txBody>
      </p:sp>
      <p:pic>
        <p:nvPicPr>
          <p:cNvPr id="7" name="Image 6" descr="Une image contenant logo, Police, Graphique, symbole&#10;&#10;Description générée automatiquement">
            <a:extLst>
              <a:ext uri="{FF2B5EF4-FFF2-40B4-BE49-F238E27FC236}">
                <a16:creationId xmlns:a16="http://schemas.microsoft.com/office/drawing/2014/main" id="{A2EF189B-E94F-EF08-BB3E-E2B21280D17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500" y="549275"/>
            <a:ext cx="2159000" cy="455789"/>
          </a:xfrm>
          <a:prstGeom prst="rect">
            <a:avLst/>
          </a:prstGeom>
        </p:spPr>
      </p:pic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59431C63-0DA8-1E92-8727-E320525F9C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96450" y="6319777"/>
            <a:ext cx="1800225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02FAA3A3-5287-4BAD-9FC1-6B0682E047CD}" type="datetime1">
              <a:rPr lang="fr-FR" smtClean="0"/>
              <a:t>24/08/2026</a:t>
            </a:fld>
            <a:endParaRPr lang="fr-FR" dirty="0"/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5A12C53B-EA7D-B04E-D3C6-15B1178E1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44498" y="6319777"/>
            <a:ext cx="2906816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53EC3BAB-1845-1E65-BD2F-A254308DB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325" y="6319777"/>
            <a:ext cx="504083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0313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29FE161-F273-FD72-F1A1-439897F66E30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EA0C97-D4A6-5A81-BBDC-8810F9C79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1989137"/>
            <a:ext cx="10801350" cy="152082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D27957-9A42-116F-EBAE-1D9AFFD38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3945698"/>
            <a:ext cx="10801350" cy="131210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dirty="0"/>
          </a:p>
        </p:txBody>
      </p:sp>
      <p:pic>
        <p:nvPicPr>
          <p:cNvPr id="7" name="Image 6" descr="Une image contenant logo, Police, Graphique, symbole&#10;&#10;Description générée automatiquement">
            <a:extLst>
              <a:ext uri="{FF2B5EF4-FFF2-40B4-BE49-F238E27FC236}">
                <a16:creationId xmlns:a16="http://schemas.microsoft.com/office/drawing/2014/main" id="{A2EF189B-E94F-EF08-BB3E-E2B21280D1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500" y="549275"/>
            <a:ext cx="2159000" cy="455789"/>
          </a:xfrm>
          <a:prstGeom prst="rect">
            <a:avLst/>
          </a:prstGeom>
        </p:spPr>
      </p:pic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59431C63-0DA8-1E92-8727-E320525F9C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96450" y="6319777"/>
            <a:ext cx="1800225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81CFD8DC-BC13-4BF7-A1F5-8435D0FAFE1B}" type="datetime1">
              <a:rPr lang="fr-FR" smtClean="0"/>
              <a:t>24/08/2026</a:t>
            </a:fld>
            <a:endParaRPr lang="fr-FR" dirty="0"/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5A12C53B-EA7D-B04E-D3C6-15B1178E1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44498" y="6319777"/>
            <a:ext cx="2906816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53EC3BAB-1845-1E65-BD2F-A254308DB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325" y="6319777"/>
            <a:ext cx="504083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ZoneTexte 10"/>
          <p:cNvSpPr txBox="1"/>
          <p:nvPr userDrawn="1"/>
        </p:nvSpPr>
        <p:spPr>
          <a:xfrm rot="16200000">
            <a:off x="11273066" y="5939065"/>
            <a:ext cx="16224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Ph.</a:t>
            </a:r>
            <a:r>
              <a:rPr lang="fr-FR" sz="8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baseline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Stroppa</a:t>
            </a:r>
            <a:r>
              <a:rPr lang="fr-FR" sz="8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/CEA</a:t>
            </a:r>
            <a:endParaRPr lang="fr-FR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867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02E092-44B4-6B96-043F-72E6A77F24E8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EA0C97-D4A6-5A81-BBDC-8810F9C79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1989137"/>
            <a:ext cx="10801350" cy="152082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D27957-9A42-116F-EBAE-1D9AFFD38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3945698"/>
            <a:ext cx="10801350" cy="131210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dirty="0"/>
          </a:p>
        </p:txBody>
      </p:sp>
      <p:pic>
        <p:nvPicPr>
          <p:cNvPr id="7" name="Image 6" descr="Une image contenant logo, Police, Graphique, symbole&#10;&#10;Description générée automatiquement">
            <a:extLst>
              <a:ext uri="{FF2B5EF4-FFF2-40B4-BE49-F238E27FC236}">
                <a16:creationId xmlns:a16="http://schemas.microsoft.com/office/drawing/2014/main" id="{A2EF189B-E94F-EF08-BB3E-E2B21280D1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500" y="549275"/>
            <a:ext cx="2159000" cy="455789"/>
          </a:xfrm>
          <a:prstGeom prst="rect">
            <a:avLst/>
          </a:prstGeom>
        </p:spPr>
      </p:pic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59431C63-0DA8-1E92-8727-E320525F9C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96450" y="6319777"/>
            <a:ext cx="1800225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C915CD7A-AF5E-4A12-B41A-9FC7B4829008}" type="datetime1">
              <a:rPr lang="fr-FR" smtClean="0"/>
              <a:t>24/08/2026</a:t>
            </a:fld>
            <a:endParaRPr lang="fr-FR" dirty="0"/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5A12C53B-EA7D-B04E-D3C6-15B1178E1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44498" y="6319777"/>
            <a:ext cx="2906816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53EC3BAB-1845-1E65-BD2F-A254308DB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325" y="6319777"/>
            <a:ext cx="504083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ZoneTexte 10"/>
          <p:cNvSpPr txBox="1"/>
          <p:nvPr userDrawn="1"/>
        </p:nvSpPr>
        <p:spPr>
          <a:xfrm rot="16200000">
            <a:off x="11273066" y="5939065"/>
            <a:ext cx="16224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Ph.</a:t>
            </a:r>
            <a:r>
              <a:rPr lang="fr-FR" sz="8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baseline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Stroppa</a:t>
            </a:r>
            <a:r>
              <a:rPr lang="fr-FR" sz="8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/CEA</a:t>
            </a:r>
            <a:endParaRPr lang="fr-FR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701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8760A5-4195-9E50-D0C2-1CD72DFF81EC}"/>
              </a:ext>
            </a:extLst>
          </p:cNvPr>
          <p:cNvSpPr/>
          <p:nvPr userDrawn="1"/>
        </p:nvSpPr>
        <p:spPr>
          <a:xfrm flipV="1">
            <a:off x="0" y="6318000"/>
            <a:ext cx="12192000" cy="540000"/>
          </a:xfrm>
          <a:prstGeom prst="rect">
            <a:avLst/>
          </a:prstGeom>
          <a:solidFill>
            <a:schemeClr val="accent1">
              <a:alpha val="196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EA0C97-D4A6-5A81-BBDC-8810F9C79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1989137"/>
            <a:ext cx="10801350" cy="152082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D27957-9A42-116F-EBAE-1D9AFFD38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3945698"/>
            <a:ext cx="10801350" cy="131210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dirty="0"/>
          </a:p>
        </p:txBody>
      </p:sp>
      <p:pic>
        <p:nvPicPr>
          <p:cNvPr id="7" name="Image 6" descr="Une image contenant logo, Police, Graphique, symbole&#10;&#10;Description générée automatiquement">
            <a:extLst>
              <a:ext uri="{FF2B5EF4-FFF2-40B4-BE49-F238E27FC236}">
                <a16:creationId xmlns:a16="http://schemas.microsoft.com/office/drawing/2014/main" id="{A2EF189B-E94F-EF08-BB3E-E2B21280D1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500" y="549275"/>
            <a:ext cx="2159000" cy="455789"/>
          </a:xfrm>
          <a:prstGeom prst="rect">
            <a:avLst/>
          </a:prstGeom>
        </p:spPr>
      </p:pic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59431C63-0DA8-1E92-8727-E320525F9C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96450" y="6319777"/>
            <a:ext cx="1800225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9E8DF99B-CA8E-41EB-AF04-B044E97BCCB9}" type="datetime1">
              <a:rPr lang="fr-FR" smtClean="0"/>
              <a:t>24/08/2026</a:t>
            </a:fld>
            <a:endParaRPr lang="fr-FR" dirty="0"/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5A12C53B-EA7D-B04E-D3C6-15B1178E1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44498" y="6319777"/>
            <a:ext cx="2906816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53EC3BAB-1845-1E65-BD2F-A254308DBB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325" y="6319777"/>
            <a:ext cx="504083" cy="5382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ZoneTexte 10"/>
          <p:cNvSpPr txBox="1"/>
          <p:nvPr userDrawn="1"/>
        </p:nvSpPr>
        <p:spPr>
          <a:xfrm rot="16200000">
            <a:off x="11273066" y="5939065"/>
            <a:ext cx="16224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Ph.</a:t>
            </a:r>
            <a:r>
              <a:rPr lang="fr-FR" sz="8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" baseline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Stroppa</a:t>
            </a:r>
            <a:r>
              <a:rPr lang="fr-FR" sz="8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/CEA</a:t>
            </a:r>
            <a:endParaRPr lang="fr-FR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682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F0DD5AE-D4B6-0BBA-F815-5E6D54184A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7556500" y="2222500"/>
            <a:ext cx="4635500" cy="46355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EF8D695-BE9D-4BA8-B7B2-2FFA64C07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529444"/>
            <a:ext cx="10801349" cy="1793319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D7CC22-5920-FD0E-443A-D72872EE9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4868863"/>
            <a:ext cx="10801349" cy="1260475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7DF57-188A-5BFF-1735-277301492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08A7F3-D054-4C53-AC91-8404A33D1966}" type="datetime1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7754A4-6EC4-C723-9991-66E5B5243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8D2423-CF12-50E0-0B14-2C87A9B8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1" name="Image 10" descr="Une image contenant logo, Police, Graphique, symbole&#10;&#10;Description générée automatiquement">
            <a:extLst>
              <a:ext uri="{FF2B5EF4-FFF2-40B4-BE49-F238E27FC236}">
                <a16:creationId xmlns:a16="http://schemas.microsoft.com/office/drawing/2014/main" id="{88301A21-9A79-DD79-75FC-B810BD27EA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225" y="549275"/>
            <a:ext cx="1187450" cy="250684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8610D1D-84AD-FFBB-5730-69FC2578F4E0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241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de section">
    <p:bg>
      <p:bgPr>
        <a:solidFill>
          <a:srgbClr val="261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F0DD5AE-D4B6-0BBA-F815-5E6D54184A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7556500" y="2222500"/>
            <a:ext cx="4635500" cy="46355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EF8D695-BE9D-4BA8-B7B2-2FFA64C07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529444"/>
            <a:ext cx="10801349" cy="1793319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D7CC22-5920-FD0E-443A-D72872EE9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4868863"/>
            <a:ext cx="10801349" cy="1260475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7DF57-188A-5BFF-1735-277301492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44B7F-46E1-4694-AFC5-855635266CAA}" type="datetime1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7754A4-6EC4-C723-9991-66E5B5243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8D2423-CF12-50E0-0B14-2C87A9B8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11" name="Image 10" descr="Une image contenant logo, Police, Graphique, symbole&#10;&#10;Description générée automatiquement">
            <a:extLst>
              <a:ext uri="{FF2B5EF4-FFF2-40B4-BE49-F238E27FC236}">
                <a16:creationId xmlns:a16="http://schemas.microsoft.com/office/drawing/2014/main" id="{88301A21-9A79-DD79-75FC-B810BD27EA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9225" y="549275"/>
            <a:ext cx="1187450" cy="250684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8610D1D-84AD-FFBB-5730-69FC2578F4E0}"/>
              </a:ext>
            </a:extLst>
          </p:cNvPr>
          <p:cNvCxnSpPr/>
          <p:nvPr userDrawn="1"/>
        </p:nvCxnSpPr>
        <p:spPr>
          <a:xfrm>
            <a:off x="11136674" y="928805"/>
            <a:ext cx="360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771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D8250EB-B0C5-1B57-C3BE-6BA2B94C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9275"/>
            <a:ext cx="10801350" cy="1141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1290FDB-4BF6-552E-F9DE-E0BE6EB81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989138"/>
            <a:ext cx="10801350" cy="414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DA5BD8-C4D6-207B-4C7D-26B9235883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96450" y="6318001"/>
            <a:ext cx="1800225" cy="54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fld id="{5B0B9454-3C3D-4E45-A0EE-1BFDCEA2C48D}" type="datetime1">
              <a:rPr lang="fr-FR" smtClean="0"/>
              <a:t>24/08/2026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04228E-A1D3-107C-CD03-5E01B1840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44498" y="6318001"/>
            <a:ext cx="2906816" cy="54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1C997C-4506-BCCC-5373-325AA0E6A1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325" y="6318001"/>
            <a:ext cx="504083" cy="54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fld id="{94B63599-5DA0-BE42-AE37-88D1760620F1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4605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2" r:id="rId2"/>
    <p:sldLayoutId id="2147483665" r:id="rId3"/>
    <p:sldLayoutId id="2147483649" r:id="rId4"/>
    <p:sldLayoutId id="2147483667" r:id="rId5"/>
    <p:sldLayoutId id="2147483669" r:id="rId6"/>
    <p:sldLayoutId id="2147483668" r:id="rId7"/>
    <p:sldLayoutId id="2147483671" r:id="rId8"/>
    <p:sldLayoutId id="2147483672" r:id="rId9"/>
    <p:sldLayoutId id="2147483651" r:id="rId10"/>
    <p:sldLayoutId id="2147483670" r:id="rId11"/>
    <p:sldLayoutId id="2147483678" r:id="rId12"/>
    <p:sldLayoutId id="2147483650" r:id="rId13"/>
    <p:sldLayoutId id="2147483673" r:id="rId14"/>
    <p:sldLayoutId id="2147483674" r:id="rId15"/>
    <p:sldLayoutId id="2147483675" r:id="rId16"/>
    <p:sldLayoutId id="2147483652" r:id="rId17"/>
    <p:sldLayoutId id="2147483664" r:id="rId18"/>
    <p:sldLayoutId id="2147483653" r:id="rId19"/>
    <p:sldLayoutId id="2147483654" r:id="rId20"/>
    <p:sldLayoutId id="2147483655" r:id="rId21"/>
    <p:sldLayoutId id="2147483679" r:id="rId22"/>
    <p:sldLayoutId id="2147483656" r:id="rId23"/>
    <p:sldLayoutId id="2147483660" r:id="rId24"/>
    <p:sldLayoutId id="2147483676" r:id="rId25"/>
    <p:sldLayoutId id="2147483657" r:id="rId26"/>
    <p:sldLayoutId id="2147483677" r:id="rId27"/>
    <p:sldLayoutId id="2147483680" r:id="rId2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orient="horz" pos="3861" userDrawn="1">
          <p15:clr>
            <a:srgbClr val="547EBF"/>
          </p15:clr>
        </p15:guide>
        <p15:guide id="3" pos="7242" userDrawn="1">
          <p15:clr>
            <a:srgbClr val="547EBF"/>
          </p15:clr>
        </p15:guide>
        <p15:guide id="4" pos="438" userDrawn="1">
          <p15:clr>
            <a:srgbClr val="547EBF"/>
          </p15:clr>
        </p15:guide>
        <p15:guide id="5" pos="2751" userDrawn="1">
          <p15:clr>
            <a:srgbClr val="F26B43"/>
          </p15:clr>
        </p15:guide>
        <p15:guide id="6" pos="5065" userDrawn="1">
          <p15:clr>
            <a:srgbClr val="F26B43"/>
          </p15:clr>
        </p15:guide>
        <p15:guide id="7" pos="3840" userDrawn="1">
          <p15:clr>
            <a:srgbClr val="FDE53C"/>
          </p15:clr>
        </p15:guide>
        <p15:guide id="8" orient="horz" pos="2160" userDrawn="1">
          <p15:clr>
            <a:srgbClr val="FDE53C"/>
          </p15:clr>
        </p15:guide>
        <p15:guide id="9" orient="horz" pos="1253" userDrawn="1">
          <p15:clr>
            <a:srgbClr val="F26B43"/>
          </p15:clr>
        </p15:guide>
        <p15:guide id="10" pos="1572" userDrawn="1">
          <p15:clr>
            <a:srgbClr val="9FCC3B"/>
          </p15:clr>
        </p15:guide>
        <p15:guide id="11" pos="6108" userDrawn="1">
          <p15:clr>
            <a:srgbClr val="9FCC3B"/>
          </p15:clr>
        </p15:guide>
        <p15:guide id="12" orient="horz" pos="3067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4929" userDrawn="1">
          <p15:clr>
            <a:srgbClr val="F26B43"/>
          </p15:clr>
        </p15:guide>
        <p15:guide id="15" pos="3772" userDrawn="1">
          <p15:clr>
            <a:srgbClr val="FBAE40"/>
          </p15:clr>
        </p15:guide>
        <p15:guide id="16" pos="3908" userDrawn="1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gif"/><Relationship Id="rId5" Type="http://schemas.openxmlformats.org/officeDocument/2006/relationships/image" Target="../media/image15.jp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wmf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11" Type="http://schemas.openxmlformats.org/officeDocument/2006/relationships/image" Target="../media/image52.jpeg"/><Relationship Id="rId5" Type="http://schemas.openxmlformats.org/officeDocument/2006/relationships/image" Target="../media/image46.png"/><Relationship Id="rId10" Type="http://schemas.openxmlformats.org/officeDocument/2006/relationships/image" Target="../media/image51.jpe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fr.wikipedia.org/wiki/P%C3%A9riode_radioactive?utm_source=qwant&amp;utm_medium=referral&amp;utm_campaign=ai_flash#cite_note-6" TargetMode="External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10" Type="http://schemas.openxmlformats.org/officeDocument/2006/relationships/image" Target="../media/image77.png"/><Relationship Id="rId4" Type="http://schemas.openxmlformats.org/officeDocument/2006/relationships/image" Target="../media/image71.jpeg"/><Relationship Id="rId9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.jpe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tiff"/><Relationship Id="rId2" Type="http://schemas.openxmlformats.org/officeDocument/2006/relationships/image" Target="../media/image94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7.jpeg"/><Relationship Id="rId4" Type="http://schemas.openxmlformats.org/officeDocument/2006/relationships/image" Target="../media/image106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21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9.emf"/><Relationship Id="rId4" Type="http://schemas.openxmlformats.org/officeDocument/2006/relationships/image" Target="../media/image11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12" Type="http://schemas.openxmlformats.org/officeDocument/2006/relationships/image" Target="../media/image132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6.jpeg"/><Relationship Id="rId11" Type="http://schemas.openxmlformats.org/officeDocument/2006/relationships/image" Target="../media/image131.png"/><Relationship Id="rId5" Type="http://schemas.openxmlformats.org/officeDocument/2006/relationships/image" Target="../media/image125.jpeg"/><Relationship Id="rId10" Type="http://schemas.openxmlformats.org/officeDocument/2006/relationships/image" Target="../media/image130.png"/><Relationship Id="rId4" Type="http://schemas.openxmlformats.org/officeDocument/2006/relationships/image" Target="../media/image124.emf"/><Relationship Id="rId9" Type="http://schemas.openxmlformats.org/officeDocument/2006/relationships/image" Target="../media/image129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2.jpeg"/><Relationship Id="rId4" Type="http://schemas.openxmlformats.org/officeDocument/2006/relationships/image" Target="../media/image135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7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jpe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2.png"/><Relationship Id="rId5" Type="http://schemas.openxmlformats.org/officeDocument/2006/relationships/image" Target="../media/image141.jpg"/><Relationship Id="rId10" Type="http://schemas.openxmlformats.org/officeDocument/2006/relationships/image" Target="../media/image132.jpeg"/><Relationship Id="rId4" Type="http://schemas.openxmlformats.org/officeDocument/2006/relationships/image" Target="../media/image140.jpeg"/><Relationship Id="rId9" Type="http://schemas.openxmlformats.org/officeDocument/2006/relationships/image" Target="../media/image1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w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89.png"/><Relationship Id="rId7" Type="http://schemas.openxmlformats.org/officeDocument/2006/relationships/image" Target="../media/image175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4.png"/><Relationship Id="rId5" Type="http://schemas.openxmlformats.org/officeDocument/2006/relationships/image" Target="../media/image173.png"/><Relationship Id="rId4" Type="http://schemas.openxmlformats.org/officeDocument/2006/relationships/image" Target="../media/image9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954157" y="1989138"/>
            <a:ext cx="5141843" cy="1520825"/>
          </a:xfrm>
        </p:spPr>
        <p:txBody>
          <a:bodyPr>
            <a:normAutofit/>
          </a:bodyPr>
          <a:lstStyle/>
          <a:p>
            <a:pPr algn="l"/>
            <a:r>
              <a:rPr lang="fr-FR" sz="8800" dirty="0">
                <a:latin typeface="Bourgeois" panose="02000506000000020004" pitchFamily="50" charset="0"/>
              </a:rPr>
              <a:t>Profs   au</a:t>
            </a:r>
          </a:p>
        </p:txBody>
      </p:sp>
      <p:pic>
        <p:nvPicPr>
          <p:cNvPr id="5" name="Image 4" descr="Une image contenant logo, Police, Graphique, symbole&#10;&#10;Description générée automatiquement">
            <a:extLst>
              <a:ext uri="{FF2B5EF4-FFF2-40B4-BE49-F238E27FC236}">
                <a16:creationId xmlns:a16="http://schemas.microsoft.com/office/drawing/2014/main" id="{A2EF189B-E94F-EF08-BB3E-E2B21280D1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1226" y="2501722"/>
            <a:ext cx="3618923" cy="76399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888" y="4512679"/>
            <a:ext cx="1103285" cy="86491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963" y="4459984"/>
            <a:ext cx="864915" cy="86388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542" y="4444718"/>
            <a:ext cx="864915" cy="86491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457" y="5596440"/>
            <a:ext cx="1065358" cy="106579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878" y="5781169"/>
            <a:ext cx="1097214" cy="75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46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BF749-3136-C73C-CC65-1BA751814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B8CD2-34AD-925E-0D87-358CF2358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A39686-E8E1-242B-CE7A-30172C6C6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03FB11E-E845-9ABF-39E9-1454AC2B7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3295" y="6323612"/>
            <a:ext cx="714877" cy="303364"/>
          </a:xfrm>
        </p:spPr>
        <p:txBody>
          <a:bodyPr/>
          <a:lstStyle/>
          <a:p>
            <a:fld id="{07E1C93C-5050-FC42-8F10-D22D4F119D1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C2022CBB-A295-607C-11BC-591140D9267D}"/>
              </a:ext>
            </a:extLst>
          </p:cNvPr>
          <p:cNvSpPr/>
          <p:nvPr/>
        </p:nvSpPr>
        <p:spPr>
          <a:xfrm>
            <a:off x="7567763" y="2443516"/>
            <a:ext cx="1422725" cy="1287503"/>
          </a:xfrm>
          <a:custGeom>
            <a:avLst/>
            <a:gdLst>
              <a:gd name="connsiteX0" fmla="*/ 741930 w 1422725"/>
              <a:gd name="connsiteY0" fmla="*/ 1287503 h 1287503"/>
              <a:gd name="connsiteX1" fmla="*/ 701884 w 1422725"/>
              <a:gd name="connsiteY1" fmla="*/ 993827 h 1287503"/>
              <a:gd name="connsiteX2" fmla="*/ 661837 w 1422725"/>
              <a:gd name="connsiteY2" fmla="*/ 933757 h 1287503"/>
              <a:gd name="connsiteX3" fmla="*/ 147904 w 1422725"/>
              <a:gd name="connsiteY3" fmla="*/ 606709 h 1287503"/>
              <a:gd name="connsiteX4" fmla="*/ 47787 w 1422725"/>
              <a:gd name="connsiteY4" fmla="*/ 593360 h 1287503"/>
              <a:gd name="connsiteX5" fmla="*/ 1066 w 1422725"/>
              <a:gd name="connsiteY5" fmla="*/ 646756 h 1287503"/>
              <a:gd name="connsiteX6" fmla="*/ 21090 w 1422725"/>
              <a:gd name="connsiteY6" fmla="*/ 726849 h 1287503"/>
              <a:gd name="connsiteX7" fmla="*/ 87834 w 1422725"/>
              <a:gd name="connsiteY7" fmla="*/ 973804 h 1287503"/>
              <a:gd name="connsiteX8" fmla="*/ 174602 w 1422725"/>
              <a:gd name="connsiteY8" fmla="*/ 1047223 h 1287503"/>
              <a:gd name="connsiteX9" fmla="*/ 261370 w 1422725"/>
              <a:gd name="connsiteY9" fmla="*/ 1020525 h 1287503"/>
              <a:gd name="connsiteX10" fmla="*/ 241346 w 1422725"/>
              <a:gd name="connsiteY10" fmla="*/ 1020525 h 1287503"/>
              <a:gd name="connsiteX11" fmla="*/ 408208 w 1422725"/>
              <a:gd name="connsiteY11" fmla="*/ 786919 h 1287503"/>
              <a:gd name="connsiteX12" fmla="*/ 568395 w 1422725"/>
              <a:gd name="connsiteY12" fmla="*/ 546639 h 1287503"/>
              <a:gd name="connsiteX13" fmla="*/ 855396 w 1422725"/>
              <a:gd name="connsiteY13" fmla="*/ 112799 h 1287503"/>
              <a:gd name="connsiteX14" fmla="*/ 948838 w 1422725"/>
              <a:gd name="connsiteY14" fmla="*/ 6008 h 1287503"/>
              <a:gd name="connsiteX15" fmla="*/ 1008909 w 1422725"/>
              <a:gd name="connsiteY15" fmla="*/ 12683 h 1287503"/>
              <a:gd name="connsiteX16" fmla="*/ 1422725 w 1422725"/>
              <a:gd name="connsiteY16" fmla="*/ 52729 h 128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22725" h="1287503">
                <a:moveTo>
                  <a:pt x="741930" y="1287503"/>
                </a:moveTo>
                <a:cubicBezTo>
                  <a:pt x="728581" y="1170144"/>
                  <a:pt x="715233" y="1052785"/>
                  <a:pt x="701884" y="993827"/>
                </a:cubicBezTo>
                <a:cubicBezTo>
                  <a:pt x="688535" y="934869"/>
                  <a:pt x="754167" y="998277"/>
                  <a:pt x="661837" y="933757"/>
                </a:cubicBezTo>
                <a:cubicBezTo>
                  <a:pt x="569507" y="869237"/>
                  <a:pt x="250246" y="663442"/>
                  <a:pt x="147904" y="606709"/>
                </a:cubicBezTo>
                <a:cubicBezTo>
                  <a:pt x="45562" y="549976"/>
                  <a:pt x="72260" y="586686"/>
                  <a:pt x="47787" y="593360"/>
                </a:cubicBezTo>
                <a:cubicBezTo>
                  <a:pt x="23314" y="600034"/>
                  <a:pt x="5515" y="624508"/>
                  <a:pt x="1066" y="646756"/>
                </a:cubicBezTo>
                <a:cubicBezTo>
                  <a:pt x="-3383" y="669004"/>
                  <a:pt x="6629" y="672341"/>
                  <a:pt x="21090" y="726849"/>
                </a:cubicBezTo>
                <a:cubicBezTo>
                  <a:pt x="35551" y="781357"/>
                  <a:pt x="62249" y="920408"/>
                  <a:pt x="87834" y="973804"/>
                </a:cubicBezTo>
                <a:cubicBezTo>
                  <a:pt x="113419" y="1027200"/>
                  <a:pt x="145680" y="1039436"/>
                  <a:pt x="174602" y="1047223"/>
                </a:cubicBezTo>
                <a:cubicBezTo>
                  <a:pt x="203524" y="1055010"/>
                  <a:pt x="250246" y="1024975"/>
                  <a:pt x="261370" y="1020525"/>
                </a:cubicBezTo>
                <a:cubicBezTo>
                  <a:pt x="272494" y="1016075"/>
                  <a:pt x="216873" y="1059459"/>
                  <a:pt x="241346" y="1020525"/>
                </a:cubicBezTo>
                <a:cubicBezTo>
                  <a:pt x="265819" y="981591"/>
                  <a:pt x="353700" y="865900"/>
                  <a:pt x="408208" y="786919"/>
                </a:cubicBezTo>
                <a:cubicBezTo>
                  <a:pt x="462716" y="707938"/>
                  <a:pt x="568395" y="546639"/>
                  <a:pt x="568395" y="546639"/>
                </a:cubicBezTo>
                <a:cubicBezTo>
                  <a:pt x="642926" y="434286"/>
                  <a:pt x="791989" y="202904"/>
                  <a:pt x="855396" y="112799"/>
                </a:cubicBezTo>
                <a:cubicBezTo>
                  <a:pt x="918803" y="22694"/>
                  <a:pt x="923253" y="22694"/>
                  <a:pt x="948838" y="6008"/>
                </a:cubicBezTo>
                <a:cubicBezTo>
                  <a:pt x="974423" y="-10678"/>
                  <a:pt x="1008909" y="12683"/>
                  <a:pt x="1008909" y="12683"/>
                </a:cubicBezTo>
                <a:lnTo>
                  <a:pt x="1422725" y="52729"/>
                </a:lnTo>
              </a:path>
            </a:pathLst>
          </a:custGeom>
          <a:noFill/>
          <a:ln w="38100">
            <a:solidFill>
              <a:srgbClr val="0753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3084C-B64F-F95D-1F2F-5D878DDA5B88}"/>
              </a:ext>
            </a:extLst>
          </p:cNvPr>
          <p:cNvGrpSpPr/>
          <p:nvPr/>
        </p:nvGrpSpPr>
        <p:grpSpPr>
          <a:xfrm>
            <a:off x="5739890" y="856908"/>
            <a:ext cx="5402980" cy="5146850"/>
            <a:chOff x="5739890" y="856908"/>
            <a:chExt cx="5402980" cy="5146850"/>
          </a:xfrm>
        </p:grpSpPr>
        <p:pic>
          <p:nvPicPr>
            <p:cNvPr id="8" name="Image 4">
              <a:extLst>
                <a:ext uri="{FF2B5EF4-FFF2-40B4-BE49-F238E27FC236}">
                  <a16:creationId xmlns:a16="http://schemas.microsoft.com/office/drawing/2014/main" id="{8B91568B-0D29-E45D-2477-7FE834E05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9890" y="856908"/>
              <a:ext cx="5402980" cy="514685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EB148A3-0946-0198-6255-2D2B1E445CC9}"/>
                </a:ext>
              </a:extLst>
            </p:cNvPr>
            <p:cNvSpPr/>
            <p:nvPr/>
          </p:nvSpPr>
          <p:spPr>
            <a:xfrm>
              <a:off x="9477723" y="4300812"/>
              <a:ext cx="927749" cy="696692"/>
            </a:xfrm>
            <a:custGeom>
              <a:avLst/>
              <a:gdLst>
                <a:gd name="connsiteX0" fmla="*/ 927749 w 927749"/>
                <a:gd name="connsiteY0" fmla="*/ 424700 h 696692"/>
                <a:gd name="connsiteX1" fmla="*/ 881027 w 927749"/>
                <a:gd name="connsiteY1" fmla="*/ 531492 h 696692"/>
                <a:gd name="connsiteX2" fmla="*/ 814283 w 927749"/>
                <a:gd name="connsiteY2" fmla="*/ 678330 h 696692"/>
                <a:gd name="connsiteX3" fmla="*/ 760887 w 927749"/>
                <a:gd name="connsiteY3" fmla="*/ 671655 h 696692"/>
                <a:gd name="connsiteX4" fmla="*/ 467211 w 927749"/>
                <a:gd name="connsiteY4" fmla="*/ 471422 h 696692"/>
                <a:gd name="connsiteX5" fmla="*/ 420490 w 927749"/>
                <a:gd name="connsiteY5" fmla="*/ 357956 h 696692"/>
                <a:gd name="connsiteX6" fmla="*/ 480560 w 927749"/>
                <a:gd name="connsiteY6" fmla="*/ 244490 h 696692"/>
                <a:gd name="connsiteX7" fmla="*/ 473886 w 927749"/>
                <a:gd name="connsiteY7" fmla="*/ 197769 h 696692"/>
                <a:gd name="connsiteX8" fmla="*/ 440513 w 927749"/>
                <a:gd name="connsiteY8" fmla="*/ 144373 h 696692"/>
                <a:gd name="connsiteX9" fmla="*/ 226931 w 927749"/>
                <a:gd name="connsiteY9" fmla="*/ 17559 h 696692"/>
                <a:gd name="connsiteX10" fmla="*/ 60070 w 927749"/>
                <a:gd name="connsiteY10" fmla="*/ 17559 h 696692"/>
                <a:gd name="connsiteX11" fmla="*/ 0 w 927749"/>
                <a:gd name="connsiteY11" fmla="*/ 171071 h 696692"/>
                <a:gd name="connsiteX12" fmla="*/ 0 w 927749"/>
                <a:gd name="connsiteY12" fmla="*/ 171071 h 696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7749" h="696692">
                  <a:moveTo>
                    <a:pt x="927749" y="424700"/>
                  </a:moveTo>
                  <a:cubicBezTo>
                    <a:pt x="913843" y="456960"/>
                    <a:pt x="899938" y="489220"/>
                    <a:pt x="881027" y="531492"/>
                  </a:cubicBezTo>
                  <a:cubicBezTo>
                    <a:pt x="862116" y="573764"/>
                    <a:pt x="834306" y="654970"/>
                    <a:pt x="814283" y="678330"/>
                  </a:cubicBezTo>
                  <a:cubicBezTo>
                    <a:pt x="794260" y="701691"/>
                    <a:pt x="818732" y="706140"/>
                    <a:pt x="760887" y="671655"/>
                  </a:cubicBezTo>
                  <a:cubicBezTo>
                    <a:pt x="703042" y="637170"/>
                    <a:pt x="523944" y="523705"/>
                    <a:pt x="467211" y="471422"/>
                  </a:cubicBezTo>
                  <a:cubicBezTo>
                    <a:pt x="410478" y="419139"/>
                    <a:pt x="418265" y="395778"/>
                    <a:pt x="420490" y="357956"/>
                  </a:cubicBezTo>
                  <a:cubicBezTo>
                    <a:pt x="422715" y="320134"/>
                    <a:pt x="471661" y="271188"/>
                    <a:pt x="480560" y="244490"/>
                  </a:cubicBezTo>
                  <a:cubicBezTo>
                    <a:pt x="489459" y="217792"/>
                    <a:pt x="480560" y="214455"/>
                    <a:pt x="473886" y="197769"/>
                  </a:cubicBezTo>
                  <a:cubicBezTo>
                    <a:pt x="467212" y="181083"/>
                    <a:pt x="481672" y="174408"/>
                    <a:pt x="440513" y="144373"/>
                  </a:cubicBezTo>
                  <a:cubicBezTo>
                    <a:pt x="399354" y="114338"/>
                    <a:pt x="290338" y="38695"/>
                    <a:pt x="226931" y="17559"/>
                  </a:cubicBezTo>
                  <a:cubicBezTo>
                    <a:pt x="163524" y="-3577"/>
                    <a:pt x="97892" y="-8026"/>
                    <a:pt x="60070" y="17559"/>
                  </a:cubicBezTo>
                  <a:cubicBezTo>
                    <a:pt x="22248" y="43144"/>
                    <a:pt x="0" y="171071"/>
                    <a:pt x="0" y="171071"/>
                  </a:cubicBezTo>
                  <a:lnTo>
                    <a:pt x="0" y="171071"/>
                  </a:lnTo>
                </a:path>
              </a:pathLst>
            </a:cu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9A5C461-0AB2-3EDA-58B6-5936CA8FF1DD}"/>
                </a:ext>
              </a:extLst>
            </p:cNvPr>
            <p:cNvSpPr/>
            <p:nvPr/>
          </p:nvSpPr>
          <p:spPr>
            <a:xfrm>
              <a:off x="8296345" y="3566628"/>
              <a:ext cx="1174703" cy="898581"/>
            </a:xfrm>
            <a:custGeom>
              <a:avLst/>
              <a:gdLst>
                <a:gd name="connsiteX0" fmla="*/ 1174703 w 1174703"/>
                <a:gd name="connsiteY0" fmla="*/ 898581 h 898581"/>
                <a:gd name="connsiteX1" fmla="*/ 1094610 w 1174703"/>
                <a:gd name="connsiteY1" fmla="*/ 578207 h 898581"/>
                <a:gd name="connsiteX2" fmla="*/ 934423 w 1174703"/>
                <a:gd name="connsiteY2" fmla="*/ 471416 h 898581"/>
                <a:gd name="connsiteX3" fmla="*/ 780910 w 1174703"/>
                <a:gd name="connsiteY3" fmla="*/ 357950 h 898581"/>
                <a:gd name="connsiteX4" fmla="*/ 273652 w 1174703"/>
                <a:gd name="connsiteY4" fmla="*/ 24227 h 898581"/>
                <a:gd name="connsiteX5" fmla="*/ 100116 w 1174703"/>
                <a:gd name="connsiteY5" fmla="*/ 44251 h 898581"/>
                <a:gd name="connsiteX6" fmla="*/ 0 w 1174703"/>
                <a:gd name="connsiteY6" fmla="*/ 191089 h 898581"/>
                <a:gd name="connsiteX7" fmla="*/ 0 w 1174703"/>
                <a:gd name="connsiteY7" fmla="*/ 191089 h 89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74703" h="898581">
                  <a:moveTo>
                    <a:pt x="1174703" y="898581"/>
                  </a:moveTo>
                  <a:cubicBezTo>
                    <a:pt x="1154680" y="773991"/>
                    <a:pt x="1134657" y="649401"/>
                    <a:pt x="1094610" y="578207"/>
                  </a:cubicBezTo>
                  <a:cubicBezTo>
                    <a:pt x="1054563" y="507013"/>
                    <a:pt x="986706" y="508125"/>
                    <a:pt x="934423" y="471416"/>
                  </a:cubicBezTo>
                  <a:cubicBezTo>
                    <a:pt x="882140" y="434707"/>
                    <a:pt x="891038" y="432481"/>
                    <a:pt x="780910" y="357950"/>
                  </a:cubicBezTo>
                  <a:cubicBezTo>
                    <a:pt x="670782" y="283419"/>
                    <a:pt x="387118" y="76510"/>
                    <a:pt x="273652" y="24227"/>
                  </a:cubicBezTo>
                  <a:cubicBezTo>
                    <a:pt x="160186" y="-28056"/>
                    <a:pt x="145725" y="16441"/>
                    <a:pt x="100116" y="44251"/>
                  </a:cubicBezTo>
                  <a:cubicBezTo>
                    <a:pt x="54507" y="72061"/>
                    <a:pt x="0" y="191089"/>
                    <a:pt x="0" y="191089"/>
                  </a:cubicBezTo>
                  <a:lnTo>
                    <a:pt x="0" y="191089"/>
                  </a:lnTo>
                </a:path>
              </a:pathLst>
            </a:cu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448EA3C-B49A-C5BF-A47D-0D19EA05D951}"/>
                </a:ext>
              </a:extLst>
            </p:cNvPr>
            <p:cNvCxnSpPr/>
            <p:nvPr/>
          </p:nvCxnSpPr>
          <p:spPr>
            <a:xfrm flipH="1">
              <a:off x="8990488" y="3824461"/>
              <a:ext cx="126814" cy="1868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AEB2ADF-28C3-E715-C2E5-56E2DCCE1910}"/>
                </a:ext>
              </a:extLst>
            </p:cNvPr>
            <p:cNvSpPr/>
            <p:nvPr/>
          </p:nvSpPr>
          <p:spPr>
            <a:xfrm>
              <a:off x="8423159" y="3203737"/>
              <a:ext cx="614050" cy="694143"/>
            </a:xfrm>
            <a:custGeom>
              <a:avLst/>
              <a:gdLst>
                <a:gd name="connsiteX0" fmla="*/ 614050 w 614050"/>
                <a:gd name="connsiteY0" fmla="*/ 694143 h 694143"/>
                <a:gd name="connsiteX1" fmla="*/ 467212 w 614050"/>
                <a:gd name="connsiteY1" fmla="*/ 320374 h 694143"/>
                <a:gd name="connsiteX2" fmla="*/ 447188 w 614050"/>
                <a:gd name="connsiteY2" fmla="*/ 293676 h 694143"/>
                <a:gd name="connsiteX3" fmla="*/ 246955 w 614050"/>
                <a:gd name="connsiteY3" fmla="*/ 166862 h 694143"/>
                <a:gd name="connsiteX4" fmla="*/ 0 w 614050"/>
                <a:gd name="connsiteY4" fmla="*/ 0 h 69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050" h="694143">
                  <a:moveTo>
                    <a:pt x="614050" y="694143"/>
                  </a:moveTo>
                  <a:lnTo>
                    <a:pt x="467212" y="320374"/>
                  </a:lnTo>
                  <a:cubicBezTo>
                    <a:pt x="439402" y="253630"/>
                    <a:pt x="483898" y="319261"/>
                    <a:pt x="447188" y="293676"/>
                  </a:cubicBezTo>
                  <a:cubicBezTo>
                    <a:pt x="410478" y="268091"/>
                    <a:pt x="321486" y="215808"/>
                    <a:pt x="246955" y="166862"/>
                  </a:cubicBezTo>
                  <a:cubicBezTo>
                    <a:pt x="172424" y="117916"/>
                    <a:pt x="86212" y="58958"/>
                    <a:pt x="0" y="0"/>
                  </a:cubicBezTo>
                </a:path>
              </a:pathLst>
            </a:cu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 dirty="0"/>
            </a:p>
          </p:txBody>
        </p:sp>
      </p:grpSp>
      <p:sp>
        <p:nvSpPr>
          <p:cNvPr id="13" name="Freeform 12">
            <a:extLst>
              <a:ext uri="{FF2B5EF4-FFF2-40B4-BE49-F238E27FC236}">
                <a16:creationId xmlns:a16="http://schemas.microsoft.com/office/drawing/2014/main" id="{816ECFD7-01C8-402D-BD62-BB76D7D646CD}"/>
              </a:ext>
            </a:extLst>
          </p:cNvPr>
          <p:cNvSpPr/>
          <p:nvPr/>
        </p:nvSpPr>
        <p:spPr>
          <a:xfrm>
            <a:off x="7577288" y="2443516"/>
            <a:ext cx="1422725" cy="1287503"/>
          </a:xfrm>
          <a:custGeom>
            <a:avLst/>
            <a:gdLst>
              <a:gd name="connsiteX0" fmla="*/ 741930 w 1422725"/>
              <a:gd name="connsiteY0" fmla="*/ 1287503 h 1287503"/>
              <a:gd name="connsiteX1" fmla="*/ 701884 w 1422725"/>
              <a:gd name="connsiteY1" fmla="*/ 993827 h 1287503"/>
              <a:gd name="connsiteX2" fmla="*/ 661837 w 1422725"/>
              <a:gd name="connsiteY2" fmla="*/ 933757 h 1287503"/>
              <a:gd name="connsiteX3" fmla="*/ 147904 w 1422725"/>
              <a:gd name="connsiteY3" fmla="*/ 606709 h 1287503"/>
              <a:gd name="connsiteX4" fmla="*/ 47787 w 1422725"/>
              <a:gd name="connsiteY4" fmla="*/ 593360 h 1287503"/>
              <a:gd name="connsiteX5" fmla="*/ 1066 w 1422725"/>
              <a:gd name="connsiteY5" fmla="*/ 646756 h 1287503"/>
              <a:gd name="connsiteX6" fmla="*/ 21090 w 1422725"/>
              <a:gd name="connsiteY6" fmla="*/ 726849 h 1287503"/>
              <a:gd name="connsiteX7" fmla="*/ 87834 w 1422725"/>
              <a:gd name="connsiteY7" fmla="*/ 973804 h 1287503"/>
              <a:gd name="connsiteX8" fmla="*/ 174602 w 1422725"/>
              <a:gd name="connsiteY8" fmla="*/ 1047223 h 1287503"/>
              <a:gd name="connsiteX9" fmla="*/ 261370 w 1422725"/>
              <a:gd name="connsiteY9" fmla="*/ 1020525 h 1287503"/>
              <a:gd name="connsiteX10" fmla="*/ 241346 w 1422725"/>
              <a:gd name="connsiteY10" fmla="*/ 1020525 h 1287503"/>
              <a:gd name="connsiteX11" fmla="*/ 408208 w 1422725"/>
              <a:gd name="connsiteY11" fmla="*/ 786919 h 1287503"/>
              <a:gd name="connsiteX12" fmla="*/ 568395 w 1422725"/>
              <a:gd name="connsiteY12" fmla="*/ 546639 h 1287503"/>
              <a:gd name="connsiteX13" fmla="*/ 855396 w 1422725"/>
              <a:gd name="connsiteY13" fmla="*/ 112799 h 1287503"/>
              <a:gd name="connsiteX14" fmla="*/ 948838 w 1422725"/>
              <a:gd name="connsiteY14" fmla="*/ 6008 h 1287503"/>
              <a:gd name="connsiteX15" fmla="*/ 1008909 w 1422725"/>
              <a:gd name="connsiteY15" fmla="*/ 12683 h 1287503"/>
              <a:gd name="connsiteX16" fmla="*/ 1422725 w 1422725"/>
              <a:gd name="connsiteY16" fmla="*/ 52729 h 128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22725" h="1287503">
                <a:moveTo>
                  <a:pt x="741930" y="1287503"/>
                </a:moveTo>
                <a:cubicBezTo>
                  <a:pt x="728581" y="1170144"/>
                  <a:pt x="715233" y="1052785"/>
                  <a:pt x="701884" y="993827"/>
                </a:cubicBezTo>
                <a:cubicBezTo>
                  <a:pt x="688535" y="934869"/>
                  <a:pt x="754167" y="998277"/>
                  <a:pt x="661837" y="933757"/>
                </a:cubicBezTo>
                <a:cubicBezTo>
                  <a:pt x="569507" y="869237"/>
                  <a:pt x="250246" y="663442"/>
                  <a:pt x="147904" y="606709"/>
                </a:cubicBezTo>
                <a:cubicBezTo>
                  <a:pt x="45562" y="549976"/>
                  <a:pt x="72260" y="586686"/>
                  <a:pt x="47787" y="593360"/>
                </a:cubicBezTo>
                <a:cubicBezTo>
                  <a:pt x="23314" y="600034"/>
                  <a:pt x="5515" y="624508"/>
                  <a:pt x="1066" y="646756"/>
                </a:cubicBezTo>
                <a:cubicBezTo>
                  <a:pt x="-3383" y="669004"/>
                  <a:pt x="6629" y="672341"/>
                  <a:pt x="21090" y="726849"/>
                </a:cubicBezTo>
                <a:cubicBezTo>
                  <a:pt x="35551" y="781357"/>
                  <a:pt x="62249" y="920408"/>
                  <a:pt x="87834" y="973804"/>
                </a:cubicBezTo>
                <a:cubicBezTo>
                  <a:pt x="113419" y="1027200"/>
                  <a:pt x="145680" y="1039436"/>
                  <a:pt x="174602" y="1047223"/>
                </a:cubicBezTo>
                <a:cubicBezTo>
                  <a:pt x="203524" y="1055010"/>
                  <a:pt x="250246" y="1024975"/>
                  <a:pt x="261370" y="1020525"/>
                </a:cubicBezTo>
                <a:cubicBezTo>
                  <a:pt x="272494" y="1016075"/>
                  <a:pt x="216873" y="1059459"/>
                  <a:pt x="241346" y="1020525"/>
                </a:cubicBezTo>
                <a:cubicBezTo>
                  <a:pt x="265819" y="981591"/>
                  <a:pt x="353700" y="865900"/>
                  <a:pt x="408208" y="786919"/>
                </a:cubicBezTo>
                <a:cubicBezTo>
                  <a:pt x="462716" y="707938"/>
                  <a:pt x="568395" y="546639"/>
                  <a:pt x="568395" y="546639"/>
                </a:cubicBezTo>
                <a:cubicBezTo>
                  <a:pt x="642926" y="434286"/>
                  <a:pt x="791989" y="202904"/>
                  <a:pt x="855396" y="112799"/>
                </a:cubicBezTo>
                <a:cubicBezTo>
                  <a:pt x="918803" y="22694"/>
                  <a:pt x="923253" y="22694"/>
                  <a:pt x="948838" y="6008"/>
                </a:cubicBezTo>
                <a:cubicBezTo>
                  <a:pt x="974423" y="-10678"/>
                  <a:pt x="1008909" y="12683"/>
                  <a:pt x="1008909" y="12683"/>
                </a:cubicBezTo>
                <a:lnTo>
                  <a:pt x="1422725" y="52729"/>
                </a:lnTo>
              </a:path>
            </a:pathLst>
          </a:custGeom>
          <a:noFill/>
          <a:ln w="38100">
            <a:solidFill>
              <a:srgbClr val="0753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75B98-5AF5-C377-3074-24FDDDB29795}"/>
              </a:ext>
            </a:extLst>
          </p:cNvPr>
          <p:cNvSpPr txBox="1"/>
          <p:nvPr/>
        </p:nvSpPr>
        <p:spPr>
          <a:xfrm>
            <a:off x="10075333" y="3657600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1983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0BE8AD-7E01-6096-8C49-C057330AFB9E}"/>
              </a:ext>
            </a:extLst>
          </p:cNvPr>
          <p:cNvSpPr txBox="1"/>
          <p:nvPr/>
        </p:nvSpPr>
        <p:spPr>
          <a:xfrm>
            <a:off x="9279467" y="3420533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1989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C82D0A-0265-036C-E47A-08C0ECE101E7}"/>
              </a:ext>
            </a:extLst>
          </p:cNvPr>
          <p:cNvSpPr txBox="1"/>
          <p:nvPr/>
        </p:nvSpPr>
        <p:spPr>
          <a:xfrm>
            <a:off x="9938976" y="1998579"/>
            <a:ext cx="226901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baseline="30000" dirty="0"/>
              <a:t>12</a:t>
            </a:r>
            <a:r>
              <a:rPr lang="en-FR" dirty="0"/>
              <a:t>C au </a:t>
            </a:r>
            <a:r>
              <a:rPr lang="en-FR" baseline="30000" dirty="0"/>
              <a:t>238</a:t>
            </a:r>
            <a:r>
              <a:rPr lang="en-FR" dirty="0"/>
              <a:t>U</a:t>
            </a:r>
          </a:p>
          <a:p>
            <a:r>
              <a:rPr lang="en-FR" dirty="0"/>
              <a:t>5 A.MeV à 95 A.MeV </a:t>
            </a:r>
          </a:p>
        </p:txBody>
      </p:sp>
    </p:spTree>
    <p:extLst>
      <p:ext uri="{BB962C8B-B14F-4D97-AF65-F5344CB8AC3E}">
        <p14:creationId xmlns:p14="http://schemas.microsoft.com/office/powerpoint/2010/main" val="1297787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réactions nucléaires</a:t>
            </a: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3266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BB385-C112-3C03-F9FE-C18D7743C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070432" cy="1167063"/>
          </a:xfrm>
        </p:spPr>
        <p:txBody>
          <a:bodyPr>
            <a:normAutofit/>
          </a:bodyPr>
          <a:lstStyle/>
          <a:p>
            <a:r>
              <a:rPr lang="en-FR" sz="3200" dirty="0"/>
              <a:t>Une instrumentation de pointe : INDRA-FAZIA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AFD1C5-7D80-602F-B853-E4509384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B924D7-770E-8D4A-1025-81DEC7E3A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60" y="2683577"/>
            <a:ext cx="5054600" cy="3390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C68243-B81A-D955-8D84-15FFAF507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2884" y="1915465"/>
            <a:ext cx="4533900" cy="4419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7461B4-6CFA-8986-D1B5-004B51B97E53}"/>
              </a:ext>
            </a:extLst>
          </p:cNvPr>
          <p:cNvSpPr txBox="1"/>
          <p:nvPr/>
        </p:nvSpPr>
        <p:spPr>
          <a:xfrm>
            <a:off x="166254" y="938150"/>
            <a:ext cx="52311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→ 432 modules de </a:t>
            </a:r>
            <a:r>
              <a:rPr lang="en-GB" dirty="0" err="1"/>
              <a:t>détection</a:t>
            </a:r>
            <a:endParaRPr lang="en-GB" dirty="0"/>
          </a:p>
          <a:p>
            <a:r>
              <a:rPr lang="en-GB" dirty="0"/>
              <a:t>→ 912 </a:t>
            </a:r>
            <a:r>
              <a:rPr lang="en-GB" dirty="0" err="1"/>
              <a:t>détecteurs</a:t>
            </a:r>
            <a:r>
              <a:rPr lang="en-GB" dirty="0"/>
              <a:t> (480 Si et 432 </a:t>
            </a:r>
            <a:r>
              <a:rPr lang="en-GB" dirty="0" err="1"/>
              <a:t>CsI</a:t>
            </a:r>
            <a:r>
              <a:rPr lang="en-GB" dirty="0"/>
              <a:t>) </a:t>
            </a:r>
          </a:p>
          <a:p>
            <a:r>
              <a:rPr lang="en-GB" dirty="0"/>
              <a:t>→ 80% de couverture </a:t>
            </a:r>
            <a:r>
              <a:rPr lang="en-GB" dirty="0" err="1"/>
              <a:t>angulaire</a:t>
            </a:r>
            <a:endParaRPr lang="en-GB" dirty="0"/>
          </a:p>
          <a:p>
            <a:r>
              <a:rPr lang="en-GB" dirty="0"/>
              <a:t>→ </a:t>
            </a:r>
            <a:r>
              <a:rPr lang="en-GB" dirty="0" err="1"/>
              <a:t>Entièrement</a:t>
            </a:r>
            <a:r>
              <a:rPr lang="en-GB" dirty="0"/>
              <a:t> </a:t>
            </a:r>
            <a:r>
              <a:rPr lang="en-GB" dirty="0" err="1"/>
              <a:t>équipé</a:t>
            </a:r>
            <a:r>
              <a:rPr lang="en-GB" dirty="0"/>
              <a:t> </a:t>
            </a:r>
            <a:r>
              <a:rPr lang="en-GB" dirty="0" err="1"/>
              <a:t>d'une</a:t>
            </a:r>
            <a:r>
              <a:rPr lang="en-GB" dirty="0"/>
              <a:t> </a:t>
            </a:r>
            <a:r>
              <a:rPr lang="en-GB" dirty="0" err="1"/>
              <a:t>électronique</a:t>
            </a:r>
            <a:r>
              <a:rPr lang="en-GB" dirty="0"/>
              <a:t> numérique</a:t>
            </a:r>
            <a:endParaRPr lang="en-FR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3D648D-D471-E87A-3678-9C2574B683CB}"/>
              </a:ext>
            </a:extLst>
          </p:cNvPr>
          <p:cNvSpPr txBox="1"/>
          <p:nvPr/>
        </p:nvSpPr>
        <p:spPr>
          <a:xfrm>
            <a:off x="6210795" y="926275"/>
            <a:ext cx="51538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Identification </a:t>
            </a:r>
            <a:r>
              <a:rPr lang="en-GB" dirty="0" err="1"/>
              <a:t>complète</a:t>
            </a:r>
            <a:r>
              <a:rPr lang="en-GB" dirty="0"/>
              <a:t> des charges et très bonne </a:t>
            </a:r>
            <a:r>
              <a:rPr lang="en-GB" dirty="0" err="1"/>
              <a:t>résolution</a:t>
            </a:r>
            <a:r>
              <a:rPr lang="en-GB" dirty="0"/>
              <a:t> </a:t>
            </a:r>
            <a:r>
              <a:rPr lang="en-GB" dirty="0" err="1"/>
              <a:t>isotopique</a:t>
            </a:r>
            <a:r>
              <a:rPr lang="en-GB" dirty="0"/>
              <a:t> aux angles </a:t>
            </a:r>
            <a:r>
              <a:rPr lang="en-GB" dirty="0" err="1"/>
              <a:t>avant</a:t>
            </a:r>
            <a:r>
              <a:rPr lang="en-GB" dirty="0"/>
              <a:t> (</a:t>
            </a:r>
            <a:r>
              <a:rPr lang="en-GB" dirty="0" err="1"/>
              <a:t>jusqu'aux</a:t>
            </a:r>
            <a:r>
              <a:rPr lang="en-GB" dirty="0"/>
              <a:t> isotopes du Fe). → Excellent </a:t>
            </a:r>
            <a:r>
              <a:rPr lang="en-GB" dirty="0" err="1"/>
              <a:t>outil</a:t>
            </a:r>
            <a:r>
              <a:rPr lang="en-GB" dirty="0"/>
              <a:t> pour </a:t>
            </a:r>
            <a:r>
              <a:rPr lang="en-GB" dirty="0" err="1"/>
              <a:t>l'étude</a:t>
            </a:r>
            <a:r>
              <a:rPr lang="en-GB" dirty="0"/>
              <a:t> des </a:t>
            </a:r>
            <a:r>
              <a:rPr lang="en-GB" dirty="0" err="1"/>
              <a:t>réactions</a:t>
            </a:r>
            <a:r>
              <a:rPr lang="en-GB" dirty="0"/>
              <a:t> </a:t>
            </a:r>
            <a:r>
              <a:rPr lang="en-GB" dirty="0" err="1"/>
              <a:t>dissipatives</a:t>
            </a:r>
            <a:r>
              <a:rPr lang="en-GB" dirty="0"/>
              <a:t> !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746852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E34E9-54AB-E392-273D-AF8F283CF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Equation d’état de la matière nucléaire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E43ED6-FDCE-B964-2B84-686603B3F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1D7B03-5F39-6E13-FC37-BCB0F62B6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2712" y="823677"/>
            <a:ext cx="3499262" cy="28349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820D65-5BD5-E1FB-D3FE-A51706E69473}"/>
              </a:ext>
            </a:extLst>
          </p:cNvPr>
          <p:cNvSpPr txBox="1"/>
          <p:nvPr/>
        </p:nvSpPr>
        <p:spPr>
          <a:xfrm>
            <a:off x="118752" y="760021"/>
            <a:ext cx="68045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Lors des collisions d'ions lourds, le projectile et la cible ayant des rapports neutrons-protons différents équilibrent leur rapport neutrons-protons (</a:t>
            </a:r>
            <a:r>
              <a:rPr lang="fr-FR" b="1" dirty="0"/>
              <a:t>isospin</a:t>
            </a:r>
            <a:r>
              <a:rPr lang="fr-FR" dirty="0"/>
              <a:t>) au fil du temps. </a:t>
            </a:r>
          </a:p>
          <a:p>
            <a:r>
              <a:rPr lang="fr-FR" dirty="0"/>
              <a:t>La trajectoire d'équilibrage dépend de l'équation d'état nucléaire.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B72AEE-7233-E42E-C789-99D58067D6DE}"/>
              </a:ext>
            </a:extLst>
          </p:cNvPr>
          <p:cNvSpPr txBox="1"/>
          <p:nvPr/>
        </p:nvSpPr>
        <p:spPr>
          <a:xfrm>
            <a:off x="118754" y="3764478"/>
            <a:ext cx="78614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Expérience</a:t>
            </a:r>
            <a:r>
              <a:rPr lang="en-GB" b="1" dirty="0"/>
              <a:t> INDRA-FAZIA @ GANIL</a:t>
            </a:r>
          </a:p>
          <a:p>
            <a:r>
              <a:rPr lang="en-GB" dirty="0"/>
              <a:t>Collisions Ni +Ni avec </a:t>
            </a:r>
            <a:r>
              <a:rPr lang="en-GB" dirty="0" err="1"/>
              <a:t>diverses</a:t>
            </a:r>
            <a:r>
              <a:rPr lang="en-GB" dirty="0"/>
              <a:t> </a:t>
            </a:r>
            <a:r>
              <a:rPr lang="en-GB" dirty="0" err="1"/>
              <a:t>combinaisons</a:t>
            </a:r>
            <a:r>
              <a:rPr lang="en-GB" dirty="0"/>
              <a:t> </a:t>
            </a:r>
            <a:r>
              <a:rPr lang="en-GB" dirty="0" err="1"/>
              <a:t>d'isotopes</a:t>
            </a:r>
            <a:r>
              <a:rPr lang="en-GB" dirty="0"/>
              <a:t> stables du Ni (</a:t>
            </a:r>
            <a:r>
              <a:rPr lang="en-GB" baseline="30000" dirty="0"/>
              <a:t>58</a:t>
            </a:r>
            <a:r>
              <a:rPr lang="en-GB" dirty="0"/>
              <a:t>Ni et </a:t>
            </a:r>
            <a:r>
              <a:rPr lang="en-GB" baseline="30000" dirty="0"/>
              <a:t>64</a:t>
            </a:r>
            <a:r>
              <a:rPr lang="en-GB" dirty="0"/>
              <a:t>Ni) </a:t>
            </a:r>
            <a:r>
              <a:rPr lang="en-GB" dirty="0" err="1"/>
              <a:t>à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</a:t>
            </a:r>
            <a:r>
              <a:rPr lang="en-GB" dirty="0" err="1"/>
              <a:t>énergie</a:t>
            </a:r>
            <a:r>
              <a:rPr lang="en-GB" dirty="0"/>
              <a:t> de </a:t>
            </a:r>
            <a:r>
              <a:rPr lang="en-GB" dirty="0" err="1"/>
              <a:t>faisceau</a:t>
            </a:r>
            <a:r>
              <a:rPr lang="en-GB" dirty="0"/>
              <a:t> de 32 MeV/</a:t>
            </a:r>
            <a:r>
              <a:rPr lang="en-GB" dirty="0" err="1"/>
              <a:t>nucléon</a:t>
            </a:r>
            <a:r>
              <a:rPr lang="en-GB" dirty="0"/>
              <a:t>. </a:t>
            </a:r>
          </a:p>
          <a:p>
            <a:r>
              <a:rPr lang="en-GB" dirty="0"/>
              <a:t>Fragment final N/Z </a:t>
            </a:r>
            <a:r>
              <a:rPr lang="en-GB" dirty="0" err="1"/>
              <a:t>mesuré</a:t>
            </a:r>
            <a:r>
              <a:rPr lang="en-GB" dirty="0"/>
              <a:t> par FAZIA.</a:t>
            </a:r>
          </a:p>
          <a:p>
            <a:r>
              <a:rPr lang="en-GB" dirty="0"/>
              <a:t>→ Rapport </a:t>
            </a:r>
            <a:r>
              <a:rPr lang="en-GB" dirty="0" err="1"/>
              <a:t>d'équilibrage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fonction</a:t>
            </a:r>
            <a:r>
              <a:rPr lang="en-GB" dirty="0"/>
              <a:t> du </a:t>
            </a:r>
            <a:r>
              <a:rPr lang="en-GB" dirty="0" err="1"/>
              <a:t>paramètre</a:t>
            </a:r>
            <a:r>
              <a:rPr lang="en-GB" dirty="0"/>
              <a:t> </a:t>
            </a:r>
            <a:r>
              <a:rPr lang="en-GB" dirty="0" err="1"/>
              <a:t>d'impact</a:t>
            </a:r>
            <a:r>
              <a:rPr lang="en-GB" dirty="0"/>
              <a:t>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5CCF11-1910-4AD4-940E-D05A13276D57}"/>
              </a:ext>
            </a:extLst>
          </p:cNvPr>
          <p:cNvSpPr txBox="1"/>
          <p:nvPr/>
        </p:nvSpPr>
        <p:spPr>
          <a:xfrm>
            <a:off x="-1" y="5199228"/>
            <a:ext cx="72558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Contraintes</a:t>
            </a:r>
            <a:r>
              <a:rPr lang="en-GB" b="1" dirty="0"/>
              <a:t> sur </a:t>
            </a:r>
            <a:r>
              <a:rPr lang="en-GB" b="1" dirty="0" err="1"/>
              <a:t>l'équation</a:t>
            </a:r>
            <a:r>
              <a:rPr lang="en-GB" b="1" dirty="0"/>
              <a:t> d'état</a:t>
            </a:r>
          </a:p>
          <a:p>
            <a:r>
              <a:rPr lang="en-GB" dirty="0"/>
              <a:t>La </a:t>
            </a:r>
            <a:r>
              <a:rPr lang="en-GB" dirty="0" err="1"/>
              <a:t>comparaison</a:t>
            </a:r>
            <a:r>
              <a:rPr lang="en-GB" dirty="0"/>
              <a:t> des </a:t>
            </a:r>
            <a:r>
              <a:rPr lang="en-GB" dirty="0" err="1"/>
              <a:t>données</a:t>
            </a:r>
            <a:r>
              <a:rPr lang="en-GB" dirty="0"/>
              <a:t> </a:t>
            </a:r>
            <a:r>
              <a:rPr lang="en-GB" dirty="0" err="1"/>
              <a:t>expérimentales</a:t>
            </a:r>
            <a:r>
              <a:rPr lang="en-GB" dirty="0"/>
              <a:t> avec les </a:t>
            </a:r>
            <a:r>
              <a:rPr lang="en-GB" dirty="0" err="1"/>
              <a:t>calculs</a:t>
            </a:r>
            <a:r>
              <a:rPr lang="en-GB" dirty="0"/>
              <a:t> du </a:t>
            </a:r>
            <a:r>
              <a:rPr lang="en-GB" dirty="0" err="1"/>
              <a:t>modèle</a:t>
            </a:r>
            <a:r>
              <a:rPr lang="en-GB" dirty="0"/>
              <a:t> de transport (BUU) </a:t>
            </a:r>
            <a:r>
              <a:rPr lang="en-GB" dirty="0" err="1"/>
              <a:t>permet</a:t>
            </a:r>
            <a:r>
              <a:rPr lang="en-GB" dirty="0"/>
              <a:t> de </a:t>
            </a:r>
            <a:r>
              <a:rPr lang="en-GB" dirty="0" err="1"/>
              <a:t>contraindre</a:t>
            </a:r>
            <a:r>
              <a:rPr lang="en-GB" dirty="0"/>
              <a:t> le </a:t>
            </a:r>
            <a:r>
              <a:rPr lang="en-GB" dirty="0" err="1"/>
              <a:t>terme</a:t>
            </a:r>
            <a:r>
              <a:rPr lang="en-GB" dirty="0"/>
              <a:t> </a:t>
            </a:r>
            <a:r>
              <a:rPr lang="en-GB" dirty="0" err="1"/>
              <a:t>énergétique</a:t>
            </a:r>
            <a:r>
              <a:rPr lang="en-GB" dirty="0"/>
              <a:t> de </a:t>
            </a:r>
            <a:r>
              <a:rPr lang="en-GB" dirty="0" err="1"/>
              <a:t>symétrie</a:t>
            </a:r>
            <a:r>
              <a:rPr lang="en-GB" dirty="0"/>
              <a:t> de </a:t>
            </a:r>
            <a:r>
              <a:rPr lang="en-GB" dirty="0" err="1"/>
              <a:t>l’Equation</a:t>
            </a:r>
            <a:r>
              <a:rPr lang="en-GB" dirty="0"/>
              <a:t> d’état de la matière </a:t>
            </a:r>
            <a:r>
              <a:rPr lang="en-GB" dirty="0" err="1"/>
              <a:t>nucléaire</a:t>
            </a:r>
            <a:r>
              <a:rPr lang="en-GB" dirty="0"/>
              <a:t>.</a:t>
            </a:r>
          </a:p>
          <a:p>
            <a:endParaRPr lang="en-F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DF9F7A-1EBB-A753-C851-99F5AB9E6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42556"/>
            <a:ext cx="1907404" cy="14586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2B8974-48B2-6954-56F9-62EB8F3D9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160" y="2159330"/>
            <a:ext cx="1907404" cy="14586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85EED7-3A68-C2C0-AD66-F81D56D273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3480" y="2121724"/>
            <a:ext cx="1907404" cy="14586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D2D6EF-DC97-059B-517E-224211D967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8570" y="2095994"/>
            <a:ext cx="1907404" cy="1458603"/>
          </a:xfrm>
          <a:prstGeom prst="rect">
            <a:avLst/>
          </a:prstGeom>
        </p:spPr>
      </p:pic>
      <p:pic>
        <p:nvPicPr>
          <p:cNvPr id="1026" name="Picture 2" descr="Where did this extremely magnetic, dense and dead star come from ...">
            <a:extLst>
              <a:ext uri="{FF2B5EF4-FFF2-40B4-BE49-F238E27FC236}">
                <a16:creationId xmlns:a16="http://schemas.microsoft.com/office/drawing/2014/main" id="{5A6F13AB-2C99-5BEE-15EB-CE09CB5AD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448" y="4096986"/>
            <a:ext cx="3599543" cy="202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719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7563F-9BFE-E9DC-9A34-BCE9D8DB74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FR" dirty="0"/>
              <a:t>La production de noyaux exotiques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378030-4AA3-13D2-B787-991850A829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FR" dirty="0"/>
              <a:t>LISE </a:t>
            </a:r>
          </a:p>
          <a:p>
            <a:r>
              <a:rPr lang="en-FR" dirty="0"/>
              <a:t>SPIRAL1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9823FF-01C8-EBF9-2F3C-26D2176A9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7260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0068154-3616-55D2-4EC5-AB878E242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7663" y="978463"/>
            <a:ext cx="5971181" cy="17898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11369A-FA69-15E9-C7AB-3098AD713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Spectromètre magnétique LISE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616F31-3161-DBDD-90B7-5877792D4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B464E6-DDCA-DA6E-AC3B-0288C2B18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741" y="2781300"/>
            <a:ext cx="4445000" cy="4076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032DA8-15F5-3465-EC0E-884F4E618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4763" y="857188"/>
            <a:ext cx="6832600" cy="23876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76C4FAFD-B22F-40D0-1223-76370FCE1B7C}"/>
              </a:ext>
            </a:extLst>
          </p:cNvPr>
          <p:cNvSpPr/>
          <p:nvPr/>
        </p:nvSpPr>
        <p:spPr>
          <a:xfrm>
            <a:off x="10806545" y="1351601"/>
            <a:ext cx="427512" cy="4451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0D56F4B-BBEB-2118-0613-82F20C771331}"/>
              </a:ext>
            </a:extLst>
          </p:cNvPr>
          <p:cNvSpPr/>
          <p:nvPr/>
        </p:nvSpPr>
        <p:spPr>
          <a:xfrm>
            <a:off x="7304196" y="2030909"/>
            <a:ext cx="565484" cy="4451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CEF7623-EA3E-0C34-0177-E466E04AC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17490"/>
            <a:ext cx="3611032" cy="3640510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D3B0519A-F371-5F62-2204-845D909FBD02}"/>
              </a:ext>
            </a:extLst>
          </p:cNvPr>
          <p:cNvSpPr/>
          <p:nvPr/>
        </p:nvSpPr>
        <p:spPr>
          <a:xfrm>
            <a:off x="7839422" y="1789043"/>
            <a:ext cx="3026500" cy="596348"/>
          </a:xfrm>
          <a:custGeom>
            <a:avLst/>
            <a:gdLst>
              <a:gd name="connsiteX0" fmla="*/ 2311743 w 2311743"/>
              <a:gd name="connsiteY0" fmla="*/ 0 h 596348"/>
              <a:gd name="connsiteX1" fmla="*/ 1808161 w 2311743"/>
              <a:gd name="connsiteY1" fmla="*/ 450574 h 596348"/>
              <a:gd name="connsiteX2" fmla="*/ 1384091 w 2311743"/>
              <a:gd name="connsiteY2" fmla="*/ 569844 h 596348"/>
              <a:gd name="connsiteX3" fmla="*/ 85378 w 2311743"/>
              <a:gd name="connsiteY3" fmla="*/ 569844 h 596348"/>
              <a:gd name="connsiteX4" fmla="*/ 231152 w 2311743"/>
              <a:gd name="connsiteY4" fmla="*/ 596348 h 59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743" h="596348">
                <a:moveTo>
                  <a:pt x="2311743" y="0"/>
                </a:moveTo>
                <a:cubicBezTo>
                  <a:pt x="2137256" y="177800"/>
                  <a:pt x="1962770" y="355600"/>
                  <a:pt x="1808161" y="450574"/>
                </a:cubicBezTo>
                <a:cubicBezTo>
                  <a:pt x="1653552" y="545548"/>
                  <a:pt x="1671221" y="549966"/>
                  <a:pt x="1384091" y="569844"/>
                </a:cubicBezTo>
                <a:cubicBezTo>
                  <a:pt x="1096960" y="589722"/>
                  <a:pt x="277534" y="565427"/>
                  <a:pt x="85378" y="569844"/>
                </a:cubicBezTo>
                <a:cubicBezTo>
                  <a:pt x="-106778" y="574261"/>
                  <a:pt x="62187" y="585304"/>
                  <a:pt x="231152" y="596348"/>
                </a:cubicBezTo>
              </a:path>
            </a:pathLst>
          </a:cu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736937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9BFD7-1675-9AD8-14AA-5B79FD160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/>
          <a:lstStyle/>
          <a:p>
            <a:r>
              <a:rPr lang="en-FR" dirty="0"/>
              <a:t>Les noyaux exotiques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FDFEEF-7609-8814-480E-45A66EF8A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5" name="Groupe 3">
            <a:extLst>
              <a:ext uri="{FF2B5EF4-FFF2-40B4-BE49-F238E27FC236}">
                <a16:creationId xmlns:a16="http://schemas.microsoft.com/office/drawing/2014/main" id="{5442F714-F623-88B0-5081-AB5A6A9F7A82}"/>
              </a:ext>
            </a:extLst>
          </p:cNvPr>
          <p:cNvGrpSpPr/>
          <p:nvPr/>
        </p:nvGrpSpPr>
        <p:grpSpPr>
          <a:xfrm>
            <a:off x="439387" y="1056904"/>
            <a:ext cx="8431481" cy="5225143"/>
            <a:chOff x="67566" y="823881"/>
            <a:chExt cx="8768677" cy="4722959"/>
          </a:xfrm>
        </p:grpSpPr>
        <p:pic>
          <p:nvPicPr>
            <p:cNvPr id="6" name="Picture 2" descr="Table">
              <a:extLst>
                <a:ext uri="{FF2B5EF4-FFF2-40B4-BE49-F238E27FC236}">
                  <a16:creationId xmlns:a16="http://schemas.microsoft.com/office/drawing/2014/main" id="{3DBD7BAE-2D83-9E7D-9777-FBA0A94F8E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66" y="1250679"/>
              <a:ext cx="8055302" cy="4296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131F11C9-A3C5-2579-9DDB-0DEF0A0971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1567" y="4333313"/>
              <a:ext cx="742950" cy="511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526DB8C5-5FB3-E4FD-503F-B744174AC7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4650" y="2465600"/>
              <a:ext cx="10715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9" name="Picture 6">
              <a:extLst>
                <a:ext uri="{FF2B5EF4-FFF2-40B4-BE49-F238E27FC236}">
                  <a16:creationId xmlns:a16="http://schemas.microsoft.com/office/drawing/2014/main" id="{7E6EEC6C-1CCB-7D3B-ADFD-1849F080BB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9001" y="4230395"/>
              <a:ext cx="465535" cy="500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0" name="Picture 11">
              <a:extLst>
                <a:ext uri="{FF2B5EF4-FFF2-40B4-BE49-F238E27FC236}">
                  <a16:creationId xmlns:a16="http://schemas.microsoft.com/office/drawing/2014/main" id="{15776D6B-B63B-0FF1-4647-0BDB891684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1333" y="1494051"/>
              <a:ext cx="742951" cy="7405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1" name="Picture 12">
              <a:extLst>
                <a:ext uri="{FF2B5EF4-FFF2-40B4-BE49-F238E27FC236}">
                  <a16:creationId xmlns:a16="http://schemas.microsoft.com/office/drawing/2014/main" id="{C71BBDC1-4EF6-7BCF-5253-0569E3B55F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4153" y="3134723"/>
              <a:ext cx="1000782" cy="848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2" name="Text Box 17">
              <a:extLst>
                <a:ext uri="{FF2B5EF4-FFF2-40B4-BE49-F238E27FC236}">
                  <a16:creationId xmlns:a16="http://schemas.microsoft.com/office/drawing/2014/main" id="{F62F73FC-560C-B08C-66A5-93469C13B0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3228" y="823881"/>
              <a:ext cx="1139541" cy="5408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68573" tIns="34286" rIns="68573" bIns="34286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Fission dynamics</a:t>
              </a:r>
            </a:p>
          </p:txBody>
        </p:sp>
        <p:sp>
          <p:nvSpPr>
            <p:cNvPr id="13" name="Text Box 18">
              <a:extLst>
                <a:ext uri="{FF2B5EF4-FFF2-40B4-BE49-F238E27FC236}">
                  <a16:creationId xmlns:a16="http://schemas.microsoft.com/office/drawing/2014/main" id="{00E4E108-1E4F-E479-FDC4-389312747E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6008" y="1955864"/>
              <a:ext cx="1307342" cy="5408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573" tIns="34286" rIns="68573" bIns="34286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2p </a:t>
              </a:r>
            </a:p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radioactivity</a:t>
              </a:r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A69096BA-8D19-EDAD-12E2-5E087EEA09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4995" y="4746578"/>
              <a:ext cx="1071565" cy="307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68573" tIns="34286" rIns="68573" bIns="34286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Clusters</a:t>
              </a:r>
            </a:p>
          </p:txBody>
        </p:sp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E183EFC1-79E5-283F-BACC-5EE663E6B6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8575" y="2033858"/>
              <a:ext cx="614640" cy="649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6" name="Text Box 22">
              <a:extLst>
                <a:ext uri="{FF2B5EF4-FFF2-40B4-BE49-F238E27FC236}">
                  <a16:creationId xmlns:a16="http://schemas.microsoft.com/office/drawing/2014/main" id="{BAAE8862-F155-86E8-EA5E-B19B6051E7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6912" y="1513862"/>
              <a:ext cx="1388553" cy="7738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68573" tIns="34286" rIns="68573" bIns="34286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Pairing Correlations </a:t>
              </a:r>
            </a:p>
            <a:p>
              <a:pPr>
                <a:defRPr/>
              </a:pPr>
              <a:endParaRPr 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7" name="Picture 23">
              <a:extLst>
                <a:ext uri="{FF2B5EF4-FFF2-40B4-BE49-F238E27FC236}">
                  <a16:creationId xmlns:a16="http://schemas.microsoft.com/office/drawing/2014/main" id="{C82CFE4C-02CD-16E2-A747-3839068165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7732" y="1654976"/>
              <a:ext cx="914400" cy="7822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8" name="Text Box 24">
              <a:extLst>
                <a:ext uri="{FF2B5EF4-FFF2-40B4-BE49-F238E27FC236}">
                  <a16:creationId xmlns:a16="http://schemas.microsoft.com/office/drawing/2014/main" id="{38877096-8E92-C3D7-34DE-56B1DB55BF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3123" y="1112040"/>
              <a:ext cx="1787667" cy="5408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68573" tIns="34286" rIns="68573" bIns="34286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Nuclear matter</a:t>
              </a:r>
            </a:p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Equation of State</a:t>
              </a:r>
            </a:p>
          </p:txBody>
        </p:sp>
        <p:sp>
          <p:nvSpPr>
            <p:cNvPr id="19" name="Text Box 17">
              <a:extLst>
                <a:ext uri="{FF2B5EF4-FFF2-40B4-BE49-F238E27FC236}">
                  <a16:creationId xmlns:a16="http://schemas.microsoft.com/office/drawing/2014/main" id="{07E98B5D-3292-BFB3-75F4-5738275983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1026" y="966053"/>
              <a:ext cx="1293467" cy="5408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573" tIns="34286" rIns="68573" bIns="34286">
              <a:spAutoFit/>
            </a:bodyPr>
            <a:lstStyle/>
            <a:p>
              <a:pPr>
                <a:defRPr/>
              </a:pPr>
              <a:r>
                <a:rPr lang="en-US" sz="14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Superheavy</a:t>
              </a: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nuclei</a:t>
              </a:r>
            </a:p>
          </p:txBody>
        </p:sp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37A9A668-27E5-197C-DA32-70C94781AF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1479" y="1557353"/>
              <a:ext cx="1271413" cy="751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9" descr="shape_isomer">
              <a:extLst>
                <a:ext uri="{FF2B5EF4-FFF2-40B4-BE49-F238E27FC236}">
                  <a16:creationId xmlns:a16="http://schemas.microsoft.com/office/drawing/2014/main" id="{A0DB2DD3-2523-F23C-474A-617B8B12BD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4484" y="2694200"/>
              <a:ext cx="1038482" cy="772754"/>
            </a:xfrm>
            <a:prstGeom prst="rect">
              <a:avLst/>
            </a:prstGeom>
            <a:noFill/>
            <a:ln w="9525">
              <a:solidFill>
                <a:srgbClr val="003399"/>
              </a:solidFill>
              <a:miter lim="800000"/>
              <a:headEnd/>
              <a:tailEnd/>
            </a:ln>
          </p:spPr>
        </p:pic>
        <p:sp>
          <p:nvSpPr>
            <p:cNvPr id="22" name="CasellaDiTesto 20">
              <a:extLst>
                <a:ext uri="{FF2B5EF4-FFF2-40B4-BE49-F238E27FC236}">
                  <a16:creationId xmlns:a16="http://schemas.microsoft.com/office/drawing/2014/main" id="{1B647551-3878-9476-9659-473FD697CB27}"/>
                </a:ext>
              </a:extLst>
            </p:cNvPr>
            <p:cNvSpPr txBox="1"/>
            <p:nvPr/>
          </p:nvSpPr>
          <p:spPr>
            <a:xfrm>
              <a:off x="7062367" y="3518199"/>
              <a:ext cx="17738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Nuclear shapes and coexistences</a:t>
              </a:r>
            </a:p>
          </p:txBody>
        </p:sp>
        <p:sp>
          <p:nvSpPr>
            <p:cNvPr id="23" name="Text Box 17">
              <a:extLst>
                <a:ext uri="{FF2B5EF4-FFF2-40B4-BE49-F238E27FC236}">
                  <a16:creationId xmlns:a16="http://schemas.microsoft.com/office/drawing/2014/main" id="{1644DEA4-A837-F9E0-A0F1-9CF5014508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2816" y="4053367"/>
              <a:ext cx="1361114" cy="315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68573" tIns="34286" rIns="68573" bIns="34286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Shell effects</a:t>
              </a:r>
            </a:p>
          </p:txBody>
        </p:sp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12DC0F7E-393D-4D97-1736-658980706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42" y="2809544"/>
              <a:ext cx="1156651" cy="10470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22">
              <a:extLst>
                <a:ext uri="{FF2B5EF4-FFF2-40B4-BE49-F238E27FC236}">
                  <a16:creationId xmlns:a16="http://schemas.microsoft.com/office/drawing/2014/main" id="{DB10AB90-6F0E-4C14-3870-6C8DBCFE87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184" y="2251059"/>
              <a:ext cx="1388552" cy="561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68573" tIns="34286" rIns="68573" bIns="34286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Coupling to continuum</a:t>
              </a:r>
            </a:p>
          </p:txBody>
        </p:sp>
        <p:sp>
          <p:nvSpPr>
            <p:cNvPr id="26" name="Text Box 17">
              <a:extLst>
                <a:ext uri="{FF2B5EF4-FFF2-40B4-BE49-F238E27FC236}">
                  <a16:creationId xmlns:a16="http://schemas.microsoft.com/office/drawing/2014/main" id="{A79CCC80-F4D9-A74F-9404-DC62F4516B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9960" y="4944515"/>
              <a:ext cx="1189620" cy="307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68573" tIns="34286" rIns="68573" bIns="34286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Halo nuclei</a:t>
              </a:r>
            </a:p>
          </p:txBody>
        </p:sp>
        <p:grpSp>
          <p:nvGrpSpPr>
            <p:cNvPr id="27" name="Gruppo 38">
              <a:extLst>
                <a:ext uri="{FF2B5EF4-FFF2-40B4-BE49-F238E27FC236}">
                  <a16:creationId xmlns:a16="http://schemas.microsoft.com/office/drawing/2014/main" id="{F80769A8-65F9-0A36-2E81-B413DF03BDC7}"/>
                </a:ext>
              </a:extLst>
            </p:cNvPr>
            <p:cNvGrpSpPr/>
            <p:nvPr/>
          </p:nvGrpSpPr>
          <p:grpSpPr>
            <a:xfrm>
              <a:off x="3989843" y="3406230"/>
              <a:ext cx="1661863" cy="1513743"/>
              <a:chOff x="2141006" y="5385797"/>
              <a:chExt cx="2215816" cy="2018321"/>
            </a:xfrm>
          </p:grpSpPr>
          <p:pic>
            <p:nvPicPr>
              <p:cNvPr id="30" name="Picture 5">
                <a:extLst>
                  <a:ext uri="{FF2B5EF4-FFF2-40B4-BE49-F238E27FC236}">
                    <a16:creationId xmlns:a16="http://schemas.microsoft.com/office/drawing/2014/main" id="{7625827F-6595-1CC0-43E3-571FCD29A4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41006" y="5385797"/>
                <a:ext cx="2058637" cy="130728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31" name="CasellaDiTesto 32">
                <a:extLst>
                  <a:ext uri="{FF2B5EF4-FFF2-40B4-BE49-F238E27FC236}">
                    <a16:creationId xmlns:a16="http://schemas.microsoft.com/office/drawing/2014/main" id="{AF0038BE-564B-2EE8-A14E-6FD62103C341}"/>
                  </a:ext>
                </a:extLst>
              </p:cNvPr>
              <p:cNvSpPr txBox="1"/>
              <p:nvPr/>
            </p:nvSpPr>
            <p:spPr>
              <a:xfrm>
                <a:off x="2298185" y="6649649"/>
                <a:ext cx="2058637" cy="754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Nuclear astrophysics</a:t>
                </a:r>
              </a:p>
            </p:txBody>
          </p:sp>
        </p:grpSp>
        <p:sp>
          <p:nvSpPr>
            <p:cNvPr id="28" name="Text Box 22">
              <a:extLst>
                <a:ext uri="{FF2B5EF4-FFF2-40B4-BE49-F238E27FC236}">
                  <a16:creationId xmlns:a16="http://schemas.microsoft.com/office/drawing/2014/main" id="{B64D61F7-7621-3EC0-E5D9-FCC62A720E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1913" y="2383389"/>
              <a:ext cx="1388553" cy="561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68573" tIns="34286" rIns="68573" bIns="34286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Fundamental interactions</a:t>
              </a:r>
            </a:p>
          </p:txBody>
        </p:sp>
        <p:pic>
          <p:nvPicPr>
            <p:cNvPr id="29" name="Picture 3">
              <a:extLst>
                <a:ext uri="{FF2B5EF4-FFF2-40B4-BE49-F238E27FC236}">
                  <a16:creationId xmlns:a16="http://schemas.microsoft.com/office/drawing/2014/main" id="{612B09BE-2D00-2917-40A4-5065EAFB7B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253" t="21270"/>
            <a:stretch/>
          </p:blipFill>
          <p:spPr bwMode="auto">
            <a:xfrm>
              <a:off x="1970304" y="2954856"/>
              <a:ext cx="584765" cy="581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0028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C90B3-7026-BAD6-5EE2-7AFA2786B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Une nouvelle radioactivité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2D91B9-38E1-6330-E385-3193E88F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AF5377-0727-FE41-0DB8-C55810FC2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1085" y="1161152"/>
            <a:ext cx="8316305" cy="44202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73B865C-F70D-89CE-1FAE-D63CFDF0AC6C}"/>
              </a:ext>
            </a:extLst>
          </p:cNvPr>
          <p:cNvSpPr txBox="1"/>
          <p:nvPr/>
        </p:nvSpPr>
        <p:spPr>
          <a:xfrm>
            <a:off x="0" y="5913912"/>
            <a:ext cx="1649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T. Goigoux, PhD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349164E-D2EE-EFCD-AA9A-EDB8DE45D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1982" y="937652"/>
            <a:ext cx="4340018" cy="18574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7B5D90E-A30B-07DF-B9D2-977D744CA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6210" y="2743199"/>
            <a:ext cx="3669138" cy="38088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10A04FD-AF56-F385-EB13-AF77B6A7DB05}"/>
              </a:ext>
            </a:extLst>
          </p:cNvPr>
          <p:cNvSpPr txBox="1"/>
          <p:nvPr/>
        </p:nvSpPr>
        <p:spPr>
          <a:xfrm>
            <a:off x="3942608" y="4298868"/>
            <a:ext cx="5040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FR" dirty="0"/>
              <a:t>Séquentiel ? Simultané 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FR" dirty="0"/>
              <a:t>nature supraconductrice de la paire de protons ?</a:t>
            </a:r>
          </a:p>
        </p:txBody>
      </p:sp>
    </p:spTree>
    <p:extLst>
      <p:ext uri="{BB962C8B-B14F-4D97-AF65-F5344CB8AC3E}">
        <p14:creationId xmlns:p14="http://schemas.microsoft.com/office/powerpoint/2010/main" val="12540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938A4-5038-42CB-19DA-8E73B7FFB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Noyaux à halo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9E1EA2-59DC-C7CB-8698-A118774DA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The two most studied cases are the two-neutron halo nucleus 11 Li and the ">
            <a:extLst>
              <a:ext uri="{FF2B5EF4-FFF2-40B4-BE49-F238E27FC236}">
                <a16:creationId xmlns:a16="http://schemas.microsoft.com/office/drawing/2014/main" id="{9FDC78B2-8C59-A0A6-150F-5CF66BD8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3267"/>
            <a:ext cx="3721864" cy="190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BFE517-8226-6A03-9393-8E3730D5F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175" y="1225224"/>
            <a:ext cx="3797300" cy="1917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07C927-2775-D9A7-CD37-E5374B29E20F}"/>
              </a:ext>
            </a:extLst>
          </p:cNvPr>
          <p:cNvSpPr txBox="1"/>
          <p:nvPr/>
        </p:nvSpPr>
        <p:spPr>
          <a:xfrm>
            <a:off x="7831294" y="3255819"/>
            <a:ext cx="4360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R" dirty="0"/>
              <a:t>Mise en évidence de l’interaction à 3 corps dans la force nucléaire</a:t>
            </a:r>
          </a:p>
        </p:txBody>
      </p:sp>
      <p:pic>
        <p:nvPicPr>
          <p:cNvPr id="1028" name="Picture 4" descr="It takes three to tango: Nuclear analysis needs the three-body force">
            <a:extLst>
              <a:ext uri="{FF2B5EF4-FFF2-40B4-BE49-F238E27FC236}">
                <a16:creationId xmlns:a16="http://schemas.microsoft.com/office/drawing/2014/main" id="{22AEEC23-98A5-8D2E-E781-80DF55539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911" y="1152653"/>
            <a:ext cx="2921249" cy="193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F9AF1F-5319-ACAF-422D-4DA22F4E7C06}"/>
              </a:ext>
            </a:extLst>
          </p:cNvPr>
          <p:cNvSpPr txBox="1"/>
          <p:nvPr/>
        </p:nvSpPr>
        <p:spPr>
          <a:xfrm>
            <a:off x="76707" y="3208318"/>
            <a:ext cx="1899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Noyau borroméen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710217-468B-FCD9-DB0A-C6A21B5BA2BD}"/>
              </a:ext>
            </a:extLst>
          </p:cNvPr>
          <p:cNvSpPr txBox="1"/>
          <p:nvPr/>
        </p:nvSpPr>
        <p:spPr>
          <a:xfrm>
            <a:off x="4601205" y="3232069"/>
            <a:ext cx="1895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Rayon très étendu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C88D8E7-EC43-2E65-508A-E739FF617FD7}"/>
              </a:ext>
            </a:extLst>
          </p:cNvPr>
          <p:cNvGrpSpPr/>
          <p:nvPr/>
        </p:nvGrpSpPr>
        <p:grpSpPr>
          <a:xfrm>
            <a:off x="759903" y="4063938"/>
            <a:ext cx="4685701" cy="2235052"/>
            <a:chOff x="9455599" y="9076687"/>
            <a:chExt cx="4330104" cy="2235052"/>
          </a:xfrm>
        </p:grpSpPr>
        <p:pic>
          <p:nvPicPr>
            <p:cNvPr id="5" name="Image 4" descr="7Li_to_11Li.jpg">
              <a:extLst>
                <a:ext uri="{FF2B5EF4-FFF2-40B4-BE49-F238E27FC236}">
                  <a16:creationId xmlns:a16="http://schemas.microsoft.com/office/drawing/2014/main" id="{0C7951E7-6147-72BD-B9C9-A41D03C56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59699" y="9076687"/>
              <a:ext cx="4326004" cy="2234986"/>
            </a:xfrm>
            <a:prstGeom prst="rect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8B78FB8-17A9-7EDE-3EE7-C9C6E28E6DFB}"/>
                </a:ext>
              </a:extLst>
            </p:cNvPr>
            <p:cNvSpPr txBox="1"/>
            <p:nvPr/>
          </p:nvSpPr>
          <p:spPr>
            <a:xfrm>
              <a:off x="10281392" y="10842984"/>
              <a:ext cx="53893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2400" baseline="30000" dirty="0"/>
                <a:t>8</a:t>
              </a:r>
              <a:r>
                <a:rPr lang="fr-FR" sz="2400" dirty="0"/>
                <a:t>Li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707EB05-11E8-4377-3C08-ED82AB011C4E}"/>
                </a:ext>
              </a:extLst>
            </p:cNvPr>
            <p:cNvSpPr txBox="1"/>
            <p:nvPr/>
          </p:nvSpPr>
          <p:spPr>
            <a:xfrm>
              <a:off x="11114272" y="10825264"/>
              <a:ext cx="53893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2400" baseline="30000" dirty="0"/>
                <a:t>9</a:t>
              </a:r>
              <a:r>
                <a:rPr lang="fr-FR" sz="2400" dirty="0"/>
                <a:t>Li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730D6715-58F4-437A-02CB-8187D63193B4}"/>
                </a:ext>
              </a:extLst>
            </p:cNvPr>
            <p:cNvSpPr txBox="1"/>
            <p:nvPr/>
          </p:nvSpPr>
          <p:spPr>
            <a:xfrm>
              <a:off x="12776495" y="10850074"/>
              <a:ext cx="65274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2400" baseline="30000" dirty="0"/>
                <a:t>11</a:t>
              </a:r>
              <a:r>
                <a:rPr lang="fr-FR" sz="2400" dirty="0"/>
                <a:t>Li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76680A2-6199-2D9A-8CEA-0E060B5685CC}"/>
                </a:ext>
              </a:extLst>
            </p:cNvPr>
            <p:cNvSpPr txBox="1"/>
            <p:nvPr/>
          </p:nvSpPr>
          <p:spPr>
            <a:xfrm>
              <a:off x="9455599" y="10846529"/>
              <a:ext cx="53893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2400" baseline="30000" dirty="0"/>
                <a:t>7</a:t>
              </a:r>
              <a:r>
                <a:rPr lang="fr-FR" sz="2400" dirty="0"/>
                <a:t>Li</a:t>
              </a:r>
            </a:p>
          </p:txBody>
        </p:sp>
      </p:grpSp>
      <p:pic>
        <p:nvPicPr>
          <p:cNvPr id="14" name="Image 8" descr="halo_goutteliquide.jpg">
            <a:extLst>
              <a:ext uri="{FF2B5EF4-FFF2-40B4-BE49-F238E27FC236}">
                <a16:creationId xmlns:a16="http://schemas.microsoft.com/office/drawing/2014/main" id="{029CA4AB-5603-7BFC-D1A3-2B8A7CD95E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176" y="4044158"/>
            <a:ext cx="4157212" cy="2201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712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BE9FA-72ED-CEBE-F488-5811A6712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/>
          <a:lstStyle/>
          <a:p>
            <a:r>
              <a:rPr lang="en-FR" dirty="0"/>
              <a:t>SPIRAL1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61A65C-3291-CF04-4F64-EC65CEF1B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352D86F6-F870-FBD8-1C73-8F1B7B3F514C}"/>
              </a:ext>
            </a:extLst>
          </p:cNvPr>
          <p:cNvSpPr/>
          <p:nvPr/>
        </p:nvSpPr>
        <p:spPr>
          <a:xfrm>
            <a:off x="9477723" y="4300812"/>
            <a:ext cx="927749" cy="696692"/>
          </a:xfrm>
          <a:custGeom>
            <a:avLst/>
            <a:gdLst>
              <a:gd name="connsiteX0" fmla="*/ 927749 w 927749"/>
              <a:gd name="connsiteY0" fmla="*/ 424700 h 696692"/>
              <a:gd name="connsiteX1" fmla="*/ 881027 w 927749"/>
              <a:gd name="connsiteY1" fmla="*/ 531492 h 696692"/>
              <a:gd name="connsiteX2" fmla="*/ 814283 w 927749"/>
              <a:gd name="connsiteY2" fmla="*/ 678330 h 696692"/>
              <a:gd name="connsiteX3" fmla="*/ 760887 w 927749"/>
              <a:gd name="connsiteY3" fmla="*/ 671655 h 696692"/>
              <a:gd name="connsiteX4" fmla="*/ 467211 w 927749"/>
              <a:gd name="connsiteY4" fmla="*/ 471422 h 696692"/>
              <a:gd name="connsiteX5" fmla="*/ 420490 w 927749"/>
              <a:gd name="connsiteY5" fmla="*/ 357956 h 696692"/>
              <a:gd name="connsiteX6" fmla="*/ 480560 w 927749"/>
              <a:gd name="connsiteY6" fmla="*/ 244490 h 696692"/>
              <a:gd name="connsiteX7" fmla="*/ 473886 w 927749"/>
              <a:gd name="connsiteY7" fmla="*/ 197769 h 696692"/>
              <a:gd name="connsiteX8" fmla="*/ 440513 w 927749"/>
              <a:gd name="connsiteY8" fmla="*/ 144373 h 696692"/>
              <a:gd name="connsiteX9" fmla="*/ 226931 w 927749"/>
              <a:gd name="connsiteY9" fmla="*/ 17559 h 696692"/>
              <a:gd name="connsiteX10" fmla="*/ 60070 w 927749"/>
              <a:gd name="connsiteY10" fmla="*/ 17559 h 696692"/>
              <a:gd name="connsiteX11" fmla="*/ 0 w 927749"/>
              <a:gd name="connsiteY11" fmla="*/ 171071 h 696692"/>
              <a:gd name="connsiteX12" fmla="*/ 0 w 927749"/>
              <a:gd name="connsiteY12" fmla="*/ 171071 h 6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7749" h="696692">
                <a:moveTo>
                  <a:pt x="927749" y="424700"/>
                </a:moveTo>
                <a:cubicBezTo>
                  <a:pt x="913843" y="456960"/>
                  <a:pt x="899938" y="489220"/>
                  <a:pt x="881027" y="531492"/>
                </a:cubicBezTo>
                <a:cubicBezTo>
                  <a:pt x="862116" y="573764"/>
                  <a:pt x="834306" y="654970"/>
                  <a:pt x="814283" y="678330"/>
                </a:cubicBezTo>
                <a:cubicBezTo>
                  <a:pt x="794260" y="701691"/>
                  <a:pt x="818732" y="706140"/>
                  <a:pt x="760887" y="671655"/>
                </a:cubicBezTo>
                <a:cubicBezTo>
                  <a:pt x="703042" y="637170"/>
                  <a:pt x="523944" y="523705"/>
                  <a:pt x="467211" y="471422"/>
                </a:cubicBezTo>
                <a:cubicBezTo>
                  <a:pt x="410478" y="419139"/>
                  <a:pt x="418265" y="395778"/>
                  <a:pt x="420490" y="357956"/>
                </a:cubicBezTo>
                <a:cubicBezTo>
                  <a:pt x="422715" y="320134"/>
                  <a:pt x="471661" y="271188"/>
                  <a:pt x="480560" y="244490"/>
                </a:cubicBezTo>
                <a:cubicBezTo>
                  <a:pt x="489459" y="217792"/>
                  <a:pt x="480560" y="214455"/>
                  <a:pt x="473886" y="197769"/>
                </a:cubicBezTo>
                <a:cubicBezTo>
                  <a:pt x="467212" y="181083"/>
                  <a:pt x="481672" y="174408"/>
                  <a:pt x="440513" y="144373"/>
                </a:cubicBezTo>
                <a:cubicBezTo>
                  <a:pt x="399354" y="114338"/>
                  <a:pt x="290338" y="38695"/>
                  <a:pt x="226931" y="17559"/>
                </a:cubicBezTo>
                <a:cubicBezTo>
                  <a:pt x="163524" y="-3577"/>
                  <a:pt x="97892" y="-8026"/>
                  <a:pt x="60070" y="17559"/>
                </a:cubicBezTo>
                <a:cubicBezTo>
                  <a:pt x="22248" y="43144"/>
                  <a:pt x="0" y="171071"/>
                  <a:pt x="0" y="171071"/>
                </a:cubicBezTo>
                <a:lnTo>
                  <a:pt x="0" y="171071"/>
                </a:ln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51C0B06-6D7C-2E46-82BC-4C0524CE04C4}"/>
              </a:ext>
            </a:extLst>
          </p:cNvPr>
          <p:cNvSpPr/>
          <p:nvPr/>
        </p:nvSpPr>
        <p:spPr>
          <a:xfrm>
            <a:off x="8296345" y="3566628"/>
            <a:ext cx="1174703" cy="898581"/>
          </a:xfrm>
          <a:custGeom>
            <a:avLst/>
            <a:gdLst>
              <a:gd name="connsiteX0" fmla="*/ 1174703 w 1174703"/>
              <a:gd name="connsiteY0" fmla="*/ 898581 h 898581"/>
              <a:gd name="connsiteX1" fmla="*/ 1094610 w 1174703"/>
              <a:gd name="connsiteY1" fmla="*/ 578207 h 898581"/>
              <a:gd name="connsiteX2" fmla="*/ 934423 w 1174703"/>
              <a:gd name="connsiteY2" fmla="*/ 471416 h 898581"/>
              <a:gd name="connsiteX3" fmla="*/ 780910 w 1174703"/>
              <a:gd name="connsiteY3" fmla="*/ 357950 h 898581"/>
              <a:gd name="connsiteX4" fmla="*/ 273652 w 1174703"/>
              <a:gd name="connsiteY4" fmla="*/ 24227 h 898581"/>
              <a:gd name="connsiteX5" fmla="*/ 100116 w 1174703"/>
              <a:gd name="connsiteY5" fmla="*/ 44251 h 898581"/>
              <a:gd name="connsiteX6" fmla="*/ 0 w 1174703"/>
              <a:gd name="connsiteY6" fmla="*/ 191089 h 898581"/>
              <a:gd name="connsiteX7" fmla="*/ 0 w 1174703"/>
              <a:gd name="connsiteY7" fmla="*/ 191089 h 89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4703" h="898581">
                <a:moveTo>
                  <a:pt x="1174703" y="898581"/>
                </a:moveTo>
                <a:cubicBezTo>
                  <a:pt x="1154680" y="773991"/>
                  <a:pt x="1134657" y="649401"/>
                  <a:pt x="1094610" y="578207"/>
                </a:cubicBezTo>
                <a:cubicBezTo>
                  <a:pt x="1054563" y="507013"/>
                  <a:pt x="986706" y="508125"/>
                  <a:pt x="934423" y="471416"/>
                </a:cubicBezTo>
                <a:cubicBezTo>
                  <a:pt x="882140" y="434707"/>
                  <a:pt x="891038" y="432481"/>
                  <a:pt x="780910" y="357950"/>
                </a:cubicBezTo>
                <a:cubicBezTo>
                  <a:pt x="670782" y="283419"/>
                  <a:pt x="387118" y="76510"/>
                  <a:pt x="273652" y="24227"/>
                </a:cubicBezTo>
                <a:cubicBezTo>
                  <a:pt x="160186" y="-28056"/>
                  <a:pt x="145725" y="16441"/>
                  <a:pt x="100116" y="44251"/>
                </a:cubicBezTo>
                <a:cubicBezTo>
                  <a:pt x="54507" y="72061"/>
                  <a:pt x="0" y="191089"/>
                  <a:pt x="0" y="191089"/>
                </a:cubicBezTo>
                <a:lnTo>
                  <a:pt x="0" y="191089"/>
                </a:ln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6A9EA62-9F65-1223-707B-76D0446EAC4F}"/>
              </a:ext>
            </a:extLst>
          </p:cNvPr>
          <p:cNvCxnSpPr/>
          <p:nvPr/>
        </p:nvCxnSpPr>
        <p:spPr>
          <a:xfrm flipH="1">
            <a:off x="8990488" y="3824461"/>
            <a:ext cx="126814" cy="186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>
            <a:extLst>
              <a:ext uri="{FF2B5EF4-FFF2-40B4-BE49-F238E27FC236}">
                <a16:creationId xmlns:a16="http://schemas.microsoft.com/office/drawing/2014/main" id="{AA3117F2-CCA8-79C6-9EEF-E176F6E884BB}"/>
              </a:ext>
            </a:extLst>
          </p:cNvPr>
          <p:cNvSpPr/>
          <p:nvPr/>
        </p:nvSpPr>
        <p:spPr>
          <a:xfrm>
            <a:off x="8423159" y="3203737"/>
            <a:ext cx="614050" cy="694143"/>
          </a:xfrm>
          <a:custGeom>
            <a:avLst/>
            <a:gdLst>
              <a:gd name="connsiteX0" fmla="*/ 614050 w 614050"/>
              <a:gd name="connsiteY0" fmla="*/ 694143 h 694143"/>
              <a:gd name="connsiteX1" fmla="*/ 467212 w 614050"/>
              <a:gd name="connsiteY1" fmla="*/ 320374 h 694143"/>
              <a:gd name="connsiteX2" fmla="*/ 447188 w 614050"/>
              <a:gd name="connsiteY2" fmla="*/ 293676 h 694143"/>
              <a:gd name="connsiteX3" fmla="*/ 246955 w 614050"/>
              <a:gd name="connsiteY3" fmla="*/ 166862 h 694143"/>
              <a:gd name="connsiteX4" fmla="*/ 0 w 614050"/>
              <a:gd name="connsiteY4" fmla="*/ 0 h 6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050" h="694143">
                <a:moveTo>
                  <a:pt x="614050" y="694143"/>
                </a:moveTo>
                <a:lnTo>
                  <a:pt x="467212" y="320374"/>
                </a:lnTo>
                <a:cubicBezTo>
                  <a:pt x="439402" y="253630"/>
                  <a:pt x="483898" y="319261"/>
                  <a:pt x="447188" y="293676"/>
                </a:cubicBezTo>
                <a:cubicBezTo>
                  <a:pt x="410478" y="268091"/>
                  <a:pt x="321486" y="215808"/>
                  <a:pt x="246955" y="166862"/>
                </a:cubicBezTo>
                <a:cubicBezTo>
                  <a:pt x="172424" y="117916"/>
                  <a:pt x="86212" y="58958"/>
                  <a:pt x="0" y="0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61AFDC34-2089-D9D7-3629-FDC310E3B12D}"/>
              </a:ext>
            </a:extLst>
          </p:cNvPr>
          <p:cNvSpPr/>
          <p:nvPr/>
        </p:nvSpPr>
        <p:spPr>
          <a:xfrm>
            <a:off x="10178540" y="4989119"/>
            <a:ext cx="413816" cy="263675"/>
          </a:xfrm>
          <a:custGeom>
            <a:avLst/>
            <a:gdLst>
              <a:gd name="connsiteX0" fmla="*/ 0 w 413816"/>
              <a:gd name="connsiteY0" fmla="*/ 263675 h 263675"/>
              <a:gd name="connsiteX1" fmla="*/ 60070 w 413816"/>
              <a:gd name="connsiteY1" fmla="*/ 123512 h 263675"/>
              <a:gd name="connsiteX2" fmla="*/ 106791 w 413816"/>
              <a:gd name="connsiteY2" fmla="*/ 30069 h 263675"/>
              <a:gd name="connsiteX3" fmla="*/ 153513 w 413816"/>
              <a:gd name="connsiteY3" fmla="*/ 10046 h 263675"/>
              <a:gd name="connsiteX4" fmla="*/ 413816 w 413816"/>
              <a:gd name="connsiteY4" fmla="*/ 176907 h 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3816" h="263675">
                <a:moveTo>
                  <a:pt x="0" y="263675"/>
                </a:moveTo>
                <a:cubicBezTo>
                  <a:pt x="21136" y="213060"/>
                  <a:pt x="42272" y="162446"/>
                  <a:pt x="60070" y="123512"/>
                </a:cubicBezTo>
                <a:cubicBezTo>
                  <a:pt x="77868" y="84578"/>
                  <a:pt x="91217" y="48980"/>
                  <a:pt x="106791" y="30069"/>
                </a:cubicBezTo>
                <a:cubicBezTo>
                  <a:pt x="122365" y="11158"/>
                  <a:pt x="102342" y="-14427"/>
                  <a:pt x="153513" y="10046"/>
                </a:cubicBezTo>
                <a:cubicBezTo>
                  <a:pt x="204684" y="34519"/>
                  <a:pt x="309250" y="105713"/>
                  <a:pt x="413816" y="176907"/>
                </a:cubicBezTo>
              </a:path>
            </a:pathLst>
          </a:custGeom>
          <a:noFill/>
          <a:ln w="38100">
            <a:solidFill>
              <a:srgbClr val="29FF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>
              <a:solidFill>
                <a:srgbClr val="29FF4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D4C20464-3DBE-C652-3D54-6E85C0DF3CBF}"/>
              </a:ext>
            </a:extLst>
          </p:cNvPr>
          <p:cNvSpPr/>
          <p:nvPr/>
        </p:nvSpPr>
        <p:spPr>
          <a:xfrm>
            <a:off x="7181850" y="2819400"/>
            <a:ext cx="1104900" cy="847725"/>
          </a:xfrm>
          <a:custGeom>
            <a:avLst/>
            <a:gdLst>
              <a:gd name="connsiteX0" fmla="*/ 1104900 w 1104900"/>
              <a:gd name="connsiteY0" fmla="*/ 847725 h 847725"/>
              <a:gd name="connsiteX1" fmla="*/ 1076325 w 1104900"/>
              <a:gd name="connsiteY1" fmla="*/ 590550 h 847725"/>
              <a:gd name="connsiteX2" fmla="*/ 1076325 w 1104900"/>
              <a:gd name="connsiteY2" fmla="*/ 590550 h 847725"/>
              <a:gd name="connsiteX3" fmla="*/ 1028700 w 1104900"/>
              <a:gd name="connsiteY3" fmla="*/ 561975 h 847725"/>
              <a:gd name="connsiteX4" fmla="*/ 704850 w 1104900"/>
              <a:gd name="connsiteY4" fmla="*/ 361950 h 847725"/>
              <a:gd name="connsiteX5" fmla="*/ 523875 w 1104900"/>
              <a:gd name="connsiteY5" fmla="*/ 238125 h 847725"/>
              <a:gd name="connsiteX6" fmla="*/ 428625 w 1104900"/>
              <a:gd name="connsiteY6" fmla="*/ 200025 h 847725"/>
              <a:gd name="connsiteX7" fmla="*/ 276225 w 1104900"/>
              <a:gd name="connsiteY7" fmla="*/ 123825 h 847725"/>
              <a:gd name="connsiteX8" fmla="*/ 0 w 1104900"/>
              <a:gd name="connsiteY8" fmla="*/ 0 h 84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4900" h="847725">
                <a:moveTo>
                  <a:pt x="1104900" y="847725"/>
                </a:moveTo>
                <a:lnTo>
                  <a:pt x="1076325" y="590550"/>
                </a:lnTo>
                <a:lnTo>
                  <a:pt x="1076325" y="590550"/>
                </a:lnTo>
                <a:lnTo>
                  <a:pt x="1028700" y="561975"/>
                </a:lnTo>
                <a:lnTo>
                  <a:pt x="704850" y="361950"/>
                </a:lnTo>
                <a:cubicBezTo>
                  <a:pt x="620712" y="307975"/>
                  <a:pt x="569913" y="265113"/>
                  <a:pt x="523875" y="238125"/>
                </a:cubicBezTo>
                <a:cubicBezTo>
                  <a:pt x="477837" y="211137"/>
                  <a:pt x="469900" y="219075"/>
                  <a:pt x="428625" y="200025"/>
                </a:cubicBezTo>
                <a:cubicBezTo>
                  <a:pt x="387350" y="180975"/>
                  <a:pt x="347662" y="157162"/>
                  <a:pt x="276225" y="123825"/>
                </a:cubicBezTo>
                <a:cubicBezTo>
                  <a:pt x="204788" y="90488"/>
                  <a:pt x="102394" y="45244"/>
                  <a:pt x="0" y="0"/>
                </a:cubicBezTo>
              </a:path>
            </a:pathLst>
          </a:custGeom>
          <a:noFill/>
          <a:ln w="38100">
            <a:solidFill>
              <a:srgbClr val="0753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pic>
        <p:nvPicPr>
          <p:cNvPr id="17" name="Image 4">
            <a:extLst>
              <a:ext uri="{FF2B5EF4-FFF2-40B4-BE49-F238E27FC236}">
                <a16:creationId xmlns:a16="http://schemas.microsoft.com/office/drawing/2014/main" id="{8F8FA59B-39E2-C011-95E7-B1670FEB87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365" y="885483"/>
            <a:ext cx="5402980" cy="5146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F676E524-9DDA-9AA7-C576-E1CAACD42324}"/>
              </a:ext>
            </a:extLst>
          </p:cNvPr>
          <p:cNvGrpSpPr/>
          <p:nvPr/>
        </p:nvGrpSpPr>
        <p:grpSpPr>
          <a:xfrm>
            <a:off x="6734083" y="2676525"/>
            <a:ext cx="1400338" cy="828482"/>
            <a:chOff x="6734083" y="2676525"/>
            <a:chExt cx="1400338" cy="828482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E214A206-2DBF-B617-EAAB-91247D488F2C}"/>
                </a:ext>
              </a:extLst>
            </p:cNvPr>
            <p:cNvSpPr/>
            <p:nvPr/>
          </p:nvSpPr>
          <p:spPr>
            <a:xfrm>
              <a:off x="6734083" y="2800328"/>
              <a:ext cx="448319" cy="247672"/>
            </a:xfrm>
            <a:custGeom>
              <a:avLst/>
              <a:gdLst>
                <a:gd name="connsiteX0" fmla="*/ 447767 w 448319"/>
                <a:gd name="connsiteY0" fmla="*/ 76222 h 247672"/>
                <a:gd name="connsiteX1" fmla="*/ 400142 w 448319"/>
                <a:gd name="connsiteY1" fmla="*/ 133372 h 247672"/>
                <a:gd name="connsiteX2" fmla="*/ 142967 w 448319"/>
                <a:gd name="connsiteY2" fmla="*/ 22 h 247672"/>
                <a:gd name="connsiteX3" fmla="*/ 92 w 448319"/>
                <a:gd name="connsiteY3" fmla="*/ 123847 h 247672"/>
                <a:gd name="connsiteX4" fmla="*/ 162017 w 448319"/>
                <a:gd name="connsiteY4" fmla="*/ 247672 h 247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319" h="247672">
                  <a:moveTo>
                    <a:pt x="447767" y="76222"/>
                  </a:moveTo>
                  <a:cubicBezTo>
                    <a:pt x="449354" y="111147"/>
                    <a:pt x="450942" y="146072"/>
                    <a:pt x="400142" y="133372"/>
                  </a:cubicBezTo>
                  <a:cubicBezTo>
                    <a:pt x="349342" y="120672"/>
                    <a:pt x="209642" y="1609"/>
                    <a:pt x="142967" y="22"/>
                  </a:cubicBezTo>
                  <a:cubicBezTo>
                    <a:pt x="76292" y="-1565"/>
                    <a:pt x="-3083" y="82572"/>
                    <a:pt x="92" y="123847"/>
                  </a:cubicBezTo>
                  <a:cubicBezTo>
                    <a:pt x="3267" y="165122"/>
                    <a:pt x="82642" y="206397"/>
                    <a:pt x="162017" y="24767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3B13DF0-84AC-6C97-2EA7-F0B5F963C9C5}"/>
                </a:ext>
              </a:extLst>
            </p:cNvPr>
            <p:cNvSpPr/>
            <p:nvPr/>
          </p:nvSpPr>
          <p:spPr>
            <a:xfrm>
              <a:off x="7000875" y="2981325"/>
              <a:ext cx="428625" cy="336430"/>
            </a:xfrm>
            <a:custGeom>
              <a:avLst/>
              <a:gdLst>
                <a:gd name="connsiteX0" fmla="*/ 0 w 428625"/>
                <a:gd name="connsiteY0" fmla="*/ 266700 h 336430"/>
                <a:gd name="connsiteX1" fmla="*/ 123825 w 428625"/>
                <a:gd name="connsiteY1" fmla="*/ 333375 h 336430"/>
                <a:gd name="connsiteX2" fmla="*/ 180975 w 428625"/>
                <a:gd name="connsiteY2" fmla="*/ 314325 h 336430"/>
                <a:gd name="connsiteX3" fmla="*/ 257175 w 428625"/>
                <a:gd name="connsiteY3" fmla="*/ 219075 h 336430"/>
                <a:gd name="connsiteX4" fmla="*/ 428625 w 428625"/>
                <a:gd name="connsiteY4" fmla="*/ 0 h 33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5" h="336430">
                  <a:moveTo>
                    <a:pt x="0" y="266700"/>
                  </a:moveTo>
                  <a:lnTo>
                    <a:pt x="123825" y="333375"/>
                  </a:lnTo>
                  <a:cubicBezTo>
                    <a:pt x="153988" y="341313"/>
                    <a:pt x="158750" y="333375"/>
                    <a:pt x="180975" y="314325"/>
                  </a:cubicBezTo>
                  <a:cubicBezTo>
                    <a:pt x="203200" y="295275"/>
                    <a:pt x="257175" y="219075"/>
                    <a:pt x="257175" y="219075"/>
                  </a:cubicBezTo>
                  <a:lnTo>
                    <a:pt x="428625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8A56B32-54B2-F443-3C45-1F6987C6AEF3}"/>
                </a:ext>
              </a:extLst>
            </p:cNvPr>
            <p:cNvSpPr/>
            <p:nvPr/>
          </p:nvSpPr>
          <p:spPr>
            <a:xfrm>
              <a:off x="7439025" y="2676525"/>
              <a:ext cx="695396" cy="828482"/>
            </a:xfrm>
            <a:custGeom>
              <a:avLst/>
              <a:gdLst>
                <a:gd name="connsiteX0" fmla="*/ 0 w 695396"/>
                <a:gd name="connsiteY0" fmla="*/ 285750 h 828482"/>
                <a:gd name="connsiteX1" fmla="*/ 142875 w 695396"/>
                <a:gd name="connsiteY1" fmla="*/ 371475 h 828482"/>
                <a:gd name="connsiteX2" fmla="*/ 142875 w 695396"/>
                <a:gd name="connsiteY2" fmla="*/ 466725 h 828482"/>
                <a:gd name="connsiteX3" fmla="*/ 209550 w 695396"/>
                <a:gd name="connsiteY3" fmla="*/ 723900 h 828482"/>
                <a:gd name="connsiteX4" fmla="*/ 266700 w 695396"/>
                <a:gd name="connsiteY4" fmla="*/ 819150 h 828482"/>
                <a:gd name="connsiteX5" fmla="*/ 361950 w 695396"/>
                <a:gd name="connsiteY5" fmla="*/ 800100 h 828482"/>
                <a:gd name="connsiteX6" fmla="*/ 504825 w 695396"/>
                <a:gd name="connsiteY6" fmla="*/ 600075 h 828482"/>
                <a:gd name="connsiteX7" fmla="*/ 647700 w 695396"/>
                <a:gd name="connsiteY7" fmla="*/ 409575 h 828482"/>
                <a:gd name="connsiteX8" fmla="*/ 695325 w 695396"/>
                <a:gd name="connsiteY8" fmla="*/ 333375 h 828482"/>
                <a:gd name="connsiteX9" fmla="*/ 657225 w 695396"/>
                <a:gd name="connsiteY9" fmla="*/ 257175 h 828482"/>
                <a:gd name="connsiteX10" fmla="*/ 609600 w 695396"/>
                <a:gd name="connsiteY10" fmla="*/ 95250 h 828482"/>
                <a:gd name="connsiteX11" fmla="*/ 495300 w 695396"/>
                <a:gd name="connsiteY11" fmla="*/ 0 h 828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95396" h="828482">
                  <a:moveTo>
                    <a:pt x="0" y="285750"/>
                  </a:moveTo>
                  <a:cubicBezTo>
                    <a:pt x="59531" y="313531"/>
                    <a:pt x="119063" y="341313"/>
                    <a:pt x="142875" y="371475"/>
                  </a:cubicBezTo>
                  <a:cubicBezTo>
                    <a:pt x="166687" y="401637"/>
                    <a:pt x="131763" y="407988"/>
                    <a:pt x="142875" y="466725"/>
                  </a:cubicBezTo>
                  <a:cubicBezTo>
                    <a:pt x="153987" y="525462"/>
                    <a:pt x="188913" y="665163"/>
                    <a:pt x="209550" y="723900"/>
                  </a:cubicBezTo>
                  <a:cubicBezTo>
                    <a:pt x="230187" y="782637"/>
                    <a:pt x="241300" y="806450"/>
                    <a:pt x="266700" y="819150"/>
                  </a:cubicBezTo>
                  <a:cubicBezTo>
                    <a:pt x="292100" y="831850"/>
                    <a:pt x="322263" y="836612"/>
                    <a:pt x="361950" y="800100"/>
                  </a:cubicBezTo>
                  <a:cubicBezTo>
                    <a:pt x="401637" y="763588"/>
                    <a:pt x="457200" y="665163"/>
                    <a:pt x="504825" y="600075"/>
                  </a:cubicBezTo>
                  <a:cubicBezTo>
                    <a:pt x="552450" y="534988"/>
                    <a:pt x="615950" y="454025"/>
                    <a:pt x="647700" y="409575"/>
                  </a:cubicBezTo>
                  <a:cubicBezTo>
                    <a:pt x="679450" y="365125"/>
                    <a:pt x="693738" y="358775"/>
                    <a:pt x="695325" y="333375"/>
                  </a:cubicBezTo>
                  <a:cubicBezTo>
                    <a:pt x="696913" y="307975"/>
                    <a:pt x="671512" y="296862"/>
                    <a:pt x="657225" y="257175"/>
                  </a:cubicBezTo>
                  <a:cubicBezTo>
                    <a:pt x="642938" y="217488"/>
                    <a:pt x="636587" y="138112"/>
                    <a:pt x="609600" y="95250"/>
                  </a:cubicBezTo>
                  <a:cubicBezTo>
                    <a:pt x="582613" y="52388"/>
                    <a:pt x="538956" y="26194"/>
                    <a:pt x="495300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</p:grpSp>
      <p:sp>
        <p:nvSpPr>
          <p:cNvPr id="22" name="Freeform 21">
            <a:extLst>
              <a:ext uri="{FF2B5EF4-FFF2-40B4-BE49-F238E27FC236}">
                <a16:creationId xmlns:a16="http://schemas.microsoft.com/office/drawing/2014/main" id="{1AC69817-EC6F-2F10-F943-BFC819181DC5}"/>
              </a:ext>
            </a:extLst>
          </p:cNvPr>
          <p:cNvSpPr/>
          <p:nvPr/>
        </p:nvSpPr>
        <p:spPr>
          <a:xfrm>
            <a:off x="9515823" y="4272237"/>
            <a:ext cx="927749" cy="696692"/>
          </a:xfrm>
          <a:custGeom>
            <a:avLst/>
            <a:gdLst>
              <a:gd name="connsiteX0" fmla="*/ 927749 w 927749"/>
              <a:gd name="connsiteY0" fmla="*/ 424700 h 696692"/>
              <a:gd name="connsiteX1" fmla="*/ 881027 w 927749"/>
              <a:gd name="connsiteY1" fmla="*/ 531492 h 696692"/>
              <a:gd name="connsiteX2" fmla="*/ 814283 w 927749"/>
              <a:gd name="connsiteY2" fmla="*/ 678330 h 696692"/>
              <a:gd name="connsiteX3" fmla="*/ 760887 w 927749"/>
              <a:gd name="connsiteY3" fmla="*/ 671655 h 696692"/>
              <a:gd name="connsiteX4" fmla="*/ 467211 w 927749"/>
              <a:gd name="connsiteY4" fmla="*/ 471422 h 696692"/>
              <a:gd name="connsiteX5" fmla="*/ 420490 w 927749"/>
              <a:gd name="connsiteY5" fmla="*/ 357956 h 696692"/>
              <a:gd name="connsiteX6" fmla="*/ 480560 w 927749"/>
              <a:gd name="connsiteY6" fmla="*/ 244490 h 696692"/>
              <a:gd name="connsiteX7" fmla="*/ 473886 w 927749"/>
              <a:gd name="connsiteY7" fmla="*/ 197769 h 696692"/>
              <a:gd name="connsiteX8" fmla="*/ 440513 w 927749"/>
              <a:gd name="connsiteY8" fmla="*/ 144373 h 696692"/>
              <a:gd name="connsiteX9" fmla="*/ 226931 w 927749"/>
              <a:gd name="connsiteY9" fmla="*/ 17559 h 696692"/>
              <a:gd name="connsiteX10" fmla="*/ 60070 w 927749"/>
              <a:gd name="connsiteY10" fmla="*/ 17559 h 696692"/>
              <a:gd name="connsiteX11" fmla="*/ 0 w 927749"/>
              <a:gd name="connsiteY11" fmla="*/ 171071 h 696692"/>
              <a:gd name="connsiteX12" fmla="*/ 0 w 927749"/>
              <a:gd name="connsiteY12" fmla="*/ 171071 h 6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7749" h="696692">
                <a:moveTo>
                  <a:pt x="927749" y="424700"/>
                </a:moveTo>
                <a:cubicBezTo>
                  <a:pt x="913843" y="456960"/>
                  <a:pt x="899938" y="489220"/>
                  <a:pt x="881027" y="531492"/>
                </a:cubicBezTo>
                <a:cubicBezTo>
                  <a:pt x="862116" y="573764"/>
                  <a:pt x="834306" y="654970"/>
                  <a:pt x="814283" y="678330"/>
                </a:cubicBezTo>
                <a:cubicBezTo>
                  <a:pt x="794260" y="701691"/>
                  <a:pt x="818732" y="706140"/>
                  <a:pt x="760887" y="671655"/>
                </a:cubicBezTo>
                <a:cubicBezTo>
                  <a:pt x="703042" y="637170"/>
                  <a:pt x="523944" y="523705"/>
                  <a:pt x="467211" y="471422"/>
                </a:cubicBezTo>
                <a:cubicBezTo>
                  <a:pt x="410478" y="419139"/>
                  <a:pt x="418265" y="395778"/>
                  <a:pt x="420490" y="357956"/>
                </a:cubicBezTo>
                <a:cubicBezTo>
                  <a:pt x="422715" y="320134"/>
                  <a:pt x="471661" y="271188"/>
                  <a:pt x="480560" y="244490"/>
                </a:cubicBezTo>
                <a:cubicBezTo>
                  <a:pt x="489459" y="217792"/>
                  <a:pt x="480560" y="214455"/>
                  <a:pt x="473886" y="197769"/>
                </a:cubicBezTo>
                <a:cubicBezTo>
                  <a:pt x="467212" y="181083"/>
                  <a:pt x="481672" y="174408"/>
                  <a:pt x="440513" y="144373"/>
                </a:cubicBezTo>
                <a:cubicBezTo>
                  <a:pt x="399354" y="114338"/>
                  <a:pt x="290338" y="38695"/>
                  <a:pt x="226931" y="17559"/>
                </a:cubicBezTo>
                <a:cubicBezTo>
                  <a:pt x="163524" y="-3577"/>
                  <a:pt x="97892" y="-8026"/>
                  <a:pt x="60070" y="17559"/>
                </a:cubicBezTo>
                <a:cubicBezTo>
                  <a:pt x="22248" y="43144"/>
                  <a:pt x="0" y="171071"/>
                  <a:pt x="0" y="171071"/>
                </a:cubicBezTo>
                <a:lnTo>
                  <a:pt x="0" y="171071"/>
                </a:ln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27D9D681-CE5F-AB58-CA67-DDFE0F90A8EB}"/>
              </a:ext>
            </a:extLst>
          </p:cNvPr>
          <p:cNvSpPr/>
          <p:nvPr/>
        </p:nvSpPr>
        <p:spPr>
          <a:xfrm>
            <a:off x="8315395" y="3566628"/>
            <a:ext cx="1174703" cy="898581"/>
          </a:xfrm>
          <a:custGeom>
            <a:avLst/>
            <a:gdLst>
              <a:gd name="connsiteX0" fmla="*/ 1174703 w 1174703"/>
              <a:gd name="connsiteY0" fmla="*/ 898581 h 898581"/>
              <a:gd name="connsiteX1" fmla="*/ 1094610 w 1174703"/>
              <a:gd name="connsiteY1" fmla="*/ 578207 h 898581"/>
              <a:gd name="connsiteX2" fmla="*/ 934423 w 1174703"/>
              <a:gd name="connsiteY2" fmla="*/ 471416 h 898581"/>
              <a:gd name="connsiteX3" fmla="*/ 780910 w 1174703"/>
              <a:gd name="connsiteY3" fmla="*/ 357950 h 898581"/>
              <a:gd name="connsiteX4" fmla="*/ 273652 w 1174703"/>
              <a:gd name="connsiteY4" fmla="*/ 24227 h 898581"/>
              <a:gd name="connsiteX5" fmla="*/ 100116 w 1174703"/>
              <a:gd name="connsiteY5" fmla="*/ 44251 h 898581"/>
              <a:gd name="connsiteX6" fmla="*/ 0 w 1174703"/>
              <a:gd name="connsiteY6" fmla="*/ 191089 h 898581"/>
              <a:gd name="connsiteX7" fmla="*/ 0 w 1174703"/>
              <a:gd name="connsiteY7" fmla="*/ 191089 h 89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4703" h="898581">
                <a:moveTo>
                  <a:pt x="1174703" y="898581"/>
                </a:moveTo>
                <a:cubicBezTo>
                  <a:pt x="1154680" y="773991"/>
                  <a:pt x="1134657" y="649401"/>
                  <a:pt x="1094610" y="578207"/>
                </a:cubicBezTo>
                <a:cubicBezTo>
                  <a:pt x="1054563" y="507013"/>
                  <a:pt x="986706" y="508125"/>
                  <a:pt x="934423" y="471416"/>
                </a:cubicBezTo>
                <a:cubicBezTo>
                  <a:pt x="882140" y="434707"/>
                  <a:pt x="891038" y="432481"/>
                  <a:pt x="780910" y="357950"/>
                </a:cubicBezTo>
                <a:cubicBezTo>
                  <a:pt x="670782" y="283419"/>
                  <a:pt x="387118" y="76510"/>
                  <a:pt x="273652" y="24227"/>
                </a:cubicBezTo>
                <a:cubicBezTo>
                  <a:pt x="160186" y="-28056"/>
                  <a:pt x="145725" y="16441"/>
                  <a:pt x="100116" y="44251"/>
                </a:cubicBezTo>
                <a:cubicBezTo>
                  <a:pt x="54507" y="72061"/>
                  <a:pt x="0" y="191089"/>
                  <a:pt x="0" y="191089"/>
                </a:cubicBezTo>
                <a:lnTo>
                  <a:pt x="0" y="191089"/>
                </a:ln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43E5742-31B3-E409-6F14-96AF5A4E178E}"/>
              </a:ext>
            </a:extLst>
          </p:cNvPr>
          <p:cNvCxnSpPr/>
          <p:nvPr/>
        </p:nvCxnSpPr>
        <p:spPr>
          <a:xfrm flipH="1">
            <a:off x="9009538" y="3805411"/>
            <a:ext cx="126814" cy="186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>
            <a:extLst>
              <a:ext uri="{FF2B5EF4-FFF2-40B4-BE49-F238E27FC236}">
                <a16:creationId xmlns:a16="http://schemas.microsoft.com/office/drawing/2014/main" id="{A7510BAE-0D91-8E1A-C81E-4F135C9C54E3}"/>
              </a:ext>
            </a:extLst>
          </p:cNvPr>
          <p:cNvSpPr/>
          <p:nvPr/>
        </p:nvSpPr>
        <p:spPr>
          <a:xfrm>
            <a:off x="8451734" y="3165637"/>
            <a:ext cx="614050" cy="694143"/>
          </a:xfrm>
          <a:custGeom>
            <a:avLst/>
            <a:gdLst>
              <a:gd name="connsiteX0" fmla="*/ 614050 w 614050"/>
              <a:gd name="connsiteY0" fmla="*/ 694143 h 694143"/>
              <a:gd name="connsiteX1" fmla="*/ 467212 w 614050"/>
              <a:gd name="connsiteY1" fmla="*/ 320374 h 694143"/>
              <a:gd name="connsiteX2" fmla="*/ 447188 w 614050"/>
              <a:gd name="connsiteY2" fmla="*/ 293676 h 694143"/>
              <a:gd name="connsiteX3" fmla="*/ 246955 w 614050"/>
              <a:gd name="connsiteY3" fmla="*/ 166862 h 694143"/>
              <a:gd name="connsiteX4" fmla="*/ 0 w 614050"/>
              <a:gd name="connsiteY4" fmla="*/ 0 h 6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050" h="694143">
                <a:moveTo>
                  <a:pt x="614050" y="694143"/>
                </a:moveTo>
                <a:lnTo>
                  <a:pt x="467212" y="320374"/>
                </a:lnTo>
                <a:cubicBezTo>
                  <a:pt x="439402" y="253630"/>
                  <a:pt x="483898" y="319261"/>
                  <a:pt x="447188" y="293676"/>
                </a:cubicBezTo>
                <a:cubicBezTo>
                  <a:pt x="410478" y="268091"/>
                  <a:pt x="321486" y="215808"/>
                  <a:pt x="246955" y="166862"/>
                </a:cubicBezTo>
                <a:cubicBezTo>
                  <a:pt x="172424" y="117916"/>
                  <a:pt x="86212" y="58958"/>
                  <a:pt x="0" y="0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 dirty="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B9A622ED-7AB3-08FA-4C4B-FFE5F06BBC64}"/>
              </a:ext>
            </a:extLst>
          </p:cNvPr>
          <p:cNvSpPr/>
          <p:nvPr/>
        </p:nvSpPr>
        <p:spPr>
          <a:xfrm>
            <a:off x="7239000" y="2857500"/>
            <a:ext cx="1057275" cy="866775"/>
          </a:xfrm>
          <a:custGeom>
            <a:avLst/>
            <a:gdLst>
              <a:gd name="connsiteX0" fmla="*/ 1057275 w 1057275"/>
              <a:gd name="connsiteY0" fmla="*/ 866775 h 866775"/>
              <a:gd name="connsiteX1" fmla="*/ 1019175 w 1057275"/>
              <a:gd name="connsiteY1" fmla="*/ 609600 h 866775"/>
              <a:gd name="connsiteX2" fmla="*/ 981075 w 1057275"/>
              <a:gd name="connsiteY2" fmla="*/ 590550 h 866775"/>
              <a:gd name="connsiteX3" fmla="*/ 800100 w 1057275"/>
              <a:gd name="connsiteY3" fmla="*/ 466725 h 866775"/>
              <a:gd name="connsiteX4" fmla="*/ 495300 w 1057275"/>
              <a:gd name="connsiteY4" fmla="*/ 276225 h 866775"/>
              <a:gd name="connsiteX5" fmla="*/ 419100 w 1057275"/>
              <a:gd name="connsiteY5" fmla="*/ 238125 h 866775"/>
              <a:gd name="connsiteX6" fmla="*/ 276225 w 1057275"/>
              <a:gd name="connsiteY6" fmla="*/ 123825 h 866775"/>
              <a:gd name="connsiteX7" fmla="*/ 0 w 1057275"/>
              <a:gd name="connsiteY7" fmla="*/ 0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7275" h="866775">
                <a:moveTo>
                  <a:pt x="1057275" y="866775"/>
                </a:moveTo>
                <a:lnTo>
                  <a:pt x="1019175" y="609600"/>
                </a:lnTo>
                <a:cubicBezTo>
                  <a:pt x="1006475" y="563563"/>
                  <a:pt x="1017587" y="614362"/>
                  <a:pt x="981075" y="590550"/>
                </a:cubicBezTo>
                <a:cubicBezTo>
                  <a:pt x="944563" y="566738"/>
                  <a:pt x="881062" y="519112"/>
                  <a:pt x="800100" y="466725"/>
                </a:cubicBezTo>
                <a:cubicBezTo>
                  <a:pt x="719137" y="414337"/>
                  <a:pt x="558800" y="314325"/>
                  <a:pt x="495300" y="276225"/>
                </a:cubicBezTo>
                <a:cubicBezTo>
                  <a:pt x="431800" y="238125"/>
                  <a:pt x="455612" y="263525"/>
                  <a:pt x="419100" y="238125"/>
                </a:cubicBezTo>
                <a:cubicBezTo>
                  <a:pt x="382588" y="212725"/>
                  <a:pt x="346075" y="163512"/>
                  <a:pt x="276225" y="123825"/>
                </a:cubicBezTo>
                <a:cubicBezTo>
                  <a:pt x="206375" y="84138"/>
                  <a:pt x="103187" y="42069"/>
                  <a:pt x="0" y="0"/>
                </a:cubicBezTo>
              </a:path>
            </a:pathLst>
          </a:custGeom>
          <a:noFill/>
          <a:ln w="38100">
            <a:solidFill>
              <a:srgbClr val="0753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328D95C-5517-65E6-F6DA-A76083795784}"/>
              </a:ext>
            </a:extLst>
          </p:cNvPr>
          <p:cNvSpPr/>
          <p:nvPr/>
        </p:nvSpPr>
        <p:spPr>
          <a:xfrm>
            <a:off x="6229350" y="2181225"/>
            <a:ext cx="1200150" cy="390525"/>
          </a:xfrm>
          <a:prstGeom prst="rect">
            <a:avLst/>
          </a:prstGeom>
          <a:solidFill>
            <a:srgbClr val="FF9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b="1" dirty="0">
                <a:latin typeface="Arial" panose="020B0604020202020204" pitchFamily="34" charset="0"/>
                <a:cs typeface="Arial" panose="020B0604020202020204" pitchFamily="34" charset="0"/>
              </a:rPr>
              <a:t>SPIRAL1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AD0C69-A299-7A1C-492C-0407B9BF52E0}"/>
              </a:ext>
            </a:extLst>
          </p:cNvPr>
          <p:cNvSpPr txBox="1"/>
          <p:nvPr/>
        </p:nvSpPr>
        <p:spPr>
          <a:xfrm>
            <a:off x="10075333" y="3657600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1983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E50B44-30B6-16B8-B8A0-F71244B2688B}"/>
              </a:ext>
            </a:extLst>
          </p:cNvPr>
          <p:cNvSpPr txBox="1"/>
          <p:nvPr/>
        </p:nvSpPr>
        <p:spPr>
          <a:xfrm>
            <a:off x="6468533" y="1557867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2001</a:t>
            </a:r>
          </a:p>
        </p:txBody>
      </p:sp>
      <p:pic>
        <p:nvPicPr>
          <p:cNvPr id="30" name="Picture 4">
            <a:extLst>
              <a:ext uri="{FF2B5EF4-FFF2-40B4-BE49-F238E27FC236}">
                <a16:creationId xmlns:a16="http://schemas.microsoft.com/office/drawing/2014/main" id="{55812A0C-9FC1-7A9B-DF96-D7795F2E2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292" y="878508"/>
            <a:ext cx="3990923" cy="242578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1" name="Image 8">
            <a:extLst>
              <a:ext uri="{FF2B5EF4-FFF2-40B4-BE49-F238E27FC236}">
                <a16:creationId xmlns:a16="http://schemas.microsoft.com/office/drawing/2014/main" id="{955FE5B0-5F57-5044-16A9-A66A58CD325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134" y="3407261"/>
            <a:ext cx="3432077" cy="302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65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physique du GANIL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Bienvenue à cette troisième édition de PROF@GANIL!</a:t>
            </a: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856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CEEBC144-362C-9491-C721-0BDEDA1DBBBA}"/>
              </a:ext>
            </a:extLst>
          </p:cNvPr>
          <p:cNvSpPr/>
          <p:nvPr/>
        </p:nvSpPr>
        <p:spPr>
          <a:xfrm>
            <a:off x="10474038" y="4762008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A938A4-5038-42CB-19DA-8E73B7FFB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Le cas de l’hydrogène-7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9E1EA2-59DC-C7CB-8698-A118774DA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BC87F1-6E31-2E97-FE13-785BAB1FC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996" y="1226210"/>
            <a:ext cx="3771900" cy="3289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2AD702-B80E-A4F1-A831-F0064FB58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53" y="1289059"/>
            <a:ext cx="4453247" cy="30110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C3C87F-31C5-A9DD-2E2B-1C8585AC2581}"/>
              </a:ext>
            </a:extLst>
          </p:cNvPr>
          <p:cNvSpPr txBox="1"/>
          <p:nvPr/>
        </p:nvSpPr>
        <p:spPr>
          <a:xfrm>
            <a:off x="233809" y="5058110"/>
            <a:ext cx="41771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Aux limites de l’existence de la matière</a:t>
            </a:r>
          </a:p>
          <a:p>
            <a:r>
              <a:rPr lang="en-FR" dirty="0"/>
              <a:t>Aux limites des techniques expérimentales</a:t>
            </a:r>
          </a:p>
          <a:p>
            <a:r>
              <a:rPr lang="en-FR" dirty="0"/>
              <a:t>Aux limites de la connaissance…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650604-F03B-92CC-F1F1-77ED82C48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836" y="0"/>
            <a:ext cx="3625196" cy="1881084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7821D6D-9C6F-EFC0-6B1A-BE4E83FED22F}"/>
              </a:ext>
            </a:extLst>
          </p:cNvPr>
          <p:cNvSpPr/>
          <p:nvPr/>
        </p:nvSpPr>
        <p:spPr>
          <a:xfrm>
            <a:off x="6662057" y="5272644"/>
            <a:ext cx="332509" cy="2850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F1C9AAA-E567-BF22-11A4-EF4A74676FD0}"/>
              </a:ext>
            </a:extLst>
          </p:cNvPr>
          <p:cNvSpPr/>
          <p:nvPr/>
        </p:nvSpPr>
        <p:spPr>
          <a:xfrm rot="439071">
            <a:off x="6873834" y="5472545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D0BE050-F810-1B1F-F393-E1EEA020CC83}"/>
              </a:ext>
            </a:extLst>
          </p:cNvPr>
          <p:cNvSpPr/>
          <p:nvPr/>
        </p:nvSpPr>
        <p:spPr>
          <a:xfrm>
            <a:off x="6966856" y="5209309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3146B1-12C0-6D4E-583A-5971E82752D9}"/>
              </a:ext>
            </a:extLst>
          </p:cNvPr>
          <p:cNvSpPr/>
          <p:nvPr/>
        </p:nvSpPr>
        <p:spPr>
          <a:xfrm>
            <a:off x="6786748" y="4981699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F3B92F6-B359-97B1-6EA8-59BDB4D50CC2}"/>
              </a:ext>
            </a:extLst>
          </p:cNvPr>
          <p:cNvSpPr/>
          <p:nvPr/>
        </p:nvSpPr>
        <p:spPr>
          <a:xfrm>
            <a:off x="6464135" y="5039097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CC7EBA4-503C-952C-EC2F-BA94738F4DED}"/>
              </a:ext>
            </a:extLst>
          </p:cNvPr>
          <p:cNvSpPr/>
          <p:nvPr/>
        </p:nvSpPr>
        <p:spPr>
          <a:xfrm>
            <a:off x="6355278" y="5334000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229848F-1042-67C0-2D9E-51E09CD22E2C}"/>
              </a:ext>
            </a:extLst>
          </p:cNvPr>
          <p:cNvSpPr/>
          <p:nvPr/>
        </p:nvSpPr>
        <p:spPr>
          <a:xfrm rot="21053340">
            <a:off x="6555179" y="5545777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D49BE22-FC85-6F28-47E8-A7B3BF9783D0}"/>
              </a:ext>
            </a:extLst>
          </p:cNvPr>
          <p:cNvSpPr/>
          <p:nvPr/>
        </p:nvSpPr>
        <p:spPr>
          <a:xfrm>
            <a:off x="8560131" y="5377546"/>
            <a:ext cx="332509" cy="2850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034BF9-C594-6804-A7A6-66C4073A69F2}"/>
              </a:ext>
            </a:extLst>
          </p:cNvPr>
          <p:cNvSpPr/>
          <p:nvPr/>
        </p:nvSpPr>
        <p:spPr>
          <a:xfrm rot="439071">
            <a:off x="9056916" y="5399318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06E67E8-1D68-D88C-9C65-D3025404A7CB}"/>
              </a:ext>
            </a:extLst>
          </p:cNvPr>
          <p:cNvSpPr/>
          <p:nvPr/>
        </p:nvSpPr>
        <p:spPr>
          <a:xfrm>
            <a:off x="9066811" y="5124206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5F0B192-BB2C-AB77-B576-9F03A43BD444}"/>
              </a:ext>
            </a:extLst>
          </p:cNvPr>
          <p:cNvSpPr/>
          <p:nvPr/>
        </p:nvSpPr>
        <p:spPr>
          <a:xfrm>
            <a:off x="8031678" y="5169729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20931CF-13F5-FA8E-FFBB-984737B28A88}"/>
              </a:ext>
            </a:extLst>
          </p:cNvPr>
          <p:cNvSpPr/>
          <p:nvPr/>
        </p:nvSpPr>
        <p:spPr>
          <a:xfrm>
            <a:off x="8564089" y="5072747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B64921D-72FC-F3C4-BFE2-AB311D0A91CA}"/>
              </a:ext>
            </a:extLst>
          </p:cNvPr>
          <p:cNvSpPr/>
          <p:nvPr/>
        </p:nvSpPr>
        <p:spPr>
          <a:xfrm>
            <a:off x="8562110" y="5605157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026893C-215B-C3AC-EC01-721EAE51D5BD}"/>
              </a:ext>
            </a:extLst>
          </p:cNvPr>
          <p:cNvSpPr/>
          <p:nvPr/>
        </p:nvSpPr>
        <p:spPr>
          <a:xfrm rot="20805110">
            <a:off x="8073240" y="5448798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3B591A3-3029-1A95-8593-E42AD217C5CE}"/>
              </a:ext>
            </a:extLst>
          </p:cNvPr>
          <p:cNvSpPr/>
          <p:nvPr/>
        </p:nvSpPr>
        <p:spPr>
          <a:xfrm>
            <a:off x="10470080" y="5423068"/>
            <a:ext cx="332509" cy="2850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FF8BBBD-69E4-D2D7-B7F7-6CE36A48314D}"/>
              </a:ext>
            </a:extLst>
          </p:cNvPr>
          <p:cNvSpPr/>
          <p:nvPr/>
        </p:nvSpPr>
        <p:spPr>
          <a:xfrm rot="439071">
            <a:off x="10634354" y="4957952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345F6DD-DB86-5482-3216-EB4544147EDF}"/>
              </a:ext>
            </a:extLst>
          </p:cNvPr>
          <p:cNvSpPr/>
          <p:nvPr/>
        </p:nvSpPr>
        <p:spPr>
          <a:xfrm>
            <a:off x="10299865" y="4967848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FCF1EB9-873C-4978-B493-FD5D27A9DEBD}"/>
              </a:ext>
            </a:extLst>
          </p:cNvPr>
          <p:cNvSpPr/>
          <p:nvPr/>
        </p:nvSpPr>
        <p:spPr>
          <a:xfrm>
            <a:off x="10666021" y="5619012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AD3E53B-35F9-BF40-641C-94E61011F90A}"/>
              </a:ext>
            </a:extLst>
          </p:cNvPr>
          <p:cNvSpPr/>
          <p:nvPr/>
        </p:nvSpPr>
        <p:spPr>
          <a:xfrm>
            <a:off x="10485913" y="5177645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7446B73-D5B2-9771-3314-CF0B353D5CDB}"/>
              </a:ext>
            </a:extLst>
          </p:cNvPr>
          <p:cNvSpPr/>
          <p:nvPr/>
        </p:nvSpPr>
        <p:spPr>
          <a:xfrm>
            <a:off x="10329555" y="5626927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25E8343-69E9-4EDE-2D68-E25DFB5928C9}"/>
              </a:ext>
            </a:extLst>
          </p:cNvPr>
          <p:cNvSpPr/>
          <p:nvPr/>
        </p:nvSpPr>
        <p:spPr>
          <a:xfrm rot="20805110">
            <a:off x="10505705" y="5850581"/>
            <a:ext cx="332509" cy="285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D8BD9F9-F861-2C40-4295-017ADF624704}"/>
              </a:ext>
            </a:extLst>
          </p:cNvPr>
          <p:cNvSpPr/>
          <p:nvPr/>
        </p:nvSpPr>
        <p:spPr>
          <a:xfrm>
            <a:off x="6258296" y="4928260"/>
            <a:ext cx="1128156" cy="926275"/>
          </a:xfrm>
          <a:prstGeom prst="ellipse">
            <a:avLst/>
          </a:prstGeom>
          <a:solidFill>
            <a:schemeClr val="accent1">
              <a:alpha val="55927"/>
            </a:schemeClr>
          </a:solidFill>
          <a:ln>
            <a:noFill/>
          </a:ln>
          <a:effectLst>
            <a:softEdge rad="73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5E2AD2C-4D16-1845-49CC-804BF65CAE58}"/>
              </a:ext>
            </a:extLst>
          </p:cNvPr>
          <p:cNvSpPr/>
          <p:nvPr/>
        </p:nvSpPr>
        <p:spPr>
          <a:xfrm>
            <a:off x="7908967" y="5021281"/>
            <a:ext cx="1591294" cy="926275"/>
          </a:xfrm>
          <a:prstGeom prst="ellipse">
            <a:avLst/>
          </a:prstGeom>
          <a:solidFill>
            <a:schemeClr val="accent1">
              <a:alpha val="55927"/>
            </a:schemeClr>
          </a:solidFill>
          <a:ln>
            <a:noFill/>
          </a:ln>
          <a:effectLst>
            <a:softEdge rad="73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9A7EB1B-3D26-2C9C-B8FE-BB42D9AA3C98}"/>
              </a:ext>
            </a:extLst>
          </p:cNvPr>
          <p:cNvSpPr/>
          <p:nvPr/>
        </p:nvSpPr>
        <p:spPr>
          <a:xfrm rot="5400000">
            <a:off x="9876311" y="4995558"/>
            <a:ext cx="1591294" cy="926275"/>
          </a:xfrm>
          <a:prstGeom prst="ellipse">
            <a:avLst/>
          </a:prstGeom>
          <a:solidFill>
            <a:schemeClr val="accent1">
              <a:alpha val="55927"/>
            </a:schemeClr>
          </a:solidFill>
          <a:ln>
            <a:noFill/>
          </a:ln>
          <a:effectLst>
            <a:softEdge rad="73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41A2487-E6FF-C8F7-214E-6C1CA9807F49}"/>
              </a:ext>
            </a:extLst>
          </p:cNvPr>
          <p:cNvSpPr txBox="1"/>
          <p:nvPr/>
        </p:nvSpPr>
        <p:spPr>
          <a:xfrm>
            <a:off x="6697683" y="4310743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4000" dirty="0"/>
              <a:t>?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06FE022-E092-BB95-88C3-B4B2FEC9D3E9}"/>
              </a:ext>
            </a:extLst>
          </p:cNvPr>
          <p:cNvSpPr txBox="1"/>
          <p:nvPr/>
        </p:nvSpPr>
        <p:spPr>
          <a:xfrm>
            <a:off x="8548254" y="4439392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4000" dirty="0"/>
              <a:t>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156694-AE8C-62F5-3B24-D1BC2C2AD990}"/>
              </a:ext>
            </a:extLst>
          </p:cNvPr>
          <p:cNvSpPr txBox="1"/>
          <p:nvPr/>
        </p:nvSpPr>
        <p:spPr>
          <a:xfrm>
            <a:off x="10790711" y="4318659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4000" dirty="0"/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0FCC6F-BA36-6268-1BAF-ADB98C7958ED}"/>
              </a:ext>
            </a:extLst>
          </p:cNvPr>
          <p:cNvSpPr txBox="1"/>
          <p:nvPr/>
        </p:nvSpPr>
        <p:spPr>
          <a:xfrm>
            <a:off x="4940135" y="2493818"/>
            <a:ext cx="35434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Technique de la masse manquante :</a:t>
            </a:r>
          </a:p>
          <a:p>
            <a:r>
              <a:rPr lang="en-FR" dirty="0"/>
              <a:t>Reconstruction d’une résonance </a:t>
            </a:r>
          </a:p>
          <a:p>
            <a:r>
              <a:rPr lang="el-GR" b="1" dirty="0" err="1"/>
              <a:t>Γ⋅</a:t>
            </a:r>
            <a:r>
              <a:rPr lang="el-GR" b="1" dirty="0" err="1">
                <a:effectLst/>
              </a:rPr>
              <a:t>τ</a:t>
            </a:r>
            <a:r>
              <a:rPr lang="el-GR" b="1" dirty="0" err="1"/>
              <a:t>≈ℏ</a:t>
            </a:r>
            <a:endParaRPr lang="fr-FR" b="1" dirty="0"/>
          </a:p>
          <a:p>
            <a:r>
              <a:rPr lang="el-GR" dirty="0">
                <a:effectLst/>
              </a:rPr>
              <a:t>τ </a:t>
            </a:r>
            <a:r>
              <a:rPr lang="fr-FR" dirty="0">
                <a:effectLst/>
              </a:rPr>
              <a:t> ~ </a:t>
            </a:r>
            <a:r>
              <a:rPr lang="en-GB" dirty="0"/>
              <a:t>2,2 × 10</a:t>
            </a:r>
            <a:r>
              <a:rPr lang="en-GB" baseline="30000" dirty="0"/>
              <a:t>−23</a:t>
            </a:r>
            <a:r>
              <a:rPr lang="en-GB" dirty="0"/>
              <a:t> s</a:t>
            </a:r>
            <a:r>
              <a:rPr lang="en-GB" baseline="30000" dirty="0">
                <a:hlinkClick r:id="rId5"/>
              </a:rPr>
              <a:t>[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298257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E532B-C95B-F0FF-A30E-F0FFE7A6A8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FR" dirty="0"/>
              <a:t>Matériaux sous irradiation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36E264-B776-A61E-8CDA-CB3A733878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3997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15BD1-0217-556C-B83E-C96864284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fr-FR" sz="3200" dirty="0"/>
              <a:t>Déchets radioactifs : impact de la radioactivité alpha</a:t>
            </a:r>
            <a:br>
              <a:rPr lang="en-FR" sz="3200" dirty="0"/>
            </a:br>
            <a:endParaRPr lang="en-FR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8624F3-5629-3931-5F2D-0639A573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D626B0A-877C-01D3-ACD0-DBDA58482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78286"/>
            <a:ext cx="8777887" cy="1204893"/>
          </a:xfrm>
        </p:spPr>
        <p:txBody>
          <a:bodyPr>
            <a:noAutofit/>
          </a:bodyPr>
          <a:lstStyle/>
          <a:p>
            <a:pPr lvl="1"/>
            <a:r>
              <a:rPr lang="fr-FR" sz="1800" dirty="0"/>
              <a:t>Les particules alpha émises par le combustible usé forme un gaz : l’hélium </a:t>
            </a:r>
          </a:p>
          <a:p>
            <a:pPr lvl="1"/>
            <a:r>
              <a:rPr lang="fr-FR" sz="1800" dirty="0"/>
              <a:t>Emission de gaz : sujet de sécurité</a:t>
            </a:r>
            <a:endParaRPr lang="en-FR" sz="1800" dirty="0"/>
          </a:p>
          <a:p>
            <a:pPr lvl="1"/>
            <a:r>
              <a:rPr lang="en-FR" sz="1800" dirty="0"/>
              <a:t>Création de molécules solubles : migration des radionucléides </a:t>
            </a:r>
          </a:p>
          <a:p>
            <a:pPr marL="457200" lvl="1" indent="0">
              <a:buNone/>
            </a:pPr>
            <a:endParaRPr lang="en-FR" sz="1800" dirty="0"/>
          </a:p>
        </p:txBody>
      </p:sp>
      <p:grpSp>
        <p:nvGrpSpPr>
          <p:cNvPr id="6" name="Groupe 4">
            <a:extLst>
              <a:ext uri="{FF2B5EF4-FFF2-40B4-BE49-F238E27FC236}">
                <a16:creationId xmlns:a16="http://schemas.microsoft.com/office/drawing/2014/main" id="{F72BF35E-9943-0579-4A46-6B040E8FB41C}"/>
              </a:ext>
            </a:extLst>
          </p:cNvPr>
          <p:cNvGrpSpPr/>
          <p:nvPr/>
        </p:nvGrpSpPr>
        <p:grpSpPr>
          <a:xfrm>
            <a:off x="0" y="2085147"/>
            <a:ext cx="8705187" cy="2948426"/>
            <a:chOff x="35496" y="961472"/>
            <a:chExt cx="9145016" cy="2948426"/>
          </a:xfrm>
        </p:grpSpPr>
        <p:pic>
          <p:nvPicPr>
            <p:cNvPr id="7" name="Image 25">
              <a:extLst>
                <a:ext uri="{FF2B5EF4-FFF2-40B4-BE49-F238E27FC236}">
                  <a16:creationId xmlns:a16="http://schemas.microsoft.com/office/drawing/2014/main" id="{11E31AD7-52F2-FA20-2BE7-5974A5762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1963" y="1085050"/>
              <a:ext cx="3298549" cy="2030382"/>
            </a:xfrm>
            <a:prstGeom prst="rect">
              <a:avLst/>
            </a:prstGeom>
          </p:spPr>
        </p:pic>
        <p:grpSp>
          <p:nvGrpSpPr>
            <p:cNvPr id="8" name="Groupe 26">
              <a:extLst>
                <a:ext uri="{FF2B5EF4-FFF2-40B4-BE49-F238E27FC236}">
                  <a16:creationId xmlns:a16="http://schemas.microsoft.com/office/drawing/2014/main" id="{01CCBA6C-5843-2A05-621A-AED0C1843894}"/>
                </a:ext>
              </a:extLst>
            </p:cNvPr>
            <p:cNvGrpSpPr/>
            <p:nvPr/>
          </p:nvGrpSpPr>
          <p:grpSpPr>
            <a:xfrm>
              <a:off x="35496" y="961472"/>
              <a:ext cx="2999043" cy="2827568"/>
              <a:chOff x="32937" y="2020191"/>
              <a:chExt cx="3922488" cy="3442400"/>
            </a:xfrm>
          </p:grpSpPr>
          <p:pic>
            <p:nvPicPr>
              <p:cNvPr id="12" name="Picture 2" descr="http://www.mapa-pro.fr/typo3temp/pics/f64ca542f9.jpg">
                <a:extLst>
                  <a:ext uri="{FF2B5EF4-FFF2-40B4-BE49-F238E27FC236}">
                    <a16:creationId xmlns:a16="http://schemas.microsoft.com/office/drawing/2014/main" id="{03360C97-12C1-6DFB-3385-B0267AAD0AE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63103" y="2665826"/>
                <a:ext cx="1080701" cy="1573836"/>
              </a:xfrm>
              <a:prstGeom prst="rect">
                <a:avLst/>
              </a:prstGeom>
              <a:noFill/>
            </p:spPr>
          </p:pic>
          <p:grpSp>
            <p:nvGrpSpPr>
              <p:cNvPr id="13" name="Groupe 28">
                <a:extLst>
                  <a:ext uri="{FF2B5EF4-FFF2-40B4-BE49-F238E27FC236}">
                    <a16:creationId xmlns:a16="http://schemas.microsoft.com/office/drawing/2014/main" id="{19E7AD28-2B14-E4BC-5E80-5DB994A872A1}"/>
                  </a:ext>
                </a:extLst>
              </p:cNvPr>
              <p:cNvGrpSpPr/>
              <p:nvPr/>
            </p:nvGrpSpPr>
            <p:grpSpPr>
              <a:xfrm>
                <a:off x="32937" y="2020191"/>
                <a:ext cx="3922488" cy="3442400"/>
                <a:chOff x="941702" y="3354133"/>
                <a:chExt cx="3109544" cy="2646101"/>
              </a:xfrm>
            </p:grpSpPr>
            <p:pic>
              <p:nvPicPr>
                <p:cNvPr id="14" name="Picture 7" descr="cbfc4">
                  <a:extLst>
                    <a:ext uri="{FF2B5EF4-FFF2-40B4-BE49-F238E27FC236}">
                      <a16:creationId xmlns:a16="http://schemas.microsoft.com/office/drawing/2014/main" id="{4C424F33-8D54-3FAC-7AD4-4D085578FB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51046" y="3954096"/>
                  <a:ext cx="1800200" cy="20461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5" name="Groupe 30">
                  <a:extLst>
                    <a:ext uri="{FF2B5EF4-FFF2-40B4-BE49-F238E27FC236}">
                      <a16:creationId xmlns:a16="http://schemas.microsoft.com/office/drawing/2014/main" id="{EC330223-D3C6-784D-0B7B-EB3417EAF747}"/>
                    </a:ext>
                  </a:extLst>
                </p:cNvPr>
                <p:cNvGrpSpPr/>
                <p:nvPr/>
              </p:nvGrpSpPr>
              <p:grpSpPr>
                <a:xfrm>
                  <a:off x="941702" y="3354133"/>
                  <a:ext cx="1090764" cy="1894194"/>
                  <a:chOff x="941702" y="3085738"/>
                  <a:chExt cx="1090764" cy="1894194"/>
                </a:xfrm>
              </p:grpSpPr>
              <p:pic>
                <p:nvPicPr>
                  <p:cNvPr id="17" name="Picture 6" descr="http://www.google.fr/url?source=imglanding&amp;ct=img&amp;q=http://www.plombservice.fr/media/catalog/product/cache/1/image/9df78eab33525d08d6e5fb8d27136e95/P/2/P20002ORP.jpg&amp;sa=X&amp;ei=uddeVYaeDsbmUqfegLAH&amp;ved=0CAkQ8wc&amp;usg=AFQjCNEHEYLpvFsil9jzqN2BMYELNWY7ww">
                    <a:extLst>
                      <a:ext uri="{FF2B5EF4-FFF2-40B4-BE49-F238E27FC236}">
                        <a16:creationId xmlns:a16="http://schemas.microsoft.com/office/drawing/2014/main" id="{1A0BA6DE-3562-D390-2E0A-F6CC6FB3CE8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41702" y="3085738"/>
                    <a:ext cx="801207" cy="917382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" name="Picture 3">
                    <a:extLst>
                      <a:ext uri="{FF2B5EF4-FFF2-40B4-BE49-F238E27FC236}">
                        <a16:creationId xmlns:a16="http://schemas.microsoft.com/office/drawing/2014/main" id="{E13E2C1B-6F1D-4F5C-3186-75ADDAF0734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2451" r="22168" b="6197"/>
                  <a:stretch/>
                </p:blipFill>
                <p:spPr bwMode="auto">
                  <a:xfrm>
                    <a:off x="1017623" y="4065461"/>
                    <a:ext cx="464177" cy="81262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9" name="Picture 2" descr="Afficher l'image d'origine">
                    <a:extLst>
                      <a:ext uri="{FF2B5EF4-FFF2-40B4-BE49-F238E27FC236}">
                        <a16:creationId xmlns:a16="http://schemas.microsoft.com/office/drawing/2014/main" id="{70CD12C4-E568-BC31-0FB1-BDE72701A0A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229734" y="3580651"/>
                    <a:ext cx="432048" cy="3790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0" name="Picture 2" descr="Afficher l'image d'origine">
                    <a:extLst>
                      <a:ext uri="{FF2B5EF4-FFF2-40B4-BE49-F238E27FC236}">
                        <a16:creationId xmlns:a16="http://schemas.microsoft.com/office/drawing/2014/main" id="{48E6C579-FDF0-4077-7F12-9DCB903A5CC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622058" y="4302565"/>
                    <a:ext cx="410408" cy="36004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1" name="Picture 2" descr="Afficher l'image d'origine">
                    <a:extLst>
                      <a:ext uri="{FF2B5EF4-FFF2-40B4-BE49-F238E27FC236}">
                        <a16:creationId xmlns:a16="http://schemas.microsoft.com/office/drawing/2014/main" id="{2C8B30B3-F186-9601-99BC-825728DE94F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189924" y="4619892"/>
                    <a:ext cx="410408" cy="36004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16" name="Flèche courbée vers la gauche 31">
                  <a:extLst>
                    <a:ext uri="{FF2B5EF4-FFF2-40B4-BE49-F238E27FC236}">
                      <a16:creationId xmlns:a16="http://schemas.microsoft.com/office/drawing/2014/main" id="{3445920D-F1F5-D79C-A031-673CD8575593}"/>
                    </a:ext>
                  </a:extLst>
                </p:cNvPr>
                <p:cNvSpPr/>
                <p:nvPr/>
              </p:nvSpPr>
              <p:spPr>
                <a:xfrm rot="17775861">
                  <a:off x="2447261" y="3107819"/>
                  <a:ext cx="611340" cy="1407786"/>
                </a:xfrm>
                <a:prstGeom prst="curvedLeftArrow">
                  <a:avLst/>
                </a:prstGeom>
                <a:solidFill>
                  <a:srgbClr val="B0020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solidFill>
                      <a:schemeClr val="tx1"/>
                    </a:solidFill>
                  </a:endParaRPr>
                </a:p>
              </p:txBody>
            </p:sp>
          </p:grpSp>
        </p:grpSp>
        <p:pic>
          <p:nvPicPr>
            <p:cNvPr id="9" name="Picture 3" descr="C:\Users\Muriel\Desktop\Cours ISNAS Muriel\page39image952.png">
              <a:extLst>
                <a:ext uri="{FF2B5EF4-FFF2-40B4-BE49-F238E27FC236}">
                  <a16:creationId xmlns:a16="http://schemas.microsoft.com/office/drawing/2014/main" id="{6D8C7857-01CF-09A9-D3A4-150782E645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5931" y="1934738"/>
              <a:ext cx="2150205" cy="1538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Flèche courbée vers la gauche 38">
              <a:extLst>
                <a:ext uri="{FF2B5EF4-FFF2-40B4-BE49-F238E27FC236}">
                  <a16:creationId xmlns:a16="http://schemas.microsoft.com/office/drawing/2014/main" id="{642C1053-A453-AB62-28C3-6C333A8F678B}"/>
                </a:ext>
              </a:extLst>
            </p:cNvPr>
            <p:cNvSpPr/>
            <p:nvPr/>
          </p:nvSpPr>
          <p:spPr>
            <a:xfrm rot="3973774" flipV="1">
              <a:off x="3460925" y="2537835"/>
              <a:ext cx="635045" cy="2109081"/>
            </a:xfrm>
            <a:prstGeom prst="curvedLeftArrow">
              <a:avLst/>
            </a:prstGeom>
            <a:solidFill>
              <a:srgbClr val="B002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Flèche courbée vers la gauche 39">
              <a:extLst>
                <a:ext uri="{FF2B5EF4-FFF2-40B4-BE49-F238E27FC236}">
                  <a16:creationId xmlns:a16="http://schemas.microsoft.com/office/drawing/2014/main" id="{BD95E33D-42A3-FAFA-58C3-1A8A9B0D384E}"/>
                </a:ext>
              </a:extLst>
            </p:cNvPr>
            <p:cNvSpPr/>
            <p:nvPr/>
          </p:nvSpPr>
          <p:spPr>
            <a:xfrm rot="3973774" flipV="1">
              <a:off x="5672804" y="2217006"/>
              <a:ext cx="635045" cy="2109081"/>
            </a:xfrm>
            <a:prstGeom prst="curvedLeftArrow">
              <a:avLst/>
            </a:prstGeom>
            <a:solidFill>
              <a:srgbClr val="B002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22" name="ZoneTexte 5">
            <a:extLst>
              <a:ext uri="{FF2B5EF4-FFF2-40B4-BE49-F238E27FC236}">
                <a16:creationId xmlns:a16="http://schemas.microsoft.com/office/drawing/2014/main" id="{F7BFFA11-70DF-4841-B08C-FC4FC8B9385E}"/>
              </a:ext>
            </a:extLst>
          </p:cNvPr>
          <p:cNvSpPr txBox="1"/>
          <p:nvPr/>
        </p:nvSpPr>
        <p:spPr>
          <a:xfrm>
            <a:off x="536826" y="4935574"/>
            <a:ext cx="3107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accent4">
                    <a:lumMod val="75000"/>
                  </a:schemeClr>
                </a:solidFill>
              </a:rPr>
              <a:t>Stockage - Exploitation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Émission de gaz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Environnement très radiatif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3CAEAB5-32D8-695A-CB58-3096FD073028}"/>
              </a:ext>
            </a:extLst>
          </p:cNvPr>
          <p:cNvSpPr txBox="1"/>
          <p:nvPr/>
        </p:nvSpPr>
        <p:spPr>
          <a:xfrm>
            <a:off x="3805107" y="5128989"/>
            <a:ext cx="2860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accent4">
                    <a:lumMod val="75000"/>
                  </a:schemeClr>
                </a:solidFill>
              </a:rPr>
              <a:t>Transport 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Émission de gaz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Environnement radiatif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Chaleur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AAC3C31-4351-0257-429F-D09160653D7E}"/>
              </a:ext>
            </a:extLst>
          </p:cNvPr>
          <p:cNvSpPr txBox="1"/>
          <p:nvPr/>
        </p:nvSpPr>
        <p:spPr>
          <a:xfrm>
            <a:off x="6992560" y="4785622"/>
            <a:ext cx="33514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accent4">
                    <a:lumMod val="75000"/>
                  </a:schemeClr>
                </a:solidFill>
              </a:rPr>
              <a:t>Stockage à long terme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Émission de gaz </a:t>
            </a:r>
            <a:r>
              <a:rPr lang="fr-FR" dirty="0">
                <a:sym typeface="Wingdings" panose="05000000000000000000" pitchFamily="2" charset="2"/>
              </a:rPr>
              <a:t>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err="1"/>
              <a:t>lixivation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Mobilité des radionucléides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C894B9-A4CE-6230-27C9-CAC491E01EAA}"/>
              </a:ext>
            </a:extLst>
          </p:cNvPr>
          <p:cNvSpPr txBox="1"/>
          <p:nvPr/>
        </p:nvSpPr>
        <p:spPr>
          <a:xfrm>
            <a:off x="8836979" y="1732392"/>
            <a:ext cx="3355021" cy="2126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Matériaux étudiés : </a:t>
            </a:r>
          </a:p>
          <a:p>
            <a:r>
              <a:rPr lang="en-FR" dirty="0"/>
              <a:t>Polymères</a:t>
            </a:r>
          </a:p>
          <a:p>
            <a:r>
              <a:rPr lang="en-GB" dirty="0"/>
              <a:t>(J</a:t>
            </a:r>
            <a:r>
              <a:rPr lang="en-FR" dirty="0"/>
              <a:t>oints, vinyls, tapes, gloves, …)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dirty="0">
                <a:cs typeface="Arial" panose="020B0604020202020204" pitchFamily="34" charset="0"/>
              </a:rPr>
              <a:t> 2 types de défauts 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>
                <a:cs typeface="Arial" panose="020B0604020202020204" pitchFamily="34" charset="0"/>
              </a:rPr>
              <a:t>Formation de gaz par radiolyse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dirty="0">
                <a:cs typeface="Arial" panose="020B0604020202020204" pitchFamily="34" charset="0"/>
              </a:rPr>
              <a:t>Création de macromolécules</a:t>
            </a:r>
          </a:p>
        </p:txBody>
      </p:sp>
    </p:spTree>
    <p:extLst>
      <p:ext uri="{BB962C8B-B14F-4D97-AF65-F5344CB8AC3E}">
        <p14:creationId xmlns:p14="http://schemas.microsoft.com/office/powerpoint/2010/main" val="35256854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CFD69-1E31-7ED7-FB16-51A1E85D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Simulation de la radioactivité alpha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D0173B-F470-E7D2-74D0-6B97290CF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 descr="Y:\_Monographie PVC\Sans titre.jpg">
            <a:extLst>
              <a:ext uri="{FF2B5EF4-FFF2-40B4-BE49-F238E27FC236}">
                <a16:creationId xmlns:a16="http://schemas.microsoft.com/office/drawing/2014/main" id="{FA3AE528-D2B8-B7D9-1732-F1BB6C537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85" y="1106756"/>
            <a:ext cx="6440679" cy="348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28">
            <a:extLst>
              <a:ext uri="{FF2B5EF4-FFF2-40B4-BE49-F238E27FC236}">
                <a16:creationId xmlns:a16="http://schemas.microsoft.com/office/drawing/2014/main" id="{22F4B206-D9BF-4BA0-13A5-A6511D92D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1436" y="1123395"/>
            <a:ext cx="3546109" cy="253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800" b="1" u="sng" dirty="0" err="1">
                <a:solidFill>
                  <a:schemeClr val="accent2"/>
                </a:solidFill>
              </a:rPr>
              <a:t>Two</a:t>
            </a:r>
            <a:r>
              <a:rPr lang="fr-FR" altLang="fr-FR" sz="1800" b="1" u="sng" dirty="0">
                <a:solidFill>
                  <a:schemeClr val="accent2"/>
                </a:solidFill>
              </a:rPr>
              <a:t> </a:t>
            </a:r>
            <a:r>
              <a:rPr lang="fr-FR" altLang="fr-FR" sz="1800" b="1" u="sng" dirty="0" err="1">
                <a:solidFill>
                  <a:schemeClr val="accent2"/>
                </a:solidFill>
              </a:rPr>
              <a:t>analysis</a:t>
            </a:r>
            <a:r>
              <a:rPr lang="fr-FR" altLang="fr-FR" sz="1800" b="1" u="sng" dirty="0">
                <a:solidFill>
                  <a:schemeClr val="accent2"/>
                </a:solidFill>
              </a:rPr>
              <a:t> </a:t>
            </a:r>
            <a:r>
              <a:rPr lang="fr-FR" altLang="fr-FR" sz="1800" b="1" u="sng" dirty="0" err="1">
                <a:solidFill>
                  <a:schemeClr val="accent2"/>
                </a:solidFill>
              </a:rPr>
              <a:t>procedures</a:t>
            </a:r>
            <a:r>
              <a:rPr lang="fr-FR" altLang="fr-FR" sz="1800" b="1" u="sng" dirty="0">
                <a:solidFill>
                  <a:schemeClr val="accent2"/>
                </a:solidFill>
              </a:rPr>
              <a:t> </a:t>
            </a:r>
          </a:p>
          <a:p>
            <a:pPr eaLnBrk="1" hangingPunct="1"/>
            <a:endParaRPr lang="fr-FR" altLang="fr-FR" sz="1800" dirty="0"/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altLang="fr-FR" sz="1800" dirty="0"/>
              <a:t>MS on line ligne + FTIR </a:t>
            </a:r>
            <a:r>
              <a:rPr lang="fr-FR" altLang="fr-FR" sz="1800" i="1" dirty="0"/>
              <a:t>in-situ</a:t>
            </a:r>
          </a:p>
          <a:p>
            <a:pPr marL="1028700" lvl="1" eaLnBrk="1" hangingPunct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altLang="fr-FR" sz="1800" dirty="0"/>
              <a:t>SME</a:t>
            </a:r>
          </a:p>
          <a:p>
            <a:pPr eaLnBrk="1" hangingPunct="1"/>
            <a:endParaRPr lang="fr-FR" altLang="fr-FR" sz="1800" dirty="0"/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altLang="fr-FR" sz="1800" dirty="0" err="1"/>
              <a:t>Spectroscopy</a:t>
            </a:r>
            <a:r>
              <a:rPr lang="fr-FR" altLang="fr-FR" sz="1800" dirty="0"/>
              <a:t> </a:t>
            </a:r>
            <a:r>
              <a:rPr lang="fr-FR" altLang="fr-FR" sz="1800" i="1" dirty="0"/>
              <a:t>ex-situ</a:t>
            </a:r>
          </a:p>
          <a:p>
            <a:pPr marL="1028700" lvl="1" eaLnBrk="1" hangingPunct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altLang="fr-FR" sz="1800" dirty="0"/>
              <a:t>IRRABAT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B1BB47-E4EF-1738-2FA7-694448E1584B}"/>
              </a:ext>
            </a:extLst>
          </p:cNvPr>
          <p:cNvSpPr txBox="1"/>
          <p:nvPr/>
        </p:nvSpPr>
        <p:spPr>
          <a:xfrm>
            <a:off x="0" y="5016004"/>
            <a:ext cx="6084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Les faisceaux du GANIL permettent de reproduire précisément </a:t>
            </a:r>
          </a:p>
          <a:p>
            <a:r>
              <a:rPr lang="en-FR" dirty="0"/>
              <a:t>les dommages créés par les particules alpha.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7DE9D6-A9BD-1698-3776-8F60ED78D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431" y="3798270"/>
            <a:ext cx="7772400" cy="223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07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21">
            <a:extLst>
              <a:ext uri="{FF2B5EF4-FFF2-40B4-BE49-F238E27FC236}">
                <a16:creationId xmlns:a16="http://schemas.microsoft.com/office/drawing/2014/main" id="{9D502D85-54E3-D726-9EB0-144DED2487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155"/>
          <a:stretch/>
        </p:blipFill>
        <p:spPr>
          <a:xfrm>
            <a:off x="5638121" y="3263802"/>
            <a:ext cx="2157078" cy="1735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69BE5F-AF5F-A61D-2FFD-76C8021C8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Science des matériaux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AF460E-B6F7-E59F-DB27-D95FC0D6F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19">
            <a:extLst>
              <a:ext uri="{FF2B5EF4-FFF2-40B4-BE49-F238E27FC236}">
                <a16:creationId xmlns:a16="http://schemas.microsoft.com/office/drawing/2014/main" id="{6E457CAD-3F0E-C263-B69D-B82EDBE325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152" y="911865"/>
            <a:ext cx="5809200" cy="19321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B6A77D-95AD-5C53-004B-845F81356D12}"/>
              </a:ext>
            </a:extLst>
          </p:cNvPr>
          <p:cNvSpPr txBox="1"/>
          <p:nvPr/>
        </p:nvSpPr>
        <p:spPr>
          <a:xfrm>
            <a:off x="10257183" y="1696278"/>
            <a:ext cx="16697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R" dirty="0"/>
              <a:t>Formations de phases</a:t>
            </a:r>
          </a:p>
          <a:p>
            <a:r>
              <a:rPr lang="en-FR" dirty="0"/>
              <a:t>amorphes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8456F1-B417-7783-AA70-74C6BDF49B6E}"/>
              </a:ext>
            </a:extLst>
          </p:cNvPr>
          <p:cNvSpPr txBox="1"/>
          <p:nvPr/>
        </p:nvSpPr>
        <p:spPr>
          <a:xfrm>
            <a:off x="185530" y="940905"/>
            <a:ext cx="45852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Comprendre</a:t>
            </a:r>
            <a:r>
              <a:rPr lang="en-GB" dirty="0"/>
              <a:t> </a:t>
            </a:r>
            <a:r>
              <a:rPr lang="en-GB" dirty="0" err="1"/>
              <a:t>l'origine</a:t>
            </a:r>
            <a:r>
              <a:rPr lang="en-GB" dirty="0"/>
              <a:t> des </a:t>
            </a:r>
            <a:r>
              <a:rPr lang="en-GB" dirty="0" err="1"/>
              <a:t>défauts</a:t>
            </a:r>
            <a:r>
              <a:rPr lang="en-GB" dirty="0"/>
              <a:t> </a:t>
            </a:r>
            <a:r>
              <a:rPr lang="en-GB" dirty="0" err="1"/>
              <a:t>électroniques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Nouveaux </a:t>
            </a:r>
            <a:r>
              <a:rPr lang="en-GB" dirty="0" err="1"/>
              <a:t>matériaux</a:t>
            </a:r>
            <a:r>
              <a:rPr lang="en-GB" dirty="0"/>
              <a:t> pour </a:t>
            </a:r>
            <a:r>
              <a:rPr lang="en-GB" dirty="0" err="1"/>
              <a:t>l'électronique</a:t>
            </a:r>
            <a:r>
              <a:rPr lang="en-GB" dirty="0"/>
              <a:t> et </a:t>
            </a:r>
            <a:r>
              <a:rPr lang="en-GB" dirty="0" err="1"/>
              <a:t>aussi</a:t>
            </a:r>
            <a:r>
              <a:rPr lang="en-GB" dirty="0"/>
              <a:t> pour les batteries, capture du C02, production d’H</a:t>
            </a:r>
            <a:r>
              <a:rPr lang="en-GB" baseline="-25000" dirty="0"/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Ingénierie</a:t>
            </a:r>
            <a:r>
              <a:rPr lang="en-GB" dirty="0"/>
              <a:t> des </a:t>
            </a:r>
            <a:r>
              <a:rPr lang="en-GB" dirty="0" err="1"/>
              <a:t>défauts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 err="1"/>
              <a:t>Nanostructuration</a:t>
            </a:r>
            <a:r>
              <a:rPr lang="en-GB" dirty="0"/>
              <a:t> :</a:t>
            </a:r>
            <a:endParaRPr lang="en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28D75B-0A0B-400A-0E5C-30448DE5408F}"/>
              </a:ext>
            </a:extLst>
          </p:cNvPr>
          <p:cNvSpPr txBox="1"/>
          <p:nvPr/>
        </p:nvSpPr>
        <p:spPr>
          <a:xfrm>
            <a:off x="0" y="3345055"/>
            <a:ext cx="1011148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Nouvelles membranes </a:t>
            </a:r>
            <a:r>
              <a:rPr lang="en-GB" dirty="0" err="1"/>
              <a:t>à</a:t>
            </a:r>
            <a:r>
              <a:rPr lang="en-GB" dirty="0"/>
              <a:t> </a:t>
            </a:r>
            <a:r>
              <a:rPr lang="en-GB" dirty="0" err="1"/>
              <a:t>effets</a:t>
            </a:r>
            <a:r>
              <a:rPr lang="en-GB" dirty="0"/>
              <a:t> </a:t>
            </a:r>
            <a:r>
              <a:rPr lang="en-GB" dirty="0" err="1"/>
              <a:t>sélectifs</a:t>
            </a:r>
            <a:r>
              <a:rPr lang="en-GB" dirty="0"/>
              <a:t> </a:t>
            </a:r>
            <a:r>
              <a:rPr lang="en-GB" dirty="0" err="1"/>
              <a:t>utilisant</a:t>
            </a:r>
            <a:r>
              <a:rPr lang="en-GB" dirty="0"/>
              <a:t> l’ irradiation </a:t>
            </a:r>
            <a:r>
              <a:rPr lang="en-GB" dirty="0" err="1"/>
              <a:t>rasante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Graphène</a:t>
            </a:r>
            <a:r>
              <a:rPr lang="en-GB" dirty="0"/>
              <a:t> </a:t>
            </a:r>
            <a:r>
              <a:rPr lang="en-GB" dirty="0" err="1"/>
              <a:t>superconducteur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isolant</a:t>
            </a:r>
            <a:r>
              <a:rPr lang="en-GB" dirty="0"/>
              <a:t> ….</a:t>
            </a:r>
          </a:p>
          <a:p>
            <a:endParaRPr lang="en-GB" dirty="0"/>
          </a:p>
          <a:p>
            <a:r>
              <a:rPr lang="en-GB" dirty="0"/>
              <a:t>Nanofabrication de surface</a:t>
            </a:r>
          </a:p>
          <a:p>
            <a:endParaRPr lang="en-GB" dirty="0"/>
          </a:p>
          <a:p>
            <a:r>
              <a:rPr lang="en-GB" dirty="0" err="1"/>
              <a:t>Matériaux</a:t>
            </a:r>
            <a:r>
              <a:rPr lang="en-GB" dirty="0"/>
              <a:t> pour les techniques </a:t>
            </a:r>
            <a:r>
              <a:rPr lang="en-GB" dirty="0" err="1"/>
              <a:t>quantiques</a:t>
            </a:r>
            <a:r>
              <a:rPr lang="en-GB" dirty="0"/>
              <a:t> : </a:t>
            </a:r>
            <a:r>
              <a:rPr lang="en-GB" dirty="0" err="1"/>
              <a:t>ordinateurs</a:t>
            </a:r>
            <a:r>
              <a:rPr lang="en-GB" dirty="0"/>
              <a:t> </a:t>
            </a:r>
            <a:r>
              <a:rPr lang="en-GB" dirty="0" err="1"/>
              <a:t>quantiques</a:t>
            </a:r>
            <a:r>
              <a:rPr lang="en-GB" dirty="0"/>
              <a:t>, stockage de </a:t>
            </a:r>
            <a:r>
              <a:rPr lang="en-GB" dirty="0" err="1"/>
              <a:t>données</a:t>
            </a:r>
            <a:r>
              <a:rPr lang="en-GB" dirty="0"/>
              <a:t>, </a:t>
            </a:r>
            <a:r>
              <a:rPr lang="en-GB" dirty="0" err="1"/>
              <a:t>cryptographie</a:t>
            </a:r>
            <a:r>
              <a:rPr lang="en-GB" dirty="0"/>
              <a:t>…</a:t>
            </a:r>
            <a:endParaRPr lang="en-FR" dirty="0"/>
          </a:p>
        </p:txBody>
      </p:sp>
      <p:pic>
        <p:nvPicPr>
          <p:cNvPr id="9" name="Image 32">
            <a:extLst>
              <a:ext uri="{FF2B5EF4-FFF2-40B4-BE49-F238E27FC236}">
                <a16:creationId xmlns:a16="http://schemas.microsoft.com/office/drawing/2014/main" id="{AF02741C-76FB-7CC0-478D-E86EA3DD3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5912" y="5060124"/>
            <a:ext cx="1255435" cy="1255435"/>
          </a:xfrm>
          <a:prstGeom prst="rect">
            <a:avLst/>
          </a:prstGeom>
        </p:spPr>
      </p:pic>
      <p:pic>
        <p:nvPicPr>
          <p:cNvPr id="10" name="Image 20">
            <a:extLst>
              <a:ext uri="{FF2B5EF4-FFF2-40B4-BE49-F238E27FC236}">
                <a16:creationId xmlns:a16="http://schemas.microsoft.com/office/drawing/2014/main" id="{3F19C664-9CA6-F293-7D42-17B6F31F5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4888" y="3427511"/>
            <a:ext cx="2194177" cy="1477711"/>
          </a:xfrm>
          <a:prstGeom prst="rect">
            <a:avLst/>
          </a:prstGeom>
        </p:spPr>
      </p:pic>
      <p:pic>
        <p:nvPicPr>
          <p:cNvPr id="12" name="Image 22">
            <a:extLst>
              <a:ext uri="{FF2B5EF4-FFF2-40B4-BE49-F238E27FC236}">
                <a16:creationId xmlns:a16="http://schemas.microsoft.com/office/drawing/2014/main" id="{6083AFCD-ABA0-9C82-AAC3-3164D6D23F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5007" y="3400756"/>
            <a:ext cx="1350487" cy="145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9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E532B-C95B-F0FF-A30E-F0FFE7A6A8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FR" dirty="0"/>
              <a:t>Radiobiologie </a:t>
            </a:r>
            <a:br>
              <a:rPr lang="en-FR" dirty="0"/>
            </a:br>
            <a:r>
              <a:rPr lang="en-FR" dirty="0"/>
              <a:t>Hadronthérapie</a:t>
            </a:r>
            <a:br>
              <a:rPr lang="en-FR" dirty="0"/>
            </a:br>
            <a:r>
              <a:rPr lang="en-FR" dirty="0"/>
              <a:t>Thérapies innovantes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36E264-B776-A61E-8CDA-CB3A733878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3872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08AA7-99F3-3C81-D877-E20092F5E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/>
          <a:lstStyle/>
          <a:p>
            <a:r>
              <a:rPr lang="en-FR" dirty="0"/>
              <a:t>Hadronthérapie : principe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DF634B-CC2A-EE37-4397-B9C5A8A2E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image002">
            <a:extLst>
              <a:ext uri="{FF2B5EF4-FFF2-40B4-BE49-F238E27FC236}">
                <a16:creationId xmlns:a16="http://schemas.microsoft.com/office/drawing/2014/main" id="{7E9C5153-131C-CFAA-946F-BD4F124F3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14" y="1241367"/>
            <a:ext cx="3518889" cy="30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9F5ABD-CD48-F5F9-4132-81A80514B812}"/>
              </a:ext>
            </a:extLst>
          </p:cNvPr>
          <p:cNvSpPr txBox="1"/>
          <p:nvPr/>
        </p:nvSpPr>
        <p:spPr>
          <a:xfrm>
            <a:off x="237507" y="843148"/>
            <a:ext cx="400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Physique du dépot de dose dans le corps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36DA62-DAD5-51AE-5800-87FB1B5ACAE3}"/>
              </a:ext>
            </a:extLst>
          </p:cNvPr>
          <p:cNvSpPr txBox="1"/>
          <p:nvPr/>
        </p:nvSpPr>
        <p:spPr>
          <a:xfrm>
            <a:off x="6709558" y="855024"/>
            <a:ext cx="2789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Conséquence pour les soins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E1F646-411B-F899-B302-9A25D2713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458" y="1373903"/>
            <a:ext cx="3664198" cy="26479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059F68-A41E-3C9E-232E-5FF091DED419}"/>
              </a:ext>
            </a:extLst>
          </p:cNvPr>
          <p:cNvSpPr txBox="1"/>
          <p:nvPr/>
        </p:nvSpPr>
        <p:spPr>
          <a:xfrm>
            <a:off x="249381" y="4500748"/>
            <a:ext cx="6912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A Caen : le 3ème centre français et le 1er avec des faisceaux de carbone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36BC5491-E6A1-F5DE-D9DD-A98B0B98E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50" y="4910040"/>
            <a:ext cx="1818984" cy="50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AAFFD63A-E169-D02C-E62E-60DC8DC8A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448" y="4156364"/>
            <a:ext cx="4795156" cy="269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996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EE02C-F062-7498-1FC7-6B0BCEC6F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990"/>
            <a:ext cx="10801350" cy="1141413"/>
          </a:xfrm>
        </p:spPr>
        <p:txBody>
          <a:bodyPr>
            <a:normAutofit/>
          </a:bodyPr>
          <a:lstStyle/>
          <a:p>
            <a:r>
              <a:rPr lang="en-GB" sz="3200" dirty="0"/>
              <a:t>Étude des </a:t>
            </a:r>
            <a:r>
              <a:rPr lang="en-GB" sz="3200" dirty="0" err="1"/>
              <a:t>modalités</a:t>
            </a:r>
            <a:r>
              <a:rPr lang="en-GB" sz="3200" dirty="0"/>
              <a:t> </a:t>
            </a:r>
            <a:r>
              <a:rPr lang="en-GB" sz="3200" dirty="0" err="1"/>
              <a:t>d'irradiation</a:t>
            </a:r>
            <a:r>
              <a:rPr lang="en-GB" sz="3200" dirty="0"/>
              <a:t> </a:t>
            </a:r>
            <a:br>
              <a:rPr lang="en-GB" sz="3200" dirty="0"/>
            </a:br>
            <a:r>
              <a:rPr lang="en-GB" sz="3200" dirty="0"/>
              <a:t>pour le </a:t>
            </a:r>
            <a:r>
              <a:rPr lang="en-GB" sz="3200" dirty="0" err="1"/>
              <a:t>traitement</a:t>
            </a:r>
            <a:r>
              <a:rPr lang="en-GB" sz="3200" dirty="0"/>
              <a:t> du cancer</a:t>
            </a:r>
            <a:endParaRPr lang="en-FR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C07822-FECB-3555-EDA2-404CDB45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58488CE-6C54-616E-C08B-950AE3124CD4}"/>
              </a:ext>
            </a:extLst>
          </p:cNvPr>
          <p:cNvGrpSpPr/>
          <p:nvPr/>
        </p:nvGrpSpPr>
        <p:grpSpPr>
          <a:xfrm>
            <a:off x="389735" y="5681272"/>
            <a:ext cx="3477727" cy="637343"/>
            <a:chOff x="7580674" y="6140954"/>
            <a:chExt cx="4391888" cy="646331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B9C40A96-1617-BCE6-874A-960D4C2C6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8500" y="6209612"/>
              <a:ext cx="2734062" cy="509017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9711F88-5B03-5B63-8362-790E7111D795}"/>
                </a:ext>
              </a:extLst>
            </p:cNvPr>
            <p:cNvSpPr txBox="1"/>
            <p:nvPr/>
          </p:nvSpPr>
          <p:spPr>
            <a:xfrm>
              <a:off x="7580674" y="6140954"/>
              <a:ext cx="16578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b="1" dirty="0">
                  <a:solidFill>
                    <a:srgbClr val="3333CC"/>
                  </a:solidFill>
                </a:rPr>
                <a:t>Plateforme </a:t>
              </a:r>
            </a:p>
            <a:p>
              <a:pPr algn="r"/>
              <a:r>
                <a:rPr lang="fr-FR" b="1" dirty="0">
                  <a:solidFill>
                    <a:srgbClr val="3333CC"/>
                  </a:solidFill>
                </a:rPr>
                <a:t>labellisée 2023 </a:t>
              </a:r>
            </a:p>
          </p:txBody>
        </p:sp>
      </p:grpSp>
      <p:pic>
        <p:nvPicPr>
          <p:cNvPr id="8" name="Image 3" descr="CIRIL.jpg">
            <a:extLst>
              <a:ext uri="{FF2B5EF4-FFF2-40B4-BE49-F238E27FC236}">
                <a16:creationId xmlns:a16="http://schemas.microsoft.com/office/drawing/2014/main" id="{B48B7552-8475-7A48-464F-16EAA64D7E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35" y="4066210"/>
            <a:ext cx="2576504" cy="80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1011C05-8082-9F29-E701-7C9DF85B3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27267"/>
            <a:ext cx="1145977" cy="79857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CA21C70-8021-F53E-0B5E-01637F3E982F}"/>
              </a:ext>
            </a:extLst>
          </p:cNvPr>
          <p:cNvSpPr txBox="1"/>
          <p:nvPr/>
        </p:nvSpPr>
        <p:spPr>
          <a:xfrm>
            <a:off x="4000590" y="3938800"/>
            <a:ext cx="81914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dirty="0"/>
              <a:t>Grand </a:t>
            </a:r>
            <a:r>
              <a:rPr lang="en-US" sz="2000" b="1" dirty="0" err="1"/>
              <a:t>pouvoir</a:t>
            </a:r>
            <a:r>
              <a:rPr lang="en-US" sz="2000" b="1" dirty="0"/>
              <a:t> de </a:t>
            </a:r>
            <a:r>
              <a:rPr lang="en-US" sz="2000" b="1" dirty="0" err="1"/>
              <a:t>pénétration</a:t>
            </a:r>
            <a:r>
              <a:rPr lang="en-US" sz="2000" b="1" dirty="0"/>
              <a:t> du </a:t>
            </a:r>
            <a:r>
              <a:rPr lang="en-US" sz="2000" b="1" dirty="0" err="1"/>
              <a:t>faisceau</a:t>
            </a:r>
            <a:r>
              <a:rPr lang="en-US" sz="2000" b="1" dirty="0"/>
              <a:t> </a:t>
            </a:r>
            <a:r>
              <a:rPr lang="en-US" sz="2000" b="1" dirty="0" err="1"/>
              <a:t>énergétique</a:t>
            </a:r>
            <a:r>
              <a:rPr lang="en-US" sz="2000" b="1" dirty="0"/>
              <a:t> de </a:t>
            </a:r>
            <a:r>
              <a:rPr lang="en-US" sz="2000" b="1" baseline="30000" dirty="0"/>
              <a:t>12</a:t>
            </a:r>
            <a:r>
              <a:rPr lang="en-US" sz="2000" b="1" dirty="0"/>
              <a:t>C 95 </a:t>
            </a:r>
            <a:r>
              <a:rPr lang="en-US" sz="2000" b="1" dirty="0" err="1"/>
              <a:t>A.MeV</a:t>
            </a:r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Recherche </a:t>
            </a:r>
            <a:r>
              <a:rPr lang="en-US" sz="2000" dirty="0" err="1"/>
              <a:t>fondamentale</a:t>
            </a:r>
            <a:r>
              <a:rPr lang="en-US" sz="2000" dirty="0"/>
              <a:t> sur la radio-</a:t>
            </a:r>
            <a:r>
              <a:rPr lang="en-US" sz="2000" dirty="0" err="1"/>
              <a:t>résistance</a:t>
            </a:r>
            <a:r>
              <a:rPr lang="en-US" sz="2000" dirty="0"/>
              <a:t> </a:t>
            </a:r>
          </a:p>
          <a:p>
            <a:pPr lvl="1"/>
            <a:r>
              <a:rPr lang="en-US" sz="2000" dirty="0"/>
              <a:t>(</a:t>
            </a:r>
            <a:r>
              <a:rPr lang="en-US" sz="2000" dirty="0" err="1"/>
              <a:t>hypoxie</a:t>
            </a:r>
            <a:r>
              <a:rPr lang="en-US" sz="2000" dirty="0"/>
              <a:t>, cellules </a:t>
            </a:r>
            <a:r>
              <a:rPr lang="en-US" sz="2000" dirty="0" err="1"/>
              <a:t>souches</a:t>
            </a:r>
            <a:r>
              <a:rPr lang="en-US" sz="2000" dirty="0"/>
              <a:t> </a:t>
            </a:r>
            <a:r>
              <a:rPr lang="en-US" sz="2000" dirty="0" err="1"/>
              <a:t>cancéreuses</a:t>
            </a:r>
            <a:r>
              <a:rPr lang="en-US" sz="2000" dirty="0"/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err="1"/>
              <a:t>Radiosensibilisation</a:t>
            </a:r>
            <a:r>
              <a:rPr lang="en-US" sz="2000" dirty="0"/>
              <a:t> </a:t>
            </a:r>
            <a:r>
              <a:rPr lang="en-US" sz="2000" dirty="0" err="1"/>
              <a:t>à</a:t>
            </a:r>
            <a:r>
              <a:rPr lang="en-US" sz="2000" dirty="0"/>
              <a:t> </a:t>
            </a:r>
            <a:r>
              <a:rPr lang="en-US" sz="2000" dirty="0" err="1"/>
              <a:t>l'aide</a:t>
            </a:r>
            <a:r>
              <a:rPr lang="en-US" sz="2000" dirty="0"/>
              <a:t> de </a:t>
            </a:r>
            <a:r>
              <a:rPr lang="en-US" sz="2000" dirty="0" err="1"/>
              <a:t>nanomatériaux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err="1"/>
              <a:t>Réduire</a:t>
            </a:r>
            <a:r>
              <a:rPr lang="en-US" sz="2000" dirty="0"/>
              <a:t> les </a:t>
            </a:r>
            <a:r>
              <a:rPr lang="en-US" sz="2000" dirty="0" err="1"/>
              <a:t>effets</a:t>
            </a:r>
            <a:r>
              <a:rPr lang="en-US" sz="2000" dirty="0"/>
              <a:t> </a:t>
            </a:r>
            <a:r>
              <a:rPr lang="en-US" sz="2000" dirty="0" err="1"/>
              <a:t>secondaires</a:t>
            </a:r>
            <a:r>
              <a:rPr lang="en-US" sz="2000" dirty="0"/>
              <a:t> sur les </a:t>
            </a:r>
            <a:r>
              <a:rPr lang="en-US" sz="2000" dirty="0" err="1"/>
              <a:t>tissus</a:t>
            </a:r>
            <a:r>
              <a:rPr lang="en-US" sz="2000" dirty="0"/>
              <a:t> </a:t>
            </a:r>
            <a:r>
              <a:rPr lang="en-US" sz="2000" dirty="0" err="1"/>
              <a:t>sains</a:t>
            </a:r>
            <a:r>
              <a:rPr lang="en-US" sz="2000" dirty="0"/>
              <a:t> avec un </a:t>
            </a:r>
            <a:r>
              <a:rPr lang="en-US" sz="2000" dirty="0" err="1"/>
              <a:t>débit</a:t>
            </a:r>
            <a:r>
              <a:rPr lang="en-US" sz="2000" dirty="0"/>
              <a:t> de dose </a:t>
            </a:r>
            <a:r>
              <a:rPr lang="en-US" sz="2000" dirty="0" err="1"/>
              <a:t>élevé</a:t>
            </a:r>
            <a:r>
              <a:rPr lang="en-US" sz="2000" dirty="0"/>
              <a:t> (FLASH)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1DE6A8E-3BFA-4C78-0BDF-F370E7284A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0" y="1196280"/>
            <a:ext cx="3545681" cy="265926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9BFDC76-A45C-86A1-A095-200D18E45DD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56" b="13437"/>
          <a:stretch/>
        </p:blipFill>
        <p:spPr>
          <a:xfrm>
            <a:off x="4905375" y="1125768"/>
            <a:ext cx="7286625" cy="261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637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EE02C-F062-7498-1FC7-6B0BCEC6F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990"/>
            <a:ext cx="10801350" cy="1141413"/>
          </a:xfrm>
        </p:spPr>
        <p:txBody>
          <a:bodyPr>
            <a:normAutofit/>
          </a:bodyPr>
          <a:lstStyle/>
          <a:p>
            <a:r>
              <a:rPr lang="en-GB" sz="3200" dirty="0" err="1"/>
              <a:t>Développement</a:t>
            </a:r>
            <a:r>
              <a:rPr lang="en-GB" sz="3200" dirty="0"/>
              <a:t> de </a:t>
            </a:r>
            <a:r>
              <a:rPr lang="en-GB" sz="3200" dirty="0" err="1"/>
              <a:t>dosimètres</a:t>
            </a:r>
            <a:r>
              <a:rPr lang="en-GB" sz="3200" dirty="0"/>
              <a:t> </a:t>
            </a:r>
            <a:r>
              <a:rPr lang="en-GB" sz="3200" dirty="0" err="1"/>
              <a:t>perfectionnés</a:t>
            </a:r>
            <a:endParaRPr lang="en-FR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C07822-FECB-3555-EDA2-404CDB45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31">
            <a:extLst>
              <a:ext uri="{FF2B5EF4-FFF2-40B4-BE49-F238E27FC236}">
                <a16:creationId xmlns:a16="http://schemas.microsoft.com/office/drawing/2014/main" id="{EC17BD1D-C5CC-0ED1-E690-42A40F6378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225" y="2095432"/>
            <a:ext cx="4294277" cy="2803477"/>
          </a:xfrm>
          <a:prstGeom prst="rect">
            <a:avLst/>
          </a:prstGeom>
        </p:spPr>
      </p:pic>
      <p:pic>
        <p:nvPicPr>
          <p:cNvPr id="13" name="Image 24">
            <a:extLst>
              <a:ext uri="{FF2B5EF4-FFF2-40B4-BE49-F238E27FC236}">
                <a16:creationId xmlns:a16="http://schemas.microsoft.com/office/drawing/2014/main" id="{5D732EEF-F17A-B6AE-401D-EC858524EC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31"/>
          <a:stretch/>
        </p:blipFill>
        <p:spPr>
          <a:xfrm>
            <a:off x="743251" y="1975298"/>
            <a:ext cx="5508865" cy="3059055"/>
          </a:xfrm>
          <a:prstGeom prst="rect">
            <a:avLst/>
          </a:prstGeom>
        </p:spPr>
      </p:pic>
      <p:sp>
        <p:nvSpPr>
          <p:cNvPr id="14" name="ZoneTexte 86">
            <a:extLst>
              <a:ext uri="{FF2B5EF4-FFF2-40B4-BE49-F238E27FC236}">
                <a16:creationId xmlns:a16="http://schemas.microsoft.com/office/drawing/2014/main" id="{E4BD31DB-DC6B-CB79-8227-8D8C55F5FD99}"/>
              </a:ext>
            </a:extLst>
          </p:cNvPr>
          <p:cNvSpPr txBox="1"/>
          <p:nvPr/>
        </p:nvSpPr>
        <p:spPr>
          <a:xfrm>
            <a:off x="227828" y="5080654"/>
            <a:ext cx="55834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</a:t>
            </a:r>
            <a:r>
              <a:rPr lang="en-US" dirty="0">
                <a:sym typeface="Symbol" panose="05050102010706020507" pitchFamily="18" charset="2"/>
              </a:rPr>
              <a:t> </a:t>
            </a:r>
            <a:r>
              <a:rPr lang="en-US" dirty="0"/>
              <a:t>10 </a:t>
            </a:r>
            <a:r>
              <a:rPr lang="en-US" dirty="0">
                <a:sym typeface="Symbol" panose="05050102010706020507" pitchFamily="18" charset="2"/>
              </a:rPr>
              <a:t> </a:t>
            </a:r>
            <a:r>
              <a:rPr lang="en-US" dirty="0"/>
              <a:t>10 </a:t>
            </a:r>
            <a:r>
              <a:rPr lang="en-US" dirty="0">
                <a:sym typeface="Symbol" panose="05050102010706020507" pitchFamily="18" charset="2"/>
              </a:rPr>
              <a:t>cm</a:t>
            </a:r>
            <a:r>
              <a:rPr lang="en-US" baseline="30000" dirty="0">
                <a:sym typeface="Symbol" panose="05050102010706020507" pitchFamily="18" charset="2"/>
              </a:rPr>
              <a:t>3 </a:t>
            </a:r>
            <a:r>
              <a:rPr lang="en-US" dirty="0"/>
              <a:t>BC412 plastic scintillator</a:t>
            </a:r>
            <a:endParaRPr lang="en-US" baseline="30000" dirty="0"/>
          </a:p>
          <a:p>
            <a:r>
              <a:rPr lang="en-US" dirty="0"/>
              <a:t>Ultra fast camera: up to 5200 fps @ 1200 </a:t>
            </a:r>
            <a:r>
              <a:rPr lang="en-US" dirty="0">
                <a:sym typeface="Symbol" panose="05050102010706020507" pitchFamily="18" charset="2"/>
              </a:rPr>
              <a:t> 800 </a:t>
            </a:r>
            <a:r>
              <a:rPr lang="en-US" dirty="0" err="1">
                <a:sym typeface="Symbol" panose="05050102010706020507" pitchFamily="18" charset="2"/>
              </a:rPr>
              <a:t>px</a:t>
            </a:r>
            <a:endParaRPr lang="en-US" dirty="0"/>
          </a:p>
          <a:p>
            <a:r>
              <a:rPr lang="en-US" dirty="0"/>
              <a:t>Synchronized to the “</a:t>
            </a:r>
            <a:r>
              <a:rPr lang="en-US" b="1" dirty="0">
                <a:solidFill>
                  <a:schemeClr val="accent2"/>
                </a:solidFill>
              </a:rPr>
              <a:t>bursts</a:t>
            </a:r>
            <a:r>
              <a:rPr lang="en-US" dirty="0"/>
              <a:t> delivery” (delivered at 1 kHz) </a:t>
            </a:r>
          </a:p>
          <a:p>
            <a:pPr lvl="1"/>
            <a:r>
              <a:rPr lang="en-US" dirty="0">
                <a:sym typeface="Symbol" panose="05050102010706020507" pitchFamily="18" charset="2"/>
              </a:rPr>
              <a:t></a:t>
            </a:r>
            <a:r>
              <a:rPr lang="en-US" dirty="0"/>
              <a:t> logical signal provided by the </a:t>
            </a:r>
            <a:r>
              <a:rPr lang="en-US" dirty="0" err="1"/>
              <a:t>Proteus®ONE</a:t>
            </a:r>
            <a:endParaRPr lang="en-US" dirty="0"/>
          </a:p>
        </p:txBody>
      </p:sp>
      <p:pic>
        <p:nvPicPr>
          <p:cNvPr id="15" name="Image 2">
            <a:extLst>
              <a:ext uri="{FF2B5EF4-FFF2-40B4-BE49-F238E27FC236}">
                <a16:creationId xmlns:a16="http://schemas.microsoft.com/office/drawing/2014/main" id="{A346FE5B-1E5D-B698-DE8E-45C881EC1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2282" y="3589751"/>
            <a:ext cx="1612743" cy="193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39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F4E05-F779-A1FB-F044-20267AD07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Production de radio-isotopes innovants pour la thérapie alpha ciblée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5B60F3-2E6C-B83D-50C7-EB77B2A36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8E6FD3-345D-DACF-7DB0-32283A740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9488" y="1205826"/>
            <a:ext cx="7772400" cy="3969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90210C-3803-6FB0-B33E-304F3154251D}"/>
              </a:ext>
            </a:extLst>
          </p:cNvPr>
          <p:cNvSpPr txBox="1"/>
          <p:nvPr/>
        </p:nvSpPr>
        <p:spPr>
          <a:xfrm>
            <a:off x="5976395" y="1323689"/>
            <a:ext cx="62156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Radio-isotope </a:t>
            </a:r>
            <a:r>
              <a:rPr lang="en-GB" dirty="0" err="1"/>
              <a:t>transporté</a:t>
            </a:r>
            <a:r>
              <a:rPr lang="en-GB" dirty="0"/>
              <a:t> </a:t>
            </a:r>
            <a:r>
              <a:rPr lang="en-GB" dirty="0" err="1"/>
              <a:t>vers</a:t>
            </a:r>
            <a:r>
              <a:rPr lang="en-GB" dirty="0"/>
              <a:t> les sites </a:t>
            </a:r>
            <a:r>
              <a:rPr lang="en-GB" dirty="0" err="1"/>
              <a:t>cancéreux</a:t>
            </a:r>
            <a:r>
              <a:rPr lang="en-GB" dirty="0"/>
              <a:t> par des </a:t>
            </a:r>
            <a:r>
              <a:rPr lang="en-GB" dirty="0" err="1"/>
              <a:t>vecteurs</a:t>
            </a:r>
            <a:r>
              <a:rPr lang="en-GB" dirty="0"/>
              <a:t> </a:t>
            </a:r>
            <a:r>
              <a:rPr lang="en-GB" dirty="0" err="1"/>
              <a:t>appropriés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tumeurs</a:t>
            </a:r>
            <a:r>
              <a:rPr lang="en-GB" dirty="0"/>
              <a:t> </a:t>
            </a:r>
            <a:r>
              <a:rPr lang="en-GB" dirty="0" err="1"/>
              <a:t>circulantes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distribuées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L’émission</a:t>
            </a:r>
            <a:r>
              <a:rPr lang="en-GB" dirty="0"/>
              <a:t> de </a:t>
            </a:r>
            <a:r>
              <a:rPr lang="en-GB" dirty="0" err="1"/>
              <a:t>particules</a:t>
            </a:r>
            <a:r>
              <a:rPr lang="en-GB" dirty="0"/>
              <a:t> alpha </a:t>
            </a:r>
            <a:r>
              <a:rPr lang="en-GB" dirty="0" err="1"/>
              <a:t>d'une</a:t>
            </a:r>
            <a:r>
              <a:rPr lang="en-GB" dirty="0"/>
              <a:t> </a:t>
            </a:r>
            <a:r>
              <a:rPr lang="en-GB" dirty="0" err="1"/>
              <a:t>portée</a:t>
            </a:r>
            <a:r>
              <a:rPr lang="en-GB" dirty="0"/>
              <a:t> comparable </a:t>
            </a:r>
            <a:r>
              <a:rPr lang="en-GB" dirty="0" err="1"/>
              <a:t>à</a:t>
            </a:r>
            <a:r>
              <a:rPr lang="en-GB" dirty="0"/>
              <a:t> </a:t>
            </a:r>
            <a:r>
              <a:rPr lang="en-GB" dirty="0" err="1"/>
              <a:t>celle</a:t>
            </a:r>
            <a:r>
              <a:rPr lang="en-GB" dirty="0"/>
              <a:t> des cellules </a:t>
            </a:r>
            <a:r>
              <a:rPr lang="en-GB" dirty="0" err="1"/>
              <a:t>cancéreuses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 un couteau précis.</a:t>
            </a:r>
            <a:endParaRPr lang="en-FR" dirty="0"/>
          </a:p>
          <a:p>
            <a:endParaRPr lang="en-FR" b="1" dirty="0">
              <a:solidFill>
                <a:srgbClr val="0070C0"/>
              </a:solidFill>
            </a:endParaRPr>
          </a:p>
          <a:p>
            <a:r>
              <a:rPr lang="en-FR" b="1" dirty="0">
                <a:solidFill>
                  <a:srgbClr val="0070C0"/>
                </a:solidFill>
              </a:rPr>
              <a:t>Projet sur </a:t>
            </a:r>
            <a:r>
              <a:rPr lang="en-FR" b="1" baseline="30000" dirty="0">
                <a:solidFill>
                  <a:srgbClr val="0070C0"/>
                </a:solidFill>
              </a:rPr>
              <a:t>211</a:t>
            </a:r>
            <a:r>
              <a:rPr lang="en-FR" b="1" dirty="0">
                <a:solidFill>
                  <a:srgbClr val="0070C0"/>
                </a:solidFill>
              </a:rPr>
              <a:t>At</a:t>
            </a:r>
          </a:p>
          <a:p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Theranostique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Une seule décroissance alpha</a:t>
            </a:r>
          </a:p>
        </p:txBody>
      </p:sp>
    </p:spTree>
    <p:extLst>
      <p:ext uri="{BB962C8B-B14F-4D97-AF65-F5344CB8AC3E}">
        <p14:creationId xmlns:p14="http://schemas.microsoft.com/office/powerpoint/2010/main" val="1315952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GENESE : </a:t>
            </a:r>
            <a:br>
              <a:rPr lang="fr-FR" dirty="0"/>
            </a:br>
            <a:r>
              <a:rPr lang="fr-FR" dirty="0"/>
              <a:t>la physique des ions lourds</a:t>
            </a: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8284D1E9-CF36-65AF-AE6B-FF20A47FD9C1}"/>
              </a:ext>
            </a:extLst>
          </p:cNvPr>
          <p:cNvSpPr txBox="1">
            <a:spLocks/>
          </p:cNvSpPr>
          <p:nvPr/>
        </p:nvSpPr>
        <p:spPr>
          <a:xfrm>
            <a:off x="651782" y="4476977"/>
            <a:ext cx="10801349" cy="1260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28884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16">
            <a:extLst>
              <a:ext uri="{FF2B5EF4-FFF2-40B4-BE49-F238E27FC236}">
                <a16:creationId xmlns:a16="http://schemas.microsoft.com/office/drawing/2014/main" id="{DB98C29D-717A-173A-EDE5-83F3181C4C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51" t="1584" r="1501" b="6147"/>
          <a:stretch/>
        </p:blipFill>
        <p:spPr>
          <a:xfrm>
            <a:off x="143091" y="870183"/>
            <a:ext cx="4836870" cy="5145606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F1CF20-9076-2933-1E7F-1C1B335DA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4A96C6-0E19-F485-A1F0-BA687A3A4B0B}"/>
              </a:ext>
            </a:extLst>
          </p:cNvPr>
          <p:cNvSpPr txBox="1"/>
          <p:nvPr/>
        </p:nvSpPr>
        <p:spPr>
          <a:xfrm>
            <a:off x="965200" y="3386667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2019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9F47559-F3B2-9500-174A-1E08CD930CC3}"/>
              </a:ext>
            </a:extLst>
          </p:cNvPr>
          <p:cNvGrpSpPr/>
          <p:nvPr/>
        </p:nvGrpSpPr>
        <p:grpSpPr>
          <a:xfrm>
            <a:off x="5739890" y="856908"/>
            <a:ext cx="5402980" cy="5146850"/>
            <a:chOff x="5739890" y="856908"/>
            <a:chExt cx="5402980" cy="5146850"/>
          </a:xfrm>
        </p:grpSpPr>
        <p:pic>
          <p:nvPicPr>
            <p:cNvPr id="6" name="Image 4">
              <a:extLst>
                <a:ext uri="{FF2B5EF4-FFF2-40B4-BE49-F238E27FC236}">
                  <a16:creationId xmlns:a16="http://schemas.microsoft.com/office/drawing/2014/main" id="{A592A067-DC74-3CA5-7886-88C1A0268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9890" y="856908"/>
              <a:ext cx="5402980" cy="514685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005CC16-A3D5-D2FE-F614-54FA0787241B}"/>
                </a:ext>
              </a:extLst>
            </p:cNvPr>
            <p:cNvSpPr/>
            <p:nvPr/>
          </p:nvSpPr>
          <p:spPr>
            <a:xfrm>
              <a:off x="9477723" y="4300812"/>
              <a:ext cx="927749" cy="696692"/>
            </a:xfrm>
            <a:custGeom>
              <a:avLst/>
              <a:gdLst>
                <a:gd name="connsiteX0" fmla="*/ 927749 w 927749"/>
                <a:gd name="connsiteY0" fmla="*/ 424700 h 696692"/>
                <a:gd name="connsiteX1" fmla="*/ 881027 w 927749"/>
                <a:gd name="connsiteY1" fmla="*/ 531492 h 696692"/>
                <a:gd name="connsiteX2" fmla="*/ 814283 w 927749"/>
                <a:gd name="connsiteY2" fmla="*/ 678330 h 696692"/>
                <a:gd name="connsiteX3" fmla="*/ 760887 w 927749"/>
                <a:gd name="connsiteY3" fmla="*/ 671655 h 696692"/>
                <a:gd name="connsiteX4" fmla="*/ 467211 w 927749"/>
                <a:gd name="connsiteY4" fmla="*/ 471422 h 696692"/>
                <a:gd name="connsiteX5" fmla="*/ 420490 w 927749"/>
                <a:gd name="connsiteY5" fmla="*/ 357956 h 696692"/>
                <a:gd name="connsiteX6" fmla="*/ 480560 w 927749"/>
                <a:gd name="connsiteY6" fmla="*/ 244490 h 696692"/>
                <a:gd name="connsiteX7" fmla="*/ 473886 w 927749"/>
                <a:gd name="connsiteY7" fmla="*/ 197769 h 696692"/>
                <a:gd name="connsiteX8" fmla="*/ 440513 w 927749"/>
                <a:gd name="connsiteY8" fmla="*/ 144373 h 696692"/>
                <a:gd name="connsiteX9" fmla="*/ 226931 w 927749"/>
                <a:gd name="connsiteY9" fmla="*/ 17559 h 696692"/>
                <a:gd name="connsiteX10" fmla="*/ 60070 w 927749"/>
                <a:gd name="connsiteY10" fmla="*/ 17559 h 696692"/>
                <a:gd name="connsiteX11" fmla="*/ 0 w 927749"/>
                <a:gd name="connsiteY11" fmla="*/ 171071 h 696692"/>
                <a:gd name="connsiteX12" fmla="*/ 0 w 927749"/>
                <a:gd name="connsiteY12" fmla="*/ 171071 h 696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7749" h="696692">
                  <a:moveTo>
                    <a:pt x="927749" y="424700"/>
                  </a:moveTo>
                  <a:cubicBezTo>
                    <a:pt x="913843" y="456960"/>
                    <a:pt x="899938" y="489220"/>
                    <a:pt x="881027" y="531492"/>
                  </a:cubicBezTo>
                  <a:cubicBezTo>
                    <a:pt x="862116" y="573764"/>
                    <a:pt x="834306" y="654970"/>
                    <a:pt x="814283" y="678330"/>
                  </a:cubicBezTo>
                  <a:cubicBezTo>
                    <a:pt x="794260" y="701691"/>
                    <a:pt x="818732" y="706140"/>
                    <a:pt x="760887" y="671655"/>
                  </a:cubicBezTo>
                  <a:cubicBezTo>
                    <a:pt x="703042" y="637170"/>
                    <a:pt x="523944" y="523705"/>
                    <a:pt x="467211" y="471422"/>
                  </a:cubicBezTo>
                  <a:cubicBezTo>
                    <a:pt x="410478" y="419139"/>
                    <a:pt x="418265" y="395778"/>
                    <a:pt x="420490" y="357956"/>
                  </a:cubicBezTo>
                  <a:cubicBezTo>
                    <a:pt x="422715" y="320134"/>
                    <a:pt x="471661" y="271188"/>
                    <a:pt x="480560" y="244490"/>
                  </a:cubicBezTo>
                  <a:cubicBezTo>
                    <a:pt x="489459" y="217792"/>
                    <a:pt x="480560" y="214455"/>
                    <a:pt x="473886" y="197769"/>
                  </a:cubicBezTo>
                  <a:cubicBezTo>
                    <a:pt x="467212" y="181083"/>
                    <a:pt x="481672" y="174408"/>
                    <a:pt x="440513" y="144373"/>
                  </a:cubicBezTo>
                  <a:cubicBezTo>
                    <a:pt x="399354" y="114338"/>
                    <a:pt x="290338" y="38695"/>
                    <a:pt x="226931" y="17559"/>
                  </a:cubicBezTo>
                  <a:cubicBezTo>
                    <a:pt x="163524" y="-3577"/>
                    <a:pt x="97892" y="-8026"/>
                    <a:pt x="60070" y="17559"/>
                  </a:cubicBezTo>
                  <a:cubicBezTo>
                    <a:pt x="22248" y="43144"/>
                    <a:pt x="0" y="171071"/>
                    <a:pt x="0" y="171071"/>
                  </a:cubicBezTo>
                  <a:lnTo>
                    <a:pt x="0" y="171071"/>
                  </a:lnTo>
                </a:path>
              </a:pathLst>
            </a:cu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8A44BAD-53CE-E10C-A802-91D55DB854C3}"/>
                </a:ext>
              </a:extLst>
            </p:cNvPr>
            <p:cNvSpPr/>
            <p:nvPr/>
          </p:nvSpPr>
          <p:spPr>
            <a:xfrm>
              <a:off x="8296345" y="3566628"/>
              <a:ext cx="1174703" cy="898581"/>
            </a:xfrm>
            <a:custGeom>
              <a:avLst/>
              <a:gdLst>
                <a:gd name="connsiteX0" fmla="*/ 1174703 w 1174703"/>
                <a:gd name="connsiteY0" fmla="*/ 898581 h 898581"/>
                <a:gd name="connsiteX1" fmla="*/ 1094610 w 1174703"/>
                <a:gd name="connsiteY1" fmla="*/ 578207 h 898581"/>
                <a:gd name="connsiteX2" fmla="*/ 934423 w 1174703"/>
                <a:gd name="connsiteY2" fmla="*/ 471416 h 898581"/>
                <a:gd name="connsiteX3" fmla="*/ 780910 w 1174703"/>
                <a:gd name="connsiteY3" fmla="*/ 357950 h 898581"/>
                <a:gd name="connsiteX4" fmla="*/ 273652 w 1174703"/>
                <a:gd name="connsiteY4" fmla="*/ 24227 h 898581"/>
                <a:gd name="connsiteX5" fmla="*/ 100116 w 1174703"/>
                <a:gd name="connsiteY5" fmla="*/ 44251 h 898581"/>
                <a:gd name="connsiteX6" fmla="*/ 0 w 1174703"/>
                <a:gd name="connsiteY6" fmla="*/ 191089 h 898581"/>
                <a:gd name="connsiteX7" fmla="*/ 0 w 1174703"/>
                <a:gd name="connsiteY7" fmla="*/ 191089 h 89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74703" h="898581">
                  <a:moveTo>
                    <a:pt x="1174703" y="898581"/>
                  </a:moveTo>
                  <a:cubicBezTo>
                    <a:pt x="1154680" y="773991"/>
                    <a:pt x="1134657" y="649401"/>
                    <a:pt x="1094610" y="578207"/>
                  </a:cubicBezTo>
                  <a:cubicBezTo>
                    <a:pt x="1054563" y="507013"/>
                    <a:pt x="986706" y="508125"/>
                    <a:pt x="934423" y="471416"/>
                  </a:cubicBezTo>
                  <a:cubicBezTo>
                    <a:pt x="882140" y="434707"/>
                    <a:pt x="891038" y="432481"/>
                    <a:pt x="780910" y="357950"/>
                  </a:cubicBezTo>
                  <a:cubicBezTo>
                    <a:pt x="670782" y="283419"/>
                    <a:pt x="387118" y="76510"/>
                    <a:pt x="273652" y="24227"/>
                  </a:cubicBezTo>
                  <a:cubicBezTo>
                    <a:pt x="160186" y="-28056"/>
                    <a:pt x="145725" y="16441"/>
                    <a:pt x="100116" y="44251"/>
                  </a:cubicBezTo>
                  <a:cubicBezTo>
                    <a:pt x="54507" y="72061"/>
                    <a:pt x="0" y="191089"/>
                    <a:pt x="0" y="191089"/>
                  </a:cubicBezTo>
                  <a:lnTo>
                    <a:pt x="0" y="191089"/>
                  </a:lnTo>
                </a:path>
              </a:pathLst>
            </a:cu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181FD18-520A-1F3E-97A1-6FEB341B6589}"/>
                </a:ext>
              </a:extLst>
            </p:cNvPr>
            <p:cNvSpPr/>
            <p:nvPr/>
          </p:nvSpPr>
          <p:spPr>
            <a:xfrm>
              <a:off x="7567763" y="2443516"/>
              <a:ext cx="1422725" cy="1287503"/>
            </a:xfrm>
            <a:custGeom>
              <a:avLst/>
              <a:gdLst>
                <a:gd name="connsiteX0" fmla="*/ 741930 w 1422725"/>
                <a:gd name="connsiteY0" fmla="*/ 1287503 h 1287503"/>
                <a:gd name="connsiteX1" fmla="*/ 701884 w 1422725"/>
                <a:gd name="connsiteY1" fmla="*/ 993827 h 1287503"/>
                <a:gd name="connsiteX2" fmla="*/ 661837 w 1422725"/>
                <a:gd name="connsiteY2" fmla="*/ 933757 h 1287503"/>
                <a:gd name="connsiteX3" fmla="*/ 147904 w 1422725"/>
                <a:gd name="connsiteY3" fmla="*/ 606709 h 1287503"/>
                <a:gd name="connsiteX4" fmla="*/ 47787 w 1422725"/>
                <a:gd name="connsiteY4" fmla="*/ 593360 h 1287503"/>
                <a:gd name="connsiteX5" fmla="*/ 1066 w 1422725"/>
                <a:gd name="connsiteY5" fmla="*/ 646756 h 1287503"/>
                <a:gd name="connsiteX6" fmla="*/ 21090 w 1422725"/>
                <a:gd name="connsiteY6" fmla="*/ 726849 h 1287503"/>
                <a:gd name="connsiteX7" fmla="*/ 87834 w 1422725"/>
                <a:gd name="connsiteY7" fmla="*/ 973804 h 1287503"/>
                <a:gd name="connsiteX8" fmla="*/ 174602 w 1422725"/>
                <a:gd name="connsiteY8" fmla="*/ 1047223 h 1287503"/>
                <a:gd name="connsiteX9" fmla="*/ 261370 w 1422725"/>
                <a:gd name="connsiteY9" fmla="*/ 1020525 h 1287503"/>
                <a:gd name="connsiteX10" fmla="*/ 241346 w 1422725"/>
                <a:gd name="connsiteY10" fmla="*/ 1020525 h 1287503"/>
                <a:gd name="connsiteX11" fmla="*/ 408208 w 1422725"/>
                <a:gd name="connsiteY11" fmla="*/ 786919 h 1287503"/>
                <a:gd name="connsiteX12" fmla="*/ 568395 w 1422725"/>
                <a:gd name="connsiteY12" fmla="*/ 546639 h 1287503"/>
                <a:gd name="connsiteX13" fmla="*/ 855396 w 1422725"/>
                <a:gd name="connsiteY13" fmla="*/ 112799 h 1287503"/>
                <a:gd name="connsiteX14" fmla="*/ 948838 w 1422725"/>
                <a:gd name="connsiteY14" fmla="*/ 6008 h 1287503"/>
                <a:gd name="connsiteX15" fmla="*/ 1008909 w 1422725"/>
                <a:gd name="connsiteY15" fmla="*/ 12683 h 1287503"/>
                <a:gd name="connsiteX16" fmla="*/ 1422725 w 1422725"/>
                <a:gd name="connsiteY16" fmla="*/ 52729 h 128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22725" h="1287503">
                  <a:moveTo>
                    <a:pt x="741930" y="1287503"/>
                  </a:moveTo>
                  <a:cubicBezTo>
                    <a:pt x="728581" y="1170144"/>
                    <a:pt x="715233" y="1052785"/>
                    <a:pt x="701884" y="993827"/>
                  </a:cubicBezTo>
                  <a:cubicBezTo>
                    <a:pt x="688535" y="934869"/>
                    <a:pt x="754167" y="998277"/>
                    <a:pt x="661837" y="933757"/>
                  </a:cubicBezTo>
                  <a:cubicBezTo>
                    <a:pt x="569507" y="869237"/>
                    <a:pt x="250246" y="663442"/>
                    <a:pt x="147904" y="606709"/>
                  </a:cubicBezTo>
                  <a:cubicBezTo>
                    <a:pt x="45562" y="549976"/>
                    <a:pt x="72260" y="586686"/>
                    <a:pt x="47787" y="593360"/>
                  </a:cubicBezTo>
                  <a:cubicBezTo>
                    <a:pt x="23314" y="600034"/>
                    <a:pt x="5515" y="624508"/>
                    <a:pt x="1066" y="646756"/>
                  </a:cubicBezTo>
                  <a:cubicBezTo>
                    <a:pt x="-3383" y="669004"/>
                    <a:pt x="6629" y="672341"/>
                    <a:pt x="21090" y="726849"/>
                  </a:cubicBezTo>
                  <a:cubicBezTo>
                    <a:pt x="35551" y="781357"/>
                    <a:pt x="62249" y="920408"/>
                    <a:pt x="87834" y="973804"/>
                  </a:cubicBezTo>
                  <a:cubicBezTo>
                    <a:pt x="113419" y="1027200"/>
                    <a:pt x="145680" y="1039436"/>
                    <a:pt x="174602" y="1047223"/>
                  </a:cubicBezTo>
                  <a:cubicBezTo>
                    <a:pt x="203524" y="1055010"/>
                    <a:pt x="250246" y="1024975"/>
                    <a:pt x="261370" y="1020525"/>
                  </a:cubicBezTo>
                  <a:cubicBezTo>
                    <a:pt x="272494" y="1016075"/>
                    <a:pt x="216873" y="1059459"/>
                    <a:pt x="241346" y="1020525"/>
                  </a:cubicBezTo>
                  <a:cubicBezTo>
                    <a:pt x="265819" y="981591"/>
                    <a:pt x="353700" y="865900"/>
                    <a:pt x="408208" y="786919"/>
                  </a:cubicBezTo>
                  <a:cubicBezTo>
                    <a:pt x="462716" y="707938"/>
                    <a:pt x="568395" y="546639"/>
                    <a:pt x="568395" y="546639"/>
                  </a:cubicBezTo>
                  <a:cubicBezTo>
                    <a:pt x="642926" y="434286"/>
                    <a:pt x="791989" y="202904"/>
                    <a:pt x="855396" y="112799"/>
                  </a:cubicBezTo>
                  <a:cubicBezTo>
                    <a:pt x="918803" y="22694"/>
                    <a:pt x="923253" y="22694"/>
                    <a:pt x="948838" y="6008"/>
                  </a:cubicBezTo>
                  <a:cubicBezTo>
                    <a:pt x="974423" y="-10678"/>
                    <a:pt x="1008909" y="12683"/>
                    <a:pt x="1008909" y="12683"/>
                  </a:cubicBezTo>
                  <a:lnTo>
                    <a:pt x="1422725" y="52729"/>
                  </a:lnTo>
                </a:path>
              </a:pathLst>
            </a:custGeom>
            <a:noFill/>
            <a:ln w="38100">
              <a:solidFill>
                <a:srgbClr val="07530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5DF7B3A-76E3-F6E5-5785-2C86052DDADD}"/>
                </a:ext>
              </a:extLst>
            </p:cNvPr>
            <p:cNvCxnSpPr/>
            <p:nvPr/>
          </p:nvCxnSpPr>
          <p:spPr>
            <a:xfrm flipH="1">
              <a:off x="8990488" y="3824461"/>
              <a:ext cx="126814" cy="1868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3BE38B2-401F-8814-1081-195C6D8ED18D}"/>
                </a:ext>
              </a:extLst>
            </p:cNvPr>
            <p:cNvSpPr/>
            <p:nvPr/>
          </p:nvSpPr>
          <p:spPr>
            <a:xfrm>
              <a:off x="8423159" y="3203737"/>
              <a:ext cx="614050" cy="694143"/>
            </a:xfrm>
            <a:custGeom>
              <a:avLst/>
              <a:gdLst>
                <a:gd name="connsiteX0" fmla="*/ 614050 w 614050"/>
                <a:gd name="connsiteY0" fmla="*/ 694143 h 694143"/>
                <a:gd name="connsiteX1" fmla="*/ 467212 w 614050"/>
                <a:gd name="connsiteY1" fmla="*/ 320374 h 694143"/>
                <a:gd name="connsiteX2" fmla="*/ 447188 w 614050"/>
                <a:gd name="connsiteY2" fmla="*/ 293676 h 694143"/>
                <a:gd name="connsiteX3" fmla="*/ 246955 w 614050"/>
                <a:gd name="connsiteY3" fmla="*/ 166862 h 694143"/>
                <a:gd name="connsiteX4" fmla="*/ 0 w 614050"/>
                <a:gd name="connsiteY4" fmla="*/ 0 h 69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050" h="694143">
                  <a:moveTo>
                    <a:pt x="614050" y="694143"/>
                  </a:moveTo>
                  <a:lnTo>
                    <a:pt x="467212" y="320374"/>
                  </a:lnTo>
                  <a:cubicBezTo>
                    <a:pt x="439402" y="253630"/>
                    <a:pt x="483898" y="319261"/>
                    <a:pt x="447188" y="293676"/>
                  </a:cubicBezTo>
                  <a:cubicBezTo>
                    <a:pt x="410478" y="268091"/>
                    <a:pt x="321486" y="215808"/>
                    <a:pt x="246955" y="166862"/>
                  </a:cubicBezTo>
                  <a:cubicBezTo>
                    <a:pt x="172424" y="117916"/>
                    <a:pt x="86212" y="58958"/>
                    <a:pt x="0" y="0"/>
                  </a:cubicBezTo>
                </a:path>
              </a:pathLst>
            </a:cu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E16D8C1C-A27A-8794-885D-9BA00BFAFCE9}"/>
                </a:ext>
              </a:extLst>
            </p:cNvPr>
            <p:cNvSpPr/>
            <p:nvPr/>
          </p:nvSpPr>
          <p:spPr>
            <a:xfrm>
              <a:off x="10178540" y="4989119"/>
              <a:ext cx="413816" cy="263675"/>
            </a:xfrm>
            <a:custGeom>
              <a:avLst/>
              <a:gdLst>
                <a:gd name="connsiteX0" fmla="*/ 0 w 413816"/>
                <a:gd name="connsiteY0" fmla="*/ 263675 h 263675"/>
                <a:gd name="connsiteX1" fmla="*/ 60070 w 413816"/>
                <a:gd name="connsiteY1" fmla="*/ 123512 h 263675"/>
                <a:gd name="connsiteX2" fmla="*/ 106791 w 413816"/>
                <a:gd name="connsiteY2" fmla="*/ 30069 h 263675"/>
                <a:gd name="connsiteX3" fmla="*/ 153513 w 413816"/>
                <a:gd name="connsiteY3" fmla="*/ 10046 h 263675"/>
                <a:gd name="connsiteX4" fmla="*/ 413816 w 413816"/>
                <a:gd name="connsiteY4" fmla="*/ 176907 h 26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3816" h="263675">
                  <a:moveTo>
                    <a:pt x="0" y="263675"/>
                  </a:moveTo>
                  <a:cubicBezTo>
                    <a:pt x="21136" y="213060"/>
                    <a:pt x="42272" y="162446"/>
                    <a:pt x="60070" y="123512"/>
                  </a:cubicBezTo>
                  <a:cubicBezTo>
                    <a:pt x="77868" y="84578"/>
                    <a:pt x="91217" y="48980"/>
                    <a:pt x="106791" y="30069"/>
                  </a:cubicBezTo>
                  <a:cubicBezTo>
                    <a:pt x="122365" y="11158"/>
                    <a:pt x="102342" y="-14427"/>
                    <a:pt x="153513" y="10046"/>
                  </a:cubicBezTo>
                  <a:cubicBezTo>
                    <a:pt x="204684" y="34519"/>
                    <a:pt x="309250" y="105713"/>
                    <a:pt x="413816" y="176907"/>
                  </a:cubicBezTo>
                </a:path>
              </a:pathLst>
            </a:custGeom>
            <a:noFill/>
            <a:ln w="38100">
              <a:solidFill>
                <a:srgbClr val="29FF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>
                <a:solidFill>
                  <a:srgbClr val="29FF41"/>
                </a:solidFill>
              </a:endParaRPr>
            </a:p>
          </p:txBody>
        </p:sp>
      </p:grpSp>
      <p:sp>
        <p:nvSpPr>
          <p:cNvPr id="15" name="Freeform 14">
            <a:extLst>
              <a:ext uri="{FF2B5EF4-FFF2-40B4-BE49-F238E27FC236}">
                <a16:creationId xmlns:a16="http://schemas.microsoft.com/office/drawing/2014/main" id="{7B7C982F-E220-BE8C-4725-EF3531351633}"/>
              </a:ext>
            </a:extLst>
          </p:cNvPr>
          <p:cNvSpPr/>
          <p:nvPr/>
        </p:nvSpPr>
        <p:spPr>
          <a:xfrm>
            <a:off x="967796" y="2636409"/>
            <a:ext cx="2272524" cy="2683130"/>
          </a:xfrm>
          <a:custGeom>
            <a:avLst/>
            <a:gdLst>
              <a:gd name="connsiteX0" fmla="*/ 0 w 2272524"/>
              <a:gd name="connsiteY0" fmla="*/ 2683130 h 2683130"/>
              <a:gd name="connsiteX1" fmla="*/ 260303 w 2272524"/>
              <a:gd name="connsiteY1" fmla="*/ 2456198 h 2683130"/>
              <a:gd name="connsiteX2" fmla="*/ 240280 w 2272524"/>
              <a:gd name="connsiteY2" fmla="*/ 2429500 h 2683130"/>
              <a:gd name="connsiteX3" fmla="*/ 120140 w 2272524"/>
              <a:gd name="connsiteY3" fmla="*/ 2296011 h 2683130"/>
              <a:gd name="connsiteX4" fmla="*/ 173535 w 2272524"/>
              <a:gd name="connsiteY4" fmla="*/ 2269314 h 2683130"/>
              <a:gd name="connsiteX5" fmla="*/ 774236 w 2272524"/>
              <a:gd name="connsiteY5" fmla="*/ 1715334 h 2683130"/>
              <a:gd name="connsiteX6" fmla="*/ 2109127 w 2272524"/>
              <a:gd name="connsiteY6" fmla="*/ 460537 h 2683130"/>
              <a:gd name="connsiteX7" fmla="*/ 2235941 w 2272524"/>
              <a:gd name="connsiteY7" fmla="*/ 327048 h 2683130"/>
              <a:gd name="connsiteX8" fmla="*/ 2262639 w 2272524"/>
              <a:gd name="connsiteY8" fmla="*/ 146838 h 2683130"/>
              <a:gd name="connsiteX9" fmla="*/ 2089103 w 2272524"/>
              <a:gd name="connsiteY9" fmla="*/ 0 h 2683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2524" h="2683130">
                <a:moveTo>
                  <a:pt x="0" y="2683130"/>
                </a:moveTo>
                <a:lnTo>
                  <a:pt x="260303" y="2456198"/>
                </a:lnTo>
                <a:cubicBezTo>
                  <a:pt x="300350" y="2413926"/>
                  <a:pt x="263640" y="2456198"/>
                  <a:pt x="240280" y="2429500"/>
                </a:cubicBezTo>
                <a:cubicBezTo>
                  <a:pt x="216920" y="2402802"/>
                  <a:pt x="131264" y="2322709"/>
                  <a:pt x="120140" y="2296011"/>
                </a:cubicBezTo>
                <a:cubicBezTo>
                  <a:pt x="109016" y="2269313"/>
                  <a:pt x="64519" y="2366093"/>
                  <a:pt x="173535" y="2269314"/>
                </a:cubicBezTo>
                <a:cubicBezTo>
                  <a:pt x="282551" y="2172535"/>
                  <a:pt x="774236" y="1715334"/>
                  <a:pt x="774236" y="1715334"/>
                </a:cubicBezTo>
                <a:lnTo>
                  <a:pt x="2109127" y="460537"/>
                </a:lnTo>
                <a:cubicBezTo>
                  <a:pt x="2352744" y="229156"/>
                  <a:pt x="2210356" y="379331"/>
                  <a:pt x="2235941" y="327048"/>
                </a:cubicBezTo>
                <a:cubicBezTo>
                  <a:pt x="2261526" y="274765"/>
                  <a:pt x="2287112" y="201346"/>
                  <a:pt x="2262639" y="146838"/>
                </a:cubicBezTo>
                <a:cubicBezTo>
                  <a:pt x="2238166" y="92330"/>
                  <a:pt x="2163634" y="46165"/>
                  <a:pt x="2089103" y="0"/>
                </a:cubicBez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737700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FC0E54-BCD1-1759-6C19-8B8B28CC2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931248-2D44-5AB0-95D6-009EC264B2A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801350" cy="1141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FR" sz="3200" dirty="0"/>
              <a:t>Production de radio-isotopes innovants pour la thérapie alpha ciblée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5C584B-0A99-2757-C4F4-1059DE4AD98F}"/>
              </a:ext>
            </a:extLst>
          </p:cNvPr>
          <p:cNvSpPr txBox="1"/>
          <p:nvPr/>
        </p:nvSpPr>
        <p:spPr>
          <a:xfrm>
            <a:off x="315557" y="1264065"/>
            <a:ext cx="785466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Tests dans la salle du convertisseur de NFS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d’At avec un faisceau d’He sur une cible rotative refroidie de Bi.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sz="2000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209</a:t>
            </a:r>
            <a:r>
              <a:rPr lang="fr-F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 + </a:t>
            </a:r>
            <a:r>
              <a:rPr lang="fr-FR" sz="2000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FR" sz="20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F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211</a:t>
            </a:r>
            <a:r>
              <a:rPr lang="en-FR" sz="2000" dirty="0">
                <a:latin typeface="Arial" panose="020B0604020202020204" pitchFamily="34" charset="0"/>
                <a:cs typeface="Arial" panose="020B0604020202020204" pitchFamily="34" charset="0"/>
              </a:rPr>
              <a:t>At +2n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endParaRPr lang="en-FR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Résultats</a:t>
            </a:r>
            <a:r>
              <a:rPr lang="fr-F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Mesures précises de l’énergie optimale de production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En particulier limiter la contamination du </a:t>
            </a:r>
            <a:r>
              <a:rPr lang="fr-FR" sz="2000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211</a:t>
            </a:r>
            <a:r>
              <a:rPr lang="fr-FR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endParaRPr lang="fr-FR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3">
            <a:extLst>
              <a:ext uri="{FF2B5EF4-FFF2-40B4-BE49-F238E27FC236}">
                <a16:creationId xmlns:a16="http://schemas.microsoft.com/office/drawing/2014/main" id="{F837E55E-D739-721A-73A8-223156122D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806" y="1113393"/>
            <a:ext cx="4545691" cy="3409269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7D7202A5-BD84-5315-3850-E1FB89D33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8970" y="5469221"/>
            <a:ext cx="12008816" cy="236431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GB" sz="2000" dirty="0">
              <a:latin typeface="+mj-lt"/>
              <a:sym typeface="Symbol" panose="05050102010706020507" pitchFamily="18" charset="2"/>
            </a:endParaRPr>
          </a:p>
          <a:p>
            <a:pPr marL="457200" lvl="1" indent="0">
              <a:buNone/>
            </a:pPr>
            <a:endParaRPr lang="en-GB" sz="2000" dirty="0">
              <a:latin typeface="+mj-lt"/>
              <a:sym typeface="Symbol" panose="05050102010706020507" pitchFamily="18" charset="2"/>
            </a:endParaRPr>
          </a:p>
          <a:p>
            <a:pPr marL="457200" lvl="1" indent="0">
              <a:buNone/>
            </a:pPr>
            <a:r>
              <a:rPr lang="en-GB" sz="2000" dirty="0">
                <a:latin typeface="+mj-lt"/>
                <a:sym typeface="Symbol" panose="05050102010706020507" pitchFamily="18" charset="2"/>
              </a:rPr>
              <a:t>La </a:t>
            </a:r>
            <a:r>
              <a:rPr lang="en-GB" sz="2000" dirty="0" err="1">
                <a:latin typeface="+mj-lt"/>
                <a:sym typeface="Symbol" panose="05050102010706020507" pitchFamily="18" charset="2"/>
              </a:rPr>
              <a:t>preuve</a:t>
            </a:r>
            <a:r>
              <a:rPr lang="en-GB" sz="2000" dirty="0">
                <a:latin typeface="+mj-lt"/>
                <a:sym typeface="Symbol" panose="05050102010706020507" pitchFamily="18" charset="2"/>
              </a:rPr>
              <a:t> de </a:t>
            </a:r>
            <a:r>
              <a:rPr lang="en-GB" sz="2000" dirty="0" err="1">
                <a:latin typeface="+mj-lt"/>
                <a:sym typeface="Symbol" panose="05050102010706020507" pitchFamily="18" charset="2"/>
              </a:rPr>
              <a:t>principe</a:t>
            </a:r>
            <a:r>
              <a:rPr lang="en-GB" sz="2000" dirty="0">
                <a:latin typeface="+mj-lt"/>
                <a:sym typeface="Symbol" panose="05050102010706020507" pitchFamily="18" charset="2"/>
              </a:rPr>
              <a:t> </a:t>
            </a:r>
            <a:r>
              <a:rPr lang="en-GB" sz="2000" dirty="0" err="1">
                <a:latin typeface="+mj-lt"/>
                <a:sym typeface="Symbol" panose="05050102010706020507" pitchFamily="18" charset="2"/>
              </a:rPr>
              <a:t>peut</a:t>
            </a:r>
            <a:r>
              <a:rPr lang="en-GB" sz="2000" dirty="0">
                <a:latin typeface="+mj-lt"/>
                <a:sym typeface="Symbol" panose="05050102010706020507" pitchFamily="18" charset="2"/>
              </a:rPr>
              <a:t> </a:t>
            </a:r>
            <a:r>
              <a:rPr lang="en-GB" sz="2000" dirty="0" err="1">
                <a:latin typeface="+mj-lt"/>
                <a:sym typeface="Symbol" panose="05050102010706020507" pitchFamily="18" charset="2"/>
              </a:rPr>
              <a:t>être</a:t>
            </a:r>
            <a:r>
              <a:rPr lang="en-GB" sz="2000" dirty="0">
                <a:latin typeface="+mj-lt"/>
                <a:sym typeface="Symbol" panose="05050102010706020507" pitchFamily="18" charset="2"/>
              </a:rPr>
              <a:t> </a:t>
            </a:r>
            <a:r>
              <a:rPr lang="en-GB" sz="2000" dirty="0" err="1">
                <a:latin typeface="+mj-lt"/>
                <a:sym typeface="Symbol" panose="05050102010706020507" pitchFamily="18" charset="2"/>
              </a:rPr>
              <a:t>réalisée</a:t>
            </a:r>
            <a:r>
              <a:rPr lang="en-GB" sz="2000" dirty="0">
                <a:latin typeface="+mj-lt"/>
                <a:sym typeface="Symbol" panose="05050102010706020507" pitchFamily="18" charset="2"/>
              </a:rPr>
              <a:t> au GANIL, </a:t>
            </a:r>
          </a:p>
          <a:p>
            <a:pPr marL="457200" lvl="1" indent="0">
              <a:buNone/>
            </a:pPr>
            <a:endParaRPr lang="en-GB" sz="2000" dirty="0">
              <a:latin typeface="+mj-lt"/>
              <a:sym typeface="Symbol" panose="05050102010706020507" pitchFamily="18" charset="2"/>
            </a:endParaRPr>
          </a:p>
          <a:p>
            <a:pPr marL="457200" lvl="1" indent="0">
              <a:buNone/>
            </a:pPr>
            <a:r>
              <a:rPr lang="en-GB" sz="2000" dirty="0" err="1">
                <a:latin typeface="+mj-lt"/>
                <a:sym typeface="Symbol" panose="05050102010706020507" pitchFamily="18" charset="2"/>
              </a:rPr>
              <a:t>mais</a:t>
            </a:r>
            <a:r>
              <a:rPr lang="en-GB" sz="2000" dirty="0">
                <a:latin typeface="+mj-lt"/>
                <a:sym typeface="Symbol" panose="05050102010706020507" pitchFamily="18" charset="2"/>
              </a:rPr>
              <a:t> </a:t>
            </a:r>
            <a:r>
              <a:rPr lang="en-GB" sz="2000" dirty="0" err="1">
                <a:latin typeface="+mj-lt"/>
                <a:sym typeface="Symbol" panose="05050102010706020507" pitchFamily="18" charset="2"/>
              </a:rPr>
              <a:t>une</a:t>
            </a:r>
            <a:r>
              <a:rPr lang="en-GB" sz="2000" dirty="0">
                <a:latin typeface="+mj-lt"/>
                <a:sym typeface="Symbol" panose="05050102010706020507" pitchFamily="18" charset="2"/>
              </a:rPr>
              <a:t> production </a:t>
            </a:r>
            <a:r>
              <a:rPr lang="en-GB" sz="2000" dirty="0" err="1">
                <a:latin typeface="+mj-lt"/>
                <a:sym typeface="Symbol" panose="05050102010706020507" pitchFamily="18" charset="2"/>
              </a:rPr>
              <a:t>réelle</a:t>
            </a:r>
            <a:r>
              <a:rPr lang="en-GB" sz="2000" dirty="0">
                <a:latin typeface="+mj-lt"/>
                <a:sym typeface="Symbol" panose="05050102010706020507" pitchFamily="18" charset="2"/>
              </a:rPr>
              <a:t> </a:t>
            </a:r>
            <a:r>
              <a:rPr lang="en-GB" sz="2000" dirty="0" err="1">
                <a:latin typeface="+mj-lt"/>
                <a:sym typeface="Symbol" panose="05050102010706020507" pitchFamily="18" charset="2"/>
              </a:rPr>
              <a:t>nécessite</a:t>
            </a:r>
            <a:r>
              <a:rPr lang="en-GB" sz="2000" dirty="0">
                <a:latin typeface="+mj-lt"/>
                <a:sym typeface="Symbol" panose="05050102010706020507" pitchFamily="18" charset="2"/>
              </a:rPr>
              <a:t>  la construction </a:t>
            </a:r>
            <a:r>
              <a:rPr lang="en-GB" sz="2000" dirty="0" err="1">
                <a:latin typeface="+mj-lt"/>
                <a:sym typeface="Symbol" panose="05050102010706020507" pitchFamily="18" charset="2"/>
              </a:rPr>
              <a:t>d'une</a:t>
            </a:r>
            <a:r>
              <a:rPr lang="en-GB" sz="2000" dirty="0">
                <a:latin typeface="+mj-lt"/>
                <a:sym typeface="Symbol" panose="05050102010706020507" pitchFamily="18" charset="2"/>
              </a:rPr>
              <a:t> infrastructure  </a:t>
            </a:r>
            <a:r>
              <a:rPr lang="en-GB" sz="2000" dirty="0" err="1">
                <a:latin typeface="+mj-lt"/>
                <a:sym typeface="Symbol" panose="05050102010706020507" pitchFamily="18" charset="2"/>
              </a:rPr>
              <a:t>dédiée</a:t>
            </a:r>
            <a:endParaRPr lang="en-GB" sz="2000" dirty="0">
              <a:latin typeface="+mj-lt"/>
              <a:sym typeface="Symbol" panose="05050102010706020507" pitchFamily="18" charset="2"/>
            </a:endParaRPr>
          </a:p>
          <a:p>
            <a:pPr marL="457200" lvl="1" indent="0">
              <a:buNone/>
            </a:pPr>
            <a:endParaRPr lang="en-GB" sz="2000" dirty="0">
              <a:latin typeface="+mj-lt"/>
              <a:sym typeface="Symbol" panose="05050102010706020507" pitchFamily="18" charset="2"/>
            </a:endParaRPr>
          </a:p>
          <a:p>
            <a:pPr marL="457200" lvl="1" indent="0">
              <a:buNone/>
            </a:pPr>
            <a:endParaRPr lang="en-GB" sz="2000" dirty="0">
              <a:latin typeface="+mj-lt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67378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>
            <a:extLst>
              <a:ext uri="{FF2B5EF4-FFF2-40B4-BE49-F238E27FC236}">
                <a16:creationId xmlns:a16="http://schemas.microsoft.com/office/drawing/2014/main" id="{6E85E624-AF16-98BE-A0A9-4871936D27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882" y="306755"/>
            <a:ext cx="8246014" cy="3443336"/>
          </a:xfrm>
          <a:prstGeom prst="rect">
            <a:avLst/>
          </a:prstGeom>
        </p:spPr>
      </p:pic>
      <p:sp>
        <p:nvSpPr>
          <p:cNvPr id="8" name="ZoneTexte 12">
            <a:extLst>
              <a:ext uri="{FF2B5EF4-FFF2-40B4-BE49-F238E27FC236}">
                <a16:creationId xmlns:a16="http://schemas.microsoft.com/office/drawing/2014/main" id="{0D4C3977-4895-AA35-B019-F7EF9A9C4D61}"/>
              </a:ext>
            </a:extLst>
          </p:cNvPr>
          <p:cNvSpPr txBox="1"/>
          <p:nvPr/>
        </p:nvSpPr>
        <p:spPr>
          <a:xfrm>
            <a:off x="0" y="2818588"/>
            <a:ext cx="8924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Faisceau</a:t>
            </a:r>
          </a:p>
          <a:p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LINAC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341DE0-0263-B251-13AC-DA84C684011D}"/>
              </a:ext>
            </a:extLst>
          </p:cNvPr>
          <p:cNvSpPr txBox="1"/>
          <p:nvPr/>
        </p:nvSpPr>
        <p:spPr>
          <a:xfrm>
            <a:off x="0" y="3758954"/>
            <a:ext cx="711478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FR" b="1" dirty="0"/>
              <a:t>Thèmes principaux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 Physique fondamentale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 Astrophysique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 Données nucléaires pour les réacteurs nucléaires de nouvelle génération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Technologies de fusion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Radioisotopes pour applications médicales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Développement de l'instrumentation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 Applications spatiales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F8D2A-D9B4-0F4F-4AC4-C17822AE4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Neutrons For Sciences (NFS)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50DD83-E04C-4A82-2627-C80815B4E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Picture 10" descr="compa_flux_tof">
            <a:extLst>
              <a:ext uri="{FF2B5EF4-FFF2-40B4-BE49-F238E27FC236}">
                <a16:creationId xmlns:a16="http://schemas.microsoft.com/office/drawing/2014/main" id="{77226424-470F-F0E4-1941-67A1D1759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590"/>
          <a:stretch>
            <a:fillRect/>
          </a:stretch>
        </p:blipFill>
        <p:spPr bwMode="auto">
          <a:xfrm>
            <a:off x="6451042" y="2395922"/>
            <a:ext cx="5418050" cy="383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cteur droit avec flèche 11">
            <a:extLst>
              <a:ext uri="{FF2B5EF4-FFF2-40B4-BE49-F238E27FC236}">
                <a16:creationId xmlns:a16="http://schemas.microsoft.com/office/drawing/2014/main" id="{53865EF3-F560-95B4-3936-735EAD8C53FD}"/>
              </a:ext>
            </a:extLst>
          </p:cNvPr>
          <p:cNvCxnSpPr/>
          <p:nvPr/>
        </p:nvCxnSpPr>
        <p:spPr>
          <a:xfrm flipV="1">
            <a:off x="632177" y="3121509"/>
            <a:ext cx="468000" cy="1440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04855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A0458-2149-C8B1-88C2-753A750A1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5" name="Groupe 19">
            <a:extLst>
              <a:ext uri="{FF2B5EF4-FFF2-40B4-BE49-F238E27FC236}">
                <a16:creationId xmlns:a16="http://schemas.microsoft.com/office/drawing/2014/main" id="{9B303CD8-23E7-95B0-615A-F082C109B97D}"/>
              </a:ext>
            </a:extLst>
          </p:cNvPr>
          <p:cNvGrpSpPr/>
          <p:nvPr/>
        </p:nvGrpSpPr>
        <p:grpSpPr>
          <a:xfrm>
            <a:off x="778933" y="812800"/>
            <a:ext cx="9205499" cy="6045200"/>
            <a:chOff x="467544" y="1011138"/>
            <a:chExt cx="7776864" cy="5143500"/>
          </a:xfrm>
        </p:grpSpPr>
        <p:pic>
          <p:nvPicPr>
            <p:cNvPr id="6" name="Image 20">
              <a:extLst>
                <a:ext uri="{FF2B5EF4-FFF2-40B4-BE49-F238E27FC236}">
                  <a16:creationId xmlns:a16="http://schemas.microsoft.com/office/drawing/2014/main" id="{ACB9BC49-07DB-38D9-4965-98D5553FBA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7544" y="1011138"/>
              <a:ext cx="7776864" cy="5143500"/>
            </a:xfrm>
            <a:prstGeom prst="rect">
              <a:avLst/>
            </a:prstGeom>
          </p:spPr>
        </p:pic>
        <p:cxnSp>
          <p:nvCxnSpPr>
            <p:cNvPr id="7" name="Connecteur droit avec flèche 21">
              <a:extLst>
                <a:ext uri="{FF2B5EF4-FFF2-40B4-BE49-F238E27FC236}">
                  <a16:creationId xmlns:a16="http://schemas.microsoft.com/office/drawing/2014/main" id="{6A2FA80F-CBCC-A6AE-A72E-2E8774EE9F2C}"/>
                </a:ext>
              </a:extLst>
            </p:cNvPr>
            <p:cNvCxnSpPr/>
            <p:nvPr/>
          </p:nvCxnSpPr>
          <p:spPr>
            <a:xfrm flipH="1" flipV="1">
              <a:off x="4738985" y="3103103"/>
              <a:ext cx="612577" cy="5760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ZoneTexte 22">
              <a:extLst>
                <a:ext uri="{FF2B5EF4-FFF2-40B4-BE49-F238E27FC236}">
                  <a16:creationId xmlns:a16="http://schemas.microsoft.com/office/drawing/2014/main" id="{FFDB5AA3-414A-0F75-3890-C1BB9A8EFFD6}"/>
                </a:ext>
              </a:extLst>
            </p:cNvPr>
            <p:cNvSpPr txBox="1"/>
            <p:nvPr/>
          </p:nvSpPr>
          <p:spPr>
            <a:xfrm>
              <a:off x="796800" y="3429000"/>
              <a:ext cx="1045414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Li converter</a:t>
              </a:r>
            </a:p>
          </p:txBody>
        </p:sp>
        <p:sp>
          <p:nvSpPr>
            <p:cNvPr id="9" name="ZoneTexte 23">
              <a:extLst>
                <a:ext uri="{FF2B5EF4-FFF2-40B4-BE49-F238E27FC236}">
                  <a16:creationId xmlns:a16="http://schemas.microsoft.com/office/drawing/2014/main" id="{3025CD59-BE76-D2D1-85B9-9FCC96919E0A}"/>
                </a:ext>
              </a:extLst>
            </p:cNvPr>
            <p:cNvSpPr txBox="1"/>
            <p:nvPr/>
          </p:nvSpPr>
          <p:spPr>
            <a:xfrm>
              <a:off x="3311040" y="1156789"/>
              <a:ext cx="930063" cy="4451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Carbon </a:t>
              </a:r>
            </a:p>
            <a:p>
              <a:r>
                <a:rPr lang="en-US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converter</a:t>
              </a:r>
            </a:p>
          </p:txBody>
        </p:sp>
        <p:sp>
          <p:nvSpPr>
            <p:cNvPr id="10" name="ZoneTexte 24">
              <a:extLst>
                <a:ext uri="{FF2B5EF4-FFF2-40B4-BE49-F238E27FC236}">
                  <a16:creationId xmlns:a16="http://schemas.microsoft.com/office/drawing/2014/main" id="{85C9F731-0EE9-7163-1F66-327A2760C391}"/>
                </a:ext>
              </a:extLst>
            </p:cNvPr>
            <p:cNvSpPr txBox="1"/>
            <p:nvPr/>
          </p:nvSpPr>
          <p:spPr>
            <a:xfrm>
              <a:off x="5097281" y="3773539"/>
              <a:ext cx="151216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Irradiation station</a:t>
              </a:r>
            </a:p>
          </p:txBody>
        </p:sp>
        <p:cxnSp>
          <p:nvCxnSpPr>
            <p:cNvPr id="11" name="Connecteur droit avec flèche 25">
              <a:extLst>
                <a:ext uri="{FF2B5EF4-FFF2-40B4-BE49-F238E27FC236}">
                  <a16:creationId xmlns:a16="http://schemas.microsoft.com/office/drawing/2014/main" id="{BA92436B-D3F1-2F17-CDB1-297821BCCCD7}"/>
                </a:ext>
              </a:extLst>
            </p:cNvPr>
            <p:cNvCxnSpPr/>
            <p:nvPr/>
          </p:nvCxnSpPr>
          <p:spPr>
            <a:xfrm flipH="1">
              <a:off x="2915816" y="1418399"/>
              <a:ext cx="348075" cy="84734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avec flèche 26">
              <a:extLst>
                <a:ext uri="{FF2B5EF4-FFF2-40B4-BE49-F238E27FC236}">
                  <a16:creationId xmlns:a16="http://schemas.microsoft.com/office/drawing/2014/main" id="{533B8907-4908-A8B4-2F09-4199DF79EAC1}"/>
                </a:ext>
              </a:extLst>
            </p:cNvPr>
            <p:cNvCxnSpPr/>
            <p:nvPr/>
          </p:nvCxnSpPr>
          <p:spPr>
            <a:xfrm flipV="1">
              <a:off x="1259632" y="3097288"/>
              <a:ext cx="792088" cy="29384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27">
              <a:extLst>
                <a:ext uri="{FF2B5EF4-FFF2-40B4-BE49-F238E27FC236}">
                  <a16:creationId xmlns:a16="http://schemas.microsoft.com/office/drawing/2014/main" id="{775135F1-B139-FA13-9B76-AD454F59EFD1}"/>
                </a:ext>
              </a:extLst>
            </p:cNvPr>
            <p:cNvSpPr txBox="1"/>
            <p:nvPr/>
          </p:nvSpPr>
          <p:spPr>
            <a:xfrm>
              <a:off x="5677430" y="1617668"/>
              <a:ext cx="151216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Pneumatic transfer system</a:t>
              </a:r>
            </a:p>
          </p:txBody>
        </p:sp>
        <p:cxnSp>
          <p:nvCxnSpPr>
            <p:cNvPr id="14" name="Connecteur droit avec flèche 28">
              <a:extLst>
                <a:ext uri="{FF2B5EF4-FFF2-40B4-BE49-F238E27FC236}">
                  <a16:creationId xmlns:a16="http://schemas.microsoft.com/office/drawing/2014/main" id="{8CB28B24-1CFF-FBB1-A704-B32E71790620}"/>
                </a:ext>
              </a:extLst>
            </p:cNvPr>
            <p:cNvCxnSpPr/>
            <p:nvPr/>
          </p:nvCxnSpPr>
          <p:spPr>
            <a:xfrm flipH="1">
              <a:off x="4785006" y="1848501"/>
              <a:ext cx="864094" cy="41723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1E58E8D2-DFED-0F59-22B3-CBC854B67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NFS : salle du convertisseur</a:t>
            </a:r>
          </a:p>
        </p:txBody>
      </p:sp>
    </p:spTree>
    <p:extLst>
      <p:ext uri="{BB962C8B-B14F-4D97-AF65-F5344CB8AC3E}">
        <p14:creationId xmlns:p14="http://schemas.microsoft.com/office/powerpoint/2010/main" val="30744466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A0458-2149-C8B1-88C2-753A750A1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E58E8D2-DFED-0F59-22B3-CBC854B67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NFS : salle de mesures “temps de vol”</a:t>
            </a:r>
          </a:p>
        </p:txBody>
      </p:sp>
      <p:pic>
        <p:nvPicPr>
          <p:cNvPr id="2" name="Image 29">
            <a:extLst>
              <a:ext uri="{FF2B5EF4-FFF2-40B4-BE49-F238E27FC236}">
                <a16:creationId xmlns:a16="http://schemas.microsoft.com/office/drawing/2014/main" id="{C4CECB66-C84C-FCEC-3E90-1A9C0F9C5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913582" y="-121842"/>
            <a:ext cx="5294346" cy="749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788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A0458-2149-C8B1-88C2-753A750A1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E58E8D2-DFED-0F59-22B3-CBC854B67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NFS : salle de mesures “temps de vol”</a:t>
            </a:r>
          </a:p>
        </p:txBody>
      </p:sp>
      <p:sp>
        <p:nvSpPr>
          <p:cNvPr id="3" name="ZoneTexte 5">
            <a:extLst>
              <a:ext uri="{FF2B5EF4-FFF2-40B4-BE49-F238E27FC236}">
                <a16:creationId xmlns:a16="http://schemas.microsoft.com/office/drawing/2014/main" id="{4EDF2A43-9057-6226-6E94-011D08B2BD53}"/>
              </a:ext>
            </a:extLst>
          </p:cNvPr>
          <p:cNvSpPr txBox="1"/>
          <p:nvPr/>
        </p:nvSpPr>
        <p:spPr>
          <a:xfrm>
            <a:off x="0" y="943198"/>
            <a:ext cx="365250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dirty="0" err="1"/>
              <a:t>Pygmy</a:t>
            </a:r>
            <a:r>
              <a:rPr lang="fr-FR" dirty="0"/>
              <a:t> </a:t>
            </a:r>
            <a:r>
              <a:rPr lang="fr-FR" dirty="0" err="1"/>
              <a:t>dipole</a:t>
            </a:r>
            <a:r>
              <a:rPr lang="fr-FR" dirty="0"/>
              <a:t> </a:t>
            </a:r>
            <a:r>
              <a:rPr lang="fr-FR" dirty="0" err="1"/>
              <a:t>resonance</a:t>
            </a:r>
            <a:r>
              <a:rPr lang="fr-FR" dirty="0"/>
              <a:t> in </a:t>
            </a:r>
            <a:r>
              <a:rPr lang="fr-FR" baseline="30000" dirty="0"/>
              <a:t>140</a:t>
            </a:r>
            <a:r>
              <a:rPr lang="fr-FR" dirty="0"/>
              <a:t>Ce </a:t>
            </a:r>
            <a:r>
              <a:rPr lang="fr-FR" dirty="0" err="1"/>
              <a:t>using</a:t>
            </a:r>
            <a:r>
              <a:rPr lang="fr-FR" dirty="0"/>
              <a:t> the (</a:t>
            </a:r>
            <a:r>
              <a:rPr lang="fr-FR" dirty="0" err="1"/>
              <a:t>n,n’</a:t>
            </a:r>
            <a:r>
              <a:rPr lang="fr-FR" dirty="0" err="1">
                <a:latin typeface="Symbol" pitchFamily="2" charset="2"/>
              </a:rPr>
              <a:t>g</a:t>
            </a:r>
            <a:r>
              <a:rPr lang="fr-FR" dirty="0"/>
              <a:t>) </a:t>
            </a:r>
            <a:r>
              <a:rPr lang="fr-FR" dirty="0" err="1"/>
              <a:t>reaction</a:t>
            </a:r>
            <a:r>
              <a:rPr lang="fr-FR" dirty="0"/>
              <a:t>, </a:t>
            </a:r>
          </a:p>
          <a:p>
            <a:r>
              <a:rPr lang="fr-FR" dirty="0"/>
              <a:t>Marine </a:t>
            </a:r>
            <a:r>
              <a:rPr lang="fr-FR" dirty="0" err="1"/>
              <a:t>Vandebrouck</a:t>
            </a:r>
            <a:r>
              <a:rPr lang="fr-FR" dirty="0"/>
              <a:t> et al</a:t>
            </a:r>
          </a:p>
          <a:p>
            <a:pPr algn="l"/>
            <a:endParaRPr lang="fr-FR" dirty="0"/>
          </a:p>
          <a:p>
            <a:endParaRPr lang="fr-FR" dirty="0"/>
          </a:p>
          <a:p>
            <a:pPr marL="285750" indent="-285750">
              <a:buFont typeface="Wingdings" pitchFamily="2" charset="2"/>
              <a:buChar char="Ø"/>
            </a:pPr>
            <a:endParaRPr lang="fr-FR" dirty="0"/>
          </a:p>
          <a:p>
            <a:pPr marL="285750" indent="-285750">
              <a:buFont typeface="Wingdings" pitchFamily="2" charset="2"/>
              <a:buChar char="Ø"/>
            </a:pPr>
            <a:r>
              <a:rPr lang="fr-FR" dirty="0">
                <a:solidFill>
                  <a:srgbClr val="0070C0"/>
                </a:solidFill>
              </a:rPr>
              <a:t>LIONS: Light ions production </a:t>
            </a:r>
            <a:r>
              <a:rPr lang="fr-FR" dirty="0" err="1">
                <a:solidFill>
                  <a:srgbClr val="0070C0"/>
                </a:solidFill>
              </a:rPr>
              <a:t>studies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err="1">
                <a:solidFill>
                  <a:srgbClr val="0070C0"/>
                </a:solidFill>
              </a:rPr>
              <a:t>with</a:t>
            </a:r>
            <a:r>
              <a:rPr lang="fr-FR" dirty="0">
                <a:solidFill>
                  <a:srgbClr val="0070C0"/>
                </a:solidFill>
              </a:rPr>
              <a:t> MEDLEY at the NFS </a:t>
            </a:r>
            <a:r>
              <a:rPr lang="fr-FR" dirty="0" err="1">
                <a:solidFill>
                  <a:srgbClr val="0070C0"/>
                </a:solidFill>
              </a:rPr>
              <a:t>facility</a:t>
            </a:r>
            <a:r>
              <a:rPr lang="fr-FR" dirty="0">
                <a:solidFill>
                  <a:srgbClr val="0070C0"/>
                </a:solidFill>
              </a:rPr>
              <a:t>, Diego </a:t>
            </a:r>
            <a:r>
              <a:rPr lang="fr-FR" dirty="0" err="1">
                <a:solidFill>
                  <a:srgbClr val="0070C0"/>
                </a:solidFill>
              </a:rPr>
              <a:t>Tarrio</a:t>
            </a:r>
            <a:r>
              <a:rPr lang="fr-FR" dirty="0">
                <a:solidFill>
                  <a:srgbClr val="0070C0"/>
                </a:solidFill>
              </a:rPr>
              <a:t> et al</a:t>
            </a:r>
          </a:p>
          <a:p>
            <a:pPr algn="l"/>
            <a:endParaRPr lang="fr-FR" dirty="0"/>
          </a:p>
          <a:p>
            <a:pPr marL="285750" indent="-285750">
              <a:buFont typeface="Wingdings" pitchFamily="2" charset="2"/>
              <a:buChar char="Ø"/>
            </a:pPr>
            <a:r>
              <a:rPr lang="fr-FR" dirty="0">
                <a:solidFill>
                  <a:srgbClr val="0070C0"/>
                </a:solidFill>
              </a:rPr>
              <a:t>GARIC: Gas </a:t>
            </a:r>
            <a:r>
              <a:rPr lang="fr-FR" dirty="0" err="1">
                <a:solidFill>
                  <a:srgbClr val="0070C0"/>
                </a:solidFill>
              </a:rPr>
              <a:t>pRoduction</a:t>
            </a:r>
            <a:r>
              <a:rPr lang="fr-FR" dirty="0">
                <a:solidFill>
                  <a:srgbClr val="0070C0"/>
                </a:solidFill>
              </a:rPr>
              <a:t> in </a:t>
            </a:r>
            <a:r>
              <a:rPr lang="fr-FR" dirty="0" err="1">
                <a:solidFill>
                  <a:srgbClr val="0070C0"/>
                </a:solidFill>
              </a:rPr>
              <a:t>Chromium</a:t>
            </a:r>
            <a:r>
              <a:rPr lang="fr-FR" dirty="0">
                <a:solidFill>
                  <a:srgbClr val="0070C0"/>
                </a:solidFill>
              </a:rPr>
              <a:t>, </a:t>
            </a:r>
            <a:r>
              <a:rPr lang="fr-FR" dirty="0" err="1">
                <a:solidFill>
                  <a:srgbClr val="0070C0"/>
                </a:solidFill>
              </a:rPr>
              <a:t>Iron</a:t>
            </a:r>
            <a:r>
              <a:rPr lang="fr-FR" dirty="0">
                <a:solidFill>
                  <a:srgbClr val="0070C0"/>
                </a:solidFill>
              </a:rPr>
              <a:t> by neutrons, Diego </a:t>
            </a:r>
            <a:r>
              <a:rPr lang="fr-FR" dirty="0" err="1">
                <a:solidFill>
                  <a:srgbClr val="0070C0"/>
                </a:solidFill>
              </a:rPr>
              <a:t>Tarrio</a:t>
            </a:r>
            <a:r>
              <a:rPr lang="fr-FR" dirty="0">
                <a:solidFill>
                  <a:srgbClr val="0070C0"/>
                </a:solidFill>
              </a:rPr>
              <a:t> et al</a:t>
            </a:r>
          </a:p>
          <a:p>
            <a:pPr algn="l"/>
            <a:endParaRPr lang="fr-FR" dirty="0">
              <a:solidFill>
                <a:srgbClr val="0070C0"/>
              </a:solidFill>
            </a:endParaRPr>
          </a:p>
          <a:p>
            <a:pPr algn="l"/>
            <a:endParaRPr lang="fr-FR" dirty="0">
              <a:solidFill>
                <a:srgbClr val="0070C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fr-FR" dirty="0">
                <a:solidFill>
                  <a:srgbClr val="0070C0"/>
                </a:solidFill>
              </a:rPr>
              <a:t>(</a:t>
            </a:r>
            <a:r>
              <a:rPr lang="fr-FR" dirty="0" err="1">
                <a:solidFill>
                  <a:srgbClr val="0070C0"/>
                </a:solidFill>
              </a:rPr>
              <a:t>n,xn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>
                <a:solidFill>
                  <a:srgbClr val="0070C0"/>
                </a:solidFill>
                <a:latin typeface="Symbol" pitchFamily="2" charset="2"/>
              </a:rPr>
              <a:t>g</a:t>
            </a:r>
            <a:r>
              <a:rPr lang="fr-FR" dirty="0">
                <a:solidFill>
                  <a:srgbClr val="0070C0"/>
                </a:solidFill>
              </a:rPr>
              <a:t>) </a:t>
            </a:r>
            <a:r>
              <a:rPr lang="fr-FR" dirty="0" err="1">
                <a:solidFill>
                  <a:srgbClr val="0070C0"/>
                </a:solidFill>
              </a:rPr>
              <a:t>reaction</a:t>
            </a:r>
            <a:r>
              <a:rPr lang="fr-FR" dirty="0">
                <a:solidFill>
                  <a:srgbClr val="0070C0"/>
                </a:solidFill>
              </a:rPr>
              <a:t> cross section </a:t>
            </a:r>
            <a:r>
              <a:rPr lang="fr-FR" dirty="0" err="1">
                <a:solidFill>
                  <a:srgbClr val="0070C0"/>
                </a:solidFill>
              </a:rPr>
              <a:t>measurements</a:t>
            </a:r>
            <a:r>
              <a:rPr lang="fr-FR" dirty="0">
                <a:solidFill>
                  <a:srgbClr val="0070C0"/>
                </a:solidFill>
              </a:rPr>
              <a:t> for </a:t>
            </a:r>
            <a:r>
              <a:rPr lang="fr-FR" dirty="0" err="1">
                <a:solidFill>
                  <a:srgbClr val="0070C0"/>
                </a:solidFill>
              </a:rPr>
              <a:t>nuclear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err="1">
                <a:solidFill>
                  <a:srgbClr val="0070C0"/>
                </a:solidFill>
              </a:rPr>
              <a:t>energy</a:t>
            </a:r>
            <a:r>
              <a:rPr lang="fr-FR" dirty="0">
                <a:solidFill>
                  <a:srgbClr val="0070C0"/>
                </a:solidFill>
              </a:rPr>
              <a:t>, M. </a:t>
            </a:r>
            <a:r>
              <a:rPr lang="fr-FR" dirty="0" err="1">
                <a:solidFill>
                  <a:srgbClr val="0070C0"/>
                </a:solidFill>
              </a:rPr>
              <a:t>Kerveno</a:t>
            </a:r>
            <a:endParaRPr lang="fr-FR" dirty="0">
              <a:solidFill>
                <a:srgbClr val="0070C0"/>
              </a:solidFill>
            </a:endParaRPr>
          </a:p>
        </p:txBody>
      </p:sp>
      <p:pic>
        <p:nvPicPr>
          <p:cNvPr id="5" name="Image 6">
            <a:extLst>
              <a:ext uri="{FF2B5EF4-FFF2-40B4-BE49-F238E27FC236}">
                <a16:creationId xmlns:a16="http://schemas.microsoft.com/office/drawing/2014/main" id="{832ED65B-349B-59BD-9614-F0A41FF3A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170" y="3574687"/>
            <a:ext cx="2314339" cy="1735754"/>
          </a:xfrm>
          <a:prstGeom prst="rect">
            <a:avLst/>
          </a:prstGeom>
        </p:spPr>
      </p:pic>
      <p:pic>
        <p:nvPicPr>
          <p:cNvPr id="6" name="Image 2">
            <a:extLst>
              <a:ext uri="{FF2B5EF4-FFF2-40B4-BE49-F238E27FC236}">
                <a16:creationId xmlns:a16="http://schemas.microsoft.com/office/drawing/2014/main" id="{FE5A1135-5E1C-31C6-2219-9B5375B531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536" y="847771"/>
            <a:ext cx="3949946" cy="2537720"/>
          </a:xfrm>
          <a:prstGeom prst="rect">
            <a:avLst/>
          </a:prstGeom>
        </p:spPr>
      </p:pic>
      <p:sp>
        <p:nvSpPr>
          <p:cNvPr id="7" name="ZoneTexte 10">
            <a:extLst>
              <a:ext uri="{FF2B5EF4-FFF2-40B4-BE49-F238E27FC236}">
                <a16:creationId xmlns:a16="http://schemas.microsoft.com/office/drawing/2014/main" id="{25B1F136-9694-C8BE-64A6-65E5C4386560}"/>
              </a:ext>
            </a:extLst>
          </p:cNvPr>
          <p:cNvSpPr txBox="1"/>
          <p:nvPr/>
        </p:nvSpPr>
        <p:spPr>
          <a:xfrm>
            <a:off x="4381962" y="5485400"/>
            <a:ext cx="873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MEDLEY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BB9C5B-DEC4-77EA-54D0-3F3FA5A1883D}"/>
              </a:ext>
            </a:extLst>
          </p:cNvPr>
          <p:cNvSpPr txBox="1"/>
          <p:nvPr/>
        </p:nvSpPr>
        <p:spPr>
          <a:xfrm>
            <a:off x="9807079" y="1193301"/>
            <a:ext cx="242245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sz="1800" dirty="0" err="1"/>
              <a:t>Shedding</a:t>
            </a:r>
            <a:r>
              <a:rPr lang="fr-FR" sz="1800" dirty="0"/>
              <a:t> new light</a:t>
            </a:r>
          </a:p>
          <a:p>
            <a:r>
              <a:rPr lang="fr-FR" sz="1800" dirty="0"/>
              <a:t> on the structure of </a:t>
            </a:r>
          </a:p>
          <a:p>
            <a:r>
              <a:rPr lang="fr-FR" sz="1800" baseline="30000" dirty="0"/>
              <a:t>56</a:t>
            </a:r>
            <a:r>
              <a:rPr lang="fr-FR" sz="1800" dirty="0"/>
              <a:t>Ni </a:t>
            </a:r>
            <a:r>
              <a:rPr lang="fr-FR" sz="1800" dirty="0" err="1"/>
              <a:t>using</a:t>
            </a:r>
            <a:r>
              <a:rPr lang="fr-FR" sz="1800" dirty="0"/>
              <a:t> (n,3n) </a:t>
            </a:r>
          </a:p>
          <a:p>
            <a:r>
              <a:rPr lang="fr-FR" sz="1800" dirty="0" err="1"/>
              <a:t>reaction</a:t>
            </a:r>
            <a:r>
              <a:rPr lang="fr-FR" sz="1800" dirty="0"/>
              <a:t> at NFS, </a:t>
            </a:r>
          </a:p>
          <a:p>
            <a:r>
              <a:rPr lang="fr-FR" sz="1800" dirty="0"/>
              <a:t>E. </a:t>
            </a:r>
            <a:r>
              <a:rPr lang="fr-FR" sz="1800" dirty="0" err="1"/>
              <a:t>Clement</a:t>
            </a:r>
            <a:r>
              <a:rPr lang="fr-FR" sz="1800" dirty="0"/>
              <a:t> et al</a:t>
            </a:r>
          </a:p>
          <a:p>
            <a:pPr marL="285750" indent="-285750">
              <a:buFont typeface="Wingdings" pitchFamily="2" charset="2"/>
              <a:buChar char="Ø"/>
            </a:pPr>
            <a:endParaRPr lang="fr-FR" sz="1800" dirty="0"/>
          </a:p>
          <a:p>
            <a:endParaRPr lang="en-FR" dirty="0"/>
          </a:p>
        </p:txBody>
      </p:sp>
      <p:pic>
        <p:nvPicPr>
          <p:cNvPr id="9" name="Image 5">
            <a:extLst>
              <a:ext uri="{FF2B5EF4-FFF2-40B4-BE49-F238E27FC236}">
                <a16:creationId xmlns:a16="http://schemas.microsoft.com/office/drawing/2014/main" id="{A2C08E2D-06E2-D1A1-F438-49749D3B25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119" b="7798"/>
          <a:stretch/>
        </p:blipFill>
        <p:spPr>
          <a:xfrm>
            <a:off x="7342482" y="3933396"/>
            <a:ext cx="3053267" cy="17313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5069BA-AA0E-6A11-5C74-9000CA4EC447}"/>
              </a:ext>
            </a:extLst>
          </p:cNvPr>
          <p:cNvSpPr txBox="1"/>
          <p:nvPr/>
        </p:nvSpPr>
        <p:spPr>
          <a:xfrm>
            <a:off x="6814159" y="5697373"/>
            <a:ext cx="4799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aseline="30000" dirty="0">
                <a:solidFill>
                  <a:srgbClr val="0070C0"/>
                </a:solidFill>
              </a:rPr>
              <a:t>235</a:t>
            </a:r>
            <a:r>
              <a:rPr lang="fr-FR" sz="1800" dirty="0">
                <a:solidFill>
                  <a:srgbClr val="0070C0"/>
                </a:solidFill>
              </a:rPr>
              <a:t>U </a:t>
            </a:r>
            <a:r>
              <a:rPr lang="fr-FR" dirty="0">
                <a:solidFill>
                  <a:srgbClr val="0070C0"/>
                </a:solidFill>
              </a:rPr>
              <a:t>FALSTAFF at NFS, D. Doré et al.</a:t>
            </a:r>
          </a:p>
          <a:p>
            <a:r>
              <a:rPr lang="fr-FR" sz="1800" dirty="0">
                <a:solidFill>
                  <a:srgbClr val="0070C0"/>
                </a:solidFill>
              </a:rPr>
              <a:t>Fission fragment </a:t>
            </a:r>
            <a:r>
              <a:rPr lang="fr-FR" sz="1800" dirty="0" err="1">
                <a:solidFill>
                  <a:srgbClr val="0070C0"/>
                </a:solidFill>
              </a:rPr>
              <a:t>study</a:t>
            </a:r>
            <a:r>
              <a:rPr lang="fr-FR" sz="1800" dirty="0">
                <a:solidFill>
                  <a:srgbClr val="0070C0"/>
                </a:solidFill>
              </a:rPr>
              <a:t> </a:t>
            </a:r>
            <a:r>
              <a:rPr lang="fr-FR" sz="1800" dirty="0" err="1">
                <a:solidFill>
                  <a:srgbClr val="0070C0"/>
                </a:solidFill>
              </a:rPr>
              <a:t>with</a:t>
            </a:r>
            <a:r>
              <a:rPr lang="fr-FR" sz="1800" dirty="0">
                <a:solidFill>
                  <a:srgbClr val="0070C0"/>
                </a:solidFill>
              </a:rPr>
              <a:t> excitation </a:t>
            </a:r>
            <a:r>
              <a:rPr lang="fr-FR" sz="1800" dirty="0" err="1">
                <a:solidFill>
                  <a:srgbClr val="0070C0"/>
                </a:solidFill>
              </a:rPr>
              <a:t>energy</a:t>
            </a:r>
            <a:endParaRPr lang="fr-FR" sz="1800" dirty="0">
              <a:solidFill>
                <a:srgbClr val="0070C0"/>
              </a:solidFill>
            </a:endParaRPr>
          </a:p>
        </p:txBody>
      </p:sp>
      <p:pic>
        <p:nvPicPr>
          <p:cNvPr id="11" name="Image 7">
            <a:extLst>
              <a:ext uri="{FF2B5EF4-FFF2-40B4-BE49-F238E27FC236}">
                <a16:creationId xmlns:a16="http://schemas.microsoft.com/office/drawing/2014/main" id="{FD74E545-5C7B-B9CD-F170-7E2A7EFC6F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728" y="917001"/>
            <a:ext cx="2018351" cy="269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338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4B04A-E63F-21F7-F05B-569E41CD6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Evolution de la distribution des fragments de fission en fonction de l’énergie des neutrons incidents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8BAC32-0FA0-D27F-7585-CAF42C776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3">
            <a:extLst>
              <a:ext uri="{FF2B5EF4-FFF2-40B4-BE49-F238E27FC236}">
                <a16:creationId xmlns:a16="http://schemas.microsoft.com/office/drawing/2014/main" id="{1DF17657-5CBE-00F6-63E4-630BAE73F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54" y="3194756"/>
            <a:ext cx="2900726" cy="2761971"/>
          </a:xfrm>
          <a:prstGeom prst="rect">
            <a:avLst/>
          </a:prstGeom>
        </p:spPr>
      </p:pic>
      <p:pic>
        <p:nvPicPr>
          <p:cNvPr id="6" name="Image 13">
            <a:extLst>
              <a:ext uri="{FF2B5EF4-FFF2-40B4-BE49-F238E27FC236}">
                <a16:creationId xmlns:a16="http://schemas.microsoft.com/office/drawing/2014/main" id="{A2CE8C31-11B3-73A2-0473-9B347DF91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0459"/>
            <a:ext cx="4648200" cy="2198285"/>
          </a:xfrm>
          <a:prstGeom prst="rect">
            <a:avLst/>
          </a:prstGeom>
        </p:spPr>
      </p:pic>
      <p:grpSp>
        <p:nvGrpSpPr>
          <p:cNvPr id="7" name="Groupe 2">
            <a:extLst>
              <a:ext uri="{FF2B5EF4-FFF2-40B4-BE49-F238E27FC236}">
                <a16:creationId xmlns:a16="http://schemas.microsoft.com/office/drawing/2014/main" id="{AF8E97DC-D4E6-F736-DD71-5BC2B447B7F9}"/>
              </a:ext>
            </a:extLst>
          </p:cNvPr>
          <p:cNvGrpSpPr/>
          <p:nvPr/>
        </p:nvGrpSpPr>
        <p:grpSpPr>
          <a:xfrm>
            <a:off x="4904757" y="1002202"/>
            <a:ext cx="7287243" cy="4481433"/>
            <a:chOff x="55253" y="746246"/>
            <a:chExt cx="9033492" cy="5905181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846CE5B4-C0B7-F82A-652C-AB83EFB5D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97" y="922143"/>
              <a:ext cx="8746748" cy="5479494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7F933A42-22BF-8980-799C-8E477F7B3800}"/>
                </a:ext>
              </a:extLst>
            </p:cNvPr>
            <p:cNvSpPr txBox="1"/>
            <p:nvPr/>
          </p:nvSpPr>
          <p:spPr>
            <a:xfrm>
              <a:off x="7038909" y="6343650"/>
              <a:ext cx="12891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dirty="0"/>
                <a:t>Energy (MeV)</a:t>
              </a:r>
            </a:p>
          </p:txBody>
        </p:sp>
        <p:cxnSp>
          <p:nvCxnSpPr>
            <p:cNvPr id="10" name="Connecteur droit avec flèche 10">
              <a:extLst>
                <a:ext uri="{FF2B5EF4-FFF2-40B4-BE49-F238E27FC236}">
                  <a16:creationId xmlns:a16="http://schemas.microsoft.com/office/drawing/2014/main" id="{3A85B963-99AF-DADB-1AB6-73A1F172947C}"/>
                </a:ext>
              </a:extLst>
            </p:cNvPr>
            <p:cNvCxnSpPr>
              <a:cxnSpLocks/>
            </p:cNvCxnSpPr>
            <p:nvPr/>
          </p:nvCxnSpPr>
          <p:spPr>
            <a:xfrm>
              <a:off x="400325" y="6343651"/>
              <a:ext cx="850468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1">
              <a:extLst>
                <a:ext uri="{FF2B5EF4-FFF2-40B4-BE49-F238E27FC236}">
                  <a16:creationId xmlns:a16="http://schemas.microsoft.com/office/drawing/2014/main" id="{5DADF8B5-4915-C456-7889-6756D162B9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8252" y="746246"/>
              <a:ext cx="0" cy="562462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ZoneTexte 12">
              <a:extLst>
                <a:ext uri="{FF2B5EF4-FFF2-40B4-BE49-F238E27FC236}">
                  <a16:creationId xmlns:a16="http://schemas.microsoft.com/office/drawing/2014/main" id="{51DCFEEC-4ABA-470E-5237-153BF02F5C14}"/>
                </a:ext>
              </a:extLst>
            </p:cNvPr>
            <p:cNvSpPr txBox="1"/>
            <p:nvPr/>
          </p:nvSpPr>
          <p:spPr>
            <a:xfrm rot="16200000">
              <a:off x="-312668" y="1784015"/>
              <a:ext cx="104361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CA" sz="1400" dirty="0"/>
                <a:t>Yield (</a:t>
              </a:r>
              <a:r>
                <a:rPr lang="en-CA" sz="1400" dirty="0" err="1"/>
                <a:t>a.u</a:t>
              </a:r>
              <a:r>
                <a:rPr lang="en-CA" sz="1400" dirty="0"/>
                <a:t>.)</a:t>
              </a:r>
            </a:p>
          </p:txBody>
        </p:sp>
        <p:sp>
          <p:nvSpPr>
            <p:cNvPr id="13" name="ZoneTexte 15">
              <a:extLst>
                <a:ext uri="{FF2B5EF4-FFF2-40B4-BE49-F238E27FC236}">
                  <a16:creationId xmlns:a16="http://schemas.microsoft.com/office/drawing/2014/main" id="{D926B796-36EC-D17E-CF80-6E2030717AD5}"/>
                </a:ext>
              </a:extLst>
            </p:cNvPr>
            <p:cNvSpPr txBox="1"/>
            <p:nvPr/>
          </p:nvSpPr>
          <p:spPr>
            <a:xfrm>
              <a:off x="687546" y="971743"/>
              <a:ext cx="11256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dirty="0" err="1"/>
                <a:t>En</a:t>
              </a:r>
              <a:r>
                <a:rPr lang="en-CA" sz="1400" dirty="0"/>
                <a:t> = 2 MeV</a:t>
              </a:r>
            </a:p>
          </p:txBody>
        </p:sp>
        <p:sp>
          <p:nvSpPr>
            <p:cNvPr id="14" name="ZoneTexte 17">
              <a:extLst>
                <a:ext uri="{FF2B5EF4-FFF2-40B4-BE49-F238E27FC236}">
                  <a16:creationId xmlns:a16="http://schemas.microsoft.com/office/drawing/2014/main" id="{7DAD54F5-E568-D168-20C6-F3F6390D508C}"/>
                </a:ext>
              </a:extLst>
            </p:cNvPr>
            <p:cNvSpPr txBox="1"/>
            <p:nvPr/>
          </p:nvSpPr>
          <p:spPr>
            <a:xfrm>
              <a:off x="3417685" y="971743"/>
              <a:ext cx="11256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dirty="0" err="1"/>
                <a:t>En</a:t>
              </a:r>
              <a:r>
                <a:rPr lang="en-CA" sz="1400" dirty="0"/>
                <a:t> = 4 MeV</a:t>
              </a:r>
            </a:p>
          </p:txBody>
        </p:sp>
        <p:sp>
          <p:nvSpPr>
            <p:cNvPr id="15" name="ZoneTexte 18">
              <a:extLst>
                <a:ext uri="{FF2B5EF4-FFF2-40B4-BE49-F238E27FC236}">
                  <a16:creationId xmlns:a16="http://schemas.microsoft.com/office/drawing/2014/main" id="{E7FA7206-4DB8-322D-6952-8E5796BBAAF6}"/>
                </a:ext>
              </a:extLst>
            </p:cNvPr>
            <p:cNvSpPr txBox="1"/>
            <p:nvPr/>
          </p:nvSpPr>
          <p:spPr>
            <a:xfrm>
              <a:off x="6079114" y="946537"/>
              <a:ext cx="11256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dirty="0" err="1"/>
                <a:t>En</a:t>
              </a:r>
              <a:r>
                <a:rPr lang="en-CA" sz="1400" dirty="0"/>
                <a:t> = 6 MeV</a:t>
              </a:r>
            </a:p>
          </p:txBody>
        </p:sp>
        <p:sp>
          <p:nvSpPr>
            <p:cNvPr id="16" name="ZoneTexte 19">
              <a:extLst>
                <a:ext uri="{FF2B5EF4-FFF2-40B4-BE49-F238E27FC236}">
                  <a16:creationId xmlns:a16="http://schemas.microsoft.com/office/drawing/2014/main" id="{85356469-D67E-89BA-7C13-DA97F38CD43A}"/>
                </a:ext>
              </a:extLst>
            </p:cNvPr>
            <p:cNvSpPr txBox="1"/>
            <p:nvPr/>
          </p:nvSpPr>
          <p:spPr>
            <a:xfrm>
              <a:off x="6159549" y="4458521"/>
              <a:ext cx="12250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dirty="0" err="1"/>
                <a:t>En</a:t>
              </a:r>
              <a:r>
                <a:rPr lang="en-CA" sz="1400" dirty="0"/>
                <a:t> = 18 MeV</a:t>
              </a:r>
            </a:p>
          </p:txBody>
        </p:sp>
        <p:sp>
          <p:nvSpPr>
            <p:cNvPr id="17" name="ZoneTexte 20">
              <a:extLst>
                <a:ext uri="{FF2B5EF4-FFF2-40B4-BE49-F238E27FC236}">
                  <a16:creationId xmlns:a16="http://schemas.microsoft.com/office/drawing/2014/main" id="{24A2FFFA-B48D-1756-F51B-EB9E124F03B2}"/>
                </a:ext>
              </a:extLst>
            </p:cNvPr>
            <p:cNvSpPr txBox="1"/>
            <p:nvPr/>
          </p:nvSpPr>
          <p:spPr>
            <a:xfrm>
              <a:off x="3417685" y="4458521"/>
              <a:ext cx="12250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dirty="0" err="1"/>
                <a:t>En</a:t>
              </a:r>
              <a:r>
                <a:rPr lang="en-CA" sz="1400" dirty="0"/>
                <a:t> = 16 MeV</a:t>
              </a:r>
            </a:p>
          </p:txBody>
        </p:sp>
        <p:sp>
          <p:nvSpPr>
            <p:cNvPr id="18" name="ZoneTexte 21">
              <a:extLst>
                <a:ext uri="{FF2B5EF4-FFF2-40B4-BE49-F238E27FC236}">
                  <a16:creationId xmlns:a16="http://schemas.microsoft.com/office/drawing/2014/main" id="{F7907829-11B1-7CE4-5E2C-827A781166F5}"/>
                </a:ext>
              </a:extLst>
            </p:cNvPr>
            <p:cNvSpPr txBox="1"/>
            <p:nvPr/>
          </p:nvSpPr>
          <p:spPr>
            <a:xfrm>
              <a:off x="687546" y="4458521"/>
              <a:ext cx="12250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dirty="0" err="1"/>
                <a:t>En</a:t>
              </a:r>
              <a:r>
                <a:rPr lang="en-CA" sz="1400" dirty="0"/>
                <a:t> = 14 MeV</a:t>
              </a:r>
            </a:p>
          </p:txBody>
        </p:sp>
        <p:sp>
          <p:nvSpPr>
            <p:cNvPr id="19" name="ZoneTexte 22">
              <a:extLst>
                <a:ext uri="{FF2B5EF4-FFF2-40B4-BE49-F238E27FC236}">
                  <a16:creationId xmlns:a16="http://schemas.microsoft.com/office/drawing/2014/main" id="{1B36BFF1-C673-4CD6-D59E-52B03DD02253}"/>
                </a:ext>
              </a:extLst>
            </p:cNvPr>
            <p:cNvSpPr txBox="1"/>
            <p:nvPr/>
          </p:nvSpPr>
          <p:spPr>
            <a:xfrm>
              <a:off x="6159549" y="2701500"/>
              <a:ext cx="12250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dirty="0" err="1"/>
                <a:t>En</a:t>
              </a:r>
              <a:r>
                <a:rPr lang="en-CA" sz="1400" dirty="0"/>
                <a:t> = 12 MeV</a:t>
              </a:r>
            </a:p>
          </p:txBody>
        </p:sp>
        <p:sp>
          <p:nvSpPr>
            <p:cNvPr id="20" name="ZoneTexte 23">
              <a:extLst>
                <a:ext uri="{FF2B5EF4-FFF2-40B4-BE49-F238E27FC236}">
                  <a16:creationId xmlns:a16="http://schemas.microsoft.com/office/drawing/2014/main" id="{36A40720-24C4-CB50-7226-F6257F029B04}"/>
                </a:ext>
              </a:extLst>
            </p:cNvPr>
            <p:cNvSpPr txBox="1"/>
            <p:nvPr/>
          </p:nvSpPr>
          <p:spPr>
            <a:xfrm>
              <a:off x="3417685" y="2701500"/>
              <a:ext cx="12250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dirty="0" err="1"/>
                <a:t>En</a:t>
              </a:r>
              <a:r>
                <a:rPr lang="en-CA" sz="1400" dirty="0"/>
                <a:t> = 10 MeV</a:t>
              </a:r>
            </a:p>
          </p:txBody>
        </p:sp>
        <p:sp>
          <p:nvSpPr>
            <p:cNvPr id="21" name="ZoneTexte 24">
              <a:extLst>
                <a:ext uri="{FF2B5EF4-FFF2-40B4-BE49-F238E27FC236}">
                  <a16:creationId xmlns:a16="http://schemas.microsoft.com/office/drawing/2014/main" id="{5E767E19-C22E-8627-99F7-31B6AD817B5D}"/>
                </a:ext>
              </a:extLst>
            </p:cNvPr>
            <p:cNvSpPr txBox="1"/>
            <p:nvPr/>
          </p:nvSpPr>
          <p:spPr>
            <a:xfrm>
              <a:off x="687546" y="2701500"/>
              <a:ext cx="11256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400" dirty="0" err="1"/>
                <a:t>En</a:t>
              </a:r>
              <a:r>
                <a:rPr lang="en-CA" sz="1400" dirty="0"/>
                <a:t> = 8 MeV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0B41549-5C31-268B-08DE-EB0ADC5987C7}"/>
              </a:ext>
            </a:extLst>
          </p:cNvPr>
          <p:cNvSpPr txBox="1"/>
          <p:nvPr/>
        </p:nvSpPr>
        <p:spPr>
          <a:xfrm>
            <a:off x="4251367" y="5522026"/>
            <a:ext cx="7311425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FR" dirty="0"/>
              <a:t>Meilleure précision dans l’estimation des déchets radioactifs </a:t>
            </a:r>
          </a:p>
          <a:p>
            <a:r>
              <a:rPr lang="en-FR" dirty="0"/>
              <a:t>des systèmes de production d’électricité nucléaire innovants : MSFR ou SMR</a:t>
            </a:r>
          </a:p>
        </p:txBody>
      </p:sp>
    </p:spTree>
    <p:extLst>
      <p:ext uri="{BB962C8B-B14F-4D97-AF65-F5344CB8AC3E}">
        <p14:creationId xmlns:p14="http://schemas.microsoft.com/office/powerpoint/2010/main" val="29510297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70395-E5DD-EC34-AFFC-45239108A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B82B2F-4F7A-3C8C-9FF2-9C4186BC7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2BB521-1E68-3285-525A-9FEF75F34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464" y="810609"/>
            <a:ext cx="5402980" cy="5146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16">
            <a:extLst>
              <a:ext uri="{FF2B5EF4-FFF2-40B4-BE49-F238E27FC236}">
                <a16:creationId xmlns:a16="http://schemas.microsoft.com/office/drawing/2014/main" id="{4AC613CB-2285-CF4A-30A7-6C80A25F64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1" t="1584" r="1501" b="6147"/>
          <a:stretch/>
        </p:blipFill>
        <p:spPr>
          <a:xfrm>
            <a:off x="143091" y="870183"/>
            <a:ext cx="4836870" cy="5145606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B579BBD6-849C-3BD9-19FE-CD617F21C667}"/>
              </a:ext>
            </a:extLst>
          </p:cNvPr>
          <p:cNvSpPr/>
          <p:nvPr/>
        </p:nvSpPr>
        <p:spPr>
          <a:xfrm>
            <a:off x="9477723" y="4300812"/>
            <a:ext cx="927749" cy="696692"/>
          </a:xfrm>
          <a:custGeom>
            <a:avLst/>
            <a:gdLst>
              <a:gd name="connsiteX0" fmla="*/ 927749 w 927749"/>
              <a:gd name="connsiteY0" fmla="*/ 424700 h 696692"/>
              <a:gd name="connsiteX1" fmla="*/ 881027 w 927749"/>
              <a:gd name="connsiteY1" fmla="*/ 531492 h 696692"/>
              <a:gd name="connsiteX2" fmla="*/ 814283 w 927749"/>
              <a:gd name="connsiteY2" fmla="*/ 678330 h 696692"/>
              <a:gd name="connsiteX3" fmla="*/ 760887 w 927749"/>
              <a:gd name="connsiteY3" fmla="*/ 671655 h 696692"/>
              <a:gd name="connsiteX4" fmla="*/ 467211 w 927749"/>
              <a:gd name="connsiteY4" fmla="*/ 471422 h 696692"/>
              <a:gd name="connsiteX5" fmla="*/ 420490 w 927749"/>
              <a:gd name="connsiteY5" fmla="*/ 357956 h 696692"/>
              <a:gd name="connsiteX6" fmla="*/ 480560 w 927749"/>
              <a:gd name="connsiteY6" fmla="*/ 244490 h 696692"/>
              <a:gd name="connsiteX7" fmla="*/ 473886 w 927749"/>
              <a:gd name="connsiteY7" fmla="*/ 197769 h 696692"/>
              <a:gd name="connsiteX8" fmla="*/ 440513 w 927749"/>
              <a:gd name="connsiteY8" fmla="*/ 144373 h 696692"/>
              <a:gd name="connsiteX9" fmla="*/ 226931 w 927749"/>
              <a:gd name="connsiteY9" fmla="*/ 17559 h 696692"/>
              <a:gd name="connsiteX10" fmla="*/ 60070 w 927749"/>
              <a:gd name="connsiteY10" fmla="*/ 17559 h 696692"/>
              <a:gd name="connsiteX11" fmla="*/ 0 w 927749"/>
              <a:gd name="connsiteY11" fmla="*/ 171071 h 696692"/>
              <a:gd name="connsiteX12" fmla="*/ 0 w 927749"/>
              <a:gd name="connsiteY12" fmla="*/ 171071 h 6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7749" h="696692">
                <a:moveTo>
                  <a:pt x="927749" y="424700"/>
                </a:moveTo>
                <a:cubicBezTo>
                  <a:pt x="913843" y="456960"/>
                  <a:pt x="899938" y="489220"/>
                  <a:pt x="881027" y="531492"/>
                </a:cubicBezTo>
                <a:cubicBezTo>
                  <a:pt x="862116" y="573764"/>
                  <a:pt x="834306" y="654970"/>
                  <a:pt x="814283" y="678330"/>
                </a:cubicBezTo>
                <a:cubicBezTo>
                  <a:pt x="794260" y="701691"/>
                  <a:pt x="818732" y="706140"/>
                  <a:pt x="760887" y="671655"/>
                </a:cubicBezTo>
                <a:cubicBezTo>
                  <a:pt x="703042" y="637170"/>
                  <a:pt x="523944" y="523705"/>
                  <a:pt x="467211" y="471422"/>
                </a:cubicBezTo>
                <a:cubicBezTo>
                  <a:pt x="410478" y="419139"/>
                  <a:pt x="418265" y="395778"/>
                  <a:pt x="420490" y="357956"/>
                </a:cubicBezTo>
                <a:cubicBezTo>
                  <a:pt x="422715" y="320134"/>
                  <a:pt x="471661" y="271188"/>
                  <a:pt x="480560" y="244490"/>
                </a:cubicBezTo>
                <a:cubicBezTo>
                  <a:pt x="489459" y="217792"/>
                  <a:pt x="480560" y="214455"/>
                  <a:pt x="473886" y="197769"/>
                </a:cubicBezTo>
                <a:cubicBezTo>
                  <a:pt x="467212" y="181083"/>
                  <a:pt x="481672" y="174408"/>
                  <a:pt x="440513" y="144373"/>
                </a:cubicBezTo>
                <a:cubicBezTo>
                  <a:pt x="399354" y="114338"/>
                  <a:pt x="290338" y="38695"/>
                  <a:pt x="226931" y="17559"/>
                </a:cubicBezTo>
                <a:cubicBezTo>
                  <a:pt x="163524" y="-3577"/>
                  <a:pt x="97892" y="-8026"/>
                  <a:pt x="60070" y="17559"/>
                </a:cubicBezTo>
                <a:cubicBezTo>
                  <a:pt x="22248" y="43144"/>
                  <a:pt x="0" y="171071"/>
                  <a:pt x="0" y="171071"/>
                </a:cubicBezTo>
                <a:lnTo>
                  <a:pt x="0" y="171071"/>
                </a:ln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988A417D-4A4A-3C0A-B933-6F41BE8C4555}"/>
              </a:ext>
            </a:extLst>
          </p:cNvPr>
          <p:cNvSpPr/>
          <p:nvPr/>
        </p:nvSpPr>
        <p:spPr>
          <a:xfrm>
            <a:off x="8296345" y="3566628"/>
            <a:ext cx="1174703" cy="898581"/>
          </a:xfrm>
          <a:custGeom>
            <a:avLst/>
            <a:gdLst>
              <a:gd name="connsiteX0" fmla="*/ 1174703 w 1174703"/>
              <a:gd name="connsiteY0" fmla="*/ 898581 h 898581"/>
              <a:gd name="connsiteX1" fmla="*/ 1094610 w 1174703"/>
              <a:gd name="connsiteY1" fmla="*/ 578207 h 898581"/>
              <a:gd name="connsiteX2" fmla="*/ 934423 w 1174703"/>
              <a:gd name="connsiteY2" fmla="*/ 471416 h 898581"/>
              <a:gd name="connsiteX3" fmla="*/ 780910 w 1174703"/>
              <a:gd name="connsiteY3" fmla="*/ 357950 h 898581"/>
              <a:gd name="connsiteX4" fmla="*/ 273652 w 1174703"/>
              <a:gd name="connsiteY4" fmla="*/ 24227 h 898581"/>
              <a:gd name="connsiteX5" fmla="*/ 100116 w 1174703"/>
              <a:gd name="connsiteY5" fmla="*/ 44251 h 898581"/>
              <a:gd name="connsiteX6" fmla="*/ 0 w 1174703"/>
              <a:gd name="connsiteY6" fmla="*/ 191089 h 898581"/>
              <a:gd name="connsiteX7" fmla="*/ 0 w 1174703"/>
              <a:gd name="connsiteY7" fmla="*/ 191089 h 89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4703" h="898581">
                <a:moveTo>
                  <a:pt x="1174703" y="898581"/>
                </a:moveTo>
                <a:cubicBezTo>
                  <a:pt x="1154680" y="773991"/>
                  <a:pt x="1134657" y="649401"/>
                  <a:pt x="1094610" y="578207"/>
                </a:cubicBezTo>
                <a:cubicBezTo>
                  <a:pt x="1054563" y="507013"/>
                  <a:pt x="986706" y="508125"/>
                  <a:pt x="934423" y="471416"/>
                </a:cubicBezTo>
                <a:cubicBezTo>
                  <a:pt x="882140" y="434707"/>
                  <a:pt x="891038" y="432481"/>
                  <a:pt x="780910" y="357950"/>
                </a:cubicBezTo>
                <a:cubicBezTo>
                  <a:pt x="670782" y="283419"/>
                  <a:pt x="387118" y="76510"/>
                  <a:pt x="273652" y="24227"/>
                </a:cubicBezTo>
                <a:cubicBezTo>
                  <a:pt x="160186" y="-28056"/>
                  <a:pt x="145725" y="16441"/>
                  <a:pt x="100116" y="44251"/>
                </a:cubicBezTo>
                <a:cubicBezTo>
                  <a:pt x="54507" y="72061"/>
                  <a:pt x="0" y="191089"/>
                  <a:pt x="0" y="191089"/>
                </a:cubicBezTo>
                <a:lnTo>
                  <a:pt x="0" y="191089"/>
                </a:ln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B48E039-D477-C9D1-C39F-F47A011ED4C9}"/>
              </a:ext>
            </a:extLst>
          </p:cNvPr>
          <p:cNvSpPr/>
          <p:nvPr/>
        </p:nvSpPr>
        <p:spPr>
          <a:xfrm>
            <a:off x="7567763" y="2443516"/>
            <a:ext cx="1422725" cy="1287503"/>
          </a:xfrm>
          <a:custGeom>
            <a:avLst/>
            <a:gdLst>
              <a:gd name="connsiteX0" fmla="*/ 741930 w 1422725"/>
              <a:gd name="connsiteY0" fmla="*/ 1287503 h 1287503"/>
              <a:gd name="connsiteX1" fmla="*/ 701884 w 1422725"/>
              <a:gd name="connsiteY1" fmla="*/ 993827 h 1287503"/>
              <a:gd name="connsiteX2" fmla="*/ 661837 w 1422725"/>
              <a:gd name="connsiteY2" fmla="*/ 933757 h 1287503"/>
              <a:gd name="connsiteX3" fmla="*/ 147904 w 1422725"/>
              <a:gd name="connsiteY3" fmla="*/ 606709 h 1287503"/>
              <a:gd name="connsiteX4" fmla="*/ 47787 w 1422725"/>
              <a:gd name="connsiteY4" fmla="*/ 593360 h 1287503"/>
              <a:gd name="connsiteX5" fmla="*/ 1066 w 1422725"/>
              <a:gd name="connsiteY5" fmla="*/ 646756 h 1287503"/>
              <a:gd name="connsiteX6" fmla="*/ 21090 w 1422725"/>
              <a:gd name="connsiteY6" fmla="*/ 726849 h 1287503"/>
              <a:gd name="connsiteX7" fmla="*/ 87834 w 1422725"/>
              <a:gd name="connsiteY7" fmla="*/ 973804 h 1287503"/>
              <a:gd name="connsiteX8" fmla="*/ 174602 w 1422725"/>
              <a:gd name="connsiteY8" fmla="*/ 1047223 h 1287503"/>
              <a:gd name="connsiteX9" fmla="*/ 261370 w 1422725"/>
              <a:gd name="connsiteY9" fmla="*/ 1020525 h 1287503"/>
              <a:gd name="connsiteX10" fmla="*/ 241346 w 1422725"/>
              <a:gd name="connsiteY10" fmla="*/ 1020525 h 1287503"/>
              <a:gd name="connsiteX11" fmla="*/ 408208 w 1422725"/>
              <a:gd name="connsiteY11" fmla="*/ 786919 h 1287503"/>
              <a:gd name="connsiteX12" fmla="*/ 568395 w 1422725"/>
              <a:gd name="connsiteY12" fmla="*/ 546639 h 1287503"/>
              <a:gd name="connsiteX13" fmla="*/ 855396 w 1422725"/>
              <a:gd name="connsiteY13" fmla="*/ 112799 h 1287503"/>
              <a:gd name="connsiteX14" fmla="*/ 948838 w 1422725"/>
              <a:gd name="connsiteY14" fmla="*/ 6008 h 1287503"/>
              <a:gd name="connsiteX15" fmla="*/ 1008909 w 1422725"/>
              <a:gd name="connsiteY15" fmla="*/ 12683 h 1287503"/>
              <a:gd name="connsiteX16" fmla="*/ 1422725 w 1422725"/>
              <a:gd name="connsiteY16" fmla="*/ 52729 h 128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22725" h="1287503">
                <a:moveTo>
                  <a:pt x="741930" y="1287503"/>
                </a:moveTo>
                <a:cubicBezTo>
                  <a:pt x="728581" y="1170144"/>
                  <a:pt x="715233" y="1052785"/>
                  <a:pt x="701884" y="993827"/>
                </a:cubicBezTo>
                <a:cubicBezTo>
                  <a:pt x="688535" y="934869"/>
                  <a:pt x="754167" y="998277"/>
                  <a:pt x="661837" y="933757"/>
                </a:cubicBezTo>
                <a:cubicBezTo>
                  <a:pt x="569507" y="869237"/>
                  <a:pt x="250246" y="663442"/>
                  <a:pt x="147904" y="606709"/>
                </a:cubicBezTo>
                <a:cubicBezTo>
                  <a:pt x="45562" y="549976"/>
                  <a:pt x="72260" y="586686"/>
                  <a:pt x="47787" y="593360"/>
                </a:cubicBezTo>
                <a:cubicBezTo>
                  <a:pt x="23314" y="600034"/>
                  <a:pt x="5515" y="624508"/>
                  <a:pt x="1066" y="646756"/>
                </a:cubicBezTo>
                <a:cubicBezTo>
                  <a:pt x="-3383" y="669004"/>
                  <a:pt x="6629" y="672341"/>
                  <a:pt x="21090" y="726849"/>
                </a:cubicBezTo>
                <a:cubicBezTo>
                  <a:pt x="35551" y="781357"/>
                  <a:pt x="62249" y="920408"/>
                  <a:pt x="87834" y="973804"/>
                </a:cubicBezTo>
                <a:cubicBezTo>
                  <a:pt x="113419" y="1027200"/>
                  <a:pt x="145680" y="1039436"/>
                  <a:pt x="174602" y="1047223"/>
                </a:cubicBezTo>
                <a:cubicBezTo>
                  <a:pt x="203524" y="1055010"/>
                  <a:pt x="250246" y="1024975"/>
                  <a:pt x="261370" y="1020525"/>
                </a:cubicBezTo>
                <a:cubicBezTo>
                  <a:pt x="272494" y="1016075"/>
                  <a:pt x="216873" y="1059459"/>
                  <a:pt x="241346" y="1020525"/>
                </a:cubicBezTo>
                <a:cubicBezTo>
                  <a:pt x="265819" y="981591"/>
                  <a:pt x="353700" y="865900"/>
                  <a:pt x="408208" y="786919"/>
                </a:cubicBezTo>
                <a:cubicBezTo>
                  <a:pt x="462716" y="707938"/>
                  <a:pt x="568395" y="546639"/>
                  <a:pt x="568395" y="546639"/>
                </a:cubicBezTo>
                <a:cubicBezTo>
                  <a:pt x="642926" y="434286"/>
                  <a:pt x="791989" y="202904"/>
                  <a:pt x="855396" y="112799"/>
                </a:cubicBezTo>
                <a:cubicBezTo>
                  <a:pt x="918803" y="22694"/>
                  <a:pt x="923253" y="22694"/>
                  <a:pt x="948838" y="6008"/>
                </a:cubicBezTo>
                <a:cubicBezTo>
                  <a:pt x="974423" y="-10678"/>
                  <a:pt x="1008909" y="12683"/>
                  <a:pt x="1008909" y="12683"/>
                </a:cubicBezTo>
                <a:lnTo>
                  <a:pt x="1422725" y="52729"/>
                </a:lnTo>
              </a:path>
            </a:pathLst>
          </a:custGeom>
          <a:noFill/>
          <a:ln w="38100">
            <a:solidFill>
              <a:srgbClr val="0753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B705170-371D-2CCB-6026-1452ACED64D7}"/>
              </a:ext>
            </a:extLst>
          </p:cNvPr>
          <p:cNvCxnSpPr/>
          <p:nvPr/>
        </p:nvCxnSpPr>
        <p:spPr>
          <a:xfrm flipH="1">
            <a:off x="8990488" y="3824461"/>
            <a:ext cx="126814" cy="186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>
            <a:extLst>
              <a:ext uri="{FF2B5EF4-FFF2-40B4-BE49-F238E27FC236}">
                <a16:creationId xmlns:a16="http://schemas.microsoft.com/office/drawing/2014/main" id="{32D13316-E08E-B8B2-4FFA-0722E42CBF98}"/>
              </a:ext>
            </a:extLst>
          </p:cNvPr>
          <p:cNvSpPr/>
          <p:nvPr/>
        </p:nvSpPr>
        <p:spPr>
          <a:xfrm>
            <a:off x="8423159" y="3203737"/>
            <a:ext cx="614050" cy="694143"/>
          </a:xfrm>
          <a:custGeom>
            <a:avLst/>
            <a:gdLst>
              <a:gd name="connsiteX0" fmla="*/ 614050 w 614050"/>
              <a:gd name="connsiteY0" fmla="*/ 694143 h 694143"/>
              <a:gd name="connsiteX1" fmla="*/ 467212 w 614050"/>
              <a:gd name="connsiteY1" fmla="*/ 320374 h 694143"/>
              <a:gd name="connsiteX2" fmla="*/ 447188 w 614050"/>
              <a:gd name="connsiteY2" fmla="*/ 293676 h 694143"/>
              <a:gd name="connsiteX3" fmla="*/ 246955 w 614050"/>
              <a:gd name="connsiteY3" fmla="*/ 166862 h 694143"/>
              <a:gd name="connsiteX4" fmla="*/ 0 w 614050"/>
              <a:gd name="connsiteY4" fmla="*/ 0 h 6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050" h="694143">
                <a:moveTo>
                  <a:pt x="614050" y="694143"/>
                </a:moveTo>
                <a:lnTo>
                  <a:pt x="467212" y="320374"/>
                </a:lnTo>
                <a:cubicBezTo>
                  <a:pt x="439402" y="253630"/>
                  <a:pt x="483898" y="319261"/>
                  <a:pt x="447188" y="293676"/>
                </a:cubicBezTo>
                <a:cubicBezTo>
                  <a:pt x="410478" y="268091"/>
                  <a:pt x="321486" y="215808"/>
                  <a:pt x="246955" y="166862"/>
                </a:cubicBezTo>
                <a:cubicBezTo>
                  <a:pt x="172424" y="117916"/>
                  <a:pt x="86212" y="58958"/>
                  <a:pt x="0" y="0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8E32A54-839F-2A2E-1F81-AE7F5B5619BD}"/>
              </a:ext>
            </a:extLst>
          </p:cNvPr>
          <p:cNvSpPr/>
          <p:nvPr/>
        </p:nvSpPr>
        <p:spPr>
          <a:xfrm>
            <a:off x="10178540" y="4989119"/>
            <a:ext cx="413816" cy="263675"/>
          </a:xfrm>
          <a:custGeom>
            <a:avLst/>
            <a:gdLst>
              <a:gd name="connsiteX0" fmla="*/ 0 w 413816"/>
              <a:gd name="connsiteY0" fmla="*/ 263675 h 263675"/>
              <a:gd name="connsiteX1" fmla="*/ 60070 w 413816"/>
              <a:gd name="connsiteY1" fmla="*/ 123512 h 263675"/>
              <a:gd name="connsiteX2" fmla="*/ 106791 w 413816"/>
              <a:gd name="connsiteY2" fmla="*/ 30069 h 263675"/>
              <a:gd name="connsiteX3" fmla="*/ 153513 w 413816"/>
              <a:gd name="connsiteY3" fmla="*/ 10046 h 263675"/>
              <a:gd name="connsiteX4" fmla="*/ 413816 w 413816"/>
              <a:gd name="connsiteY4" fmla="*/ 176907 h 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3816" h="263675">
                <a:moveTo>
                  <a:pt x="0" y="263675"/>
                </a:moveTo>
                <a:cubicBezTo>
                  <a:pt x="21136" y="213060"/>
                  <a:pt x="42272" y="162446"/>
                  <a:pt x="60070" y="123512"/>
                </a:cubicBezTo>
                <a:cubicBezTo>
                  <a:pt x="77868" y="84578"/>
                  <a:pt x="91217" y="48980"/>
                  <a:pt x="106791" y="30069"/>
                </a:cubicBezTo>
                <a:cubicBezTo>
                  <a:pt x="122365" y="11158"/>
                  <a:pt x="102342" y="-14427"/>
                  <a:pt x="153513" y="10046"/>
                </a:cubicBezTo>
                <a:cubicBezTo>
                  <a:pt x="204684" y="34519"/>
                  <a:pt x="309250" y="105713"/>
                  <a:pt x="413816" y="176907"/>
                </a:cubicBezTo>
              </a:path>
            </a:pathLst>
          </a:custGeom>
          <a:noFill/>
          <a:ln w="38100">
            <a:solidFill>
              <a:srgbClr val="29FF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>
              <a:solidFill>
                <a:srgbClr val="29FF41"/>
              </a:solidFill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32CA34E5-84BB-3BAD-A643-3D2F324DFE21}"/>
              </a:ext>
            </a:extLst>
          </p:cNvPr>
          <p:cNvSpPr/>
          <p:nvPr/>
        </p:nvSpPr>
        <p:spPr>
          <a:xfrm>
            <a:off x="995423" y="3078866"/>
            <a:ext cx="2118167" cy="2233914"/>
          </a:xfrm>
          <a:custGeom>
            <a:avLst/>
            <a:gdLst>
              <a:gd name="connsiteX0" fmla="*/ 0 w 2118167"/>
              <a:gd name="connsiteY0" fmla="*/ 2233914 h 2233914"/>
              <a:gd name="connsiteX1" fmla="*/ 196769 w 2118167"/>
              <a:gd name="connsiteY1" fmla="*/ 2025569 h 2233914"/>
              <a:gd name="connsiteX2" fmla="*/ 243068 w 2118167"/>
              <a:gd name="connsiteY2" fmla="*/ 1956121 h 2233914"/>
              <a:gd name="connsiteX3" fmla="*/ 138896 w 2118167"/>
              <a:gd name="connsiteY3" fmla="*/ 1851949 h 2233914"/>
              <a:gd name="connsiteX4" fmla="*/ 254643 w 2118167"/>
              <a:gd name="connsiteY4" fmla="*/ 1724628 h 2233914"/>
              <a:gd name="connsiteX5" fmla="*/ 2118167 w 2118167"/>
              <a:gd name="connsiteY5" fmla="*/ 0 h 223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167" h="2233914">
                <a:moveTo>
                  <a:pt x="0" y="2233914"/>
                </a:moveTo>
                <a:lnTo>
                  <a:pt x="196769" y="2025569"/>
                </a:lnTo>
                <a:cubicBezTo>
                  <a:pt x="237280" y="1979270"/>
                  <a:pt x="252714" y="1985058"/>
                  <a:pt x="243068" y="1956121"/>
                </a:cubicBezTo>
                <a:cubicBezTo>
                  <a:pt x="233423" y="1927184"/>
                  <a:pt x="136967" y="1890531"/>
                  <a:pt x="138896" y="1851949"/>
                </a:cubicBezTo>
                <a:cubicBezTo>
                  <a:pt x="140825" y="1813367"/>
                  <a:pt x="-75236" y="2033286"/>
                  <a:pt x="254643" y="1724628"/>
                </a:cubicBezTo>
                <a:cubicBezTo>
                  <a:pt x="584522" y="1415970"/>
                  <a:pt x="1351344" y="707985"/>
                  <a:pt x="2118167" y="0"/>
                </a:cubicBezTo>
              </a:path>
            </a:pathLst>
          </a:custGeom>
          <a:noFill/>
          <a:ln w="38100">
            <a:solidFill>
              <a:srgbClr val="94F0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1D9FEE45-6C85-C97D-6253-210B45870AEF}"/>
              </a:ext>
            </a:extLst>
          </p:cNvPr>
          <p:cNvSpPr/>
          <p:nvPr/>
        </p:nvSpPr>
        <p:spPr>
          <a:xfrm>
            <a:off x="3148314" y="2916820"/>
            <a:ext cx="474562" cy="243338"/>
          </a:xfrm>
          <a:custGeom>
            <a:avLst/>
            <a:gdLst>
              <a:gd name="connsiteX0" fmla="*/ 0 w 474562"/>
              <a:gd name="connsiteY0" fmla="*/ 162046 h 243338"/>
              <a:gd name="connsiteX1" fmla="*/ 81023 w 474562"/>
              <a:gd name="connsiteY1" fmla="*/ 185195 h 243338"/>
              <a:gd name="connsiteX2" fmla="*/ 208344 w 474562"/>
              <a:gd name="connsiteY2" fmla="*/ 243069 h 243338"/>
              <a:gd name="connsiteX3" fmla="*/ 266218 w 474562"/>
              <a:gd name="connsiteY3" fmla="*/ 196770 h 243338"/>
              <a:gd name="connsiteX4" fmla="*/ 474562 w 474562"/>
              <a:gd name="connsiteY4" fmla="*/ 0 h 243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562" h="243338">
                <a:moveTo>
                  <a:pt x="0" y="162046"/>
                </a:moveTo>
                <a:cubicBezTo>
                  <a:pt x="23149" y="166868"/>
                  <a:pt x="46299" y="171691"/>
                  <a:pt x="81023" y="185195"/>
                </a:cubicBezTo>
                <a:cubicBezTo>
                  <a:pt x="115747" y="198699"/>
                  <a:pt x="208344" y="243069"/>
                  <a:pt x="208344" y="243069"/>
                </a:cubicBezTo>
                <a:cubicBezTo>
                  <a:pt x="239210" y="244998"/>
                  <a:pt x="221848" y="237282"/>
                  <a:pt x="266218" y="196770"/>
                </a:cubicBezTo>
                <a:cubicBezTo>
                  <a:pt x="310588" y="156258"/>
                  <a:pt x="392575" y="78129"/>
                  <a:pt x="474562" y="0"/>
                </a:cubicBezTo>
              </a:path>
            </a:pathLst>
          </a:custGeom>
          <a:noFill/>
          <a:ln w="38100">
            <a:solidFill>
              <a:srgbClr val="94F0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833BF313-323C-8DDD-0F07-43D211C3418F}"/>
              </a:ext>
            </a:extLst>
          </p:cNvPr>
          <p:cNvSpPr/>
          <p:nvPr/>
        </p:nvSpPr>
        <p:spPr>
          <a:xfrm>
            <a:off x="3680749" y="2326511"/>
            <a:ext cx="1043215" cy="509286"/>
          </a:xfrm>
          <a:custGeom>
            <a:avLst/>
            <a:gdLst>
              <a:gd name="connsiteX0" fmla="*/ 0 w 1043215"/>
              <a:gd name="connsiteY0" fmla="*/ 509286 h 509286"/>
              <a:gd name="connsiteX1" fmla="*/ 196770 w 1043215"/>
              <a:gd name="connsiteY1" fmla="*/ 405114 h 509286"/>
              <a:gd name="connsiteX2" fmla="*/ 300942 w 1043215"/>
              <a:gd name="connsiteY2" fmla="*/ 358816 h 509286"/>
              <a:gd name="connsiteX3" fmla="*/ 486137 w 1043215"/>
              <a:gd name="connsiteY3" fmla="*/ 347241 h 509286"/>
              <a:gd name="connsiteX4" fmla="*/ 636608 w 1043215"/>
              <a:gd name="connsiteY4" fmla="*/ 312517 h 509286"/>
              <a:gd name="connsiteX5" fmla="*/ 798654 w 1043215"/>
              <a:gd name="connsiteY5" fmla="*/ 219919 h 509286"/>
              <a:gd name="connsiteX6" fmla="*/ 1006998 w 1043215"/>
              <a:gd name="connsiteY6" fmla="*/ 46299 h 509286"/>
              <a:gd name="connsiteX7" fmla="*/ 1041722 w 1043215"/>
              <a:gd name="connsiteY7" fmla="*/ 0 h 509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3215" h="509286">
                <a:moveTo>
                  <a:pt x="0" y="509286"/>
                </a:moveTo>
                <a:cubicBezTo>
                  <a:pt x="73306" y="469739"/>
                  <a:pt x="146613" y="430192"/>
                  <a:pt x="196770" y="405114"/>
                </a:cubicBezTo>
                <a:cubicBezTo>
                  <a:pt x="246927" y="380036"/>
                  <a:pt x="252714" y="368461"/>
                  <a:pt x="300942" y="358816"/>
                </a:cubicBezTo>
                <a:cubicBezTo>
                  <a:pt x="349170" y="349170"/>
                  <a:pt x="430193" y="354957"/>
                  <a:pt x="486137" y="347241"/>
                </a:cubicBezTo>
                <a:cubicBezTo>
                  <a:pt x="542081" y="339525"/>
                  <a:pt x="584522" y="333737"/>
                  <a:pt x="636608" y="312517"/>
                </a:cubicBezTo>
                <a:cubicBezTo>
                  <a:pt x="688694" y="291297"/>
                  <a:pt x="736922" y="264289"/>
                  <a:pt x="798654" y="219919"/>
                </a:cubicBezTo>
                <a:cubicBezTo>
                  <a:pt x="860386" y="175549"/>
                  <a:pt x="966487" y="82952"/>
                  <a:pt x="1006998" y="46299"/>
                </a:cubicBezTo>
                <a:cubicBezTo>
                  <a:pt x="1047509" y="9646"/>
                  <a:pt x="1044615" y="4823"/>
                  <a:pt x="1041722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14F847-5BCE-7429-5EEB-FB73E1516CA8}"/>
              </a:ext>
            </a:extLst>
          </p:cNvPr>
          <p:cNvSpPr/>
          <p:nvPr/>
        </p:nvSpPr>
        <p:spPr>
          <a:xfrm>
            <a:off x="3960712" y="2817832"/>
            <a:ext cx="935379" cy="390525"/>
          </a:xfrm>
          <a:prstGeom prst="rect">
            <a:avLst/>
          </a:prstGeom>
          <a:solidFill>
            <a:srgbClr val="FF9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FR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833106-66A4-7898-1C9C-3CD35B57F841}"/>
              </a:ext>
            </a:extLst>
          </p:cNvPr>
          <p:cNvSpPr txBox="1"/>
          <p:nvPr/>
        </p:nvSpPr>
        <p:spPr>
          <a:xfrm>
            <a:off x="4064000" y="3318933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9755425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 34">
            <a:extLst>
              <a:ext uri="{FF2B5EF4-FFF2-40B4-BE49-F238E27FC236}">
                <a16:creationId xmlns:a16="http://schemas.microsoft.com/office/drawing/2014/main" id="{06636432-68FE-3A22-724F-DE05F402F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17235">
            <a:off x="1882227" y="681304"/>
            <a:ext cx="6827629" cy="4282432"/>
          </a:xfrm>
          <a:prstGeom prst="snip1Rect">
            <a:avLst>
              <a:gd name="adj" fmla="val 50000"/>
            </a:avLst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10BE40-23E7-9E48-C40E-CF0D4E053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/>
          <a:lstStyle/>
          <a:p>
            <a:r>
              <a:rPr lang="en-FR" dirty="0"/>
              <a:t>Super Séparateur Spectromètre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BB5327-3F82-E7EC-CE89-23BA0ECAF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7" name="Forme libre 39">
            <a:extLst>
              <a:ext uri="{FF2B5EF4-FFF2-40B4-BE49-F238E27FC236}">
                <a16:creationId xmlns:a16="http://schemas.microsoft.com/office/drawing/2014/main" id="{2EE42A6E-9961-0003-9677-B63EBAF3F139}"/>
              </a:ext>
            </a:extLst>
          </p:cNvPr>
          <p:cNvSpPr>
            <a:spLocks/>
          </p:cNvSpPr>
          <p:nvPr/>
        </p:nvSpPr>
        <p:spPr bwMode="auto">
          <a:xfrm>
            <a:off x="3420710" y="1901956"/>
            <a:ext cx="2416365" cy="1126213"/>
          </a:xfrm>
          <a:custGeom>
            <a:avLst/>
            <a:gdLst>
              <a:gd name="T0" fmla="*/ 419100 w 2654300"/>
              <a:gd name="T1" fmla="*/ 215900 h 1143000"/>
              <a:gd name="T2" fmla="*/ 0 w 2654300"/>
              <a:gd name="T3" fmla="*/ 368300 h 1143000"/>
              <a:gd name="T4" fmla="*/ 596900 w 2654300"/>
              <a:gd name="T5" fmla="*/ 1143000 h 1143000"/>
              <a:gd name="T6" fmla="*/ 1866900 w 2654300"/>
              <a:gd name="T7" fmla="*/ 736600 h 1143000"/>
              <a:gd name="T8" fmla="*/ 2019300 w 2654300"/>
              <a:gd name="T9" fmla="*/ 927100 h 1143000"/>
              <a:gd name="T10" fmla="*/ 2654300 w 2654300"/>
              <a:gd name="T11" fmla="*/ 711200 h 1143000"/>
              <a:gd name="T12" fmla="*/ 2438400 w 2654300"/>
              <a:gd name="T13" fmla="*/ 495300 h 1143000"/>
              <a:gd name="T14" fmla="*/ 1892300 w 2654300"/>
              <a:gd name="T15" fmla="*/ 469900 h 1143000"/>
              <a:gd name="T16" fmla="*/ 1447800 w 2654300"/>
              <a:gd name="T17" fmla="*/ 0 h 1143000"/>
              <a:gd name="T18" fmla="*/ 63500 w 2654300"/>
              <a:gd name="T19" fmla="*/ 342900 h 11430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654300" h="1143000">
                <a:moveTo>
                  <a:pt x="419100" y="215900"/>
                </a:moveTo>
                <a:lnTo>
                  <a:pt x="0" y="368300"/>
                </a:lnTo>
                <a:lnTo>
                  <a:pt x="596900" y="1143000"/>
                </a:lnTo>
                <a:lnTo>
                  <a:pt x="1866900" y="736600"/>
                </a:lnTo>
                <a:lnTo>
                  <a:pt x="2019300" y="927100"/>
                </a:lnTo>
                <a:lnTo>
                  <a:pt x="2654300" y="711200"/>
                </a:lnTo>
                <a:lnTo>
                  <a:pt x="2438400" y="495300"/>
                </a:lnTo>
                <a:lnTo>
                  <a:pt x="1892300" y="469900"/>
                </a:lnTo>
                <a:lnTo>
                  <a:pt x="1447800" y="0"/>
                </a:lnTo>
                <a:lnTo>
                  <a:pt x="63500" y="34290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500">
              <a:solidFill>
                <a:srgbClr val="000000"/>
              </a:solidFill>
              <a:sym typeface="Arial" charset="0"/>
            </a:endParaRPr>
          </a:p>
        </p:txBody>
      </p:sp>
      <p:sp>
        <p:nvSpPr>
          <p:cNvPr id="38" name="Forme libre 42">
            <a:extLst>
              <a:ext uri="{FF2B5EF4-FFF2-40B4-BE49-F238E27FC236}">
                <a16:creationId xmlns:a16="http://schemas.microsoft.com/office/drawing/2014/main" id="{33C696CB-66DB-3256-1E48-5D7A398C6AE3}"/>
              </a:ext>
            </a:extLst>
          </p:cNvPr>
          <p:cNvSpPr>
            <a:spLocks/>
          </p:cNvSpPr>
          <p:nvPr/>
        </p:nvSpPr>
        <p:spPr bwMode="auto">
          <a:xfrm>
            <a:off x="4355647" y="2665656"/>
            <a:ext cx="566515" cy="475512"/>
          </a:xfrm>
          <a:custGeom>
            <a:avLst/>
            <a:gdLst>
              <a:gd name="T0" fmla="*/ 266700 w 622300"/>
              <a:gd name="T1" fmla="*/ 0 h 482600"/>
              <a:gd name="T2" fmla="*/ 0 w 622300"/>
              <a:gd name="T3" fmla="*/ 101600 h 482600"/>
              <a:gd name="T4" fmla="*/ 0 w 622300"/>
              <a:gd name="T5" fmla="*/ 101600 h 482600"/>
              <a:gd name="T6" fmla="*/ 0 w 622300"/>
              <a:gd name="T7" fmla="*/ 101600 h 482600"/>
              <a:gd name="T8" fmla="*/ 190500 w 622300"/>
              <a:gd name="T9" fmla="*/ 482600 h 482600"/>
              <a:gd name="T10" fmla="*/ 622300 w 622300"/>
              <a:gd name="T11" fmla="*/ 342900 h 482600"/>
              <a:gd name="T12" fmla="*/ 317500 w 622300"/>
              <a:gd name="T13" fmla="*/ 63500 h 482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22300" h="482600">
                <a:moveTo>
                  <a:pt x="266700" y="0"/>
                </a:moveTo>
                <a:lnTo>
                  <a:pt x="0" y="101600"/>
                </a:lnTo>
                <a:lnTo>
                  <a:pt x="190500" y="482600"/>
                </a:lnTo>
                <a:lnTo>
                  <a:pt x="622300" y="342900"/>
                </a:lnTo>
                <a:lnTo>
                  <a:pt x="317500" y="6350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500">
              <a:solidFill>
                <a:srgbClr val="000000"/>
              </a:solidFill>
              <a:sym typeface="Arial" charset="0"/>
            </a:endParaRPr>
          </a:p>
        </p:txBody>
      </p:sp>
      <p:sp>
        <p:nvSpPr>
          <p:cNvPr id="39" name="ZoneTexte 9">
            <a:extLst>
              <a:ext uri="{FF2B5EF4-FFF2-40B4-BE49-F238E27FC236}">
                <a16:creationId xmlns:a16="http://schemas.microsoft.com/office/drawing/2014/main" id="{77F95EC8-EE54-FCB9-4FF9-C5088C22365B}"/>
              </a:ext>
            </a:extLst>
          </p:cNvPr>
          <p:cNvSpPr txBox="1"/>
          <p:nvPr/>
        </p:nvSpPr>
        <p:spPr>
          <a:xfrm>
            <a:off x="4896078" y="1465920"/>
            <a:ext cx="1420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Achromatic</a:t>
            </a:r>
            <a:r>
              <a:rPr lang="fr-FR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point</a:t>
            </a:r>
          </a:p>
        </p:txBody>
      </p:sp>
      <p:cxnSp>
        <p:nvCxnSpPr>
          <p:cNvPr id="40" name="Connecteur droit avec flèche 11">
            <a:extLst>
              <a:ext uri="{FF2B5EF4-FFF2-40B4-BE49-F238E27FC236}">
                <a16:creationId xmlns:a16="http://schemas.microsoft.com/office/drawing/2014/main" id="{D1F32C29-7027-99AD-2C3D-6AAD8FE3C5B7}"/>
              </a:ext>
            </a:extLst>
          </p:cNvPr>
          <p:cNvCxnSpPr>
            <a:cxnSpLocks/>
          </p:cNvCxnSpPr>
          <p:nvPr/>
        </p:nvCxnSpPr>
        <p:spPr>
          <a:xfrm>
            <a:off x="5346328" y="1650583"/>
            <a:ext cx="142814" cy="903018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ZoneTexte 14">
            <a:extLst>
              <a:ext uri="{FF2B5EF4-FFF2-40B4-BE49-F238E27FC236}">
                <a16:creationId xmlns:a16="http://schemas.microsoft.com/office/drawing/2014/main" id="{70AA97AA-350E-D38C-3386-4CB6BEC3F6AB}"/>
              </a:ext>
            </a:extLst>
          </p:cNvPr>
          <p:cNvSpPr txBox="1"/>
          <p:nvPr/>
        </p:nvSpPr>
        <p:spPr>
          <a:xfrm>
            <a:off x="3522140" y="2691143"/>
            <a:ext cx="1660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Primary</a:t>
            </a:r>
            <a:r>
              <a:rPr lang="fr-FR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</a:t>
            </a:r>
            <a:r>
              <a:rPr lang="fr-FR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beam</a:t>
            </a:r>
            <a:r>
              <a:rPr lang="fr-FR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dump</a:t>
            </a:r>
          </a:p>
        </p:txBody>
      </p:sp>
      <p:cxnSp>
        <p:nvCxnSpPr>
          <p:cNvPr id="42" name="Connecteur droit avec flèche 15">
            <a:extLst>
              <a:ext uri="{FF2B5EF4-FFF2-40B4-BE49-F238E27FC236}">
                <a16:creationId xmlns:a16="http://schemas.microsoft.com/office/drawing/2014/main" id="{B311973F-AC79-FC3A-0F12-97264DE6E2C2}"/>
              </a:ext>
            </a:extLst>
          </p:cNvPr>
          <p:cNvCxnSpPr>
            <a:cxnSpLocks/>
          </p:cNvCxnSpPr>
          <p:nvPr/>
        </p:nvCxnSpPr>
        <p:spPr>
          <a:xfrm flipV="1">
            <a:off x="3937647" y="2392472"/>
            <a:ext cx="195943" cy="282576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ZoneTexte 19">
            <a:extLst>
              <a:ext uri="{FF2B5EF4-FFF2-40B4-BE49-F238E27FC236}">
                <a16:creationId xmlns:a16="http://schemas.microsoft.com/office/drawing/2014/main" id="{EEF01FD1-EA85-765B-406F-6A9E2775625D}"/>
              </a:ext>
            </a:extLst>
          </p:cNvPr>
          <p:cNvSpPr txBox="1"/>
          <p:nvPr/>
        </p:nvSpPr>
        <p:spPr>
          <a:xfrm>
            <a:off x="1565706" y="2348231"/>
            <a:ext cx="1291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Target position</a:t>
            </a:r>
          </a:p>
        </p:txBody>
      </p:sp>
      <p:cxnSp>
        <p:nvCxnSpPr>
          <p:cNvPr id="44" name="Connecteur droit avec flèche 20">
            <a:extLst>
              <a:ext uri="{FF2B5EF4-FFF2-40B4-BE49-F238E27FC236}">
                <a16:creationId xmlns:a16="http://schemas.microsoft.com/office/drawing/2014/main" id="{09066EA4-B658-3A30-2B4B-F98C99B21081}"/>
              </a:ext>
            </a:extLst>
          </p:cNvPr>
          <p:cNvCxnSpPr>
            <a:cxnSpLocks/>
          </p:cNvCxnSpPr>
          <p:nvPr/>
        </p:nvCxnSpPr>
        <p:spPr>
          <a:xfrm flipV="1">
            <a:off x="2435861" y="2141951"/>
            <a:ext cx="344917" cy="359033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ZoneTexte 25">
            <a:extLst>
              <a:ext uri="{FF2B5EF4-FFF2-40B4-BE49-F238E27FC236}">
                <a16:creationId xmlns:a16="http://schemas.microsoft.com/office/drawing/2014/main" id="{8FF67D71-BD9A-531F-BF94-656738B18BC2}"/>
              </a:ext>
            </a:extLst>
          </p:cNvPr>
          <p:cNvSpPr txBox="1"/>
          <p:nvPr/>
        </p:nvSpPr>
        <p:spPr>
          <a:xfrm>
            <a:off x="5583779" y="3871348"/>
            <a:ext cx="1868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Secondary</a:t>
            </a:r>
            <a:r>
              <a:rPr lang="fr-FR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</a:t>
            </a:r>
            <a:r>
              <a:rPr lang="fr-FR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beam</a:t>
            </a:r>
            <a:r>
              <a:rPr lang="fr-FR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 dump</a:t>
            </a:r>
          </a:p>
        </p:txBody>
      </p:sp>
      <p:cxnSp>
        <p:nvCxnSpPr>
          <p:cNvPr id="46" name="Connecteur droit avec flèche 26">
            <a:extLst>
              <a:ext uri="{FF2B5EF4-FFF2-40B4-BE49-F238E27FC236}">
                <a16:creationId xmlns:a16="http://schemas.microsoft.com/office/drawing/2014/main" id="{56024A6E-7E52-3565-000B-468A51FD2BF4}"/>
              </a:ext>
            </a:extLst>
          </p:cNvPr>
          <p:cNvCxnSpPr>
            <a:cxnSpLocks/>
          </p:cNvCxnSpPr>
          <p:nvPr/>
        </p:nvCxnSpPr>
        <p:spPr>
          <a:xfrm>
            <a:off x="4804877" y="3070213"/>
            <a:ext cx="9260" cy="148264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ZoneTexte 32">
            <a:extLst>
              <a:ext uri="{FF2B5EF4-FFF2-40B4-BE49-F238E27FC236}">
                <a16:creationId xmlns:a16="http://schemas.microsoft.com/office/drawing/2014/main" id="{B3B8CEEB-99F3-C062-DDBF-FEACC0DAD29C}"/>
              </a:ext>
            </a:extLst>
          </p:cNvPr>
          <p:cNvSpPr txBox="1"/>
          <p:nvPr/>
        </p:nvSpPr>
        <p:spPr>
          <a:xfrm>
            <a:off x="7418850" y="2685147"/>
            <a:ext cx="1492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Final focal plane</a:t>
            </a:r>
          </a:p>
        </p:txBody>
      </p:sp>
      <p:cxnSp>
        <p:nvCxnSpPr>
          <p:cNvPr id="48" name="Connecteur droit avec flèche 33">
            <a:extLst>
              <a:ext uri="{FF2B5EF4-FFF2-40B4-BE49-F238E27FC236}">
                <a16:creationId xmlns:a16="http://schemas.microsoft.com/office/drawing/2014/main" id="{C94F2306-67EB-1B10-4D20-E9325F1D9475}"/>
              </a:ext>
            </a:extLst>
          </p:cNvPr>
          <p:cNvCxnSpPr>
            <a:cxnSpLocks/>
          </p:cNvCxnSpPr>
          <p:nvPr/>
        </p:nvCxnSpPr>
        <p:spPr>
          <a:xfrm>
            <a:off x="8065998" y="2899645"/>
            <a:ext cx="801765" cy="311124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35">
            <a:extLst>
              <a:ext uri="{FF2B5EF4-FFF2-40B4-BE49-F238E27FC236}">
                <a16:creationId xmlns:a16="http://schemas.microsoft.com/office/drawing/2014/main" id="{BE1FA826-B661-2158-423B-7BE0ECE110D7}"/>
              </a:ext>
            </a:extLst>
          </p:cNvPr>
          <p:cNvCxnSpPr>
            <a:cxnSpLocks/>
          </p:cNvCxnSpPr>
          <p:nvPr/>
        </p:nvCxnSpPr>
        <p:spPr>
          <a:xfrm>
            <a:off x="1295808" y="1718153"/>
            <a:ext cx="1205676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B20318E7-E311-A720-596B-0D68B5F8A34A}"/>
              </a:ext>
            </a:extLst>
          </p:cNvPr>
          <p:cNvSpPr/>
          <p:nvPr/>
        </p:nvSpPr>
        <p:spPr>
          <a:xfrm>
            <a:off x="194250" y="3306754"/>
            <a:ext cx="5348148" cy="1963614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0" lvl="1">
              <a:lnSpc>
                <a:spcPct val="130000"/>
              </a:lnSpc>
              <a:tabLst>
                <a:tab pos="171450" algn="l"/>
              </a:tabLst>
            </a:pPr>
            <a:r>
              <a:rPr lang="en-GB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Séparateur</a:t>
            </a: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avec un Super </a:t>
            </a:r>
            <a:r>
              <a:rPr lang="en-GB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pouvoir</a:t>
            </a: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réjection</a:t>
            </a: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1">
              <a:lnSpc>
                <a:spcPct val="130000"/>
              </a:lnSpc>
              <a:tabLst>
                <a:tab pos="171450" algn="l"/>
              </a:tabLst>
            </a:pP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en-GB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</a:t>
            </a: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transmission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𝚫</a:t>
            </a:r>
            <a:r>
              <a:rPr lang="en-GB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/p=16%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𝚫𝝦=45mrad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𝚫𝛗=140mrad)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Elements </a:t>
            </a:r>
            <a:r>
              <a:rPr lang="en-GB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magnétiques</a:t>
            </a:r>
            <a:r>
              <a:rPr lang="en-GB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 </a:t>
            </a:r>
            <a:r>
              <a:rPr lang="en-GB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superconducteurs</a:t>
            </a:r>
            <a:endParaRPr lang="en-GB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FF64A4E-ABA9-84C6-D82A-D7649E247663}"/>
              </a:ext>
            </a:extLst>
          </p:cNvPr>
          <p:cNvSpPr/>
          <p:nvPr/>
        </p:nvSpPr>
        <p:spPr>
          <a:xfrm>
            <a:off x="0" y="851168"/>
            <a:ext cx="4227119" cy="706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tabLst>
                <a:tab pos="171450" algn="l"/>
              </a:tabLst>
            </a:pPr>
            <a:r>
              <a:rPr lang="en-GB" sz="16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/>
              </a:rPr>
              <a:t>Faisceau</a:t>
            </a:r>
            <a:r>
              <a:rPr lang="en-GB" sz="16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/>
              </a:rPr>
              <a:t> de haute </a:t>
            </a:r>
            <a:r>
              <a:rPr lang="en-GB" sz="16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+mn-lt"/>
                <a:cs typeface="Arial"/>
              </a:rPr>
              <a:t>intensité</a:t>
            </a:r>
            <a:endParaRPr lang="en-GB" sz="1600" b="1" dirty="0">
              <a:effectLst>
                <a:outerShdw blurRad="38100" dist="38100" dir="2700000" algn="tl">
                  <a:srgbClr val="DDDDDD"/>
                </a:outerShdw>
              </a:effectLst>
              <a:latin typeface="+mn-lt"/>
              <a:cs typeface="Arial"/>
            </a:endParaRPr>
          </a:p>
          <a:p>
            <a:pPr marL="142875" lvl="1">
              <a:lnSpc>
                <a:spcPct val="130000"/>
              </a:lnSpc>
              <a:tabLst>
                <a:tab pos="171450" algn="l"/>
              </a:tabLst>
            </a:pPr>
            <a:r>
              <a:rPr lang="en-GB" sz="1600" dirty="0">
                <a:latin typeface="+mn-lt"/>
                <a:cs typeface="Arial"/>
                <a:sym typeface="Wingdings" charset="2"/>
              </a:rPr>
              <a:t>High power target:  &gt;&gt; 1pµA (= 6.10</a:t>
            </a:r>
            <a:r>
              <a:rPr lang="en-GB" sz="1600" baseline="30000" dirty="0">
                <a:latin typeface="+mn-lt"/>
                <a:cs typeface="Arial"/>
                <a:sym typeface="Wingdings" charset="2"/>
              </a:rPr>
              <a:t>12</a:t>
            </a:r>
            <a:r>
              <a:rPr lang="en-GB" sz="1600" dirty="0">
                <a:latin typeface="+mn-lt"/>
                <a:cs typeface="Arial"/>
                <a:sym typeface="Wingdings" charset="2"/>
              </a:rPr>
              <a:t>p/s)</a:t>
            </a:r>
          </a:p>
        </p:txBody>
      </p:sp>
      <p:sp>
        <p:nvSpPr>
          <p:cNvPr id="53" name="ZoneTexte 4">
            <a:extLst>
              <a:ext uri="{FF2B5EF4-FFF2-40B4-BE49-F238E27FC236}">
                <a16:creationId xmlns:a16="http://schemas.microsoft.com/office/drawing/2014/main" id="{A2A1F0C3-2C40-C3F3-D7C9-26A2D1EBBB74}"/>
              </a:ext>
            </a:extLst>
          </p:cNvPr>
          <p:cNvSpPr txBox="1"/>
          <p:nvPr/>
        </p:nvSpPr>
        <p:spPr>
          <a:xfrm>
            <a:off x="2292234" y="1956878"/>
            <a:ext cx="4861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F0</a:t>
            </a:r>
          </a:p>
        </p:txBody>
      </p:sp>
      <p:sp>
        <p:nvSpPr>
          <p:cNvPr id="54" name="ZoneTexte 5">
            <a:extLst>
              <a:ext uri="{FF2B5EF4-FFF2-40B4-BE49-F238E27FC236}">
                <a16:creationId xmlns:a16="http://schemas.microsoft.com/office/drawing/2014/main" id="{923EDB7A-9973-AFAF-1E58-DFF23316492D}"/>
              </a:ext>
            </a:extLst>
          </p:cNvPr>
          <p:cNvSpPr txBox="1"/>
          <p:nvPr/>
        </p:nvSpPr>
        <p:spPr>
          <a:xfrm>
            <a:off x="3485711" y="1467674"/>
            <a:ext cx="4861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F1</a:t>
            </a:r>
          </a:p>
        </p:txBody>
      </p:sp>
      <p:sp>
        <p:nvSpPr>
          <p:cNvPr id="57" name="ZoneTexte 10">
            <a:extLst>
              <a:ext uri="{FF2B5EF4-FFF2-40B4-BE49-F238E27FC236}">
                <a16:creationId xmlns:a16="http://schemas.microsoft.com/office/drawing/2014/main" id="{9FEDD274-67D4-D91F-AE19-666C4F08D37A}"/>
              </a:ext>
            </a:extLst>
          </p:cNvPr>
          <p:cNvSpPr txBox="1"/>
          <p:nvPr/>
        </p:nvSpPr>
        <p:spPr>
          <a:xfrm>
            <a:off x="6170760" y="3199887"/>
            <a:ext cx="4861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F4</a:t>
            </a:r>
          </a:p>
        </p:txBody>
      </p:sp>
      <p:grpSp>
        <p:nvGrpSpPr>
          <p:cNvPr id="58" name="Groupe 15">
            <a:extLst>
              <a:ext uri="{FF2B5EF4-FFF2-40B4-BE49-F238E27FC236}">
                <a16:creationId xmlns:a16="http://schemas.microsoft.com/office/drawing/2014/main" id="{BAE39E91-2E56-0184-12F6-AA32CEA2D0B8}"/>
              </a:ext>
            </a:extLst>
          </p:cNvPr>
          <p:cNvGrpSpPr/>
          <p:nvPr/>
        </p:nvGrpSpPr>
        <p:grpSpPr>
          <a:xfrm>
            <a:off x="5239383" y="3294069"/>
            <a:ext cx="6497506" cy="2881266"/>
            <a:chOff x="4266107" y="3056074"/>
            <a:chExt cx="4460815" cy="1827633"/>
          </a:xfrm>
        </p:grpSpPr>
        <p:grpSp>
          <p:nvGrpSpPr>
            <p:cNvPr id="59" name="Groupe 8">
              <a:extLst>
                <a:ext uri="{FF2B5EF4-FFF2-40B4-BE49-F238E27FC236}">
                  <a16:creationId xmlns:a16="http://schemas.microsoft.com/office/drawing/2014/main" id="{C666132E-AA6E-D15D-A9F9-8C4275F6A1F0}"/>
                </a:ext>
              </a:extLst>
            </p:cNvPr>
            <p:cNvGrpSpPr/>
            <p:nvPr/>
          </p:nvGrpSpPr>
          <p:grpSpPr>
            <a:xfrm>
              <a:off x="4266107" y="3637559"/>
              <a:ext cx="4458073" cy="1246148"/>
              <a:chOff x="3224912" y="4830403"/>
              <a:chExt cx="5944097" cy="1661529"/>
            </a:xfrm>
          </p:grpSpPr>
          <p:sp>
            <p:nvSpPr>
              <p:cNvPr id="61" name="Content Placeholder 2">
                <a:extLst>
                  <a:ext uri="{FF2B5EF4-FFF2-40B4-BE49-F238E27FC236}">
                    <a16:creationId xmlns:a16="http://schemas.microsoft.com/office/drawing/2014/main" id="{233A0F61-5F59-49A4-CEAC-EBA5DF6A68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24912" y="5176009"/>
                <a:ext cx="3431256" cy="911061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lvl1pPr marL="285739" indent="-285739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5333" b="1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1pPr>
                <a:lvl2pPr marL="619100" indent="-23811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333">
                    <a:solidFill>
                      <a:schemeClr val="tx1"/>
                    </a:solidFill>
                    <a:latin typeface="+mn-lt"/>
                  </a:defRPr>
                </a:lvl2pPr>
                <a:lvl3pPr marL="952462" indent="-190492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333447" indent="-190492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667">
                    <a:solidFill>
                      <a:schemeClr val="tx1"/>
                    </a:solidFill>
                    <a:latin typeface="+mn-lt"/>
                  </a:defRPr>
                </a:lvl4pPr>
                <a:lvl5pPr marL="1714431" indent="-190492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667">
                    <a:solidFill>
                      <a:schemeClr val="tx1"/>
                    </a:solidFill>
                    <a:latin typeface="+mn-lt"/>
                  </a:defRPr>
                </a:lvl5pPr>
                <a:lvl6pPr marL="2095416" indent="-190492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667">
                    <a:solidFill>
                      <a:schemeClr val="tx1"/>
                    </a:solidFill>
                    <a:latin typeface="+mn-lt"/>
                  </a:defRPr>
                </a:lvl6pPr>
                <a:lvl7pPr marL="2476401" indent="-190492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667">
                    <a:solidFill>
                      <a:schemeClr val="tx1"/>
                    </a:solidFill>
                    <a:latin typeface="+mn-lt"/>
                  </a:defRPr>
                </a:lvl7pPr>
                <a:lvl8pPr marL="2857386" indent="-190492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667">
                    <a:solidFill>
                      <a:schemeClr val="tx1"/>
                    </a:solidFill>
                    <a:latin typeface="+mn-lt"/>
                  </a:defRPr>
                </a:lvl8pPr>
                <a:lvl9pPr marL="3238370" indent="-190492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667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r>
                  <a:rPr lang="en-US" sz="16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Spectromète</a:t>
                </a:r>
                <a:r>
                  <a:rPr lang="en-US" sz="1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avec un super </a:t>
                </a:r>
                <a:r>
                  <a:rPr lang="en-US" sz="16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pouvoir</a:t>
                </a:r>
                <a:r>
                  <a:rPr lang="en-US" sz="16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 </a:t>
                </a:r>
                <a:r>
                  <a:rPr lang="en-US" sz="1600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résolution</a:t>
                </a:r>
                <a:endParaRPr lang="en-US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m/q dispersion = 8 mm/%</a:t>
                </a:r>
                <a:endParaRPr lang="en-GB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charge states &amp; M/𝚫M = 500</a:t>
                </a:r>
              </a:p>
            </p:txBody>
          </p:sp>
          <p:pic>
            <p:nvPicPr>
              <p:cNvPr id="62" name="Image 29">
                <a:extLst>
                  <a:ext uri="{FF2B5EF4-FFF2-40B4-BE49-F238E27FC236}">
                    <a16:creationId xmlns:a16="http://schemas.microsoft.com/office/drawing/2014/main" id="{C90828D7-29A4-3B26-AC51-0622BAE33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98658" y="4830403"/>
                <a:ext cx="2570351" cy="1661529"/>
              </a:xfrm>
              <a:prstGeom prst="rect">
                <a:avLst/>
              </a:prstGeom>
              <a:effectLst>
                <a:outerShdw blurRad="50800" dist="38100" dir="2700000" sx="102000" sy="102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60" name="Image 12">
              <a:extLst>
                <a:ext uri="{FF2B5EF4-FFF2-40B4-BE49-F238E27FC236}">
                  <a16:creationId xmlns:a16="http://schemas.microsoft.com/office/drawing/2014/main" id="{FF2E35C5-DB08-36BD-39E3-6A49C9CBE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54390" y="3056074"/>
              <a:ext cx="1772532" cy="5338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3" name="Groupe 16">
            <a:extLst>
              <a:ext uri="{FF2B5EF4-FFF2-40B4-BE49-F238E27FC236}">
                <a16:creationId xmlns:a16="http://schemas.microsoft.com/office/drawing/2014/main" id="{6669D170-6C0A-BFC7-7C37-9378F7D3B382}"/>
              </a:ext>
            </a:extLst>
          </p:cNvPr>
          <p:cNvGrpSpPr/>
          <p:nvPr/>
        </p:nvGrpSpPr>
        <p:grpSpPr>
          <a:xfrm>
            <a:off x="9089618" y="0"/>
            <a:ext cx="2626492" cy="3095393"/>
            <a:chOff x="7006959" y="848233"/>
            <a:chExt cx="1803199" cy="1963457"/>
          </a:xfrm>
        </p:grpSpPr>
        <p:pic>
          <p:nvPicPr>
            <p:cNvPr id="67" name="Image 28">
              <a:extLst>
                <a:ext uri="{FF2B5EF4-FFF2-40B4-BE49-F238E27FC236}">
                  <a16:creationId xmlns:a16="http://schemas.microsoft.com/office/drawing/2014/main" id="{8F3F6582-1A77-BD82-3161-65405D8FD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81829" y="1402364"/>
              <a:ext cx="1724752" cy="1409326"/>
            </a:xfrm>
            <a:prstGeom prst="rect">
              <a:avLst/>
            </a:prstGeom>
            <a:effectLst>
              <a:outerShdw blurRad="50800" dist="38100" dir="2700000" sx="102000" sy="102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5" name="Image 14">
              <a:extLst>
                <a:ext uri="{FF2B5EF4-FFF2-40B4-BE49-F238E27FC236}">
                  <a16:creationId xmlns:a16="http://schemas.microsoft.com/office/drawing/2014/main" id="{65788193-FDB8-C380-CDA4-27FF7B29C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06959" y="848233"/>
              <a:ext cx="1803199" cy="55413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76" name="Image 6" descr="S3-logo3_white.jpg">
            <a:extLst>
              <a:ext uri="{FF2B5EF4-FFF2-40B4-BE49-F238E27FC236}">
                <a16:creationId xmlns:a16="http://schemas.microsoft.com/office/drawing/2014/main" id="{EB5C0B08-B209-8685-B40C-1039F0B84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3509" y="121735"/>
            <a:ext cx="1536004" cy="192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8419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8D074-A162-5093-6E8E-99B585DCC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 fontScale="90000"/>
          </a:bodyPr>
          <a:lstStyle/>
          <a:p>
            <a:r>
              <a:rPr lang="en-GB" dirty="0"/>
              <a:t>Étude des </a:t>
            </a:r>
            <a:r>
              <a:rPr lang="en-GB" dirty="0" err="1"/>
              <a:t>événements</a:t>
            </a:r>
            <a:r>
              <a:rPr lang="en-GB" dirty="0"/>
              <a:t> </a:t>
            </a:r>
            <a:r>
              <a:rPr lang="en-GB" dirty="0" err="1"/>
              <a:t>rares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physique </a:t>
            </a:r>
            <a:r>
              <a:rPr lang="en-GB" dirty="0" err="1"/>
              <a:t>nucléaire</a:t>
            </a:r>
            <a:r>
              <a:rPr lang="en-GB" dirty="0"/>
              <a:t> et </a:t>
            </a:r>
            <a:r>
              <a:rPr lang="en-GB" dirty="0" err="1"/>
              <a:t>atomique</a:t>
            </a:r>
            <a:endParaRPr lang="en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A07741-C20E-FD31-9A0D-DA99A9C3C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PPT - Biographie d’un grand cuisinier d’atomes: l’Univers PowerPoint ...">
            <a:extLst>
              <a:ext uri="{FF2B5EF4-FFF2-40B4-BE49-F238E27FC236}">
                <a16:creationId xmlns:a16="http://schemas.microsoft.com/office/drawing/2014/main" id="{3006C768-6C57-98E5-7606-D045E854C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8153"/>
            <a:ext cx="5415148" cy="406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ct 9">
            <a:extLst>
              <a:ext uri="{FF2B5EF4-FFF2-40B4-BE49-F238E27FC236}">
                <a16:creationId xmlns:a16="http://schemas.microsoft.com/office/drawing/2014/main" id="{21558DD7-8194-2696-0EAB-6FC7B0D47B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472524"/>
              </p:ext>
            </p:extLst>
          </p:nvPr>
        </p:nvGraphicFramePr>
        <p:xfrm>
          <a:off x="5438298" y="1398926"/>
          <a:ext cx="6996411" cy="3498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5777948" imgH="2875722" progId="Origin50.Graph">
                  <p:embed/>
                </p:oleObj>
              </mc:Choice>
              <mc:Fallback>
                <p:oleObj name="Graph" r:id="rId3" imgW="5777948" imgH="2875722" progId="Origin50.Graph">
                  <p:embed/>
                  <p:pic>
                    <p:nvPicPr>
                      <p:cNvPr id="44" name="Object 9">
                        <a:extLst>
                          <a:ext uri="{FF2B5EF4-FFF2-40B4-BE49-F238E27FC236}">
                            <a16:creationId xmlns:a16="http://schemas.microsoft.com/office/drawing/2014/main" id="{526E1639-38C1-2B41-BC1C-BCF87D8890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8298" y="1398926"/>
                        <a:ext cx="6996411" cy="34986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Ellipse 7">
            <a:extLst>
              <a:ext uri="{FF2B5EF4-FFF2-40B4-BE49-F238E27FC236}">
                <a16:creationId xmlns:a16="http://schemas.microsoft.com/office/drawing/2014/main" id="{8D36B5E8-D8A3-BD0F-1233-8CDA3233037E}"/>
              </a:ext>
            </a:extLst>
          </p:cNvPr>
          <p:cNvSpPr/>
          <p:nvPr/>
        </p:nvSpPr>
        <p:spPr bwMode="auto">
          <a:xfrm rot="20089950">
            <a:off x="8143673" y="2562465"/>
            <a:ext cx="1823501" cy="1032772"/>
          </a:xfrm>
          <a:prstGeom prst="ellipse">
            <a:avLst/>
          </a:prstGeom>
          <a:noFill/>
          <a:ln w="63500" cap="flat" cmpd="sng" algn="ctr">
            <a:solidFill>
              <a:srgbClr val="30F9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B0F0">
                <a:alpha val="40000"/>
              </a:srgbClr>
            </a:glow>
            <a:outerShdw dist="107763" dir="2700000" algn="ctr" rotWithShape="0">
              <a:schemeClr val="bg2">
                <a:alpha val="50000"/>
              </a:schemeClr>
            </a:outerShdw>
            <a:softEdge rad="25400"/>
          </a:effectLst>
        </p:spPr>
        <p:txBody>
          <a:bodyPr vert="horz" wrap="none" lIns="51435" tIns="25718" rIns="51435" bIns="25718" numCol="1" rtlCol="0" anchor="ctr" anchorCtr="0" compatLnSpc="1">
            <a:prstTxWarp prst="textNoShape">
              <a:avLst/>
            </a:prstTxWarp>
          </a:bodyPr>
          <a:lstStyle/>
          <a:p>
            <a:pPr defTabSz="514330" fontAlgn="auto">
              <a:spcBef>
                <a:spcPts val="0"/>
              </a:spcBef>
              <a:spcAft>
                <a:spcPts val="0"/>
              </a:spcAft>
            </a:pPr>
            <a:endParaRPr lang="en-US" sz="1013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4" name="Ellipse 7">
            <a:extLst>
              <a:ext uri="{FF2B5EF4-FFF2-40B4-BE49-F238E27FC236}">
                <a16:creationId xmlns:a16="http://schemas.microsoft.com/office/drawing/2014/main" id="{86817A8A-E5C2-597B-5CAB-99747EBC411E}"/>
              </a:ext>
            </a:extLst>
          </p:cNvPr>
          <p:cNvSpPr/>
          <p:nvPr/>
        </p:nvSpPr>
        <p:spPr bwMode="auto">
          <a:xfrm rot="20016152">
            <a:off x="7590214" y="2082343"/>
            <a:ext cx="3535732" cy="1599083"/>
          </a:xfrm>
          <a:prstGeom prst="ellipse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FF85FF">
                <a:alpha val="40000"/>
              </a:srgbClr>
            </a:glow>
            <a:outerShdw dist="107763" dir="2700000" algn="ctr" rotWithShape="0">
              <a:schemeClr val="bg2">
                <a:alpha val="50000"/>
              </a:schemeClr>
            </a:outerShdw>
            <a:softEdge rad="25400"/>
          </a:effectLst>
        </p:spPr>
        <p:txBody>
          <a:bodyPr vert="horz" wrap="none" lIns="51435" tIns="25718" rIns="51435" bIns="25718" numCol="1" rtlCol="0" anchor="ctr" anchorCtr="0" compatLnSpc="1">
            <a:prstTxWarp prst="textNoShape">
              <a:avLst/>
            </a:prstTxWarp>
          </a:bodyPr>
          <a:lstStyle/>
          <a:p>
            <a:pPr defTabSz="514330" fontAlgn="auto">
              <a:spcBef>
                <a:spcPts val="0"/>
              </a:spcBef>
              <a:spcAft>
                <a:spcPts val="0"/>
              </a:spcAft>
            </a:pPr>
            <a:endParaRPr lang="en-US" sz="1013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15" name="Image 36">
            <a:extLst>
              <a:ext uri="{FF2B5EF4-FFF2-40B4-BE49-F238E27FC236}">
                <a16:creationId xmlns:a16="http://schemas.microsoft.com/office/drawing/2014/main" id="{44709A11-E0C7-FBB1-830A-E5111A27790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7619" y="1658740"/>
            <a:ext cx="3781711" cy="208606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EB1289C-0992-E139-7342-2C681DE7B8A2}"/>
              </a:ext>
            </a:extLst>
          </p:cNvPr>
          <p:cNvSpPr/>
          <p:nvPr/>
        </p:nvSpPr>
        <p:spPr>
          <a:xfrm>
            <a:off x="7939105" y="2485339"/>
            <a:ext cx="609462" cy="248209"/>
          </a:xfrm>
          <a:prstGeom prst="rect">
            <a:avLst/>
          </a:prstGeom>
          <a:solidFill>
            <a:srgbClr val="BEF2FF"/>
          </a:solidFill>
          <a:effectLst>
            <a:outerShdw blurRad="88900" dist="889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514350" fontAlgn="auto">
              <a:spcBef>
                <a:spcPts val="0"/>
              </a:spcBef>
              <a:spcAft>
                <a:spcPts val="0"/>
              </a:spcAft>
            </a:pPr>
            <a:r>
              <a:rPr lang="en-GB" sz="1013" i="1" dirty="0">
                <a:solidFill>
                  <a:srgbClr val="0432FF"/>
                </a:solidFill>
                <a:latin typeface="Calibri" panose="020F0502020204030204"/>
                <a:cs typeface="+mn-cs"/>
              </a:rPr>
              <a:t>“Jour 1”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65A59E6-87C7-11F2-600C-77D7D7C951EC}"/>
                  </a:ext>
                </a:extLst>
              </p:cNvPr>
              <p:cNvSpPr/>
              <p:nvPr/>
            </p:nvSpPr>
            <p:spPr>
              <a:xfrm>
                <a:off x="10632920" y="1060136"/>
                <a:ext cx="1130622" cy="715837"/>
              </a:xfrm>
              <a:prstGeom prst="rect">
                <a:avLst/>
              </a:prstGeom>
              <a:solidFill>
                <a:srgbClr val="FFC0D2"/>
              </a:solidFill>
              <a:effectLst>
                <a:outerShdw blurRad="88900" dist="889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defTabSz="51435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13" i="1" dirty="0">
                    <a:solidFill>
                      <a:srgbClr val="FF2600"/>
                    </a:solidFill>
                    <a:latin typeface="Calibri" panose="020F0502020204030204"/>
                    <a:cs typeface="+mn-cs"/>
                  </a:rPr>
                  <a:t>Au </a:t>
                </a:r>
                <a:r>
                  <a:rPr lang="en-GB" sz="1013" i="1" dirty="0" err="1">
                    <a:solidFill>
                      <a:srgbClr val="FF2600"/>
                    </a:solidFill>
                    <a:latin typeface="Calibri" panose="020F0502020204030204"/>
                    <a:cs typeface="+mn-cs"/>
                  </a:rPr>
                  <a:t>delà</a:t>
                </a:r>
                <a:endParaRPr lang="en-GB" sz="1013" i="1" dirty="0">
                  <a:solidFill>
                    <a:srgbClr val="FF2600"/>
                  </a:solidFill>
                  <a:latin typeface="Calibri" panose="020F0502020204030204"/>
                  <a:cs typeface="+mn-cs"/>
                </a:endParaRPr>
              </a:p>
              <a:p>
                <a:pPr defTabSz="51435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013" i="1" dirty="0" err="1">
                    <a:solidFill>
                      <a:srgbClr val="FF2600"/>
                    </a:solidFill>
                    <a:latin typeface="Calibri" panose="020F0502020204030204"/>
                  </a:rPr>
                  <a:t>Nouvel</a:t>
                </a:r>
                <a:r>
                  <a:rPr lang="en-GB" sz="1013" i="1" dirty="0">
                    <a:solidFill>
                      <a:srgbClr val="FF2600"/>
                    </a:solidFill>
                    <a:latin typeface="Calibri" panose="020F0502020204030204"/>
                  </a:rPr>
                  <a:t> </a:t>
                </a:r>
                <a:r>
                  <a:rPr lang="en-GB" sz="1013" i="1" dirty="0" err="1">
                    <a:solidFill>
                      <a:srgbClr val="FF2600"/>
                    </a:solidFill>
                    <a:latin typeface="Calibri" panose="020F0502020204030204"/>
                  </a:rPr>
                  <a:t>injecteur</a:t>
                </a:r>
                <a:r>
                  <a:rPr lang="en-GB" sz="1013" i="1" dirty="0">
                    <a:solidFill>
                      <a:srgbClr val="FF2600"/>
                    </a:solidFill>
                    <a:latin typeface="Calibri" panose="020F0502020204030204"/>
                  </a:rPr>
                  <a:t> NEWGAIN</a:t>
                </a:r>
                <a:endParaRPr lang="en-GB" sz="1013" i="1" dirty="0">
                  <a:solidFill>
                    <a:srgbClr val="FF2600"/>
                  </a:solidFill>
                  <a:latin typeface="Calibri" panose="020F0502020204030204"/>
                  <a:cs typeface="+mn-cs"/>
                </a:endParaRPr>
              </a:p>
              <a:p>
                <a:pPr defTabSz="514350"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1013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Symbol" pitchFamily="18" charset="2"/>
                      </a:rPr>
                      <m:t>≥</m:t>
                    </m:r>
                  </m:oMath>
                </a14:m>
                <a:r>
                  <a:rPr lang="en-GB" sz="1013" i="1" dirty="0">
                    <a:solidFill>
                      <a:prstClr val="black"/>
                    </a:solidFill>
                    <a:latin typeface="Calibri" panose="020F0502020204030204"/>
                    <a:cs typeface="+mn-cs"/>
                  </a:rPr>
                  <a:t> 2030</a:t>
                </a: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65A59E6-87C7-11F2-600C-77D7D7C951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2920" y="1060136"/>
                <a:ext cx="1130622" cy="7158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88900" dist="889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02A94FFA-A7AB-984B-36F8-78090BAE73D9}"/>
              </a:ext>
            </a:extLst>
          </p:cNvPr>
          <p:cNvSpPr txBox="1"/>
          <p:nvPr/>
        </p:nvSpPr>
        <p:spPr>
          <a:xfrm>
            <a:off x="5545776" y="4714503"/>
            <a:ext cx="63319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Etude du nombre magique N=126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Spectroscopie atomique : déformations, moments des  noyaux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Nouveaux effets atomiques relativistiques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Limites de la stabilité ou nouvelle stabilité ?</a:t>
            </a:r>
          </a:p>
        </p:txBody>
      </p:sp>
    </p:spTree>
    <p:extLst>
      <p:ext uri="{BB962C8B-B14F-4D97-AF65-F5344CB8AC3E}">
        <p14:creationId xmlns:p14="http://schemas.microsoft.com/office/powerpoint/2010/main" val="3142164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7A37B-A517-B0B5-C59C-237A3CE3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La physique des ions lourds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85564-6DEF-2331-F130-15400D0E3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46" y="1038643"/>
            <a:ext cx="10801350" cy="4140200"/>
          </a:xfrm>
        </p:spPr>
        <p:txBody>
          <a:bodyPr/>
          <a:lstStyle/>
          <a:p>
            <a:r>
              <a:rPr lang="en-FR" dirty="0"/>
              <a:t>Irène Joliot Curie : première réaction nucléaire et radioactivité artificielle</a:t>
            </a:r>
          </a:p>
          <a:p>
            <a:r>
              <a:rPr lang="en-FR" baseline="30000" dirty="0"/>
              <a:t>27</a:t>
            </a:r>
            <a:r>
              <a:rPr lang="en-FR" dirty="0"/>
              <a:t>Al + </a:t>
            </a:r>
            <a:r>
              <a:rPr lang="en-FR" baseline="30000" dirty="0"/>
              <a:t>4</a:t>
            </a:r>
            <a:r>
              <a:rPr lang="en-FR" dirty="0"/>
              <a:t>He → </a:t>
            </a:r>
            <a:r>
              <a:rPr lang="en-FR" baseline="30000" dirty="0"/>
              <a:t>30</a:t>
            </a:r>
            <a:r>
              <a:rPr lang="en-FR" dirty="0"/>
              <a:t>P  + n</a:t>
            </a:r>
          </a:p>
          <a:p>
            <a:r>
              <a:rPr lang="en-FR" dirty="0"/>
              <a:t>Frédéric Joliot-Curie : construction du premiers cyclotron au sous-sol du collège de France</a:t>
            </a:r>
          </a:p>
          <a:p>
            <a:r>
              <a:rPr lang="en-FR" dirty="0"/>
              <a:t>Construction du premier </a:t>
            </a:r>
            <a:r>
              <a:rPr lang="en-GB" dirty="0"/>
              <a:t>S</a:t>
            </a:r>
            <a:r>
              <a:rPr lang="en-FR" dirty="0"/>
              <a:t>ynchro-cyclotron d’Orsay</a:t>
            </a:r>
          </a:p>
          <a:p>
            <a:r>
              <a:rPr lang="en-FR" dirty="0"/>
              <a:t>Accélération d’ions lourds N,O,Kr</a:t>
            </a:r>
          </a:p>
          <a:p>
            <a:endParaRPr lang="en-FR" dirty="0"/>
          </a:p>
          <a:p>
            <a:r>
              <a:rPr lang="en-FR" dirty="0"/>
              <a:t>1970 Accélérateur linéaire ALICE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D9DFA-2DB5-8AA7-2AD7-4968DF80A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FBE05BF-CE10-A8D3-2BFF-298017A97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644" y="-60460"/>
            <a:ext cx="1453832" cy="186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6D3991C-5229-1DFC-23C4-DB2B96BA3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637" y="959607"/>
            <a:ext cx="3329363" cy="227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957-synchrocylo200MeV">
            <a:extLst>
              <a:ext uri="{FF2B5EF4-FFF2-40B4-BE49-F238E27FC236}">
                <a16:creationId xmlns:a16="http://schemas.microsoft.com/office/drawing/2014/main" id="{69D0FD3D-1C5C-7647-BE13-9EAB506D2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229" y="2075159"/>
            <a:ext cx="2811088" cy="190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78978CA-7C3D-026D-9424-29078CFE7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7" y="3614852"/>
            <a:ext cx="3312694" cy="219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My documents\Nucleus programma Orsay\image\1940.BMP">
            <a:extLst>
              <a:ext uri="{FF2B5EF4-FFF2-40B4-BE49-F238E27FC236}">
                <a16:creationId xmlns:a16="http://schemas.microsoft.com/office/drawing/2014/main" id="{5D1AE402-C733-E65F-2B68-E73C0C49F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800" y="4338000"/>
            <a:ext cx="4483200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9C2C13-DC02-4976-84CF-EBE037F530D1}"/>
              </a:ext>
            </a:extLst>
          </p:cNvPr>
          <p:cNvSpPr txBox="1"/>
          <p:nvPr/>
        </p:nvSpPr>
        <p:spPr>
          <a:xfrm>
            <a:off x="3714750" y="5057776"/>
            <a:ext cx="3736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="1" dirty="0"/>
              <a:t>Le monde des radio-isotopes est né !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7A0E4E-A6E7-602D-BC3E-D7DAD7F7C3A0}"/>
              </a:ext>
            </a:extLst>
          </p:cNvPr>
          <p:cNvSpPr txBox="1"/>
          <p:nvPr/>
        </p:nvSpPr>
        <p:spPr>
          <a:xfrm>
            <a:off x="10677382" y="5008098"/>
            <a:ext cx="153337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FR" dirty="0"/>
              <a:t>1940</a:t>
            </a:r>
          </a:p>
          <a:p>
            <a:r>
              <a:rPr lang="en-FR" dirty="0"/>
              <a:t>284 isotopes</a:t>
            </a:r>
          </a:p>
        </p:txBody>
      </p:sp>
    </p:spTree>
    <p:extLst>
      <p:ext uri="{BB962C8B-B14F-4D97-AF65-F5344CB8AC3E}">
        <p14:creationId xmlns:p14="http://schemas.microsoft.com/office/powerpoint/2010/main" val="1702534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E976F6-FC07-14BD-F5B5-78EB23CA7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4">
            <a:extLst>
              <a:ext uri="{FF2B5EF4-FFF2-40B4-BE49-F238E27FC236}">
                <a16:creationId xmlns:a16="http://schemas.microsoft.com/office/drawing/2014/main" id="{161783CE-86F5-B2EC-6879-4BE053323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890" y="856908"/>
            <a:ext cx="5402980" cy="5146850"/>
          </a:xfrm>
          <a:prstGeom prst="rect">
            <a:avLst/>
          </a:prstGeom>
          <a:solidFill>
            <a:srgbClr val="FF8AD8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Image 16">
            <a:extLst>
              <a:ext uri="{FF2B5EF4-FFF2-40B4-BE49-F238E27FC236}">
                <a16:creationId xmlns:a16="http://schemas.microsoft.com/office/drawing/2014/main" id="{1D9D1B5F-7921-DAA9-396F-81D589E97C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1" t="1584" r="1501" b="6147"/>
          <a:stretch/>
        </p:blipFill>
        <p:spPr>
          <a:xfrm>
            <a:off x="143091" y="870183"/>
            <a:ext cx="4836870" cy="5145606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EFB156DA-B874-20A4-B3E0-C18C773947F3}"/>
              </a:ext>
            </a:extLst>
          </p:cNvPr>
          <p:cNvSpPr/>
          <p:nvPr/>
        </p:nvSpPr>
        <p:spPr>
          <a:xfrm>
            <a:off x="9477723" y="4300812"/>
            <a:ext cx="927749" cy="696692"/>
          </a:xfrm>
          <a:custGeom>
            <a:avLst/>
            <a:gdLst>
              <a:gd name="connsiteX0" fmla="*/ 927749 w 927749"/>
              <a:gd name="connsiteY0" fmla="*/ 424700 h 696692"/>
              <a:gd name="connsiteX1" fmla="*/ 881027 w 927749"/>
              <a:gd name="connsiteY1" fmla="*/ 531492 h 696692"/>
              <a:gd name="connsiteX2" fmla="*/ 814283 w 927749"/>
              <a:gd name="connsiteY2" fmla="*/ 678330 h 696692"/>
              <a:gd name="connsiteX3" fmla="*/ 760887 w 927749"/>
              <a:gd name="connsiteY3" fmla="*/ 671655 h 696692"/>
              <a:gd name="connsiteX4" fmla="*/ 467211 w 927749"/>
              <a:gd name="connsiteY4" fmla="*/ 471422 h 696692"/>
              <a:gd name="connsiteX5" fmla="*/ 420490 w 927749"/>
              <a:gd name="connsiteY5" fmla="*/ 357956 h 696692"/>
              <a:gd name="connsiteX6" fmla="*/ 480560 w 927749"/>
              <a:gd name="connsiteY6" fmla="*/ 244490 h 696692"/>
              <a:gd name="connsiteX7" fmla="*/ 473886 w 927749"/>
              <a:gd name="connsiteY7" fmla="*/ 197769 h 696692"/>
              <a:gd name="connsiteX8" fmla="*/ 440513 w 927749"/>
              <a:gd name="connsiteY8" fmla="*/ 144373 h 696692"/>
              <a:gd name="connsiteX9" fmla="*/ 226931 w 927749"/>
              <a:gd name="connsiteY9" fmla="*/ 17559 h 696692"/>
              <a:gd name="connsiteX10" fmla="*/ 60070 w 927749"/>
              <a:gd name="connsiteY10" fmla="*/ 17559 h 696692"/>
              <a:gd name="connsiteX11" fmla="*/ 0 w 927749"/>
              <a:gd name="connsiteY11" fmla="*/ 171071 h 696692"/>
              <a:gd name="connsiteX12" fmla="*/ 0 w 927749"/>
              <a:gd name="connsiteY12" fmla="*/ 171071 h 6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7749" h="696692">
                <a:moveTo>
                  <a:pt x="927749" y="424700"/>
                </a:moveTo>
                <a:cubicBezTo>
                  <a:pt x="913843" y="456960"/>
                  <a:pt x="899938" y="489220"/>
                  <a:pt x="881027" y="531492"/>
                </a:cubicBezTo>
                <a:cubicBezTo>
                  <a:pt x="862116" y="573764"/>
                  <a:pt x="834306" y="654970"/>
                  <a:pt x="814283" y="678330"/>
                </a:cubicBezTo>
                <a:cubicBezTo>
                  <a:pt x="794260" y="701691"/>
                  <a:pt x="818732" y="706140"/>
                  <a:pt x="760887" y="671655"/>
                </a:cubicBezTo>
                <a:cubicBezTo>
                  <a:pt x="703042" y="637170"/>
                  <a:pt x="523944" y="523705"/>
                  <a:pt x="467211" y="471422"/>
                </a:cubicBezTo>
                <a:cubicBezTo>
                  <a:pt x="410478" y="419139"/>
                  <a:pt x="418265" y="395778"/>
                  <a:pt x="420490" y="357956"/>
                </a:cubicBezTo>
                <a:cubicBezTo>
                  <a:pt x="422715" y="320134"/>
                  <a:pt x="471661" y="271188"/>
                  <a:pt x="480560" y="244490"/>
                </a:cubicBezTo>
                <a:cubicBezTo>
                  <a:pt x="489459" y="217792"/>
                  <a:pt x="480560" y="214455"/>
                  <a:pt x="473886" y="197769"/>
                </a:cubicBezTo>
                <a:cubicBezTo>
                  <a:pt x="467212" y="181083"/>
                  <a:pt x="481672" y="174408"/>
                  <a:pt x="440513" y="144373"/>
                </a:cubicBezTo>
                <a:cubicBezTo>
                  <a:pt x="399354" y="114338"/>
                  <a:pt x="290338" y="38695"/>
                  <a:pt x="226931" y="17559"/>
                </a:cubicBezTo>
                <a:cubicBezTo>
                  <a:pt x="163524" y="-3577"/>
                  <a:pt x="97892" y="-8026"/>
                  <a:pt x="60070" y="17559"/>
                </a:cubicBezTo>
                <a:cubicBezTo>
                  <a:pt x="22248" y="43144"/>
                  <a:pt x="0" y="171071"/>
                  <a:pt x="0" y="171071"/>
                </a:cubicBezTo>
                <a:lnTo>
                  <a:pt x="0" y="171071"/>
                </a:ln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AA1F835-7679-59FE-C0DD-9BF78DB9B521}"/>
              </a:ext>
            </a:extLst>
          </p:cNvPr>
          <p:cNvSpPr/>
          <p:nvPr/>
        </p:nvSpPr>
        <p:spPr>
          <a:xfrm>
            <a:off x="8296345" y="3566628"/>
            <a:ext cx="1174703" cy="898581"/>
          </a:xfrm>
          <a:custGeom>
            <a:avLst/>
            <a:gdLst>
              <a:gd name="connsiteX0" fmla="*/ 1174703 w 1174703"/>
              <a:gd name="connsiteY0" fmla="*/ 898581 h 898581"/>
              <a:gd name="connsiteX1" fmla="*/ 1094610 w 1174703"/>
              <a:gd name="connsiteY1" fmla="*/ 578207 h 898581"/>
              <a:gd name="connsiteX2" fmla="*/ 934423 w 1174703"/>
              <a:gd name="connsiteY2" fmla="*/ 471416 h 898581"/>
              <a:gd name="connsiteX3" fmla="*/ 780910 w 1174703"/>
              <a:gd name="connsiteY3" fmla="*/ 357950 h 898581"/>
              <a:gd name="connsiteX4" fmla="*/ 273652 w 1174703"/>
              <a:gd name="connsiteY4" fmla="*/ 24227 h 898581"/>
              <a:gd name="connsiteX5" fmla="*/ 100116 w 1174703"/>
              <a:gd name="connsiteY5" fmla="*/ 44251 h 898581"/>
              <a:gd name="connsiteX6" fmla="*/ 0 w 1174703"/>
              <a:gd name="connsiteY6" fmla="*/ 191089 h 898581"/>
              <a:gd name="connsiteX7" fmla="*/ 0 w 1174703"/>
              <a:gd name="connsiteY7" fmla="*/ 191089 h 898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4703" h="898581">
                <a:moveTo>
                  <a:pt x="1174703" y="898581"/>
                </a:moveTo>
                <a:cubicBezTo>
                  <a:pt x="1154680" y="773991"/>
                  <a:pt x="1134657" y="649401"/>
                  <a:pt x="1094610" y="578207"/>
                </a:cubicBezTo>
                <a:cubicBezTo>
                  <a:pt x="1054563" y="507013"/>
                  <a:pt x="986706" y="508125"/>
                  <a:pt x="934423" y="471416"/>
                </a:cubicBezTo>
                <a:cubicBezTo>
                  <a:pt x="882140" y="434707"/>
                  <a:pt x="891038" y="432481"/>
                  <a:pt x="780910" y="357950"/>
                </a:cubicBezTo>
                <a:cubicBezTo>
                  <a:pt x="670782" y="283419"/>
                  <a:pt x="387118" y="76510"/>
                  <a:pt x="273652" y="24227"/>
                </a:cubicBezTo>
                <a:cubicBezTo>
                  <a:pt x="160186" y="-28056"/>
                  <a:pt x="145725" y="16441"/>
                  <a:pt x="100116" y="44251"/>
                </a:cubicBezTo>
                <a:cubicBezTo>
                  <a:pt x="54507" y="72061"/>
                  <a:pt x="0" y="191089"/>
                  <a:pt x="0" y="191089"/>
                </a:cubicBezTo>
                <a:lnTo>
                  <a:pt x="0" y="191089"/>
                </a:ln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8069521-E234-794A-DDEC-863D91ED5907}"/>
              </a:ext>
            </a:extLst>
          </p:cNvPr>
          <p:cNvCxnSpPr/>
          <p:nvPr/>
        </p:nvCxnSpPr>
        <p:spPr>
          <a:xfrm flipH="1">
            <a:off x="8990488" y="3824461"/>
            <a:ext cx="126814" cy="186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>
            <a:extLst>
              <a:ext uri="{FF2B5EF4-FFF2-40B4-BE49-F238E27FC236}">
                <a16:creationId xmlns:a16="http://schemas.microsoft.com/office/drawing/2014/main" id="{B492A66E-FDD6-B24B-F569-927BC6A766DA}"/>
              </a:ext>
            </a:extLst>
          </p:cNvPr>
          <p:cNvSpPr/>
          <p:nvPr/>
        </p:nvSpPr>
        <p:spPr>
          <a:xfrm>
            <a:off x="8423159" y="3203737"/>
            <a:ext cx="614050" cy="694143"/>
          </a:xfrm>
          <a:custGeom>
            <a:avLst/>
            <a:gdLst>
              <a:gd name="connsiteX0" fmla="*/ 614050 w 614050"/>
              <a:gd name="connsiteY0" fmla="*/ 694143 h 694143"/>
              <a:gd name="connsiteX1" fmla="*/ 467212 w 614050"/>
              <a:gd name="connsiteY1" fmla="*/ 320374 h 694143"/>
              <a:gd name="connsiteX2" fmla="*/ 447188 w 614050"/>
              <a:gd name="connsiteY2" fmla="*/ 293676 h 694143"/>
              <a:gd name="connsiteX3" fmla="*/ 246955 w 614050"/>
              <a:gd name="connsiteY3" fmla="*/ 166862 h 694143"/>
              <a:gd name="connsiteX4" fmla="*/ 0 w 614050"/>
              <a:gd name="connsiteY4" fmla="*/ 0 h 6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4050" h="694143">
                <a:moveTo>
                  <a:pt x="614050" y="694143"/>
                </a:moveTo>
                <a:lnTo>
                  <a:pt x="467212" y="320374"/>
                </a:lnTo>
                <a:cubicBezTo>
                  <a:pt x="439402" y="253630"/>
                  <a:pt x="483898" y="319261"/>
                  <a:pt x="447188" y="293676"/>
                </a:cubicBezTo>
                <a:cubicBezTo>
                  <a:pt x="410478" y="268091"/>
                  <a:pt x="321486" y="215808"/>
                  <a:pt x="246955" y="166862"/>
                </a:cubicBezTo>
                <a:cubicBezTo>
                  <a:pt x="172424" y="117916"/>
                  <a:pt x="86212" y="58958"/>
                  <a:pt x="0" y="0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312AAB9-4C55-A88A-CF87-0A678DBCA6BD}"/>
              </a:ext>
            </a:extLst>
          </p:cNvPr>
          <p:cNvSpPr/>
          <p:nvPr/>
        </p:nvSpPr>
        <p:spPr>
          <a:xfrm>
            <a:off x="10178540" y="4989119"/>
            <a:ext cx="413816" cy="263675"/>
          </a:xfrm>
          <a:custGeom>
            <a:avLst/>
            <a:gdLst>
              <a:gd name="connsiteX0" fmla="*/ 0 w 413816"/>
              <a:gd name="connsiteY0" fmla="*/ 263675 h 263675"/>
              <a:gd name="connsiteX1" fmla="*/ 60070 w 413816"/>
              <a:gd name="connsiteY1" fmla="*/ 123512 h 263675"/>
              <a:gd name="connsiteX2" fmla="*/ 106791 w 413816"/>
              <a:gd name="connsiteY2" fmla="*/ 30069 h 263675"/>
              <a:gd name="connsiteX3" fmla="*/ 153513 w 413816"/>
              <a:gd name="connsiteY3" fmla="*/ 10046 h 263675"/>
              <a:gd name="connsiteX4" fmla="*/ 413816 w 413816"/>
              <a:gd name="connsiteY4" fmla="*/ 176907 h 2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3816" h="263675">
                <a:moveTo>
                  <a:pt x="0" y="263675"/>
                </a:moveTo>
                <a:cubicBezTo>
                  <a:pt x="21136" y="213060"/>
                  <a:pt x="42272" y="162446"/>
                  <a:pt x="60070" y="123512"/>
                </a:cubicBezTo>
                <a:cubicBezTo>
                  <a:pt x="77868" y="84578"/>
                  <a:pt x="91217" y="48980"/>
                  <a:pt x="106791" y="30069"/>
                </a:cubicBezTo>
                <a:cubicBezTo>
                  <a:pt x="122365" y="11158"/>
                  <a:pt x="102342" y="-14427"/>
                  <a:pt x="153513" y="10046"/>
                </a:cubicBezTo>
                <a:cubicBezTo>
                  <a:pt x="204684" y="34519"/>
                  <a:pt x="309250" y="105713"/>
                  <a:pt x="413816" y="176907"/>
                </a:cubicBezTo>
              </a:path>
            </a:pathLst>
          </a:custGeom>
          <a:noFill/>
          <a:ln w="38100">
            <a:solidFill>
              <a:srgbClr val="29FF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>
              <a:solidFill>
                <a:srgbClr val="29FF41"/>
              </a:solidFill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EFC76973-D589-F088-8E65-5BD8292B22E5}"/>
              </a:ext>
            </a:extLst>
          </p:cNvPr>
          <p:cNvSpPr/>
          <p:nvPr/>
        </p:nvSpPr>
        <p:spPr>
          <a:xfrm>
            <a:off x="995423" y="3078866"/>
            <a:ext cx="2118167" cy="2233914"/>
          </a:xfrm>
          <a:custGeom>
            <a:avLst/>
            <a:gdLst>
              <a:gd name="connsiteX0" fmla="*/ 0 w 2118167"/>
              <a:gd name="connsiteY0" fmla="*/ 2233914 h 2233914"/>
              <a:gd name="connsiteX1" fmla="*/ 196769 w 2118167"/>
              <a:gd name="connsiteY1" fmla="*/ 2025569 h 2233914"/>
              <a:gd name="connsiteX2" fmla="*/ 243068 w 2118167"/>
              <a:gd name="connsiteY2" fmla="*/ 1956121 h 2233914"/>
              <a:gd name="connsiteX3" fmla="*/ 138896 w 2118167"/>
              <a:gd name="connsiteY3" fmla="*/ 1851949 h 2233914"/>
              <a:gd name="connsiteX4" fmla="*/ 254643 w 2118167"/>
              <a:gd name="connsiteY4" fmla="*/ 1724628 h 2233914"/>
              <a:gd name="connsiteX5" fmla="*/ 2118167 w 2118167"/>
              <a:gd name="connsiteY5" fmla="*/ 0 h 223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8167" h="2233914">
                <a:moveTo>
                  <a:pt x="0" y="2233914"/>
                </a:moveTo>
                <a:lnTo>
                  <a:pt x="196769" y="2025569"/>
                </a:lnTo>
                <a:cubicBezTo>
                  <a:pt x="237280" y="1979270"/>
                  <a:pt x="252714" y="1985058"/>
                  <a:pt x="243068" y="1956121"/>
                </a:cubicBezTo>
                <a:cubicBezTo>
                  <a:pt x="233423" y="1927184"/>
                  <a:pt x="136967" y="1890531"/>
                  <a:pt x="138896" y="1851949"/>
                </a:cubicBezTo>
                <a:cubicBezTo>
                  <a:pt x="140825" y="1813367"/>
                  <a:pt x="-75236" y="2033286"/>
                  <a:pt x="254643" y="1724628"/>
                </a:cubicBezTo>
                <a:cubicBezTo>
                  <a:pt x="584522" y="1415970"/>
                  <a:pt x="1351344" y="707985"/>
                  <a:pt x="2118167" y="0"/>
                </a:cubicBezTo>
              </a:path>
            </a:pathLst>
          </a:custGeom>
          <a:noFill/>
          <a:ln w="38100">
            <a:solidFill>
              <a:srgbClr val="94F0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6EFF1DD3-C4C1-9E52-7313-F7B0DA835CD5}"/>
              </a:ext>
            </a:extLst>
          </p:cNvPr>
          <p:cNvSpPr/>
          <p:nvPr/>
        </p:nvSpPr>
        <p:spPr>
          <a:xfrm>
            <a:off x="3148314" y="2916820"/>
            <a:ext cx="474562" cy="243338"/>
          </a:xfrm>
          <a:custGeom>
            <a:avLst/>
            <a:gdLst>
              <a:gd name="connsiteX0" fmla="*/ 0 w 474562"/>
              <a:gd name="connsiteY0" fmla="*/ 162046 h 243338"/>
              <a:gd name="connsiteX1" fmla="*/ 81023 w 474562"/>
              <a:gd name="connsiteY1" fmla="*/ 185195 h 243338"/>
              <a:gd name="connsiteX2" fmla="*/ 208344 w 474562"/>
              <a:gd name="connsiteY2" fmla="*/ 243069 h 243338"/>
              <a:gd name="connsiteX3" fmla="*/ 266218 w 474562"/>
              <a:gd name="connsiteY3" fmla="*/ 196770 h 243338"/>
              <a:gd name="connsiteX4" fmla="*/ 474562 w 474562"/>
              <a:gd name="connsiteY4" fmla="*/ 0 h 243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562" h="243338">
                <a:moveTo>
                  <a:pt x="0" y="162046"/>
                </a:moveTo>
                <a:cubicBezTo>
                  <a:pt x="23149" y="166868"/>
                  <a:pt x="46299" y="171691"/>
                  <a:pt x="81023" y="185195"/>
                </a:cubicBezTo>
                <a:cubicBezTo>
                  <a:pt x="115747" y="198699"/>
                  <a:pt x="208344" y="243069"/>
                  <a:pt x="208344" y="243069"/>
                </a:cubicBezTo>
                <a:cubicBezTo>
                  <a:pt x="239210" y="244998"/>
                  <a:pt x="221848" y="237282"/>
                  <a:pt x="266218" y="196770"/>
                </a:cubicBezTo>
                <a:cubicBezTo>
                  <a:pt x="310588" y="156258"/>
                  <a:pt x="392575" y="78129"/>
                  <a:pt x="474562" y="0"/>
                </a:cubicBezTo>
              </a:path>
            </a:pathLst>
          </a:custGeom>
          <a:noFill/>
          <a:ln w="38100">
            <a:solidFill>
              <a:srgbClr val="94F0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138D388E-0C95-12E9-05D4-7337540DD1F0}"/>
              </a:ext>
            </a:extLst>
          </p:cNvPr>
          <p:cNvSpPr/>
          <p:nvPr/>
        </p:nvSpPr>
        <p:spPr>
          <a:xfrm>
            <a:off x="7222603" y="2835797"/>
            <a:ext cx="1111169" cy="844952"/>
          </a:xfrm>
          <a:custGeom>
            <a:avLst/>
            <a:gdLst>
              <a:gd name="connsiteX0" fmla="*/ 1111169 w 1111169"/>
              <a:gd name="connsiteY0" fmla="*/ 844952 h 844952"/>
              <a:gd name="connsiteX1" fmla="*/ 1053296 w 1111169"/>
              <a:gd name="connsiteY1" fmla="*/ 601884 h 844952"/>
              <a:gd name="connsiteX2" fmla="*/ 1006997 w 1111169"/>
              <a:gd name="connsiteY2" fmla="*/ 567160 h 844952"/>
              <a:gd name="connsiteX3" fmla="*/ 520860 w 1111169"/>
              <a:gd name="connsiteY3" fmla="*/ 219919 h 844952"/>
              <a:gd name="connsiteX4" fmla="*/ 405113 w 1111169"/>
              <a:gd name="connsiteY4" fmla="*/ 185195 h 844952"/>
              <a:gd name="connsiteX5" fmla="*/ 370389 w 1111169"/>
              <a:gd name="connsiteY5" fmla="*/ 208345 h 844952"/>
              <a:gd name="connsiteX6" fmla="*/ 0 w 1111169"/>
              <a:gd name="connsiteY6" fmla="*/ 0 h 844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1169" h="844952">
                <a:moveTo>
                  <a:pt x="1111169" y="844952"/>
                </a:moveTo>
                <a:lnTo>
                  <a:pt x="1053296" y="601884"/>
                </a:lnTo>
                <a:cubicBezTo>
                  <a:pt x="1035934" y="555585"/>
                  <a:pt x="1006997" y="567160"/>
                  <a:pt x="1006997" y="567160"/>
                </a:cubicBezTo>
                <a:cubicBezTo>
                  <a:pt x="918258" y="503499"/>
                  <a:pt x="621174" y="283580"/>
                  <a:pt x="520860" y="219919"/>
                </a:cubicBezTo>
                <a:cubicBezTo>
                  <a:pt x="420546" y="156258"/>
                  <a:pt x="405113" y="185195"/>
                  <a:pt x="405113" y="185195"/>
                </a:cubicBezTo>
                <a:cubicBezTo>
                  <a:pt x="380034" y="183266"/>
                  <a:pt x="437908" y="239211"/>
                  <a:pt x="370389" y="208345"/>
                </a:cubicBezTo>
                <a:cubicBezTo>
                  <a:pt x="302870" y="177479"/>
                  <a:pt x="151435" y="88739"/>
                  <a:pt x="0" y="0"/>
                </a:cubicBezTo>
              </a:path>
            </a:pathLst>
          </a:custGeom>
          <a:noFill/>
          <a:ln w="38100">
            <a:solidFill>
              <a:srgbClr val="0753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9D809A27-113A-8519-5D3C-B8E223323322}"/>
              </a:ext>
            </a:extLst>
          </p:cNvPr>
          <p:cNvSpPr/>
          <p:nvPr/>
        </p:nvSpPr>
        <p:spPr>
          <a:xfrm>
            <a:off x="5949863" y="2292263"/>
            <a:ext cx="1227183" cy="674101"/>
          </a:xfrm>
          <a:custGeom>
            <a:avLst/>
            <a:gdLst>
              <a:gd name="connsiteX0" fmla="*/ 1018572 w 1019314"/>
              <a:gd name="connsiteY0" fmla="*/ 347241 h 443083"/>
              <a:gd name="connsiteX1" fmla="*/ 972273 w 1019314"/>
              <a:gd name="connsiteY1" fmla="*/ 428263 h 443083"/>
              <a:gd name="connsiteX2" fmla="*/ 717630 w 1019314"/>
              <a:gd name="connsiteY2" fmla="*/ 289367 h 443083"/>
              <a:gd name="connsiteX3" fmla="*/ 613458 w 1019314"/>
              <a:gd name="connsiteY3" fmla="*/ 405114 h 443083"/>
              <a:gd name="connsiteX4" fmla="*/ 555584 w 1019314"/>
              <a:gd name="connsiteY4" fmla="*/ 439838 h 443083"/>
              <a:gd name="connsiteX5" fmla="*/ 393539 w 1019314"/>
              <a:gd name="connsiteY5" fmla="*/ 335666 h 443083"/>
              <a:gd name="connsiteX6" fmla="*/ 0 w 1019314"/>
              <a:gd name="connsiteY6" fmla="*/ 0 h 443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9314" h="443083">
                <a:moveTo>
                  <a:pt x="1018572" y="347241"/>
                </a:moveTo>
                <a:cubicBezTo>
                  <a:pt x="1020501" y="392575"/>
                  <a:pt x="1022430" y="437909"/>
                  <a:pt x="972273" y="428263"/>
                </a:cubicBezTo>
                <a:cubicBezTo>
                  <a:pt x="922116" y="418617"/>
                  <a:pt x="777432" y="293225"/>
                  <a:pt x="717630" y="289367"/>
                </a:cubicBezTo>
                <a:cubicBezTo>
                  <a:pt x="657828" y="285509"/>
                  <a:pt x="640466" y="380036"/>
                  <a:pt x="613458" y="405114"/>
                </a:cubicBezTo>
                <a:cubicBezTo>
                  <a:pt x="586450" y="430193"/>
                  <a:pt x="592237" y="451413"/>
                  <a:pt x="555584" y="439838"/>
                </a:cubicBezTo>
                <a:cubicBezTo>
                  <a:pt x="518931" y="428263"/>
                  <a:pt x="486136" y="408972"/>
                  <a:pt x="393539" y="335666"/>
                </a:cubicBezTo>
                <a:cubicBezTo>
                  <a:pt x="300942" y="262360"/>
                  <a:pt x="150471" y="131180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057CBFE-FE57-9EA3-A594-1781D5360859}"/>
              </a:ext>
            </a:extLst>
          </p:cNvPr>
          <p:cNvSpPr/>
          <p:nvPr/>
        </p:nvSpPr>
        <p:spPr>
          <a:xfrm>
            <a:off x="3960712" y="2817832"/>
            <a:ext cx="935379" cy="390525"/>
          </a:xfrm>
          <a:prstGeom prst="rect">
            <a:avLst/>
          </a:prstGeom>
          <a:solidFill>
            <a:srgbClr val="FF9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FR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809DB2-6CDF-D1D0-F7D9-E1B48DF27272}"/>
              </a:ext>
            </a:extLst>
          </p:cNvPr>
          <p:cNvSpPr txBox="1"/>
          <p:nvPr/>
        </p:nvSpPr>
        <p:spPr>
          <a:xfrm>
            <a:off x="4064000" y="3318933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2025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3B0143-CB94-DF9E-09F0-DB692D85FF4A}"/>
              </a:ext>
            </a:extLst>
          </p:cNvPr>
          <p:cNvSpPr txBox="1"/>
          <p:nvPr/>
        </p:nvSpPr>
        <p:spPr>
          <a:xfrm>
            <a:off x="6739467" y="1049866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2027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69DF623-457A-79AB-51F1-49D77B31A0B3}"/>
              </a:ext>
            </a:extLst>
          </p:cNvPr>
          <p:cNvSpPr/>
          <p:nvPr/>
        </p:nvSpPr>
        <p:spPr>
          <a:xfrm>
            <a:off x="6634085" y="2031323"/>
            <a:ext cx="1200150" cy="390525"/>
          </a:xfrm>
          <a:prstGeom prst="rect">
            <a:avLst/>
          </a:prstGeom>
          <a:solidFill>
            <a:srgbClr val="FF9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b="1" dirty="0">
                <a:latin typeface="Arial" panose="020B0604020202020204" pitchFamily="34" charset="0"/>
                <a:cs typeface="Arial" panose="020B0604020202020204" pitchFamily="34" charset="0"/>
              </a:rPr>
              <a:t>SPIRAL1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B639CEE-C6E2-7B65-5F5E-54B33DF16540}"/>
              </a:ext>
            </a:extLst>
          </p:cNvPr>
          <p:cNvGrpSpPr/>
          <p:nvPr/>
        </p:nvGrpSpPr>
        <p:grpSpPr>
          <a:xfrm>
            <a:off x="4246323" y="87682"/>
            <a:ext cx="3061080" cy="2250003"/>
            <a:chOff x="4246323" y="87682"/>
            <a:chExt cx="3061080" cy="225000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A6F38AB-4625-24FC-4F89-83ED8BA4F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53103" y="191385"/>
              <a:ext cx="2654300" cy="2146300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488DA1E-79D3-AAA7-2EC1-94A59874BAAF}"/>
                </a:ext>
              </a:extLst>
            </p:cNvPr>
            <p:cNvSpPr/>
            <p:nvPr/>
          </p:nvSpPr>
          <p:spPr>
            <a:xfrm>
              <a:off x="4246323" y="87682"/>
              <a:ext cx="1189973" cy="764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 dirty="0"/>
            </a:p>
          </p:txBody>
        </p:sp>
      </p:grpSp>
      <p:sp>
        <p:nvSpPr>
          <p:cNvPr id="15" name="Freeform 14">
            <a:extLst>
              <a:ext uri="{FF2B5EF4-FFF2-40B4-BE49-F238E27FC236}">
                <a16:creationId xmlns:a16="http://schemas.microsoft.com/office/drawing/2014/main" id="{A1666F42-0A86-1A04-190D-A8AA00F0BBB7}"/>
              </a:ext>
            </a:extLst>
          </p:cNvPr>
          <p:cNvSpPr/>
          <p:nvPr/>
        </p:nvSpPr>
        <p:spPr>
          <a:xfrm>
            <a:off x="3680749" y="2079321"/>
            <a:ext cx="1442396" cy="756476"/>
          </a:xfrm>
          <a:custGeom>
            <a:avLst/>
            <a:gdLst>
              <a:gd name="connsiteX0" fmla="*/ 0 w 1043215"/>
              <a:gd name="connsiteY0" fmla="*/ 509286 h 509286"/>
              <a:gd name="connsiteX1" fmla="*/ 196770 w 1043215"/>
              <a:gd name="connsiteY1" fmla="*/ 405114 h 509286"/>
              <a:gd name="connsiteX2" fmla="*/ 300942 w 1043215"/>
              <a:gd name="connsiteY2" fmla="*/ 358816 h 509286"/>
              <a:gd name="connsiteX3" fmla="*/ 486137 w 1043215"/>
              <a:gd name="connsiteY3" fmla="*/ 347241 h 509286"/>
              <a:gd name="connsiteX4" fmla="*/ 636608 w 1043215"/>
              <a:gd name="connsiteY4" fmla="*/ 312517 h 509286"/>
              <a:gd name="connsiteX5" fmla="*/ 798654 w 1043215"/>
              <a:gd name="connsiteY5" fmla="*/ 219919 h 509286"/>
              <a:gd name="connsiteX6" fmla="*/ 1006998 w 1043215"/>
              <a:gd name="connsiteY6" fmla="*/ 46299 h 509286"/>
              <a:gd name="connsiteX7" fmla="*/ 1041722 w 1043215"/>
              <a:gd name="connsiteY7" fmla="*/ 0 h 509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3215" h="509286">
                <a:moveTo>
                  <a:pt x="0" y="509286"/>
                </a:moveTo>
                <a:cubicBezTo>
                  <a:pt x="73306" y="469739"/>
                  <a:pt x="146613" y="430192"/>
                  <a:pt x="196770" y="405114"/>
                </a:cubicBezTo>
                <a:cubicBezTo>
                  <a:pt x="246927" y="380036"/>
                  <a:pt x="252714" y="368461"/>
                  <a:pt x="300942" y="358816"/>
                </a:cubicBezTo>
                <a:cubicBezTo>
                  <a:pt x="349170" y="349170"/>
                  <a:pt x="430193" y="354957"/>
                  <a:pt x="486137" y="347241"/>
                </a:cubicBezTo>
                <a:cubicBezTo>
                  <a:pt x="542081" y="339525"/>
                  <a:pt x="584522" y="333737"/>
                  <a:pt x="636608" y="312517"/>
                </a:cubicBezTo>
                <a:cubicBezTo>
                  <a:pt x="688694" y="291297"/>
                  <a:pt x="736922" y="264289"/>
                  <a:pt x="798654" y="219919"/>
                </a:cubicBezTo>
                <a:cubicBezTo>
                  <a:pt x="860386" y="175549"/>
                  <a:pt x="966487" y="82952"/>
                  <a:pt x="1006998" y="46299"/>
                </a:cubicBezTo>
                <a:cubicBezTo>
                  <a:pt x="1047509" y="9646"/>
                  <a:pt x="1044615" y="4823"/>
                  <a:pt x="1041722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75965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7FE8-7B37-3677-E375-DA5FA6066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8754"/>
            <a:ext cx="10801350" cy="1141413"/>
          </a:xfrm>
        </p:spPr>
        <p:txBody>
          <a:bodyPr>
            <a:normAutofit/>
          </a:bodyPr>
          <a:lstStyle/>
          <a:p>
            <a:r>
              <a:rPr lang="fr-FR" sz="3200" dirty="0"/>
              <a:t>       </a:t>
            </a:r>
            <a:r>
              <a:rPr lang="en-FR" sz="3200"/>
              <a:t>DESIR </a:t>
            </a:r>
            <a:br>
              <a:rPr lang="en-FR" sz="3200" dirty="0"/>
            </a:br>
            <a:r>
              <a:rPr lang="en-FR" sz="3200" dirty="0"/>
              <a:t>Décroissance, Excitation, Stockage d’Ions Radioactifs</a:t>
            </a:r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B2B1B628-8FAF-BDBD-1CCD-3C48F6C3DC73}"/>
              </a:ext>
            </a:extLst>
          </p:cNvPr>
          <p:cNvSpPr txBox="1"/>
          <p:nvPr/>
        </p:nvSpPr>
        <p:spPr>
          <a:xfrm>
            <a:off x="8123548" y="1655001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Inauguration du chantier novembre 2023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Inauguration de la salle décembre 2026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Premiers faisceaux stables 2027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Premières expériences 2028</a:t>
            </a:r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5F9EBECD-D981-CFC8-5D8D-953E5E2EF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0749"/>
            <a:ext cx="8156071" cy="2513208"/>
          </a:xfrm>
          <a:prstGeom prst="rect">
            <a:avLst/>
          </a:prstGeom>
        </p:spPr>
      </p:pic>
      <p:grpSp>
        <p:nvGrpSpPr>
          <p:cNvPr id="11" name="Groupe 17">
            <a:extLst>
              <a:ext uri="{FF2B5EF4-FFF2-40B4-BE49-F238E27FC236}">
                <a16:creationId xmlns:a16="http://schemas.microsoft.com/office/drawing/2014/main" id="{A90B9F3E-B08E-F1E0-4AA8-CBEFDD2DA5A6}"/>
              </a:ext>
            </a:extLst>
          </p:cNvPr>
          <p:cNvGrpSpPr/>
          <p:nvPr/>
        </p:nvGrpSpPr>
        <p:grpSpPr>
          <a:xfrm>
            <a:off x="1123424" y="1062994"/>
            <a:ext cx="4239729" cy="472552"/>
            <a:chOff x="181315" y="849238"/>
            <a:chExt cx="4239729" cy="472552"/>
          </a:xfrm>
        </p:grpSpPr>
        <p:pic>
          <p:nvPicPr>
            <p:cNvPr id="12" name="Image 2">
              <a:extLst>
                <a:ext uri="{FF2B5EF4-FFF2-40B4-BE49-F238E27FC236}">
                  <a16:creationId xmlns:a16="http://schemas.microsoft.com/office/drawing/2014/main" id="{2ACD3DD8-3ECB-E0DB-1246-800D8C580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315" y="849238"/>
              <a:ext cx="471775" cy="472552"/>
            </a:xfrm>
            <a:prstGeom prst="rect">
              <a:avLst/>
            </a:prstGeom>
          </p:spPr>
        </p:pic>
        <p:pic>
          <p:nvPicPr>
            <p:cNvPr id="13" name="Image 7">
              <a:extLst>
                <a:ext uri="{FF2B5EF4-FFF2-40B4-BE49-F238E27FC236}">
                  <a16:creationId xmlns:a16="http://schemas.microsoft.com/office/drawing/2014/main" id="{DE5883C5-2AC3-CF2E-D2A4-215573D0B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802" y="963010"/>
              <a:ext cx="1082169" cy="259003"/>
            </a:xfrm>
            <a:prstGeom prst="rect">
              <a:avLst/>
            </a:prstGeom>
          </p:spPr>
        </p:pic>
        <p:pic>
          <p:nvPicPr>
            <p:cNvPr id="14" name="Picture 13" descr="Plaquette cenbg (Page 1)">
              <a:extLst>
                <a:ext uri="{FF2B5EF4-FFF2-40B4-BE49-F238E27FC236}">
                  <a16:creationId xmlns:a16="http://schemas.microsoft.com/office/drawing/2014/main" id="{61928C52-C648-4843-C29E-B2EE8D4B9E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0707" y="931471"/>
              <a:ext cx="922354" cy="2905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IJCLab">
              <a:extLst>
                <a:ext uri="{FF2B5EF4-FFF2-40B4-BE49-F238E27FC236}">
                  <a16:creationId xmlns:a16="http://schemas.microsoft.com/office/drawing/2014/main" id="{1C497E53-76A8-84F4-1A60-2FFE040F50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2176" y="963010"/>
              <a:ext cx="405865" cy="287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8" descr="IPHC Strasbourg (@IPHC_Strasbourg) | Twitter">
              <a:extLst>
                <a:ext uri="{FF2B5EF4-FFF2-40B4-BE49-F238E27FC236}">
                  <a16:creationId xmlns:a16="http://schemas.microsoft.com/office/drawing/2014/main" id="{9FF490F4-B9AA-B246-23D6-4430124DD31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268041" y="880052"/>
              <a:ext cx="476862" cy="387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Image 674">
              <a:extLst>
                <a:ext uri="{FF2B5EF4-FFF2-40B4-BE49-F238E27FC236}">
                  <a16:creationId xmlns:a16="http://schemas.microsoft.com/office/drawing/2014/main" id="{CBF164A6-EF78-3595-B6B6-69269E38C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1266" y="963139"/>
              <a:ext cx="569778" cy="258744"/>
            </a:xfrm>
            <a:prstGeom prst="rect">
              <a:avLst/>
            </a:prstGeom>
          </p:spPr>
        </p:pic>
      </p:grpSp>
      <p:pic>
        <p:nvPicPr>
          <p:cNvPr id="21" name="Image 13">
            <a:extLst>
              <a:ext uri="{FF2B5EF4-FFF2-40B4-BE49-F238E27FC236}">
                <a16:creationId xmlns:a16="http://schemas.microsoft.com/office/drawing/2014/main" id="{7E6103F7-38E4-B03E-8B62-45FB6EDAA9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256" y="1034996"/>
            <a:ext cx="497952" cy="488674"/>
          </a:xfrm>
          <a:prstGeom prst="rect">
            <a:avLst/>
          </a:prstGeom>
        </p:spPr>
      </p:pic>
      <p:grpSp>
        <p:nvGrpSpPr>
          <p:cNvPr id="23" name="Groupe 60">
            <a:extLst>
              <a:ext uri="{FF2B5EF4-FFF2-40B4-BE49-F238E27FC236}">
                <a16:creationId xmlns:a16="http://schemas.microsoft.com/office/drawing/2014/main" id="{CA7ABC55-E169-26E4-E6E4-34165BCB2E41}"/>
              </a:ext>
            </a:extLst>
          </p:cNvPr>
          <p:cNvGrpSpPr/>
          <p:nvPr/>
        </p:nvGrpSpPr>
        <p:grpSpPr>
          <a:xfrm>
            <a:off x="7641868" y="2853193"/>
            <a:ext cx="4864925" cy="3408218"/>
            <a:chOff x="1825902" y="1988841"/>
            <a:chExt cx="7554090" cy="4536504"/>
          </a:xfrm>
        </p:grpSpPr>
        <p:pic>
          <p:nvPicPr>
            <p:cNvPr id="27" name="Picture 2" descr="C:\Documents and Settings\thomasjc\Bureau\DESIR\Meetings\2011\Symposium_Fr_Jp\Screen shot 2011-01-03 at 13.29.34.png">
              <a:extLst>
                <a:ext uri="{FF2B5EF4-FFF2-40B4-BE49-F238E27FC236}">
                  <a16:creationId xmlns:a16="http://schemas.microsoft.com/office/drawing/2014/main" id="{50434514-3AA8-4307-9FD0-B132F30F02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0" t="912" r="1544" b="456"/>
            <a:stretch>
              <a:fillRect/>
            </a:stretch>
          </p:blipFill>
          <p:spPr bwMode="auto">
            <a:xfrm>
              <a:off x="1835695" y="1988841"/>
              <a:ext cx="6737383" cy="4536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Ellipse 62">
              <a:extLst>
                <a:ext uri="{FF2B5EF4-FFF2-40B4-BE49-F238E27FC236}">
                  <a16:creationId xmlns:a16="http://schemas.microsoft.com/office/drawing/2014/main" id="{97252138-D859-D8F5-7CDB-72A5A038A149}"/>
                </a:ext>
              </a:extLst>
            </p:cNvPr>
            <p:cNvSpPr/>
            <p:nvPr/>
          </p:nvSpPr>
          <p:spPr bwMode="auto">
            <a:xfrm rot="19631431">
              <a:off x="7152190" y="2200707"/>
              <a:ext cx="1714868" cy="460212"/>
            </a:xfrm>
            <a:prstGeom prst="ellipse">
              <a:avLst/>
            </a:prstGeom>
            <a:solidFill>
              <a:srgbClr val="FF0000">
                <a:alpha val="24000"/>
              </a:srgbClr>
            </a:solidFill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00"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endParaRPr>
            </a:p>
          </p:txBody>
        </p:sp>
        <p:sp>
          <p:nvSpPr>
            <p:cNvPr id="29" name="Ellipse 63">
              <a:extLst>
                <a:ext uri="{FF2B5EF4-FFF2-40B4-BE49-F238E27FC236}">
                  <a16:creationId xmlns:a16="http://schemas.microsoft.com/office/drawing/2014/main" id="{ED8FA14D-B110-0321-A2D1-5F976A7CD18D}"/>
                </a:ext>
              </a:extLst>
            </p:cNvPr>
            <p:cNvSpPr/>
            <p:nvPr/>
          </p:nvSpPr>
          <p:spPr bwMode="auto">
            <a:xfrm rot="19552545">
              <a:off x="3179838" y="4093378"/>
              <a:ext cx="2263155" cy="329982"/>
            </a:xfrm>
            <a:prstGeom prst="ellipse">
              <a:avLst/>
            </a:prstGeom>
            <a:solidFill>
              <a:srgbClr val="FF0000">
                <a:alpha val="24000"/>
              </a:srgbClr>
            </a:solidFill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00"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endParaRPr>
            </a:p>
          </p:txBody>
        </p:sp>
        <p:sp>
          <p:nvSpPr>
            <p:cNvPr id="30" name="ZoneTexte 64">
              <a:extLst>
                <a:ext uri="{FF2B5EF4-FFF2-40B4-BE49-F238E27FC236}">
                  <a16:creationId xmlns:a16="http://schemas.microsoft.com/office/drawing/2014/main" id="{18FBFBAD-BC10-62DA-AC57-EBA8096C3D48}"/>
                </a:ext>
              </a:extLst>
            </p:cNvPr>
            <p:cNvSpPr txBox="1"/>
            <p:nvPr/>
          </p:nvSpPr>
          <p:spPr>
            <a:xfrm>
              <a:off x="7632928" y="2906059"/>
              <a:ext cx="1002492" cy="365656"/>
            </a:xfrm>
            <a:prstGeom prst="rect">
              <a:avLst/>
            </a:prstGeom>
            <a:solidFill>
              <a:srgbClr val="FF0000">
                <a:alpha val="27000"/>
              </a:srgbClr>
            </a:solidFill>
            <a:ln w="38100" cmpd="sng">
              <a:solidFill>
                <a:srgbClr val="FF0000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en-US" sz="7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</a:t>
              </a:r>
              <a:r>
                <a:rPr lang="en-US" sz="700" b="1" baseline="30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7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-LEB</a:t>
              </a:r>
            </a:p>
          </p:txBody>
        </p:sp>
        <p:sp>
          <p:nvSpPr>
            <p:cNvPr id="32" name="Ellipse 65">
              <a:extLst>
                <a:ext uri="{FF2B5EF4-FFF2-40B4-BE49-F238E27FC236}">
                  <a16:creationId xmlns:a16="http://schemas.microsoft.com/office/drawing/2014/main" id="{55ADE87F-3FF9-FCC8-CAA3-C0DD9B9AA5EC}"/>
                </a:ext>
              </a:extLst>
            </p:cNvPr>
            <p:cNvSpPr/>
            <p:nvPr/>
          </p:nvSpPr>
          <p:spPr bwMode="auto">
            <a:xfrm rot="19380000">
              <a:off x="1825902" y="5494877"/>
              <a:ext cx="1982235" cy="330142"/>
            </a:xfrm>
            <a:prstGeom prst="ellipse">
              <a:avLst/>
            </a:prstGeom>
            <a:solidFill>
              <a:srgbClr val="00FFFF">
                <a:alpha val="27000"/>
              </a:srgbClr>
            </a:solidFill>
            <a:ln w="38100" cap="flat" cmpd="sng" algn="ctr">
              <a:solidFill>
                <a:srgbClr val="00FFFF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002060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endParaRPr>
            </a:p>
          </p:txBody>
        </p:sp>
        <p:sp>
          <p:nvSpPr>
            <p:cNvPr id="34" name="ZoneTexte 66">
              <a:extLst>
                <a:ext uri="{FF2B5EF4-FFF2-40B4-BE49-F238E27FC236}">
                  <a16:creationId xmlns:a16="http://schemas.microsoft.com/office/drawing/2014/main" id="{498B0054-044A-7BD0-5F7E-44DFA76005B2}"/>
                </a:ext>
              </a:extLst>
            </p:cNvPr>
            <p:cNvSpPr txBox="1"/>
            <p:nvPr/>
          </p:nvSpPr>
          <p:spPr>
            <a:xfrm>
              <a:off x="3145055" y="5608277"/>
              <a:ext cx="2280458" cy="365656"/>
            </a:xfrm>
            <a:prstGeom prst="rect">
              <a:avLst/>
            </a:prstGeom>
            <a:solidFill>
              <a:srgbClr val="00FFFF">
                <a:alpha val="27000"/>
              </a:srgbClr>
            </a:solidFill>
            <a:ln w="38100" cmpd="sng">
              <a:solidFill>
                <a:srgbClr val="3366FF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en-US" sz="700" b="1" dirty="0">
                  <a:solidFill>
                    <a:srgbClr val="3366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SPIRAL 1 Upgrade</a:t>
              </a:r>
            </a:p>
          </p:txBody>
        </p:sp>
        <p:cxnSp>
          <p:nvCxnSpPr>
            <p:cNvPr id="35" name="Connecteur droit avec flèche 67">
              <a:extLst>
                <a:ext uri="{FF2B5EF4-FFF2-40B4-BE49-F238E27FC236}">
                  <a16:creationId xmlns:a16="http://schemas.microsoft.com/office/drawing/2014/main" id="{66DAEB13-FA8F-1C7B-7482-6020562A6F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07704" y="4325815"/>
              <a:ext cx="2113311" cy="2055513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DD7DD35-0B01-91DF-93F2-BB5FDBAF6C1A}"/>
                </a:ext>
              </a:extLst>
            </p:cNvPr>
            <p:cNvSpPr/>
            <p:nvPr/>
          </p:nvSpPr>
          <p:spPr>
            <a:xfrm>
              <a:off x="7108274" y="3334245"/>
              <a:ext cx="2271718" cy="7594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66700" lvl="1" indent="-266700"/>
              <a:r>
                <a:rPr lang="en-US" sz="700" b="1" dirty="0">
                  <a:solidFill>
                    <a:srgbClr val="FF0000"/>
                  </a:solidFill>
                  <a:latin typeface="Calibri" panose="020F0502020204030204" pitchFamily="34" charset="0"/>
                  <a:ea typeface="Verdana" pitchFamily="34" charset="0"/>
                  <a:cs typeface="Calibri" panose="020F0502020204030204" pitchFamily="34" charset="0"/>
                </a:rPr>
                <a:t>Fusion-evaporation</a:t>
              </a:r>
            </a:p>
            <a:p>
              <a:pPr marL="266700" lvl="1" indent="-266700"/>
              <a:r>
                <a:rPr lang="en-US" sz="700" b="1" dirty="0">
                  <a:solidFill>
                    <a:srgbClr val="FF0000"/>
                  </a:solidFill>
                  <a:latin typeface="Calibri" panose="020F0502020204030204" pitchFamily="34" charset="0"/>
                  <a:ea typeface="Verdana" pitchFamily="34" charset="0"/>
                  <a:cs typeface="Calibri" panose="020F0502020204030204" pitchFamily="34" charset="0"/>
                </a:rPr>
                <a:t>(Multi-)nucleon Transfer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B45FFD9-383E-54CA-E03D-857B3DB80EFF}"/>
                </a:ext>
              </a:extLst>
            </p:cNvPr>
            <p:cNvSpPr/>
            <p:nvPr/>
          </p:nvSpPr>
          <p:spPr>
            <a:xfrm>
              <a:off x="3315266" y="5969632"/>
              <a:ext cx="3888433" cy="365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66700" lvl="1" indent="-266700"/>
              <a:r>
                <a:rPr lang="en-US" sz="700" b="1" dirty="0">
                  <a:solidFill>
                    <a:srgbClr val="00B0F0"/>
                  </a:solidFill>
                  <a:latin typeface="Calibri" panose="020F0502020204030204" pitchFamily="34" charset="0"/>
                  <a:ea typeface="Verdana" pitchFamily="34" charset="0"/>
                  <a:cs typeface="Calibri" panose="020F0502020204030204" pitchFamily="34" charset="0"/>
                </a:rPr>
                <a:t>Beam &amp; target fragmentation</a:t>
              </a:r>
            </a:p>
          </p:txBody>
        </p:sp>
        <p:sp>
          <p:nvSpPr>
            <p:cNvPr id="38" name="ZoneTexte 70">
              <a:extLst>
                <a:ext uri="{FF2B5EF4-FFF2-40B4-BE49-F238E27FC236}">
                  <a16:creationId xmlns:a16="http://schemas.microsoft.com/office/drawing/2014/main" id="{DE10AC6D-6EDC-9317-2ECE-C62846D65A24}"/>
                </a:ext>
              </a:extLst>
            </p:cNvPr>
            <p:cNvSpPr txBox="1"/>
            <p:nvPr/>
          </p:nvSpPr>
          <p:spPr>
            <a:xfrm>
              <a:off x="3267794" y="3594750"/>
              <a:ext cx="963308" cy="365656"/>
            </a:xfrm>
            <a:prstGeom prst="rect">
              <a:avLst/>
            </a:prstGeom>
            <a:solidFill>
              <a:srgbClr val="FF0000">
                <a:alpha val="27000"/>
              </a:srgbClr>
            </a:solidFill>
            <a:ln w="38100" cmpd="sng">
              <a:solidFill>
                <a:srgbClr val="FF0000"/>
              </a:solidFill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en-US" sz="7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</a:t>
              </a:r>
              <a:r>
                <a:rPr lang="en-US" sz="700" b="1" baseline="30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7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-LEB</a:t>
              </a:r>
            </a:p>
          </p:txBody>
        </p:sp>
      </p:grpSp>
      <p:pic>
        <p:nvPicPr>
          <p:cNvPr id="41" name="Picture 2" descr="GANIL">
            <a:extLst>
              <a:ext uri="{FF2B5EF4-FFF2-40B4-BE49-F238E27FC236}">
                <a16:creationId xmlns:a16="http://schemas.microsoft.com/office/drawing/2014/main" id="{8F438219-1A46-EC68-F61E-B0AA52B6B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39" y="1154243"/>
            <a:ext cx="1256257" cy="2679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AACADD45-C72F-4C41-6B0C-D63F1E762069}"/>
              </a:ext>
            </a:extLst>
          </p:cNvPr>
          <p:cNvSpPr txBox="1"/>
          <p:nvPr/>
        </p:nvSpPr>
        <p:spPr>
          <a:xfrm>
            <a:off x="0" y="4002216"/>
            <a:ext cx="726352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Faisceaux</a:t>
            </a: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de SPIRAL1 et S</a:t>
            </a:r>
            <a:r>
              <a:rPr lang="en-US" sz="1800" baseline="300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3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Très haute purification 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Haute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résolution</a:t>
            </a: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et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expériences</a:t>
            </a: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de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grande</a:t>
            </a: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précision</a:t>
            </a:r>
            <a:endParaRPr lang="en-US" sz="1800" dirty="0"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Etudes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fondamentales</a:t>
            </a: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des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propriétés</a:t>
            </a: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des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noyaux</a:t>
            </a: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masse, durée de vie,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décroissance</a:t>
            </a: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, spin, moments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quadrupolaires</a:t>
            </a: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…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Nucleosynthèse</a:t>
            </a:r>
            <a:endParaRPr lang="en-US" sz="1800" dirty="0"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Interactions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fondamentales</a:t>
            </a: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, tests de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l’interaction</a:t>
            </a:r>
            <a:r>
              <a:rPr lang="en-US" sz="18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faible</a:t>
            </a:r>
            <a:endParaRPr lang="en-US" sz="1800" dirty="0"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  <a:p>
            <a:endParaRPr lang="en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0F859F-AF79-6A0B-3E29-60E39DC2FBA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4" y="121775"/>
            <a:ext cx="562920" cy="55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747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7FE8-7B37-3677-E375-DA5FA6066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58" y="118754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DESIR en image</a:t>
            </a:r>
          </a:p>
        </p:txBody>
      </p:sp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33A8DD71-DE42-2D54-7B0E-64E03E232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8" y="963796"/>
            <a:ext cx="4975521" cy="232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2">
            <a:extLst>
              <a:ext uri="{FF2B5EF4-FFF2-40B4-BE49-F238E27FC236}">
                <a16:creationId xmlns:a16="http://schemas.microsoft.com/office/drawing/2014/main" id="{F4B53558-3ABC-7A4B-44F8-458BD2D213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6" r="14080" b="23569"/>
          <a:stretch/>
        </p:blipFill>
        <p:spPr>
          <a:xfrm>
            <a:off x="0" y="3414010"/>
            <a:ext cx="6054710" cy="2807538"/>
          </a:xfrm>
          <a:prstGeom prst="rect">
            <a:avLst/>
          </a:prstGeom>
        </p:spPr>
      </p:pic>
      <p:pic>
        <p:nvPicPr>
          <p:cNvPr id="6" name="Image 8">
            <a:extLst>
              <a:ext uri="{FF2B5EF4-FFF2-40B4-BE49-F238E27FC236}">
                <a16:creationId xmlns:a16="http://schemas.microsoft.com/office/drawing/2014/main" id="{2F5A0948-D6F0-ABA1-B699-B03028D0B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6590" y="3429000"/>
            <a:ext cx="6225410" cy="28075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ADFE26-D3AD-C1A9-0139-B292437F2325}"/>
              </a:ext>
            </a:extLst>
          </p:cNvPr>
          <p:cNvSpPr txBox="1"/>
          <p:nvPr/>
        </p:nvSpPr>
        <p:spPr>
          <a:xfrm>
            <a:off x="652754" y="2914321"/>
            <a:ext cx="2366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Nov. 2023 inauguration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FED76E-7D69-2C23-F135-3B43B4C4131B}"/>
              </a:ext>
            </a:extLst>
          </p:cNvPr>
          <p:cNvSpPr txBox="1"/>
          <p:nvPr/>
        </p:nvSpPr>
        <p:spPr>
          <a:xfrm>
            <a:off x="7615004" y="5681272"/>
            <a:ext cx="2286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Quatre murs </a:t>
            </a:r>
            <a:r>
              <a:rPr lang="en-FR">
                <a:solidFill>
                  <a:schemeClr val="bg1"/>
                </a:solidFill>
              </a:rPr>
              <a:t>mai 20</a:t>
            </a:r>
            <a:r>
              <a:rPr lang="fr-FR" dirty="0">
                <a:solidFill>
                  <a:schemeClr val="bg1"/>
                </a:solidFill>
              </a:rPr>
              <a:t>2</a:t>
            </a:r>
            <a:r>
              <a:rPr lang="en-FR">
                <a:solidFill>
                  <a:schemeClr val="bg1"/>
                </a:solidFill>
              </a:rPr>
              <a:t>4</a:t>
            </a:r>
            <a:endParaRPr lang="en-FR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16AAE5-643F-F3AE-C0F7-2BD79C0F84E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4" y="121775"/>
            <a:ext cx="562920" cy="55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2487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7FE8-7B37-3677-E375-DA5FA6066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58" y="118754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DESIR en image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ADFE26-D3AD-C1A9-0139-B292437F2325}"/>
              </a:ext>
            </a:extLst>
          </p:cNvPr>
          <p:cNvSpPr txBox="1"/>
          <p:nvPr/>
        </p:nvSpPr>
        <p:spPr>
          <a:xfrm>
            <a:off x="652754" y="2914321"/>
            <a:ext cx="2366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Nov. 2023 inauguration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FED76E-7D69-2C23-F135-3B43B4C4131B}"/>
              </a:ext>
            </a:extLst>
          </p:cNvPr>
          <p:cNvSpPr txBox="1"/>
          <p:nvPr/>
        </p:nvSpPr>
        <p:spPr>
          <a:xfrm>
            <a:off x="7615004" y="5681272"/>
            <a:ext cx="2286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Quatre murs </a:t>
            </a:r>
            <a:r>
              <a:rPr lang="en-FR">
                <a:solidFill>
                  <a:schemeClr val="bg1"/>
                </a:solidFill>
              </a:rPr>
              <a:t>mai 20</a:t>
            </a:r>
            <a:r>
              <a:rPr lang="fr-FR" dirty="0">
                <a:solidFill>
                  <a:schemeClr val="bg1"/>
                </a:solidFill>
              </a:rPr>
              <a:t>2</a:t>
            </a:r>
            <a:r>
              <a:rPr lang="en-FR">
                <a:solidFill>
                  <a:schemeClr val="bg1"/>
                </a:solidFill>
              </a:rPr>
              <a:t>4</a:t>
            </a:r>
            <a:endParaRPr lang="en-FR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16AAE5-643F-F3AE-C0F7-2BD79C0F84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4" y="121775"/>
            <a:ext cx="562920" cy="55243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024" y="1549534"/>
            <a:ext cx="4957824" cy="371272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36" y="1553053"/>
            <a:ext cx="4952892" cy="370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584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7FE8-7B37-3677-E375-DA5FA6066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544" y="-121088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DESIR en image</a:t>
            </a:r>
          </a:p>
        </p:txBody>
      </p:sp>
      <p:pic>
        <p:nvPicPr>
          <p:cNvPr id="5" name="Image 6">
            <a:extLst>
              <a:ext uri="{FF2B5EF4-FFF2-40B4-BE49-F238E27FC236}">
                <a16:creationId xmlns:a16="http://schemas.microsoft.com/office/drawing/2014/main" id="{4E96BDFB-0B50-3ABD-B903-F295F056E2F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5560" y="692697"/>
            <a:ext cx="8281266" cy="55186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11B564E-377E-CF9C-CB01-2E4DCCEDD2BD}"/>
              </a:ext>
            </a:extLst>
          </p:cNvPr>
          <p:cNvSpPr/>
          <p:nvPr/>
        </p:nvSpPr>
        <p:spPr>
          <a:xfrm>
            <a:off x="2923207" y="6343991"/>
            <a:ext cx="1335622" cy="3642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767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fr-FR" sz="1767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1767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-LEB beam</a:t>
            </a:r>
          </a:p>
        </p:txBody>
      </p:sp>
      <p:cxnSp>
        <p:nvCxnSpPr>
          <p:cNvPr id="10" name="Connecteur droit avec flèche 31">
            <a:extLst>
              <a:ext uri="{FF2B5EF4-FFF2-40B4-BE49-F238E27FC236}">
                <a16:creationId xmlns:a16="http://schemas.microsoft.com/office/drawing/2014/main" id="{C523DE2B-83C0-9C05-DABB-CB8DFBB75B52}"/>
              </a:ext>
            </a:extLst>
          </p:cNvPr>
          <p:cNvCxnSpPr>
            <a:cxnSpLocks/>
          </p:cNvCxnSpPr>
          <p:nvPr/>
        </p:nvCxnSpPr>
        <p:spPr>
          <a:xfrm flipV="1">
            <a:off x="4382948" y="6188455"/>
            <a:ext cx="1713053" cy="293369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666F04FC-BC2F-A3C4-62FB-D5834E4B46F1}"/>
              </a:ext>
            </a:extLst>
          </p:cNvPr>
          <p:cNvSpPr/>
          <p:nvPr/>
        </p:nvSpPr>
        <p:spPr>
          <a:xfrm>
            <a:off x="8874028" y="6344661"/>
            <a:ext cx="1500732" cy="36426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sz="1767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SPIRAL1 beam</a:t>
            </a:r>
          </a:p>
        </p:txBody>
      </p:sp>
      <p:cxnSp>
        <p:nvCxnSpPr>
          <p:cNvPr id="12" name="Connecteur droit avec flèche 32">
            <a:extLst>
              <a:ext uri="{FF2B5EF4-FFF2-40B4-BE49-F238E27FC236}">
                <a16:creationId xmlns:a16="http://schemas.microsoft.com/office/drawing/2014/main" id="{6B8CAC4A-C296-ED81-2EC9-C4A5400F8A32}"/>
              </a:ext>
            </a:extLst>
          </p:cNvPr>
          <p:cNvCxnSpPr>
            <a:cxnSpLocks/>
          </p:cNvCxnSpPr>
          <p:nvPr/>
        </p:nvCxnSpPr>
        <p:spPr>
          <a:xfrm flipH="1" flipV="1">
            <a:off x="6481952" y="6211330"/>
            <a:ext cx="2238061" cy="406288"/>
          </a:xfrm>
          <a:prstGeom prst="straightConnector1">
            <a:avLst/>
          </a:prstGeom>
          <a:ln w="889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B48BBC-0EB2-E986-D5F0-B45FE8549A08}"/>
              </a:ext>
            </a:extLst>
          </p:cNvPr>
          <p:cNvGrpSpPr/>
          <p:nvPr/>
        </p:nvGrpSpPr>
        <p:grpSpPr>
          <a:xfrm>
            <a:off x="5655438" y="3490399"/>
            <a:ext cx="5709742" cy="2457850"/>
            <a:chOff x="4131438" y="3490399"/>
            <a:chExt cx="5709742" cy="245785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2C00AC1-C12F-5ECA-A671-49DBF592F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1438" y="3490399"/>
              <a:ext cx="5012562" cy="2457850"/>
            </a:xfrm>
            <a:prstGeom prst="rect">
              <a:avLst/>
            </a:prstGeom>
          </p:spPr>
        </p:pic>
        <p:pic>
          <p:nvPicPr>
            <p:cNvPr id="15" name="Picture 2" descr="LP2i Bordeaux">
              <a:extLst>
                <a:ext uri="{FF2B5EF4-FFF2-40B4-BE49-F238E27FC236}">
                  <a16:creationId xmlns:a16="http://schemas.microsoft.com/office/drawing/2014/main" id="{8FE02520-FFE6-AE85-CA11-932763C5C6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9230" y="5286279"/>
              <a:ext cx="981950" cy="526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318E9B3-F0AC-6076-FA4E-E2BBFC25E4C5}"/>
              </a:ext>
            </a:extLst>
          </p:cNvPr>
          <p:cNvGrpSpPr/>
          <p:nvPr/>
        </p:nvGrpSpPr>
        <p:grpSpPr>
          <a:xfrm>
            <a:off x="1357992" y="2627245"/>
            <a:ext cx="3946121" cy="2537294"/>
            <a:chOff x="-166009" y="2627244"/>
            <a:chExt cx="3946121" cy="2537294"/>
          </a:xfrm>
        </p:grpSpPr>
        <p:pic>
          <p:nvPicPr>
            <p:cNvPr id="17" name="Image 15">
              <a:extLst>
                <a:ext uri="{FF2B5EF4-FFF2-40B4-BE49-F238E27FC236}">
                  <a16:creationId xmlns:a16="http://schemas.microsoft.com/office/drawing/2014/main" id="{1AB6DA7F-DF7C-3675-327F-3E500FBAE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36725" y="2627244"/>
              <a:ext cx="1843387" cy="245784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D10EF13-4FD2-A879-4FE2-6487D7CB4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921" y="2630611"/>
              <a:ext cx="1981406" cy="2457851"/>
            </a:xfrm>
            <a:prstGeom prst="rect">
              <a:avLst/>
            </a:prstGeom>
          </p:spPr>
        </p:pic>
        <p:pic>
          <p:nvPicPr>
            <p:cNvPr id="19" name="Picture 4" descr="IJCLab">
              <a:extLst>
                <a:ext uri="{FF2B5EF4-FFF2-40B4-BE49-F238E27FC236}">
                  <a16:creationId xmlns:a16="http://schemas.microsoft.com/office/drawing/2014/main" id="{C43012AD-9E26-8619-8E94-6B1FC7490D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66009" y="4392153"/>
              <a:ext cx="1555137" cy="772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C039593-6351-26B6-9353-55FD2D0DF586}"/>
              </a:ext>
            </a:extLst>
          </p:cNvPr>
          <p:cNvGrpSpPr/>
          <p:nvPr/>
        </p:nvGrpSpPr>
        <p:grpSpPr>
          <a:xfrm>
            <a:off x="7157536" y="692695"/>
            <a:ext cx="4544786" cy="2066698"/>
            <a:chOff x="5633535" y="692695"/>
            <a:chExt cx="4544786" cy="2066698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63E1F4AE-86E2-0EB2-AFA7-C6FA915DB1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786"/>
            <a:stretch/>
          </p:blipFill>
          <p:spPr>
            <a:xfrm>
              <a:off x="5633535" y="692695"/>
              <a:ext cx="3351219" cy="2066698"/>
            </a:xfrm>
            <a:prstGeom prst="rect">
              <a:avLst/>
            </a:prstGeom>
          </p:spPr>
        </p:pic>
        <p:pic>
          <p:nvPicPr>
            <p:cNvPr id="22" name="Picture 6" descr="LPCCAEN logo">
              <a:extLst>
                <a:ext uri="{FF2B5EF4-FFF2-40B4-BE49-F238E27FC236}">
                  <a16:creationId xmlns:a16="http://schemas.microsoft.com/office/drawing/2014/main" id="{271E6996-81D2-C87D-7B2E-10FAE2B923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4175" y="1202077"/>
              <a:ext cx="1224146" cy="6407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E86DD445-3D2C-BDF8-3BBB-795DCA51257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04" y="121775"/>
            <a:ext cx="562920" cy="55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102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E591B-FA39-E277-650E-8153EC0E5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600" dirty="0"/>
              <a:t>Origine de l’asymétrie matière-anti-matière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515E89-FAA0-7D90-75E0-9F341E1E8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E35668F6-6D9D-7196-80B8-96C59556A3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5" t="9677" r="20576" b="7902"/>
          <a:stretch/>
        </p:blipFill>
        <p:spPr>
          <a:xfrm rot="5400000">
            <a:off x="2595636" y="1156805"/>
            <a:ext cx="3221265" cy="2797413"/>
          </a:xfrm>
          <a:prstGeom prst="rect">
            <a:avLst/>
          </a:prstGeom>
        </p:spPr>
      </p:pic>
      <p:pic>
        <p:nvPicPr>
          <p:cNvPr id="10" name="Image 2" descr="Capture du 2020-04-24 12-34-41.png">
            <a:extLst>
              <a:ext uri="{FF2B5EF4-FFF2-40B4-BE49-F238E27FC236}">
                <a16:creationId xmlns:a16="http://schemas.microsoft.com/office/drawing/2014/main" id="{8FCD0E9B-3DC1-A2E6-ADB3-4E6D2E374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7" y="1276812"/>
            <a:ext cx="2139950" cy="2265674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42D35F-0CBA-0D35-444E-39B50D0BC8FA}"/>
              </a:ext>
            </a:extLst>
          </p:cNvPr>
          <p:cNvCxnSpPr>
            <a:cxnSpLocks/>
          </p:cNvCxnSpPr>
          <p:nvPr/>
        </p:nvCxnSpPr>
        <p:spPr>
          <a:xfrm>
            <a:off x="1362370" y="2469658"/>
            <a:ext cx="1776750" cy="0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27A386F-912E-8D0B-8B2C-DCF4847FC445}"/>
              </a:ext>
            </a:extLst>
          </p:cNvPr>
          <p:cNvSpPr txBox="1"/>
          <p:nvPr/>
        </p:nvSpPr>
        <p:spPr>
          <a:xfrm>
            <a:off x="5902960" y="1981200"/>
            <a:ext cx="53746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Piège électrostatique à 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</a:t>
            </a:r>
            <a:r>
              <a:rPr lang="en-FR" dirty="0"/>
              <a:t>on radioactif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Polarisation laser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Mesure précise de l’asymétrie entre les participants de la désintégration beta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FR" dirty="0"/>
              <a:t>Recherche d’une anomalie de la conservation CP qui peut être à l’origine de l’asymétrie matière anti-matière au moment du big-bang</a:t>
            </a:r>
          </a:p>
        </p:txBody>
      </p:sp>
      <p:pic>
        <p:nvPicPr>
          <p:cNvPr id="14" name="Image 1">
            <a:extLst>
              <a:ext uri="{FF2B5EF4-FFF2-40B4-BE49-F238E27FC236}">
                <a16:creationId xmlns:a16="http://schemas.microsoft.com/office/drawing/2014/main" id="{CEAE717E-321A-81EF-F258-5A362CE4AB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137" t="30388" r="24401" b="3647"/>
          <a:stretch/>
        </p:blipFill>
        <p:spPr>
          <a:xfrm>
            <a:off x="161282" y="3749040"/>
            <a:ext cx="2440777" cy="184092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069800C-31F2-E147-B685-DF8B07541491}"/>
              </a:ext>
            </a:extLst>
          </p:cNvPr>
          <p:cNvSpPr txBox="1"/>
          <p:nvPr/>
        </p:nvSpPr>
        <p:spPr>
          <a:xfrm>
            <a:off x="6156960" y="1534160"/>
            <a:ext cx="1909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="1" dirty="0"/>
              <a:t>Experience MORA</a:t>
            </a:r>
          </a:p>
        </p:txBody>
      </p:sp>
    </p:spTree>
    <p:extLst>
      <p:ext uri="{BB962C8B-B14F-4D97-AF65-F5344CB8AC3E}">
        <p14:creationId xmlns:p14="http://schemas.microsoft.com/office/powerpoint/2010/main" val="39116825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2B223-F8F6-C90E-13F3-DFBD4E3296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FR" dirty="0"/>
              <a:t>Astrophysique nucléaire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F2F680-E756-5C83-AFE2-8159CE143D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75E768-DBF8-785D-D65C-1BA4EB0975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88842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2060"/>
                </a:solidFill>
              </a:rPr>
              <a:t>Merci pour votre attention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90972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17BAB-4955-69A6-65C9-F2176E07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Abondance des éléments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E38E4D-4ACA-0254-EEE6-C4B439FBE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CFF550C-3FCC-1411-CB31-81DAD4B13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85" y="1330036"/>
            <a:ext cx="5297386" cy="377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2FFC58-8238-2C23-A64E-751B7FEBA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630" y="1261301"/>
            <a:ext cx="2336412" cy="1980663"/>
          </a:xfrm>
          <a:prstGeom prst="rect">
            <a:avLst/>
          </a:prstGeom>
        </p:spPr>
      </p:pic>
      <p:pic>
        <p:nvPicPr>
          <p:cNvPr id="3076" name="Picture 4" descr="Artist’s conception of a supernova">
            <a:extLst>
              <a:ext uri="{FF2B5EF4-FFF2-40B4-BE49-F238E27FC236}">
                <a16:creationId xmlns:a16="http://schemas.microsoft.com/office/drawing/2014/main" id="{42FCA39D-928B-CD74-F9E8-8C0E5DB1B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922" y="3619533"/>
            <a:ext cx="2299051" cy="199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39D0857-9106-A595-82B4-6FC129EF5592}"/>
              </a:ext>
            </a:extLst>
          </p:cNvPr>
          <p:cNvSpPr txBox="1"/>
          <p:nvPr/>
        </p:nvSpPr>
        <p:spPr>
          <a:xfrm>
            <a:off x="8799616" y="1876302"/>
            <a:ext cx="3496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Réactions de fusion dans les étoiles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EC2D59-5EA0-2C30-2ED6-4D3A2D1939FC}"/>
              </a:ext>
            </a:extLst>
          </p:cNvPr>
          <p:cNvSpPr txBox="1"/>
          <p:nvPr/>
        </p:nvSpPr>
        <p:spPr>
          <a:xfrm>
            <a:off x="8695017" y="3798125"/>
            <a:ext cx="2964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Explosion de Supernovae</a:t>
            </a:r>
          </a:p>
          <a:p>
            <a:r>
              <a:rPr lang="en-FR" dirty="0"/>
              <a:t>Collisions d’étoiles à neutrons</a:t>
            </a:r>
          </a:p>
        </p:txBody>
      </p:sp>
    </p:spTree>
    <p:extLst>
      <p:ext uri="{BB962C8B-B14F-4D97-AF65-F5344CB8AC3E}">
        <p14:creationId xmlns:p14="http://schemas.microsoft.com/office/powerpoint/2010/main" val="15372070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17BAB-4955-69A6-65C9-F2176E07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Abondance des éléments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E38E4D-4ACA-0254-EEE6-C4B439FBE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5" name="Grouper 13">
            <a:extLst>
              <a:ext uri="{FF2B5EF4-FFF2-40B4-BE49-F238E27FC236}">
                <a16:creationId xmlns:a16="http://schemas.microsoft.com/office/drawing/2014/main" id="{BCC95E6D-9BA8-8B97-2572-F28D58A37B0A}"/>
              </a:ext>
            </a:extLst>
          </p:cNvPr>
          <p:cNvGrpSpPr/>
          <p:nvPr/>
        </p:nvGrpSpPr>
        <p:grpSpPr>
          <a:xfrm>
            <a:off x="6544039" y="2375674"/>
            <a:ext cx="4692827" cy="3157237"/>
            <a:chOff x="5308738" y="3562520"/>
            <a:chExt cx="4799304" cy="3332776"/>
          </a:xfrm>
        </p:grpSpPr>
        <p:grpSp>
          <p:nvGrpSpPr>
            <p:cNvPr id="6" name="Grouper 11">
              <a:extLst>
                <a:ext uri="{FF2B5EF4-FFF2-40B4-BE49-F238E27FC236}">
                  <a16:creationId xmlns:a16="http://schemas.microsoft.com/office/drawing/2014/main" id="{390BE8A5-F0B9-2DD0-F610-5C1E80116168}"/>
                </a:ext>
              </a:extLst>
            </p:cNvPr>
            <p:cNvGrpSpPr/>
            <p:nvPr/>
          </p:nvGrpSpPr>
          <p:grpSpPr>
            <a:xfrm>
              <a:off x="5308738" y="3562520"/>
              <a:ext cx="3811853" cy="3295480"/>
              <a:chOff x="5302644" y="3562520"/>
              <a:chExt cx="3811853" cy="329548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2A8211B-46AE-9590-D5ED-4D44AC8A5A79}"/>
                  </a:ext>
                </a:extLst>
              </p:cNvPr>
              <p:cNvSpPr/>
              <p:nvPr/>
            </p:nvSpPr>
            <p:spPr>
              <a:xfrm>
                <a:off x="5306533" y="3562520"/>
                <a:ext cx="3740551" cy="3295480"/>
              </a:xfrm>
              <a:prstGeom prst="rect">
                <a:avLst/>
              </a:prstGeom>
              <a:solidFill>
                <a:srgbClr val="333399">
                  <a:lumMod val="20000"/>
                  <a:lumOff val="80000"/>
                </a:srgbClr>
              </a:solidFill>
              <a:ln w="9525" cap="flat" cmpd="sng" algn="ctr">
                <a:solidFill>
                  <a:srgbClr val="BBE0E3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algn="ctr">
                  <a:defRPr/>
                </a:pPr>
                <a:endParaRPr lang="fr-FR" kern="0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9" name="Picture 14">
                <a:extLst>
                  <a:ext uri="{FF2B5EF4-FFF2-40B4-BE49-F238E27FC236}">
                    <a16:creationId xmlns:a16="http://schemas.microsoft.com/office/drawing/2014/main" id="{509C999E-9049-A0EB-A219-B39CFA222B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6909" b="7985"/>
              <a:stretch>
                <a:fillRect/>
              </a:stretch>
            </p:blipFill>
            <p:spPr bwMode="auto">
              <a:xfrm>
                <a:off x="5302644" y="3661312"/>
                <a:ext cx="3751959" cy="28629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blipFill dpi="0" rotWithShape="0">
                      <a:blip/>
                      <a:srcRect l="6909" b="7985"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</p:pic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187F092-4367-CFC5-EA64-8F29FDF83C81}"/>
                  </a:ext>
                </a:extLst>
              </p:cNvPr>
              <p:cNvSpPr/>
              <p:nvPr/>
            </p:nvSpPr>
            <p:spPr>
              <a:xfrm>
                <a:off x="5746404" y="5559882"/>
                <a:ext cx="1899716" cy="642298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BBE0E3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algn="ctr">
                  <a:defRPr/>
                </a:pPr>
                <a:endParaRPr lang="fr-FR" kern="0" dirty="0">
                  <a:solidFill>
                    <a:srgbClr val="FFFFFF"/>
                  </a:solidFill>
                  <a:latin typeface="Arial"/>
                </a:endParaRPr>
              </a:p>
            </p:txBody>
          </p:sp>
          <p:cxnSp>
            <p:nvCxnSpPr>
              <p:cNvPr id="11" name="Connecteur droit 11">
                <a:extLst>
                  <a:ext uri="{FF2B5EF4-FFF2-40B4-BE49-F238E27FC236}">
                    <a16:creationId xmlns:a16="http://schemas.microsoft.com/office/drawing/2014/main" id="{9357C21B-1A4B-1592-49F8-37FD39E6C215}"/>
                  </a:ext>
                </a:extLst>
              </p:cNvPr>
              <p:cNvCxnSpPr/>
              <p:nvPr/>
            </p:nvCxnSpPr>
            <p:spPr>
              <a:xfrm>
                <a:off x="5859268" y="5616804"/>
                <a:ext cx="5080" cy="151766"/>
              </a:xfrm>
              <a:prstGeom prst="line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</a:ln>
              <a:effectLst/>
            </p:spPr>
          </p:cxnSp>
          <p:sp>
            <p:nvSpPr>
              <p:cNvPr id="12" name="ZoneTexte 12">
                <a:extLst>
                  <a:ext uri="{FF2B5EF4-FFF2-40B4-BE49-F238E27FC236}">
                    <a16:creationId xmlns:a16="http://schemas.microsoft.com/office/drawing/2014/main" id="{36E9B510-A85D-5E9C-D597-82454A6696DF}"/>
                  </a:ext>
                </a:extLst>
              </p:cNvPr>
              <p:cNvSpPr txBox="1"/>
              <p:nvPr/>
            </p:nvSpPr>
            <p:spPr>
              <a:xfrm>
                <a:off x="5921092" y="5480879"/>
                <a:ext cx="1808871" cy="7982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  <a:defRPr/>
                </a:pPr>
                <a:r>
                  <a:rPr lang="fr-FR" sz="1200" kern="0" dirty="0">
                    <a:solidFill>
                      <a:sysClr val="windowText" lastClr="000000"/>
                    </a:solidFill>
                  </a:rPr>
                  <a:t>Observations</a:t>
                </a:r>
              </a:p>
              <a:p>
                <a:pPr>
                  <a:lnSpc>
                    <a:spcPct val="90000"/>
                  </a:lnSpc>
                  <a:defRPr/>
                </a:pPr>
                <a:r>
                  <a:rPr lang="fr-FR" sz="1200" kern="0" dirty="0" err="1">
                    <a:solidFill>
                      <a:sysClr val="windowText" lastClr="000000"/>
                    </a:solidFill>
                  </a:rPr>
                  <a:t>Strong</a:t>
                </a:r>
                <a:r>
                  <a:rPr lang="fr-FR" sz="1200" kern="0" dirty="0">
                    <a:solidFill>
                      <a:sysClr val="windowText" lastClr="000000"/>
                    </a:solidFill>
                  </a:rPr>
                  <a:t> </a:t>
                </a:r>
                <a:r>
                  <a:rPr lang="fr-FR" sz="1200" kern="0" dirty="0" err="1">
                    <a:solidFill>
                      <a:sysClr val="windowText" lastClr="000000"/>
                    </a:solidFill>
                  </a:rPr>
                  <a:t>shell</a:t>
                </a:r>
                <a:r>
                  <a:rPr lang="fr-FR" sz="1200" kern="0" dirty="0">
                    <a:solidFill>
                      <a:sysClr val="windowText" lastClr="000000"/>
                    </a:solidFill>
                  </a:rPr>
                  <a:t> </a:t>
                </a:r>
                <a:r>
                  <a:rPr lang="fr-FR" sz="1200" kern="0" dirty="0" err="1">
                    <a:solidFill>
                      <a:sysClr val="windowText" lastClr="000000"/>
                    </a:solidFill>
                  </a:rPr>
                  <a:t>closure</a:t>
                </a:r>
                <a:endParaRPr lang="fr-FR" sz="1200" kern="0" dirty="0">
                  <a:solidFill>
                    <a:sysClr val="windowText" lastClr="000000"/>
                  </a:solidFill>
                </a:endParaRPr>
              </a:p>
              <a:p>
                <a:pPr>
                  <a:lnSpc>
                    <a:spcPct val="90000"/>
                  </a:lnSpc>
                  <a:defRPr/>
                </a:pPr>
                <a:r>
                  <a:rPr lang="fr-FR" sz="1200" kern="0" dirty="0">
                    <a:solidFill>
                      <a:sysClr val="windowText" lastClr="000000"/>
                    </a:solidFill>
                  </a:rPr>
                  <a:t>Shell </a:t>
                </a:r>
                <a:r>
                  <a:rPr lang="fr-FR" sz="1200" kern="0" dirty="0" err="1">
                    <a:solidFill>
                      <a:sysClr val="windowText" lastClr="000000"/>
                    </a:solidFill>
                  </a:rPr>
                  <a:t>quenching</a:t>
                </a:r>
                <a:r>
                  <a:rPr lang="fr-FR" sz="1200" kern="0" dirty="0">
                    <a:solidFill>
                      <a:sysClr val="windowText" lastClr="000000"/>
                    </a:solidFill>
                  </a:rPr>
                  <a:t> </a:t>
                </a:r>
              </a:p>
            </p:txBody>
          </p:sp>
          <p:cxnSp>
            <p:nvCxnSpPr>
              <p:cNvPr id="13" name="Connecteur droit 13">
                <a:extLst>
                  <a:ext uri="{FF2B5EF4-FFF2-40B4-BE49-F238E27FC236}">
                    <a16:creationId xmlns:a16="http://schemas.microsoft.com/office/drawing/2014/main" id="{2E2C2085-C7AE-939D-B7B2-C534924CBF8F}"/>
                  </a:ext>
                </a:extLst>
              </p:cNvPr>
              <p:cNvCxnSpPr/>
              <p:nvPr/>
            </p:nvCxnSpPr>
            <p:spPr>
              <a:xfrm>
                <a:off x="5768579" y="5893400"/>
                <a:ext cx="197254" cy="640"/>
              </a:xfrm>
              <a:prstGeom prst="line">
                <a:avLst/>
              </a:prstGeom>
              <a:noFill/>
              <a:ln w="25400" cap="flat" cmpd="sng" algn="ctr">
                <a:solidFill>
                  <a:srgbClr val="008000"/>
                </a:solidFill>
                <a:prstDash val="solid"/>
              </a:ln>
              <a:effectLst/>
            </p:spPr>
          </p:cxnSp>
          <p:cxnSp>
            <p:nvCxnSpPr>
              <p:cNvPr id="14" name="Connecteur droit 14">
                <a:extLst>
                  <a:ext uri="{FF2B5EF4-FFF2-40B4-BE49-F238E27FC236}">
                    <a16:creationId xmlns:a16="http://schemas.microsoft.com/office/drawing/2014/main" id="{E5E1D905-0B96-F2DB-A60D-4C3B6669AB6E}"/>
                  </a:ext>
                </a:extLst>
              </p:cNvPr>
              <p:cNvCxnSpPr/>
              <p:nvPr/>
            </p:nvCxnSpPr>
            <p:spPr>
              <a:xfrm>
                <a:off x="5769774" y="6087284"/>
                <a:ext cx="216071" cy="535"/>
              </a:xfrm>
              <a:prstGeom prst="line">
                <a:avLst/>
              </a:prstGeom>
              <a:noFill/>
              <a:ln w="25400" cap="flat" cmpd="sng" algn="ctr">
                <a:solidFill>
                  <a:srgbClr val="0000FF"/>
                </a:solidFill>
                <a:prstDash val="solid"/>
              </a:ln>
              <a:effectLst/>
            </p:spPr>
          </p:cxnSp>
          <p:sp>
            <p:nvSpPr>
              <p:cNvPr id="15" name="ZoneTexte 15">
                <a:extLst>
                  <a:ext uri="{FF2B5EF4-FFF2-40B4-BE49-F238E27FC236}">
                    <a16:creationId xmlns:a16="http://schemas.microsoft.com/office/drawing/2014/main" id="{669275CE-1F9A-F9FC-FF4F-23B59E9F5094}"/>
                  </a:ext>
                </a:extLst>
              </p:cNvPr>
              <p:cNvSpPr txBox="1"/>
              <p:nvPr/>
            </p:nvSpPr>
            <p:spPr>
              <a:xfrm>
                <a:off x="6864186" y="3779841"/>
                <a:ext cx="1738018" cy="415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:r>
                  <a:rPr lang="fr-FR" sz="1400" kern="0" dirty="0">
                    <a:solidFill>
                      <a:srgbClr val="800080"/>
                    </a:solidFill>
                  </a:rPr>
                  <a:t>r-</a:t>
                </a:r>
                <a:r>
                  <a:rPr lang="fr-FR" sz="1400" kern="0" dirty="0" err="1">
                    <a:solidFill>
                      <a:srgbClr val="800080"/>
                    </a:solidFill>
                  </a:rPr>
                  <a:t>abundance</a:t>
                </a:r>
                <a:r>
                  <a:rPr lang="fr-FR" sz="1400" kern="0" dirty="0">
                    <a:solidFill>
                      <a:srgbClr val="800080"/>
                    </a:solidFill>
                  </a:rPr>
                  <a:t> </a:t>
                </a:r>
                <a:r>
                  <a:rPr lang="fr-FR" sz="1400" kern="0" dirty="0" err="1">
                    <a:solidFill>
                      <a:srgbClr val="800080"/>
                    </a:solidFill>
                  </a:rPr>
                  <a:t>curve</a:t>
                </a:r>
                <a:endParaRPr lang="fr-FR" sz="1400" kern="0" dirty="0">
                  <a:solidFill>
                    <a:srgbClr val="800080"/>
                  </a:solidFill>
                </a:endParaRPr>
              </a:p>
            </p:txBody>
          </p:sp>
          <p:sp>
            <p:nvSpPr>
              <p:cNvPr id="16" name="ZoneTexte 16">
                <a:extLst>
                  <a:ext uri="{FF2B5EF4-FFF2-40B4-BE49-F238E27FC236}">
                    <a16:creationId xmlns:a16="http://schemas.microsoft.com/office/drawing/2014/main" id="{F888BF73-9B01-D33C-B407-AB07CFAA2D57}"/>
                  </a:ext>
                </a:extLst>
              </p:cNvPr>
              <p:cNvSpPr txBox="1"/>
              <p:nvPr/>
            </p:nvSpPr>
            <p:spPr>
              <a:xfrm>
                <a:off x="8759806" y="6215222"/>
                <a:ext cx="354691" cy="4989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/>
                  <a:t>A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C9C4FA9-3AB0-708B-CA0A-E6D3AE7261CB}"/>
                </a:ext>
              </a:extLst>
            </p:cNvPr>
            <p:cNvSpPr/>
            <p:nvPr/>
          </p:nvSpPr>
          <p:spPr>
            <a:xfrm>
              <a:off x="5536042" y="6521102"/>
              <a:ext cx="4572000" cy="37419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de-DE" sz="1200" dirty="0"/>
                <a:t>B. Pfeiffer, et al., NPA 693 (2001) 282</a:t>
              </a:r>
              <a:endParaRPr lang="fr-FR" sz="1200" dirty="0"/>
            </a:p>
          </p:txBody>
        </p:sp>
      </p:grpSp>
      <p:pic>
        <p:nvPicPr>
          <p:cNvPr id="17" name="Picture 1" descr="page3image1238415536">
            <a:extLst>
              <a:ext uri="{FF2B5EF4-FFF2-40B4-BE49-F238E27FC236}">
                <a16:creationId xmlns:a16="http://schemas.microsoft.com/office/drawing/2014/main" id="{03E11CA6-B023-4C1E-3AAF-E74979C85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401" y="2320243"/>
            <a:ext cx="5119106" cy="345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FA6CC1E-312E-2E12-1987-B6FA845A5D40}"/>
              </a:ext>
            </a:extLst>
          </p:cNvPr>
          <p:cNvSpPr txBox="1"/>
          <p:nvPr/>
        </p:nvSpPr>
        <p:spPr>
          <a:xfrm>
            <a:off x="0" y="890649"/>
            <a:ext cx="111746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Comment les durées de vie, les masses, les propriétés intrinsèques des noyaux exotiques conditionnent la production des éléments stables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85881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7A37B-A517-B0B5-C59C-237A3CE3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La physique des ions lourds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85564-6DEF-2331-F130-15400D0E3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46" y="1038643"/>
            <a:ext cx="10801350" cy="4140200"/>
          </a:xfrm>
        </p:spPr>
        <p:txBody>
          <a:bodyPr/>
          <a:lstStyle/>
          <a:p>
            <a:r>
              <a:rPr lang="en-FR" dirty="0"/>
              <a:t>Irène Joliot Curie : première réaction nucléaire et radioactivité artificielle</a:t>
            </a:r>
          </a:p>
          <a:p>
            <a:r>
              <a:rPr lang="en-FR" baseline="30000" dirty="0"/>
              <a:t>27</a:t>
            </a:r>
            <a:r>
              <a:rPr lang="en-FR" dirty="0"/>
              <a:t>Al + </a:t>
            </a:r>
            <a:r>
              <a:rPr lang="en-FR" baseline="30000" dirty="0"/>
              <a:t>4</a:t>
            </a:r>
            <a:r>
              <a:rPr lang="en-FR" dirty="0"/>
              <a:t>He → </a:t>
            </a:r>
            <a:r>
              <a:rPr lang="en-FR" baseline="30000" dirty="0"/>
              <a:t>30</a:t>
            </a:r>
            <a:r>
              <a:rPr lang="en-FR" dirty="0"/>
              <a:t>P  + n</a:t>
            </a:r>
          </a:p>
          <a:p>
            <a:r>
              <a:rPr lang="en-FR" dirty="0"/>
              <a:t>Frédéric Joliot-Curie : construction du premiers cyclotron au sous-sol du collège de France</a:t>
            </a:r>
          </a:p>
          <a:p>
            <a:r>
              <a:rPr lang="en-FR" dirty="0"/>
              <a:t>Construction du premier </a:t>
            </a:r>
            <a:r>
              <a:rPr lang="en-GB" dirty="0"/>
              <a:t>S</a:t>
            </a:r>
            <a:r>
              <a:rPr lang="en-FR" dirty="0"/>
              <a:t>ynchro-cyclotron d’Orsay</a:t>
            </a:r>
          </a:p>
          <a:p>
            <a:r>
              <a:rPr lang="en-FR" dirty="0"/>
              <a:t>Accélération d’ions lourds N,O,Kr</a:t>
            </a:r>
          </a:p>
          <a:p>
            <a:endParaRPr lang="en-FR" dirty="0"/>
          </a:p>
          <a:p>
            <a:r>
              <a:rPr lang="en-FR" dirty="0"/>
              <a:t>1970 Accélérateur linéaire ALICE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D9DFA-2DB5-8AA7-2AD7-4968DF80A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FBE05BF-CE10-A8D3-2BFF-298017A97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644" y="-60460"/>
            <a:ext cx="1453832" cy="186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6D3991C-5229-1DFC-23C4-DB2B96BA3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637" y="959607"/>
            <a:ext cx="3329363" cy="227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957-synchrocylo200MeV">
            <a:extLst>
              <a:ext uri="{FF2B5EF4-FFF2-40B4-BE49-F238E27FC236}">
                <a16:creationId xmlns:a16="http://schemas.microsoft.com/office/drawing/2014/main" id="{69D0FD3D-1C5C-7647-BE13-9EAB506D2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229" y="2075159"/>
            <a:ext cx="2811088" cy="190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78978CA-7C3D-026D-9424-29078CFE7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7" y="3614852"/>
            <a:ext cx="3312694" cy="219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9C2C13-DC02-4976-84CF-EBE037F530D1}"/>
              </a:ext>
            </a:extLst>
          </p:cNvPr>
          <p:cNvSpPr txBox="1"/>
          <p:nvPr/>
        </p:nvSpPr>
        <p:spPr>
          <a:xfrm>
            <a:off x="3714750" y="5057776"/>
            <a:ext cx="3736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="1" dirty="0"/>
              <a:t>Le monde des radio-isotopes est né ! </a:t>
            </a:r>
          </a:p>
        </p:txBody>
      </p:sp>
      <p:pic>
        <p:nvPicPr>
          <p:cNvPr id="8" name="Picture 5" descr="D:\My documents\Nucleus programma Orsay\image\1949-1958.bmp">
            <a:extLst>
              <a:ext uri="{FF2B5EF4-FFF2-40B4-BE49-F238E27FC236}">
                <a16:creationId xmlns:a16="http://schemas.microsoft.com/office/drawing/2014/main" id="{E4EBE64C-AB06-EC8E-F1A7-16A847E28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800" y="4338000"/>
            <a:ext cx="4483200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68C072-CB2F-28A6-262E-96F708AD0B63}"/>
              </a:ext>
            </a:extLst>
          </p:cNvPr>
          <p:cNvSpPr txBox="1"/>
          <p:nvPr/>
        </p:nvSpPr>
        <p:spPr>
          <a:xfrm>
            <a:off x="10649243" y="5008098"/>
            <a:ext cx="154275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FR" dirty="0"/>
              <a:t>1960</a:t>
            </a:r>
          </a:p>
          <a:p>
            <a:r>
              <a:rPr lang="en-FR" dirty="0"/>
              <a:t>1500 isotopes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0655092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D9B66-0D5B-FA5A-A84A-ECF63EF76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322130" cy="855023"/>
          </a:xfrm>
        </p:spPr>
        <p:txBody>
          <a:bodyPr>
            <a:normAutofit/>
          </a:bodyPr>
          <a:lstStyle/>
          <a:p>
            <a:r>
              <a:rPr lang="en-FR" sz="3200" dirty="0"/>
              <a:t>Formations de Novae : </a:t>
            </a:r>
            <a:r>
              <a:rPr lang="en-FR" sz="3200" baseline="30000" dirty="0"/>
              <a:t>22</a:t>
            </a:r>
            <a:r>
              <a:rPr lang="en-FR" sz="3200" dirty="0"/>
              <a:t>Na une signature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4FF41E-B2E8-C170-FC64-0C16CB49A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6CB131-C822-CB0D-CA59-4D271D37D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4748" y="880435"/>
            <a:ext cx="3197182" cy="37101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184B1E-8B01-12B2-5BE2-5154EE09B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73" y="787555"/>
            <a:ext cx="2626179" cy="11439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B076C14-4857-EA45-349A-207410FC41DF}"/>
              </a:ext>
            </a:extLst>
          </p:cNvPr>
          <p:cNvSpPr txBox="1"/>
          <p:nvPr/>
        </p:nvSpPr>
        <p:spPr>
          <a:xfrm>
            <a:off x="3194462" y="866897"/>
            <a:ext cx="4166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Prédire le taux d’apparition de ces novae : </a:t>
            </a:r>
          </a:p>
          <a:p>
            <a:r>
              <a:rPr lang="en-FR" dirty="0"/>
              <a:t>mieux comprendre l’univers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6C06A8-7CCB-AF9E-F28D-E96000D92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77" y="2431913"/>
            <a:ext cx="5320146" cy="42479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23C9E4B-CC07-4A99-FBF6-EE18CC2E29B9}"/>
              </a:ext>
            </a:extLst>
          </p:cNvPr>
          <p:cNvSpPr txBox="1"/>
          <p:nvPr/>
        </p:nvSpPr>
        <p:spPr>
          <a:xfrm>
            <a:off x="5620623" y="4750129"/>
            <a:ext cx="64658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FR" dirty="0"/>
              <a:t>Description des états excités du </a:t>
            </a:r>
            <a:r>
              <a:rPr lang="en-FR" baseline="30000" dirty="0"/>
              <a:t>23</a:t>
            </a:r>
            <a:r>
              <a:rPr lang="en-FR" dirty="0"/>
              <a:t>Mg, précurseur du </a:t>
            </a:r>
            <a:r>
              <a:rPr lang="en-FR" baseline="30000" dirty="0"/>
              <a:t>22</a:t>
            </a:r>
            <a:r>
              <a:rPr lang="en-FR" dirty="0"/>
              <a:t>Na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FR" dirty="0"/>
              <a:t>Compréhension du taux de production du rayonnement de </a:t>
            </a:r>
            <a:r>
              <a:rPr lang="en-FR" baseline="30000" dirty="0"/>
              <a:t>22</a:t>
            </a:r>
            <a:r>
              <a:rPr lang="en-FR" dirty="0"/>
              <a:t>Na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FR" dirty="0"/>
              <a:t>Estimation du taux d’observation des Noave</a:t>
            </a:r>
          </a:p>
        </p:txBody>
      </p:sp>
    </p:spTree>
    <p:extLst>
      <p:ext uri="{BB962C8B-B14F-4D97-AF65-F5344CB8AC3E}">
        <p14:creationId xmlns:p14="http://schemas.microsoft.com/office/powerpoint/2010/main" val="13843822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EF2C8-079F-EDEF-E74B-4B06144EE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Fission nucléaire : systématique et une nouvelle dimension pour la détection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1E9D71-0E68-0500-58EA-733474D1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5C4AF9-B732-8F9A-E051-4DA6B7F6B32B}"/>
              </a:ext>
            </a:extLst>
          </p:cNvPr>
          <p:cNvGrpSpPr/>
          <p:nvPr/>
        </p:nvGrpSpPr>
        <p:grpSpPr>
          <a:xfrm>
            <a:off x="1491618" y="1026284"/>
            <a:ext cx="3964585" cy="3105460"/>
            <a:chOff x="2990850" y="1094282"/>
            <a:chExt cx="6815217" cy="494925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069A918-EF66-DD19-E1EC-20D8EFBFA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90850" y="1225550"/>
              <a:ext cx="6210300" cy="44069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5C1FE61-72E4-17D4-BEFF-B6FAB5EDD2B9}"/>
                </a:ext>
              </a:extLst>
            </p:cNvPr>
            <p:cNvSpPr/>
            <p:nvPr/>
          </p:nvSpPr>
          <p:spPr>
            <a:xfrm>
              <a:off x="2998033" y="1094282"/>
              <a:ext cx="2638269" cy="14390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DDBF879-4573-83F0-290D-98C8FA2B9555}"/>
                </a:ext>
              </a:extLst>
            </p:cNvPr>
            <p:cNvSpPr/>
            <p:nvPr/>
          </p:nvSpPr>
          <p:spPr>
            <a:xfrm>
              <a:off x="5126637" y="4961744"/>
              <a:ext cx="4679430" cy="1081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052CC-291B-36CC-26C1-564790C81B42}"/>
              </a:ext>
            </a:extLst>
          </p:cNvPr>
          <p:cNvGrpSpPr/>
          <p:nvPr/>
        </p:nvGrpSpPr>
        <p:grpSpPr>
          <a:xfrm>
            <a:off x="0" y="3955664"/>
            <a:ext cx="3458817" cy="2388585"/>
            <a:chOff x="300960" y="1470444"/>
            <a:chExt cx="4217842" cy="2597040"/>
          </a:xfrm>
        </p:grpSpPr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192E307E-29F5-11E0-19E1-4BBC7C251428}"/>
                </a:ext>
              </a:extLst>
            </p:cNvPr>
            <p:cNvPicPr/>
            <p:nvPr/>
          </p:nvPicPr>
          <p:blipFill>
            <a:blip r:embed="rId3"/>
            <a:stretch/>
          </p:blipFill>
          <p:spPr>
            <a:xfrm>
              <a:off x="300960" y="1470444"/>
              <a:ext cx="4184640" cy="2597040"/>
            </a:xfrm>
            <a:prstGeom prst="rect">
              <a:avLst/>
            </a:prstGeom>
            <a:ln>
              <a:noFill/>
            </a:ln>
          </p:spPr>
        </p:pic>
        <p:sp>
          <p:nvSpPr>
            <p:cNvPr id="15" name="CustomShape 7">
              <a:extLst>
                <a:ext uri="{FF2B5EF4-FFF2-40B4-BE49-F238E27FC236}">
                  <a16:creationId xmlns:a16="http://schemas.microsoft.com/office/drawing/2014/main" id="{AC8709B2-FAD0-B3DC-0AEB-A09CD6401D19}"/>
                </a:ext>
              </a:extLst>
            </p:cNvPr>
            <p:cNvSpPr/>
            <p:nvPr/>
          </p:nvSpPr>
          <p:spPr>
            <a:xfrm>
              <a:off x="542880" y="1485720"/>
              <a:ext cx="665640" cy="65592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" name="CustomShape 8">
              <a:extLst>
                <a:ext uri="{FF2B5EF4-FFF2-40B4-BE49-F238E27FC236}">
                  <a16:creationId xmlns:a16="http://schemas.microsoft.com/office/drawing/2014/main" id="{0750169A-2698-0E89-BFF4-1F499D09EA56}"/>
                </a:ext>
              </a:extLst>
            </p:cNvPr>
            <p:cNvSpPr/>
            <p:nvPr/>
          </p:nvSpPr>
          <p:spPr>
            <a:xfrm>
              <a:off x="1998000" y="282096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" name="CustomShape 9">
              <a:extLst>
                <a:ext uri="{FF2B5EF4-FFF2-40B4-BE49-F238E27FC236}">
                  <a16:creationId xmlns:a16="http://schemas.microsoft.com/office/drawing/2014/main" id="{F782702D-B272-CF26-5690-FB7A9C67BF18}"/>
                </a:ext>
              </a:extLst>
            </p:cNvPr>
            <p:cNvSpPr/>
            <p:nvPr/>
          </p:nvSpPr>
          <p:spPr>
            <a:xfrm>
              <a:off x="2286360" y="282132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" name="CustomShape 10">
              <a:extLst>
                <a:ext uri="{FF2B5EF4-FFF2-40B4-BE49-F238E27FC236}">
                  <a16:creationId xmlns:a16="http://schemas.microsoft.com/office/drawing/2014/main" id="{3B80770B-5613-E2DA-5E55-A88908662C53}"/>
                </a:ext>
              </a:extLst>
            </p:cNvPr>
            <p:cNvSpPr/>
            <p:nvPr/>
          </p:nvSpPr>
          <p:spPr>
            <a:xfrm>
              <a:off x="2142360" y="282132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" name="CustomShape 11">
              <a:extLst>
                <a:ext uri="{FF2B5EF4-FFF2-40B4-BE49-F238E27FC236}">
                  <a16:creationId xmlns:a16="http://schemas.microsoft.com/office/drawing/2014/main" id="{E144D403-EB48-3D2C-AEE6-24E42097D1CA}"/>
                </a:ext>
              </a:extLst>
            </p:cNvPr>
            <p:cNvSpPr/>
            <p:nvPr/>
          </p:nvSpPr>
          <p:spPr>
            <a:xfrm>
              <a:off x="2286360" y="268560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" name="CustomShape 12">
              <a:extLst>
                <a:ext uri="{FF2B5EF4-FFF2-40B4-BE49-F238E27FC236}">
                  <a16:creationId xmlns:a16="http://schemas.microsoft.com/office/drawing/2014/main" id="{E2FEADB7-DA7B-89D2-9AEA-DC0377F3A84A}"/>
                </a:ext>
              </a:extLst>
            </p:cNvPr>
            <p:cNvSpPr/>
            <p:nvPr/>
          </p:nvSpPr>
          <p:spPr>
            <a:xfrm>
              <a:off x="2286720" y="255600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" name="CustomShape 13">
              <a:extLst>
                <a:ext uri="{FF2B5EF4-FFF2-40B4-BE49-F238E27FC236}">
                  <a16:creationId xmlns:a16="http://schemas.microsoft.com/office/drawing/2014/main" id="{63F25F6E-EE36-5956-1326-A3A2CD7C815D}"/>
                </a:ext>
              </a:extLst>
            </p:cNvPr>
            <p:cNvSpPr/>
            <p:nvPr/>
          </p:nvSpPr>
          <p:spPr>
            <a:xfrm>
              <a:off x="2431080" y="255636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" name="CustomShape 14">
              <a:extLst>
                <a:ext uri="{FF2B5EF4-FFF2-40B4-BE49-F238E27FC236}">
                  <a16:creationId xmlns:a16="http://schemas.microsoft.com/office/drawing/2014/main" id="{FC71F57B-EA92-EF3D-1F3C-1B4D975BCDD3}"/>
                </a:ext>
              </a:extLst>
            </p:cNvPr>
            <p:cNvSpPr/>
            <p:nvPr/>
          </p:nvSpPr>
          <p:spPr>
            <a:xfrm>
              <a:off x="2575080" y="255636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" name="CustomShape 15">
              <a:extLst>
                <a:ext uri="{FF2B5EF4-FFF2-40B4-BE49-F238E27FC236}">
                  <a16:creationId xmlns:a16="http://schemas.microsoft.com/office/drawing/2014/main" id="{67EEC095-917D-7739-7CA7-2DC119530378}"/>
                </a:ext>
              </a:extLst>
            </p:cNvPr>
            <p:cNvSpPr/>
            <p:nvPr/>
          </p:nvSpPr>
          <p:spPr>
            <a:xfrm>
              <a:off x="2575440" y="242316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" name="CustomShape 16">
              <a:extLst>
                <a:ext uri="{FF2B5EF4-FFF2-40B4-BE49-F238E27FC236}">
                  <a16:creationId xmlns:a16="http://schemas.microsoft.com/office/drawing/2014/main" id="{035B4340-F1E0-580C-A69C-16977419A1D0}"/>
                </a:ext>
              </a:extLst>
            </p:cNvPr>
            <p:cNvSpPr/>
            <p:nvPr/>
          </p:nvSpPr>
          <p:spPr>
            <a:xfrm>
              <a:off x="2575800" y="228996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" name="CustomShape 17">
              <a:extLst>
                <a:ext uri="{FF2B5EF4-FFF2-40B4-BE49-F238E27FC236}">
                  <a16:creationId xmlns:a16="http://schemas.microsoft.com/office/drawing/2014/main" id="{EFA3449D-F3FD-CCE0-F0B3-DBACF2B24EF4}"/>
                </a:ext>
              </a:extLst>
            </p:cNvPr>
            <p:cNvSpPr/>
            <p:nvPr/>
          </p:nvSpPr>
          <p:spPr>
            <a:xfrm>
              <a:off x="3024360" y="255636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" name="CustomShape 18">
              <a:extLst>
                <a:ext uri="{FF2B5EF4-FFF2-40B4-BE49-F238E27FC236}">
                  <a16:creationId xmlns:a16="http://schemas.microsoft.com/office/drawing/2014/main" id="{34A8C83E-D52E-B75B-FFB9-2E98AF797B00}"/>
                </a:ext>
              </a:extLst>
            </p:cNvPr>
            <p:cNvSpPr/>
            <p:nvPr/>
          </p:nvSpPr>
          <p:spPr>
            <a:xfrm>
              <a:off x="2880360" y="255636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" name="CustomShape 19">
              <a:extLst>
                <a:ext uri="{FF2B5EF4-FFF2-40B4-BE49-F238E27FC236}">
                  <a16:creationId xmlns:a16="http://schemas.microsoft.com/office/drawing/2014/main" id="{32219115-7BB7-0966-2E14-F08A48A2C79C}"/>
                </a:ext>
              </a:extLst>
            </p:cNvPr>
            <p:cNvSpPr/>
            <p:nvPr/>
          </p:nvSpPr>
          <p:spPr>
            <a:xfrm>
              <a:off x="2880360" y="243000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" name="CustomShape 20">
              <a:extLst>
                <a:ext uri="{FF2B5EF4-FFF2-40B4-BE49-F238E27FC236}">
                  <a16:creationId xmlns:a16="http://schemas.microsoft.com/office/drawing/2014/main" id="{1D57E8C7-0E04-8136-65BC-52007B93A791}"/>
                </a:ext>
              </a:extLst>
            </p:cNvPr>
            <p:cNvSpPr/>
            <p:nvPr/>
          </p:nvSpPr>
          <p:spPr>
            <a:xfrm>
              <a:off x="2880360" y="230436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" name="CustomShape 21">
              <a:extLst>
                <a:ext uri="{FF2B5EF4-FFF2-40B4-BE49-F238E27FC236}">
                  <a16:creationId xmlns:a16="http://schemas.microsoft.com/office/drawing/2014/main" id="{4202B048-8D5D-3F56-F8B0-F6D1EFBB9FF8}"/>
                </a:ext>
              </a:extLst>
            </p:cNvPr>
            <p:cNvSpPr/>
            <p:nvPr/>
          </p:nvSpPr>
          <p:spPr>
            <a:xfrm>
              <a:off x="2864160" y="229032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" name="CustomShape 22">
              <a:extLst>
                <a:ext uri="{FF2B5EF4-FFF2-40B4-BE49-F238E27FC236}">
                  <a16:creationId xmlns:a16="http://schemas.microsoft.com/office/drawing/2014/main" id="{6E4D0752-DB52-C26D-452F-E281E5571EF6}"/>
                </a:ext>
              </a:extLst>
            </p:cNvPr>
            <p:cNvSpPr/>
            <p:nvPr/>
          </p:nvSpPr>
          <p:spPr>
            <a:xfrm>
              <a:off x="3160800" y="203400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" name="CustomShape 23">
              <a:extLst>
                <a:ext uri="{FF2B5EF4-FFF2-40B4-BE49-F238E27FC236}">
                  <a16:creationId xmlns:a16="http://schemas.microsoft.com/office/drawing/2014/main" id="{B10A5E90-F5A7-1C18-77FD-9A37CD527F3E}"/>
                </a:ext>
              </a:extLst>
            </p:cNvPr>
            <p:cNvSpPr/>
            <p:nvPr/>
          </p:nvSpPr>
          <p:spPr>
            <a:xfrm>
              <a:off x="3152520" y="203868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" name="CustomShape 24">
              <a:extLst>
                <a:ext uri="{FF2B5EF4-FFF2-40B4-BE49-F238E27FC236}">
                  <a16:creationId xmlns:a16="http://schemas.microsoft.com/office/drawing/2014/main" id="{F74D4279-446E-0301-6B9E-8BFCD9ED0ADA}"/>
                </a:ext>
              </a:extLst>
            </p:cNvPr>
            <p:cNvSpPr/>
            <p:nvPr/>
          </p:nvSpPr>
          <p:spPr>
            <a:xfrm>
              <a:off x="3600000" y="202680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" name="CustomShape 25">
              <a:extLst>
                <a:ext uri="{FF2B5EF4-FFF2-40B4-BE49-F238E27FC236}">
                  <a16:creationId xmlns:a16="http://schemas.microsoft.com/office/drawing/2014/main" id="{78E0A07B-C706-F5D1-5FAE-A4252E632D8B}"/>
                </a:ext>
              </a:extLst>
            </p:cNvPr>
            <p:cNvSpPr/>
            <p:nvPr/>
          </p:nvSpPr>
          <p:spPr>
            <a:xfrm>
              <a:off x="3747600" y="1756800"/>
              <a:ext cx="149040" cy="131040"/>
            </a:xfrm>
            <a:custGeom>
              <a:avLst/>
              <a:gdLst/>
              <a:ahLst/>
              <a:cxnLst/>
              <a:rect l="l" t="t" r="r" b="b"/>
              <a:pathLst>
                <a:path w="314" h="389">
                  <a:moveTo>
                    <a:pt x="52" y="0"/>
                  </a:moveTo>
                  <a:cubicBezTo>
                    <a:pt x="26" y="0"/>
                    <a:pt x="0" y="26"/>
                    <a:pt x="0" y="52"/>
                  </a:cubicBezTo>
                  <a:lnTo>
                    <a:pt x="0" y="336"/>
                  </a:lnTo>
                  <a:cubicBezTo>
                    <a:pt x="0" y="362"/>
                    <a:pt x="26" y="388"/>
                    <a:pt x="52" y="388"/>
                  </a:cubicBezTo>
                  <a:lnTo>
                    <a:pt x="260" y="388"/>
                  </a:lnTo>
                  <a:cubicBezTo>
                    <a:pt x="286" y="388"/>
                    <a:pt x="313" y="362"/>
                    <a:pt x="313" y="336"/>
                  </a:cubicBezTo>
                  <a:lnTo>
                    <a:pt x="313" y="52"/>
                  </a:lnTo>
                  <a:cubicBezTo>
                    <a:pt x="313" y="26"/>
                    <a:pt x="286" y="0"/>
                    <a:pt x="260" y="0"/>
                  </a:cubicBezTo>
                  <a:lnTo>
                    <a:pt x="52" y="0"/>
                  </a:lnTo>
                </a:path>
              </a:pathLst>
            </a:custGeom>
            <a:noFill/>
            <a:ln w="38160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" name="CustomShape 26">
              <a:extLst>
                <a:ext uri="{FF2B5EF4-FFF2-40B4-BE49-F238E27FC236}">
                  <a16:creationId xmlns:a16="http://schemas.microsoft.com/office/drawing/2014/main" id="{568F1F3B-3E8E-689D-55D5-5A437588DE84}"/>
                </a:ext>
              </a:extLst>
            </p:cNvPr>
            <p:cNvSpPr/>
            <p:nvPr/>
          </p:nvSpPr>
          <p:spPr>
            <a:xfrm>
              <a:off x="3145320" y="3297960"/>
              <a:ext cx="1373482" cy="48852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/>
            <a:lstStyle/>
            <a:p>
              <a:pPr>
                <a:lnSpc>
                  <a:spcPct val="100000"/>
                </a:lnSpc>
              </a:pPr>
              <a:r>
                <a:rPr lang="fr-FR" sz="1400" b="1" strike="noStrike" spc="-1" dirty="0">
                  <a:solidFill>
                    <a:srgbClr val="FF0000"/>
                  </a:solidFill>
                  <a:uFill>
                    <a:solidFill>
                      <a:srgbClr val="FFFFFF"/>
                    </a:solidFill>
                  </a:uFill>
                  <a:latin typeface="Times New Roman"/>
                  <a:ea typeface="Times New Roman"/>
                </a:rPr>
                <a:t>□ </a:t>
              </a:r>
              <a:r>
                <a:rPr lang="fr-FR" sz="1400" b="1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Times New Roman"/>
                  <a:ea typeface="Times New Roman"/>
                </a:rPr>
                <a:t>U </a:t>
              </a:r>
              <a:r>
                <a:rPr lang="fr-FR" sz="1400" b="1" strike="noStrike" spc="-1" dirty="0" err="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Times New Roman"/>
                  <a:ea typeface="Times New Roman"/>
                </a:rPr>
                <a:t>beam</a:t>
              </a:r>
              <a:endParaRPr lang="fr-FR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lang="fr-FR" sz="1400" b="1" strike="noStrike" spc="-1" dirty="0">
                  <a:solidFill>
                    <a:srgbClr val="FFFF00"/>
                  </a:solidFill>
                  <a:uFill>
                    <a:solidFill>
                      <a:srgbClr val="FFFFFF"/>
                    </a:solidFill>
                  </a:uFill>
                  <a:latin typeface="Times New Roman"/>
                  <a:ea typeface="Times New Roman"/>
                </a:rPr>
                <a:t>□ </a:t>
              </a:r>
              <a:r>
                <a:rPr lang="fr-FR" sz="1400" b="1" strike="noStrike" spc="-1" dirty="0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Times New Roman"/>
                  <a:ea typeface="Times New Roman"/>
                </a:rPr>
                <a:t>Th </a:t>
              </a:r>
              <a:r>
                <a:rPr lang="fr-FR" sz="1400" b="1" strike="noStrike" spc="-1" dirty="0" err="1">
                  <a:solidFill>
                    <a:srgbClr val="000000"/>
                  </a:solidFill>
                  <a:uFill>
                    <a:solidFill>
                      <a:srgbClr val="FFFFFF"/>
                    </a:solidFill>
                  </a:uFill>
                  <a:latin typeface="Times New Roman"/>
                  <a:ea typeface="Times New Roman"/>
                </a:rPr>
                <a:t>beam</a:t>
              </a:r>
              <a:endParaRPr lang="fr-FR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endParaRPr>
            </a:p>
          </p:txBody>
        </p:sp>
      </p:grpSp>
      <p:pic>
        <p:nvPicPr>
          <p:cNvPr id="36" name="Image 1">
            <a:extLst>
              <a:ext uri="{FF2B5EF4-FFF2-40B4-BE49-F238E27FC236}">
                <a16:creationId xmlns:a16="http://schemas.microsoft.com/office/drawing/2014/main" id="{96C7C963-103F-A5AD-9021-DA0430075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796" y="4107305"/>
            <a:ext cx="2425927" cy="2221636"/>
          </a:xfrm>
          <a:prstGeom prst="rect">
            <a:avLst/>
          </a:prstGeom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3E65E04-1978-8EA6-DA9E-13F708FCE573}"/>
              </a:ext>
            </a:extLst>
          </p:cNvPr>
          <p:cNvSpPr txBox="1"/>
          <p:nvPr/>
        </p:nvSpPr>
        <p:spPr>
          <a:xfrm>
            <a:off x="7495517" y="4096878"/>
            <a:ext cx="47892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R" dirty="0"/>
              <a:t>Un grand progrès pour la modélisation de ce phénomène</a:t>
            </a:r>
          </a:p>
          <a:p>
            <a:endParaRPr lang="en-FR" dirty="0"/>
          </a:p>
          <a:p>
            <a:r>
              <a:rPr lang="en-FR" dirty="0"/>
              <a:t> Amélioration des marges de sécurité des réacteurs</a:t>
            </a:r>
          </a:p>
          <a:p>
            <a:endParaRPr lang="en-FR" dirty="0"/>
          </a:p>
          <a:p>
            <a:r>
              <a:rPr lang="en-FR" dirty="0"/>
              <a:t>Prédiction pour des nouveaux types de réacteurs</a:t>
            </a:r>
          </a:p>
          <a:p>
            <a:endParaRPr lang="en-FR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6B6269C-897E-80F4-13F0-C95234B172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652" y="965428"/>
            <a:ext cx="4535555" cy="3178623"/>
          </a:xfrm>
          <a:prstGeom prst="rect">
            <a:avLst/>
          </a:prstGeom>
        </p:spPr>
      </p:pic>
      <p:sp>
        <p:nvSpPr>
          <p:cNvPr id="3" name="CustomShape 26">
            <a:extLst>
              <a:ext uri="{FF2B5EF4-FFF2-40B4-BE49-F238E27FC236}">
                <a16:creationId xmlns:a16="http://schemas.microsoft.com/office/drawing/2014/main" id="{A76B7FB9-D8C9-AB92-6261-D88CCC2DC3DC}"/>
              </a:ext>
            </a:extLst>
          </p:cNvPr>
          <p:cNvSpPr/>
          <p:nvPr/>
        </p:nvSpPr>
        <p:spPr>
          <a:xfrm>
            <a:off x="304800" y="3072196"/>
            <a:ext cx="1683026" cy="4493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□ </a:t>
            </a:r>
            <a:r>
              <a:rPr lang="fr-FR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U </a:t>
            </a:r>
            <a:r>
              <a:rPr lang="fr-FR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beam</a:t>
            </a:r>
            <a:endParaRPr lang="fr-FR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36873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3E8B7-1A2A-130A-50FD-08373AED15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FR" dirty="0"/>
              <a:t>Les études de fission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62BAEC-04EC-A5AA-F268-62D33720D0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F2C7D8-7BE0-0215-7ABB-6DC6940151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98601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EF2C8-079F-EDEF-E74B-4B06144EE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Fission nucléaire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1E9D71-0E68-0500-58EA-733474D1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1165F18-8E28-0B61-23D7-DC6DCDD26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28" y="742120"/>
            <a:ext cx="2718824" cy="190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BE6ED7-EB0A-5C2B-B7E1-098C984FD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8067" y="588813"/>
            <a:ext cx="5071428" cy="15050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A487A4-D357-BDC6-EA6C-E3A67650E811}"/>
              </a:ext>
            </a:extLst>
          </p:cNvPr>
          <p:cNvSpPr txBox="1"/>
          <p:nvPr/>
        </p:nvSpPr>
        <p:spPr>
          <a:xfrm>
            <a:off x="4108391" y="2530080"/>
            <a:ext cx="5192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200 MeV libérée principalement en énergie cinétique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6126FB-9AA2-158E-D31D-DDBF060C1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21584" t="17910" r="26947" b="8454"/>
          <a:stretch>
            <a:fillRect/>
          </a:stretch>
        </p:blipFill>
        <p:spPr bwMode="auto">
          <a:xfrm>
            <a:off x="145774" y="2749993"/>
            <a:ext cx="3193714" cy="256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5" descr="saw_tooth.png">
            <a:extLst>
              <a:ext uri="{FF2B5EF4-FFF2-40B4-BE49-F238E27FC236}">
                <a16:creationId xmlns:a16="http://schemas.microsoft.com/office/drawing/2014/main" id="{FC3D30B9-8FE8-D594-83BF-0904BABA445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10521" t="27122" r="18311" b="13251"/>
          <a:stretch>
            <a:fillRect/>
          </a:stretch>
        </p:blipFill>
        <p:spPr bwMode="auto">
          <a:xfrm>
            <a:off x="3878315" y="2929700"/>
            <a:ext cx="3268168" cy="2253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5">
            <a:extLst>
              <a:ext uri="{FF2B5EF4-FFF2-40B4-BE49-F238E27FC236}">
                <a16:creationId xmlns:a16="http://schemas.microsoft.com/office/drawing/2014/main" id="{0FD445A2-84C9-400D-D0F6-95EFBE66A52A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9056311" y="2242896"/>
            <a:ext cx="2823985" cy="3932742"/>
          </a:xfrm>
          <a:prstGeom prst="rect">
            <a:avLst/>
          </a:prstGeom>
          <a:ln>
            <a:noFill/>
          </a:ln>
        </p:spPr>
      </p:pic>
      <p:sp>
        <p:nvSpPr>
          <p:cNvPr id="9" name="ZoneTexte 9">
            <a:extLst>
              <a:ext uri="{FF2B5EF4-FFF2-40B4-BE49-F238E27FC236}">
                <a16:creationId xmlns:a16="http://schemas.microsoft.com/office/drawing/2014/main" id="{1FC9EBFE-7FA7-890B-3658-58A3A2CAF29D}"/>
              </a:ext>
            </a:extLst>
          </p:cNvPr>
          <p:cNvSpPr txBox="1"/>
          <p:nvPr/>
        </p:nvSpPr>
        <p:spPr>
          <a:xfrm>
            <a:off x="301867" y="5513868"/>
            <a:ext cx="271099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/>
              <a:t>A = </a:t>
            </a:r>
            <a:r>
              <a:rPr lang="fr-FR" sz="5400" b="1" dirty="0">
                <a:solidFill>
                  <a:srgbClr val="FF0000"/>
                </a:solidFill>
              </a:rPr>
              <a:t>N</a:t>
            </a:r>
            <a:r>
              <a:rPr lang="fr-FR" sz="5400" b="1" dirty="0"/>
              <a:t> + </a:t>
            </a:r>
            <a:r>
              <a:rPr lang="fr-FR" sz="5400" b="1" dirty="0">
                <a:solidFill>
                  <a:schemeClr val="accent1"/>
                </a:solidFill>
              </a:rPr>
              <a:t>Z</a:t>
            </a:r>
          </a:p>
          <a:p>
            <a:r>
              <a:rPr lang="fr-FR" sz="5400" b="1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E6B655-CE7E-3A49-03A3-33D860593CC8}"/>
              </a:ext>
            </a:extLst>
          </p:cNvPr>
          <p:cNvSpPr txBox="1"/>
          <p:nvPr/>
        </p:nvSpPr>
        <p:spPr>
          <a:xfrm>
            <a:off x="3824013" y="5172476"/>
            <a:ext cx="52544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Comment se répartissent les neutrons et les protons ?</a:t>
            </a:r>
          </a:p>
          <a:p>
            <a:r>
              <a:rPr lang="en-FR" dirty="0"/>
              <a:t>Les effets de structure ?</a:t>
            </a:r>
          </a:p>
          <a:p>
            <a:r>
              <a:rPr lang="en-FR" dirty="0"/>
              <a:t>Les effets de viscosité ?</a:t>
            </a:r>
          </a:p>
          <a:p>
            <a:r>
              <a:rPr lang="en-FR" dirty="0"/>
              <a:t>Les effets d’appariement ?</a:t>
            </a:r>
          </a:p>
        </p:txBody>
      </p:sp>
      <p:sp>
        <p:nvSpPr>
          <p:cNvPr id="11" name="Ellipse 2">
            <a:extLst>
              <a:ext uri="{FF2B5EF4-FFF2-40B4-BE49-F238E27FC236}">
                <a16:creationId xmlns:a16="http://schemas.microsoft.com/office/drawing/2014/main" id="{0E3359DA-BEAE-4BEC-745D-ACEFD4732A50}"/>
              </a:ext>
            </a:extLst>
          </p:cNvPr>
          <p:cNvSpPr/>
          <p:nvPr/>
        </p:nvSpPr>
        <p:spPr>
          <a:xfrm>
            <a:off x="1145084" y="5095400"/>
            <a:ext cx="1467342" cy="342255"/>
          </a:xfrm>
          <a:prstGeom prst="ellipse">
            <a:avLst/>
          </a:prstGeom>
          <a:noFill/>
          <a:ln w="38100" cmpd="thickThin">
            <a:solidFill>
              <a:srgbClr val="FF0000">
                <a:alpha val="79000"/>
              </a:srgb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2">
            <a:extLst>
              <a:ext uri="{FF2B5EF4-FFF2-40B4-BE49-F238E27FC236}">
                <a16:creationId xmlns:a16="http://schemas.microsoft.com/office/drawing/2014/main" id="{A623273B-9DDD-F379-856C-89BED8CD5028}"/>
              </a:ext>
            </a:extLst>
          </p:cNvPr>
          <p:cNvSpPr/>
          <p:nvPr/>
        </p:nvSpPr>
        <p:spPr>
          <a:xfrm>
            <a:off x="4933141" y="4862184"/>
            <a:ext cx="1467342" cy="342255"/>
          </a:xfrm>
          <a:prstGeom prst="ellipse">
            <a:avLst/>
          </a:prstGeom>
          <a:noFill/>
          <a:ln w="38100" cmpd="thickThin">
            <a:solidFill>
              <a:srgbClr val="FF0000">
                <a:alpha val="79000"/>
              </a:srgb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2">
            <a:extLst>
              <a:ext uri="{FF2B5EF4-FFF2-40B4-BE49-F238E27FC236}">
                <a16:creationId xmlns:a16="http://schemas.microsoft.com/office/drawing/2014/main" id="{4ACDD139-4E0A-B35B-DED0-839093A97A22}"/>
              </a:ext>
            </a:extLst>
          </p:cNvPr>
          <p:cNvSpPr/>
          <p:nvPr/>
        </p:nvSpPr>
        <p:spPr>
          <a:xfrm>
            <a:off x="9780287" y="5827312"/>
            <a:ext cx="1467342" cy="342255"/>
          </a:xfrm>
          <a:prstGeom prst="ellipse">
            <a:avLst/>
          </a:prstGeom>
          <a:noFill/>
          <a:ln w="38100" cmpd="thickThin">
            <a:solidFill>
              <a:srgbClr val="FF0000">
                <a:alpha val="79000"/>
              </a:srgb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00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E532B-C95B-F0FF-A30E-F0FFE7A6A8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FR" dirty="0"/>
              <a:t>Astrochimie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36E264-B776-A61E-8CDA-CB3A733878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97834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F5BB0-E4E9-1B08-CF22-D29E82743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789F4-0722-9496-1AFD-00CCF0B00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99753-E2D3-6AD9-218E-508FE0D32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9D900C6-DAA3-4277-DB3E-17E56E696B12}"/>
              </a:ext>
            </a:extLst>
          </p:cNvPr>
          <p:cNvSpPr/>
          <p:nvPr/>
        </p:nvSpPr>
        <p:spPr>
          <a:xfrm>
            <a:off x="7567763" y="2443516"/>
            <a:ext cx="1422725" cy="1287503"/>
          </a:xfrm>
          <a:custGeom>
            <a:avLst/>
            <a:gdLst>
              <a:gd name="connsiteX0" fmla="*/ 741930 w 1422725"/>
              <a:gd name="connsiteY0" fmla="*/ 1287503 h 1287503"/>
              <a:gd name="connsiteX1" fmla="*/ 701884 w 1422725"/>
              <a:gd name="connsiteY1" fmla="*/ 993827 h 1287503"/>
              <a:gd name="connsiteX2" fmla="*/ 661837 w 1422725"/>
              <a:gd name="connsiteY2" fmla="*/ 933757 h 1287503"/>
              <a:gd name="connsiteX3" fmla="*/ 147904 w 1422725"/>
              <a:gd name="connsiteY3" fmla="*/ 606709 h 1287503"/>
              <a:gd name="connsiteX4" fmla="*/ 47787 w 1422725"/>
              <a:gd name="connsiteY4" fmla="*/ 593360 h 1287503"/>
              <a:gd name="connsiteX5" fmla="*/ 1066 w 1422725"/>
              <a:gd name="connsiteY5" fmla="*/ 646756 h 1287503"/>
              <a:gd name="connsiteX6" fmla="*/ 21090 w 1422725"/>
              <a:gd name="connsiteY6" fmla="*/ 726849 h 1287503"/>
              <a:gd name="connsiteX7" fmla="*/ 87834 w 1422725"/>
              <a:gd name="connsiteY7" fmla="*/ 973804 h 1287503"/>
              <a:gd name="connsiteX8" fmla="*/ 174602 w 1422725"/>
              <a:gd name="connsiteY8" fmla="*/ 1047223 h 1287503"/>
              <a:gd name="connsiteX9" fmla="*/ 261370 w 1422725"/>
              <a:gd name="connsiteY9" fmla="*/ 1020525 h 1287503"/>
              <a:gd name="connsiteX10" fmla="*/ 241346 w 1422725"/>
              <a:gd name="connsiteY10" fmla="*/ 1020525 h 1287503"/>
              <a:gd name="connsiteX11" fmla="*/ 408208 w 1422725"/>
              <a:gd name="connsiteY11" fmla="*/ 786919 h 1287503"/>
              <a:gd name="connsiteX12" fmla="*/ 568395 w 1422725"/>
              <a:gd name="connsiteY12" fmla="*/ 546639 h 1287503"/>
              <a:gd name="connsiteX13" fmla="*/ 855396 w 1422725"/>
              <a:gd name="connsiteY13" fmla="*/ 112799 h 1287503"/>
              <a:gd name="connsiteX14" fmla="*/ 948838 w 1422725"/>
              <a:gd name="connsiteY14" fmla="*/ 6008 h 1287503"/>
              <a:gd name="connsiteX15" fmla="*/ 1008909 w 1422725"/>
              <a:gd name="connsiteY15" fmla="*/ 12683 h 1287503"/>
              <a:gd name="connsiteX16" fmla="*/ 1422725 w 1422725"/>
              <a:gd name="connsiteY16" fmla="*/ 52729 h 128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22725" h="1287503">
                <a:moveTo>
                  <a:pt x="741930" y="1287503"/>
                </a:moveTo>
                <a:cubicBezTo>
                  <a:pt x="728581" y="1170144"/>
                  <a:pt x="715233" y="1052785"/>
                  <a:pt x="701884" y="993827"/>
                </a:cubicBezTo>
                <a:cubicBezTo>
                  <a:pt x="688535" y="934869"/>
                  <a:pt x="754167" y="998277"/>
                  <a:pt x="661837" y="933757"/>
                </a:cubicBezTo>
                <a:cubicBezTo>
                  <a:pt x="569507" y="869237"/>
                  <a:pt x="250246" y="663442"/>
                  <a:pt x="147904" y="606709"/>
                </a:cubicBezTo>
                <a:cubicBezTo>
                  <a:pt x="45562" y="549976"/>
                  <a:pt x="72260" y="586686"/>
                  <a:pt x="47787" y="593360"/>
                </a:cubicBezTo>
                <a:cubicBezTo>
                  <a:pt x="23314" y="600034"/>
                  <a:pt x="5515" y="624508"/>
                  <a:pt x="1066" y="646756"/>
                </a:cubicBezTo>
                <a:cubicBezTo>
                  <a:pt x="-3383" y="669004"/>
                  <a:pt x="6629" y="672341"/>
                  <a:pt x="21090" y="726849"/>
                </a:cubicBezTo>
                <a:cubicBezTo>
                  <a:pt x="35551" y="781357"/>
                  <a:pt x="62249" y="920408"/>
                  <a:pt x="87834" y="973804"/>
                </a:cubicBezTo>
                <a:cubicBezTo>
                  <a:pt x="113419" y="1027200"/>
                  <a:pt x="145680" y="1039436"/>
                  <a:pt x="174602" y="1047223"/>
                </a:cubicBezTo>
                <a:cubicBezTo>
                  <a:pt x="203524" y="1055010"/>
                  <a:pt x="250246" y="1024975"/>
                  <a:pt x="261370" y="1020525"/>
                </a:cubicBezTo>
                <a:cubicBezTo>
                  <a:pt x="272494" y="1016075"/>
                  <a:pt x="216873" y="1059459"/>
                  <a:pt x="241346" y="1020525"/>
                </a:cubicBezTo>
                <a:cubicBezTo>
                  <a:pt x="265819" y="981591"/>
                  <a:pt x="353700" y="865900"/>
                  <a:pt x="408208" y="786919"/>
                </a:cubicBezTo>
                <a:cubicBezTo>
                  <a:pt x="462716" y="707938"/>
                  <a:pt x="568395" y="546639"/>
                  <a:pt x="568395" y="546639"/>
                </a:cubicBezTo>
                <a:cubicBezTo>
                  <a:pt x="642926" y="434286"/>
                  <a:pt x="791989" y="202904"/>
                  <a:pt x="855396" y="112799"/>
                </a:cubicBezTo>
                <a:cubicBezTo>
                  <a:pt x="918803" y="22694"/>
                  <a:pt x="923253" y="22694"/>
                  <a:pt x="948838" y="6008"/>
                </a:cubicBezTo>
                <a:cubicBezTo>
                  <a:pt x="974423" y="-10678"/>
                  <a:pt x="1008909" y="12683"/>
                  <a:pt x="1008909" y="12683"/>
                </a:cubicBezTo>
                <a:lnTo>
                  <a:pt x="1422725" y="52729"/>
                </a:lnTo>
              </a:path>
            </a:pathLst>
          </a:custGeom>
          <a:noFill/>
          <a:ln w="38100">
            <a:solidFill>
              <a:srgbClr val="0753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276486C-11B3-7254-E89F-E535322C930B}"/>
              </a:ext>
            </a:extLst>
          </p:cNvPr>
          <p:cNvGrpSpPr/>
          <p:nvPr/>
        </p:nvGrpSpPr>
        <p:grpSpPr>
          <a:xfrm>
            <a:off x="5739890" y="856908"/>
            <a:ext cx="5402980" cy="5146850"/>
            <a:chOff x="5739890" y="856908"/>
            <a:chExt cx="5402980" cy="5146850"/>
          </a:xfrm>
        </p:grpSpPr>
        <p:pic>
          <p:nvPicPr>
            <p:cNvPr id="7" name="Image 4">
              <a:extLst>
                <a:ext uri="{FF2B5EF4-FFF2-40B4-BE49-F238E27FC236}">
                  <a16:creationId xmlns:a16="http://schemas.microsoft.com/office/drawing/2014/main" id="{CE272A81-9954-50A9-F4FB-AB9FE6EAE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9890" y="856908"/>
              <a:ext cx="5402980" cy="514685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8B3B546-C01C-E621-A929-D9D11FF51C63}"/>
                </a:ext>
              </a:extLst>
            </p:cNvPr>
            <p:cNvSpPr/>
            <p:nvPr/>
          </p:nvSpPr>
          <p:spPr>
            <a:xfrm>
              <a:off x="9477723" y="4300812"/>
              <a:ext cx="927749" cy="696692"/>
            </a:xfrm>
            <a:custGeom>
              <a:avLst/>
              <a:gdLst>
                <a:gd name="connsiteX0" fmla="*/ 927749 w 927749"/>
                <a:gd name="connsiteY0" fmla="*/ 424700 h 696692"/>
                <a:gd name="connsiteX1" fmla="*/ 881027 w 927749"/>
                <a:gd name="connsiteY1" fmla="*/ 531492 h 696692"/>
                <a:gd name="connsiteX2" fmla="*/ 814283 w 927749"/>
                <a:gd name="connsiteY2" fmla="*/ 678330 h 696692"/>
                <a:gd name="connsiteX3" fmla="*/ 760887 w 927749"/>
                <a:gd name="connsiteY3" fmla="*/ 671655 h 696692"/>
                <a:gd name="connsiteX4" fmla="*/ 467211 w 927749"/>
                <a:gd name="connsiteY4" fmla="*/ 471422 h 696692"/>
                <a:gd name="connsiteX5" fmla="*/ 420490 w 927749"/>
                <a:gd name="connsiteY5" fmla="*/ 357956 h 696692"/>
                <a:gd name="connsiteX6" fmla="*/ 480560 w 927749"/>
                <a:gd name="connsiteY6" fmla="*/ 244490 h 696692"/>
                <a:gd name="connsiteX7" fmla="*/ 473886 w 927749"/>
                <a:gd name="connsiteY7" fmla="*/ 197769 h 696692"/>
                <a:gd name="connsiteX8" fmla="*/ 440513 w 927749"/>
                <a:gd name="connsiteY8" fmla="*/ 144373 h 696692"/>
                <a:gd name="connsiteX9" fmla="*/ 226931 w 927749"/>
                <a:gd name="connsiteY9" fmla="*/ 17559 h 696692"/>
                <a:gd name="connsiteX10" fmla="*/ 60070 w 927749"/>
                <a:gd name="connsiteY10" fmla="*/ 17559 h 696692"/>
                <a:gd name="connsiteX11" fmla="*/ 0 w 927749"/>
                <a:gd name="connsiteY11" fmla="*/ 171071 h 696692"/>
                <a:gd name="connsiteX12" fmla="*/ 0 w 927749"/>
                <a:gd name="connsiteY12" fmla="*/ 171071 h 696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7749" h="696692">
                  <a:moveTo>
                    <a:pt x="927749" y="424700"/>
                  </a:moveTo>
                  <a:cubicBezTo>
                    <a:pt x="913843" y="456960"/>
                    <a:pt x="899938" y="489220"/>
                    <a:pt x="881027" y="531492"/>
                  </a:cubicBezTo>
                  <a:cubicBezTo>
                    <a:pt x="862116" y="573764"/>
                    <a:pt x="834306" y="654970"/>
                    <a:pt x="814283" y="678330"/>
                  </a:cubicBezTo>
                  <a:cubicBezTo>
                    <a:pt x="794260" y="701691"/>
                    <a:pt x="818732" y="706140"/>
                    <a:pt x="760887" y="671655"/>
                  </a:cubicBezTo>
                  <a:cubicBezTo>
                    <a:pt x="703042" y="637170"/>
                    <a:pt x="523944" y="523705"/>
                    <a:pt x="467211" y="471422"/>
                  </a:cubicBezTo>
                  <a:cubicBezTo>
                    <a:pt x="410478" y="419139"/>
                    <a:pt x="418265" y="395778"/>
                    <a:pt x="420490" y="357956"/>
                  </a:cubicBezTo>
                  <a:cubicBezTo>
                    <a:pt x="422715" y="320134"/>
                    <a:pt x="471661" y="271188"/>
                    <a:pt x="480560" y="244490"/>
                  </a:cubicBezTo>
                  <a:cubicBezTo>
                    <a:pt x="489459" y="217792"/>
                    <a:pt x="480560" y="214455"/>
                    <a:pt x="473886" y="197769"/>
                  </a:cubicBezTo>
                  <a:cubicBezTo>
                    <a:pt x="467212" y="181083"/>
                    <a:pt x="481672" y="174408"/>
                    <a:pt x="440513" y="144373"/>
                  </a:cubicBezTo>
                  <a:cubicBezTo>
                    <a:pt x="399354" y="114338"/>
                    <a:pt x="290338" y="38695"/>
                    <a:pt x="226931" y="17559"/>
                  </a:cubicBezTo>
                  <a:cubicBezTo>
                    <a:pt x="163524" y="-3577"/>
                    <a:pt x="97892" y="-8026"/>
                    <a:pt x="60070" y="17559"/>
                  </a:cubicBezTo>
                  <a:cubicBezTo>
                    <a:pt x="22248" y="43144"/>
                    <a:pt x="0" y="171071"/>
                    <a:pt x="0" y="171071"/>
                  </a:cubicBezTo>
                  <a:lnTo>
                    <a:pt x="0" y="171071"/>
                  </a:lnTo>
                </a:path>
              </a:pathLst>
            </a:cu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D1D70FF-113A-8259-4370-14DB5082AA7D}"/>
                </a:ext>
              </a:extLst>
            </p:cNvPr>
            <p:cNvSpPr/>
            <p:nvPr/>
          </p:nvSpPr>
          <p:spPr>
            <a:xfrm>
              <a:off x="8296345" y="3566628"/>
              <a:ext cx="1174703" cy="898581"/>
            </a:xfrm>
            <a:custGeom>
              <a:avLst/>
              <a:gdLst>
                <a:gd name="connsiteX0" fmla="*/ 1174703 w 1174703"/>
                <a:gd name="connsiteY0" fmla="*/ 898581 h 898581"/>
                <a:gd name="connsiteX1" fmla="*/ 1094610 w 1174703"/>
                <a:gd name="connsiteY1" fmla="*/ 578207 h 898581"/>
                <a:gd name="connsiteX2" fmla="*/ 934423 w 1174703"/>
                <a:gd name="connsiteY2" fmla="*/ 471416 h 898581"/>
                <a:gd name="connsiteX3" fmla="*/ 780910 w 1174703"/>
                <a:gd name="connsiteY3" fmla="*/ 357950 h 898581"/>
                <a:gd name="connsiteX4" fmla="*/ 273652 w 1174703"/>
                <a:gd name="connsiteY4" fmla="*/ 24227 h 898581"/>
                <a:gd name="connsiteX5" fmla="*/ 100116 w 1174703"/>
                <a:gd name="connsiteY5" fmla="*/ 44251 h 898581"/>
                <a:gd name="connsiteX6" fmla="*/ 0 w 1174703"/>
                <a:gd name="connsiteY6" fmla="*/ 191089 h 898581"/>
                <a:gd name="connsiteX7" fmla="*/ 0 w 1174703"/>
                <a:gd name="connsiteY7" fmla="*/ 191089 h 89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74703" h="898581">
                  <a:moveTo>
                    <a:pt x="1174703" y="898581"/>
                  </a:moveTo>
                  <a:cubicBezTo>
                    <a:pt x="1154680" y="773991"/>
                    <a:pt x="1134657" y="649401"/>
                    <a:pt x="1094610" y="578207"/>
                  </a:cubicBezTo>
                  <a:cubicBezTo>
                    <a:pt x="1054563" y="507013"/>
                    <a:pt x="986706" y="508125"/>
                    <a:pt x="934423" y="471416"/>
                  </a:cubicBezTo>
                  <a:cubicBezTo>
                    <a:pt x="882140" y="434707"/>
                    <a:pt x="891038" y="432481"/>
                    <a:pt x="780910" y="357950"/>
                  </a:cubicBezTo>
                  <a:cubicBezTo>
                    <a:pt x="670782" y="283419"/>
                    <a:pt x="387118" y="76510"/>
                    <a:pt x="273652" y="24227"/>
                  </a:cubicBezTo>
                  <a:cubicBezTo>
                    <a:pt x="160186" y="-28056"/>
                    <a:pt x="145725" y="16441"/>
                    <a:pt x="100116" y="44251"/>
                  </a:cubicBezTo>
                  <a:cubicBezTo>
                    <a:pt x="54507" y="72061"/>
                    <a:pt x="0" y="191089"/>
                    <a:pt x="0" y="191089"/>
                  </a:cubicBezTo>
                  <a:lnTo>
                    <a:pt x="0" y="191089"/>
                  </a:lnTo>
                </a:path>
              </a:pathLst>
            </a:cu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C89441F-084B-48DC-FD9D-6B81D29AA791}"/>
                </a:ext>
              </a:extLst>
            </p:cNvPr>
            <p:cNvCxnSpPr/>
            <p:nvPr/>
          </p:nvCxnSpPr>
          <p:spPr>
            <a:xfrm flipH="1">
              <a:off x="8990488" y="3824461"/>
              <a:ext cx="126814" cy="1868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5FD9718-883B-04F2-CAAE-CBE9015C0799}"/>
                </a:ext>
              </a:extLst>
            </p:cNvPr>
            <p:cNvSpPr/>
            <p:nvPr/>
          </p:nvSpPr>
          <p:spPr>
            <a:xfrm>
              <a:off x="8423159" y="3203737"/>
              <a:ext cx="614050" cy="694143"/>
            </a:xfrm>
            <a:custGeom>
              <a:avLst/>
              <a:gdLst>
                <a:gd name="connsiteX0" fmla="*/ 614050 w 614050"/>
                <a:gd name="connsiteY0" fmla="*/ 694143 h 694143"/>
                <a:gd name="connsiteX1" fmla="*/ 467212 w 614050"/>
                <a:gd name="connsiteY1" fmla="*/ 320374 h 694143"/>
                <a:gd name="connsiteX2" fmla="*/ 447188 w 614050"/>
                <a:gd name="connsiteY2" fmla="*/ 293676 h 694143"/>
                <a:gd name="connsiteX3" fmla="*/ 246955 w 614050"/>
                <a:gd name="connsiteY3" fmla="*/ 166862 h 694143"/>
                <a:gd name="connsiteX4" fmla="*/ 0 w 614050"/>
                <a:gd name="connsiteY4" fmla="*/ 0 h 69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050" h="694143">
                  <a:moveTo>
                    <a:pt x="614050" y="694143"/>
                  </a:moveTo>
                  <a:lnTo>
                    <a:pt x="467212" y="320374"/>
                  </a:lnTo>
                  <a:cubicBezTo>
                    <a:pt x="439402" y="253630"/>
                    <a:pt x="483898" y="319261"/>
                    <a:pt x="447188" y="293676"/>
                  </a:cubicBezTo>
                  <a:cubicBezTo>
                    <a:pt x="410478" y="268091"/>
                    <a:pt x="321486" y="215808"/>
                    <a:pt x="246955" y="166862"/>
                  </a:cubicBezTo>
                  <a:cubicBezTo>
                    <a:pt x="172424" y="117916"/>
                    <a:pt x="86212" y="58958"/>
                    <a:pt x="0" y="0"/>
                  </a:cubicBezTo>
                </a:path>
              </a:pathLst>
            </a:cu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C12BCA3-8A2A-4B0D-6F73-F6E0806D10A9}"/>
                </a:ext>
              </a:extLst>
            </p:cNvPr>
            <p:cNvSpPr/>
            <p:nvPr/>
          </p:nvSpPr>
          <p:spPr>
            <a:xfrm>
              <a:off x="10178540" y="4989119"/>
              <a:ext cx="413816" cy="263675"/>
            </a:xfrm>
            <a:custGeom>
              <a:avLst/>
              <a:gdLst>
                <a:gd name="connsiteX0" fmla="*/ 0 w 413816"/>
                <a:gd name="connsiteY0" fmla="*/ 263675 h 263675"/>
                <a:gd name="connsiteX1" fmla="*/ 60070 w 413816"/>
                <a:gd name="connsiteY1" fmla="*/ 123512 h 263675"/>
                <a:gd name="connsiteX2" fmla="*/ 106791 w 413816"/>
                <a:gd name="connsiteY2" fmla="*/ 30069 h 263675"/>
                <a:gd name="connsiteX3" fmla="*/ 153513 w 413816"/>
                <a:gd name="connsiteY3" fmla="*/ 10046 h 263675"/>
                <a:gd name="connsiteX4" fmla="*/ 413816 w 413816"/>
                <a:gd name="connsiteY4" fmla="*/ 176907 h 26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3816" h="263675">
                  <a:moveTo>
                    <a:pt x="0" y="263675"/>
                  </a:moveTo>
                  <a:cubicBezTo>
                    <a:pt x="21136" y="213060"/>
                    <a:pt x="42272" y="162446"/>
                    <a:pt x="60070" y="123512"/>
                  </a:cubicBezTo>
                  <a:cubicBezTo>
                    <a:pt x="77868" y="84578"/>
                    <a:pt x="91217" y="48980"/>
                    <a:pt x="106791" y="30069"/>
                  </a:cubicBezTo>
                  <a:cubicBezTo>
                    <a:pt x="122365" y="11158"/>
                    <a:pt x="102342" y="-14427"/>
                    <a:pt x="153513" y="10046"/>
                  </a:cubicBezTo>
                  <a:cubicBezTo>
                    <a:pt x="204684" y="34519"/>
                    <a:pt x="309250" y="105713"/>
                    <a:pt x="413816" y="176907"/>
                  </a:cubicBezTo>
                </a:path>
              </a:pathLst>
            </a:custGeom>
            <a:noFill/>
            <a:ln w="38100">
              <a:solidFill>
                <a:srgbClr val="29FF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>
                <a:solidFill>
                  <a:srgbClr val="29FF41"/>
                </a:solidFill>
              </a:endParaRPr>
            </a:p>
          </p:txBody>
        </p:sp>
      </p:grpSp>
      <p:sp>
        <p:nvSpPr>
          <p:cNvPr id="13" name="Freeform 12">
            <a:extLst>
              <a:ext uri="{FF2B5EF4-FFF2-40B4-BE49-F238E27FC236}">
                <a16:creationId xmlns:a16="http://schemas.microsoft.com/office/drawing/2014/main" id="{235338F3-0EEF-FB32-CEAF-A429399A64EF}"/>
              </a:ext>
            </a:extLst>
          </p:cNvPr>
          <p:cNvSpPr/>
          <p:nvPr/>
        </p:nvSpPr>
        <p:spPr>
          <a:xfrm>
            <a:off x="7577288" y="2443516"/>
            <a:ext cx="1422725" cy="1287503"/>
          </a:xfrm>
          <a:custGeom>
            <a:avLst/>
            <a:gdLst>
              <a:gd name="connsiteX0" fmla="*/ 741930 w 1422725"/>
              <a:gd name="connsiteY0" fmla="*/ 1287503 h 1287503"/>
              <a:gd name="connsiteX1" fmla="*/ 701884 w 1422725"/>
              <a:gd name="connsiteY1" fmla="*/ 993827 h 1287503"/>
              <a:gd name="connsiteX2" fmla="*/ 661837 w 1422725"/>
              <a:gd name="connsiteY2" fmla="*/ 933757 h 1287503"/>
              <a:gd name="connsiteX3" fmla="*/ 147904 w 1422725"/>
              <a:gd name="connsiteY3" fmla="*/ 606709 h 1287503"/>
              <a:gd name="connsiteX4" fmla="*/ 47787 w 1422725"/>
              <a:gd name="connsiteY4" fmla="*/ 593360 h 1287503"/>
              <a:gd name="connsiteX5" fmla="*/ 1066 w 1422725"/>
              <a:gd name="connsiteY5" fmla="*/ 646756 h 1287503"/>
              <a:gd name="connsiteX6" fmla="*/ 21090 w 1422725"/>
              <a:gd name="connsiteY6" fmla="*/ 726849 h 1287503"/>
              <a:gd name="connsiteX7" fmla="*/ 87834 w 1422725"/>
              <a:gd name="connsiteY7" fmla="*/ 973804 h 1287503"/>
              <a:gd name="connsiteX8" fmla="*/ 174602 w 1422725"/>
              <a:gd name="connsiteY8" fmla="*/ 1047223 h 1287503"/>
              <a:gd name="connsiteX9" fmla="*/ 261370 w 1422725"/>
              <a:gd name="connsiteY9" fmla="*/ 1020525 h 1287503"/>
              <a:gd name="connsiteX10" fmla="*/ 241346 w 1422725"/>
              <a:gd name="connsiteY10" fmla="*/ 1020525 h 1287503"/>
              <a:gd name="connsiteX11" fmla="*/ 408208 w 1422725"/>
              <a:gd name="connsiteY11" fmla="*/ 786919 h 1287503"/>
              <a:gd name="connsiteX12" fmla="*/ 568395 w 1422725"/>
              <a:gd name="connsiteY12" fmla="*/ 546639 h 1287503"/>
              <a:gd name="connsiteX13" fmla="*/ 855396 w 1422725"/>
              <a:gd name="connsiteY13" fmla="*/ 112799 h 1287503"/>
              <a:gd name="connsiteX14" fmla="*/ 948838 w 1422725"/>
              <a:gd name="connsiteY14" fmla="*/ 6008 h 1287503"/>
              <a:gd name="connsiteX15" fmla="*/ 1008909 w 1422725"/>
              <a:gd name="connsiteY15" fmla="*/ 12683 h 1287503"/>
              <a:gd name="connsiteX16" fmla="*/ 1422725 w 1422725"/>
              <a:gd name="connsiteY16" fmla="*/ 52729 h 128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22725" h="1287503">
                <a:moveTo>
                  <a:pt x="741930" y="1287503"/>
                </a:moveTo>
                <a:cubicBezTo>
                  <a:pt x="728581" y="1170144"/>
                  <a:pt x="715233" y="1052785"/>
                  <a:pt x="701884" y="993827"/>
                </a:cubicBezTo>
                <a:cubicBezTo>
                  <a:pt x="688535" y="934869"/>
                  <a:pt x="754167" y="998277"/>
                  <a:pt x="661837" y="933757"/>
                </a:cubicBezTo>
                <a:cubicBezTo>
                  <a:pt x="569507" y="869237"/>
                  <a:pt x="250246" y="663442"/>
                  <a:pt x="147904" y="606709"/>
                </a:cubicBezTo>
                <a:cubicBezTo>
                  <a:pt x="45562" y="549976"/>
                  <a:pt x="72260" y="586686"/>
                  <a:pt x="47787" y="593360"/>
                </a:cubicBezTo>
                <a:cubicBezTo>
                  <a:pt x="23314" y="600034"/>
                  <a:pt x="5515" y="624508"/>
                  <a:pt x="1066" y="646756"/>
                </a:cubicBezTo>
                <a:cubicBezTo>
                  <a:pt x="-3383" y="669004"/>
                  <a:pt x="6629" y="672341"/>
                  <a:pt x="21090" y="726849"/>
                </a:cubicBezTo>
                <a:cubicBezTo>
                  <a:pt x="35551" y="781357"/>
                  <a:pt x="62249" y="920408"/>
                  <a:pt x="87834" y="973804"/>
                </a:cubicBezTo>
                <a:cubicBezTo>
                  <a:pt x="113419" y="1027200"/>
                  <a:pt x="145680" y="1039436"/>
                  <a:pt x="174602" y="1047223"/>
                </a:cubicBezTo>
                <a:cubicBezTo>
                  <a:pt x="203524" y="1055010"/>
                  <a:pt x="250246" y="1024975"/>
                  <a:pt x="261370" y="1020525"/>
                </a:cubicBezTo>
                <a:cubicBezTo>
                  <a:pt x="272494" y="1016075"/>
                  <a:pt x="216873" y="1059459"/>
                  <a:pt x="241346" y="1020525"/>
                </a:cubicBezTo>
                <a:cubicBezTo>
                  <a:pt x="265819" y="981591"/>
                  <a:pt x="353700" y="865900"/>
                  <a:pt x="408208" y="786919"/>
                </a:cubicBezTo>
                <a:cubicBezTo>
                  <a:pt x="462716" y="707938"/>
                  <a:pt x="568395" y="546639"/>
                  <a:pt x="568395" y="546639"/>
                </a:cubicBezTo>
                <a:cubicBezTo>
                  <a:pt x="642926" y="434286"/>
                  <a:pt x="791989" y="202904"/>
                  <a:pt x="855396" y="112799"/>
                </a:cubicBezTo>
                <a:cubicBezTo>
                  <a:pt x="918803" y="22694"/>
                  <a:pt x="923253" y="22694"/>
                  <a:pt x="948838" y="6008"/>
                </a:cubicBezTo>
                <a:cubicBezTo>
                  <a:pt x="974423" y="-10678"/>
                  <a:pt x="1008909" y="12683"/>
                  <a:pt x="1008909" y="12683"/>
                </a:cubicBezTo>
                <a:lnTo>
                  <a:pt x="1422725" y="52729"/>
                </a:lnTo>
              </a:path>
            </a:pathLst>
          </a:custGeom>
          <a:noFill/>
          <a:ln w="38100">
            <a:solidFill>
              <a:srgbClr val="0753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6BD264-8E82-B57B-399C-1ED86EAE44CE}"/>
              </a:ext>
            </a:extLst>
          </p:cNvPr>
          <p:cNvSpPr txBox="1"/>
          <p:nvPr/>
        </p:nvSpPr>
        <p:spPr>
          <a:xfrm>
            <a:off x="10075333" y="3657600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1983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5782B-F69D-281C-1E19-B3E9B1E8F3EE}"/>
              </a:ext>
            </a:extLst>
          </p:cNvPr>
          <p:cNvSpPr txBox="1"/>
          <p:nvPr/>
        </p:nvSpPr>
        <p:spPr>
          <a:xfrm>
            <a:off x="9914912" y="2094831"/>
            <a:ext cx="237930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12C to 238U</a:t>
            </a:r>
          </a:p>
          <a:p>
            <a:r>
              <a:rPr lang="en-FR" dirty="0"/>
              <a:t>5 A.MeV to 95 A.MeV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B56643-D50A-5DDF-4632-320D081D7B59}"/>
              </a:ext>
            </a:extLst>
          </p:cNvPr>
          <p:cNvSpPr txBox="1"/>
          <p:nvPr/>
        </p:nvSpPr>
        <p:spPr>
          <a:xfrm>
            <a:off x="11108266" y="4859867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2004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4AAA1D-F96D-A238-CAF2-FFEFF69EE0FF}"/>
              </a:ext>
            </a:extLst>
          </p:cNvPr>
          <p:cNvSpPr/>
          <p:nvPr/>
        </p:nvSpPr>
        <p:spPr>
          <a:xfrm>
            <a:off x="10991850" y="4331758"/>
            <a:ext cx="1200150" cy="390525"/>
          </a:xfrm>
          <a:prstGeom prst="rect">
            <a:avLst/>
          </a:prstGeom>
          <a:solidFill>
            <a:srgbClr val="FF9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FR" b="1" dirty="0">
                <a:latin typeface="Arial" panose="020B0604020202020204" pitchFamily="34" charset="0"/>
                <a:cs typeface="Arial" panose="020B0604020202020204" pitchFamily="34" charset="0"/>
              </a:rPr>
              <a:t>IRRSUD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51736A-5560-5DD3-11E2-739B7A251112}"/>
              </a:ext>
            </a:extLst>
          </p:cNvPr>
          <p:cNvSpPr txBox="1"/>
          <p:nvPr/>
        </p:nvSpPr>
        <p:spPr>
          <a:xfrm>
            <a:off x="10758594" y="5300134"/>
            <a:ext cx="143340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12C to 238U</a:t>
            </a:r>
          </a:p>
          <a:p>
            <a:r>
              <a:rPr lang="en-FR" dirty="0"/>
              <a:t>1 A.MeV</a:t>
            </a:r>
          </a:p>
        </p:txBody>
      </p:sp>
      <p:pic>
        <p:nvPicPr>
          <p:cNvPr id="19" name="Content Placeholder 5">
            <a:extLst>
              <a:ext uri="{FF2B5EF4-FFF2-40B4-BE49-F238E27FC236}">
                <a16:creationId xmlns:a16="http://schemas.microsoft.com/office/drawing/2014/main" id="{FFECE685-C4AC-444C-4EE1-5486833E8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99" y="2158583"/>
            <a:ext cx="3546798" cy="266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298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972AA-A608-5340-3EBD-6D425A294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/>
          <a:lstStyle/>
          <a:p>
            <a:r>
              <a:rPr lang="en-FR" dirty="0"/>
              <a:t>Astrochimie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AC5603-0855-20B0-25B4-0E0885355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Text Box 25">
            <a:extLst>
              <a:ext uri="{FF2B5EF4-FFF2-40B4-BE49-F238E27FC236}">
                <a16:creationId xmlns:a16="http://schemas.microsoft.com/office/drawing/2014/main" id="{798BC112-5FB9-3F4C-E5C6-5F45E55FC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3575" y="2126918"/>
            <a:ext cx="5083625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20000"/>
              </a:spcBef>
            </a:pP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Les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météorites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sont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 couvertes de manteaux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glacés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sont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formés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à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partir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 de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molécules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 simples (H2O, CO, CO2, NH3, CH4, etc.).</a:t>
            </a:r>
          </a:p>
          <a:p>
            <a:pPr marL="0" indent="0" eaLnBrk="1" hangingPunct="1">
              <a:spcBef>
                <a:spcPct val="20000"/>
              </a:spcBef>
            </a:pP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Irradiation par UV, X,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électrons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, </a:t>
            </a:r>
            <a:r>
              <a:rPr lang="en-GB" altLang="fr-FR" dirty="0">
                <a:solidFill>
                  <a:srgbClr val="002060"/>
                </a:solidFill>
                <a:latin typeface="+mn-lt"/>
              </a:rPr>
              <a:t>ions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 (rayons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cosmiques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, vent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solaire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, </a:t>
            </a:r>
            <a:r>
              <a:rPr lang="en-GB" altLang="fr-FR" b="0" dirty="0" err="1">
                <a:solidFill>
                  <a:srgbClr val="002060"/>
                </a:solidFill>
                <a:latin typeface="+mn-lt"/>
              </a:rPr>
              <a:t>magnétosphère</a:t>
            </a:r>
            <a:r>
              <a:rPr lang="en-GB" altLang="fr-FR" b="0" dirty="0">
                <a:solidFill>
                  <a:srgbClr val="002060"/>
                </a:solidFill>
                <a:latin typeface="+mn-lt"/>
              </a:rPr>
              <a:t>).</a:t>
            </a:r>
          </a:p>
        </p:txBody>
      </p:sp>
      <p:sp>
        <p:nvSpPr>
          <p:cNvPr id="10" name="Text Box 104">
            <a:extLst>
              <a:ext uri="{FF2B5EF4-FFF2-40B4-BE49-F238E27FC236}">
                <a16:creationId xmlns:a16="http://schemas.microsoft.com/office/drawing/2014/main" id="{69061241-4972-E624-80FC-2BD9681E2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860" y="4190196"/>
            <a:ext cx="554627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20000"/>
              </a:spcBef>
            </a:pPr>
            <a:r>
              <a:rPr lang="en-US" altLang="fr-FR" dirty="0" err="1">
                <a:solidFill>
                  <a:srgbClr val="002060"/>
                </a:solidFill>
                <a:latin typeface="+mn-lt"/>
              </a:rPr>
              <a:t>L'irradiation</a:t>
            </a:r>
            <a:r>
              <a:rPr lang="en-US" altLang="fr-FR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fr-FR" dirty="0" err="1">
                <a:solidFill>
                  <a:srgbClr val="002060"/>
                </a:solidFill>
                <a:latin typeface="+mn-lt"/>
              </a:rPr>
              <a:t>entraîne</a:t>
            </a:r>
            <a:r>
              <a:rPr lang="en-US" altLang="fr-FR" dirty="0">
                <a:solidFill>
                  <a:srgbClr val="002060"/>
                </a:solidFill>
                <a:latin typeface="+mn-lt"/>
              </a:rPr>
              <a:t> : des </a:t>
            </a:r>
            <a:r>
              <a:rPr lang="en-US" altLang="fr-FR" dirty="0" err="1">
                <a:solidFill>
                  <a:srgbClr val="002060"/>
                </a:solidFill>
                <a:latin typeface="+mn-lt"/>
              </a:rPr>
              <a:t>changements</a:t>
            </a:r>
            <a:r>
              <a:rPr lang="en-US" altLang="fr-FR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fr-FR" dirty="0" err="1">
                <a:solidFill>
                  <a:srgbClr val="002060"/>
                </a:solidFill>
                <a:latin typeface="+mn-lt"/>
              </a:rPr>
              <a:t>structurels</a:t>
            </a:r>
            <a:r>
              <a:rPr lang="en-US" altLang="fr-FR" dirty="0">
                <a:solidFill>
                  <a:srgbClr val="002060"/>
                </a:solidFill>
                <a:latin typeface="+mn-lt"/>
              </a:rPr>
              <a:t> de la glace, la </a:t>
            </a:r>
            <a:r>
              <a:rPr lang="en-US" altLang="fr-FR" dirty="0" err="1">
                <a:solidFill>
                  <a:srgbClr val="002060"/>
                </a:solidFill>
                <a:latin typeface="+mn-lt"/>
              </a:rPr>
              <a:t>désorption</a:t>
            </a:r>
            <a:r>
              <a:rPr lang="en-US" altLang="fr-FR" dirty="0">
                <a:solidFill>
                  <a:srgbClr val="002060"/>
                </a:solidFill>
                <a:latin typeface="+mn-lt"/>
              </a:rPr>
              <a:t>/la </a:t>
            </a:r>
            <a:r>
              <a:rPr lang="en-US" altLang="fr-FR" dirty="0" err="1">
                <a:solidFill>
                  <a:srgbClr val="002060"/>
                </a:solidFill>
                <a:latin typeface="+mn-lt"/>
              </a:rPr>
              <a:t>pulvérisation</a:t>
            </a:r>
            <a:r>
              <a:rPr lang="en-US" altLang="fr-FR" dirty="0">
                <a:solidFill>
                  <a:srgbClr val="002060"/>
                </a:solidFill>
                <a:latin typeface="+mn-lt"/>
              </a:rPr>
              <a:t>, la </a:t>
            </a:r>
            <a:r>
              <a:rPr lang="en-US" altLang="fr-FR" dirty="0" err="1">
                <a:solidFill>
                  <a:srgbClr val="002060"/>
                </a:solidFill>
                <a:latin typeface="+mn-lt"/>
              </a:rPr>
              <a:t>radiolyse</a:t>
            </a:r>
            <a:r>
              <a:rPr lang="en-US" altLang="fr-FR" dirty="0">
                <a:solidFill>
                  <a:srgbClr val="002060"/>
                </a:solidFill>
                <a:latin typeface="+mn-lt"/>
              </a:rPr>
              <a:t> (fragmentation) et la formation </a:t>
            </a:r>
            <a:r>
              <a:rPr lang="en-US" altLang="fr-FR" dirty="0" err="1">
                <a:solidFill>
                  <a:srgbClr val="002060"/>
                </a:solidFill>
                <a:latin typeface="+mn-lt"/>
              </a:rPr>
              <a:t>d'espèces</a:t>
            </a:r>
            <a:r>
              <a:rPr lang="en-US" altLang="fr-FR" dirty="0">
                <a:solidFill>
                  <a:srgbClr val="002060"/>
                </a:solidFill>
                <a:latin typeface="+mn-lt"/>
              </a:rPr>
              <a:t> complexes</a:t>
            </a:r>
            <a:endParaRPr lang="en-US" altLang="fr-FR" b="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3" name="Image 31">
            <a:extLst>
              <a:ext uri="{FF2B5EF4-FFF2-40B4-BE49-F238E27FC236}">
                <a16:creationId xmlns:a16="http://schemas.microsoft.com/office/drawing/2014/main" id="{F68B7520-57DA-A674-7477-DE14BE8E6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93" t="14944" r="8214" b="59112"/>
          <a:stretch/>
        </p:blipFill>
        <p:spPr>
          <a:xfrm>
            <a:off x="0" y="4254823"/>
            <a:ext cx="6061046" cy="195200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DDA010-6096-55E1-2188-792557DFB693}"/>
              </a:ext>
            </a:extLst>
          </p:cNvPr>
          <p:cNvSpPr txBox="1"/>
          <p:nvPr/>
        </p:nvSpPr>
        <p:spPr>
          <a:xfrm>
            <a:off x="274820" y="3866673"/>
            <a:ext cx="134043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Abondances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A049AB-98AA-F7A8-2A39-CE2484240F34}"/>
              </a:ext>
            </a:extLst>
          </p:cNvPr>
          <p:cNvSpPr txBox="1"/>
          <p:nvPr/>
        </p:nvSpPr>
        <p:spPr>
          <a:xfrm>
            <a:off x="2368724" y="3821703"/>
            <a:ext cx="10770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Radiolyse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B3B387-79B7-D7FD-6299-ECA7367BBA0E}"/>
              </a:ext>
            </a:extLst>
          </p:cNvPr>
          <p:cNvSpPr txBox="1"/>
          <p:nvPr/>
        </p:nvSpPr>
        <p:spPr>
          <a:xfrm>
            <a:off x="4200022" y="3808656"/>
            <a:ext cx="14033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pulvérisation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BFD9223-9179-4387-B311-BBF5BABF3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00" y="806481"/>
            <a:ext cx="6194672" cy="282114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D6E7E0A-A9A8-9113-A354-744289C461C9}"/>
              </a:ext>
            </a:extLst>
          </p:cNvPr>
          <p:cNvSpPr txBox="1"/>
          <p:nvPr/>
        </p:nvSpPr>
        <p:spPr>
          <a:xfrm>
            <a:off x="6550702" y="5591331"/>
            <a:ext cx="6470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Un nouvel équipement MIRRPLA pour l’étude des effets simultanés</a:t>
            </a:r>
          </a:p>
          <a:p>
            <a:r>
              <a:rPr lang="en-FR" dirty="0"/>
              <a:t>UV, X, ions lourds</a:t>
            </a:r>
          </a:p>
        </p:txBody>
      </p:sp>
    </p:spTree>
    <p:extLst>
      <p:ext uri="{BB962C8B-B14F-4D97-AF65-F5344CB8AC3E}">
        <p14:creationId xmlns:p14="http://schemas.microsoft.com/office/powerpoint/2010/main" val="34036707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B62B9-9596-A00B-A039-6C734570F4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FR" dirty="0"/>
              <a:t>Applications pour le spatial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67ED7B-FECE-3E32-73BC-5915D44415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69DB98-9070-57D2-B924-73CF24F5E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03380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7F519EF-B525-F507-2F72-06ED7CACF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5325" y="6318001"/>
            <a:ext cx="7349217" cy="54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					</a:t>
            </a:r>
            <a:r>
              <a:rPr lang="fr-FR" b="1"/>
              <a:t>CODIR 10/07/2024</a:t>
            </a:r>
            <a:endParaRPr lang="fr-FR" dirty="0"/>
          </a:p>
        </p:txBody>
      </p:sp>
      <p:pic>
        <p:nvPicPr>
          <p:cNvPr id="17" name="Image 27">
            <a:extLst>
              <a:ext uri="{FF2B5EF4-FFF2-40B4-BE49-F238E27FC236}">
                <a16:creationId xmlns:a16="http://schemas.microsoft.com/office/drawing/2014/main" id="{63080DD5-BFA3-8611-98FF-89E0BFBD2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00" y="2903073"/>
            <a:ext cx="4811063" cy="348683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566735D-6C2F-8C65-E221-3362E8B781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856" b="2900"/>
          <a:stretch/>
        </p:blipFill>
        <p:spPr>
          <a:xfrm>
            <a:off x="457229" y="1007689"/>
            <a:ext cx="1795894" cy="176895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FDEA3A-3504-4149-65D5-199F83231C32}"/>
              </a:ext>
            </a:extLst>
          </p:cNvPr>
          <p:cNvSpPr txBox="1"/>
          <p:nvPr/>
        </p:nvSpPr>
        <p:spPr>
          <a:xfrm>
            <a:off x="2493287" y="927479"/>
            <a:ext cx="92414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Arial" panose="020B0604020202020204" pitchFamily="34" charset="0"/>
              </a:rPr>
              <a:t>L’environnement radiatif spatial est la source principale de la dégradation des systèmes électroniques des satellites, pouvant conduite à l’échec de missions spatiales</a:t>
            </a:r>
          </a:p>
          <a:p>
            <a:r>
              <a:rPr lang="fr-FR" sz="1600" dirty="0">
                <a:effectLst/>
                <a:latin typeface="Arial" panose="020B0604020202020204" pitchFamily="34" charset="0"/>
              </a:rPr>
              <a:t>=&gt; nécessité de faire des tests de ces composants électroniques auprès d’accélérateurs permettant de reproduire les conditions d’environnement radiatif.</a:t>
            </a:r>
          </a:p>
          <a:p>
            <a:endParaRPr lang="fr-FR" sz="1600" dirty="0">
              <a:latin typeface="Arial" panose="020B0604020202020204" pitchFamily="34" charset="0"/>
            </a:endParaRPr>
          </a:p>
          <a:p>
            <a:r>
              <a:rPr lang="fr-FR" sz="1600" dirty="0">
                <a:latin typeface="Arial" panose="020B0604020202020204" pitchFamily="34" charset="0"/>
              </a:rPr>
              <a:t>Emergence du « New </a:t>
            </a:r>
            <a:r>
              <a:rPr lang="fr-FR" sz="1600" dirty="0" err="1">
                <a:latin typeface="Arial" panose="020B0604020202020204" pitchFamily="34" charset="0"/>
              </a:rPr>
              <a:t>space</a:t>
            </a:r>
            <a:r>
              <a:rPr lang="fr-FR" sz="1600" dirty="0">
                <a:latin typeface="Arial" panose="020B0604020202020204" pitchFamily="34" charset="0"/>
              </a:rPr>
              <a:t> », utilisation de COTS (composants sur étagères), complexité croissante des technologies </a:t>
            </a:r>
          </a:p>
          <a:p>
            <a:r>
              <a:rPr lang="fr-FR" sz="1600" dirty="0">
                <a:effectLst/>
                <a:latin typeface="Arial" panose="020B0604020202020204" pitchFamily="34" charset="0"/>
              </a:rPr>
              <a:t>=&gt;accélérateurs saturés en Europe, difficulté d’accès a</a:t>
            </a:r>
            <a:r>
              <a:rPr lang="fr-FR" sz="1600" dirty="0">
                <a:latin typeface="Arial" panose="020B0604020202020204" pitchFamily="34" charset="0"/>
              </a:rPr>
              <a:t>ux machines US.</a:t>
            </a:r>
            <a:endParaRPr lang="fr-FR" sz="160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C9766176-E977-9BEF-B3CE-BDB846F2D0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615" y="3746811"/>
            <a:ext cx="3639185" cy="256921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140CBEC-4362-FABE-CD77-38C8A1BF05F1}"/>
              </a:ext>
            </a:extLst>
          </p:cNvPr>
          <p:cNvSpPr txBox="1"/>
          <p:nvPr/>
        </p:nvSpPr>
        <p:spPr>
          <a:xfrm>
            <a:off x="274353" y="188641"/>
            <a:ext cx="9560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 SAGA : </a:t>
            </a:r>
            <a:r>
              <a:rPr lang="fr-FR" sz="28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Space</a:t>
            </a:r>
            <a:r>
              <a:rPr lang="fr-FR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Applications@Ganil</a:t>
            </a:r>
            <a:r>
              <a:rPr lang="fr-FR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Accelerators</a:t>
            </a:r>
            <a:r>
              <a:rPr lang="fr-FR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05E45E1-803C-74A9-8177-3A768B95D282}"/>
              </a:ext>
            </a:extLst>
          </p:cNvPr>
          <p:cNvSpPr txBox="1"/>
          <p:nvPr/>
        </p:nvSpPr>
        <p:spPr>
          <a:xfrm>
            <a:off x="5053267" y="3737812"/>
            <a:ext cx="29998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Trois accélérateurs en Europe utilisés par les industriels du spatial: Louvain en Belgique, </a:t>
            </a:r>
            <a:r>
              <a:rPr lang="fr-FR" sz="1600" dirty="0" err="1">
                <a:latin typeface="Arial" panose="020B0604020202020204" pitchFamily="34" charset="0"/>
                <a:cs typeface="Arial" panose="020B0604020202020204" pitchFamily="34" charset="0"/>
              </a:rPr>
              <a:t>Jyvaskyla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 en Finlande, GANIL</a:t>
            </a:r>
          </a:p>
          <a:p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GANIL a les faisceaux de plus haute énergie en Europe =&gt; forte hausse de la demande depuis 2023</a:t>
            </a:r>
          </a:p>
        </p:txBody>
      </p:sp>
    </p:spTree>
    <p:extLst>
      <p:ext uri="{BB962C8B-B14F-4D97-AF65-F5344CB8AC3E}">
        <p14:creationId xmlns:p14="http://schemas.microsoft.com/office/powerpoint/2010/main" val="6261597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BD8F3-38D0-AE2C-545B-E912B919C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5531"/>
            <a:ext cx="10801350" cy="1141413"/>
          </a:xfrm>
        </p:spPr>
        <p:txBody>
          <a:bodyPr>
            <a:normAutofit fontScale="90000"/>
          </a:bodyPr>
          <a:lstStyle/>
          <a:p>
            <a:r>
              <a:rPr lang="en-GB" dirty="0"/>
              <a:t>Étude des </a:t>
            </a:r>
            <a:r>
              <a:rPr lang="en-GB" dirty="0" err="1"/>
              <a:t>effets</a:t>
            </a:r>
            <a:r>
              <a:rPr lang="en-GB" dirty="0"/>
              <a:t> </a:t>
            </a:r>
            <a:r>
              <a:rPr lang="en-GB" dirty="0" err="1"/>
              <a:t>biologiques</a:t>
            </a:r>
            <a:r>
              <a:rPr lang="en-GB" dirty="0"/>
              <a:t> des </a:t>
            </a:r>
            <a:r>
              <a:rPr lang="en-GB" dirty="0" err="1"/>
              <a:t>rayonnements</a:t>
            </a:r>
            <a:r>
              <a:rPr lang="en-GB" dirty="0"/>
              <a:t> </a:t>
            </a:r>
            <a:endParaRPr lang="en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15DF3-C22A-F862-A54A-215B1D8CA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5">
            <a:extLst>
              <a:ext uri="{FF2B5EF4-FFF2-40B4-BE49-F238E27FC236}">
                <a16:creationId xmlns:a16="http://schemas.microsoft.com/office/drawing/2014/main" id="{00DC0E60-25A5-46F9-1038-F8A5F5D83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44" y="858793"/>
            <a:ext cx="3739394" cy="2376914"/>
          </a:xfrm>
          <a:prstGeom prst="rect">
            <a:avLst/>
          </a:prstGeom>
        </p:spPr>
      </p:pic>
      <p:grpSp>
        <p:nvGrpSpPr>
          <p:cNvPr id="6" name="Groupe 6">
            <a:extLst>
              <a:ext uri="{FF2B5EF4-FFF2-40B4-BE49-F238E27FC236}">
                <a16:creationId xmlns:a16="http://schemas.microsoft.com/office/drawing/2014/main" id="{96F5B751-F0EF-6E93-FAD9-6682FC77E263}"/>
              </a:ext>
            </a:extLst>
          </p:cNvPr>
          <p:cNvGrpSpPr/>
          <p:nvPr/>
        </p:nvGrpSpPr>
        <p:grpSpPr>
          <a:xfrm>
            <a:off x="294760" y="5963478"/>
            <a:ext cx="3694143" cy="483241"/>
            <a:chOff x="7580674" y="6140954"/>
            <a:chExt cx="4391888" cy="646331"/>
          </a:xfrm>
          <a:solidFill>
            <a:schemeClr val="bg1"/>
          </a:solidFill>
        </p:grpSpPr>
        <p:pic>
          <p:nvPicPr>
            <p:cNvPr id="7" name="Image 7">
              <a:extLst>
                <a:ext uri="{FF2B5EF4-FFF2-40B4-BE49-F238E27FC236}">
                  <a16:creationId xmlns:a16="http://schemas.microsoft.com/office/drawing/2014/main" id="{FD0014B1-9BDA-5A25-4C8F-0D25FD762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38500" y="6209612"/>
              <a:ext cx="2734062" cy="509017"/>
            </a:xfrm>
            <a:prstGeom prst="rect">
              <a:avLst/>
            </a:prstGeom>
            <a:grpFill/>
          </p:spPr>
        </p:pic>
        <p:sp>
          <p:nvSpPr>
            <p:cNvPr id="8" name="ZoneTexte 8">
              <a:extLst>
                <a:ext uri="{FF2B5EF4-FFF2-40B4-BE49-F238E27FC236}">
                  <a16:creationId xmlns:a16="http://schemas.microsoft.com/office/drawing/2014/main" id="{643F3F77-C09E-E4F5-EDDF-5BA71E45C7D2}"/>
                </a:ext>
              </a:extLst>
            </p:cNvPr>
            <p:cNvSpPr txBox="1"/>
            <p:nvPr/>
          </p:nvSpPr>
          <p:spPr>
            <a:xfrm>
              <a:off x="7580674" y="6140954"/>
              <a:ext cx="1657826" cy="64633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r"/>
              <a:r>
                <a:rPr lang="fr-FR" b="1" dirty="0">
                  <a:solidFill>
                    <a:srgbClr val="3333CC"/>
                  </a:solidFill>
                </a:rPr>
                <a:t>Plateforme </a:t>
              </a:r>
            </a:p>
            <a:p>
              <a:pPr algn="r"/>
              <a:r>
                <a:rPr lang="fr-FR" b="1" dirty="0">
                  <a:solidFill>
                    <a:srgbClr val="3333CC"/>
                  </a:solidFill>
                </a:rPr>
                <a:t>labellisée 2023 </a:t>
              </a:r>
            </a:p>
          </p:txBody>
        </p:sp>
      </p:grpSp>
      <p:pic>
        <p:nvPicPr>
          <p:cNvPr id="9" name="Image 10">
            <a:extLst>
              <a:ext uri="{FF2B5EF4-FFF2-40B4-BE49-F238E27FC236}">
                <a16:creationId xmlns:a16="http://schemas.microsoft.com/office/drawing/2014/main" id="{71F990C4-D173-1E9D-781A-823EA9D7E3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489" y="5705534"/>
            <a:ext cx="1345454" cy="937581"/>
          </a:xfrm>
          <a:prstGeom prst="rect">
            <a:avLst/>
          </a:prstGeom>
        </p:spPr>
      </p:pic>
      <p:pic>
        <p:nvPicPr>
          <p:cNvPr id="10" name="Image 12">
            <a:extLst>
              <a:ext uri="{FF2B5EF4-FFF2-40B4-BE49-F238E27FC236}">
                <a16:creationId xmlns:a16="http://schemas.microsoft.com/office/drawing/2014/main" id="{105E9C91-15ED-316A-5B21-221D541B406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52"/>
          <a:stretch/>
        </p:blipFill>
        <p:spPr>
          <a:xfrm>
            <a:off x="4527623" y="3387727"/>
            <a:ext cx="3100247" cy="2057400"/>
          </a:xfrm>
          <a:prstGeom prst="rect">
            <a:avLst/>
          </a:prstGeom>
        </p:spPr>
      </p:pic>
      <p:pic>
        <p:nvPicPr>
          <p:cNvPr id="11" name="Image 13">
            <a:extLst>
              <a:ext uri="{FF2B5EF4-FFF2-40B4-BE49-F238E27FC236}">
                <a16:creationId xmlns:a16="http://schemas.microsoft.com/office/drawing/2014/main" id="{51D36DC4-9599-73C4-102F-9C73658B54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544" y="3008050"/>
            <a:ext cx="4046443" cy="2816754"/>
          </a:xfrm>
          <a:prstGeom prst="rect">
            <a:avLst/>
          </a:prstGeom>
        </p:spPr>
      </p:pic>
      <p:pic>
        <p:nvPicPr>
          <p:cNvPr id="12" name="Image 14">
            <a:extLst>
              <a:ext uri="{FF2B5EF4-FFF2-40B4-BE49-F238E27FC236}">
                <a16:creationId xmlns:a16="http://schemas.microsoft.com/office/drawing/2014/main" id="{D74534D4-546F-D9BB-6510-27D26E8CA1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8242" y="3008050"/>
            <a:ext cx="4062699" cy="2816754"/>
          </a:xfrm>
          <a:prstGeom prst="rect">
            <a:avLst/>
          </a:prstGeom>
        </p:spPr>
      </p:pic>
      <p:pic>
        <p:nvPicPr>
          <p:cNvPr id="13" name="Image 3" descr="CIRIL.jpg">
            <a:extLst>
              <a:ext uri="{FF2B5EF4-FFF2-40B4-BE49-F238E27FC236}">
                <a16:creationId xmlns:a16="http://schemas.microsoft.com/office/drawing/2014/main" id="{095614D9-A21F-6F30-F4F1-6ED3C320B8E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87708" y="5918556"/>
            <a:ext cx="2576504" cy="806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11">
            <a:extLst>
              <a:ext uri="{FF2B5EF4-FFF2-40B4-BE49-F238E27FC236}">
                <a16:creationId xmlns:a16="http://schemas.microsoft.com/office/drawing/2014/main" id="{465FE493-0C6B-CC26-B305-C7F5C9933385}"/>
              </a:ext>
            </a:extLst>
          </p:cNvPr>
          <p:cNvSpPr txBox="1"/>
          <p:nvPr/>
        </p:nvSpPr>
        <p:spPr>
          <a:xfrm>
            <a:off x="4208349" y="953824"/>
            <a:ext cx="78908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Exemple</a:t>
            </a:r>
            <a:r>
              <a:rPr lang="en-US" sz="2400" dirty="0"/>
              <a:t> de </a:t>
            </a:r>
            <a:r>
              <a:rPr lang="en-US" sz="2400" dirty="0" err="1"/>
              <a:t>projet</a:t>
            </a:r>
            <a:r>
              <a:rPr lang="en-US" sz="2400" dirty="0"/>
              <a:t> sur la </a:t>
            </a:r>
            <a:r>
              <a:rPr lang="en-US" sz="2400" dirty="0" err="1"/>
              <a:t>plateforme</a:t>
            </a:r>
            <a:r>
              <a:rPr lang="en-US" sz="2400" dirty="0"/>
              <a:t> IRIA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Le </a:t>
            </a:r>
            <a:r>
              <a:rPr lang="en-US" sz="2400" b="1" dirty="0" err="1">
                <a:solidFill>
                  <a:srgbClr val="0070C0"/>
                </a:solidFill>
              </a:rPr>
              <a:t>système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immunitaire</a:t>
            </a:r>
            <a:r>
              <a:rPr lang="en-US" sz="2400" b="1" dirty="0">
                <a:solidFill>
                  <a:srgbClr val="0070C0"/>
                </a:solidFill>
              </a:rPr>
              <a:t> dans </a:t>
            </a:r>
            <a:r>
              <a:rPr lang="en-US" sz="2400" b="1" dirty="0" err="1">
                <a:solidFill>
                  <a:srgbClr val="0070C0"/>
                </a:solidFill>
              </a:rPr>
              <a:t>l’espace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Les </a:t>
            </a:r>
            <a:r>
              <a:rPr lang="en-US" sz="2400" b="1" dirty="0" err="1">
                <a:solidFill>
                  <a:srgbClr val="0070C0"/>
                </a:solidFill>
              </a:rPr>
              <a:t>mécanismes</a:t>
            </a:r>
            <a:r>
              <a:rPr lang="en-US" sz="2400" b="1" dirty="0">
                <a:solidFill>
                  <a:srgbClr val="0070C0"/>
                </a:solidFill>
              </a:rPr>
              <a:t> de </a:t>
            </a:r>
            <a:r>
              <a:rPr lang="en-US" sz="2400" b="1" dirty="0" err="1">
                <a:solidFill>
                  <a:srgbClr val="0070C0"/>
                </a:solidFill>
              </a:rPr>
              <a:t>dysfonctionnement</a:t>
            </a:r>
            <a:r>
              <a:rPr lang="en-US" sz="2400" b="1" dirty="0">
                <a:solidFill>
                  <a:srgbClr val="0070C0"/>
                </a:solidFill>
              </a:rPr>
              <a:t> des cellules lymphocytes</a:t>
            </a:r>
          </a:p>
          <a:p>
            <a:r>
              <a:rPr lang="en-US" sz="2400" b="1" dirty="0" err="1">
                <a:solidFill>
                  <a:srgbClr val="0070C0"/>
                </a:solidFill>
              </a:rPr>
              <a:t>Baisse</a:t>
            </a:r>
            <a:r>
              <a:rPr lang="en-US" sz="2400" b="1" dirty="0">
                <a:solidFill>
                  <a:srgbClr val="0070C0"/>
                </a:solidFill>
              </a:rPr>
              <a:t> de </a:t>
            </a:r>
            <a:r>
              <a:rPr lang="en-US" sz="2400" b="1" dirty="0" err="1">
                <a:solidFill>
                  <a:srgbClr val="0070C0"/>
                </a:solidFill>
              </a:rPr>
              <a:t>l’immunité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02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7A37B-A517-B0B5-C59C-237A3CE3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La physique des ions lourds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85564-6DEF-2331-F130-15400D0E3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46" y="1038643"/>
            <a:ext cx="10801350" cy="4140200"/>
          </a:xfrm>
        </p:spPr>
        <p:txBody>
          <a:bodyPr/>
          <a:lstStyle/>
          <a:p>
            <a:r>
              <a:rPr lang="en-FR" dirty="0"/>
              <a:t>Irène Joliot Curie : première réaction nucléaire et radioactivité artificielle</a:t>
            </a:r>
          </a:p>
          <a:p>
            <a:r>
              <a:rPr lang="en-FR" baseline="30000" dirty="0"/>
              <a:t>27</a:t>
            </a:r>
            <a:r>
              <a:rPr lang="en-FR" dirty="0"/>
              <a:t>Al + </a:t>
            </a:r>
            <a:r>
              <a:rPr lang="en-FR" baseline="30000" dirty="0"/>
              <a:t>4</a:t>
            </a:r>
            <a:r>
              <a:rPr lang="en-FR" dirty="0"/>
              <a:t>He → </a:t>
            </a:r>
            <a:r>
              <a:rPr lang="en-FR" baseline="30000" dirty="0"/>
              <a:t>30</a:t>
            </a:r>
            <a:r>
              <a:rPr lang="en-FR" dirty="0"/>
              <a:t>P  + n</a:t>
            </a:r>
          </a:p>
          <a:p>
            <a:r>
              <a:rPr lang="en-FR" dirty="0"/>
              <a:t>Frédéric Joliot-Curie : construction du premiers cyclotron au sous-sol du collège de France</a:t>
            </a:r>
          </a:p>
          <a:p>
            <a:r>
              <a:rPr lang="en-FR" dirty="0"/>
              <a:t>Construction du premier </a:t>
            </a:r>
            <a:r>
              <a:rPr lang="en-GB" dirty="0"/>
              <a:t>S</a:t>
            </a:r>
            <a:r>
              <a:rPr lang="en-FR" dirty="0"/>
              <a:t>ynchro-cyclotron d’Orsay</a:t>
            </a:r>
          </a:p>
          <a:p>
            <a:r>
              <a:rPr lang="en-FR" dirty="0"/>
              <a:t>Accélération d’ions lourds N,O,Kr</a:t>
            </a:r>
          </a:p>
          <a:p>
            <a:endParaRPr lang="en-FR" dirty="0"/>
          </a:p>
          <a:p>
            <a:r>
              <a:rPr lang="en-FR" dirty="0"/>
              <a:t>1970 Accélérateur linéaire ALICE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D9DFA-2DB5-8AA7-2AD7-4968DF80A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FBE05BF-CE10-A8D3-2BFF-298017A97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644" y="-60460"/>
            <a:ext cx="1453832" cy="186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6D3991C-5229-1DFC-23C4-DB2B96BA3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637" y="959607"/>
            <a:ext cx="3329363" cy="227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957-synchrocylo200MeV">
            <a:extLst>
              <a:ext uri="{FF2B5EF4-FFF2-40B4-BE49-F238E27FC236}">
                <a16:creationId xmlns:a16="http://schemas.microsoft.com/office/drawing/2014/main" id="{69D0FD3D-1C5C-7647-BE13-9EAB506D2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229" y="2075159"/>
            <a:ext cx="2811088" cy="190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78978CA-7C3D-026D-9424-29078CFE7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7" y="3614852"/>
            <a:ext cx="3312694" cy="219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9C2C13-DC02-4976-84CF-EBE037F530D1}"/>
              </a:ext>
            </a:extLst>
          </p:cNvPr>
          <p:cNvSpPr txBox="1"/>
          <p:nvPr/>
        </p:nvSpPr>
        <p:spPr>
          <a:xfrm>
            <a:off x="3714750" y="5057776"/>
            <a:ext cx="3736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="1" dirty="0"/>
              <a:t>Le monde des radio-isotopes est né ! </a:t>
            </a:r>
          </a:p>
        </p:txBody>
      </p:sp>
      <p:pic>
        <p:nvPicPr>
          <p:cNvPr id="9" name="Picture 7" descr="D:\My documents\Nucleus programma Orsay\image\1969-1978.bmp">
            <a:extLst>
              <a:ext uri="{FF2B5EF4-FFF2-40B4-BE49-F238E27FC236}">
                <a16:creationId xmlns:a16="http://schemas.microsoft.com/office/drawing/2014/main" id="{AFFBEB44-6C44-BFCE-2511-70FCE56CE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800" y="4338000"/>
            <a:ext cx="4483200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26C6AC-F74C-A96A-E52D-0D386BF4231D}"/>
              </a:ext>
            </a:extLst>
          </p:cNvPr>
          <p:cNvSpPr txBox="1"/>
          <p:nvPr/>
        </p:nvSpPr>
        <p:spPr>
          <a:xfrm>
            <a:off x="10649243" y="5008098"/>
            <a:ext cx="154275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FR" dirty="0"/>
              <a:t>1970</a:t>
            </a:r>
          </a:p>
          <a:p>
            <a:r>
              <a:rPr lang="en-FR" dirty="0"/>
              <a:t>2000 isotopes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179740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7A37B-A517-B0B5-C59C-237A3CE3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La physique des ions lourds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85564-6DEF-2331-F130-15400D0E3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46" y="1038643"/>
            <a:ext cx="10801350" cy="4140200"/>
          </a:xfrm>
        </p:spPr>
        <p:txBody>
          <a:bodyPr/>
          <a:lstStyle/>
          <a:p>
            <a:r>
              <a:rPr lang="en-FR" dirty="0"/>
              <a:t>Irène Joliot Curie : première réaction nucléaire et radioactivité artificielle</a:t>
            </a:r>
          </a:p>
          <a:p>
            <a:r>
              <a:rPr lang="en-FR" baseline="30000" dirty="0"/>
              <a:t>27</a:t>
            </a:r>
            <a:r>
              <a:rPr lang="en-FR" dirty="0"/>
              <a:t>Al + </a:t>
            </a:r>
            <a:r>
              <a:rPr lang="en-FR" baseline="30000" dirty="0"/>
              <a:t>4</a:t>
            </a:r>
            <a:r>
              <a:rPr lang="en-FR" dirty="0"/>
              <a:t>He → </a:t>
            </a:r>
            <a:r>
              <a:rPr lang="en-FR" baseline="30000" dirty="0"/>
              <a:t>30</a:t>
            </a:r>
            <a:r>
              <a:rPr lang="en-FR" dirty="0"/>
              <a:t>P  + n</a:t>
            </a:r>
          </a:p>
          <a:p>
            <a:r>
              <a:rPr lang="en-FR" dirty="0"/>
              <a:t>Frédéric Joliot-Curie : construction du premiers cyclotron au sous-sol du collège de France</a:t>
            </a:r>
          </a:p>
          <a:p>
            <a:r>
              <a:rPr lang="en-FR" dirty="0"/>
              <a:t>Construction du premier </a:t>
            </a:r>
            <a:r>
              <a:rPr lang="en-GB" dirty="0"/>
              <a:t>S</a:t>
            </a:r>
            <a:r>
              <a:rPr lang="en-FR" dirty="0"/>
              <a:t>ynchro-cyclotron d’Orsay</a:t>
            </a:r>
          </a:p>
          <a:p>
            <a:r>
              <a:rPr lang="en-FR" dirty="0"/>
              <a:t>Accélération d’ions lourds N,O,Kr</a:t>
            </a:r>
          </a:p>
          <a:p>
            <a:endParaRPr lang="en-FR" dirty="0"/>
          </a:p>
          <a:p>
            <a:r>
              <a:rPr lang="en-FR" dirty="0"/>
              <a:t>1970 Accélérateur linéaire ALICE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D9DFA-2DB5-8AA7-2AD7-4968DF80A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FBE05BF-CE10-A8D3-2BFF-298017A97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644" y="-60460"/>
            <a:ext cx="1453832" cy="186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6D3991C-5229-1DFC-23C4-DB2B96BA3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637" y="959607"/>
            <a:ext cx="3329363" cy="227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957-synchrocylo200MeV">
            <a:extLst>
              <a:ext uri="{FF2B5EF4-FFF2-40B4-BE49-F238E27FC236}">
                <a16:creationId xmlns:a16="http://schemas.microsoft.com/office/drawing/2014/main" id="{69D0FD3D-1C5C-7647-BE13-9EAB506D2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229" y="2075159"/>
            <a:ext cx="2811088" cy="190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78978CA-7C3D-026D-9424-29078CFE7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7" y="3614852"/>
            <a:ext cx="3312694" cy="219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9C2C13-DC02-4976-84CF-EBE037F530D1}"/>
              </a:ext>
            </a:extLst>
          </p:cNvPr>
          <p:cNvSpPr txBox="1"/>
          <p:nvPr/>
        </p:nvSpPr>
        <p:spPr>
          <a:xfrm>
            <a:off x="3714750" y="5057776"/>
            <a:ext cx="3736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="1" dirty="0"/>
              <a:t>Le monde des radio-isotopes est né ! </a:t>
            </a:r>
          </a:p>
        </p:txBody>
      </p:sp>
      <p:pic>
        <p:nvPicPr>
          <p:cNvPr id="10" name="Picture 8" descr="D:\My documents\Nucleus programma Orsay\image\1979-1988.bmp">
            <a:extLst>
              <a:ext uri="{FF2B5EF4-FFF2-40B4-BE49-F238E27FC236}">
                <a16:creationId xmlns:a16="http://schemas.microsoft.com/office/drawing/2014/main" id="{CC75AA11-FCF5-05B0-BB26-D17056658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800" y="4338000"/>
            <a:ext cx="4483200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64F854-CD3A-30EF-5641-CE5B1030A7F9}"/>
              </a:ext>
            </a:extLst>
          </p:cNvPr>
          <p:cNvSpPr txBox="1"/>
          <p:nvPr/>
        </p:nvSpPr>
        <p:spPr>
          <a:xfrm>
            <a:off x="10649243" y="5008098"/>
            <a:ext cx="154275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FR" dirty="0"/>
              <a:t>1990</a:t>
            </a:r>
          </a:p>
          <a:p>
            <a:r>
              <a:rPr lang="en-FR" dirty="0"/>
              <a:t>2300 isotopes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746318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EEB926-2A89-A0D4-EA61-80A32EC9B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5" name="Grouper 9">
            <a:extLst>
              <a:ext uri="{FF2B5EF4-FFF2-40B4-BE49-F238E27FC236}">
                <a16:creationId xmlns:a16="http://schemas.microsoft.com/office/drawing/2014/main" id="{127EF76C-03F6-9D22-8459-54CA1C50B089}"/>
              </a:ext>
            </a:extLst>
          </p:cNvPr>
          <p:cNvGrpSpPr/>
          <p:nvPr/>
        </p:nvGrpSpPr>
        <p:grpSpPr>
          <a:xfrm rot="20072432">
            <a:off x="7252941" y="822792"/>
            <a:ext cx="1922068" cy="2793914"/>
            <a:chOff x="3848100" y="1039859"/>
            <a:chExt cx="1136650" cy="1805556"/>
          </a:xfr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Bouée 10">
              <a:extLst>
                <a:ext uri="{FF2B5EF4-FFF2-40B4-BE49-F238E27FC236}">
                  <a16:creationId xmlns:a16="http://schemas.microsoft.com/office/drawing/2014/main" id="{305F6DAB-4C1B-1521-175C-DF770F5AA97E}"/>
                </a:ext>
              </a:extLst>
            </p:cNvPr>
            <p:cNvSpPr/>
            <p:nvPr/>
          </p:nvSpPr>
          <p:spPr>
            <a:xfrm>
              <a:off x="3848100" y="1039859"/>
              <a:ext cx="1136650" cy="1045300"/>
            </a:xfrm>
            <a:prstGeom prst="donut">
              <a:avLst>
                <a:gd name="adj" fmla="val 6319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74815A-466B-9EF5-95F1-2EC2D0A45CC1}"/>
                </a:ext>
              </a:extLst>
            </p:cNvPr>
            <p:cNvSpPr/>
            <p:nvPr/>
          </p:nvSpPr>
          <p:spPr>
            <a:xfrm rot="11340000">
              <a:off x="4188593" y="2053395"/>
              <a:ext cx="139199" cy="79202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/>
            </a:p>
          </p:txBody>
        </p:sp>
      </p:grpSp>
      <p:pic>
        <p:nvPicPr>
          <p:cNvPr id="8" name="Espace réservé du contenu 3" descr="chart_karpov.png">
            <a:extLst>
              <a:ext uri="{FF2B5EF4-FFF2-40B4-BE49-F238E27FC236}">
                <a16:creationId xmlns:a16="http://schemas.microsoft.com/office/drawing/2014/main" id="{7F348016-822F-EB05-A5D5-E3E3A51BE0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712" r="-4712"/>
          <a:stretch>
            <a:fillRect/>
          </a:stretch>
        </p:blipFill>
        <p:spPr>
          <a:xfrm>
            <a:off x="348916" y="1167922"/>
            <a:ext cx="9131967" cy="50222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56A6DD9-C4CF-AFFC-0848-846411E7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63" y="0"/>
            <a:ext cx="10801350" cy="1141413"/>
          </a:xfrm>
        </p:spPr>
        <p:txBody>
          <a:bodyPr>
            <a:normAutofit/>
          </a:bodyPr>
          <a:lstStyle/>
          <a:p>
            <a:r>
              <a:rPr lang="en-FR" sz="3200" dirty="0"/>
              <a:t>Vers la recherche des super-lourds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A4B0BB-E8BC-F3F5-5D61-93F77F7E3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79" y="866942"/>
            <a:ext cx="3404937" cy="26177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EE39CB-E56B-1F90-E27D-BE36B9027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0942" y="2681302"/>
            <a:ext cx="3619500" cy="3746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0CA016-C3D1-028C-7698-9BF29DA75A74}"/>
              </a:ext>
            </a:extLst>
          </p:cNvPr>
          <p:cNvSpPr txBox="1"/>
          <p:nvPr/>
        </p:nvSpPr>
        <p:spPr>
          <a:xfrm>
            <a:off x="3691474" y="918840"/>
            <a:ext cx="20485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U+N → Es</a:t>
            </a:r>
          </a:p>
          <a:p>
            <a:r>
              <a:rPr lang="en-FR" dirty="0"/>
              <a:t>U+O → Fm, …</a:t>
            </a:r>
          </a:p>
          <a:p>
            <a:r>
              <a:rPr lang="en-FR" dirty="0"/>
              <a:t>U+Kr → ??? (Z=128)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EA6BFC-BB1D-6CB1-61A6-C3B38D05BC7A}"/>
              </a:ext>
            </a:extLst>
          </p:cNvPr>
          <p:cNvSpPr txBox="1"/>
          <p:nvPr/>
        </p:nvSpPr>
        <p:spPr>
          <a:xfrm>
            <a:off x="5486400" y="4762919"/>
            <a:ext cx="27102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="1" dirty="0"/>
              <a:t>Construire un accélérateur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FR" dirty="0"/>
              <a:t>Plus intense (x100)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FR" dirty="0"/>
              <a:t>Plus énergétique (x10)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FR" dirty="0"/>
              <a:t>Plus versatile (H-U)</a:t>
            </a:r>
          </a:p>
        </p:txBody>
      </p:sp>
    </p:spTree>
    <p:extLst>
      <p:ext uri="{BB962C8B-B14F-4D97-AF65-F5344CB8AC3E}">
        <p14:creationId xmlns:p14="http://schemas.microsoft.com/office/powerpoint/2010/main" val="2157649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2BF74-D33C-3E91-9655-E23978F96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EFB8B-A4B2-36BC-ECC5-AE225252E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4A425B-4861-ABF7-5075-2927A90C1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27494D-6C79-1F5E-7E07-AF63C0681BAB}"/>
              </a:ext>
            </a:extLst>
          </p:cNvPr>
          <p:cNvGrpSpPr/>
          <p:nvPr/>
        </p:nvGrpSpPr>
        <p:grpSpPr>
          <a:xfrm>
            <a:off x="5739890" y="856908"/>
            <a:ext cx="5402980" cy="5146850"/>
            <a:chOff x="5739890" y="856908"/>
            <a:chExt cx="5402980" cy="5146850"/>
          </a:xfrm>
        </p:grpSpPr>
        <p:pic>
          <p:nvPicPr>
            <p:cNvPr id="6" name="Image 4">
              <a:extLst>
                <a:ext uri="{FF2B5EF4-FFF2-40B4-BE49-F238E27FC236}">
                  <a16:creationId xmlns:a16="http://schemas.microsoft.com/office/drawing/2014/main" id="{6C0DF88F-004A-01D4-B77F-809124E07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9890" y="856908"/>
              <a:ext cx="5402980" cy="514685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DCDE610-0105-B589-1518-48A45043545F}"/>
                </a:ext>
              </a:extLst>
            </p:cNvPr>
            <p:cNvSpPr/>
            <p:nvPr/>
          </p:nvSpPr>
          <p:spPr>
            <a:xfrm>
              <a:off x="9477723" y="4300812"/>
              <a:ext cx="927749" cy="696692"/>
            </a:xfrm>
            <a:custGeom>
              <a:avLst/>
              <a:gdLst>
                <a:gd name="connsiteX0" fmla="*/ 927749 w 927749"/>
                <a:gd name="connsiteY0" fmla="*/ 424700 h 696692"/>
                <a:gd name="connsiteX1" fmla="*/ 881027 w 927749"/>
                <a:gd name="connsiteY1" fmla="*/ 531492 h 696692"/>
                <a:gd name="connsiteX2" fmla="*/ 814283 w 927749"/>
                <a:gd name="connsiteY2" fmla="*/ 678330 h 696692"/>
                <a:gd name="connsiteX3" fmla="*/ 760887 w 927749"/>
                <a:gd name="connsiteY3" fmla="*/ 671655 h 696692"/>
                <a:gd name="connsiteX4" fmla="*/ 467211 w 927749"/>
                <a:gd name="connsiteY4" fmla="*/ 471422 h 696692"/>
                <a:gd name="connsiteX5" fmla="*/ 420490 w 927749"/>
                <a:gd name="connsiteY5" fmla="*/ 357956 h 696692"/>
                <a:gd name="connsiteX6" fmla="*/ 480560 w 927749"/>
                <a:gd name="connsiteY6" fmla="*/ 244490 h 696692"/>
                <a:gd name="connsiteX7" fmla="*/ 473886 w 927749"/>
                <a:gd name="connsiteY7" fmla="*/ 197769 h 696692"/>
                <a:gd name="connsiteX8" fmla="*/ 440513 w 927749"/>
                <a:gd name="connsiteY8" fmla="*/ 144373 h 696692"/>
                <a:gd name="connsiteX9" fmla="*/ 226931 w 927749"/>
                <a:gd name="connsiteY9" fmla="*/ 17559 h 696692"/>
                <a:gd name="connsiteX10" fmla="*/ 60070 w 927749"/>
                <a:gd name="connsiteY10" fmla="*/ 17559 h 696692"/>
                <a:gd name="connsiteX11" fmla="*/ 0 w 927749"/>
                <a:gd name="connsiteY11" fmla="*/ 171071 h 696692"/>
                <a:gd name="connsiteX12" fmla="*/ 0 w 927749"/>
                <a:gd name="connsiteY12" fmla="*/ 171071 h 696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7749" h="696692">
                  <a:moveTo>
                    <a:pt x="927749" y="424700"/>
                  </a:moveTo>
                  <a:cubicBezTo>
                    <a:pt x="913843" y="456960"/>
                    <a:pt x="899938" y="489220"/>
                    <a:pt x="881027" y="531492"/>
                  </a:cubicBezTo>
                  <a:cubicBezTo>
                    <a:pt x="862116" y="573764"/>
                    <a:pt x="834306" y="654970"/>
                    <a:pt x="814283" y="678330"/>
                  </a:cubicBezTo>
                  <a:cubicBezTo>
                    <a:pt x="794260" y="701691"/>
                    <a:pt x="818732" y="706140"/>
                    <a:pt x="760887" y="671655"/>
                  </a:cubicBezTo>
                  <a:cubicBezTo>
                    <a:pt x="703042" y="637170"/>
                    <a:pt x="523944" y="523705"/>
                    <a:pt x="467211" y="471422"/>
                  </a:cubicBezTo>
                  <a:cubicBezTo>
                    <a:pt x="410478" y="419139"/>
                    <a:pt x="418265" y="395778"/>
                    <a:pt x="420490" y="357956"/>
                  </a:cubicBezTo>
                  <a:cubicBezTo>
                    <a:pt x="422715" y="320134"/>
                    <a:pt x="471661" y="271188"/>
                    <a:pt x="480560" y="244490"/>
                  </a:cubicBezTo>
                  <a:cubicBezTo>
                    <a:pt x="489459" y="217792"/>
                    <a:pt x="480560" y="214455"/>
                    <a:pt x="473886" y="197769"/>
                  </a:cubicBezTo>
                  <a:cubicBezTo>
                    <a:pt x="467212" y="181083"/>
                    <a:pt x="481672" y="174408"/>
                    <a:pt x="440513" y="144373"/>
                  </a:cubicBezTo>
                  <a:cubicBezTo>
                    <a:pt x="399354" y="114338"/>
                    <a:pt x="290338" y="38695"/>
                    <a:pt x="226931" y="17559"/>
                  </a:cubicBezTo>
                  <a:cubicBezTo>
                    <a:pt x="163524" y="-3577"/>
                    <a:pt x="97892" y="-8026"/>
                    <a:pt x="60070" y="17559"/>
                  </a:cubicBezTo>
                  <a:cubicBezTo>
                    <a:pt x="22248" y="43144"/>
                    <a:pt x="0" y="171071"/>
                    <a:pt x="0" y="171071"/>
                  </a:cubicBezTo>
                  <a:lnTo>
                    <a:pt x="0" y="171071"/>
                  </a:lnTo>
                </a:path>
              </a:pathLst>
            </a:cu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19DDD58-C486-9DCE-D0FC-57585BBB5E75}"/>
                </a:ext>
              </a:extLst>
            </p:cNvPr>
            <p:cNvSpPr/>
            <p:nvPr/>
          </p:nvSpPr>
          <p:spPr>
            <a:xfrm>
              <a:off x="8296345" y="3566628"/>
              <a:ext cx="1174703" cy="898581"/>
            </a:xfrm>
            <a:custGeom>
              <a:avLst/>
              <a:gdLst>
                <a:gd name="connsiteX0" fmla="*/ 1174703 w 1174703"/>
                <a:gd name="connsiteY0" fmla="*/ 898581 h 898581"/>
                <a:gd name="connsiteX1" fmla="*/ 1094610 w 1174703"/>
                <a:gd name="connsiteY1" fmla="*/ 578207 h 898581"/>
                <a:gd name="connsiteX2" fmla="*/ 934423 w 1174703"/>
                <a:gd name="connsiteY2" fmla="*/ 471416 h 898581"/>
                <a:gd name="connsiteX3" fmla="*/ 780910 w 1174703"/>
                <a:gd name="connsiteY3" fmla="*/ 357950 h 898581"/>
                <a:gd name="connsiteX4" fmla="*/ 273652 w 1174703"/>
                <a:gd name="connsiteY4" fmla="*/ 24227 h 898581"/>
                <a:gd name="connsiteX5" fmla="*/ 100116 w 1174703"/>
                <a:gd name="connsiteY5" fmla="*/ 44251 h 898581"/>
                <a:gd name="connsiteX6" fmla="*/ 0 w 1174703"/>
                <a:gd name="connsiteY6" fmla="*/ 191089 h 898581"/>
                <a:gd name="connsiteX7" fmla="*/ 0 w 1174703"/>
                <a:gd name="connsiteY7" fmla="*/ 191089 h 89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74703" h="898581">
                  <a:moveTo>
                    <a:pt x="1174703" y="898581"/>
                  </a:moveTo>
                  <a:cubicBezTo>
                    <a:pt x="1154680" y="773991"/>
                    <a:pt x="1134657" y="649401"/>
                    <a:pt x="1094610" y="578207"/>
                  </a:cubicBezTo>
                  <a:cubicBezTo>
                    <a:pt x="1054563" y="507013"/>
                    <a:pt x="986706" y="508125"/>
                    <a:pt x="934423" y="471416"/>
                  </a:cubicBezTo>
                  <a:cubicBezTo>
                    <a:pt x="882140" y="434707"/>
                    <a:pt x="891038" y="432481"/>
                    <a:pt x="780910" y="357950"/>
                  </a:cubicBezTo>
                  <a:cubicBezTo>
                    <a:pt x="670782" y="283419"/>
                    <a:pt x="387118" y="76510"/>
                    <a:pt x="273652" y="24227"/>
                  </a:cubicBezTo>
                  <a:cubicBezTo>
                    <a:pt x="160186" y="-28056"/>
                    <a:pt x="145725" y="16441"/>
                    <a:pt x="100116" y="44251"/>
                  </a:cubicBezTo>
                  <a:cubicBezTo>
                    <a:pt x="54507" y="72061"/>
                    <a:pt x="0" y="191089"/>
                    <a:pt x="0" y="191089"/>
                  </a:cubicBezTo>
                  <a:lnTo>
                    <a:pt x="0" y="191089"/>
                  </a:lnTo>
                </a:path>
              </a:pathLst>
            </a:cu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61009A7-9779-3832-7F74-2450E62FEFDF}"/>
              </a:ext>
            </a:extLst>
          </p:cNvPr>
          <p:cNvSpPr txBox="1"/>
          <p:nvPr/>
        </p:nvSpPr>
        <p:spPr>
          <a:xfrm>
            <a:off x="9557976" y="3549316"/>
            <a:ext cx="67197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dirty="0"/>
              <a:t>1983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7BA2D3-F54E-9E2B-AB2F-E13B82C8ACDC}"/>
              </a:ext>
            </a:extLst>
          </p:cNvPr>
          <p:cNvSpPr txBox="1"/>
          <p:nvPr/>
        </p:nvSpPr>
        <p:spPr>
          <a:xfrm>
            <a:off x="9938976" y="1998579"/>
            <a:ext cx="226901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FR" baseline="30000" dirty="0"/>
              <a:t>12</a:t>
            </a:r>
            <a:r>
              <a:rPr lang="en-FR" dirty="0"/>
              <a:t>C au </a:t>
            </a:r>
            <a:r>
              <a:rPr lang="en-FR" baseline="30000" dirty="0"/>
              <a:t>238</a:t>
            </a:r>
            <a:r>
              <a:rPr lang="en-FR" dirty="0"/>
              <a:t>U</a:t>
            </a:r>
          </a:p>
          <a:p>
            <a:r>
              <a:rPr lang="en-FR" dirty="0"/>
              <a:t>5 A.MeV à 95 A.MeV 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A99612B-9EF7-86C0-030E-B25DC3E5397F}"/>
              </a:ext>
            </a:extLst>
          </p:cNvPr>
          <p:cNvSpPr/>
          <p:nvPr/>
        </p:nvSpPr>
        <p:spPr>
          <a:xfrm>
            <a:off x="7577288" y="2443516"/>
            <a:ext cx="1422725" cy="1287503"/>
          </a:xfrm>
          <a:custGeom>
            <a:avLst/>
            <a:gdLst>
              <a:gd name="connsiteX0" fmla="*/ 741930 w 1422725"/>
              <a:gd name="connsiteY0" fmla="*/ 1287503 h 1287503"/>
              <a:gd name="connsiteX1" fmla="*/ 701884 w 1422725"/>
              <a:gd name="connsiteY1" fmla="*/ 993827 h 1287503"/>
              <a:gd name="connsiteX2" fmla="*/ 661837 w 1422725"/>
              <a:gd name="connsiteY2" fmla="*/ 933757 h 1287503"/>
              <a:gd name="connsiteX3" fmla="*/ 147904 w 1422725"/>
              <a:gd name="connsiteY3" fmla="*/ 606709 h 1287503"/>
              <a:gd name="connsiteX4" fmla="*/ 47787 w 1422725"/>
              <a:gd name="connsiteY4" fmla="*/ 593360 h 1287503"/>
              <a:gd name="connsiteX5" fmla="*/ 1066 w 1422725"/>
              <a:gd name="connsiteY5" fmla="*/ 646756 h 1287503"/>
              <a:gd name="connsiteX6" fmla="*/ 21090 w 1422725"/>
              <a:gd name="connsiteY6" fmla="*/ 726849 h 1287503"/>
              <a:gd name="connsiteX7" fmla="*/ 87834 w 1422725"/>
              <a:gd name="connsiteY7" fmla="*/ 973804 h 1287503"/>
              <a:gd name="connsiteX8" fmla="*/ 174602 w 1422725"/>
              <a:gd name="connsiteY8" fmla="*/ 1047223 h 1287503"/>
              <a:gd name="connsiteX9" fmla="*/ 261370 w 1422725"/>
              <a:gd name="connsiteY9" fmla="*/ 1020525 h 1287503"/>
              <a:gd name="connsiteX10" fmla="*/ 241346 w 1422725"/>
              <a:gd name="connsiteY10" fmla="*/ 1020525 h 1287503"/>
              <a:gd name="connsiteX11" fmla="*/ 408208 w 1422725"/>
              <a:gd name="connsiteY11" fmla="*/ 786919 h 1287503"/>
              <a:gd name="connsiteX12" fmla="*/ 568395 w 1422725"/>
              <a:gd name="connsiteY12" fmla="*/ 546639 h 1287503"/>
              <a:gd name="connsiteX13" fmla="*/ 855396 w 1422725"/>
              <a:gd name="connsiteY13" fmla="*/ 112799 h 1287503"/>
              <a:gd name="connsiteX14" fmla="*/ 948838 w 1422725"/>
              <a:gd name="connsiteY14" fmla="*/ 6008 h 1287503"/>
              <a:gd name="connsiteX15" fmla="*/ 1008909 w 1422725"/>
              <a:gd name="connsiteY15" fmla="*/ 12683 h 1287503"/>
              <a:gd name="connsiteX16" fmla="*/ 1422725 w 1422725"/>
              <a:gd name="connsiteY16" fmla="*/ 52729 h 1287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22725" h="1287503">
                <a:moveTo>
                  <a:pt x="741930" y="1287503"/>
                </a:moveTo>
                <a:cubicBezTo>
                  <a:pt x="728581" y="1170144"/>
                  <a:pt x="715233" y="1052785"/>
                  <a:pt x="701884" y="993827"/>
                </a:cubicBezTo>
                <a:cubicBezTo>
                  <a:pt x="688535" y="934869"/>
                  <a:pt x="754167" y="998277"/>
                  <a:pt x="661837" y="933757"/>
                </a:cubicBezTo>
                <a:cubicBezTo>
                  <a:pt x="569507" y="869237"/>
                  <a:pt x="250246" y="663442"/>
                  <a:pt x="147904" y="606709"/>
                </a:cubicBezTo>
                <a:cubicBezTo>
                  <a:pt x="45562" y="549976"/>
                  <a:pt x="72260" y="586686"/>
                  <a:pt x="47787" y="593360"/>
                </a:cubicBezTo>
                <a:cubicBezTo>
                  <a:pt x="23314" y="600034"/>
                  <a:pt x="5515" y="624508"/>
                  <a:pt x="1066" y="646756"/>
                </a:cubicBezTo>
                <a:cubicBezTo>
                  <a:pt x="-3383" y="669004"/>
                  <a:pt x="6629" y="672341"/>
                  <a:pt x="21090" y="726849"/>
                </a:cubicBezTo>
                <a:cubicBezTo>
                  <a:pt x="35551" y="781357"/>
                  <a:pt x="62249" y="920408"/>
                  <a:pt x="87834" y="973804"/>
                </a:cubicBezTo>
                <a:cubicBezTo>
                  <a:pt x="113419" y="1027200"/>
                  <a:pt x="145680" y="1039436"/>
                  <a:pt x="174602" y="1047223"/>
                </a:cubicBezTo>
                <a:cubicBezTo>
                  <a:pt x="203524" y="1055010"/>
                  <a:pt x="250246" y="1024975"/>
                  <a:pt x="261370" y="1020525"/>
                </a:cubicBezTo>
                <a:cubicBezTo>
                  <a:pt x="272494" y="1016075"/>
                  <a:pt x="216873" y="1059459"/>
                  <a:pt x="241346" y="1020525"/>
                </a:cubicBezTo>
                <a:cubicBezTo>
                  <a:pt x="265819" y="981591"/>
                  <a:pt x="353700" y="865900"/>
                  <a:pt x="408208" y="786919"/>
                </a:cubicBezTo>
                <a:cubicBezTo>
                  <a:pt x="462716" y="707938"/>
                  <a:pt x="568395" y="546639"/>
                  <a:pt x="568395" y="546639"/>
                </a:cubicBezTo>
                <a:cubicBezTo>
                  <a:pt x="642926" y="434286"/>
                  <a:pt x="791989" y="202904"/>
                  <a:pt x="855396" y="112799"/>
                </a:cubicBezTo>
                <a:cubicBezTo>
                  <a:pt x="918803" y="22694"/>
                  <a:pt x="923253" y="22694"/>
                  <a:pt x="948838" y="6008"/>
                </a:cubicBezTo>
                <a:cubicBezTo>
                  <a:pt x="974423" y="-10678"/>
                  <a:pt x="1008909" y="12683"/>
                  <a:pt x="1008909" y="12683"/>
                </a:cubicBezTo>
                <a:lnTo>
                  <a:pt x="1422725" y="52729"/>
                </a:lnTo>
              </a:path>
            </a:pathLst>
          </a:custGeom>
          <a:noFill/>
          <a:ln w="38100">
            <a:solidFill>
              <a:srgbClr val="0753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7085CF-9D2F-56A9-5F11-18ED510FB718}"/>
              </a:ext>
            </a:extLst>
          </p:cNvPr>
          <p:cNvCxnSpPr/>
          <p:nvPr/>
        </p:nvCxnSpPr>
        <p:spPr>
          <a:xfrm flipH="1">
            <a:off x="8990488" y="3824461"/>
            <a:ext cx="126814" cy="186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7099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GANIL">
      <a:dk1>
        <a:srgbClr val="000000"/>
      </a:dk1>
      <a:lt1>
        <a:srgbClr val="FFFFFF"/>
      </a:lt1>
      <a:dk2>
        <a:srgbClr val="261F4D"/>
      </a:dk2>
      <a:lt2>
        <a:srgbClr val="CACDDE"/>
      </a:lt2>
      <a:accent1>
        <a:srgbClr val="60A3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60A3B3"/>
      </a:hlink>
      <a:folHlink>
        <a:srgbClr val="C9582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e_Powerpoint_GANIL-4" id="{F9A35543-14D9-5542-84B9-64B5CEF9D848}" vid="{7F7D01AE-B7AA-DD48-94FC-84759EBBCDE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10680</TotalTime>
  <Words>2182</Words>
  <Application>Microsoft Macintosh PowerPoint</Application>
  <PresentationFormat>Widescreen</PresentationFormat>
  <Paragraphs>415</Paragraphs>
  <Slides>59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9" baseType="lpstr">
      <vt:lpstr>Arial</vt:lpstr>
      <vt:lpstr>Bourgeois</vt:lpstr>
      <vt:lpstr>Calibri</vt:lpstr>
      <vt:lpstr>Calibri Light</vt:lpstr>
      <vt:lpstr>Cambria Math</vt:lpstr>
      <vt:lpstr>Symbol</vt:lpstr>
      <vt:lpstr>Times New Roman</vt:lpstr>
      <vt:lpstr>Wingdings</vt:lpstr>
      <vt:lpstr>Thème Office</vt:lpstr>
      <vt:lpstr>Graph</vt:lpstr>
      <vt:lpstr>Profs   au</vt:lpstr>
      <vt:lpstr>La physique du GANIL</vt:lpstr>
      <vt:lpstr>GENESE :  la physique des ions lourds</vt:lpstr>
      <vt:lpstr>La physique des ions lourds</vt:lpstr>
      <vt:lpstr>La physique des ions lourds</vt:lpstr>
      <vt:lpstr>La physique des ions lourds</vt:lpstr>
      <vt:lpstr>La physique des ions lourds</vt:lpstr>
      <vt:lpstr>Vers la recherche des super-lourds</vt:lpstr>
      <vt:lpstr>PowerPoint Presentation</vt:lpstr>
      <vt:lpstr>PowerPoint Presentation</vt:lpstr>
      <vt:lpstr>Les réactions nucléaires</vt:lpstr>
      <vt:lpstr>Une instrumentation de pointe : INDRA-FAZIA</vt:lpstr>
      <vt:lpstr>Equation d’état de la matière nucléaire</vt:lpstr>
      <vt:lpstr>La production de noyaux exotiques</vt:lpstr>
      <vt:lpstr>Spectromètre magnétique LISE</vt:lpstr>
      <vt:lpstr>Les noyaux exotiques</vt:lpstr>
      <vt:lpstr>Une nouvelle radioactivité</vt:lpstr>
      <vt:lpstr>Noyaux à halo</vt:lpstr>
      <vt:lpstr>SPIRAL1</vt:lpstr>
      <vt:lpstr>Le cas de l’hydrogène-7</vt:lpstr>
      <vt:lpstr>Matériaux sous irradiation</vt:lpstr>
      <vt:lpstr>Déchets radioactifs : impact de la radioactivité alpha </vt:lpstr>
      <vt:lpstr>Simulation de la radioactivité alpha</vt:lpstr>
      <vt:lpstr>Science des matériaux</vt:lpstr>
      <vt:lpstr>Radiobiologie  Hadronthérapie Thérapies innovantes</vt:lpstr>
      <vt:lpstr>Hadronthérapie : principe</vt:lpstr>
      <vt:lpstr>Étude des modalités d'irradiation  pour le traitement du cancer</vt:lpstr>
      <vt:lpstr>Développement de dosimètres perfectionnés</vt:lpstr>
      <vt:lpstr>Production de radio-isotopes innovants pour la thérapie alpha ciblée</vt:lpstr>
      <vt:lpstr>PowerPoint Presentation</vt:lpstr>
      <vt:lpstr>PowerPoint Presentation</vt:lpstr>
      <vt:lpstr>Neutrons For Sciences (NFS)</vt:lpstr>
      <vt:lpstr>NFS : salle du convertisseur</vt:lpstr>
      <vt:lpstr>NFS : salle de mesures “temps de vol”</vt:lpstr>
      <vt:lpstr>NFS : salle de mesures “temps de vol”</vt:lpstr>
      <vt:lpstr>Evolution de la distribution des fragments de fission en fonction de l’énergie des neutrons incidents</vt:lpstr>
      <vt:lpstr>PowerPoint Presentation</vt:lpstr>
      <vt:lpstr>Super Séparateur Spectromètre</vt:lpstr>
      <vt:lpstr>Étude des événements rares en physique nucléaire et atomique</vt:lpstr>
      <vt:lpstr>PowerPoint Presentation</vt:lpstr>
      <vt:lpstr>       DESIR  Décroissance, Excitation, Stockage d’Ions Radioactifs</vt:lpstr>
      <vt:lpstr>DESIR en image</vt:lpstr>
      <vt:lpstr>DESIR en image</vt:lpstr>
      <vt:lpstr>DESIR en image</vt:lpstr>
      <vt:lpstr>Origine de l’asymétrie matière-anti-matière</vt:lpstr>
      <vt:lpstr>Astrophysique nucléaire</vt:lpstr>
      <vt:lpstr>Merci pour votre attention</vt:lpstr>
      <vt:lpstr>Abondance des éléments</vt:lpstr>
      <vt:lpstr>Abondance des éléments</vt:lpstr>
      <vt:lpstr>Formations de Novae : 22Na une signature</vt:lpstr>
      <vt:lpstr>Fission nucléaire : systématique et une nouvelle dimension pour la détection </vt:lpstr>
      <vt:lpstr>Les études de fission</vt:lpstr>
      <vt:lpstr>Fission nucléaire</vt:lpstr>
      <vt:lpstr>Astrochimie</vt:lpstr>
      <vt:lpstr>PowerPoint Presentation</vt:lpstr>
      <vt:lpstr>Astrochimie</vt:lpstr>
      <vt:lpstr>Applications pour le spatial</vt:lpstr>
      <vt:lpstr>PowerPoint Presentation</vt:lpstr>
      <vt:lpstr>Étude des effets biologiques des rayonnements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Camille Robinet</dc:creator>
  <cp:lastModifiedBy>Fanny Farget</cp:lastModifiedBy>
  <cp:revision>185</cp:revision>
  <dcterms:created xsi:type="dcterms:W3CDTF">2024-02-01T13:48:29Z</dcterms:created>
  <dcterms:modified xsi:type="dcterms:W3CDTF">2026-08-24T15:43:31Z</dcterms:modified>
</cp:coreProperties>
</file>