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21"/>
  </p:notesMasterIdLst>
  <p:sldIdLst>
    <p:sldId id="435" r:id="rId2"/>
    <p:sldId id="6211" r:id="rId3"/>
    <p:sldId id="457" r:id="rId4"/>
    <p:sldId id="309" r:id="rId5"/>
    <p:sldId id="310" r:id="rId6"/>
    <p:sldId id="2427" r:id="rId7"/>
    <p:sldId id="462" r:id="rId8"/>
    <p:sldId id="6214" r:id="rId9"/>
    <p:sldId id="6215" r:id="rId10"/>
    <p:sldId id="392" r:id="rId11"/>
    <p:sldId id="393" r:id="rId12"/>
    <p:sldId id="463" r:id="rId13"/>
    <p:sldId id="6239" r:id="rId14"/>
    <p:sldId id="1433" r:id="rId15"/>
    <p:sldId id="329" r:id="rId16"/>
    <p:sldId id="292" r:id="rId17"/>
    <p:sldId id="6251" r:id="rId18"/>
    <p:sldId id="6212" r:id="rId19"/>
    <p:sldId id="6218"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nny Farget" initials="FF" lastIdx="1" clrIdx="0">
    <p:extLst>
      <p:ext uri="{19B8F6BF-5375-455C-9EA6-DF929625EA0E}">
        <p15:presenceInfo xmlns:p15="http://schemas.microsoft.com/office/powerpoint/2012/main" userId="080a1e382ac5ee3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59" autoAdjust="0"/>
    <p:restoredTop sz="94667"/>
  </p:normalViewPr>
  <p:slideViewPr>
    <p:cSldViewPr snapToGrid="0" snapToObjects="1">
      <p:cViewPr varScale="1">
        <p:scale>
          <a:sx n="131" d="100"/>
          <a:sy n="131" d="100"/>
        </p:scale>
        <p:origin x="552" y="18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Users\farget\Documents\GANIL\Direction\ADOGA\PhDCommunity_20240415.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en-GB"/>
              <a:t>GANIL PhD</a:t>
            </a:r>
          </a:p>
        </c:rich>
      </c:tx>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fr-FR"/>
        </a:p>
      </c:txPr>
    </c:title>
    <c:autoTitleDeleted val="0"/>
    <c:plotArea>
      <c:layout/>
      <c:pieChart>
        <c:varyColors val="1"/>
        <c:ser>
          <c:idx val="0"/>
          <c:order val="0"/>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4D12-5744-8F13-8FFBC361BA59}"/>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4D12-5744-8F13-8FFBC361BA59}"/>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4D12-5744-8F13-8FFBC361BA59}"/>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4D12-5744-8F13-8FFBC361BA59}"/>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4D12-5744-8F13-8FFBC361BA59}"/>
              </c:ext>
            </c:extLst>
          </c:dPt>
          <c:dPt>
            <c:idx val="5"/>
            <c:bubble3D val="0"/>
            <c:spPr>
              <a:gradFill>
                <a:gsLst>
                  <a:gs pos="100000">
                    <a:schemeClr val="accent6">
                      <a:lumMod val="60000"/>
                      <a:lumOff val="40000"/>
                    </a:schemeClr>
                  </a:gs>
                  <a:gs pos="0">
                    <a:schemeClr val="accent6"/>
                  </a:gs>
                </a:gsLst>
                <a:lin ang="5400000" scaled="0"/>
              </a:gradFill>
              <a:ln w="19050">
                <a:solidFill>
                  <a:schemeClr val="lt1"/>
                </a:solidFill>
              </a:ln>
              <a:effectLst/>
            </c:spPr>
            <c:extLst>
              <c:ext xmlns:c16="http://schemas.microsoft.com/office/drawing/2014/chart" uri="{C3380CC4-5D6E-409C-BE32-E72D297353CC}">
                <c16:uniqueId val="{0000000B-4D12-5744-8F13-8FFBC361BA59}"/>
              </c:ext>
            </c:extLst>
          </c:dPt>
          <c:dPt>
            <c:idx val="6"/>
            <c:bubble3D val="0"/>
            <c:spPr>
              <a:gradFill>
                <a:gsLst>
                  <a:gs pos="100000">
                    <a:schemeClr val="accent1">
                      <a:lumMod val="60000"/>
                      <a:lumMod val="60000"/>
                      <a:lumOff val="40000"/>
                    </a:schemeClr>
                  </a:gs>
                  <a:gs pos="0">
                    <a:schemeClr val="accent1">
                      <a:lumMod val="60000"/>
                    </a:schemeClr>
                  </a:gs>
                </a:gsLst>
                <a:lin ang="5400000" scaled="0"/>
              </a:gradFill>
              <a:ln w="19050">
                <a:solidFill>
                  <a:schemeClr val="lt1"/>
                </a:solidFill>
              </a:ln>
              <a:effectLst/>
            </c:spPr>
            <c:extLst>
              <c:ext xmlns:c16="http://schemas.microsoft.com/office/drawing/2014/chart" uri="{C3380CC4-5D6E-409C-BE32-E72D297353CC}">
                <c16:uniqueId val="{0000000D-4D12-5744-8F13-8FFBC361BA59}"/>
              </c:ext>
            </c:extLst>
          </c:dPt>
          <c:dPt>
            <c:idx val="7"/>
            <c:bubble3D val="0"/>
            <c:spPr>
              <a:gradFill>
                <a:gsLst>
                  <a:gs pos="100000">
                    <a:schemeClr val="accent2">
                      <a:lumMod val="60000"/>
                      <a:lumMod val="60000"/>
                      <a:lumOff val="40000"/>
                    </a:schemeClr>
                  </a:gs>
                  <a:gs pos="0">
                    <a:schemeClr val="accent2">
                      <a:lumMod val="60000"/>
                    </a:schemeClr>
                  </a:gs>
                </a:gsLst>
                <a:lin ang="5400000" scaled="0"/>
              </a:gradFill>
              <a:ln w="19050">
                <a:solidFill>
                  <a:schemeClr val="lt1"/>
                </a:solidFill>
              </a:ln>
              <a:effectLst/>
            </c:spPr>
            <c:extLst>
              <c:ext xmlns:c16="http://schemas.microsoft.com/office/drawing/2014/chart" uri="{C3380CC4-5D6E-409C-BE32-E72D297353CC}">
                <c16:uniqueId val="{0000000F-4D12-5744-8F13-8FFBC361BA59}"/>
              </c:ext>
            </c:extLst>
          </c:dPt>
          <c:dPt>
            <c:idx val="8"/>
            <c:bubble3D val="0"/>
            <c:spPr>
              <a:gradFill>
                <a:gsLst>
                  <a:gs pos="100000">
                    <a:schemeClr val="accent3">
                      <a:lumMod val="60000"/>
                      <a:lumMod val="60000"/>
                      <a:lumOff val="40000"/>
                    </a:schemeClr>
                  </a:gs>
                  <a:gs pos="0">
                    <a:schemeClr val="accent3">
                      <a:lumMod val="60000"/>
                    </a:schemeClr>
                  </a:gs>
                </a:gsLst>
                <a:lin ang="5400000" scaled="0"/>
              </a:gradFill>
              <a:ln w="19050">
                <a:solidFill>
                  <a:schemeClr val="lt1"/>
                </a:solidFill>
              </a:ln>
              <a:effectLst/>
            </c:spPr>
            <c:extLst>
              <c:ext xmlns:c16="http://schemas.microsoft.com/office/drawing/2014/chart" uri="{C3380CC4-5D6E-409C-BE32-E72D297353CC}">
                <c16:uniqueId val="{00000011-4D12-5744-8F13-8FFBC361BA59}"/>
              </c:ext>
            </c:extLst>
          </c:dPt>
          <c:dPt>
            <c:idx val="9"/>
            <c:bubble3D val="0"/>
            <c:spPr>
              <a:gradFill>
                <a:gsLst>
                  <a:gs pos="100000">
                    <a:schemeClr val="accent4">
                      <a:lumMod val="60000"/>
                      <a:lumMod val="60000"/>
                      <a:lumOff val="40000"/>
                    </a:schemeClr>
                  </a:gs>
                  <a:gs pos="0">
                    <a:schemeClr val="accent4">
                      <a:lumMod val="60000"/>
                    </a:schemeClr>
                  </a:gs>
                </a:gsLst>
                <a:lin ang="5400000" scaled="0"/>
              </a:gradFill>
              <a:ln w="19050">
                <a:solidFill>
                  <a:schemeClr val="lt1"/>
                </a:solidFill>
              </a:ln>
              <a:effectLst/>
            </c:spPr>
            <c:extLst>
              <c:ext xmlns:c16="http://schemas.microsoft.com/office/drawing/2014/chart" uri="{C3380CC4-5D6E-409C-BE32-E72D297353CC}">
                <c16:uniqueId val="{00000013-4D12-5744-8F13-8FFBC361BA59}"/>
              </c:ext>
            </c:extLst>
          </c:dPt>
          <c:cat>
            <c:strRef>
              <c:f>'Nationality 2024'!$A$17:$A$26</c:f>
              <c:strCache>
                <c:ptCount val="10"/>
                <c:pt idx="0">
                  <c:v>Nuclear physics</c:v>
                </c:pt>
                <c:pt idx="1">
                  <c:v>Radiobiology</c:v>
                </c:pt>
                <c:pt idx="2">
                  <c:v>Material Sciences</c:v>
                </c:pt>
                <c:pt idx="3">
                  <c:v>Astrochemistry</c:v>
                </c:pt>
                <c:pt idx="4">
                  <c:v>Nanomaterials</c:v>
                </c:pt>
                <c:pt idx="5">
                  <c:v>A&amp;T</c:v>
                </c:pt>
                <c:pt idx="6">
                  <c:v>Molecular collisions</c:v>
                </c:pt>
                <c:pt idx="7">
                  <c:v>Nuclear data</c:v>
                </c:pt>
                <c:pt idx="8">
                  <c:v>fundamental interaction</c:v>
                </c:pt>
                <c:pt idx="9">
                  <c:v>Dosimetry </c:v>
                </c:pt>
              </c:strCache>
            </c:strRef>
          </c:cat>
          <c:val>
            <c:numRef>
              <c:f>'Nationality 2024'!$B$17:$B$26</c:f>
              <c:numCache>
                <c:formatCode>General</c:formatCode>
                <c:ptCount val="10"/>
                <c:pt idx="0">
                  <c:v>28</c:v>
                </c:pt>
                <c:pt idx="1">
                  <c:v>20</c:v>
                </c:pt>
                <c:pt idx="2">
                  <c:v>13</c:v>
                </c:pt>
                <c:pt idx="3">
                  <c:v>8</c:v>
                </c:pt>
                <c:pt idx="4">
                  <c:v>5</c:v>
                </c:pt>
                <c:pt idx="5">
                  <c:v>3</c:v>
                </c:pt>
                <c:pt idx="6">
                  <c:v>3</c:v>
                </c:pt>
                <c:pt idx="7">
                  <c:v>2</c:v>
                </c:pt>
                <c:pt idx="8">
                  <c:v>2</c:v>
                </c:pt>
                <c:pt idx="9">
                  <c:v>1</c:v>
                </c:pt>
              </c:numCache>
            </c:numRef>
          </c:val>
          <c:extLst>
            <c:ext xmlns:c16="http://schemas.microsoft.com/office/drawing/2014/chart" uri="{C3380CC4-5D6E-409C-BE32-E72D297353CC}">
              <c16:uniqueId val="{00000014-4D12-5744-8F13-8FFBC361BA59}"/>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solidFill>
          <a:schemeClr val="lt1">
            <a:alpha val="50000"/>
          </a:schemeClr>
        </a:solid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67B091-CF23-1F43-AAC4-6CFDFA35454D}" type="datetimeFigureOut">
              <a:rPr lang="fr-FR" smtClean="0"/>
              <a:t>24/08/2026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17B344-1E06-144B-9A56-BB0A03E78A24}" type="slidenum">
              <a:rPr lang="fr-FR" smtClean="0"/>
              <a:t>‹N°›</a:t>
            </a:fld>
            <a:endParaRPr lang="fr-FR"/>
          </a:p>
        </p:txBody>
      </p:sp>
    </p:spTree>
    <p:extLst>
      <p:ext uri="{BB962C8B-B14F-4D97-AF65-F5344CB8AC3E}">
        <p14:creationId xmlns:p14="http://schemas.microsoft.com/office/powerpoint/2010/main" val="2061456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R" dirty="0"/>
              <a:t>Italie en première position des utilisateurs (chiffres 2020-2024)</a:t>
            </a:r>
          </a:p>
        </p:txBody>
      </p:sp>
      <p:sp>
        <p:nvSpPr>
          <p:cNvPr id="4" name="Slide Number Placeholder 3"/>
          <p:cNvSpPr>
            <a:spLocks noGrp="1"/>
          </p:cNvSpPr>
          <p:nvPr>
            <p:ph type="sldNum" sz="quarter" idx="5"/>
          </p:nvPr>
        </p:nvSpPr>
        <p:spPr/>
        <p:txBody>
          <a:bodyPr/>
          <a:lstStyle/>
          <a:p>
            <a:fld id="{424FC862-3C35-3D4E-9084-D9ECACF1A1C6}" type="slidenum">
              <a:rPr lang="fr-FR" smtClean="0"/>
              <a:t>8</a:t>
            </a:fld>
            <a:endParaRPr lang="fr-FR"/>
          </a:p>
        </p:txBody>
      </p:sp>
    </p:spTree>
    <p:extLst>
      <p:ext uri="{BB962C8B-B14F-4D97-AF65-F5344CB8AC3E}">
        <p14:creationId xmlns:p14="http://schemas.microsoft.com/office/powerpoint/2010/main" val="2899965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R" dirty="0"/>
              <a:t>Italie 3eme position des co-auteurs</a:t>
            </a:r>
          </a:p>
          <a:p>
            <a:r>
              <a:rPr lang="en-FR" dirty="0"/>
              <a:t>Multidisciplinary character of the infrastructure, though nuclear physics is proeminent (here distributed in different specialities : nuclear structure, radioactive beams, equation of state, gamma-ray spectroscopy, inverse kinematics, active targets, neutron stars, etc…-</a:t>
            </a:r>
          </a:p>
        </p:txBody>
      </p:sp>
      <p:sp>
        <p:nvSpPr>
          <p:cNvPr id="4" name="Slide Number Placeholder 3"/>
          <p:cNvSpPr>
            <a:spLocks noGrp="1"/>
          </p:cNvSpPr>
          <p:nvPr>
            <p:ph type="sldNum" sz="quarter" idx="5"/>
          </p:nvPr>
        </p:nvSpPr>
        <p:spPr/>
        <p:txBody>
          <a:bodyPr/>
          <a:lstStyle/>
          <a:p>
            <a:fld id="{424FC862-3C35-3D4E-9084-D9ECACF1A1C6}" type="slidenum">
              <a:rPr lang="fr-FR" smtClean="0"/>
              <a:t>9</a:t>
            </a:fld>
            <a:endParaRPr lang="fr-FR"/>
          </a:p>
        </p:txBody>
      </p:sp>
    </p:spTree>
    <p:extLst>
      <p:ext uri="{BB962C8B-B14F-4D97-AF65-F5344CB8AC3E}">
        <p14:creationId xmlns:p14="http://schemas.microsoft.com/office/powerpoint/2010/main" val="163530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424FC862-3C35-3D4E-9084-D9ECACF1A1C6}" type="slidenum">
              <a:rPr lang="fr-FR" smtClean="0"/>
              <a:t>13</a:t>
            </a:fld>
            <a:endParaRPr lang="fr-FR"/>
          </a:p>
        </p:txBody>
      </p:sp>
    </p:spTree>
    <p:extLst>
      <p:ext uri="{BB962C8B-B14F-4D97-AF65-F5344CB8AC3E}">
        <p14:creationId xmlns:p14="http://schemas.microsoft.com/office/powerpoint/2010/main" val="3590323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R" dirty="0"/>
          </a:p>
        </p:txBody>
      </p:sp>
      <p:sp>
        <p:nvSpPr>
          <p:cNvPr id="4" name="Slide Number Placeholder 3"/>
          <p:cNvSpPr>
            <a:spLocks noGrp="1"/>
          </p:cNvSpPr>
          <p:nvPr>
            <p:ph type="sldNum" sz="quarter" idx="5"/>
          </p:nvPr>
        </p:nvSpPr>
        <p:spPr/>
        <p:txBody>
          <a:bodyPr/>
          <a:lstStyle/>
          <a:p>
            <a:fld id="{424FC862-3C35-3D4E-9084-D9ECACF1A1C6}" type="slidenum">
              <a:rPr lang="fr-FR" smtClean="0"/>
              <a:t>16</a:t>
            </a:fld>
            <a:endParaRPr lang="fr-FR"/>
          </a:p>
        </p:txBody>
      </p:sp>
    </p:spTree>
    <p:extLst>
      <p:ext uri="{BB962C8B-B14F-4D97-AF65-F5344CB8AC3E}">
        <p14:creationId xmlns:p14="http://schemas.microsoft.com/office/powerpoint/2010/main" val="68125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366963" y="609600"/>
            <a:ext cx="5346700" cy="300672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D3864A8-E5E8-4C6C-89E7-BC8C8B4867BC}" type="slidenum">
              <a:rPr lang="fr-FR" smtClean="0"/>
              <a:t>17</a:t>
            </a:fld>
            <a:endParaRPr lang="fr-FR"/>
          </a:p>
        </p:txBody>
      </p:sp>
    </p:spTree>
    <p:extLst>
      <p:ext uri="{BB962C8B-B14F-4D97-AF65-F5344CB8AC3E}">
        <p14:creationId xmlns:p14="http://schemas.microsoft.com/office/powerpoint/2010/main" val="486782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Aussi : </a:t>
            </a:r>
            <a:r>
              <a:rPr lang="fr-FR" sz="1200" dirty="0">
                <a:latin typeface="Arial" panose="020B0604020202020204" pitchFamily="34" charset="0"/>
                <a:ea typeface="SimSun" panose="02010600030101010101" pitchFamily="2" charset="-122"/>
              </a:rPr>
              <a:t>Réorganisation Sécurité Nucléaire au GANIL : mise en place prévue au 1-1-2026</a:t>
            </a:r>
          </a:p>
        </p:txBody>
      </p:sp>
      <p:sp>
        <p:nvSpPr>
          <p:cNvPr id="4" name="Espace réservé du numéro de diapositive 3"/>
          <p:cNvSpPr>
            <a:spLocks noGrp="1"/>
          </p:cNvSpPr>
          <p:nvPr>
            <p:ph type="sldNum" sz="quarter" idx="5"/>
          </p:nvPr>
        </p:nvSpPr>
        <p:spPr/>
        <p:txBody>
          <a:bodyPr/>
          <a:lstStyle/>
          <a:p>
            <a:fld id="{424FC862-3C35-3D4E-9084-D9ECACF1A1C6}" type="slidenum">
              <a:rPr lang="fr-FR" smtClean="0"/>
              <a:t>19</a:t>
            </a:fld>
            <a:endParaRPr lang="fr-FR"/>
          </a:p>
        </p:txBody>
      </p:sp>
    </p:spTree>
    <p:extLst>
      <p:ext uri="{BB962C8B-B14F-4D97-AF65-F5344CB8AC3E}">
        <p14:creationId xmlns:p14="http://schemas.microsoft.com/office/powerpoint/2010/main" val="33453690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Logo seu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60E2BA01-0E4B-D450-EA29-B3D7944C2193}"/>
              </a:ext>
            </a:extLst>
          </p:cNvPr>
          <p:cNvPicPr>
            <a:picLocks noChangeAspect="1"/>
          </p:cNvPicPr>
          <p:nvPr userDrawn="1"/>
        </p:nvPicPr>
        <p:blipFill>
          <a:blip r:embed="rId3"/>
          <a:srcRect/>
          <a:stretch/>
        </p:blipFill>
        <p:spPr>
          <a:xfrm>
            <a:off x="2495550" y="2668905"/>
            <a:ext cx="7200900" cy="1520190"/>
          </a:xfrm>
          <a:prstGeom prst="rect">
            <a:avLst/>
          </a:prstGeom>
        </p:spPr>
      </p:pic>
      <p:sp>
        <p:nvSpPr>
          <p:cNvPr id="2" name="ZoneTexte 1"/>
          <p:cNvSpPr txBox="1"/>
          <p:nvPr userDrawn="1"/>
        </p:nvSpPr>
        <p:spPr>
          <a:xfrm>
            <a:off x="11493224" y="6596390"/>
            <a:ext cx="708301" cy="215444"/>
          </a:xfrm>
          <a:prstGeom prst="rect">
            <a:avLst/>
          </a:prstGeom>
          <a:noFill/>
        </p:spPr>
        <p:txBody>
          <a:bodyPr wrap="square" rtlCol="0">
            <a:spAutoFit/>
          </a:bodyPr>
          <a:lstStyle/>
          <a:p>
            <a:r>
              <a:rPr lang="fr-FR" sz="800" dirty="0">
                <a:solidFill>
                  <a:schemeClr val="bg1"/>
                </a:solidFill>
                <a:latin typeface="Arial" panose="020B0604020202020204" pitchFamily="34" charset="0"/>
                <a:cs typeface="Arial" panose="020B0604020202020204" pitchFamily="34" charset="0"/>
              </a:rPr>
              <a:t>© C. </a:t>
            </a:r>
            <a:r>
              <a:rPr lang="fr-FR" sz="800" dirty="0" err="1">
                <a:solidFill>
                  <a:schemeClr val="bg1"/>
                </a:solidFill>
                <a:latin typeface="Arial" panose="020B0604020202020204" pitchFamily="34" charset="0"/>
                <a:cs typeface="Arial" panose="020B0604020202020204" pitchFamily="34" charset="0"/>
              </a:rPr>
              <a:t>Barué</a:t>
            </a:r>
            <a:endParaRPr lang="fr-FR"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6237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de section">
    <p:bg>
      <p:bgPr>
        <a:solidFill>
          <a:srgbClr val="C95827"/>
        </a:solid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F0DD5AE-D4B6-0BBA-F815-5E6D54184A3E}"/>
              </a:ext>
            </a:extLst>
          </p:cNvPr>
          <p:cNvPicPr>
            <a:picLocks noChangeAspect="1"/>
          </p:cNvPicPr>
          <p:nvPr userDrawn="1"/>
        </p:nvPicPr>
        <p:blipFill>
          <a:blip r:embed="rId2">
            <a:alphaModFix amt="16000"/>
          </a:blip>
          <a:stretch>
            <a:fillRect/>
          </a:stretch>
        </p:blipFill>
        <p:spPr>
          <a:xfrm>
            <a:off x="7556500" y="2222500"/>
            <a:ext cx="4635500" cy="4635500"/>
          </a:xfrm>
          <a:prstGeom prst="rect">
            <a:avLst/>
          </a:prstGeom>
        </p:spPr>
      </p:pic>
      <p:sp>
        <p:nvSpPr>
          <p:cNvPr id="2" name="Titre 1">
            <a:extLst>
              <a:ext uri="{FF2B5EF4-FFF2-40B4-BE49-F238E27FC236}">
                <a16:creationId xmlns:a16="http://schemas.microsoft.com/office/drawing/2014/main" id="{8EF8D695-BE9D-4BA8-B7B2-2FFA64C07A08}"/>
              </a:ext>
            </a:extLst>
          </p:cNvPr>
          <p:cNvSpPr>
            <a:spLocks noGrp="1"/>
          </p:cNvSpPr>
          <p:nvPr>
            <p:ph type="title"/>
          </p:nvPr>
        </p:nvSpPr>
        <p:spPr>
          <a:xfrm>
            <a:off x="695325" y="2529444"/>
            <a:ext cx="10801349" cy="1793319"/>
          </a:xfrm>
        </p:spPr>
        <p:txBody>
          <a:bodyPr anchor="b"/>
          <a:lstStyle>
            <a:lvl1pPr>
              <a:defRPr sz="6000">
                <a:solidFill>
                  <a:schemeClr val="bg1"/>
                </a:solidFill>
              </a:defRPr>
            </a:lvl1pPr>
          </a:lstStyle>
          <a:p>
            <a:endParaRPr lang="fr-FR" dirty="0"/>
          </a:p>
        </p:txBody>
      </p:sp>
      <p:sp>
        <p:nvSpPr>
          <p:cNvPr id="3" name="Espace réservé du texte 2">
            <a:extLst>
              <a:ext uri="{FF2B5EF4-FFF2-40B4-BE49-F238E27FC236}">
                <a16:creationId xmlns:a16="http://schemas.microsoft.com/office/drawing/2014/main" id="{43D7CC22-5920-FD0E-443A-D72872EE9050}"/>
              </a:ext>
            </a:extLst>
          </p:cNvPr>
          <p:cNvSpPr>
            <a:spLocks noGrp="1"/>
          </p:cNvSpPr>
          <p:nvPr>
            <p:ph type="body" idx="1"/>
          </p:nvPr>
        </p:nvSpPr>
        <p:spPr>
          <a:xfrm>
            <a:off x="695325" y="4868863"/>
            <a:ext cx="10801349" cy="1260475"/>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fr-FR" dirty="0"/>
          </a:p>
        </p:txBody>
      </p:sp>
      <p:sp>
        <p:nvSpPr>
          <p:cNvPr id="4" name="Espace réservé de la date 3">
            <a:extLst>
              <a:ext uri="{FF2B5EF4-FFF2-40B4-BE49-F238E27FC236}">
                <a16:creationId xmlns:a16="http://schemas.microsoft.com/office/drawing/2014/main" id="{C847DF57-188A-5BFF-1735-2773014924CF}"/>
              </a:ext>
            </a:extLst>
          </p:cNvPr>
          <p:cNvSpPr>
            <a:spLocks noGrp="1"/>
          </p:cNvSpPr>
          <p:nvPr>
            <p:ph type="dt" sz="half" idx="10"/>
          </p:nvPr>
        </p:nvSpPr>
        <p:spPr/>
        <p:txBody>
          <a:bodyPr/>
          <a:lstStyle>
            <a:lvl1pPr>
              <a:defRPr>
                <a:solidFill>
                  <a:schemeClr val="bg1"/>
                </a:solidFill>
              </a:defRPr>
            </a:lvl1pPr>
          </a:lstStyle>
          <a:p>
            <a:fld id="{DAFD6CC6-EF77-448F-9F50-8B1645931BD4}" type="datetime1">
              <a:rPr lang="fr-FR" smtClean="0"/>
              <a:t>24/08/2026</a:t>
            </a:fld>
            <a:endParaRPr lang="fr-FR"/>
          </a:p>
        </p:txBody>
      </p:sp>
      <p:sp>
        <p:nvSpPr>
          <p:cNvPr id="5" name="Espace réservé du pied de page 4">
            <a:extLst>
              <a:ext uri="{FF2B5EF4-FFF2-40B4-BE49-F238E27FC236}">
                <a16:creationId xmlns:a16="http://schemas.microsoft.com/office/drawing/2014/main" id="{1B7754A4-6EC4-C723-9991-66E5B5243920}"/>
              </a:ext>
            </a:extLst>
          </p:cNvPr>
          <p:cNvSpPr>
            <a:spLocks noGrp="1"/>
          </p:cNvSpPr>
          <p:nvPr>
            <p:ph type="ftr" sz="quarter" idx="11"/>
          </p:nvPr>
        </p:nvSpPr>
        <p:spPr/>
        <p:txBody>
          <a:bodyPr/>
          <a:lstStyle>
            <a:lvl1pPr>
              <a:defRPr>
                <a:solidFill>
                  <a:schemeClr val="bg1"/>
                </a:solidFill>
              </a:defRPr>
            </a:lvl1pPr>
          </a:lstStyle>
          <a:p>
            <a:r>
              <a:rPr lang="fr-FR"/>
              <a:t>Journée d'intégration des nouveaux entrants</a:t>
            </a:r>
          </a:p>
        </p:txBody>
      </p:sp>
      <p:sp>
        <p:nvSpPr>
          <p:cNvPr id="6" name="Espace réservé du numéro de diapositive 5">
            <a:extLst>
              <a:ext uri="{FF2B5EF4-FFF2-40B4-BE49-F238E27FC236}">
                <a16:creationId xmlns:a16="http://schemas.microsoft.com/office/drawing/2014/main" id="{518D2423-CF12-50E0-0B14-2C87A9B80BD8}"/>
              </a:ext>
            </a:extLst>
          </p:cNvPr>
          <p:cNvSpPr>
            <a:spLocks noGrp="1"/>
          </p:cNvSpPr>
          <p:nvPr>
            <p:ph type="sldNum" sz="quarter" idx="12"/>
          </p:nvPr>
        </p:nvSpPr>
        <p:spPr/>
        <p:txBody>
          <a:bodyPr/>
          <a:lstStyle>
            <a:lvl1pPr>
              <a:defRPr>
                <a:solidFill>
                  <a:schemeClr val="bg1"/>
                </a:solidFill>
              </a:defRPr>
            </a:lvl1pPr>
          </a:lstStyle>
          <a:p>
            <a:fld id="{94B63599-5DA0-BE42-AE37-88D1760620F1}" type="slidenum">
              <a:rPr lang="fr-FR" smtClean="0"/>
              <a:pPr/>
              <a:t>‹N°›</a:t>
            </a:fld>
            <a:endParaRPr lang="fr-FR"/>
          </a:p>
        </p:txBody>
      </p:sp>
      <p:pic>
        <p:nvPicPr>
          <p:cNvPr id="11" name="Image 10" descr="Une image contenant logo, Police, Graphique, symbole&#10;&#10;Description générée automatiquement">
            <a:extLst>
              <a:ext uri="{FF2B5EF4-FFF2-40B4-BE49-F238E27FC236}">
                <a16:creationId xmlns:a16="http://schemas.microsoft.com/office/drawing/2014/main" id="{88301A21-9A79-DD79-75FC-B810BD27EAD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225" y="549275"/>
            <a:ext cx="1187450" cy="250684"/>
          </a:xfrm>
          <a:prstGeom prst="rect">
            <a:avLst/>
          </a:prstGeom>
        </p:spPr>
      </p:pic>
      <p:cxnSp>
        <p:nvCxnSpPr>
          <p:cNvPr id="7" name="Connecteur droit 6">
            <a:extLst>
              <a:ext uri="{FF2B5EF4-FFF2-40B4-BE49-F238E27FC236}">
                <a16:creationId xmlns:a16="http://schemas.microsoft.com/office/drawing/2014/main" id="{78610D1D-84AD-FFBB-5730-69FC2578F4E0}"/>
              </a:ext>
            </a:extLst>
          </p:cNvPr>
          <p:cNvCxnSpPr/>
          <p:nvPr userDrawn="1"/>
        </p:nvCxnSpPr>
        <p:spPr>
          <a:xfrm>
            <a:off x="11136674" y="928805"/>
            <a:ext cx="360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2924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re de section">
    <p:bg>
      <p:bgPr>
        <a:solidFill>
          <a:schemeClr val="bg2"/>
        </a:solid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F0DD5AE-D4B6-0BBA-F815-5E6D54184A3E}"/>
              </a:ext>
            </a:extLst>
          </p:cNvPr>
          <p:cNvPicPr>
            <a:picLocks noChangeAspect="1"/>
          </p:cNvPicPr>
          <p:nvPr userDrawn="1"/>
        </p:nvPicPr>
        <p:blipFill>
          <a:blip r:embed="rId2">
            <a:alphaModFix amt="16000"/>
          </a:blip>
          <a:stretch>
            <a:fillRect/>
          </a:stretch>
        </p:blipFill>
        <p:spPr>
          <a:xfrm>
            <a:off x="7556500" y="2222500"/>
            <a:ext cx="4635500" cy="4635500"/>
          </a:xfrm>
          <a:prstGeom prst="rect">
            <a:avLst/>
          </a:prstGeom>
        </p:spPr>
      </p:pic>
      <p:sp>
        <p:nvSpPr>
          <p:cNvPr id="2" name="Titre 1">
            <a:extLst>
              <a:ext uri="{FF2B5EF4-FFF2-40B4-BE49-F238E27FC236}">
                <a16:creationId xmlns:a16="http://schemas.microsoft.com/office/drawing/2014/main" id="{8EF8D695-BE9D-4BA8-B7B2-2FFA64C07A08}"/>
              </a:ext>
            </a:extLst>
          </p:cNvPr>
          <p:cNvSpPr>
            <a:spLocks noGrp="1"/>
          </p:cNvSpPr>
          <p:nvPr>
            <p:ph type="title"/>
          </p:nvPr>
        </p:nvSpPr>
        <p:spPr>
          <a:xfrm>
            <a:off x="695325" y="2529444"/>
            <a:ext cx="10801349" cy="1793319"/>
          </a:xfrm>
        </p:spPr>
        <p:txBody>
          <a:bodyPr anchor="b"/>
          <a:lstStyle>
            <a:lvl1pPr>
              <a:defRPr sz="6000">
                <a:solidFill>
                  <a:schemeClr val="tx2"/>
                </a:solidFill>
              </a:defRPr>
            </a:lvl1pPr>
          </a:lstStyle>
          <a:p>
            <a:endParaRPr lang="fr-FR" dirty="0"/>
          </a:p>
        </p:txBody>
      </p:sp>
      <p:sp>
        <p:nvSpPr>
          <p:cNvPr id="3" name="Espace réservé du texte 2">
            <a:extLst>
              <a:ext uri="{FF2B5EF4-FFF2-40B4-BE49-F238E27FC236}">
                <a16:creationId xmlns:a16="http://schemas.microsoft.com/office/drawing/2014/main" id="{43D7CC22-5920-FD0E-443A-D72872EE9050}"/>
              </a:ext>
            </a:extLst>
          </p:cNvPr>
          <p:cNvSpPr>
            <a:spLocks noGrp="1"/>
          </p:cNvSpPr>
          <p:nvPr>
            <p:ph type="body" idx="1"/>
          </p:nvPr>
        </p:nvSpPr>
        <p:spPr>
          <a:xfrm>
            <a:off x="695325" y="4868863"/>
            <a:ext cx="10801349" cy="1260475"/>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fr-FR" dirty="0"/>
          </a:p>
        </p:txBody>
      </p:sp>
      <p:sp>
        <p:nvSpPr>
          <p:cNvPr id="4" name="Espace réservé de la date 3">
            <a:extLst>
              <a:ext uri="{FF2B5EF4-FFF2-40B4-BE49-F238E27FC236}">
                <a16:creationId xmlns:a16="http://schemas.microsoft.com/office/drawing/2014/main" id="{C847DF57-188A-5BFF-1735-2773014924CF}"/>
              </a:ext>
            </a:extLst>
          </p:cNvPr>
          <p:cNvSpPr>
            <a:spLocks noGrp="1"/>
          </p:cNvSpPr>
          <p:nvPr>
            <p:ph type="dt" sz="half" idx="10"/>
          </p:nvPr>
        </p:nvSpPr>
        <p:spPr/>
        <p:txBody>
          <a:bodyPr/>
          <a:lstStyle>
            <a:lvl1pPr>
              <a:defRPr>
                <a:solidFill>
                  <a:schemeClr val="tx2"/>
                </a:solidFill>
              </a:defRPr>
            </a:lvl1pPr>
          </a:lstStyle>
          <a:p>
            <a:fld id="{27F16694-0152-4CF2-B953-D057CE3D979F}" type="datetime1">
              <a:rPr lang="fr-FR" smtClean="0"/>
              <a:t>24/08/2026</a:t>
            </a:fld>
            <a:endParaRPr lang="fr-FR"/>
          </a:p>
        </p:txBody>
      </p:sp>
      <p:sp>
        <p:nvSpPr>
          <p:cNvPr id="5" name="Espace réservé du pied de page 4">
            <a:extLst>
              <a:ext uri="{FF2B5EF4-FFF2-40B4-BE49-F238E27FC236}">
                <a16:creationId xmlns:a16="http://schemas.microsoft.com/office/drawing/2014/main" id="{1B7754A4-6EC4-C723-9991-66E5B5243920}"/>
              </a:ext>
            </a:extLst>
          </p:cNvPr>
          <p:cNvSpPr>
            <a:spLocks noGrp="1"/>
          </p:cNvSpPr>
          <p:nvPr>
            <p:ph type="ftr" sz="quarter" idx="11"/>
          </p:nvPr>
        </p:nvSpPr>
        <p:spPr/>
        <p:txBody>
          <a:bodyPr/>
          <a:lstStyle>
            <a:lvl1pPr>
              <a:defRPr>
                <a:solidFill>
                  <a:schemeClr val="tx2"/>
                </a:solidFill>
              </a:defRPr>
            </a:lvl1pPr>
          </a:lstStyle>
          <a:p>
            <a:r>
              <a:rPr lang="fr-FR"/>
              <a:t>Journée d'intégration des nouveaux entrants</a:t>
            </a:r>
          </a:p>
        </p:txBody>
      </p:sp>
      <p:sp>
        <p:nvSpPr>
          <p:cNvPr id="6" name="Espace réservé du numéro de diapositive 5">
            <a:extLst>
              <a:ext uri="{FF2B5EF4-FFF2-40B4-BE49-F238E27FC236}">
                <a16:creationId xmlns:a16="http://schemas.microsoft.com/office/drawing/2014/main" id="{518D2423-CF12-50E0-0B14-2C87A9B80BD8}"/>
              </a:ext>
            </a:extLst>
          </p:cNvPr>
          <p:cNvSpPr>
            <a:spLocks noGrp="1"/>
          </p:cNvSpPr>
          <p:nvPr>
            <p:ph type="sldNum" sz="quarter" idx="12"/>
          </p:nvPr>
        </p:nvSpPr>
        <p:spPr/>
        <p:txBody>
          <a:bodyPr/>
          <a:lstStyle>
            <a:lvl1pPr>
              <a:defRPr>
                <a:solidFill>
                  <a:schemeClr val="tx2"/>
                </a:solidFill>
              </a:defRPr>
            </a:lvl1pPr>
          </a:lstStyle>
          <a:p>
            <a:fld id="{94B63599-5DA0-BE42-AE37-88D1760620F1}" type="slidenum">
              <a:rPr lang="fr-FR" smtClean="0"/>
              <a:pPr/>
              <a:t>‹N°›</a:t>
            </a:fld>
            <a:endParaRPr lang="fr-FR"/>
          </a:p>
        </p:txBody>
      </p:sp>
      <p:pic>
        <p:nvPicPr>
          <p:cNvPr id="10" name="Image 9">
            <a:extLst>
              <a:ext uri="{FF2B5EF4-FFF2-40B4-BE49-F238E27FC236}">
                <a16:creationId xmlns:a16="http://schemas.microsoft.com/office/drawing/2014/main" id="{C19F34A1-9284-4A8D-88FE-89C9697BF95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12" name="Connecteur droit 11">
            <a:extLst>
              <a:ext uri="{FF2B5EF4-FFF2-40B4-BE49-F238E27FC236}">
                <a16:creationId xmlns:a16="http://schemas.microsoft.com/office/drawing/2014/main" id="{6927C20D-B4A5-20B7-AB48-75CA86D08432}"/>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964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re de section">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F0DD5AE-D4B6-0BBA-F815-5E6D54184A3E}"/>
              </a:ext>
            </a:extLst>
          </p:cNvPr>
          <p:cNvPicPr>
            <a:picLocks noChangeAspect="1"/>
          </p:cNvPicPr>
          <p:nvPr userDrawn="1"/>
        </p:nvPicPr>
        <p:blipFill>
          <a:blip r:embed="rId2">
            <a:alphaModFix amt="16000"/>
            <a:duotone>
              <a:prstClr val="black"/>
              <a:schemeClr val="accent5">
                <a:tint val="45000"/>
                <a:satMod val="400000"/>
              </a:schemeClr>
            </a:duotone>
          </a:blip>
          <a:stretch>
            <a:fillRect/>
          </a:stretch>
        </p:blipFill>
        <p:spPr>
          <a:xfrm>
            <a:off x="7556500" y="2222500"/>
            <a:ext cx="4635500" cy="4635500"/>
          </a:xfrm>
          <a:prstGeom prst="rect">
            <a:avLst/>
          </a:prstGeom>
        </p:spPr>
      </p:pic>
      <p:sp>
        <p:nvSpPr>
          <p:cNvPr id="2" name="Titre 1">
            <a:extLst>
              <a:ext uri="{FF2B5EF4-FFF2-40B4-BE49-F238E27FC236}">
                <a16:creationId xmlns:a16="http://schemas.microsoft.com/office/drawing/2014/main" id="{8EF8D695-BE9D-4BA8-B7B2-2FFA64C07A08}"/>
              </a:ext>
            </a:extLst>
          </p:cNvPr>
          <p:cNvSpPr>
            <a:spLocks noGrp="1"/>
          </p:cNvSpPr>
          <p:nvPr>
            <p:ph type="title"/>
          </p:nvPr>
        </p:nvSpPr>
        <p:spPr>
          <a:xfrm>
            <a:off x="695325" y="1092478"/>
            <a:ext cx="7129463" cy="1793319"/>
          </a:xfrm>
        </p:spPr>
        <p:txBody>
          <a:bodyPr anchor="b"/>
          <a:lstStyle>
            <a:lvl1pPr>
              <a:defRPr sz="6000">
                <a:solidFill>
                  <a:schemeClr val="tx2"/>
                </a:solidFill>
              </a:defRPr>
            </a:lvl1pPr>
          </a:lstStyle>
          <a:p>
            <a:endParaRPr lang="fr-FR" dirty="0"/>
          </a:p>
        </p:txBody>
      </p:sp>
      <p:sp>
        <p:nvSpPr>
          <p:cNvPr id="3" name="Espace réservé du texte 2">
            <a:extLst>
              <a:ext uri="{FF2B5EF4-FFF2-40B4-BE49-F238E27FC236}">
                <a16:creationId xmlns:a16="http://schemas.microsoft.com/office/drawing/2014/main" id="{43D7CC22-5920-FD0E-443A-D72872EE9050}"/>
              </a:ext>
            </a:extLst>
          </p:cNvPr>
          <p:cNvSpPr>
            <a:spLocks noGrp="1"/>
          </p:cNvSpPr>
          <p:nvPr>
            <p:ph type="body" idx="1"/>
          </p:nvPr>
        </p:nvSpPr>
        <p:spPr>
          <a:xfrm>
            <a:off x="695325" y="3086101"/>
            <a:ext cx="10801349" cy="3043238"/>
          </a:xfrm>
        </p:spPr>
        <p:txBody>
          <a:bodyPr/>
          <a:lstStyle>
            <a:lvl1pPr marL="0" indent="0">
              <a:buFont typeface="Arial" panose="020B0604020202020204" pitchFamily="34" charse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fr-FR" dirty="0"/>
          </a:p>
        </p:txBody>
      </p:sp>
      <p:sp>
        <p:nvSpPr>
          <p:cNvPr id="4" name="Espace réservé de la date 3">
            <a:extLst>
              <a:ext uri="{FF2B5EF4-FFF2-40B4-BE49-F238E27FC236}">
                <a16:creationId xmlns:a16="http://schemas.microsoft.com/office/drawing/2014/main" id="{C847DF57-188A-5BFF-1735-2773014924CF}"/>
              </a:ext>
            </a:extLst>
          </p:cNvPr>
          <p:cNvSpPr>
            <a:spLocks noGrp="1"/>
          </p:cNvSpPr>
          <p:nvPr>
            <p:ph type="dt" sz="half" idx="10"/>
          </p:nvPr>
        </p:nvSpPr>
        <p:spPr/>
        <p:txBody>
          <a:bodyPr/>
          <a:lstStyle>
            <a:lvl1pPr>
              <a:defRPr>
                <a:solidFill>
                  <a:schemeClr val="tx2"/>
                </a:solidFill>
              </a:defRPr>
            </a:lvl1pPr>
          </a:lstStyle>
          <a:p>
            <a:fld id="{7630F7E8-D683-49A9-8D3E-401DD07F0D29}" type="datetime1">
              <a:rPr lang="fr-FR" smtClean="0"/>
              <a:t>24/08/2026</a:t>
            </a:fld>
            <a:endParaRPr lang="fr-FR"/>
          </a:p>
        </p:txBody>
      </p:sp>
      <p:sp>
        <p:nvSpPr>
          <p:cNvPr id="5" name="Espace réservé du pied de page 4">
            <a:extLst>
              <a:ext uri="{FF2B5EF4-FFF2-40B4-BE49-F238E27FC236}">
                <a16:creationId xmlns:a16="http://schemas.microsoft.com/office/drawing/2014/main" id="{1B7754A4-6EC4-C723-9991-66E5B5243920}"/>
              </a:ext>
            </a:extLst>
          </p:cNvPr>
          <p:cNvSpPr>
            <a:spLocks noGrp="1"/>
          </p:cNvSpPr>
          <p:nvPr>
            <p:ph type="ftr" sz="quarter" idx="11"/>
          </p:nvPr>
        </p:nvSpPr>
        <p:spPr/>
        <p:txBody>
          <a:bodyPr/>
          <a:lstStyle>
            <a:lvl1pPr>
              <a:defRPr>
                <a:solidFill>
                  <a:schemeClr val="tx2"/>
                </a:solidFill>
              </a:defRPr>
            </a:lvl1pPr>
          </a:lstStyle>
          <a:p>
            <a:r>
              <a:rPr lang="fr-FR"/>
              <a:t>Journée d'intégration des nouveaux entrants</a:t>
            </a:r>
          </a:p>
        </p:txBody>
      </p:sp>
      <p:sp>
        <p:nvSpPr>
          <p:cNvPr id="6" name="Espace réservé du numéro de diapositive 5">
            <a:extLst>
              <a:ext uri="{FF2B5EF4-FFF2-40B4-BE49-F238E27FC236}">
                <a16:creationId xmlns:a16="http://schemas.microsoft.com/office/drawing/2014/main" id="{518D2423-CF12-50E0-0B14-2C87A9B80BD8}"/>
              </a:ext>
            </a:extLst>
          </p:cNvPr>
          <p:cNvSpPr>
            <a:spLocks noGrp="1"/>
          </p:cNvSpPr>
          <p:nvPr>
            <p:ph type="sldNum" sz="quarter" idx="12"/>
          </p:nvPr>
        </p:nvSpPr>
        <p:spPr/>
        <p:txBody>
          <a:bodyPr/>
          <a:lstStyle>
            <a:lvl1pPr>
              <a:defRPr>
                <a:solidFill>
                  <a:schemeClr val="tx2"/>
                </a:solidFill>
              </a:defRPr>
            </a:lvl1pPr>
          </a:lstStyle>
          <a:p>
            <a:fld id="{94B63599-5DA0-BE42-AE37-88D1760620F1}" type="slidenum">
              <a:rPr lang="fr-FR" smtClean="0"/>
              <a:pPr/>
              <a:t>‹N°›</a:t>
            </a:fld>
            <a:endParaRPr lang="fr-FR"/>
          </a:p>
        </p:txBody>
      </p:sp>
      <p:pic>
        <p:nvPicPr>
          <p:cNvPr id="10" name="Image 9">
            <a:extLst>
              <a:ext uri="{FF2B5EF4-FFF2-40B4-BE49-F238E27FC236}">
                <a16:creationId xmlns:a16="http://schemas.microsoft.com/office/drawing/2014/main" id="{C19F34A1-9284-4A8D-88FE-89C9697BF95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12" name="Connecteur droit 11">
            <a:extLst>
              <a:ext uri="{FF2B5EF4-FFF2-40B4-BE49-F238E27FC236}">
                <a16:creationId xmlns:a16="http://schemas.microsoft.com/office/drawing/2014/main" id="{6927C20D-B4A5-20B7-AB48-75CA86D08432}"/>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0559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3" name="Image 12" descr="Une image contenant Visage humain, capture d’écran, usine, art&#10;&#10;Description générée automatiquement">
            <a:extLst>
              <a:ext uri="{FF2B5EF4-FFF2-40B4-BE49-F238E27FC236}">
                <a16:creationId xmlns:a16="http://schemas.microsoft.com/office/drawing/2014/main" id="{731E69DE-DF1D-85F3-70CF-82C3157B3E1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17999"/>
            <a:ext cx="12192000" cy="540001"/>
          </a:xfrm>
          <a:prstGeom prst="rect">
            <a:avLst/>
          </a:prstGeom>
        </p:spPr>
      </p:pic>
      <p:sp>
        <p:nvSpPr>
          <p:cNvPr id="2" name="Titre 1">
            <a:extLst>
              <a:ext uri="{FF2B5EF4-FFF2-40B4-BE49-F238E27FC236}">
                <a16:creationId xmlns:a16="http://schemas.microsoft.com/office/drawing/2014/main" id="{31889C5F-FFF3-528F-720C-6BB462D54A5C}"/>
              </a:ext>
            </a:extLst>
          </p:cNvPr>
          <p:cNvSpPr>
            <a:spLocks noGrp="1"/>
          </p:cNvSpPr>
          <p:nvPr>
            <p:ph type="title"/>
          </p:nvPr>
        </p:nvSpPr>
        <p:spPr/>
        <p:txBody>
          <a:bodyPr/>
          <a:lstStyle>
            <a:lvl1pPr>
              <a:defRPr>
                <a:solidFill>
                  <a:schemeClr val="accent2"/>
                </a:solidFill>
              </a:defRPr>
            </a:lvl1pPr>
          </a:lstStyle>
          <a:p>
            <a:endParaRPr lang="fr-FR" dirty="0"/>
          </a:p>
        </p:txBody>
      </p:sp>
      <p:sp>
        <p:nvSpPr>
          <p:cNvPr id="3" name="Espace réservé du contenu 2">
            <a:extLst>
              <a:ext uri="{FF2B5EF4-FFF2-40B4-BE49-F238E27FC236}">
                <a16:creationId xmlns:a16="http://schemas.microsoft.com/office/drawing/2014/main" id="{F9618D8B-AF28-3F84-AD28-3808941989BA}"/>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BC89550A-673E-B3AC-B998-A91515B300AC}"/>
              </a:ext>
            </a:extLst>
          </p:cNvPr>
          <p:cNvSpPr>
            <a:spLocks noGrp="1"/>
          </p:cNvSpPr>
          <p:nvPr>
            <p:ph type="dt" sz="half" idx="10"/>
          </p:nvPr>
        </p:nvSpPr>
        <p:spPr/>
        <p:txBody>
          <a:bodyPr/>
          <a:lstStyle>
            <a:lvl1pPr>
              <a:defRPr>
                <a:solidFill>
                  <a:schemeClr val="bg1"/>
                </a:solidFill>
              </a:defRPr>
            </a:lvl1pPr>
          </a:lstStyle>
          <a:p>
            <a:fld id="{AADBC625-5156-4BA2-95FF-4760D8BF2B28}" type="datetime1">
              <a:rPr lang="fr-FR" smtClean="0"/>
              <a:t>24/08/2026</a:t>
            </a:fld>
            <a:endParaRPr lang="fr-FR" dirty="0"/>
          </a:p>
        </p:txBody>
      </p:sp>
      <p:sp>
        <p:nvSpPr>
          <p:cNvPr id="5" name="Espace réservé du pied de page 4">
            <a:extLst>
              <a:ext uri="{FF2B5EF4-FFF2-40B4-BE49-F238E27FC236}">
                <a16:creationId xmlns:a16="http://schemas.microsoft.com/office/drawing/2014/main" id="{3E1EBDE7-38B5-E3FF-F6AB-1FFF3403BE0B}"/>
              </a:ext>
            </a:extLst>
          </p:cNvPr>
          <p:cNvSpPr>
            <a:spLocks noGrp="1"/>
          </p:cNvSpPr>
          <p:nvPr>
            <p:ph type="ftr" sz="quarter" idx="11"/>
          </p:nvPr>
        </p:nvSpPr>
        <p:spPr/>
        <p:txBody>
          <a:bodyPr/>
          <a:lstStyle>
            <a:lvl1pPr>
              <a:defRPr>
                <a:solidFill>
                  <a:schemeClr val="bg1"/>
                </a:solidFill>
              </a:defRPr>
            </a:lvl1pPr>
          </a:lstStyle>
          <a:p>
            <a:r>
              <a:rPr lang="fr-FR"/>
              <a:t>Journée d'intégration des nouveaux entrants</a:t>
            </a:r>
          </a:p>
        </p:txBody>
      </p:sp>
      <p:sp>
        <p:nvSpPr>
          <p:cNvPr id="6" name="Espace réservé du numéro de diapositive 5">
            <a:extLst>
              <a:ext uri="{FF2B5EF4-FFF2-40B4-BE49-F238E27FC236}">
                <a16:creationId xmlns:a16="http://schemas.microsoft.com/office/drawing/2014/main" id="{447EF156-289A-392E-A17B-528BE0E9B435}"/>
              </a:ext>
            </a:extLst>
          </p:cNvPr>
          <p:cNvSpPr>
            <a:spLocks noGrp="1"/>
          </p:cNvSpPr>
          <p:nvPr>
            <p:ph type="sldNum" sz="quarter" idx="12"/>
          </p:nvPr>
        </p:nvSpPr>
        <p:spPr/>
        <p:txBody>
          <a:bodyPr/>
          <a:lstStyle>
            <a:lvl1pPr>
              <a:defRPr>
                <a:solidFill>
                  <a:schemeClr val="bg1"/>
                </a:solidFill>
              </a:defRPr>
            </a:lvl1pPr>
          </a:lstStyle>
          <a:p>
            <a:fld id="{94B63599-5DA0-BE42-AE37-88D1760620F1}" type="slidenum">
              <a:rPr lang="fr-FR" smtClean="0"/>
              <a:pPr/>
              <a:t>‹N°›</a:t>
            </a:fld>
            <a:endParaRPr lang="fr-FR"/>
          </a:p>
        </p:txBody>
      </p:sp>
      <p:pic>
        <p:nvPicPr>
          <p:cNvPr id="7" name="Image 6">
            <a:extLst>
              <a:ext uri="{FF2B5EF4-FFF2-40B4-BE49-F238E27FC236}">
                <a16:creationId xmlns:a16="http://schemas.microsoft.com/office/drawing/2014/main" id="{B99401C7-5175-FAF4-0964-F429221B570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9" name="Connecteur droit 8">
            <a:extLst>
              <a:ext uri="{FF2B5EF4-FFF2-40B4-BE49-F238E27FC236}">
                <a16:creationId xmlns:a16="http://schemas.microsoft.com/office/drawing/2014/main" id="{954773F5-7BE5-654B-2CD1-E72570F3DD7B}"/>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574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31E69DE-DF1D-85F3-70CF-82C3157B3E1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19"/>
          <a:stretch/>
        </p:blipFill>
        <p:spPr>
          <a:xfrm>
            <a:off x="-14514" y="6318001"/>
            <a:ext cx="12206514" cy="540644"/>
          </a:xfrm>
          <a:prstGeom prst="rect">
            <a:avLst/>
          </a:prstGeom>
        </p:spPr>
      </p:pic>
      <p:sp>
        <p:nvSpPr>
          <p:cNvPr id="2" name="Titre 1">
            <a:extLst>
              <a:ext uri="{FF2B5EF4-FFF2-40B4-BE49-F238E27FC236}">
                <a16:creationId xmlns:a16="http://schemas.microsoft.com/office/drawing/2014/main" id="{31889C5F-FFF3-528F-720C-6BB462D54A5C}"/>
              </a:ext>
            </a:extLst>
          </p:cNvPr>
          <p:cNvSpPr>
            <a:spLocks noGrp="1"/>
          </p:cNvSpPr>
          <p:nvPr>
            <p:ph type="title"/>
          </p:nvPr>
        </p:nvSpPr>
        <p:spPr/>
        <p:txBody>
          <a:bodyPr/>
          <a:lstStyle>
            <a:lvl1pPr>
              <a:defRPr>
                <a:solidFill>
                  <a:schemeClr val="accent2"/>
                </a:solidFill>
              </a:defRPr>
            </a:lvl1pPr>
          </a:lstStyle>
          <a:p>
            <a:endParaRPr lang="fr-FR" dirty="0"/>
          </a:p>
        </p:txBody>
      </p:sp>
      <p:sp>
        <p:nvSpPr>
          <p:cNvPr id="3" name="Espace réservé du contenu 2">
            <a:extLst>
              <a:ext uri="{FF2B5EF4-FFF2-40B4-BE49-F238E27FC236}">
                <a16:creationId xmlns:a16="http://schemas.microsoft.com/office/drawing/2014/main" id="{F9618D8B-AF28-3F84-AD28-3808941989BA}"/>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BC89550A-673E-B3AC-B998-A91515B300AC}"/>
              </a:ext>
            </a:extLst>
          </p:cNvPr>
          <p:cNvSpPr>
            <a:spLocks noGrp="1"/>
          </p:cNvSpPr>
          <p:nvPr>
            <p:ph type="dt" sz="half" idx="10"/>
          </p:nvPr>
        </p:nvSpPr>
        <p:spPr/>
        <p:txBody>
          <a:bodyPr/>
          <a:lstStyle>
            <a:lvl1pPr>
              <a:defRPr>
                <a:solidFill>
                  <a:schemeClr val="bg1"/>
                </a:solidFill>
              </a:defRPr>
            </a:lvl1pPr>
          </a:lstStyle>
          <a:p>
            <a:fld id="{2567DF0A-F4DD-4A4F-93A1-5922B3F726A9}" type="datetime1">
              <a:rPr lang="fr-FR" smtClean="0"/>
              <a:t>24/08/2026</a:t>
            </a:fld>
            <a:endParaRPr lang="fr-FR" dirty="0"/>
          </a:p>
        </p:txBody>
      </p:sp>
      <p:sp>
        <p:nvSpPr>
          <p:cNvPr id="5" name="Espace réservé du pied de page 4">
            <a:extLst>
              <a:ext uri="{FF2B5EF4-FFF2-40B4-BE49-F238E27FC236}">
                <a16:creationId xmlns:a16="http://schemas.microsoft.com/office/drawing/2014/main" id="{3E1EBDE7-38B5-E3FF-F6AB-1FFF3403BE0B}"/>
              </a:ext>
            </a:extLst>
          </p:cNvPr>
          <p:cNvSpPr>
            <a:spLocks noGrp="1"/>
          </p:cNvSpPr>
          <p:nvPr>
            <p:ph type="ftr" sz="quarter" idx="11"/>
          </p:nvPr>
        </p:nvSpPr>
        <p:spPr/>
        <p:txBody>
          <a:bodyPr/>
          <a:lstStyle>
            <a:lvl1pPr>
              <a:defRPr>
                <a:solidFill>
                  <a:schemeClr val="bg1"/>
                </a:solidFill>
              </a:defRPr>
            </a:lvl1pPr>
          </a:lstStyle>
          <a:p>
            <a:r>
              <a:rPr lang="fr-FR"/>
              <a:t>Journée d'intégration des nouveaux entrants</a:t>
            </a:r>
          </a:p>
        </p:txBody>
      </p:sp>
      <p:sp>
        <p:nvSpPr>
          <p:cNvPr id="6" name="Espace réservé du numéro de diapositive 5">
            <a:extLst>
              <a:ext uri="{FF2B5EF4-FFF2-40B4-BE49-F238E27FC236}">
                <a16:creationId xmlns:a16="http://schemas.microsoft.com/office/drawing/2014/main" id="{447EF156-289A-392E-A17B-528BE0E9B435}"/>
              </a:ext>
            </a:extLst>
          </p:cNvPr>
          <p:cNvSpPr>
            <a:spLocks noGrp="1"/>
          </p:cNvSpPr>
          <p:nvPr>
            <p:ph type="sldNum" sz="quarter" idx="12"/>
          </p:nvPr>
        </p:nvSpPr>
        <p:spPr/>
        <p:txBody>
          <a:bodyPr/>
          <a:lstStyle>
            <a:lvl1pPr>
              <a:defRPr>
                <a:solidFill>
                  <a:schemeClr val="bg1"/>
                </a:solidFill>
              </a:defRPr>
            </a:lvl1pPr>
          </a:lstStyle>
          <a:p>
            <a:fld id="{94B63599-5DA0-BE42-AE37-88D1760620F1}" type="slidenum">
              <a:rPr lang="fr-FR" smtClean="0"/>
              <a:pPr/>
              <a:t>‹N°›</a:t>
            </a:fld>
            <a:endParaRPr lang="fr-FR"/>
          </a:p>
        </p:txBody>
      </p:sp>
      <p:pic>
        <p:nvPicPr>
          <p:cNvPr id="7" name="Image 6">
            <a:extLst>
              <a:ext uri="{FF2B5EF4-FFF2-40B4-BE49-F238E27FC236}">
                <a16:creationId xmlns:a16="http://schemas.microsoft.com/office/drawing/2014/main" id="{B99401C7-5175-FAF4-0964-F429221B570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9" name="Connecteur droit 8">
            <a:extLst>
              <a:ext uri="{FF2B5EF4-FFF2-40B4-BE49-F238E27FC236}">
                <a16:creationId xmlns:a16="http://schemas.microsoft.com/office/drawing/2014/main" id="{954773F5-7BE5-654B-2CD1-E72570F3DD7B}"/>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11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re et contenu">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31E69DE-DF1D-85F3-70CF-82C3157B3E1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56"/>
          <a:stretch/>
        </p:blipFill>
        <p:spPr>
          <a:xfrm>
            <a:off x="3175" y="6317999"/>
            <a:ext cx="12201525" cy="540001"/>
          </a:xfrm>
          <a:prstGeom prst="rect">
            <a:avLst/>
          </a:prstGeom>
        </p:spPr>
      </p:pic>
      <p:sp>
        <p:nvSpPr>
          <p:cNvPr id="2" name="Titre 1">
            <a:extLst>
              <a:ext uri="{FF2B5EF4-FFF2-40B4-BE49-F238E27FC236}">
                <a16:creationId xmlns:a16="http://schemas.microsoft.com/office/drawing/2014/main" id="{31889C5F-FFF3-528F-720C-6BB462D54A5C}"/>
              </a:ext>
            </a:extLst>
          </p:cNvPr>
          <p:cNvSpPr>
            <a:spLocks noGrp="1"/>
          </p:cNvSpPr>
          <p:nvPr>
            <p:ph type="title"/>
          </p:nvPr>
        </p:nvSpPr>
        <p:spPr/>
        <p:txBody>
          <a:bodyPr/>
          <a:lstStyle>
            <a:lvl1pPr>
              <a:defRPr>
                <a:solidFill>
                  <a:schemeClr val="accent2"/>
                </a:solidFill>
              </a:defRPr>
            </a:lvl1pPr>
          </a:lstStyle>
          <a:p>
            <a:endParaRPr lang="fr-FR" dirty="0"/>
          </a:p>
        </p:txBody>
      </p:sp>
      <p:sp>
        <p:nvSpPr>
          <p:cNvPr id="3" name="Espace réservé du contenu 2">
            <a:extLst>
              <a:ext uri="{FF2B5EF4-FFF2-40B4-BE49-F238E27FC236}">
                <a16:creationId xmlns:a16="http://schemas.microsoft.com/office/drawing/2014/main" id="{F9618D8B-AF28-3F84-AD28-3808941989BA}"/>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BC89550A-673E-B3AC-B998-A91515B300AC}"/>
              </a:ext>
            </a:extLst>
          </p:cNvPr>
          <p:cNvSpPr>
            <a:spLocks noGrp="1"/>
          </p:cNvSpPr>
          <p:nvPr>
            <p:ph type="dt" sz="half" idx="10"/>
          </p:nvPr>
        </p:nvSpPr>
        <p:spPr/>
        <p:txBody>
          <a:bodyPr/>
          <a:lstStyle>
            <a:lvl1pPr>
              <a:defRPr>
                <a:solidFill>
                  <a:schemeClr val="bg1"/>
                </a:solidFill>
              </a:defRPr>
            </a:lvl1pPr>
          </a:lstStyle>
          <a:p>
            <a:fld id="{0D3E32E2-9E65-4E19-8BE3-C5E18FA18E11}" type="datetime1">
              <a:rPr lang="fr-FR" smtClean="0"/>
              <a:t>24/08/2026</a:t>
            </a:fld>
            <a:endParaRPr lang="fr-FR" dirty="0"/>
          </a:p>
        </p:txBody>
      </p:sp>
      <p:sp>
        <p:nvSpPr>
          <p:cNvPr id="5" name="Espace réservé du pied de page 4">
            <a:extLst>
              <a:ext uri="{FF2B5EF4-FFF2-40B4-BE49-F238E27FC236}">
                <a16:creationId xmlns:a16="http://schemas.microsoft.com/office/drawing/2014/main" id="{3E1EBDE7-38B5-E3FF-F6AB-1FFF3403BE0B}"/>
              </a:ext>
            </a:extLst>
          </p:cNvPr>
          <p:cNvSpPr>
            <a:spLocks noGrp="1"/>
          </p:cNvSpPr>
          <p:nvPr>
            <p:ph type="ftr" sz="quarter" idx="11"/>
          </p:nvPr>
        </p:nvSpPr>
        <p:spPr/>
        <p:txBody>
          <a:bodyPr/>
          <a:lstStyle>
            <a:lvl1pPr>
              <a:defRPr>
                <a:solidFill>
                  <a:schemeClr val="bg1"/>
                </a:solidFill>
              </a:defRPr>
            </a:lvl1pPr>
          </a:lstStyle>
          <a:p>
            <a:r>
              <a:rPr lang="fr-FR"/>
              <a:t>Journée d'intégration des nouveaux entrants</a:t>
            </a:r>
            <a:endParaRPr lang="fr-FR" dirty="0"/>
          </a:p>
        </p:txBody>
      </p:sp>
      <p:sp>
        <p:nvSpPr>
          <p:cNvPr id="6" name="Espace réservé du numéro de diapositive 5">
            <a:extLst>
              <a:ext uri="{FF2B5EF4-FFF2-40B4-BE49-F238E27FC236}">
                <a16:creationId xmlns:a16="http://schemas.microsoft.com/office/drawing/2014/main" id="{447EF156-289A-392E-A17B-528BE0E9B435}"/>
              </a:ext>
            </a:extLst>
          </p:cNvPr>
          <p:cNvSpPr>
            <a:spLocks noGrp="1"/>
          </p:cNvSpPr>
          <p:nvPr>
            <p:ph type="sldNum" sz="quarter" idx="12"/>
          </p:nvPr>
        </p:nvSpPr>
        <p:spPr/>
        <p:txBody>
          <a:bodyPr/>
          <a:lstStyle>
            <a:lvl1pPr>
              <a:defRPr>
                <a:solidFill>
                  <a:schemeClr val="bg1"/>
                </a:solidFill>
              </a:defRPr>
            </a:lvl1pPr>
          </a:lstStyle>
          <a:p>
            <a:fld id="{94B63599-5DA0-BE42-AE37-88D1760620F1}" type="slidenum">
              <a:rPr lang="fr-FR" smtClean="0"/>
              <a:pPr/>
              <a:t>‹N°›</a:t>
            </a:fld>
            <a:endParaRPr lang="fr-FR"/>
          </a:p>
        </p:txBody>
      </p:sp>
      <p:pic>
        <p:nvPicPr>
          <p:cNvPr id="7" name="Image 6">
            <a:extLst>
              <a:ext uri="{FF2B5EF4-FFF2-40B4-BE49-F238E27FC236}">
                <a16:creationId xmlns:a16="http://schemas.microsoft.com/office/drawing/2014/main" id="{B99401C7-5175-FAF4-0964-F429221B570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9" name="Connecteur droit 8">
            <a:extLst>
              <a:ext uri="{FF2B5EF4-FFF2-40B4-BE49-F238E27FC236}">
                <a16:creationId xmlns:a16="http://schemas.microsoft.com/office/drawing/2014/main" id="{954773F5-7BE5-654B-2CD1-E72570F3DD7B}"/>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30357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3_Titre et contenu">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779C4B-6C33-8A68-E4D7-CC3F7053175D}"/>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31889C5F-FFF3-528F-720C-6BB462D54A5C}"/>
              </a:ext>
            </a:extLst>
          </p:cNvPr>
          <p:cNvSpPr>
            <a:spLocks noGrp="1"/>
          </p:cNvSpPr>
          <p:nvPr>
            <p:ph type="title"/>
          </p:nvPr>
        </p:nvSpPr>
        <p:spPr/>
        <p:txBody>
          <a:bodyPr/>
          <a:lstStyle>
            <a:lvl1pPr>
              <a:defRPr>
                <a:solidFill>
                  <a:schemeClr val="accent2"/>
                </a:solidFill>
              </a:defRPr>
            </a:lvl1pPr>
          </a:lstStyle>
          <a:p>
            <a:endParaRPr lang="fr-FR" dirty="0"/>
          </a:p>
        </p:txBody>
      </p:sp>
      <p:sp>
        <p:nvSpPr>
          <p:cNvPr id="3" name="Espace réservé du contenu 2">
            <a:extLst>
              <a:ext uri="{FF2B5EF4-FFF2-40B4-BE49-F238E27FC236}">
                <a16:creationId xmlns:a16="http://schemas.microsoft.com/office/drawing/2014/main" id="{F9618D8B-AF28-3F84-AD28-3808941989BA}"/>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BC89550A-673E-B3AC-B998-A91515B300AC}"/>
              </a:ext>
            </a:extLst>
          </p:cNvPr>
          <p:cNvSpPr>
            <a:spLocks noGrp="1"/>
          </p:cNvSpPr>
          <p:nvPr>
            <p:ph type="dt" sz="half" idx="10"/>
          </p:nvPr>
        </p:nvSpPr>
        <p:spPr/>
        <p:txBody>
          <a:bodyPr/>
          <a:lstStyle>
            <a:lvl1pPr>
              <a:defRPr>
                <a:solidFill>
                  <a:schemeClr val="accent1"/>
                </a:solidFill>
              </a:defRPr>
            </a:lvl1pPr>
          </a:lstStyle>
          <a:p>
            <a:fld id="{FBA609B4-9B3C-4CF9-B1A4-A6DB76C28727}" type="datetime1">
              <a:rPr lang="fr-FR" smtClean="0"/>
              <a:t>24/08/2026</a:t>
            </a:fld>
            <a:endParaRPr lang="fr-FR" dirty="0"/>
          </a:p>
        </p:txBody>
      </p:sp>
      <p:sp>
        <p:nvSpPr>
          <p:cNvPr id="5" name="Espace réservé du pied de page 4">
            <a:extLst>
              <a:ext uri="{FF2B5EF4-FFF2-40B4-BE49-F238E27FC236}">
                <a16:creationId xmlns:a16="http://schemas.microsoft.com/office/drawing/2014/main" id="{3E1EBDE7-38B5-E3FF-F6AB-1FFF3403BE0B}"/>
              </a:ext>
            </a:extLst>
          </p:cNvPr>
          <p:cNvSpPr>
            <a:spLocks noGrp="1"/>
          </p:cNvSpPr>
          <p:nvPr>
            <p:ph type="ftr" sz="quarter" idx="11"/>
          </p:nvPr>
        </p:nvSpPr>
        <p:spPr/>
        <p:txBody>
          <a:bodyPr/>
          <a:lstStyle>
            <a:lvl1pPr>
              <a:defRPr>
                <a:solidFill>
                  <a:schemeClr val="accent1"/>
                </a:solidFill>
              </a:defRPr>
            </a:lvl1pPr>
          </a:lstStyle>
          <a:p>
            <a:r>
              <a:rPr lang="fr-FR"/>
              <a:t>Journée d'intégration des nouveaux entrants</a:t>
            </a:r>
            <a:endParaRPr lang="fr-FR" dirty="0"/>
          </a:p>
        </p:txBody>
      </p:sp>
      <p:sp>
        <p:nvSpPr>
          <p:cNvPr id="6" name="Espace réservé du numéro de diapositive 5">
            <a:extLst>
              <a:ext uri="{FF2B5EF4-FFF2-40B4-BE49-F238E27FC236}">
                <a16:creationId xmlns:a16="http://schemas.microsoft.com/office/drawing/2014/main" id="{447EF156-289A-392E-A17B-528BE0E9B435}"/>
              </a:ext>
            </a:extLst>
          </p:cNvPr>
          <p:cNvSpPr>
            <a:spLocks noGrp="1"/>
          </p:cNvSpPr>
          <p:nvPr>
            <p:ph type="sldNum" sz="quarter" idx="12"/>
          </p:nvPr>
        </p:nvSpPr>
        <p:spPr/>
        <p:txBody>
          <a:bodyPr/>
          <a:lstStyle>
            <a:lvl1pPr>
              <a:defRPr>
                <a:solidFill>
                  <a:schemeClr val="accent1"/>
                </a:solidFill>
              </a:defRPr>
            </a:lvl1pPr>
          </a:lstStyle>
          <a:p>
            <a:fld id="{94B63599-5DA0-BE42-AE37-88D1760620F1}" type="slidenum">
              <a:rPr lang="fr-FR" smtClean="0"/>
              <a:pPr/>
              <a:t>‹N°›</a:t>
            </a:fld>
            <a:endParaRPr lang="fr-FR"/>
          </a:p>
        </p:txBody>
      </p:sp>
      <p:pic>
        <p:nvPicPr>
          <p:cNvPr id="7" name="Image 6">
            <a:extLst>
              <a:ext uri="{FF2B5EF4-FFF2-40B4-BE49-F238E27FC236}">
                <a16:creationId xmlns:a16="http://schemas.microsoft.com/office/drawing/2014/main" id="{B99401C7-5175-FAF4-0964-F429221B570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9" name="Connecteur droit 8">
            <a:extLst>
              <a:ext uri="{FF2B5EF4-FFF2-40B4-BE49-F238E27FC236}">
                <a16:creationId xmlns:a16="http://schemas.microsoft.com/office/drawing/2014/main" id="{954773F5-7BE5-654B-2CD1-E72570F3DD7B}"/>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4898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colonne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A744807-E470-CFFA-FCC2-F5FE905269DE}"/>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556468BE-3B34-3303-2C99-8F14683F2926}"/>
              </a:ext>
            </a:extLst>
          </p:cNvPr>
          <p:cNvSpPr>
            <a:spLocks noGrp="1"/>
          </p:cNvSpPr>
          <p:nvPr>
            <p:ph type="title"/>
          </p:nvPr>
        </p:nvSpPr>
        <p:spPr/>
        <p:txBody>
          <a:bodyPr/>
          <a:lstStyle>
            <a:lvl1pPr>
              <a:defRPr>
                <a:solidFill>
                  <a:schemeClr val="accent2"/>
                </a:solidFill>
              </a:defRPr>
            </a:lvl1pPr>
          </a:lstStyle>
          <a:p>
            <a:endParaRPr lang="fr-FR" dirty="0"/>
          </a:p>
        </p:txBody>
      </p:sp>
      <p:sp>
        <p:nvSpPr>
          <p:cNvPr id="3" name="Espace réservé du contenu 2">
            <a:extLst>
              <a:ext uri="{FF2B5EF4-FFF2-40B4-BE49-F238E27FC236}">
                <a16:creationId xmlns:a16="http://schemas.microsoft.com/office/drawing/2014/main" id="{D2E4176C-7890-FCDE-E3BA-7880D1541FEE}"/>
              </a:ext>
            </a:extLst>
          </p:cNvPr>
          <p:cNvSpPr>
            <a:spLocks noGrp="1"/>
          </p:cNvSpPr>
          <p:nvPr>
            <p:ph sz="half" idx="1"/>
          </p:nvPr>
        </p:nvSpPr>
        <p:spPr>
          <a:xfrm>
            <a:off x="695325" y="1989137"/>
            <a:ext cx="5292725" cy="414020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a:extLst>
              <a:ext uri="{FF2B5EF4-FFF2-40B4-BE49-F238E27FC236}">
                <a16:creationId xmlns:a16="http://schemas.microsoft.com/office/drawing/2014/main" id="{463A68C2-03F0-D3C1-1C1F-532C8A016E31}"/>
              </a:ext>
            </a:extLst>
          </p:cNvPr>
          <p:cNvSpPr>
            <a:spLocks noGrp="1"/>
          </p:cNvSpPr>
          <p:nvPr>
            <p:ph sz="half" idx="2"/>
          </p:nvPr>
        </p:nvSpPr>
        <p:spPr>
          <a:xfrm>
            <a:off x="6203950" y="1989138"/>
            <a:ext cx="5292724" cy="414020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a:extLst>
              <a:ext uri="{FF2B5EF4-FFF2-40B4-BE49-F238E27FC236}">
                <a16:creationId xmlns:a16="http://schemas.microsoft.com/office/drawing/2014/main" id="{2FB3F207-F8D0-3ACE-24E8-74F554464A1E}"/>
              </a:ext>
            </a:extLst>
          </p:cNvPr>
          <p:cNvSpPr>
            <a:spLocks noGrp="1"/>
          </p:cNvSpPr>
          <p:nvPr>
            <p:ph type="dt" sz="half" idx="10"/>
          </p:nvPr>
        </p:nvSpPr>
        <p:spPr/>
        <p:txBody>
          <a:bodyPr/>
          <a:lstStyle/>
          <a:p>
            <a:fld id="{55E9D9B4-DDF4-46DC-81D3-BA55CBA22802}" type="datetime1">
              <a:rPr lang="fr-FR" smtClean="0"/>
              <a:t>24/08/2026</a:t>
            </a:fld>
            <a:endParaRPr lang="fr-FR"/>
          </a:p>
        </p:txBody>
      </p:sp>
      <p:sp>
        <p:nvSpPr>
          <p:cNvPr id="6" name="Espace réservé du pied de page 5">
            <a:extLst>
              <a:ext uri="{FF2B5EF4-FFF2-40B4-BE49-F238E27FC236}">
                <a16:creationId xmlns:a16="http://schemas.microsoft.com/office/drawing/2014/main" id="{A7E38B8B-5A56-E6EC-1201-BEE19CE4F9D0}"/>
              </a:ext>
            </a:extLst>
          </p:cNvPr>
          <p:cNvSpPr>
            <a:spLocks noGrp="1"/>
          </p:cNvSpPr>
          <p:nvPr>
            <p:ph type="ftr" sz="quarter" idx="11"/>
          </p:nvPr>
        </p:nvSpPr>
        <p:spPr/>
        <p:txBody>
          <a:bodyPr/>
          <a:lstStyle/>
          <a:p>
            <a:r>
              <a:rPr lang="fr-FR"/>
              <a:t>Journée d'intégration des nouveaux entrants</a:t>
            </a:r>
          </a:p>
        </p:txBody>
      </p:sp>
      <p:sp>
        <p:nvSpPr>
          <p:cNvPr id="7" name="Espace réservé du numéro de diapositive 6">
            <a:extLst>
              <a:ext uri="{FF2B5EF4-FFF2-40B4-BE49-F238E27FC236}">
                <a16:creationId xmlns:a16="http://schemas.microsoft.com/office/drawing/2014/main" id="{50231E8B-B147-2D2A-6016-B2E5414989F9}"/>
              </a:ext>
            </a:extLst>
          </p:cNvPr>
          <p:cNvSpPr>
            <a:spLocks noGrp="1"/>
          </p:cNvSpPr>
          <p:nvPr>
            <p:ph type="sldNum" sz="quarter" idx="12"/>
          </p:nvPr>
        </p:nvSpPr>
        <p:spPr/>
        <p:txBody>
          <a:bodyPr/>
          <a:lstStyle/>
          <a:p>
            <a:fld id="{94B63599-5DA0-BE42-AE37-88D1760620F1}" type="slidenum">
              <a:rPr lang="fr-FR" smtClean="0"/>
              <a:t>‹N°›</a:t>
            </a:fld>
            <a:endParaRPr lang="fr-FR"/>
          </a:p>
        </p:txBody>
      </p:sp>
      <p:pic>
        <p:nvPicPr>
          <p:cNvPr id="11" name="Image 10">
            <a:extLst>
              <a:ext uri="{FF2B5EF4-FFF2-40B4-BE49-F238E27FC236}">
                <a16:creationId xmlns:a16="http://schemas.microsoft.com/office/drawing/2014/main" id="{47ED1F4B-F8AF-6A32-996A-140828E4FDC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12" name="Connecteur droit 11">
            <a:extLst>
              <a:ext uri="{FF2B5EF4-FFF2-40B4-BE49-F238E27FC236}">
                <a16:creationId xmlns:a16="http://schemas.microsoft.com/office/drawing/2014/main" id="{7A45FD47-8F02-E3D1-8836-A153070B3F16}"/>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976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3 colonne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9090958-F7E7-8AD5-A483-0D1FBFEB2709}"/>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556468BE-3B34-3303-2C99-8F14683F2926}"/>
              </a:ext>
            </a:extLst>
          </p:cNvPr>
          <p:cNvSpPr>
            <a:spLocks noGrp="1"/>
          </p:cNvSpPr>
          <p:nvPr>
            <p:ph type="title"/>
          </p:nvPr>
        </p:nvSpPr>
        <p:spPr/>
        <p:txBody>
          <a:bodyPr/>
          <a:lstStyle>
            <a:lvl1pPr>
              <a:defRPr>
                <a:solidFill>
                  <a:schemeClr val="accent2"/>
                </a:solidFill>
              </a:defRPr>
            </a:lvl1pPr>
          </a:lstStyle>
          <a:p>
            <a:endParaRPr lang="fr-FR" dirty="0"/>
          </a:p>
        </p:txBody>
      </p:sp>
      <p:sp>
        <p:nvSpPr>
          <p:cNvPr id="3" name="Espace réservé du contenu 2">
            <a:extLst>
              <a:ext uri="{FF2B5EF4-FFF2-40B4-BE49-F238E27FC236}">
                <a16:creationId xmlns:a16="http://schemas.microsoft.com/office/drawing/2014/main" id="{D2E4176C-7890-FCDE-E3BA-7880D1541FEE}"/>
              </a:ext>
            </a:extLst>
          </p:cNvPr>
          <p:cNvSpPr>
            <a:spLocks noGrp="1"/>
          </p:cNvSpPr>
          <p:nvPr>
            <p:ph sz="half" idx="1"/>
          </p:nvPr>
        </p:nvSpPr>
        <p:spPr>
          <a:xfrm>
            <a:off x="695325" y="1989137"/>
            <a:ext cx="3455989" cy="414020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a:extLst>
              <a:ext uri="{FF2B5EF4-FFF2-40B4-BE49-F238E27FC236}">
                <a16:creationId xmlns:a16="http://schemas.microsoft.com/office/drawing/2014/main" id="{463A68C2-03F0-D3C1-1C1F-532C8A016E31}"/>
              </a:ext>
            </a:extLst>
          </p:cNvPr>
          <p:cNvSpPr>
            <a:spLocks noGrp="1"/>
          </p:cNvSpPr>
          <p:nvPr>
            <p:ph sz="half" idx="2"/>
          </p:nvPr>
        </p:nvSpPr>
        <p:spPr>
          <a:xfrm>
            <a:off x="4367213" y="1989138"/>
            <a:ext cx="3457575" cy="414020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a:extLst>
              <a:ext uri="{FF2B5EF4-FFF2-40B4-BE49-F238E27FC236}">
                <a16:creationId xmlns:a16="http://schemas.microsoft.com/office/drawing/2014/main" id="{2FB3F207-F8D0-3ACE-24E8-74F554464A1E}"/>
              </a:ext>
            </a:extLst>
          </p:cNvPr>
          <p:cNvSpPr>
            <a:spLocks noGrp="1"/>
          </p:cNvSpPr>
          <p:nvPr>
            <p:ph type="dt" sz="half" idx="10"/>
          </p:nvPr>
        </p:nvSpPr>
        <p:spPr/>
        <p:txBody>
          <a:bodyPr/>
          <a:lstStyle/>
          <a:p>
            <a:fld id="{8049D608-CCA4-4A46-AC64-70055AC03D9B}" type="datetime1">
              <a:rPr lang="fr-FR" smtClean="0"/>
              <a:t>24/08/2026</a:t>
            </a:fld>
            <a:endParaRPr lang="fr-FR"/>
          </a:p>
        </p:txBody>
      </p:sp>
      <p:sp>
        <p:nvSpPr>
          <p:cNvPr id="6" name="Espace réservé du pied de page 5">
            <a:extLst>
              <a:ext uri="{FF2B5EF4-FFF2-40B4-BE49-F238E27FC236}">
                <a16:creationId xmlns:a16="http://schemas.microsoft.com/office/drawing/2014/main" id="{A7E38B8B-5A56-E6EC-1201-BEE19CE4F9D0}"/>
              </a:ext>
            </a:extLst>
          </p:cNvPr>
          <p:cNvSpPr>
            <a:spLocks noGrp="1"/>
          </p:cNvSpPr>
          <p:nvPr>
            <p:ph type="ftr" sz="quarter" idx="11"/>
          </p:nvPr>
        </p:nvSpPr>
        <p:spPr/>
        <p:txBody>
          <a:bodyPr/>
          <a:lstStyle/>
          <a:p>
            <a:r>
              <a:rPr lang="fr-FR"/>
              <a:t>Journée d'intégration des nouveaux entrants</a:t>
            </a:r>
          </a:p>
        </p:txBody>
      </p:sp>
      <p:sp>
        <p:nvSpPr>
          <p:cNvPr id="7" name="Espace réservé du numéro de diapositive 6">
            <a:extLst>
              <a:ext uri="{FF2B5EF4-FFF2-40B4-BE49-F238E27FC236}">
                <a16:creationId xmlns:a16="http://schemas.microsoft.com/office/drawing/2014/main" id="{50231E8B-B147-2D2A-6016-B2E5414989F9}"/>
              </a:ext>
            </a:extLst>
          </p:cNvPr>
          <p:cNvSpPr>
            <a:spLocks noGrp="1"/>
          </p:cNvSpPr>
          <p:nvPr>
            <p:ph type="sldNum" sz="quarter" idx="12"/>
          </p:nvPr>
        </p:nvSpPr>
        <p:spPr/>
        <p:txBody>
          <a:bodyPr/>
          <a:lstStyle/>
          <a:p>
            <a:fld id="{94B63599-5DA0-BE42-AE37-88D1760620F1}" type="slidenum">
              <a:rPr lang="fr-FR" smtClean="0"/>
              <a:t>‹N°›</a:t>
            </a:fld>
            <a:endParaRPr lang="fr-FR"/>
          </a:p>
        </p:txBody>
      </p:sp>
      <p:sp>
        <p:nvSpPr>
          <p:cNvPr id="9" name="Espace réservé du contenu 3">
            <a:extLst>
              <a:ext uri="{FF2B5EF4-FFF2-40B4-BE49-F238E27FC236}">
                <a16:creationId xmlns:a16="http://schemas.microsoft.com/office/drawing/2014/main" id="{5B376B07-EB61-361A-CDFD-5E75CD9A2FDF}"/>
              </a:ext>
            </a:extLst>
          </p:cNvPr>
          <p:cNvSpPr>
            <a:spLocks noGrp="1"/>
          </p:cNvSpPr>
          <p:nvPr>
            <p:ph sz="half" idx="13"/>
          </p:nvPr>
        </p:nvSpPr>
        <p:spPr>
          <a:xfrm>
            <a:off x="8040688" y="1989138"/>
            <a:ext cx="3457575" cy="414020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8" name="Image 7">
            <a:extLst>
              <a:ext uri="{FF2B5EF4-FFF2-40B4-BE49-F238E27FC236}">
                <a16:creationId xmlns:a16="http://schemas.microsoft.com/office/drawing/2014/main" id="{2812BC44-B713-09E9-A994-1EBF66495F4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13" name="Connecteur droit 12">
            <a:extLst>
              <a:ext uri="{FF2B5EF4-FFF2-40B4-BE49-F238E27FC236}">
                <a16:creationId xmlns:a16="http://schemas.microsoft.com/office/drawing/2014/main" id="{01B42FC7-ECB4-B8DF-817A-1F225C02B422}"/>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4319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3A245C0-7608-29FB-E211-F4BD5616FEBD}"/>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C96213AF-EDE7-ABD8-3C87-12C13108DCEE}"/>
              </a:ext>
            </a:extLst>
          </p:cNvPr>
          <p:cNvSpPr>
            <a:spLocks noGrp="1"/>
          </p:cNvSpPr>
          <p:nvPr>
            <p:ph type="title"/>
          </p:nvPr>
        </p:nvSpPr>
        <p:spPr>
          <a:xfrm>
            <a:off x="695325" y="549275"/>
            <a:ext cx="10801349" cy="1141413"/>
          </a:xfrm>
        </p:spPr>
        <p:txBody>
          <a:bodyPr anchor="ctr"/>
          <a:lstStyle>
            <a:lvl1pPr>
              <a:defRPr>
                <a:solidFill>
                  <a:schemeClr val="accent2"/>
                </a:solidFill>
              </a:defRPr>
            </a:lvl1pPr>
          </a:lstStyle>
          <a:p>
            <a:endParaRPr lang="fr-FR" dirty="0"/>
          </a:p>
        </p:txBody>
      </p:sp>
      <p:sp>
        <p:nvSpPr>
          <p:cNvPr id="3" name="Espace réservé du texte 2">
            <a:extLst>
              <a:ext uri="{FF2B5EF4-FFF2-40B4-BE49-F238E27FC236}">
                <a16:creationId xmlns:a16="http://schemas.microsoft.com/office/drawing/2014/main" id="{B339BCA0-00EB-4C04-FE5D-D57CFB42A343}"/>
              </a:ext>
            </a:extLst>
          </p:cNvPr>
          <p:cNvSpPr>
            <a:spLocks noGrp="1"/>
          </p:cNvSpPr>
          <p:nvPr>
            <p:ph type="body" idx="1"/>
          </p:nvPr>
        </p:nvSpPr>
        <p:spPr>
          <a:xfrm>
            <a:off x="695326" y="1989137"/>
            <a:ext cx="5302250" cy="583375"/>
          </a:xfrm>
        </p:spPr>
        <p:txBody>
          <a:bodyPr anchor="ctr">
            <a:normAutofit/>
          </a:bodyP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fr-FR" dirty="0"/>
          </a:p>
        </p:txBody>
      </p:sp>
      <p:sp>
        <p:nvSpPr>
          <p:cNvPr id="4" name="Espace réservé du contenu 3">
            <a:extLst>
              <a:ext uri="{FF2B5EF4-FFF2-40B4-BE49-F238E27FC236}">
                <a16:creationId xmlns:a16="http://schemas.microsoft.com/office/drawing/2014/main" id="{38039CBE-47B6-B221-F597-0A920B6452EB}"/>
              </a:ext>
            </a:extLst>
          </p:cNvPr>
          <p:cNvSpPr>
            <a:spLocks noGrp="1"/>
          </p:cNvSpPr>
          <p:nvPr>
            <p:ph sz="half" idx="2"/>
          </p:nvPr>
        </p:nvSpPr>
        <p:spPr>
          <a:xfrm>
            <a:off x="695326" y="2731009"/>
            <a:ext cx="5302250" cy="339833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5AB4248-870C-318C-3957-BD4B81DDCE0D}"/>
              </a:ext>
            </a:extLst>
          </p:cNvPr>
          <p:cNvSpPr>
            <a:spLocks noGrp="1"/>
          </p:cNvSpPr>
          <p:nvPr>
            <p:ph type="body" sz="quarter" idx="3"/>
          </p:nvPr>
        </p:nvSpPr>
        <p:spPr>
          <a:xfrm>
            <a:off x="6194424" y="1989138"/>
            <a:ext cx="5302250" cy="583374"/>
          </a:xfrm>
        </p:spPr>
        <p:txBody>
          <a:bodyPr anchor="ct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fr-FR" dirty="0"/>
          </a:p>
        </p:txBody>
      </p:sp>
      <p:sp>
        <p:nvSpPr>
          <p:cNvPr id="6" name="Espace réservé du contenu 5">
            <a:extLst>
              <a:ext uri="{FF2B5EF4-FFF2-40B4-BE49-F238E27FC236}">
                <a16:creationId xmlns:a16="http://schemas.microsoft.com/office/drawing/2014/main" id="{28C83028-6471-684E-6541-3C912C1C8817}"/>
              </a:ext>
            </a:extLst>
          </p:cNvPr>
          <p:cNvSpPr>
            <a:spLocks noGrp="1"/>
          </p:cNvSpPr>
          <p:nvPr>
            <p:ph sz="quarter" idx="4"/>
          </p:nvPr>
        </p:nvSpPr>
        <p:spPr>
          <a:xfrm>
            <a:off x="6203950" y="2731009"/>
            <a:ext cx="5302250" cy="339833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Espace réservé de la date 6">
            <a:extLst>
              <a:ext uri="{FF2B5EF4-FFF2-40B4-BE49-F238E27FC236}">
                <a16:creationId xmlns:a16="http://schemas.microsoft.com/office/drawing/2014/main" id="{5B6BE0A8-167A-EDED-938A-7034D719EABC}"/>
              </a:ext>
            </a:extLst>
          </p:cNvPr>
          <p:cNvSpPr>
            <a:spLocks noGrp="1"/>
          </p:cNvSpPr>
          <p:nvPr>
            <p:ph type="dt" sz="half" idx="10"/>
          </p:nvPr>
        </p:nvSpPr>
        <p:spPr/>
        <p:txBody>
          <a:bodyPr/>
          <a:lstStyle/>
          <a:p>
            <a:fld id="{BFE88BC2-7483-45D3-A725-52B1D9745EDD}" type="datetime1">
              <a:rPr lang="fr-FR" smtClean="0"/>
              <a:t>24/08/2026</a:t>
            </a:fld>
            <a:endParaRPr lang="fr-FR"/>
          </a:p>
        </p:txBody>
      </p:sp>
      <p:sp>
        <p:nvSpPr>
          <p:cNvPr id="8" name="Espace réservé du pied de page 7">
            <a:extLst>
              <a:ext uri="{FF2B5EF4-FFF2-40B4-BE49-F238E27FC236}">
                <a16:creationId xmlns:a16="http://schemas.microsoft.com/office/drawing/2014/main" id="{C76D9B09-35F6-CD02-5B0F-09D34FE863F4}"/>
              </a:ext>
            </a:extLst>
          </p:cNvPr>
          <p:cNvSpPr>
            <a:spLocks noGrp="1"/>
          </p:cNvSpPr>
          <p:nvPr>
            <p:ph type="ftr" sz="quarter" idx="11"/>
          </p:nvPr>
        </p:nvSpPr>
        <p:spPr/>
        <p:txBody>
          <a:bodyPr/>
          <a:lstStyle/>
          <a:p>
            <a:r>
              <a:rPr lang="fr-FR"/>
              <a:t>Journée d'intégration des nouveaux entrants</a:t>
            </a:r>
          </a:p>
        </p:txBody>
      </p:sp>
      <p:sp>
        <p:nvSpPr>
          <p:cNvPr id="9" name="Espace réservé du numéro de diapositive 8">
            <a:extLst>
              <a:ext uri="{FF2B5EF4-FFF2-40B4-BE49-F238E27FC236}">
                <a16:creationId xmlns:a16="http://schemas.microsoft.com/office/drawing/2014/main" id="{2EAAAD1C-47AE-9FCA-0448-17D1AFD6319E}"/>
              </a:ext>
            </a:extLst>
          </p:cNvPr>
          <p:cNvSpPr>
            <a:spLocks noGrp="1"/>
          </p:cNvSpPr>
          <p:nvPr>
            <p:ph type="sldNum" sz="quarter" idx="12"/>
          </p:nvPr>
        </p:nvSpPr>
        <p:spPr/>
        <p:txBody>
          <a:bodyPr/>
          <a:lstStyle/>
          <a:p>
            <a:fld id="{94B63599-5DA0-BE42-AE37-88D1760620F1}" type="slidenum">
              <a:rPr lang="fr-FR" smtClean="0"/>
              <a:t>‹N°›</a:t>
            </a:fld>
            <a:endParaRPr lang="fr-FR"/>
          </a:p>
        </p:txBody>
      </p:sp>
      <p:pic>
        <p:nvPicPr>
          <p:cNvPr id="10" name="Image 9">
            <a:extLst>
              <a:ext uri="{FF2B5EF4-FFF2-40B4-BE49-F238E27FC236}">
                <a16:creationId xmlns:a16="http://schemas.microsoft.com/office/drawing/2014/main" id="{4B145831-15F1-C839-875C-ABB8BFD272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13" name="Connecteur droit 12">
            <a:extLst>
              <a:ext uri="{FF2B5EF4-FFF2-40B4-BE49-F238E27FC236}">
                <a16:creationId xmlns:a16="http://schemas.microsoft.com/office/drawing/2014/main" id="{1F0FFB82-6432-211D-DD5B-E79E186C1CFE}"/>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964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ogo seu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60E2BA01-0E4B-D450-EA29-B3D7944C2193}"/>
              </a:ext>
            </a:extLst>
          </p:cNvPr>
          <p:cNvPicPr>
            <a:picLocks noChangeAspect="1"/>
          </p:cNvPicPr>
          <p:nvPr userDrawn="1"/>
        </p:nvPicPr>
        <p:blipFill>
          <a:blip r:embed="rId3"/>
          <a:srcRect/>
          <a:stretch/>
        </p:blipFill>
        <p:spPr>
          <a:xfrm>
            <a:off x="2495550" y="2668905"/>
            <a:ext cx="7200900" cy="1520190"/>
          </a:xfrm>
          <a:prstGeom prst="rect">
            <a:avLst/>
          </a:prstGeom>
        </p:spPr>
      </p:pic>
    </p:spTree>
    <p:extLst>
      <p:ext uri="{BB962C8B-B14F-4D97-AF65-F5344CB8AC3E}">
        <p14:creationId xmlns:p14="http://schemas.microsoft.com/office/powerpoint/2010/main" val="9318389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F5B9310-A98B-02B0-8DFD-5F4E8CAFFA50}"/>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1424FF7A-7AC1-B304-B766-865CD6D61037}"/>
              </a:ext>
            </a:extLst>
          </p:cNvPr>
          <p:cNvSpPr>
            <a:spLocks noGrp="1"/>
          </p:cNvSpPr>
          <p:nvPr>
            <p:ph type="title"/>
          </p:nvPr>
        </p:nvSpPr>
        <p:spPr/>
        <p:txBody>
          <a:bodyPr anchor="ctr"/>
          <a:lstStyle>
            <a:lvl1pPr>
              <a:defRPr>
                <a:solidFill>
                  <a:schemeClr val="accent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D265603E-9229-B94A-80F8-4FD6A36214B9}"/>
              </a:ext>
            </a:extLst>
          </p:cNvPr>
          <p:cNvSpPr>
            <a:spLocks noGrp="1"/>
          </p:cNvSpPr>
          <p:nvPr>
            <p:ph type="dt" sz="half" idx="10"/>
          </p:nvPr>
        </p:nvSpPr>
        <p:spPr/>
        <p:txBody>
          <a:bodyPr/>
          <a:lstStyle/>
          <a:p>
            <a:fld id="{B840BB76-AFE2-4EA7-ACC5-1D6442006F48}" type="datetime1">
              <a:rPr lang="fr-FR" smtClean="0"/>
              <a:t>24/08/2026</a:t>
            </a:fld>
            <a:endParaRPr lang="fr-FR"/>
          </a:p>
        </p:txBody>
      </p:sp>
      <p:sp>
        <p:nvSpPr>
          <p:cNvPr id="4" name="Espace réservé du pied de page 3">
            <a:extLst>
              <a:ext uri="{FF2B5EF4-FFF2-40B4-BE49-F238E27FC236}">
                <a16:creationId xmlns:a16="http://schemas.microsoft.com/office/drawing/2014/main" id="{CC332EF9-A7AF-0E36-B432-A2F119BA702B}"/>
              </a:ext>
            </a:extLst>
          </p:cNvPr>
          <p:cNvSpPr>
            <a:spLocks noGrp="1"/>
          </p:cNvSpPr>
          <p:nvPr>
            <p:ph type="ftr" sz="quarter" idx="11"/>
          </p:nvPr>
        </p:nvSpPr>
        <p:spPr/>
        <p:txBody>
          <a:bodyPr/>
          <a:lstStyle/>
          <a:p>
            <a:r>
              <a:rPr lang="fr-FR"/>
              <a:t>Journée d'intégration des nouveaux entrants</a:t>
            </a:r>
          </a:p>
        </p:txBody>
      </p:sp>
      <p:sp>
        <p:nvSpPr>
          <p:cNvPr id="5" name="Espace réservé du numéro de diapositive 4">
            <a:extLst>
              <a:ext uri="{FF2B5EF4-FFF2-40B4-BE49-F238E27FC236}">
                <a16:creationId xmlns:a16="http://schemas.microsoft.com/office/drawing/2014/main" id="{1264E45D-D49D-03B1-DAB7-55D30C0FBBFD}"/>
              </a:ext>
            </a:extLst>
          </p:cNvPr>
          <p:cNvSpPr>
            <a:spLocks noGrp="1"/>
          </p:cNvSpPr>
          <p:nvPr>
            <p:ph type="sldNum" sz="quarter" idx="12"/>
          </p:nvPr>
        </p:nvSpPr>
        <p:spPr/>
        <p:txBody>
          <a:bodyPr/>
          <a:lstStyle/>
          <a:p>
            <a:fld id="{94B63599-5DA0-BE42-AE37-88D1760620F1}" type="slidenum">
              <a:rPr lang="fr-FR" smtClean="0"/>
              <a:t>‹N°›</a:t>
            </a:fld>
            <a:endParaRPr lang="fr-FR"/>
          </a:p>
        </p:txBody>
      </p:sp>
      <p:pic>
        <p:nvPicPr>
          <p:cNvPr id="6" name="Image 5">
            <a:extLst>
              <a:ext uri="{FF2B5EF4-FFF2-40B4-BE49-F238E27FC236}">
                <a16:creationId xmlns:a16="http://schemas.microsoft.com/office/drawing/2014/main" id="{DC24615F-94DA-228D-98B8-8CFF9A1CF9D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8" name="Connecteur droit 7">
            <a:extLst>
              <a:ext uri="{FF2B5EF4-FFF2-40B4-BE49-F238E27FC236}">
                <a16:creationId xmlns:a16="http://schemas.microsoft.com/office/drawing/2014/main" id="{ECA7C713-6E9F-9E06-96FE-1CBF92D19B1B}"/>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73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bg2"/>
        </a:solidFill>
        <a:effectLst/>
      </p:bgPr>
    </p:bg>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3F002E4-6434-1420-E8D9-7B0AE58D3D79}"/>
              </a:ext>
            </a:extLst>
          </p:cNvPr>
          <p:cNvSpPr>
            <a:spLocks noGrp="1"/>
          </p:cNvSpPr>
          <p:nvPr>
            <p:ph type="dt" sz="half" idx="10"/>
          </p:nvPr>
        </p:nvSpPr>
        <p:spPr/>
        <p:txBody>
          <a:bodyPr/>
          <a:lstStyle>
            <a:lvl1pPr>
              <a:defRPr>
                <a:solidFill>
                  <a:schemeClr val="tx2"/>
                </a:solidFill>
              </a:defRPr>
            </a:lvl1pPr>
          </a:lstStyle>
          <a:p>
            <a:fld id="{D7364902-39FD-4F5F-9880-F2248B9C87F0}" type="datetime1">
              <a:rPr lang="fr-FR" smtClean="0"/>
              <a:t>24/08/2026</a:t>
            </a:fld>
            <a:endParaRPr lang="fr-FR"/>
          </a:p>
        </p:txBody>
      </p:sp>
      <p:sp>
        <p:nvSpPr>
          <p:cNvPr id="3" name="Espace réservé du pied de page 2">
            <a:extLst>
              <a:ext uri="{FF2B5EF4-FFF2-40B4-BE49-F238E27FC236}">
                <a16:creationId xmlns:a16="http://schemas.microsoft.com/office/drawing/2014/main" id="{B6450D56-F435-4A27-B920-5376803E8D52}"/>
              </a:ext>
            </a:extLst>
          </p:cNvPr>
          <p:cNvSpPr>
            <a:spLocks noGrp="1"/>
          </p:cNvSpPr>
          <p:nvPr>
            <p:ph type="ftr" sz="quarter" idx="11"/>
          </p:nvPr>
        </p:nvSpPr>
        <p:spPr/>
        <p:txBody>
          <a:bodyPr/>
          <a:lstStyle>
            <a:lvl1pPr>
              <a:defRPr>
                <a:solidFill>
                  <a:schemeClr val="tx2"/>
                </a:solidFill>
              </a:defRPr>
            </a:lvl1pPr>
          </a:lstStyle>
          <a:p>
            <a:r>
              <a:rPr lang="fr-FR"/>
              <a:t>Journée d'intégration des nouveaux entrants</a:t>
            </a:r>
          </a:p>
        </p:txBody>
      </p:sp>
      <p:sp>
        <p:nvSpPr>
          <p:cNvPr id="4" name="Espace réservé du numéro de diapositive 3">
            <a:extLst>
              <a:ext uri="{FF2B5EF4-FFF2-40B4-BE49-F238E27FC236}">
                <a16:creationId xmlns:a16="http://schemas.microsoft.com/office/drawing/2014/main" id="{13F17099-300B-92B2-0055-CA9B48CA887F}"/>
              </a:ext>
            </a:extLst>
          </p:cNvPr>
          <p:cNvSpPr>
            <a:spLocks noGrp="1"/>
          </p:cNvSpPr>
          <p:nvPr>
            <p:ph type="sldNum" sz="quarter" idx="12"/>
          </p:nvPr>
        </p:nvSpPr>
        <p:spPr/>
        <p:txBody>
          <a:bodyPr/>
          <a:lstStyle>
            <a:lvl1pPr>
              <a:defRPr>
                <a:solidFill>
                  <a:schemeClr val="tx2"/>
                </a:solidFill>
              </a:defRPr>
            </a:lvl1pPr>
          </a:lstStyle>
          <a:p>
            <a:fld id="{94B63599-5DA0-BE42-AE37-88D1760620F1}" type="slidenum">
              <a:rPr lang="fr-FR" smtClean="0"/>
              <a:pPr/>
              <a:t>‹N°›</a:t>
            </a:fld>
            <a:endParaRPr lang="fr-FR"/>
          </a:p>
        </p:txBody>
      </p:sp>
      <p:pic>
        <p:nvPicPr>
          <p:cNvPr id="5" name="Image 4">
            <a:extLst>
              <a:ext uri="{FF2B5EF4-FFF2-40B4-BE49-F238E27FC236}">
                <a16:creationId xmlns:a16="http://schemas.microsoft.com/office/drawing/2014/main" id="{9B5172B8-E3F5-93A5-63F0-42E8B9ECA0C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8" name="Connecteur droit 7">
            <a:extLst>
              <a:ext uri="{FF2B5EF4-FFF2-40B4-BE49-F238E27FC236}">
                <a16:creationId xmlns:a16="http://schemas.microsoft.com/office/drawing/2014/main" id="{09B1BF06-95A7-3FD5-5A3D-E19DB4A323A8}"/>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72725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3F002E4-6434-1420-E8D9-7B0AE58D3D79}"/>
              </a:ext>
            </a:extLst>
          </p:cNvPr>
          <p:cNvSpPr>
            <a:spLocks noGrp="1"/>
          </p:cNvSpPr>
          <p:nvPr>
            <p:ph type="dt" sz="half" idx="10"/>
          </p:nvPr>
        </p:nvSpPr>
        <p:spPr/>
        <p:txBody>
          <a:bodyPr/>
          <a:lstStyle>
            <a:lvl1pPr>
              <a:defRPr>
                <a:solidFill>
                  <a:schemeClr val="tx2"/>
                </a:solidFill>
              </a:defRPr>
            </a:lvl1pPr>
          </a:lstStyle>
          <a:p>
            <a:fld id="{F0B0FCB5-92B7-475E-AA5D-614EE84433F0}" type="datetime1">
              <a:rPr lang="fr-FR" smtClean="0"/>
              <a:t>24/08/2026</a:t>
            </a:fld>
            <a:endParaRPr lang="fr-FR"/>
          </a:p>
        </p:txBody>
      </p:sp>
      <p:sp>
        <p:nvSpPr>
          <p:cNvPr id="3" name="Espace réservé du pied de page 2">
            <a:extLst>
              <a:ext uri="{FF2B5EF4-FFF2-40B4-BE49-F238E27FC236}">
                <a16:creationId xmlns:a16="http://schemas.microsoft.com/office/drawing/2014/main" id="{B6450D56-F435-4A27-B920-5376803E8D52}"/>
              </a:ext>
            </a:extLst>
          </p:cNvPr>
          <p:cNvSpPr>
            <a:spLocks noGrp="1"/>
          </p:cNvSpPr>
          <p:nvPr>
            <p:ph type="ftr" sz="quarter" idx="11"/>
          </p:nvPr>
        </p:nvSpPr>
        <p:spPr/>
        <p:txBody>
          <a:bodyPr/>
          <a:lstStyle>
            <a:lvl1pPr>
              <a:defRPr>
                <a:solidFill>
                  <a:schemeClr val="tx2"/>
                </a:solidFill>
              </a:defRPr>
            </a:lvl1pPr>
          </a:lstStyle>
          <a:p>
            <a:r>
              <a:rPr lang="fr-FR"/>
              <a:t>Journée d'intégration des nouveaux entrants</a:t>
            </a:r>
          </a:p>
        </p:txBody>
      </p:sp>
      <p:sp>
        <p:nvSpPr>
          <p:cNvPr id="4" name="Espace réservé du numéro de diapositive 3">
            <a:extLst>
              <a:ext uri="{FF2B5EF4-FFF2-40B4-BE49-F238E27FC236}">
                <a16:creationId xmlns:a16="http://schemas.microsoft.com/office/drawing/2014/main" id="{13F17099-300B-92B2-0055-CA9B48CA887F}"/>
              </a:ext>
            </a:extLst>
          </p:cNvPr>
          <p:cNvSpPr>
            <a:spLocks noGrp="1"/>
          </p:cNvSpPr>
          <p:nvPr>
            <p:ph type="sldNum" sz="quarter" idx="12"/>
          </p:nvPr>
        </p:nvSpPr>
        <p:spPr/>
        <p:txBody>
          <a:bodyPr/>
          <a:lstStyle>
            <a:lvl1pPr>
              <a:defRPr>
                <a:solidFill>
                  <a:schemeClr val="tx2"/>
                </a:solidFill>
              </a:defRPr>
            </a:lvl1pPr>
          </a:lstStyle>
          <a:p>
            <a:fld id="{94B63599-5DA0-BE42-AE37-88D1760620F1}" type="slidenum">
              <a:rPr lang="fr-FR" smtClean="0"/>
              <a:pPr/>
              <a:t>‹N°›</a:t>
            </a:fld>
            <a:endParaRPr lang="fr-FR"/>
          </a:p>
        </p:txBody>
      </p:sp>
      <p:pic>
        <p:nvPicPr>
          <p:cNvPr id="6" name="Image 5">
            <a:extLst>
              <a:ext uri="{FF2B5EF4-FFF2-40B4-BE49-F238E27FC236}">
                <a16:creationId xmlns:a16="http://schemas.microsoft.com/office/drawing/2014/main" id="{FD0E8317-6100-4728-184D-31EFF1753D61}"/>
              </a:ext>
            </a:extLst>
          </p:cNvPr>
          <p:cNvPicPr>
            <a:picLocks noChangeAspect="1"/>
          </p:cNvPicPr>
          <p:nvPr userDrawn="1"/>
        </p:nvPicPr>
        <p:blipFill>
          <a:blip r:embed="rId2">
            <a:alphaModFix amt="16000"/>
            <a:duotone>
              <a:prstClr val="black"/>
              <a:schemeClr val="accent5">
                <a:tint val="45000"/>
                <a:satMod val="400000"/>
              </a:schemeClr>
            </a:duotone>
          </a:blip>
          <a:stretch>
            <a:fillRect/>
          </a:stretch>
        </p:blipFill>
        <p:spPr>
          <a:xfrm>
            <a:off x="7556500" y="2222500"/>
            <a:ext cx="4635500" cy="4635500"/>
          </a:xfrm>
          <a:prstGeom prst="rect">
            <a:avLst/>
          </a:prstGeom>
        </p:spPr>
      </p:pic>
      <p:pic>
        <p:nvPicPr>
          <p:cNvPr id="5" name="Image 4">
            <a:extLst>
              <a:ext uri="{FF2B5EF4-FFF2-40B4-BE49-F238E27FC236}">
                <a16:creationId xmlns:a16="http://schemas.microsoft.com/office/drawing/2014/main" id="{9B5172B8-E3F5-93A5-63F0-42E8B9ECA0C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8" name="Connecteur droit 7">
            <a:extLst>
              <a:ext uri="{FF2B5EF4-FFF2-40B4-BE49-F238E27FC236}">
                <a16:creationId xmlns:a16="http://schemas.microsoft.com/office/drawing/2014/main" id="{09B1BF06-95A7-3FD5-5A3D-E19DB4A323A8}"/>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544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E509CBF-AC4F-6A85-985B-A7A28D9035B6}"/>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e la date 4">
            <a:extLst>
              <a:ext uri="{FF2B5EF4-FFF2-40B4-BE49-F238E27FC236}">
                <a16:creationId xmlns:a16="http://schemas.microsoft.com/office/drawing/2014/main" id="{F31C3DA6-1B9F-AE68-9F5A-FD8A36CFB859}"/>
              </a:ext>
            </a:extLst>
          </p:cNvPr>
          <p:cNvSpPr>
            <a:spLocks noGrp="1"/>
          </p:cNvSpPr>
          <p:nvPr>
            <p:ph type="dt" sz="half" idx="10"/>
          </p:nvPr>
        </p:nvSpPr>
        <p:spPr/>
        <p:txBody>
          <a:bodyPr/>
          <a:lstStyle/>
          <a:p>
            <a:fld id="{EA667F66-FECF-484B-B1DF-55E1C2589F52}" type="datetime1">
              <a:rPr lang="fr-FR" smtClean="0"/>
              <a:t>24/08/2026</a:t>
            </a:fld>
            <a:endParaRPr lang="fr-FR"/>
          </a:p>
        </p:txBody>
      </p:sp>
      <p:sp>
        <p:nvSpPr>
          <p:cNvPr id="6" name="Espace réservé du pied de page 5">
            <a:extLst>
              <a:ext uri="{FF2B5EF4-FFF2-40B4-BE49-F238E27FC236}">
                <a16:creationId xmlns:a16="http://schemas.microsoft.com/office/drawing/2014/main" id="{4FBE1939-A96A-8869-5F61-1052CDEF920D}"/>
              </a:ext>
            </a:extLst>
          </p:cNvPr>
          <p:cNvSpPr>
            <a:spLocks noGrp="1"/>
          </p:cNvSpPr>
          <p:nvPr>
            <p:ph type="ftr" sz="quarter" idx="11"/>
          </p:nvPr>
        </p:nvSpPr>
        <p:spPr/>
        <p:txBody>
          <a:bodyPr/>
          <a:lstStyle/>
          <a:p>
            <a:r>
              <a:rPr lang="fr-FR"/>
              <a:t>Journée d'intégration des nouveaux entrants</a:t>
            </a:r>
          </a:p>
        </p:txBody>
      </p:sp>
      <p:sp>
        <p:nvSpPr>
          <p:cNvPr id="7" name="Espace réservé du numéro de diapositive 6">
            <a:extLst>
              <a:ext uri="{FF2B5EF4-FFF2-40B4-BE49-F238E27FC236}">
                <a16:creationId xmlns:a16="http://schemas.microsoft.com/office/drawing/2014/main" id="{563CACE9-C05D-2E68-0F2C-D1EA945D98E0}"/>
              </a:ext>
            </a:extLst>
          </p:cNvPr>
          <p:cNvSpPr>
            <a:spLocks noGrp="1"/>
          </p:cNvSpPr>
          <p:nvPr>
            <p:ph type="sldNum" sz="quarter" idx="12"/>
          </p:nvPr>
        </p:nvSpPr>
        <p:spPr/>
        <p:txBody>
          <a:bodyPr/>
          <a:lstStyle/>
          <a:p>
            <a:fld id="{94B63599-5DA0-BE42-AE37-88D1760620F1}" type="slidenum">
              <a:rPr lang="fr-FR" smtClean="0"/>
              <a:t>‹N°›</a:t>
            </a:fld>
            <a:endParaRPr lang="fr-FR"/>
          </a:p>
        </p:txBody>
      </p:sp>
      <p:sp>
        <p:nvSpPr>
          <p:cNvPr id="8" name="Espace réservé du texte 3">
            <a:extLst>
              <a:ext uri="{FF2B5EF4-FFF2-40B4-BE49-F238E27FC236}">
                <a16:creationId xmlns:a16="http://schemas.microsoft.com/office/drawing/2014/main" id="{26178BC9-AFF1-066B-B74E-64F49DDF17C5}"/>
              </a:ext>
            </a:extLst>
          </p:cNvPr>
          <p:cNvSpPr>
            <a:spLocks noGrp="1"/>
          </p:cNvSpPr>
          <p:nvPr>
            <p:ph type="body" sz="half" idx="2"/>
          </p:nvPr>
        </p:nvSpPr>
        <p:spPr>
          <a:xfrm>
            <a:off x="695326" y="1989139"/>
            <a:ext cx="3455988" cy="414019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
        <p:nvSpPr>
          <p:cNvPr id="9" name="Titre 1">
            <a:extLst>
              <a:ext uri="{FF2B5EF4-FFF2-40B4-BE49-F238E27FC236}">
                <a16:creationId xmlns:a16="http://schemas.microsoft.com/office/drawing/2014/main" id="{A07CDDF1-8217-8011-188E-6C6B607E26F5}"/>
              </a:ext>
            </a:extLst>
          </p:cNvPr>
          <p:cNvSpPr>
            <a:spLocks noGrp="1"/>
          </p:cNvSpPr>
          <p:nvPr>
            <p:ph type="title"/>
          </p:nvPr>
        </p:nvSpPr>
        <p:spPr>
          <a:xfrm>
            <a:off x="695325" y="549275"/>
            <a:ext cx="3455988" cy="1141413"/>
          </a:xfrm>
        </p:spPr>
        <p:txBody>
          <a:bodyPr anchor="ctr">
            <a:normAutofit/>
          </a:bodyPr>
          <a:lstStyle>
            <a:lvl1pPr>
              <a:defRPr sz="3200">
                <a:solidFill>
                  <a:schemeClr val="accent2"/>
                </a:solidFill>
              </a:defRPr>
            </a:lvl1pPr>
          </a:lstStyle>
          <a:p>
            <a:endParaRPr lang="fr-FR" dirty="0"/>
          </a:p>
        </p:txBody>
      </p:sp>
      <p:sp>
        <p:nvSpPr>
          <p:cNvPr id="10" name="Espace réservé du contenu 2">
            <a:extLst>
              <a:ext uri="{FF2B5EF4-FFF2-40B4-BE49-F238E27FC236}">
                <a16:creationId xmlns:a16="http://schemas.microsoft.com/office/drawing/2014/main" id="{3E014FF3-6B7D-01A9-4EDB-BCA4CB4309D7}"/>
              </a:ext>
            </a:extLst>
          </p:cNvPr>
          <p:cNvSpPr>
            <a:spLocks noGrp="1"/>
          </p:cNvSpPr>
          <p:nvPr>
            <p:ph idx="1"/>
          </p:nvPr>
        </p:nvSpPr>
        <p:spPr>
          <a:xfrm>
            <a:off x="4367213" y="549275"/>
            <a:ext cx="7129462" cy="5580063"/>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3" name="Image 2">
            <a:extLst>
              <a:ext uri="{FF2B5EF4-FFF2-40B4-BE49-F238E27FC236}">
                <a16:creationId xmlns:a16="http://schemas.microsoft.com/office/drawing/2014/main" id="{1BCE8E76-9657-A6B5-7E77-FBC3EAE1C08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11" name="Connecteur droit 10">
            <a:extLst>
              <a:ext uri="{FF2B5EF4-FFF2-40B4-BE49-F238E27FC236}">
                <a16:creationId xmlns:a16="http://schemas.microsoft.com/office/drawing/2014/main" id="{A54ED51A-2B1B-B7F8-2B0A-F32A5685FC5E}"/>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029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re et image">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6468BE-3B34-3303-2C99-8F14683F2926}"/>
              </a:ext>
            </a:extLst>
          </p:cNvPr>
          <p:cNvSpPr>
            <a:spLocks noGrp="1"/>
          </p:cNvSpPr>
          <p:nvPr>
            <p:ph type="title"/>
          </p:nvPr>
        </p:nvSpPr>
        <p:spPr>
          <a:xfrm>
            <a:off x="695325" y="549275"/>
            <a:ext cx="10801350" cy="1141413"/>
          </a:xfrm>
        </p:spPr>
        <p:txBody>
          <a:bodyPr/>
          <a:lstStyle>
            <a:lvl1pPr>
              <a:defRPr>
                <a:solidFill>
                  <a:schemeClr val="bg1"/>
                </a:solidFill>
              </a:defRPr>
            </a:lvl1pPr>
          </a:lstStyle>
          <a:p>
            <a:endParaRPr lang="fr-FR" dirty="0"/>
          </a:p>
        </p:txBody>
      </p:sp>
      <p:sp>
        <p:nvSpPr>
          <p:cNvPr id="5" name="Espace réservé de la date 4">
            <a:extLst>
              <a:ext uri="{FF2B5EF4-FFF2-40B4-BE49-F238E27FC236}">
                <a16:creationId xmlns:a16="http://schemas.microsoft.com/office/drawing/2014/main" id="{2FB3F207-F8D0-3ACE-24E8-74F554464A1E}"/>
              </a:ext>
            </a:extLst>
          </p:cNvPr>
          <p:cNvSpPr>
            <a:spLocks noGrp="1"/>
          </p:cNvSpPr>
          <p:nvPr>
            <p:ph type="dt" sz="half" idx="10"/>
          </p:nvPr>
        </p:nvSpPr>
        <p:spPr/>
        <p:txBody>
          <a:bodyPr/>
          <a:lstStyle/>
          <a:p>
            <a:fld id="{91D83846-81FD-4836-AB58-5A00859728EE}" type="datetime1">
              <a:rPr lang="fr-FR" smtClean="0"/>
              <a:t>24/08/2026</a:t>
            </a:fld>
            <a:endParaRPr lang="fr-FR"/>
          </a:p>
        </p:txBody>
      </p:sp>
      <p:sp>
        <p:nvSpPr>
          <p:cNvPr id="6" name="Espace réservé du pied de page 5">
            <a:extLst>
              <a:ext uri="{FF2B5EF4-FFF2-40B4-BE49-F238E27FC236}">
                <a16:creationId xmlns:a16="http://schemas.microsoft.com/office/drawing/2014/main" id="{A7E38B8B-5A56-E6EC-1201-BEE19CE4F9D0}"/>
              </a:ext>
            </a:extLst>
          </p:cNvPr>
          <p:cNvSpPr>
            <a:spLocks noGrp="1"/>
          </p:cNvSpPr>
          <p:nvPr>
            <p:ph type="ftr" sz="quarter" idx="11"/>
          </p:nvPr>
        </p:nvSpPr>
        <p:spPr/>
        <p:txBody>
          <a:bodyPr/>
          <a:lstStyle/>
          <a:p>
            <a:r>
              <a:rPr lang="fr-FR"/>
              <a:t>Journée d'intégration des nouveaux entrants</a:t>
            </a:r>
          </a:p>
        </p:txBody>
      </p:sp>
      <p:sp>
        <p:nvSpPr>
          <p:cNvPr id="7" name="Espace réservé du numéro de diapositive 6">
            <a:extLst>
              <a:ext uri="{FF2B5EF4-FFF2-40B4-BE49-F238E27FC236}">
                <a16:creationId xmlns:a16="http://schemas.microsoft.com/office/drawing/2014/main" id="{50231E8B-B147-2D2A-6016-B2E5414989F9}"/>
              </a:ext>
            </a:extLst>
          </p:cNvPr>
          <p:cNvSpPr>
            <a:spLocks noGrp="1"/>
          </p:cNvSpPr>
          <p:nvPr>
            <p:ph type="sldNum" sz="quarter" idx="12"/>
          </p:nvPr>
        </p:nvSpPr>
        <p:spPr/>
        <p:txBody>
          <a:bodyPr/>
          <a:lstStyle/>
          <a:p>
            <a:fld id="{94B63599-5DA0-BE42-AE37-88D1760620F1}" type="slidenum">
              <a:rPr lang="fr-FR" smtClean="0"/>
              <a:t>‹N°›</a:t>
            </a:fld>
            <a:endParaRPr lang="fr-FR"/>
          </a:p>
        </p:txBody>
      </p:sp>
      <p:sp>
        <p:nvSpPr>
          <p:cNvPr id="9" name="Espace réservé pour une image  8">
            <a:extLst>
              <a:ext uri="{FF2B5EF4-FFF2-40B4-BE49-F238E27FC236}">
                <a16:creationId xmlns:a16="http://schemas.microsoft.com/office/drawing/2014/main" id="{71CAEE75-82CA-0EE9-8A64-25E8B567C7C2}"/>
              </a:ext>
            </a:extLst>
          </p:cNvPr>
          <p:cNvSpPr>
            <a:spLocks noGrp="1"/>
          </p:cNvSpPr>
          <p:nvPr>
            <p:ph type="pic" sz="quarter" idx="13"/>
          </p:nvPr>
        </p:nvSpPr>
        <p:spPr>
          <a:xfrm>
            <a:off x="0" y="1989138"/>
            <a:ext cx="12192000" cy="4868862"/>
          </a:xfrm>
          <a:pattFill prst="pct5">
            <a:fgClr>
              <a:schemeClr val="bg1"/>
            </a:fgClr>
            <a:bgClr>
              <a:schemeClr val="bg2"/>
            </a:bgClr>
          </a:pattFill>
        </p:spPr>
        <p:txBody>
          <a:bodyPr/>
          <a:lstStyle>
            <a:lvl1pPr marL="0" indent="0">
              <a:buNone/>
              <a:defRPr>
                <a:solidFill>
                  <a:schemeClr val="accent1"/>
                </a:solidFill>
              </a:defRPr>
            </a:lvl1pPr>
          </a:lstStyle>
          <a:p>
            <a:endParaRPr lang="fr-FR" dirty="0"/>
          </a:p>
        </p:txBody>
      </p:sp>
      <p:pic>
        <p:nvPicPr>
          <p:cNvPr id="4" name="Image 3" descr="Une image contenant logo, Police, Graphique, symbole&#10;&#10;Description générée automatiquement">
            <a:extLst>
              <a:ext uri="{FF2B5EF4-FFF2-40B4-BE49-F238E27FC236}">
                <a16:creationId xmlns:a16="http://schemas.microsoft.com/office/drawing/2014/main" id="{B82D3D8F-3630-17C3-D58D-6A3635BC622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09225" y="549275"/>
            <a:ext cx="1187450" cy="250684"/>
          </a:xfrm>
          <a:prstGeom prst="rect">
            <a:avLst/>
          </a:prstGeom>
        </p:spPr>
      </p:pic>
      <p:cxnSp>
        <p:nvCxnSpPr>
          <p:cNvPr id="8" name="Connecteur droit 7">
            <a:extLst>
              <a:ext uri="{FF2B5EF4-FFF2-40B4-BE49-F238E27FC236}">
                <a16:creationId xmlns:a16="http://schemas.microsoft.com/office/drawing/2014/main" id="{CE3B2C7A-E65D-05D7-72D2-8FDF998E7166}"/>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66361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re et image">
    <p:bg>
      <p:bgPr>
        <a:solidFill>
          <a:srgbClr val="CACDDE"/>
        </a:solidFill>
        <a:effectLst/>
      </p:bgPr>
    </p:bg>
    <p:spTree>
      <p:nvGrpSpPr>
        <p:cNvPr id="1" name=""/>
        <p:cNvGrpSpPr/>
        <p:nvPr/>
      </p:nvGrpSpPr>
      <p:grpSpPr>
        <a:xfrm>
          <a:off x="0" y="0"/>
          <a:ext cx="0" cy="0"/>
          <a:chOff x="0" y="0"/>
          <a:chExt cx="0" cy="0"/>
        </a:xfrm>
      </p:grpSpPr>
      <p:pic>
        <p:nvPicPr>
          <p:cNvPr id="4" name="Image 3" descr="Une image contenant nuage, plein air, arbre, ciel&#10;&#10;Description générée automatiquement">
            <a:extLst>
              <a:ext uri="{FF2B5EF4-FFF2-40B4-BE49-F238E27FC236}">
                <a16:creationId xmlns:a16="http://schemas.microsoft.com/office/drawing/2014/main" id="{3B74FEEB-0659-65A4-17DA-8B87A729022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989138"/>
            <a:ext cx="12192000" cy="4868862"/>
          </a:xfrm>
          <a:prstGeom prst="rect">
            <a:avLst/>
          </a:prstGeom>
        </p:spPr>
      </p:pic>
      <p:sp>
        <p:nvSpPr>
          <p:cNvPr id="13" name="Rectangle 12">
            <a:extLst>
              <a:ext uri="{FF2B5EF4-FFF2-40B4-BE49-F238E27FC236}">
                <a16:creationId xmlns:a16="http://schemas.microsoft.com/office/drawing/2014/main" id="{E5E7EC10-206A-72F4-91BB-2E65EF32210F}"/>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556468BE-3B34-3303-2C99-8F14683F2926}"/>
              </a:ext>
            </a:extLst>
          </p:cNvPr>
          <p:cNvSpPr>
            <a:spLocks noGrp="1"/>
          </p:cNvSpPr>
          <p:nvPr>
            <p:ph type="title"/>
          </p:nvPr>
        </p:nvSpPr>
        <p:spPr>
          <a:xfrm>
            <a:off x="695325" y="549275"/>
            <a:ext cx="10801350" cy="1141413"/>
          </a:xfrm>
        </p:spPr>
        <p:txBody>
          <a:bodyPr anchor="ctr"/>
          <a:lstStyle>
            <a:lvl1pPr>
              <a:defRPr>
                <a:solidFill>
                  <a:schemeClr val="bg1"/>
                </a:solidFill>
              </a:defRPr>
            </a:lvl1pPr>
          </a:lstStyle>
          <a:p>
            <a:endParaRPr lang="fr-FR" dirty="0"/>
          </a:p>
        </p:txBody>
      </p:sp>
      <p:sp>
        <p:nvSpPr>
          <p:cNvPr id="5" name="Espace réservé de la date 4">
            <a:extLst>
              <a:ext uri="{FF2B5EF4-FFF2-40B4-BE49-F238E27FC236}">
                <a16:creationId xmlns:a16="http://schemas.microsoft.com/office/drawing/2014/main" id="{2FB3F207-F8D0-3ACE-24E8-74F554464A1E}"/>
              </a:ext>
            </a:extLst>
          </p:cNvPr>
          <p:cNvSpPr>
            <a:spLocks noGrp="1"/>
          </p:cNvSpPr>
          <p:nvPr>
            <p:ph type="dt" sz="half" idx="10"/>
          </p:nvPr>
        </p:nvSpPr>
        <p:spPr/>
        <p:txBody>
          <a:bodyPr/>
          <a:lstStyle/>
          <a:p>
            <a:fld id="{1CAE8D48-1936-41E0-BFAD-576E69AF62DA}" type="datetime1">
              <a:rPr lang="fr-FR" smtClean="0"/>
              <a:t>24/08/2026</a:t>
            </a:fld>
            <a:endParaRPr lang="fr-FR"/>
          </a:p>
        </p:txBody>
      </p:sp>
      <p:sp>
        <p:nvSpPr>
          <p:cNvPr id="6" name="Espace réservé du pied de page 5">
            <a:extLst>
              <a:ext uri="{FF2B5EF4-FFF2-40B4-BE49-F238E27FC236}">
                <a16:creationId xmlns:a16="http://schemas.microsoft.com/office/drawing/2014/main" id="{A7E38B8B-5A56-E6EC-1201-BEE19CE4F9D0}"/>
              </a:ext>
            </a:extLst>
          </p:cNvPr>
          <p:cNvSpPr>
            <a:spLocks noGrp="1"/>
          </p:cNvSpPr>
          <p:nvPr>
            <p:ph type="ftr" sz="quarter" idx="11"/>
          </p:nvPr>
        </p:nvSpPr>
        <p:spPr/>
        <p:txBody>
          <a:bodyPr/>
          <a:lstStyle/>
          <a:p>
            <a:r>
              <a:rPr lang="fr-FR"/>
              <a:t>Journée d'intégration des nouveaux entrants</a:t>
            </a:r>
          </a:p>
        </p:txBody>
      </p:sp>
      <p:sp>
        <p:nvSpPr>
          <p:cNvPr id="7" name="Espace réservé du numéro de diapositive 6">
            <a:extLst>
              <a:ext uri="{FF2B5EF4-FFF2-40B4-BE49-F238E27FC236}">
                <a16:creationId xmlns:a16="http://schemas.microsoft.com/office/drawing/2014/main" id="{50231E8B-B147-2D2A-6016-B2E5414989F9}"/>
              </a:ext>
            </a:extLst>
          </p:cNvPr>
          <p:cNvSpPr>
            <a:spLocks noGrp="1"/>
          </p:cNvSpPr>
          <p:nvPr>
            <p:ph type="sldNum" sz="quarter" idx="12"/>
          </p:nvPr>
        </p:nvSpPr>
        <p:spPr/>
        <p:txBody>
          <a:bodyPr/>
          <a:lstStyle/>
          <a:p>
            <a:fld id="{94B63599-5DA0-BE42-AE37-88D1760620F1}" type="slidenum">
              <a:rPr lang="fr-FR" smtClean="0"/>
              <a:t>‹N°›</a:t>
            </a:fld>
            <a:endParaRPr lang="fr-FR"/>
          </a:p>
        </p:txBody>
      </p:sp>
      <p:pic>
        <p:nvPicPr>
          <p:cNvPr id="8" name="Image 7" descr="Une image contenant logo, Police, Graphique, symbole&#10;&#10;Description générée automatiquement">
            <a:extLst>
              <a:ext uri="{FF2B5EF4-FFF2-40B4-BE49-F238E27FC236}">
                <a16:creationId xmlns:a16="http://schemas.microsoft.com/office/drawing/2014/main" id="{AE507065-CF76-8E92-00FE-38DBC2ED048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225" y="549275"/>
            <a:ext cx="1187450" cy="250684"/>
          </a:xfrm>
          <a:prstGeom prst="rect">
            <a:avLst/>
          </a:prstGeom>
        </p:spPr>
      </p:pic>
      <p:cxnSp>
        <p:nvCxnSpPr>
          <p:cNvPr id="10" name="Connecteur droit 9">
            <a:extLst>
              <a:ext uri="{FF2B5EF4-FFF2-40B4-BE49-F238E27FC236}">
                <a16:creationId xmlns:a16="http://schemas.microsoft.com/office/drawing/2014/main" id="{B2946AB7-A2AE-FE87-1FF5-759E09BE9A03}"/>
              </a:ext>
            </a:extLst>
          </p:cNvPr>
          <p:cNvCxnSpPr/>
          <p:nvPr userDrawn="1"/>
        </p:nvCxnSpPr>
        <p:spPr>
          <a:xfrm>
            <a:off x="11136674" y="928805"/>
            <a:ext cx="360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ZoneTexte 10"/>
          <p:cNvSpPr txBox="1"/>
          <p:nvPr userDrawn="1"/>
        </p:nvSpPr>
        <p:spPr>
          <a:xfrm rot="16200000">
            <a:off x="11273066" y="5939065"/>
            <a:ext cx="1622425" cy="215444"/>
          </a:xfrm>
          <a:prstGeom prst="rect">
            <a:avLst/>
          </a:prstGeom>
          <a:noFill/>
        </p:spPr>
        <p:txBody>
          <a:bodyPr wrap="square" rtlCol="0">
            <a:spAutoFit/>
          </a:bodyPr>
          <a:lstStyle/>
          <a:p>
            <a:r>
              <a:rPr lang="fr-FR" sz="800" dirty="0">
                <a:solidFill>
                  <a:schemeClr val="bg1"/>
                </a:solidFill>
                <a:latin typeface="Arial" panose="020B0604020202020204" pitchFamily="34" charset="0"/>
                <a:cs typeface="Arial" panose="020B0604020202020204" pitchFamily="34" charset="0"/>
              </a:rPr>
              <a:t>© O. Naves/</a:t>
            </a:r>
            <a:r>
              <a:rPr lang="fr-FR" sz="800" dirty="0" err="1">
                <a:solidFill>
                  <a:schemeClr val="bg1"/>
                </a:solidFill>
                <a:latin typeface="Arial" panose="020B0604020202020204" pitchFamily="34" charset="0"/>
                <a:cs typeface="Arial" panose="020B0604020202020204" pitchFamily="34" charset="0"/>
              </a:rPr>
              <a:t>Drakodrone</a:t>
            </a:r>
            <a:endParaRPr lang="fr-FR"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09276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pic>
        <p:nvPicPr>
          <p:cNvPr id="12" name="Image 11" descr="Une image contenant carte, diagramme, Plan&#10;&#10;Description générée automatiquement">
            <a:extLst>
              <a:ext uri="{FF2B5EF4-FFF2-40B4-BE49-F238E27FC236}">
                <a16:creationId xmlns:a16="http://schemas.microsoft.com/office/drawing/2014/main" id="{A1CBB1D1-9CE9-D73F-D21D-A5DAF8E7D9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26427" y="1265572"/>
            <a:ext cx="7870248" cy="4863766"/>
          </a:xfrm>
          <a:prstGeom prst="rect">
            <a:avLst/>
          </a:prstGeom>
        </p:spPr>
      </p:pic>
      <p:sp>
        <p:nvSpPr>
          <p:cNvPr id="3" name="Rectangle 2">
            <a:extLst>
              <a:ext uri="{FF2B5EF4-FFF2-40B4-BE49-F238E27FC236}">
                <a16:creationId xmlns:a16="http://schemas.microsoft.com/office/drawing/2014/main" id="{4941D318-D2A0-774E-EEB5-5F2E5D4207E3}"/>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texte 3">
            <a:extLst>
              <a:ext uri="{FF2B5EF4-FFF2-40B4-BE49-F238E27FC236}">
                <a16:creationId xmlns:a16="http://schemas.microsoft.com/office/drawing/2014/main" id="{F6341167-FF0D-D71B-6A48-B5C37ACF55E9}"/>
              </a:ext>
            </a:extLst>
          </p:cNvPr>
          <p:cNvSpPr>
            <a:spLocks noGrp="1"/>
          </p:cNvSpPr>
          <p:nvPr>
            <p:ph type="body" sz="half" idx="2"/>
          </p:nvPr>
        </p:nvSpPr>
        <p:spPr>
          <a:xfrm>
            <a:off x="695326" y="1989139"/>
            <a:ext cx="3455988" cy="4140199"/>
          </a:xfrm>
        </p:spPr>
        <p:txBody>
          <a:bodyPr/>
          <a:lstStyle>
            <a:lvl1pPr marL="285750" indent="-285750">
              <a:buFont typeface="Arial" panose="020B0604020202020204" pitchFamily="34" charset="0"/>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fr-FR" dirty="0"/>
          </a:p>
        </p:txBody>
      </p:sp>
      <p:sp>
        <p:nvSpPr>
          <p:cNvPr id="5" name="Espace réservé de la date 4">
            <a:extLst>
              <a:ext uri="{FF2B5EF4-FFF2-40B4-BE49-F238E27FC236}">
                <a16:creationId xmlns:a16="http://schemas.microsoft.com/office/drawing/2014/main" id="{F461AF02-3051-6181-2F34-CA165C73A796}"/>
              </a:ext>
            </a:extLst>
          </p:cNvPr>
          <p:cNvSpPr>
            <a:spLocks noGrp="1"/>
          </p:cNvSpPr>
          <p:nvPr>
            <p:ph type="dt" sz="half" idx="10"/>
          </p:nvPr>
        </p:nvSpPr>
        <p:spPr/>
        <p:txBody>
          <a:bodyPr/>
          <a:lstStyle/>
          <a:p>
            <a:fld id="{39D95E6A-3516-4408-A348-7661758DE8CB}" type="datetime1">
              <a:rPr lang="fr-FR" smtClean="0"/>
              <a:t>24/08/2026</a:t>
            </a:fld>
            <a:endParaRPr lang="fr-FR"/>
          </a:p>
        </p:txBody>
      </p:sp>
      <p:sp>
        <p:nvSpPr>
          <p:cNvPr id="6" name="Espace réservé du pied de page 5">
            <a:extLst>
              <a:ext uri="{FF2B5EF4-FFF2-40B4-BE49-F238E27FC236}">
                <a16:creationId xmlns:a16="http://schemas.microsoft.com/office/drawing/2014/main" id="{0982B163-7A6B-8D00-78F2-898E7BC1BE9F}"/>
              </a:ext>
            </a:extLst>
          </p:cNvPr>
          <p:cNvSpPr>
            <a:spLocks noGrp="1"/>
          </p:cNvSpPr>
          <p:nvPr>
            <p:ph type="ftr" sz="quarter" idx="11"/>
          </p:nvPr>
        </p:nvSpPr>
        <p:spPr/>
        <p:txBody>
          <a:bodyPr/>
          <a:lstStyle/>
          <a:p>
            <a:r>
              <a:rPr lang="fr-FR"/>
              <a:t>Journée d'intégration des nouveaux entrants</a:t>
            </a:r>
          </a:p>
        </p:txBody>
      </p:sp>
      <p:sp>
        <p:nvSpPr>
          <p:cNvPr id="7" name="Espace réservé du numéro de diapositive 6">
            <a:extLst>
              <a:ext uri="{FF2B5EF4-FFF2-40B4-BE49-F238E27FC236}">
                <a16:creationId xmlns:a16="http://schemas.microsoft.com/office/drawing/2014/main" id="{BB554EF3-BE24-DB3A-DB8F-3CA03B630590}"/>
              </a:ext>
            </a:extLst>
          </p:cNvPr>
          <p:cNvSpPr>
            <a:spLocks noGrp="1"/>
          </p:cNvSpPr>
          <p:nvPr>
            <p:ph type="sldNum" sz="quarter" idx="12"/>
          </p:nvPr>
        </p:nvSpPr>
        <p:spPr/>
        <p:txBody>
          <a:bodyPr/>
          <a:lstStyle/>
          <a:p>
            <a:fld id="{94B63599-5DA0-BE42-AE37-88D1760620F1}" type="slidenum">
              <a:rPr lang="fr-FR" smtClean="0"/>
              <a:t>‹N°›</a:t>
            </a:fld>
            <a:endParaRPr lang="fr-FR"/>
          </a:p>
        </p:txBody>
      </p:sp>
      <p:sp>
        <p:nvSpPr>
          <p:cNvPr id="9" name="Titre 1">
            <a:extLst>
              <a:ext uri="{FF2B5EF4-FFF2-40B4-BE49-F238E27FC236}">
                <a16:creationId xmlns:a16="http://schemas.microsoft.com/office/drawing/2014/main" id="{50AC1D9F-B01A-B9BD-1811-BDADB88055A4}"/>
              </a:ext>
            </a:extLst>
          </p:cNvPr>
          <p:cNvSpPr>
            <a:spLocks noGrp="1"/>
          </p:cNvSpPr>
          <p:nvPr>
            <p:ph type="title"/>
          </p:nvPr>
        </p:nvSpPr>
        <p:spPr>
          <a:xfrm>
            <a:off x="695325" y="549275"/>
            <a:ext cx="3455990" cy="1141413"/>
          </a:xfrm>
        </p:spPr>
        <p:txBody>
          <a:bodyPr anchor="ctr">
            <a:normAutofit/>
          </a:bodyPr>
          <a:lstStyle>
            <a:lvl1pPr>
              <a:defRPr sz="3200">
                <a:solidFill>
                  <a:schemeClr val="accent2"/>
                </a:solidFill>
              </a:defRPr>
            </a:lvl1pPr>
          </a:lstStyle>
          <a:p>
            <a:endParaRPr lang="fr-FR" dirty="0"/>
          </a:p>
        </p:txBody>
      </p:sp>
      <p:pic>
        <p:nvPicPr>
          <p:cNvPr id="10" name="Image 9">
            <a:extLst>
              <a:ext uri="{FF2B5EF4-FFF2-40B4-BE49-F238E27FC236}">
                <a16:creationId xmlns:a16="http://schemas.microsoft.com/office/drawing/2014/main" id="{1BCE8E76-9657-A6B5-7E77-FBC3EAE1C08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309225" y="549275"/>
            <a:ext cx="1187450" cy="250683"/>
          </a:xfrm>
          <a:prstGeom prst="rect">
            <a:avLst/>
          </a:prstGeom>
        </p:spPr>
      </p:pic>
      <p:cxnSp>
        <p:nvCxnSpPr>
          <p:cNvPr id="11" name="Connecteur droit 10">
            <a:extLst>
              <a:ext uri="{FF2B5EF4-FFF2-40B4-BE49-F238E27FC236}">
                <a16:creationId xmlns:a16="http://schemas.microsoft.com/office/drawing/2014/main" id="{A54ED51A-2B1B-B7F8-2B0A-F32A5685FC5E}"/>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88327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Diapositive de titre">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02E092-44B4-6B96-043F-72E6A77F24E8}"/>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EEA0C97-D4A6-5A81-BBDC-8810F9C79AFC}"/>
              </a:ext>
            </a:extLst>
          </p:cNvPr>
          <p:cNvSpPr>
            <a:spLocks noGrp="1"/>
          </p:cNvSpPr>
          <p:nvPr>
            <p:ph type="ctrTitle"/>
          </p:nvPr>
        </p:nvSpPr>
        <p:spPr>
          <a:xfrm>
            <a:off x="695325" y="3429000"/>
            <a:ext cx="10801350" cy="1439863"/>
          </a:xfrm>
        </p:spPr>
        <p:txBody>
          <a:bodyPr anchor="ctr">
            <a:normAutofit/>
          </a:bodyPr>
          <a:lstStyle>
            <a:lvl1pPr algn="ctr">
              <a:defRPr sz="4000">
                <a:solidFill>
                  <a:schemeClr val="bg1"/>
                </a:solidFill>
              </a:defRPr>
            </a:lvl1pPr>
          </a:lstStyle>
          <a:p>
            <a:endParaRPr lang="fr-FR" dirty="0"/>
          </a:p>
        </p:txBody>
      </p:sp>
      <p:pic>
        <p:nvPicPr>
          <p:cNvPr id="7" name="Image 6" descr="Une image contenant logo, Police, Graphique, symbole&#10;&#10;Description générée automatiquement">
            <a:extLst>
              <a:ext uri="{FF2B5EF4-FFF2-40B4-BE49-F238E27FC236}">
                <a16:creationId xmlns:a16="http://schemas.microsoft.com/office/drawing/2014/main" id="{A2EF189B-E94F-EF08-BB3E-E2B21280D1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67213" y="1989138"/>
            <a:ext cx="3457575" cy="729933"/>
          </a:xfrm>
          <a:prstGeom prst="rect">
            <a:avLst/>
          </a:prstGeom>
        </p:spPr>
      </p:pic>
      <p:sp>
        <p:nvSpPr>
          <p:cNvPr id="8" name="Espace réservé de la date 3">
            <a:extLst>
              <a:ext uri="{FF2B5EF4-FFF2-40B4-BE49-F238E27FC236}">
                <a16:creationId xmlns:a16="http://schemas.microsoft.com/office/drawing/2014/main" id="{59431C63-0DA8-1E92-8727-E320525F9C20}"/>
              </a:ext>
            </a:extLst>
          </p:cNvPr>
          <p:cNvSpPr>
            <a:spLocks noGrp="1"/>
          </p:cNvSpPr>
          <p:nvPr>
            <p:ph type="dt" sz="half" idx="2"/>
          </p:nvPr>
        </p:nvSpPr>
        <p:spPr>
          <a:xfrm>
            <a:off x="9696450" y="6319777"/>
            <a:ext cx="1800225" cy="538223"/>
          </a:xfrm>
          <a:prstGeom prst="rect">
            <a:avLst/>
          </a:prstGeom>
        </p:spPr>
        <p:txBody>
          <a:bodyPr vert="horz" lIns="91440" tIns="45720" rIns="91440" bIns="45720" rtlCol="0" anchor="ctr"/>
          <a:lstStyle>
            <a:lvl1pPr algn="r">
              <a:defRPr sz="1000" b="0" i="0">
                <a:solidFill>
                  <a:schemeClr val="accent1"/>
                </a:solidFill>
                <a:latin typeface="Arial" panose="020B0604020202020204" pitchFamily="34" charset="0"/>
              </a:defRPr>
            </a:lvl1pPr>
          </a:lstStyle>
          <a:p>
            <a:fld id="{3D3B7922-FBB9-4C74-9B49-EB5CB37D1922}" type="datetime1">
              <a:rPr lang="fr-FR" smtClean="0"/>
              <a:t>24/08/2026</a:t>
            </a:fld>
            <a:endParaRPr lang="fr-FR" dirty="0"/>
          </a:p>
        </p:txBody>
      </p:sp>
      <p:sp>
        <p:nvSpPr>
          <p:cNvPr id="9" name="Espace réservé du pied de page 4">
            <a:extLst>
              <a:ext uri="{FF2B5EF4-FFF2-40B4-BE49-F238E27FC236}">
                <a16:creationId xmlns:a16="http://schemas.microsoft.com/office/drawing/2014/main" id="{5A12C53B-EA7D-B04E-D3C6-15B1178E1151}"/>
              </a:ext>
            </a:extLst>
          </p:cNvPr>
          <p:cNvSpPr>
            <a:spLocks noGrp="1"/>
          </p:cNvSpPr>
          <p:nvPr>
            <p:ph type="ftr" sz="quarter" idx="3"/>
          </p:nvPr>
        </p:nvSpPr>
        <p:spPr>
          <a:xfrm>
            <a:off x="1244498" y="6319777"/>
            <a:ext cx="2906816" cy="538223"/>
          </a:xfrm>
          <a:prstGeom prst="rect">
            <a:avLst/>
          </a:prstGeom>
        </p:spPr>
        <p:txBody>
          <a:bodyPr vert="horz" lIns="91440" tIns="45720" rIns="91440" bIns="45720" rtlCol="0" anchor="ctr"/>
          <a:lstStyle>
            <a:lvl1pPr algn="l">
              <a:defRPr sz="1000" b="0" i="0">
                <a:solidFill>
                  <a:schemeClr val="accent1"/>
                </a:solidFill>
                <a:latin typeface="Arial" panose="020B0604020202020204" pitchFamily="34" charset="0"/>
              </a:defRPr>
            </a:lvl1pPr>
          </a:lstStyle>
          <a:p>
            <a:r>
              <a:rPr lang="fr-FR"/>
              <a:t>Journée d'intégration des nouveaux entrants</a:t>
            </a:r>
            <a:endParaRPr lang="fr-FR" dirty="0"/>
          </a:p>
        </p:txBody>
      </p:sp>
      <p:sp>
        <p:nvSpPr>
          <p:cNvPr id="10" name="Espace réservé du numéro de diapositive 5">
            <a:extLst>
              <a:ext uri="{FF2B5EF4-FFF2-40B4-BE49-F238E27FC236}">
                <a16:creationId xmlns:a16="http://schemas.microsoft.com/office/drawing/2014/main" id="{53EC3BAB-1845-1E65-BD2F-A254308DBBAC}"/>
              </a:ext>
            </a:extLst>
          </p:cNvPr>
          <p:cNvSpPr>
            <a:spLocks noGrp="1"/>
          </p:cNvSpPr>
          <p:nvPr>
            <p:ph type="sldNum" sz="quarter" idx="4"/>
          </p:nvPr>
        </p:nvSpPr>
        <p:spPr>
          <a:xfrm>
            <a:off x="695325" y="6319777"/>
            <a:ext cx="504083" cy="538223"/>
          </a:xfrm>
          <a:prstGeom prst="rect">
            <a:avLst/>
          </a:prstGeom>
        </p:spPr>
        <p:txBody>
          <a:bodyPr vert="horz" lIns="91440" tIns="45720" rIns="91440" bIns="45720" rtlCol="0" anchor="ctr"/>
          <a:lstStyle>
            <a:lvl1pPr algn="l">
              <a:defRPr sz="1000" b="0" i="0">
                <a:solidFill>
                  <a:schemeClr val="accent1"/>
                </a:solidFill>
                <a:latin typeface="Arial" panose="020B0604020202020204" pitchFamily="34" charset="0"/>
              </a:defRPr>
            </a:lvl1pPr>
          </a:lstStyle>
          <a:p>
            <a:fld id="{94B63599-5DA0-BE42-AE37-88D1760620F1}" type="slidenum">
              <a:rPr lang="fr-FR" smtClean="0"/>
              <a:pPr/>
              <a:t>‹N°›</a:t>
            </a:fld>
            <a:endParaRPr lang="fr-FR" dirty="0"/>
          </a:p>
        </p:txBody>
      </p:sp>
    </p:spTree>
    <p:extLst>
      <p:ext uri="{BB962C8B-B14F-4D97-AF65-F5344CB8AC3E}">
        <p14:creationId xmlns:p14="http://schemas.microsoft.com/office/powerpoint/2010/main" val="42717177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Diapositive de tit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949E4F5-E290-2E4D-85A4-390DC4D69B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225010"/>
            <a:ext cx="12192000" cy="5118100"/>
          </a:xfrm>
          <a:prstGeom prst="rect">
            <a:avLst/>
          </a:prstGeom>
        </p:spPr>
      </p:pic>
      <p:sp>
        <p:nvSpPr>
          <p:cNvPr id="2" name="Titre 1">
            <a:extLst>
              <a:ext uri="{FF2B5EF4-FFF2-40B4-BE49-F238E27FC236}">
                <a16:creationId xmlns:a16="http://schemas.microsoft.com/office/drawing/2014/main" id="{A8B6D3FA-29B7-3E45-8E26-8057171C4D41}"/>
              </a:ext>
            </a:extLst>
          </p:cNvPr>
          <p:cNvSpPr>
            <a:spLocks noGrp="1"/>
          </p:cNvSpPr>
          <p:nvPr>
            <p:ph type="ctrTitle"/>
          </p:nvPr>
        </p:nvSpPr>
        <p:spPr>
          <a:xfrm>
            <a:off x="1524000" y="2590260"/>
            <a:ext cx="9144000" cy="2387600"/>
          </a:xfrm>
        </p:spPr>
        <p:txBody>
          <a:bodyPr anchor="ctr"/>
          <a:lstStyle>
            <a:lvl1pPr algn="ctr">
              <a:defRPr sz="3200" baseline="0">
                <a:solidFill>
                  <a:schemeClr val="bg1"/>
                </a:solidFill>
              </a:defRPr>
            </a:lvl1pPr>
          </a:lstStyle>
          <a:p>
            <a:r>
              <a:rPr lang="fr-FR" dirty="0"/>
              <a:t>Modifiez le style du titre</a:t>
            </a:r>
          </a:p>
        </p:txBody>
      </p:sp>
      <p:sp>
        <p:nvSpPr>
          <p:cNvPr id="6" name="Espace réservé du numéro de diapositive 5">
            <a:extLst>
              <a:ext uri="{FF2B5EF4-FFF2-40B4-BE49-F238E27FC236}">
                <a16:creationId xmlns:a16="http://schemas.microsoft.com/office/drawing/2014/main" id="{70D9D234-9774-4446-B0AC-F7063A47325C}"/>
              </a:ext>
            </a:extLst>
          </p:cNvPr>
          <p:cNvSpPr>
            <a:spLocks noGrp="1"/>
          </p:cNvSpPr>
          <p:nvPr>
            <p:ph type="sldNum" sz="quarter" idx="12"/>
          </p:nvPr>
        </p:nvSpPr>
        <p:spPr/>
        <p:txBody>
          <a:bodyPr/>
          <a:lstStyle/>
          <a:p>
            <a:fld id="{357E5AD5-23FB-474E-9BF5-B42530E509F4}" type="slidenum">
              <a:rPr lang="fr-FR" smtClean="0"/>
              <a:t>‹N°›</a:t>
            </a:fld>
            <a:endParaRPr lang="fr-FR"/>
          </a:p>
        </p:txBody>
      </p:sp>
      <p:sp>
        <p:nvSpPr>
          <p:cNvPr id="9" name="Espace réservé de la date 3">
            <a:extLst>
              <a:ext uri="{FF2B5EF4-FFF2-40B4-BE49-F238E27FC236}">
                <a16:creationId xmlns:a16="http://schemas.microsoft.com/office/drawing/2014/main" id="{9F629A9E-55E7-EC40-A8BF-386DF4690A43}"/>
              </a:ext>
            </a:extLst>
          </p:cNvPr>
          <p:cNvSpPr>
            <a:spLocks noGrp="1"/>
          </p:cNvSpPr>
          <p:nvPr>
            <p:ph type="dt" sz="half" idx="2"/>
          </p:nvPr>
        </p:nvSpPr>
        <p:spPr>
          <a:xfrm>
            <a:off x="582168"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8AC29A-908F-44D5-B370-645A8735BE19}" type="datetime1">
              <a:rPr lang="fr-FR" smtClean="0"/>
              <a:t>24/08/2026</a:t>
            </a:fld>
            <a:endParaRPr lang="fr-FR" dirty="0"/>
          </a:p>
        </p:txBody>
      </p:sp>
      <p:sp>
        <p:nvSpPr>
          <p:cNvPr id="10" name="Espace réservé du pied de page 4">
            <a:extLst>
              <a:ext uri="{FF2B5EF4-FFF2-40B4-BE49-F238E27FC236}">
                <a16:creationId xmlns:a16="http://schemas.microsoft.com/office/drawing/2014/main" id="{9C41B7D3-1C8C-4D42-B869-92834829AFC0}"/>
              </a:ext>
            </a:extLst>
          </p:cNvPr>
          <p:cNvSpPr>
            <a:spLocks noGrp="1"/>
          </p:cNvSpPr>
          <p:nvPr>
            <p:ph type="ftr" sz="quarter" idx="3"/>
          </p:nvPr>
        </p:nvSpPr>
        <p:spPr>
          <a:xfrm>
            <a:off x="8311896" y="6356350"/>
            <a:ext cx="331165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r"/>
            <a:r>
              <a:rPr lang="fr-FR"/>
              <a:t>Journée d'intégration des nouveaux entrants</a:t>
            </a:r>
            <a:endParaRPr lang="fr-FR" dirty="0"/>
          </a:p>
        </p:txBody>
      </p:sp>
      <p:pic>
        <p:nvPicPr>
          <p:cNvPr id="11" name="Imag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81496" y="221656"/>
            <a:ext cx="3429007" cy="731521"/>
          </a:xfrm>
          <a:prstGeom prst="rect">
            <a:avLst/>
          </a:prstGeom>
        </p:spPr>
      </p:pic>
    </p:spTree>
    <p:extLst>
      <p:ext uri="{BB962C8B-B14F-4D97-AF65-F5344CB8AC3E}">
        <p14:creationId xmlns:p14="http://schemas.microsoft.com/office/powerpoint/2010/main" val="15742203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Diapositive titre transition">
    <p:spTree>
      <p:nvGrpSpPr>
        <p:cNvPr id="1" name=""/>
        <p:cNvGrpSpPr/>
        <p:nvPr/>
      </p:nvGrpSpPr>
      <p:grpSpPr>
        <a:xfrm>
          <a:off x="0" y="0"/>
          <a:ext cx="0" cy="0"/>
          <a:chOff x="0" y="0"/>
          <a:chExt cx="0" cy="0"/>
        </a:xfrm>
      </p:grpSpPr>
      <p:sp>
        <p:nvSpPr>
          <p:cNvPr id="17" name="Espace réservé du texte 16">
            <a:extLst>
              <a:ext uri="{FF2B5EF4-FFF2-40B4-BE49-F238E27FC236}">
                <a16:creationId xmlns:a16="http://schemas.microsoft.com/office/drawing/2014/main" id="{1C6D9674-30C1-5141-A8CA-98374A2ADC3F}"/>
              </a:ext>
            </a:extLst>
          </p:cNvPr>
          <p:cNvSpPr>
            <a:spLocks noGrp="1"/>
          </p:cNvSpPr>
          <p:nvPr>
            <p:ph type="body" sz="quarter" idx="13" hasCustomPrompt="1"/>
          </p:nvPr>
        </p:nvSpPr>
        <p:spPr>
          <a:xfrm>
            <a:off x="986973" y="1547209"/>
            <a:ext cx="10366827" cy="1675198"/>
          </a:xfrm>
        </p:spPr>
        <p:txBody>
          <a:bodyPr>
            <a:normAutofit/>
          </a:bodyPr>
          <a:lstStyle>
            <a:lvl1pPr>
              <a:defRPr sz="3600" b="1"/>
            </a:lvl1pPr>
          </a:lstStyle>
          <a:p>
            <a:r>
              <a:rPr lang="fr-FR" dirty="0"/>
              <a:t>TITRE DE LA SOUS-PARTIE (THÉMATIQUE)</a:t>
            </a:r>
            <a:endParaRPr lang="en-GB" dirty="0"/>
          </a:p>
        </p:txBody>
      </p:sp>
      <p:sp>
        <p:nvSpPr>
          <p:cNvPr id="19" name="Espace réservé du texte 16">
            <a:extLst>
              <a:ext uri="{FF2B5EF4-FFF2-40B4-BE49-F238E27FC236}">
                <a16:creationId xmlns:a16="http://schemas.microsoft.com/office/drawing/2014/main" id="{67A38005-6838-A046-9487-C7A39111144A}"/>
              </a:ext>
            </a:extLst>
          </p:cNvPr>
          <p:cNvSpPr>
            <a:spLocks noGrp="1"/>
          </p:cNvSpPr>
          <p:nvPr>
            <p:ph type="body" sz="quarter" idx="14" hasCustomPrompt="1"/>
          </p:nvPr>
        </p:nvSpPr>
        <p:spPr>
          <a:xfrm>
            <a:off x="1672045" y="3507416"/>
            <a:ext cx="9173728" cy="1271175"/>
          </a:xfrm>
        </p:spPr>
        <p:txBody>
          <a:bodyPr>
            <a:normAutofit/>
          </a:bodyPr>
          <a:lstStyle>
            <a:lvl1pPr>
              <a:defRPr sz="2400" b="1">
                <a:solidFill>
                  <a:schemeClr val="accent2"/>
                </a:solidFill>
              </a:defRPr>
            </a:lvl1pPr>
          </a:lstStyle>
          <a:p>
            <a:r>
              <a:rPr lang="fr-FR" dirty="0"/>
              <a:t>NOM DE L’ORATEUR ET FONCTION</a:t>
            </a:r>
            <a:endParaRPr lang="en-GB" dirty="0"/>
          </a:p>
        </p:txBody>
      </p:sp>
      <p:sp>
        <p:nvSpPr>
          <p:cNvPr id="12" name="Slide Number Placeholder 5"/>
          <p:cNvSpPr>
            <a:spLocks noGrp="1"/>
          </p:cNvSpPr>
          <p:nvPr>
            <p:ph type="sldNum" sz="quarter" idx="4"/>
          </p:nvPr>
        </p:nvSpPr>
        <p:spPr>
          <a:xfrm>
            <a:off x="11353800" y="6471954"/>
            <a:ext cx="724793" cy="365125"/>
          </a:xfrm>
          <a:prstGeom prst="rect">
            <a:avLst/>
          </a:prstGeom>
        </p:spPr>
        <p:txBody>
          <a:bodyPr vert="horz" lIns="91440" tIns="45720" rIns="91440" bIns="45720" rtlCol="0" anchor="ctr"/>
          <a:lstStyle>
            <a:lvl1pPr algn="r">
              <a:defRPr sz="1050">
                <a:solidFill>
                  <a:schemeClr val="bg1"/>
                </a:solidFill>
              </a:defRPr>
            </a:lvl1pPr>
          </a:lstStyle>
          <a:p>
            <a:fld id="{8B51C78B-B6E6-DC44-B949-E0DD7CECF28A}" type="slidenum">
              <a:rPr lang="en-GB" smtClean="0"/>
              <a:pPr/>
              <a:t>‹N°›</a:t>
            </a:fld>
            <a:endParaRPr lang="en-GB" dirty="0"/>
          </a:p>
        </p:txBody>
      </p:sp>
    </p:spTree>
    <p:extLst>
      <p:ext uri="{BB962C8B-B14F-4D97-AF65-F5344CB8AC3E}">
        <p14:creationId xmlns:p14="http://schemas.microsoft.com/office/powerpoint/2010/main" val="1615475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Logo seul">
    <p:bg>
      <p:bgPr>
        <a:solidFill>
          <a:schemeClr val="tx2"/>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60E2BA01-0E4B-D450-EA29-B3D7944C2193}"/>
              </a:ext>
            </a:extLst>
          </p:cNvPr>
          <p:cNvPicPr>
            <a:picLocks noChangeAspect="1"/>
          </p:cNvPicPr>
          <p:nvPr userDrawn="1"/>
        </p:nvPicPr>
        <p:blipFill>
          <a:blip r:embed="rId2"/>
          <a:srcRect/>
          <a:stretch/>
        </p:blipFill>
        <p:spPr>
          <a:xfrm>
            <a:off x="2495550" y="2668905"/>
            <a:ext cx="7200900" cy="1520190"/>
          </a:xfrm>
          <a:prstGeom prst="rect">
            <a:avLst/>
          </a:prstGeom>
        </p:spPr>
      </p:pic>
    </p:spTree>
    <p:extLst>
      <p:ext uri="{BB962C8B-B14F-4D97-AF65-F5344CB8AC3E}">
        <p14:creationId xmlns:p14="http://schemas.microsoft.com/office/powerpoint/2010/main" val="44731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F84648E8-20C0-A703-5721-F09140286C60}"/>
              </a:ext>
            </a:extLst>
          </p:cNvPr>
          <p:cNvPicPr>
            <a:picLocks noChangeAspect="1"/>
          </p:cNvPicPr>
          <p:nvPr userDrawn="1"/>
        </p:nvPicPr>
        <p:blipFill>
          <a:blip r:embed="rId3">
            <a:alphaModFix amt="16000"/>
          </a:blip>
          <a:stretch>
            <a:fillRect/>
          </a:stretch>
        </p:blipFill>
        <p:spPr>
          <a:xfrm>
            <a:off x="7556500" y="2222500"/>
            <a:ext cx="4635500" cy="4635500"/>
          </a:xfrm>
          <a:prstGeom prst="rect">
            <a:avLst/>
          </a:prstGeom>
        </p:spPr>
      </p:pic>
      <p:sp>
        <p:nvSpPr>
          <p:cNvPr id="2" name="Titre 1">
            <a:extLst>
              <a:ext uri="{FF2B5EF4-FFF2-40B4-BE49-F238E27FC236}">
                <a16:creationId xmlns:a16="http://schemas.microsoft.com/office/drawing/2014/main" id="{BEEA0C97-D4A6-5A81-BBDC-8810F9C79AFC}"/>
              </a:ext>
            </a:extLst>
          </p:cNvPr>
          <p:cNvSpPr>
            <a:spLocks noGrp="1"/>
          </p:cNvSpPr>
          <p:nvPr>
            <p:ph type="ctrTitle"/>
          </p:nvPr>
        </p:nvSpPr>
        <p:spPr>
          <a:xfrm>
            <a:off x="695325" y="1989137"/>
            <a:ext cx="10801350" cy="1520825"/>
          </a:xfrm>
        </p:spPr>
        <p:txBody>
          <a:bodyPr anchor="b"/>
          <a:lstStyle>
            <a:lvl1pPr algn="ctr">
              <a:defRPr sz="6000">
                <a:solidFill>
                  <a:schemeClr val="bg1"/>
                </a:solidFill>
              </a:defRPr>
            </a:lvl1pPr>
          </a:lstStyle>
          <a:p>
            <a:endParaRPr lang="fr-FR" dirty="0"/>
          </a:p>
        </p:txBody>
      </p:sp>
      <p:sp>
        <p:nvSpPr>
          <p:cNvPr id="3" name="Sous-titre 2">
            <a:extLst>
              <a:ext uri="{FF2B5EF4-FFF2-40B4-BE49-F238E27FC236}">
                <a16:creationId xmlns:a16="http://schemas.microsoft.com/office/drawing/2014/main" id="{A0D27957-9A42-116F-EBAE-1D9AFFD38474}"/>
              </a:ext>
            </a:extLst>
          </p:cNvPr>
          <p:cNvSpPr>
            <a:spLocks noGrp="1"/>
          </p:cNvSpPr>
          <p:nvPr>
            <p:ph type="subTitle" idx="1"/>
          </p:nvPr>
        </p:nvSpPr>
        <p:spPr>
          <a:xfrm>
            <a:off x="695325" y="3945698"/>
            <a:ext cx="10801350" cy="1312101"/>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dirty="0"/>
          </a:p>
        </p:txBody>
      </p:sp>
      <p:pic>
        <p:nvPicPr>
          <p:cNvPr id="7" name="Image 6" descr="Une image contenant logo, Police, Graphique, symbole&#10;&#10;Description générée automatiquement">
            <a:extLst>
              <a:ext uri="{FF2B5EF4-FFF2-40B4-BE49-F238E27FC236}">
                <a16:creationId xmlns:a16="http://schemas.microsoft.com/office/drawing/2014/main" id="{A2EF189B-E94F-EF08-BB3E-E2B21280D1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16500" y="549275"/>
            <a:ext cx="2159000" cy="455789"/>
          </a:xfrm>
          <a:prstGeom prst="rect">
            <a:avLst/>
          </a:prstGeom>
        </p:spPr>
      </p:pic>
      <p:sp>
        <p:nvSpPr>
          <p:cNvPr id="8" name="Espace réservé de la date 3">
            <a:extLst>
              <a:ext uri="{FF2B5EF4-FFF2-40B4-BE49-F238E27FC236}">
                <a16:creationId xmlns:a16="http://schemas.microsoft.com/office/drawing/2014/main" id="{59431C63-0DA8-1E92-8727-E320525F9C20}"/>
              </a:ext>
            </a:extLst>
          </p:cNvPr>
          <p:cNvSpPr>
            <a:spLocks noGrp="1"/>
          </p:cNvSpPr>
          <p:nvPr>
            <p:ph type="dt" sz="half" idx="2"/>
          </p:nvPr>
        </p:nvSpPr>
        <p:spPr>
          <a:xfrm>
            <a:off x="9696450" y="6319777"/>
            <a:ext cx="1800225" cy="538223"/>
          </a:xfrm>
          <a:prstGeom prst="rect">
            <a:avLst/>
          </a:prstGeom>
        </p:spPr>
        <p:txBody>
          <a:bodyPr vert="horz" lIns="91440" tIns="45720" rIns="91440" bIns="45720" rtlCol="0" anchor="ctr"/>
          <a:lstStyle>
            <a:lvl1pPr algn="r">
              <a:defRPr sz="1000" b="0" i="0">
                <a:solidFill>
                  <a:schemeClr val="tx2"/>
                </a:solidFill>
                <a:latin typeface="Arial" panose="020B0604020202020204" pitchFamily="34" charset="0"/>
              </a:defRPr>
            </a:lvl1pPr>
          </a:lstStyle>
          <a:p>
            <a:fld id="{F4940A37-311F-491F-A697-FBA40A0104A6}" type="datetime1">
              <a:rPr lang="fr-FR" smtClean="0"/>
              <a:t>24/08/2026</a:t>
            </a:fld>
            <a:endParaRPr lang="fr-FR" dirty="0"/>
          </a:p>
        </p:txBody>
      </p:sp>
      <p:sp>
        <p:nvSpPr>
          <p:cNvPr id="9" name="Espace réservé du pied de page 4">
            <a:extLst>
              <a:ext uri="{FF2B5EF4-FFF2-40B4-BE49-F238E27FC236}">
                <a16:creationId xmlns:a16="http://schemas.microsoft.com/office/drawing/2014/main" id="{5A12C53B-EA7D-B04E-D3C6-15B1178E1151}"/>
              </a:ext>
            </a:extLst>
          </p:cNvPr>
          <p:cNvSpPr>
            <a:spLocks noGrp="1"/>
          </p:cNvSpPr>
          <p:nvPr>
            <p:ph type="ftr" sz="quarter" idx="3"/>
          </p:nvPr>
        </p:nvSpPr>
        <p:spPr>
          <a:xfrm>
            <a:off x="1244498" y="6319777"/>
            <a:ext cx="2906816" cy="538223"/>
          </a:xfrm>
          <a:prstGeom prst="rect">
            <a:avLst/>
          </a:prstGeom>
        </p:spPr>
        <p:txBody>
          <a:bodyPr vert="horz" lIns="91440" tIns="45720" rIns="91440" bIns="45720" rtlCol="0" anchor="ctr"/>
          <a:lstStyle>
            <a:lvl1pPr algn="l">
              <a:defRPr sz="1000" b="0" i="0">
                <a:solidFill>
                  <a:schemeClr val="tx2"/>
                </a:solidFill>
                <a:latin typeface="Arial" panose="020B0604020202020204" pitchFamily="34" charset="0"/>
              </a:defRPr>
            </a:lvl1pPr>
          </a:lstStyle>
          <a:p>
            <a:r>
              <a:rPr lang="fr-FR"/>
              <a:t>Journée d'intégration des nouveaux entrants</a:t>
            </a:r>
            <a:endParaRPr lang="fr-FR" dirty="0"/>
          </a:p>
        </p:txBody>
      </p:sp>
      <p:sp>
        <p:nvSpPr>
          <p:cNvPr id="10" name="Espace réservé du numéro de diapositive 5">
            <a:extLst>
              <a:ext uri="{FF2B5EF4-FFF2-40B4-BE49-F238E27FC236}">
                <a16:creationId xmlns:a16="http://schemas.microsoft.com/office/drawing/2014/main" id="{53EC3BAB-1845-1E65-BD2F-A254308DBBAC}"/>
              </a:ext>
            </a:extLst>
          </p:cNvPr>
          <p:cNvSpPr>
            <a:spLocks noGrp="1"/>
          </p:cNvSpPr>
          <p:nvPr>
            <p:ph type="sldNum" sz="quarter" idx="4"/>
          </p:nvPr>
        </p:nvSpPr>
        <p:spPr>
          <a:xfrm>
            <a:off x="695325" y="6319777"/>
            <a:ext cx="504083" cy="538223"/>
          </a:xfrm>
          <a:prstGeom prst="rect">
            <a:avLst/>
          </a:prstGeom>
        </p:spPr>
        <p:txBody>
          <a:bodyPr vert="horz" lIns="91440" tIns="45720" rIns="91440" bIns="45720" rtlCol="0" anchor="ctr"/>
          <a:lstStyle>
            <a:lvl1pPr algn="l">
              <a:defRPr sz="1000" b="0" i="0">
                <a:solidFill>
                  <a:schemeClr val="tx2"/>
                </a:solidFill>
                <a:latin typeface="Arial" panose="020B0604020202020204" pitchFamily="34" charset="0"/>
              </a:defRPr>
            </a:lvl1pPr>
          </a:lstStyle>
          <a:p>
            <a:fld id="{94B63599-5DA0-BE42-AE37-88D1760620F1}" type="slidenum">
              <a:rPr lang="fr-FR" smtClean="0"/>
              <a:pPr/>
              <a:t>‹N°›</a:t>
            </a:fld>
            <a:endParaRPr lang="fr-FR" dirty="0"/>
          </a:p>
        </p:txBody>
      </p:sp>
    </p:spTree>
    <p:extLst>
      <p:ext uri="{BB962C8B-B14F-4D97-AF65-F5344CB8AC3E}">
        <p14:creationId xmlns:p14="http://schemas.microsoft.com/office/powerpoint/2010/main" val="32067230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9FE161-F273-FD72-F1A1-439897F66E30}"/>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EEA0C97-D4A6-5A81-BBDC-8810F9C79AFC}"/>
              </a:ext>
            </a:extLst>
          </p:cNvPr>
          <p:cNvSpPr>
            <a:spLocks noGrp="1"/>
          </p:cNvSpPr>
          <p:nvPr>
            <p:ph type="ctrTitle"/>
          </p:nvPr>
        </p:nvSpPr>
        <p:spPr>
          <a:xfrm>
            <a:off x="695325" y="1989137"/>
            <a:ext cx="10801350" cy="1520825"/>
          </a:xfrm>
        </p:spPr>
        <p:txBody>
          <a:bodyPr anchor="b"/>
          <a:lstStyle>
            <a:lvl1pPr algn="ctr">
              <a:defRPr sz="6000">
                <a:solidFill>
                  <a:schemeClr val="bg1"/>
                </a:solidFill>
              </a:defRPr>
            </a:lvl1pPr>
          </a:lstStyle>
          <a:p>
            <a:endParaRPr lang="fr-FR" dirty="0"/>
          </a:p>
        </p:txBody>
      </p:sp>
      <p:sp>
        <p:nvSpPr>
          <p:cNvPr id="3" name="Sous-titre 2">
            <a:extLst>
              <a:ext uri="{FF2B5EF4-FFF2-40B4-BE49-F238E27FC236}">
                <a16:creationId xmlns:a16="http://schemas.microsoft.com/office/drawing/2014/main" id="{A0D27957-9A42-116F-EBAE-1D9AFFD38474}"/>
              </a:ext>
            </a:extLst>
          </p:cNvPr>
          <p:cNvSpPr>
            <a:spLocks noGrp="1"/>
          </p:cNvSpPr>
          <p:nvPr>
            <p:ph type="subTitle" idx="1"/>
          </p:nvPr>
        </p:nvSpPr>
        <p:spPr>
          <a:xfrm>
            <a:off x="695325" y="3945698"/>
            <a:ext cx="10801350" cy="1312101"/>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dirty="0"/>
          </a:p>
        </p:txBody>
      </p:sp>
      <p:pic>
        <p:nvPicPr>
          <p:cNvPr id="7" name="Image 6" descr="Une image contenant logo, Police, Graphique, symbole&#10;&#10;Description générée automatiquement">
            <a:extLst>
              <a:ext uri="{FF2B5EF4-FFF2-40B4-BE49-F238E27FC236}">
                <a16:creationId xmlns:a16="http://schemas.microsoft.com/office/drawing/2014/main" id="{A2EF189B-E94F-EF08-BB3E-E2B21280D1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16500" y="549275"/>
            <a:ext cx="2159000" cy="455789"/>
          </a:xfrm>
          <a:prstGeom prst="rect">
            <a:avLst/>
          </a:prstGeom>
        </p:spPr>
      </p:pic>
      <p:sp>
        <p:nvSpPr>
          <p:cNvPr id="8" name="Espace réservé de la date 3">
            <a:extLst>
              <a:ext uri="{FF2B5EF4-FFF2-40B4-BE49-F238E27FC236}">
                <a16:creationId xmlns:a16="http://schemas.microsoft.com/office/drawing/2014/main" id="{59431C63-0DA8-1E92-8727-E320525F9C20}"/>
              </a:ext>
            </a:extLst>
          </p:cNvPr>
          <p:cNvSpPr>
            <a:spLocks noGrp="1"/>
          </p:cNvSpPr>
          <p:nvPr>
            <p:ph type="dt" sz="half" idx="2"/>
          </p:nvPr>
        </p:nvSpPr>
        <p:spPr>
          <a:xfrm>
            <a:off x="9696450" y="6319777"/>
            <a:ext cx="1800225" cy="538223"/>
          </a:xfrm>
          <a:prstGeom prst="rect">
            <a:avLst/>
          </a:prstGeom>
        </p:spPr>
        <p:txBody>
          <a:bodyPr vert="horz" lIns="91440" tIns="45720" rIns="91440" bIns="45720" rtlCol="0" anchor="ctr"/>
          <a:lstStyle>
            <a:lvl1pPr algn="r">
              <a:defRPr sz="1000" b="0" i="0">
                <a:solidFill>
                  <a:schemeClr val="bg1"/>
                </a:solidFill>
                <a:latin typeface="Arial" panose="020B0604020202020204" pitchFamily="34" charset="0"/>
              </a:defRPr>
            </a:lvl1pPr>
          </a:lstStyle>
          <a:p>
            <a:fld id="{1EB877F5-4F46-4D2D-849B-0861EDBE8974}" type="datetime1">
              <a:rPr lang="fr-FR" smtClean="0"/>
              <a:t>24/08/2026</a:t>
            </a:fld>
            <a:endParaRPr lang="fr-FR" dirty="0"/>
          </a:p>
        </p:txBody>
      </p:sp>
      <p:sp>
        <p:nvSpPr>
          <p:cNvPr id="9" name="Espace réservé du pied de page 4">
            <a:extLst>
              <a:ext uri="{FF2B5EF4-FFF2-40B4-BE49-F238E27FC236}">
                <a16:creationId xmlns:a16="http://schemas.microsoft.com/office/drawing/2014/main" id="{5A12C53B-EA7D-B04E-D3C6-15B1178E1151}"/>
              </a:ext>
            </a:extLst>
          </p:cNvPr>
          <p:cNvSpPr>
            <a:spLocks noGrp="1"/>
          </p:cNvSpPr>
          <p:nvPr>
            <p:ph type="ftr" sz="quarter" idx="3"/>
          </p:nvPr>
        </p:nvSpPr>
        <p:spPr>
          <a:xfrm>
            <a:off x="1244498" y="6319777"/>
            <a:ext cx="2906816" cy="538223"/>
          </a:xfrm>
          <a:prstGeom prst="rect">
            <a:avLst/>
          </a:prstGeom>
        </p:spPr>
        <p:txBody>
          <a:bodyPr vert="horz" lIns="91440" tIns="45720" rIns="91440" bIns="45720" rtlCol="0" anchor="ctr"/>
          <a:lstStyle>
            <a:lvl1pPr algn="l">
              <a:defRPr sz="1000" b="0" i="0">
                <a:solidFill>
                  <a:schemeClr val="bg1"/>
                </a:solidFill>
                <a:latin typeface="Arial" panose="020B0604020202020204" pitchFamily="34" charset="0"/>
              </a:defRPr>
            </a:lvl1pPr>
          </a:lstStyle>
          <a:p>
            <a:r>
              <a:rPr lang="fr-FR"/>
              <a:t>Journée d'intégration des nouveaux entrants</a:t>
            </a:r>
            <a:endParaRPr lang="fr-FR" dirty="0"/>
          </a:p>
        </p:txBody>
      </p:sp>
      <p:sp>
        <p:nvSpPr>
          <p:cNvPr id="10" name="Espace réservé du numéro de diapositive 5">
            <a:extLst>
              <a:ext uri="{FF2B5EF4-FFF2-40B4-BE49-F238E27FC236}">
                <a16:creationId xmlns:a16="http://schemas.microsoft.com/office/drawing/2014/main" id="{53EC3BAB-1845-1E65-BD2F-A254308DBBAC}"/>
              </a:ext>
            </a:extLst>
          </p:cNvPr>
          <p:cNvSpPr>
            <a:spLocks noGrp="1"/>
          </p:cNvSpPr>
          <p:nvPr>
            <p:ph type="sldNum" sz="quarter" idx="4"/>
          </p:nvPr>
        </p:nvSpPr>
        <p:spPr>
          <a:xfrm>
            <a:off x="695325" y="6319777"/>
            <a:ext cx="504083" cy="538223"/>
          </a:xfrm>
          <a:prstGeom prst="rect">
            <a:avLst/>
          </a:prstGeom>
        </p:spPr>
        <p:txBody>
          <a:bodyPr vert="horz" lIns="91440" tIns="45720" rIns="91440" bIns="45720" rtlCol="0" anchor="ctr"/>
          <a:lstStyle>
            <a:lvl1pPr algn="l">
              <a:defRPr sz="1000" b="0" i="0">
                <a:solidFill>
                  <a:schemeClr val="bg1"/>
                </a:solidFill>
                <a:latin typeface="Arial" panose="020B0604020202020204" pitchFamily="34" charset="0"/>
              </a:defRPr>
            </a:lvl1pPr>
          </a:lstStyle>
          <a:p>
            <a:fld id="{94B63599-5DA0-BE42-AE37-88D1760620F1}" type="slidenum">
              <a:rPr lang="fr-FR" smtClean="0"/>
              <a:pPr/>
              <a:t>‹N°›</a:t>
            </a:fld>
            <a:endParaRPr lang="fr-FR" dirty="0"/>
          </a:p>
        </p:txBody>
      </p:sp>
      <p:sp>
        <p:nvSpPr>
          <p:cNvPr id="11" name="ZoneTexte 10"/>
          <p:cNvSpPr txBox="1"/>
          <p:nvPr userDrawn="1"/>
        </p:nvSpPr>
        <p:spPr>
          <a:xfrm rot="16200000">
            <a:off x="11273066" y="5939065"/>
            <a:ext cx="1622425" cy="215444"/>
          </a:xfrm>
          <a:prstGeom prst="rect">
            <a:avLst/>
          </a:prstGeom>
          <a:noFill/>
        </p:spPr>
        <p:txBody>
          <a:bodyPr wrap="square" rtlCol="0">
            <a:spAutoFit/>
          </a:bodyPr>
          <a:lstStyle/>
          <a:p>
            <a:r>
              <a:rPr lang="fr-FR" sz="800" dirty="0">
                <a:solidFill>
                  <a:schemeClr val="bg1"/>
                </a:solidFill>
                <a:latin typeface="Arial" panose="020B0604020202020204" pitchFamily="34" charset="0"/>
                <a:cs typeface="Arial" panose="020B0604020202020204" pitchFamily="34" charset="0"/>
              </a:rPr>
              <a:t>© Ph.</a:t>
            </a:r>
            <a:r>
              <a:rPr lang="fr-FR" sz="800" baseline="0" dirty="0">
                <a:solidFill>
                  <a:schemeClr val="bg1"/>
                </a:solidFill>
                <a:latin typeface="Arial" panose="020B0604020202020204" pitchFamily="34" charset="0"/>
                <a:cs typeface="Arial" panose="020B0604020202020204" pitchFamily="34" charset="0"/>
              </a:rPr>
              <a:t> </a:t>
            </a:r>
            <a:r>
              <a:rPr lang="fr-FR" sz="800" baseline="0" dirty="0" err="1">
                <a:solidFill>
                  <a:schemeClr val="bg1"/>
                </a:solidFill>
                <a:latin typeface="Arial" panose="020B0604020202020204" pitchFamily="34" charset="0"/>
                <a:cs typeface="Arial" panose="020B0604020202020204" pitchFamily="34" charset="0"/>
              </a:rPr>
              <a:t>Stroppa</a:t>
            </a:r>
            <a:r>
              <a:rPr lang="fr-FR" sz="800" baseline="0" dirty="0">
                <a:solidFill>
                  <a:schemeClr val="bg1"/>
                </a:solidFill>
                <a:latin typeface="Arial" panose="020B0604020202020204" pitchFamily="34" charset="0"/>
                <a:cs typeface="Arial" panose="020B0604020202020204" pitchFamily="34" charset="0"/>
              </a:rPr>
              <a:t>/CEA</a:t>
            </a:r>
            <a:endParaRPr lang="fr-FR"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42678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02E092-44B4-6B96-043F-72E6A77F24E8}"/>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EEA0C97-D4A6-5A81-BBDC-8810F9C79AFC}"/>
              </a:ext>
            </a:extLst>
          </p:cNvPr>
          <p:cNvSpPr>
            <a:spLocks noGrp="1"/>
          </p:cNvSpPr>
          <p:nvPr>
            <p:ph type="ctrTitle"/>
          </p:nvPr>
        </p:nvSpPr>
        <p:spPr>
          <a:xfrm>
            <a:off x="695325" y="1989137"/>
            <a:ext cx="10801350" cy="1520825"/>
          </a:xfrm>
        </p:spPr>
        <p:txBody>
          <a:bodyPr anchor="b"/>
          <a:lstStyle>
            <a:lvl1pPr algn="ctr">
              <a:defRPr sz="6000">
                <a:solidFill>
                  <a:schemeClr val="bg1"/>
                </a:solidFill>
              </a:defRPr>
            </a:lvl1pPr>
          </a:lstStyle>
          <a:p>
            <a:endParaRPr lang="fr-FR" dirty="0"/>
          </a:p>
        </p:txBody>
      </p:sp>
      <p:sp>
        <p:nvSpPr>
          <p:cNvPr id="3" name="Sous-titre 2">
            <a:extLst>
              <a:ext uri="{FF2B5EF4-FFF2-40B4-BE49-F238E27FC236}">
                <a16:creationId xmlns:a16="http://schemas.microsoft.com/office/drawing/2014/main" id="{A0D27957-9A42-116F-EBAE-1D9AFFD38474}"/>
              </a:ext>
            </a:extLst>
          </p:cNvPr>
          <p:cNvSpPr>
            <a:spLocks noGrp="1"/>
          </p:cNvSpPr>
          <p:nvPr>
            <p:ph type="subTitle" idx="1"/>
          </p:nvPr>
        </p:nvSpPr>
        <p:spPr>
          <a:xfrm>
            <a:off x="695325" y="3945698"/>
            <a:ext cx="10801350" cy="1312101"/>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dirty="0"/>
          </a:p>
        </p:txBody>
      </p:sp>
      <p:pic>
        <p:nvPicPr>
          <p:cNvPr id="7" name="Image 6" descr="Une image contenant logo, Police, Graphique, symbole&#10;&#10;Description générée automatiquement">
            <a:extLst>
              <a:ext uri="{FF2B5EF4-FFF2-40B4-BE49-F238E27FC236}">
                <a16:creationId xmlns:a16="http://schemas.microsoft.com/office/drawing/2014/main" id="{A2EF189B-E94F-EF08-BB3E-E2B21280D1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16500" y="549275"/>
            <a:ext cx="2159000" cy="455789"/>
          </a:xfrm>
          <a:prstGeom prst="rect">
            <a:avLst/>
          </a:prstGeom>
        </p:spPr>
      </p:pic>
      <p:sp>
        <p:nvSpPr>
          <p:cNvPr id="8" name="Espace réservé de la date 3">
            <a:extLst>
              <a:ext uri="{FF2B5EF4-FFF2-40B4-BE49-F238E27FC236}">
                <a16:creationId xmlns:a16="http://schemas.microsoft.com/office/drawing/2014/main" id="{59431C63-0DA8-1E92-8727-E320525F9C20}"/>
              </a:ext>
            </a:extLst>
          </p:cNvPr>
          <p:cNvSpPr>
            <a:spLocks noGrp="1"/>
          </p:cNvSpPr>
          <p:nvPr>
            <p:ph type="dt" sz="half" idx="2"/>
          </p:nvPr>
        </p:nvSpPr>
        <p:spPr>
          <a:xfrm>
            <a:off x="9696450" y="6319777"/>
            <a:ext cx="1800225" cy="538223"/>
          </a:xfrm>
          <a:prstGeom prst="rect">
            <a:avLst/>
          </a:prstGeom>
        </p:spPr>
        <p:txBody>
          <a:bodyPr vert="horz" lIns="91440" tIns="45720" rIns="91440" bIns="45720" rtlCol="0" anchor="ctr"/>
          <a:lstStyle>
            <a:lvl1pPr algn="r">
              <a:defRPr sz="1000" b="0" i="0">
                <a:solidFill>
                  <a:schemeClr val="bg1"/>
                </a:solidFill>
                <a:latin typeface="Arial" panose="020B0604020202020204" pitchFamily="34" charset="0"/>
              </a:defRPr>
            </a:lvl1pPr>
          </a:lstStyle>
          <a:p>
            <a:fld id="{D87A0636-39BE-40BD-96AA-02E3B986BE64}" type="datetime1">
              <a:rPr lang="fr-FR" smtClean="0"/>
              <a:t>24/08/2026</a:t>
            </a:fld>
            <a:endParaRPr lang="fr-FR" dirty="0"/>
          </a:p>
        </p:txBody>
      </p:sp>
      <p:sp>
        <p:nvSpPr>
          <p:cNvPr id="9" name="Espace réservé du pied de page 4">
            <a:extLst>
              <a:ext uri="{FF2B5EF4-FFF2-40B4-BE49-F238E27FC236}">
                <a16:creationId xmlns:a16="http://schemas.microsoft.com/office/drawing/2014/main" id="{5A12C53B-EA7D-B04E-D3C6-15B1178E1151}"/>
              </a:ext>
            </a:extLst>
          </p:cNvPr>
          <p:cNvSpPr>
            <a:spLocks noGrp="1"/>
          </p:cNvSpPr>
          <p:nvPr>
            <p:ph type="ftr" sz="quarter" idx="3"/>
          </p:nvPr>
        </p:nvSpPr>
        <p:spPr>
          <a:xfrm>
            <a:off x="1244498" y="6319777"/>
            <a:ext cx="2906816" cy="538223"/>
          </a:xfrm>
          <a:prstGeom prst="rect">
            <a:avLst/>
          </a:prstGeom>
        </p:spPr>
        <p:txBody>
          <a:bodyPr vert="horz" lIns="91440" tIns="45720" rIns="91440" bIns="45720" rtlCol="0" anchor="ctr"/>
          <a:lstStyle>
            <a:lvl1pPr algn="l">
              <a:defRPr sz="1000" b="0" i="0">
                <a:solidFill>
                  <a:schemeClr val="bg1"/>
                </a:solidFill>
                <a:latin typeface="Arial" panose="020B0604020202020204" pitchFamily="34" charset="0"/>
              </a:defRPr>
            </a:lvl1pPr>
          </a:lstStyle>
          <a:p>
            <a:r>
              <a:rPr lang="fr-FR"/>
              <a:t>Journée d'intégration des nouveaux entrants</a:t>
            </a:r>
            <a:endParaRPr lang="fr-FR" dirty="0"/>
          </a:p>
        </p:txBody>
      </p:sp>
      <p:sp>
        <p:nvSpPr>
          <p:cNvPr id="10" name="Espace réservé du numéro de diapositive 5">
            <a:extLst>
              <a:ext uri="{FF2B5EF4-FFF2-40B4-BE49-F238E27FC236}">
                <a16:creationId xmlns:a16="http://schemas.microsoft.com/office/drawing/2014/main" id="{53EC3BAB-1845-1E65-BD2F-A254308DBBAC}"/>
              </a:ext>
            </a:extLst>
          </p:cNvPr>
          <p:cNvSpPr>
            <a:spLocks noGrp="1"/>
          </p:cNvSpPr>
          <p:nvPr>
            <p:ph type="sldNum" sz="quarter" idx="4"/>
          </p:nvPr>
        </p:nvSpPr>
        <p:spPr>
          <a:xfrm>
            <a:off x="695325" y="6319777"/>
            <a:ext cx="504083" cy="538223"/>
          </a:xfrm>
          <a:prstGeom prst="rect">
            <a:avLst/>
          </a:prstGeom>
        </p:spPr>
        <p:txBody>
          <a:bodyPr vert="horz" lIns="91440" tIns="45720" rIns="91440" bIns="45720" rtlCol="0" anchor="ctr"/>
          <a:lstStyle>
            <a:lvl1pPr algn="l">
              <a:defRPr sz="1000" b="0" i="0">
                <a:solidFill>
                  <a:schemeClr val="bg1"/>
                </a:solidFill>
                <a:latin typeface="Arial" panose="020B0604020202020204" pitchFamily="34" charset="0"/>
              </a:defRPr>
            </a:lvl1pPr>
          </a:lstStyle>
          <a:p>
            <a:fld id="{94B63599-5DA0-BE42-AE37-88D1760620F1}" type="slidenum">
              <a:rPr lang="fr-FR" smtClean="0"/>
              <a:pPr/>
              <a:t>‹N°›</a:t>
            </a:fld>
            <a:endParaRPr lang="fr-FR" dirty="0"/>
          </a:p>
        </p:txBody>
      </p:sp>
      <p:sp>
        <p:nvSpPr>
          <p:cNvPr id="11" name="ZoneTexte 10"/>
          <p:cNvSpPr txBox="1"/>
          <p:nvPr userDrawn="1"/>
        </p:nvSpPr>
        <p:spPr>
          <a:xfrm rot="16200000">
            <a:off x="11273066" y="5939065"/>
            <a:ext cx="1622425" cy="215444"/>
          </a:xfrm>
          <a:prstGeom prst="rect">
            <a:avLst/>
          </a:prstGeom>
          <a:noFill/>
        </p:spPr>
        <p:txBody>
          <a:bodyPr wrap="square" rtlCol="0">
            <a:spAutoFit/>
          </a:bodyPr>
          <a:lstStyle/>
          <a:p>
            <a:r>
              <a:rPr lang="fr-FR" sz="800" dirty="0">
                <a:solidFill>
                  <a:schemeClr val="bg1"/>
                </a:solidFill>
                <a:latin typeface="Arial" panose="020B0604020202020204" pitchFamily="34" charset="0"/>
                <a:cs typeface="Arial" panose="020B0604020202020204" pitchFamily="34" charset="0"/>
              </a:rPr>
              <a:t>© Ph.</a:t>
            </a:r>
            <a:r>
              <a:rPr lang="fr-FR" sz="800" baseline="0" dirty="0">
                <a:solidFill>
                  <a:schemeClr val="bg1"/>
                </a:solidFill>
                <a:latin typeface="Arial" panose="020B0604020202020204" pitchFamily="34" charset="0"/>
                <a:cs typeface="Arial" panose="020B0604020202020204" pitchFamily="34" charset="0"/>
              </a:rPr>
              <a:t> </a:t>
            </a:r>
            <a:r>
              <a:rPr lang="fr-FR" sz="800" baseline="0" dirty="0" err="1">
                <a:solidFill>
                  <a:schemeClr val="bg1"/>
                </a:solidFill>
                <a:latin typeface="Arial" panose="020B0604020202020204" pitchFamily="34" charset="0"/>
                <a:cs typeface="Arial" panose="020B0604020202020204" pitchFamily="34" charset="0"/>
              </a:rPr>
              <a:t>Stroppa</a:t>
            </a:r>
            <a:r>
              <a:rPr lang="fr-FR" sz="800" baseline="0" dirty="0">
                <a:solidFill>
                  <a:schemeClr val="bg1"/>
                </a:solidFill>
                <a:latin typeface="Arial" panose="020B0604020202020204" pitchFamily="34" charset="0"/>
                <a:cs typeface="Arial" panose="020B0604020202020204" pitchFamily="34" charset="0"/>
              </a:rPr>
              <a:t>/CEA</a:t>
            </a:r>
            <a:endParaRPr lang="fr-FR"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5338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78760A5-4195-9E50-D0C2-1CD72DFF81EC}"/>
              </a:ext>
            </a:extLst>
          </p:cNvPr>
          <p:cNvSpPr/>
          <p:nvPr userDrawn="1"/>
        </p:nvSpPr>
        <p:spPr>
          <a:xfrm flipV="1">
            <a:off x="0" y="6318000"/>
            <a:ext cx="12192000" cy="540000"/>
          </a:xfrm>
          <a:prstGeom prst="rect">
            <a:avLst/>
          </a:prstGeom>
          <a:solidFill>
            <a:schemeClr val="accent1">
              <a:alpha val="1961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EEA0C97-D4A6-5A81-BBDC-8810F9C79AFC}"/>
              </a:ext>
            </a:extLst>
          </p:cNvPr>
          <p:cNvSpPr>
            <a:spLocks noGrp="1"/>
          </p:cNvSpPr>
          <p:nvPr>
            <p:ph type="ctrTitle"/>
          </p:nvPr>
        </p:nvSpPr>
        <p:spPr>
          <a:xfrm>
            <a:off x="695325" y="1989137"/>
            <a:ext cx="10801350" cy="1520825"/>
          </a:xfrm>
        </p:spPr>
        <p:txBody>
          <a:bodyPr anchor="b"/>
          <a:lstStyle>
            <a:lvl1pPr algn="ctr">
              <a:defRPr sz="6000">
                <a:solidFill>
                  <a:schemeClr val="bg1"/>
                </a:solidFill>
              </a:defRPr>
            </a:lvl1pPr>
          </a:lstStyle>
          <a:p>
            <a:endParaRPr lang="fr-FR" dirty="0"/>
          </a:p>
        </p:txBody>
      </p:sp>
      <p:sp>
        <p:nvSpPr>
          <p:cNvPr id="3" name="Sous-titre 2">
            <a:extLst>
              <a:ext uri="{FF2B5EF4-FFF2-40B4-BE49-F238E27FC236}">
                <a16:creationId xmlns:a16="http://schemas.microsoft.com/office/drawing/2014/main" id="{A0D27957-9A42-116F-EBAE-1D9AFFD38474}"/>
              </a:ext>
            </a:extLst>
          </p:cNvPr>
          <p:cNvSpPr>
            <a:spLocks noGrp="1"/>
          </p:cNvSpPr>
          <p:nvPr>
            <p:ph type="subTitle" idx="1"/>
          </p:nvPr>
        </p:nvSpPr>
        <p:spPr>
          <a:xfrm>
            <a:off x="695325" y="3945698"/>
            <a:ext cx="10801350" cy="1312101"/>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r-FR" dirty="0"/>
          </a:p>
        </p:txBody>
      </p:sp>
      <p:pic>
        <p:nvPicPr>
          <p:cNvPr id="7" name="Image 6" descr="Une image contenant logo, Police, Graphique, symbole&#10;&#10;Description générée automatiquement">
            <a:extLst>
              <a:ext uri="{FF2B5EF4-FFF2-40B4-BE49-F238E27FC236}">
                <a16:creationId xmlns:a16="http://schemas.microsoft.com/office/drawing/2014/main" id="{A2EF189B-E94F-EF08-BB3E-E2B21280D1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16500" y="549275"/>
            <a:ext cx="2159000" cy="455789"/>
          </a:xfrm>
          <a:prstGeom prst="rect">
            <a:avLst/>
          </a:prstGeom>
        </p:spPr>
      </p:pic>
      <p:sp>
        <p:nvSpPr>
          <p:cNvPr id="8" name="Espace réservé de la date 3">
            <a:extLst>
              <a:ext uri="{FF2B5EF4-FFF2-40B4-BE49-F238E27FC236}">
                <a16:creationId xmlns:a16="http://schemas.microsoft.com/office/drawing/2014/main" id="{59431C63-0DA8-1E92-8727-E320525F9C20}"/>
              </a:ext>
            </a:extLst>
          </p:cNvPr>
          <p:cNvSpPr>
            <a:spLocks noGrp="1"/>
          </p:cNvSpPr>
          <p:nvPr>
            <p:ph type="dt" sz="half" idx="2"/>
          </p:nvPr>
        </p:nvSpPr>
        <p:spPr>
          <a:xfrm>
            <a:off x="9696450" y="6319777"/>
            <a:ext cx="1800225" cy="538223"/>
          </a:xfrm>
          <a:prstGeom prst="rect">
            <a:avLst/>
          </a:prstGeom>
        </p:spPr>
        <p:txBody>
          <a:bodyPr vert="horz" lIns="91440" tIns="45720" rIns="91440" bIns="45720" rtlCol="0" anchor="ctr"/>
          <a:lstStyle>
            <a:lvl1pPr algn="r">
              <a:defRPr sz="1000" b="0" i="0">
                <a:solidFill>
                  <a:schemeClr val="bg1"/>
                </a:solidFill>
                <a:latin typeface="Arial" panose="020B0604020202020204" pitchFamily="34" charset="0"/>
              </a:defRPr>
            </a:lvl1pPr>
          </a:lstStyle>
          <a:p>
            <a:fld id="{1B10EA1F-4800-4202-BF4D-B9D1BBD6134E}" type="datetime1">
              <a:rPr lang="fr-FR" smtClean="0"/>
              <a:t>24/08/2026</a:t>
            </a:fld>
            <a:endParaRPr lang="fr-FR" dirty="0"/>
          </a:p>
        </p:txBody>
      </p:sp>
      <p:sp>
        <p:nvSpPr>
          <p:cNvPr id="9" name="Espace réservé du pied de page 4">
            <a:extLst>
              <a:ext uri="{FF2B5EF4-FFF2-40B4-BE49-F238E27FC236}">
                <a16:creationId xmlns:a16="http://schemas.microsoft.com/office/drawing/2014/main" id="{5A12C53B-EA7D-B04E-D3C6-15B1178E1151}"/>
              </a:ext>
            </a:extLst>
          </p:cNvPr>
          <p:cNvSpPr>
            <a:spLocks noGrp="1"/>
          </p:cNvSpPr>
          <p:nvPr>
            <p:ph type="ftr" sz="quarter" idx="3"/>
          </p:nvPr>
        </p:nvSpPr>
        <p:spPr>
          <a:xfrm>
            <a:off x="1244498" y="6319777"/>
            <a:ext cx="2906816" cy="538223"/>
          </a:xfrm>
          <a:prstGeom prst="rect">
            <a:avLst/>
          </a:prstGeom>
        </p:spPr>
        <p:txBody>
          <a:bodyPr vert="horz" lIns="91440" tIns="45720" rIns="91440" bIns="45720" rtlCol="0" anchor="ctr"/>
          <a:lstStyle>
            <a:lvl1pPr algn="l">
              <a:defRPr sz="1000" b="0" i="0">
                <a:solidFill>
                  <a:schemeClr val="bg1"/>
                </a:solidFill>
                <a:latin typeface="Arial" panose="020B0604020202020204" pitchFamily="34" charset="0"/>
              </a:defRPr>
            </a:lvl1pPr>
          </a:lstStyle>
          <a:p>
            <a:r>
              <a:rPr lang="fr-FR"/>
              <a:t>Journée d'intégration des nouveaux entrants</a:t>
            </a:r>
            <a:endParaRPr lang="fr-FR" dirty="0"/>
          </a:p>
        </p:txBody>
      </p:sp>
      <p:sp>
        <p:nvSpPr>
          <p:cNvPr id="10" name="Espace réservé du numéro de diapositive 5">
            <a:extLst>
              <a:ext uri="{FF2B5EF4-FFF2-40B4-BE49-F238E27FC236}">
                <a16:creationId xmlns:a16="http://schemas.microsoft.com/office/drawing/2014/main" id="{53EC3BAB-1845-1E65-BD2F-A254308DBBAC}"/>
              </a:ext>
            </a:extLst>
          </p:cNvPr>
          <p:cNvSpPr>
            <a:spLocks noGrp="1"/>
          </p:cNvSpPr>
          <p:nvPr>
            <p:ph type="sldNum" sz="quarter" idx="4"/>
          </p:nvPr>
        </p:nvSpPr>
        <p:spPr>
          <a:xfrm>
            <a:off x="695325" y="6319777"/>
            <a:ext cx="504083" cy="538223"/>
          </a:xfrm>
          <a:prstGeom prst="rect">
            <a:avLst/>
          </a:prstGeom>
        </p:spPr>
        <p:txBody>
          <a:bodyPr vert="horz" lIns="91440" tIns="45720" rIns="91440" bIns="45720" rtlCol="0" anchor="ctr"/>
          <a:lstStyle>
            <a:lvl1pPr algn="l">
              <a:defRPr sz="1000" b="0" i="0">
                <a:solidFill>
                  <a:schemeClr val="bg1"/>
                </a:solidFill>
                <a:latin typeface="Arial" panose="020B0604020202020204" pitchFamily="34" charset="0"/>
              </a:defRPr>
            </a:lvl1pPr>
          </a:lstStyle>
          <a:p>
            <a:fld id="{94B63599-5DA0-BE42-AE37-88D1760620F1}" type="slidenum">
              <a:rPr lang="fr-FR" smtClean="0"/>
              <a:pPr/>
              <a:t>‹N°›</a:t>
            </a:fld>
            <a:endParaRPr lang="fr-FR" dirty="0"/>
          </a:p>
        </p:txBody>
      </p:sp>
      <p:sp>
        <p:nvSpPr>
          <p:cNvPr id="11" name="ZoneTexte 10"/>
          <p:cNvSpPr txBox="1"/>
          <p:nvPr userDrawn="1"/>
        </p:nvSpPr>
        <p:spPr>
          <a:xfrm rot="16200000">
            <a:off x="11273066" y="5939065"/>
            <a:ext cx="1622425" cy="215444"/>
          </a:xfrm>
          <a:prstGeom prst="rect">
            <a:avLst/>
          </a:prstGeom>
          <a:noFill/>
        </p:spPr>
        <p:txBody>
          <a:bodyPr wrap="square" rtlCol="0">
            <a:spAutoFit/>
          </a:bodyPr>
          <a:lstStyle/>
          <a:p>
            <a:r>
              <a:rPr lang="fr-FR" sz="800" dirty="0">
                <a:solidFill>
                  <a:schemeClr val="bg1"/>
                </a:solidFill>
                <a:latin typeface="Arial" panose="020B0604020202020204" pitchFamily="34" charset="0"/>
                <a:cs typeface="Arial" panose="020B0604020202020204" pitchFamily="34" charset="0"/>
              </a:rPr>
              <a:t>© Ph.</a:t>
            </a:r>
            <a:r>
              <a:rPr lang="fr-FR" sz="800" baseline="0" dirty="0">
                <a:solidFill>
                  <a:schemeClr val="bg1"/>
                </a:solidFill>
                <a:latin typeface="Arial" panose="020B0604020202020204" pitchFamily="34" charset="0"/>
                <a:cs typeface="Arial" panose="020B0604020202020204" pitchFamily="34" charset="0"/>
              </a:rPr>
              <a:t> </a:t>
            </a:r>
            <a:r>
              <a:rPr lang="fr-FR" sz="800" baseline="0" dirty="0" err="1">
                <a:solidFill>
                  <a:schemeClr val="bg1"/>
                </a:solidFill>
                <a:latin typeface="Arial" panose="020B0604020202020204" pitchFamily="34" charset="0"/>
                <a:cs typeface="Arial" panose="020B0604020202020204" pitchFamily="34" charset="0"/>
              </a:rPr>
              <a:t>Stroppa</a:t>
            </a:r>
            <a:r>
              <a:rPr lang="fr-FR" sz="800" baseline="0" dirty="0">
                <a:solidFill>
                  <a:schemeClr val="bg1"/>
                </a:solidFill>
                <a:latin typeface="Arial" panose="020B0604020202020204" pitchFamily="34" charset="0"/>
                <a:cs typeface="Arial" panose="020B0604020202020204" pitchFamily="34" charset="0"/>
              </a:rPr>
              <a:t>/CEA</a:t>
            </a:r>
            <a:endParaRPr lang="fr-FR" sz="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01988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re de section">
    <p:bg>
      <p:bgPr>
        <a:solidFill>
          <a:schemeClr val="accent1"/>
        </a:solid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F0DD5AE-D4B6-0BBA-F815-5E6D54184A3E}"/>
              </a:ext>
            </a:extLst>
          </p:cNvPr>
          <p:cNvPicPr>
            <a:picLocks noChangeAspect="1"/>
          </p:cNvPicPr>
          <p:nvPr userDrawn="1"/>
        </p:nvPicPr>
        <p:blipFill>
          <a:blip r:embed="rId2">
            <a:alphaModFix amt="16000"/>
          </a:blip>
          <a:stretch>
            <a:fillRect/>
          </a:stretch>
        </p:blipFill>
        <p:spPr>
          <a:xfrm>
            <a:off x="7556500" y="2222500"/>
            <a:ext cx="4635500" cy="4635500"/>
          </a:xfrm>
          <a:prstGeom prst="rect">
            <a:avLst/>
          </a:prstGeom>
        </p:spPr>
      </p:pic>
      <p:sp>
        <p:nvSpPr>
          <p:cNvPr id="2" name="Titre 1">
            <a:extLst>
              <a:ext uri="{FF2B5EF4-FFF2-40B4-BE49-F238E27FC236}">
                <a16:creationId xmlns:a16="http://schemas.microsoft.com/office/drawing/2014/main" id="{8EF8D695-BE9D-4BA8-B7B2-2FFA64C07A08}"/>
              </a:ext>
            </a:extLst>
          </p:cNvPr>
          <p:cNvSpPr>
            <a:spLocks noGrp="1"/>
          </p:cNvSpPr>
          <p:nvPr>
            <p:ph type="title"/>
          </p:nvPr>
        </p:nvSpPr>
        <p:spPr>
          <a:xfrm>
            <a:off x="695325" y="2529444"/>
            <a:ext cx="10801349" cy="1793319"/>
          </a:xfrm>
        </p:spPr>
        <p:txBody>
          <a:bodyPr anchor="b"/>
          <a:lstStyle>
            <a:lvl1pPr>
              <a:defRPr sz="6000">
                <a:solidFill>
                  <a:schemeClr val="bg1"/>
                </a:solidFill>
              </a:defRPr>
            </a:lvl1pPr>
          </a:lstStyle>
          <a:p>
            <a:endParaRPr lang="fr-FR" dirty="0"/>
          </a:p>
        </p:txBody>
      </p:sp>
      <p:sp>
        <p:nvSpPr>
          <p:cNvPr id="3" name="Espace réservé du texte 2">
            <a:extLst>
              <a:ext uri="{FF2B5EF4-FFF2-40B4-BE49-F238E27FC236}">
                <a16:creationId xmlns:a16="http://schemas.microsoft.com/office/drawing/2014/main" id="{43D7CC22-5920-FD0E-443A-D72872EE9050}"/>
              </a:ext>
            </a:extLst>
          </p:cNvPr>
          <p:cNvSpPr>
            <a:spLocks noGrp="1"/>
          </p:cNvSpPr>
          <p:nvPr>
            <p:ph type="body" idx="1"/>
          </p:nvPr>
        </p:nvSpPr>
        <p:spPr>
          <a:xfrm>
            <a:off x="695325" y="4868863"/>
            <a:ext cx="10801349" cy="1260475"/>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fr-FR" dirty="0"/>
          </a:p>
        </p:txBody>
      </p:sp>
      <p:sp>
        <p:nvSpPr>
          <p:cNvPr id="4" name="Espace réservé de la date 3">
            <a:extLst>
              <a:ext uri="{FF2B5EF4-FFF2-40B4-BE49-F238E27FC236}">
                <a16:creationId xmlns:a16="http://schemas.microsoft.com/office/drawing/2014/main" id="{C847DF57-188A-5BFF-1735-2773014924CF}"/>
              </a:ext>
            </a:extLst>
          </p:cNvPr>
          <p:cNvSpPr>
            <a:spLocks noGrp="1"/>
          </p:cNvSpPr>
          <p:nvPr>
            <p:ph type="dt" sz="half" idx="10"/>
          </p:nvPr>
        </p:nvSpPr>
        <p:spPr/>
        <p:txBody>
          <a:bodyPr/>
          <a:lstStyle>
            <a:lvl1pPr>
              <a:defRPr>
                <a:solidFill>
                  <a:schemeClr val="bg1"/>
                </a:solidFill>
              </a:defRPr>
            </a:lvl1pPr>
          </a:lstStyle>
          <a:p>
            <a:fld id="{6403FA6E-6A28-4EF8-89C0-0438B8EE7D0A}" type="datetime1">
              <a:rPr lang="fr-FR" smtClean="0"/>
              <a:t>24/08/2026</a:t>
            </a:fld>
            <a:endParaRPr lang="fr-FR"/>
          </a:p>
        </p:txBody>
      </p:sp>
      <p:sp>
        <p:nvSpPr>
          <p:cNvPr id="5" name="Espace réservé du pied de page 4">
            <a:extLst>
              <a:ext uri="{FF2B5EF4-FFF2-40B4-BE49-F238E27FC236}">
                <a16:creationId xmlns:a16="http://schemas.microsoft.com/office/drawing/2014/main" id="{1B7754A4-6EC4-C723-9991-66E5B5243920}"/>
              </a:ext>
            </a:extLst>
          </p:cNvPr>
          <p:cNvSpPr>
            <a:spLocks noGrp="1"/>
          </p:cNvSpPr>
          <p:nvPr>
            <p:ph type="ftr" sz="quarter" idx="11"/>
          </p:nvPr>
        </p:nvSpPr>
        <p:spPr/>
        <p:txBody>
          <a:bodyPr/>
          <a:lstStyle>
            <a:lvl1pPr>
              <a:defRPr>
                <a:solidFill>
                  <a:schemeClr val="bg1"/>
                </a:solidFill>
              </a:defRPr>
            </a:lvl1pPr>
          </a:lstStyle>
          <a:p>
            <a:r>
              <a:rPr lang="fr-FR"/>
              <a:t>Journée d'intégration des nouveaux entrants</a:t>
            </a:r>
          </a:p>
        </p:txBody>
      </p:sp>
      <p:sp>
        <p:nvSpPr>
          <p:cNvPr id="6" name="Espace réservé du numéro de diapositive 5">
            <a:extLst>
              <a:ext uri="{FF2B5EF4-FFF2-40B4-BE49-F238E27FC236}">
                <a16:creationId xmlns:a16="http://schemas.microsoft.com/office/drawing/2014/main" id="{518D2423-CF12-50E0-0B14-2C87A9B80BD8}"/>
              </a:ext>
            </a:extLst>
          </p:cNvPr>
          <p:cNvSpPr>
            <a:spLocks noGrp="1"/>
          </p:cNvSpPr>
          <p:nvPr>
            <p:ph type="sldNum" sz="quarter" idx="12"/>
          </p:nvPr>
        </p:nvSpPr>
        <p:spPr/>
        <p:txBody>
          <a:bodyPr/>
          <a:lstStyle>
            <a:lvl1pPr>
              <a:defRPr>
                <a:solidFill>
                  <a:schemeClr val="bg1"/>
                </a:solidFill>
              </a:defRPr>
            </a:lvl1pPr>
          </a:lstStyle>
          <a:p>
            <a:fld id="{94B63599-5DA0-BE42-AE37-88D1760620F1}" type="slidenum">
              <a:rPr lang="fr-FR" smtClean="0"/>
              <a:pPr/>
              <a:t>‹N°›</a:t>
            </a:fld>
            <a:endParaRPr lang="fr-FR"/>
          </a:p>
        </p:txBody>
      </p:sp>
      <p:pic>
        <p:nvPicPr>
          <p:cNvPr id="11" name="Image 10" descr="Une image contenant logo, Police, Graphique, symbole&#10;&#10;Description générée automatiquement">
            <a:extLst>
              <a:ext uri="{FF2B5EF4-FFF2-40B4-BE49-F238E27FC236}">
                <a16:creationId xmlns:a16="http://schemas.microsoft.com/office/drawing/2014/main" id="{88301A21-9A79-DD79-75FC-B810BD27EAD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225" y="549275"/>
            <a:ext cx="1187450" cy="250684"/>
          </a:xfrm>
          <a:prstGeom prst="rect">
            <a:avLst/>
          </a:prstGeom>
        </p:spPr>
      </p:pic>
      <p:cxnSp>
        <p:nvCxnSpPr>
          <p:cNvPr id="7" name="Connecteur droit 6">
            <a:extLst>
              <a:ext uri="{FF2B5EF4-FFF2-40B4-BE49-F238E27FC236}">
                <a16:creationId xmlns:a16="http://schemas.microsoft.com/office/drawing/2014/main" id="{78610D1D-84AD-FFBB-5730-69FC2578F4E0}"/>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4410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re de section">
    <p:bg>
      <p:bgPr>
        <a:solidFill>
          <a:srgbClr val="261F4D"/>
        </a:solid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F0DD5AE-D4B6-0BBA-F815-5E6D54184A3E}"/>
              </a:ext>
            </a:extLst>
          </p:cNvPr>
          <p:cNvPicPr>
            <a:picLocks noChangeAspect="1"/>
          </p:cNvPicPr>
          <p:nvPr userDrawn="1"/>
        </p:nvPicPr>
        <p:blipFill>
          <a:blip r:embed="rId2">
            <a:alphaModFix amt="16000"/>
          </a:blip>
          <a:stretch>
            <a:fillRect/>
          </a:stretch>
        </p:blipFill>
        <p:spPr>
          <a:xfrm>
            <a:off x="7556500" y="2222500"/>
            <a:ext cx="4635500" cy="4635500"/>
          </a:xfrm>
          <a:prstGeom prst="rect">
            <a:avLst/>
          </a:prstGeom>
        </p:spPr>
      </p:pic>
      <p:sp>
        <p:nvSpPr>
          <p:cNvPr id="2" name="Titre 1">
            <a:extLst>
              <a:ext uri="{FF2B5EF4-FFF2-40B4-BE49-F238E27FC236}">
                <a16:creationId xmlns:a16="http://schemas.microsoft.com/office/drawing/2014/main" id="{8EF8D695-BE9D-4BA8-B7B2-2FFA64C07A08}"/>
              </a:ext>
            </a:extLst>
          </p:cNvPr>
          <p:cNvSpPr>
            <a:spLocks noGrp="1"/>
          </p:cNvSpPr>
          <p:nvPr>
            <p:ph type="title"/>
          </p:nvPr>
        </p:nvSpPr>
        <p:spPr>
          <a:xfrm>
            <a:off x="695325" y="2529444"/>
            <a:ext cx="10801349" cy="1793319"/>
          </a:xfrm>
        </p:spPr>
        <p:txBody>
          <a:bodyPr anchor="b"/>
          <a:lstStyle>
            <a:lvl1pPr>
              <a:defRPr sz="6000">
                <a:solidFill>
                  <a:schemeClr val="bg1"/>
                </a:solidFill>
              </a:defRPr>
            </a:lvl1pPr>
          </a:lstStyle>
          <a:p>
            <a:endParaRPr lang="fr-FR" dirty="0"/>
          </a:p>
        </p:txBody>
      </p:sp>
      <p:sp>
        <p:nvSpPr>
          <p:cNvPr id="3" name="Espace réservé du texte 2">
            <a:extLst>
              <a:ext uri="{FF2B5EF4-FFF2-40B4-BE49-F238E27FC236}">
                <a16:creationId xmlns:a16="http://schemas.microsoft.com/office/drawing/2014/main" id="{43D7CC22-5920-FD0E-443A-D72872EE9050}"/>
              </a:ext>
            </a:extLst>
          </p:cNvPr>
          <p:cNvSpPr>
            <a:spLocks noGrp="1"/>
          </p:cNvSpPr>
          <p:nvPr>
            <p:ph type="body" idx="1"/>
          </p:nvPr>
        </p:nvSpPr>
        <p:spPr>
          <a:xfrm>
            <a:off x="695325" y="4868863"/>
            <a:ext cx="10801349" cy="1260475"/>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fr-FR" dirty="0"/>
          </a:p>
        </p:txBody>
      </p:sp>
      <p:sp>
        <p:nvSpPr>
          <p:cNvPr id="4" name="Espace réservé de la date 3">
            <a:extLst>
              <a:ext uri="{FF2B5EF4-FFF2-40B4-BE49-F238E27FC236}">
                <a16:creationId xmlns:a16="http://schemas.microsoft.com/office/drawing/2014/main" id="{C847DF57-188A-5BFF-1735-2773014924CF}"/>
              </a:ext>
            </a:extLst>
          </p:cNvPr>
          <p:cNvSpPr>
            <a:spLocks noGrp="1"/>
          </p:cNvSpPr>
          <p:nvPr>
            <p:ph type="dt" sz="half" idx="10"/>
          </p:nvPr>
        </p:nvSpPr>
        <p:spPr/>
        <p:txBody>
          <a:bodyPr/>
          <a:lstStyle>
            <a:lvl1pPr>
              <a:defRPr>
                <a:solidFill>
                  <a:schemeClr val="bg1"/>
                </a:solidFill>
              </a:defRPr>
            </a:lvl1pPr>
          </a:lstStyle>
          <a:p>
            <a:fld id="{08C19A99-9402-463D-8A6B-2747EF95970E}" type="datetime1">
              <a:rPr lang="fr-FR" smtClean="0"/>
              <a:t>24/08/2026</a:t>
            </a:fld>
            <a:endParaRPr lang="fr-FR"/>
          </a:p>
        </p:txBody>
      </p:sp>
      <p:sp>
        <p:nvSpPr>
          <p:cNvPr id="5" name="Espace réservé du pied de page 4">
            <a:extLst>
              <a:ext uri="{FF2B5EF4-FFF2-40B4-BE49-F238E27FC236}">
                <a16:creationId xmlns:a16="http://schemas.microsoft.com/office/drawing/2014/main" id="{1B7754A4-6EC4-C723-9991-66E5B5243920}"/>
              </a:ext>
            </a:extLst>
          </p:cNvPr>
          <p:cNvSpPr>
            <a:spLocks noGrp="1"/>
          </p:cNvSpPr>
          <p:nvPr>
            <p:ph type="ftr" sz="quarter" idx="11"/>
          </p:nvPr>
        </p:nvSpPr>
        <p:spPr/>
        <p:txBody>
          <a:bodyPr/>
          <a:lstStyle>
            <a:lvl1pPr>
              <a:defRPr>
                <a:solidFill>
                  <a:schemeClr val="bg1"/>
                </a:solidFill>
              </a:defRPr>
            </a:lvl1pPr>
          </a:lstStyle>
          <a:p>
            <a:r>
              <a:rPr lang="fr-FR"/>
              <a:t>Journée d'intégration des nouveaux entrants</a:t>
            </a:r>
          </a:p>
        </p:txBody>
      </p:sp>
      <p:sp>
        <p:nvSpPr>
          <p:cNvPr id="6" name="Espace réservé du numéro de diapositive 5">
            <a:extLst>
              <a:ext uri="{FF2B5EF4-FFF2-40B4-BE49-F238E27FC236}">
                <a16:creationId xmlns:a16="http://schemas.microsoft.com/office/drawing/2014/main" id="{518D2423-CF12-50E0-0B14-2C87A9B80BD8}"/>
              </a:ext>
            </a:extLst>
          </p:cNvPr>
          <p:cNvSpPr>
            <a:spLocks noGrp="1"/>
          </p:cNvSpPr>
          <p:nvPr>
            <p:ph type="sldNum" sz="quarter" idx="12"/>
          </p:nvPr>
        </p:nvSpPr>
        <p:spPr/>
        <p:txBody>
          <a:bodyPr/>
          <a:lstStyle>
            <a:lvl1pPr>
              <a:defRPr>
                <a:solidFill>
                  <a:schemeClr val="bg1"/>
                </a:solidFill>
              </a:defRPr>
            </a:lvl1pPr>
          </a:lstStyle>
          <a:p>
            <a:fld id="{94B63599-5DA0-BE42-AE37-88D1760620F1}" type="slidenum">
              <a:rPr lang="fr-FR" smtClean="0"/>
              <a:pPr/>
              <a:t>‹N°›</a:t>
            </a:fld>
            <a:endParaRPr lang="fr-FR"/>
          </a:p>
        </p:txBody>
      </p:sp>
      <p:pic>
        <p:nvPicPr>
          <p:cNvPr id="11" name="Image 10" descr="Une image contenant logo, Police, Graphique, symbole&#10;&#10;Description générée automatiquement">
            <a:extLst>
              <a:ext uri="{FF2B5EF4-FFF2-40B4-BE49-F238E27FC236}">
                <a16:creationId xmlns:a16="http://schemas.microsoft.com/office/drawing/2014/main" id="{88301A21-9A79-DD79-75FC-B810BD27EAD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309225" y="549275"/>
            <a:ext cx="1187450" cy="250684"/>
          </a:xfrm>
          <a:prstGeom prst="rect">
            <a:avLst/>
          </a:prstGeom>
        </p:spPr>
      </p:pic>
      <p:cxnSp>
        <p:nvCxnSpPr>
          <p:cNvPr id="7" name="Connecteur droit 6">
            <a:extLst>
              <a:ext uri="{FF2B5EF4-FFF2-40B4-BE49-F238E27FC236}">
                <a16:creationId xmlns:a16="http://schemas.microsoft.com/office/drawing/2014/main" id="{78610D1D-84AD-FFBB-5730-69FC2578F4E0}"/>
              </a:ext>
            </a:extLst>
          </p:cNvPr>
          <p:cNvCxnSpPr/>
          <p:nvPr userDrawn="1"/>
        </p:nvCxnSpPr>
        <p:spPr>
          <a:xfrm>
            <a:off x="11136674" y="928805"/>
            <a:ext cx="36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4650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D8250EB-B0C5-1B57-C3BE-6BA2B94C3AB8}"/>
              </a:ext>
            </a:extLst>
          </p:cNvPr>
          <p:cNvSpPr>
            <a:spLocks noGrp="1"/>
          </p:cNvSpPr>
          <p:nvPr>
            <p:ph type="title"/>
          </p:nvPr>
        </p:nvSpPr>
        <p:spPr>
          <a:xfrm>
            <a:off x="695325" y="549275"/>
            <a:ext cx="10801350" cy="1141413"/>
          </a:xfrm>
          <a:prstGeom prst="rect">
            <a:avLst/>
          </a:prstGeom>
        </p:spPr>
        <p:txBody>
          <a:bodyPr vert="horz" lIns="91440" tIns="45720" rIns="91440" bIns="45720" rtlCol="0" anchor="ctr">
            <a:normAutofit/>
          </a:bodyPr>
          <a:lstStyle/>
          <a:p>
            <a:endParaRPr lang="fr-FR" dirty="0"/>
          </a:p>
        </p:txBody>
      </p:sp>
      <p:sp>
        <p:nvSpPr>
          <p:cNvPr id="3" name="Espace réservé du texte 2">
            <a:extLst>
              <a:ext uri="{FF2B5EF4-FFF2-40B4-BE49-F238E27FC236}">
                <a16:creationId xmlns:a16="http://schemas.microsoft.com/office/drawing/2014/main" id="{D1290FDB-4BF6-552E-F9DE-E0BE6EB81249}"/>
              </a:ext>
            </a:extLst>
          </p:cNvPr>
          <p:cNvSpPr>
            <a:spLocks noGrp="1"/>
          </p:cNvSpPr>
          <p:nvPr>
            <p:ph type="body" idx="1"/>
          </p:nvPr>
        </p:nvSpPr>
        <p:spPr>
          <a:xfrm>
            <a:off x="695325" y="1989138"/>
            <a:ext cx="10801350" cy="41402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08DA5BD8-C4D6-207B-4C7D-26B9235883C3}"/>
              </a:ext>
            </a:extLst>
          </p:cNvPr>
          <p:cNvSpPr>
            <a:spLocks noGrp="1"/>
          </p:cNvSpPr>
          <p:nvPr>
            <p:ph type="dt" sz="half" idx="2"/>
          </p:nvPr>
        </p:nvSpPr>
        <p:spPr>
          <a:xfrm>
            <a:off x="9696450" y="6318001"/>
            <a:ext cx="1800225" cy="540000"/>
          </a:xfrm>
          <a:prstGeom prst="rect">
            <a:avLst/>
          </a:prstGeom>
        </p:spPr>
        <p:txBody>
          <a:bodyPr vert="horz" lIns="91440" tIns="45720" rIns="91440" bIns="45720" rtlCol="0" anchor="ctr"/>
          <a:lstStyle>
            <a:lvl1pPr algn="r">
              <a:defRPr sz="1000" b="0" i="0">
                <a:solidFill>
                  <a:schemeClr val="accent1"/>
                </a:solidFill>
                <a:latin typeface="Arial" panose="020B0604020202020204" pitchFamily="34" charset="0"/>
              </a:defRPr>
            </a:lvl1pPr>
          </a:lstStyle>
          <a:p>
            <a:fld id="{D1561EC5-BC87-4326-AB6F-C4DFA0BD3DB7}" type="datetime1">
              <a:rPr lang="fr-FR" smtClean="0"/>
              <a:t>24/08/2026</a:t>
            </a:fld>
            <a:endParaRPr lang="fr-FR" dirty="0"/>
          </a:p>
        </p:txBody>
      </p:sp>
      <p:sp>
        <p:nvSpPr>
          <p:cNvPr id="5" name="Espace réservé du pied de page 4">
            <a:extLst>
              <a:ext uri="{FF2B5EF4-FFF2-40B4-BE49-F238E27FC236}">
                <a16:creationId xmlns:a16="http://schemas.microsoft.com/office/drawing/2014/main" id="{3004228E-A1D3-107C-CD03-5E01B1840B23}"/>
              </a:ext>
            </a:extLst>
          </p:cNvPr>
          <p:cNvSpPr>
            <a:spLocks noGrp="1"/>
          </p:cNvSpPr>
          <p:nvPr>
            <p:ph type="ftr" sz="quarter" idx="3"/>
          </p:nvPr>
        </p:nvSpPr>
        <p:spPr>
          <a:xfrm>
            <a:off x="1244498" y="6318001"/>
            <a:ext cx="2906816" cy="540000"/>
          </a:xfrm>
          <a:prstGeom prst="rect">
            <a:avLst/>
          </a:prstGeom>
        </p:spPr>
        <p:txBody>
          <a:bodyPr vert="horz" lIns="91440" tIns="45720" rIns="91440" bIns="45720" rtlCol="0" anchor="ctr"/>
          <a:lstStyle>
            <a:lvl1pPr algn="l">
              <a:defRPr sz="1000" b="0" i="0">
                <a:solidFill>
                  <a:schemeClr val="accent1"/>
                </a:solidFill>
                <a:latin typeface="Arial" panose="020B0604020202020204" pitchFamily="34" charset="0"/>
              </a:defRPr>
            </a:lvl1pPr>
          </a:lstStyle>
          <a:p>
            <a:r>
              <a:rPr lang="fr-FR"/>
              <a:t>Journée d'intégration des nouveaux entrants</a:t>
            </a:r>
            <a:endParaRPr lang="fr-FR" dirty="0"/>
          </a:p>
        </p:txBody>
      </p:sp>
      <p:sp>
        <p:nvSpPr>
          <p:cNvPr id="6" name="Espace réservé du numéro de diapositive 5">
            <a:extLst>
              <a:ext uri="{FF2B5EF4-FFF2-40B4-BE49-F238E27FC236}">
                <a16:creationId xmlns:a16="http://schemas.microsoft.com/office/drawing/2014/main" id="{351C997C-4506-BCCC-5373-325AA0E6A1C7}"/>
              </a:ext>
            </a:extLst>
          </p:cNvPr>
          <p:cNvSpPr>
            <a:spLocks noGrp="1"/>
          </p:cNvSpPr>
          <p:nvPr>
            <p:ph type="sldNum" sz="quarter" idx="4"/>
          </p:nvPr>
        </p:nvSpPr>
        <p:spPr>
          <a:xfrm>
            <a:off x="695325" y="6318001"/>
            <a:ext cx="504083" cy="540000"/>
          </a:xfrm>
          <a:prstGeom prst="rect">
            <a:avLst/>
          </a:prstGeom>
        </p:spPr>
        <p:txBody>
          <a:bodyPr vert="horz" lIns="91440" tIns="45720" rIns="91440" bIns="45720" rtlCol="0" anchor="ctr"/>
          <a:lstStyle>
            <a:lvl1pPr algn="l">
              <a:defRPr sz="1000" b="0" i="0">
                <a:solidFill>
                  <a:schemeClr val="accent1"/>
                </a:solidFill>
                <a:latin typeface="Arial" panose="020B0604020202020204" pitchFamily="34" charset="0"/>
              </a:defRPr>
            </a:lvl1pPr>
          </a:lstStyle>
          <a:p>
            <a:fld id="{94B63599-5DA0-BE42-AE37-88D1760620F1}" type="slidenum">
              <a:rPr lang="fr-FR" smtClean="0"/>
              <a:pPr/>
              <a:t>‹N°›</a:t>
            </a:fld>
            <a:endParaRPr lang="fr-FR" dirty="0"/>
          </a:p>
        </p:txBody>
      </p:sp>
    </p:spTree>
    <p:extLst>
      <p:ext uri="{BB962C8B-B14F-4D97-AF65-F5344CB8AC3E}">
        <p14:creationId xmlns:p14="http://schemas.microsoft.com/office/powerpoint/2010/main" val="247984735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5" r:id="rId29"/>
  </p:sldLayoutIdLst>
  <p:hf hdr="0" dt="0"/>
  <p:txStyles>
    <p:titleStyle>
      <a:lvl1pPr algn="l" defTabSz="914400" rtl="0" eaLnBrk="1" latinLnBrk="0" hangingPunct="1">
        <a:lnSpc>
          <a:spcPct val="90000"/>
        </a:lnSpc>
        <a:spcBef>
          <a:spcPct val="0"/>
        </a:spcBef>
        <a:buNone/>
        <a:defRPr sz="4000" b="1" i="0"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200"/>
        </a:spcBef>
        <a:buFont typeface="Arial" panose="020B0604020202020204" pitchFamily="34" charset="0"/>
        <a:buNone/>
        <a:defRPr sz="16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1200"/>
        </a:spcBef>
        <a:buClr>
          <a:schemeClr val="accent2"/>
        </a:buClr>
        <a:buFont typeface="Arial" panose="020B0604020202020204" pitchFamily="34" charset="0"/>
        <a:buChar char="•"/>
        <a:defRPr sz="16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1200"/>
        </a:spcBef>
        <a:buClr>
          <a:schemeClr val="accent2"/>
        </a:buClr>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1200"/>
        </a:spcBef>
        <a:buClr>
          <a:schemeClr val="accent2"/>
        </a:buClr>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1200"/>
        </a:spcBef>
        <a:buClr>
          <a:schemeClr val="accent2"/>
        </a:buClr>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6">
          <p15:clr>
            <a:srgbClr val="547EBF"/>
          </p15:clr>
        </p15:guide>
        <p15:guide id="2" orient="horz" pos="3861">
          <p15:clr>
            <a:srgbClr val="547EBF"/>
          </p15:clr>
        </p15:guide>
        <p15:guide id="3" pos="7242">
          <p15:clr>
            <a:srgbClr val="547EBF"/>
          </p15:clr>
        </p15:guide>
        <p15:guide id="4" pos="438">
          <p15:clr>
            <a:srgbClr val="547EBF"/>
          </p15:clr>
        </p15:guide>
        <p15:guide id="5" pos="2751">
          <p15:clr>
            <a:srgbClr val="F26B43"/>
          </p15:clr>
        </p15:guide>
        <p15:guide id="6" pos="5065">
          <p15:clr>
            <a:srgbClr val="F26B43"/>
          </p15:clr>
        </p15:guide>
        <p15:guide id="7" pos="3840">
          <p15:clr>
            <a:srgbClr val="FDE53C"/>
          </p15:clr>
        </p15:guide>
        <p15:guide id="8" orient="horz" pos="2160">
          <p15:clr>
            <a:srgbClr val="FDE53C"/>
          </p15:clr>
        </p15:guide>
        <p15:guide id="9" orient="horz" pos="1253">
          <p15:clr>
            <a:srgbClr val="F26B43"/>
          </p15:clr>
        </p15:guide>
        <p15:guide id="10" pos="1572">
          <p15:clr>
            <a:srgbClr val="9FCC3B"/>
          </p15:clr>
        </p15:guide>
        <p15:guide id="11" pos="6108">
          <p15:clr>
            <a:srgbClr val="9FCC3B"/>
          </p15:clr>
        </p15:guide>
        <p15:guide id="12" orient="horz" pos="3067">
          <p15:clr>
            <a:srgbClr val="F26B43"/>
          </p15:clr>
        </p15:guide>
        <p15:guide id="13" pos="2615">
          <p15:clr>
            <a:srgbClr val="F26B43"/>
          </p15:clr>
        </p15:guide>
        <p15:guide id="14" pos="4929">
          <p15:clr>
            <a:srgbClr val="F26B43"/>
          </p15:clr>
        </p15:guide>
        <p15:guide id="15" pos="3772">
          <p15:clr>
            <a:srgbClr val="FBAE40"/>
          </p15:clr>
        </p15:guide>
        <p15:guide id="16" pos="3908">
          <p15:clr>
            <a:srgbClr val="FBAE4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2.xml"/><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jpeg"/><Relationship Id="rId18" Type="http://schemas.openxmlformats.org/officeDocument/2006/relationships/image" Target="../media/image55.png"/><Relationship Id="rId3" Type="http://schemas.openxmlformats.org/officeDocument/2006/relationships/image" Target="../media/image40.jpeg"/><Relationship Id="rId7" Type="http://schemas.openxmlformats.org/officeDocument/2006/relationships/image" Target="../media/image44.jpeg"/><Relationship Id="rId12" Type="http://schemas.openxmlformats.org/officeDocument/2006/relationships/image" Target="../media/image49.jpeg"/><Relationship Id="rId17" Type="http://schemas.openxmlformats.org/officeDocument/2006/relationships/image" Target="../media/image54.png"/><Relationship Id="rId2" Type="http://schemas.openxmlformats.org/officeDocument/2006/relationships/notesSlide" Target="../notesSlides/notesSlide3.xml"/><Relationship Id="rId16" Type="http://schemas.openxmlformats.org/officeDocument/2006/relationships/image" Target="../media/image53.png"/><Relationship Id="rId1" Type="http://schemas.openxmlformats.org/officeDocument/2006/relationships/slideLayout" Target="../slideLayouts/slideLayout12.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jpeg"/><Relationship Id="rId15" Type="http://schemas.openxmlformats.org/officeDocument/2006/relationships/image" Target="../media/image52.png"/><Relationship Id="rId10" Type="http://schemas.openxmlformats.org/officeDocument/2006/relationships/image" Target="../media/image47.jpeg"/><Relationship Id="rId19" Type="http://schemas.openxmlformats.org/officeDocument/2006/relationships/image" Target="../media/image56.png"/><Relationship Id="rId4" Type="http://schemas.openxmlformats.org/officeDocument/2006/relationships/image" Target="../media/image41.png"/><Relationship Id="rId9" Type="http://schemas.openxmlformats.org/officeDocument/2006/relationships/image" Target="../media/image46.jpeg"/><Relationship Id="rId14" Type="http://schemas.openxmlformats.org/officeDocument/2006/relationships/image" Target="../media/image51.jpeg"/></Relationships>
</file>

<file path=ppt/slides/_rels/slide14.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emf"/><Relationship Id="rId12" Type="http://schemas.openxmlformats.org/officeDocument/2006/relationships/image" Target="../media/image67.jpeg"/><Relationship Id="rId2" Type="http://schemas.openxmlformats.org/officeDocument/2006/relationships/image" Target="../media/image57.png"/><Relationship Id="rId1" Type="http://schemas.openxmlformats.org/officeDocument/2006/relationships/slideLayout" Target="../slideLayouts/slideLayout12.xml"/><Relationship Id="rId6" Type="http://schemas.openxmlformats.org/officeDocument/2006/relationships/image" Target="../media/image61.jpeg"/><Relationship Id="rId11" Type="http://schemas.openxmlformats.org/officeDocument/2006/relationships/image" Target="../media/image66.jpeg"/><Relationship Id="rId5" Type="http://schemas.openxmlformats.org/officeDocument/2006/relationships/image" Target="../media/image60.jpeg"/><Relationship Id="rId10" Type="http://schemas.openxmlformats.org/officeDocument/2006/relationships/image" Target="../media/image65.png"/><Relationship Id="rId4" Type="http://schemas.openxmlformats.org/officeDocument/2006/relationships/image" Target="../media/image59.jpeg"/><Relationship Id="rId9" Type="http://schemas.openxmlformats.org/officeDocument/2006/relationships/image" Target="../media/image64.jpeg"/></Relationships>
</file>

<file path=ppt/slides/_rels/slide1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2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 Id="rId9" Type="http://schemas.openxmlformats.org/officeDocument/2006/relationships/image" Target="../media/image75.png"/></Relationships>
</file>

<file path=ppt/slides/_rels/slide1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jpeg"/><Relationship Id="rId7" Type="http://schemas.openxmlformats.org/officeDocument/2006/relationships/image" Target="../media/image80.png"/><Relationship Id="rId12" Type="http://schemas.openxmlformats.org/officeDocument/2006/relationships/image" Target="../media/image85.jpe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jpeg"/><Relationship Id="rId9" Type="http://schemas.openxmlformats.org/officeDocument/2006/relationships/image" Target="../media/image82.jpeg"/></Relationships>
</file>

<file path=ppt/slides/_rels/slide1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8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0.xml"/><Relationship Id="rId5" Type="http://schemas.openxmlformats.org/officeDocument/2006/relationships/image" Target="../media/image22.png"/><Relationship Id="rId4" Type="http://schemas.openxmlformats.org/officeDocument/2006/relationships/image" Target="../media/image21.gif"/></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4739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TextShape 3"/>
          <p:cNvSpPr txBox="1"/>
          <p:nvPr/>
        </p:nvSpPr>
        <p:spPr>
          <a:xfrm>
            <a:off x="838080" y="365040"/>
            <a:ext cx="6513619" cy="521766"/>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defPPr>
              <a:defRPr lang="fr-FR"/>
            </a:defPPr>
            <a:lvl1pPr>
              <a:lnSpc>
                <a:spcPct val="100000"/>
              </a:lnSpc>
              <a:defRPr sz="2800" b="1">
                <a:solidFill>
                  <a:schemeClr val="accent2"/>
                </a:solidFill>
                <a:latin typeface="Arial" panose="020B0604020202020204" pitchFamily="34" charset="0"/>
                <a:ea typeface="+mj-ea"/>
                <a:cs typeface="Arial" panose="020B0604020202020204" pitchFamily="34" charset="0"/>
              </a:defRPr>
            </a:lvl1pPr>
          </a:lstStyle>
          <a:p>
            <a:r>
              <a:rPr lang="fr-FR" dirty="0"/>
              <a:t>Le terrain de jeu: le noyau de l’atome</a:t>
            </a:r>
          </a:p>
        </p:txBody>
      </p:sp>
      <p:pic>
        <p:nvPicPr>
          <p:cNvPr id="2" name="Imag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04419" y="2992479"/>
            <a:ext cx="2941484" cy="2941484"/>
          </a:xfrm>
          <a:prstGeom prst="rect">
            <a:avLst/>
          </a:prstGeom>
        </p:spPr>
      </p:pic>
      <p:sp>
        <p:nvSpPr>
          <p:cNvPr id="3" name="ZoneTexte 2"/>
          <p:cNvSpPr txBox="1"/>
          <p:nvPr/>
        </p:nvSpPr>
        <p:spPr>
          <a:xfrm>
            <a:off x="1789183" y="2040966"/>
            <a:ext cx="2056676" cy="369332"/>
          </a:xfrm>
          <a:prstGeom prst="rect">
            <a:avLst/>
          </a:prstGeom>
          <a:noFill/>
        </p:spPr>
        <p:txBody>
          <a:bodyPr wrap="square" rtlCol="0">
            <a:spAutoFit/>
          </a:bodyPr>
          <a:lstStyle/>
          <a:p>
            <a:r>
              <a:rPr lang="fr-FR" dirty="0"/>
              <a:t>proton: stable</a:t>
            </a:r>
          </a:p>
        </p:txBody>
      </p:sp>
      <p:sp>
        <p:nvSpPr>
          <p:cNvPr id="4" name="Ellipse 3"/>
          <p:cNvSpPr>
            <a:spLocks noChangeAspect="1"/>
          </p:cNvSpPr>
          <p:nvPr/>
        </p:nvSpPr>
        <p:spPr>
          <a:xfrm>
            <a:off x="829115" y="2756645"/>
            <a:ext cx="720000" cy="720000"/>
          </a:xfrm>
          <a:prstGeom prst="ellipse">
            <a:avLst/>
          </a:prstGeom>
          <a:gradFill flip="none" rotWithShape="1">
            <a:gsLst>
              <a:gs pos="8000">
                <a:schemeClr val="accent1">
                  <a:lumMod val="29000"/>
                  <a:lumOff val="71000"/>
                </a:schemeClr>
              </a:gs>
              <a:gs pos="46000">
                <a:schemeClr val="accent1">
                  <a:lumMod val="95000"/>
                  <a:lumOff val="5000"/>
                </a:schemeClr>
              </a:gs>
              <a:gs pos="100000">
                <a:schemeClr val="accent1">
                  <a:lumMod val="60000"/>
                </a:schemeClr>
              </a:gs>
            </a:gsLst>
            <a:path path="circle">
              <a:fillToRect l="50000" t="50000" r="50000" b="50000"/>
            </a:path>
            <a:tileRect/>
          </a:gradFill>
          <a:ln>
            <a:noFill/>
          </a:ln>
          <a:scene3d>
            <a:camera prst="orthographicFront">
              <a:rot lat="0" lon="0" rev="21594000"/>
            </a:camera>
            <a:lightRig rig="freezing" dir="t">
              <a:rot lat="0" lon="0" rev="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a:spLocks noChangeAspect="1"/>
          </p:cNvSpPr>
          <p:nvPr/>
        </p:nvSpPr>
        <p:spPr>
          <a:xfrm>
            <a:off x="838080" y="1865632"/>
            <a:ext cx="720000" cy="720000"/>
          </a:xfrm>
          <a:prstGeom prst="ellipse">
            <a:avLst/>
          </a:prstGeom>
          <a:gradFill flip="none" rotWithShape="1">
            <a:gsLst>
              <a:gs pos="8000">
                <a:srgbClr val="FB8383"/>
              </a:gs>
              <a:gs pos="46000">
                <a:srgbClr val="DE1919"/>
              </a:gs>
              <a:gs pos="100000">
                <a:srgbClr val="690909"/>
              </a:gs>
            </a:gsLst>
            <a:path path="circle">
              <a:fillToRect l="50000" t="50000" r="50000" b="50000"/>
            </a:path>
            <a:tileRect/>
          </a:gradFill>
          <a:ln>
            <a:noFill/>
          </a:ln>
          <a:scene3d>
            <a:camera prst="orthographicFront">
              <a:rot lat="0" lon="0" rev="21594000"/>
            </a:camera>
            <a:lightRig rig="freezing" dir="t">
              <a:rot lat="0" lon="0" rev="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nvSpPr>
        <p:spPr>
          <a:xfrm>
            <a:off x="1780218" y="2931979"/>
            <a:ext cx="2675241" cy="369332"/>
          </a:xfrm>
          <a:prstGeom prst="rect">
            <a:avLst/>
          </a:prstGeom>
          <a:noFill/>
        </p:spPr>
        <p:txBody>
          <a:bodyPr wrap="square" rtlCol="0">
            <a:spAutoFit/>
          </a:bodyPr>
          <a:lstStyle/>
          <a:p>
            <a:r>
              <a:rPr lang="fr-FR" dirty="0"/>
              <a:t>neutron: T</a:t>
            </a:r>
            <a:r>
              <a:rPr lang="fr-FR" baseline="-25000" dirty="0"/>
              <a:t>1/2</a:t>
            </a:r>
            <a:r>
              <a:rPr lang="fr-FR" dirty="0"/>
              <a:t>= 611.9 s</a:t>
            </a:r>
          </a:p>
        </p:txBody>
      </p:sp>
      <p:sp>
        <p:nvSpPr>
          <p:cNvPr id="7" name="Accolade fermante 6"/>
          <p:cNvSpPr/>
          <p:nvPr/>
        </p:nvSpPr>
        <p:spPr>
          <a:xfrm>
            <a:off x="4267200" y="2040966"/>
            <a:ext cx="107576" cy="126034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7" name="Ellipse 26"/>
          <p:cNvSpPr>
            <a:spLocks noChangeAspect="1"/>
          </p:cNvSpPr>
          <p:nvPr/>
        </p:nvSpPr>
        <p:spPr>
          <a:xfrm>
            <a:off x="4575666" y="2050298"/>
            <a:ext cx="720000" cy="720000"/>
          </a:xfrm>
          <a:prstGeom prst="ellipse">
            <a:avLst/>
          </a:prstGeom>
          <a:gradFill flip="none" rotWithShape="1">
            <a:gsLst>
              <a:gs pos="8000">
                <a:srgbClr val="FB8383"/>
              </a:gs>
              <a:gs pos="46000">
                <a:srgbClr val="DE1919"/>
              </a:gs>
              <a:gs pos="100000">
                <a:srgbClr val="690909"/>
              </a:gs>
            </a:gsLst>
            <a:path path="circle">
              <a:fillToRect l="50000" t="50000" r="50000" b="50000"/>
            </a:path>
            <a:tileRect/>
          </a:gradFill>
          <a:ln>
            <a:noFill/>
          </a:ln>
          <a:scene3d>
            <a:camera prst="orthographicFront">
              <a:rot lat="0" lon="0" rev="21594000"/>
            </a:camera>
            <a:lightRig rig="freezing" dir="t">
              <a:rot lat="0" lon="0" rev="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p:cNvSpPr>
            <a:spLocks noChangeAspect="1"/>
          </p:cNvSpPr>
          <p:nvPr/>
        </p:nvSpPr>
        <p:spPr>
          <a:xfrm>
            <a:off x="4796117" y="2311138"/>
            <a:ext cx="720000" cy="720000"/>
          </a:xfrm>
          <a:prstGeom prst="ellipse">
            <a:avLst/>
          </a:prstGeom>
          <a:gradFill flip="none" rotWithShape="1">
            <a:gsLst>
              <a:gs pos="8000">
                <a:schemeClr val="accent1">
                  <a:lumMod val="29000"/>
                  <a:lumOff val="71000"/>
                </a:schemeClr>
              </a:gs>
              <a:gs pos="46000">
                <a:schemeClr val="accent1">
                  <a:lumMod val="95000"/>
                  <a:lumOff val="5000"/>
                </a:schemeClr>
              </a:gs>
              <a:gs pos="100000">
                <a:schemeClr val="accent1">
                  <a:lumMod val="60000"/>
                </a:schemeClr>
              </a:gs>
            </a:gsLst>
            <a:path path="circle">
              <a:fillToRect l="50000" t="50000" r="50000" b="50000"/>
            </a:path>
            <a:tileRect/>
          </a:gradFill>
          <a:ln>
            <a:noFill/>
          </a:ln>
          <a:scene3d>
            <a:camera prst="orthographicFront">
              <a:rot lat="0" lon="0" rev="21594000"/>
            </a:camera>
            <a:lightRig rig="freezing" dir="t">
              <a:rot lat="0" lon="0" rev="0"/>
            </a:lightRig>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5717007" y="2355339"/>
            <a:ext cx="2056676" cy="369332"/>
          </a:xfrm>
          <a:prstGeom prst="rect">
            <a:avLst/>
          </a:prstGeom>
          <a:noFill/>
        </p:spPr>
        <p:txBody>
          <a:bodyPr wrap="square" rtlCol="0">
            <a:spAutoFit/>
          </a:bodyPr>
          <a:lstStyle/>
          <a:p>
            <a:r>
              <a:rPr lang="fr-FR" dirty="0"/>
              <a:t>deuton: stable</a:t>
            </a:r>
          </a:p>
        </p:txBody>
      </p:sp>
      <p:sp>
        <p:nvSpPr>
          <p:cNvPr id="8" name="ZoneTexte 7"/>
          <p:cNvSpPr txBox="1"/>
          <p:nvPr/>
        </p:nvSpPr>
        <p:spPr>
          <a:xfrm>
            <a:off x="565126" y="3939548"/>
            <a:ext cx="4950992" cy="2308324"/>
          </a:xfrm>
          <a:prstGeom prst="rect">
            <a:avLst/>
          </a:prstGeom>
          <a:noFill/>
        </p:spPr>
        <p:txBody>
          <a:bodyPr wrap="square" rtlCol="0">
            <a:spAutoFit/>
          </a:bodyPr>
          <a:lstStyle/>
          <a:p>
            <a:r>
              <a:rPr lang="fr-FR" dirty="0"/>
              <a:t>Le noyau de l’atome, un assemblage de protons et de neutrons, stable ou radioactif</a:t>
            </a:r>
          </a:p>
          <a:p>
            <a:endParaRPr lang="fr-FR" dirty="0"/>
          </a:p>
          <a:p>
            <a:r>
              <a:rPr lang="fr-FR" dirty="0"/>
              <a:t>Qui se produit dans les étoiles par des successions de réactions de fusion/capture et de décroissance</a:t>
            </a:r>
          </a:p>
          <a:p>
            <a:endParaRPr lang="fr-FR" dirty="0"/>
          </a:p>
          <a:p>
            <a:r>
              <a:rPr lang="fr-FR" dirty="0"/>
              <a:t>Donne naissance à la matière nucléaire visible</a:t>
            </a:r>
          </a:p>
        </p:txBody>
      </p:sp>
      <p:sp>
        <p:nvSpPr>
          <p:cNvPr id="13" name="Text Box 46"/>
          <p:cNvSpPr txBox="1">
            <a:spLocks noChangeArrowheads="1"/>
          </p:cNvSpPr>
          <p:nvPr/>
        </p:nvSpPr>
        <p:spPr bwMode="auto">
          <a:xfrm>
            <a:off x="7892474" y="2671138"/>
            <a:ext cx="3780715" cy="615105"/>
          </a:xfrm>
          <a:prstGeom prst="rect">
            <a:avLst/>
          </a:prstGeom>
          <a:noFill/>
          <a:ln w="9525">
            <a:noFill/>
            <a:miter lim="800000"/>
            <a:headEnd/>
            <a:tailEnd/>
          </a:ln>
        </p:spPr>
        <p:txBody>
          <a:bodyPr wrap="none" lIns="0" tIns="0" rIns="0" bIns="0">
            <a:spAutoFit/>
          </a:bodyPr>
          <a:lstStyle/>
          <a:p>
            <a:pPr defTabSz="828675" hangingPunct="0">
              <a:lnSpc>
                <a:spcPct val="102000"/>
              </a:lnSpc>
              <a:buClr>
                <a:srgbClr val="000000"/>
              </a:buClr>
              <a:buSzPct val="45000"/>
              <a:buFont typeface="StarSymbol"/>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pPr>
            <a:r>
              <a:rPr lang="en-GB" sz="2000" b="1" dirty="0" err="1">
                <a:solidFill>
                  <a:srgbClr val="7030A0"/>
                </a:solidFill>
                <a:latin typeface="Calibri Light" panose="020F0302020204030204" pitchFamily="34" charset="0"/>
                <a:cs typeface="Calibri Light" panose="020F0302020204030204" pitchFamily="34" charset="0"/>
              </a:rPr>
              <a:t>Densité</a:t>
            </a:r>
            <a:r>
              <a:rPr lang="en-GB" sz="2000" b="1" dirty="0">
                <a:solidFill>
                  <a:srgbClr val="7030A0"/>
                </a:solidFill>
                <a:latin typeface="Calibri Light" panose="020F0302020204030204" pitchFamily="34" charset="0"/>
                <a:cs typeface="Calibri Light" panose="020F0302020204030204" pitchFamily="34" charset="0"/>
              </a:rPr>
              <a:t> : </a:t>
            </a:r>
            <a:r>
              <a:rPr lang="en-GB" sz="2000" b="1" dirty="0">
                <a:solidFill>
                  <a:srgbClr val="0000CC"/>
                </a:solidFill>
                <a:latin typeface="Calibri Light" panose="020F0302020204030204" pitchFamily="34" charset="0"/>
                <a:cs typeface="Calibri Light" panose="020F0302020204030204" pitchFamily="34" charset="0"/>
              </a:rPr>
              <a:t>200 </a:t>
            </a:r>
            <a:r>
              <a:rPr lang="en-GB" sz="2000" b="1" dirty="0" err="1">
                <a:solidFill>
                  <a:srgbClr val="0000CC"/>
                </a:solidFill>
                <a:latin typeface="Calibri Light" panose="020F0302020204030204" pitchFamily="34" charset="0"/>
                <a:cs typeface="Calibri Light" panose="020F0302020204030204" pitchFamily="34" charset="0"/>
              </a:rPr>
              <a:t>milllions</a:t>
            </a:r>
            <a:r>
              <a:rPr lang="en-GB" sz="2000" b="1" dirty="0">
                <a:solidFill>
                  <a:srgbClr val="0000CC"/>
                </a:solidFill>
                <a:latin typeface="Calibri Light" panose="020F0302020204030204" pitchFamily="34" charset="0"/>
                <a:cs typeface="Calibri Light" panose="020F0302020204030204" pitchFamily="34" charset="0"/>
              </a:rPr>
              <a:t> de tonnes/cm</a:t>
            </a:r>
            <a:r>
              <a:rPr lang="en-GB" sz="2000" b="1" baseline="30000" dirty="0">
                <a:solidFill>
                  <a:srgbClr val="0000CC"/>
                </a:solidFill>
                <a:latin typeface="Calibri Light" panose="020F0302020204030204" pitchFamily="34" charset="0"/>
                <a:cs typeface="Calibri Light" panose="020F0302020204030204" pitchFamily="34" charset="0"/>
              </a:rPr>
              <a:t>3</a:t>
            </a:r>
          </a:p>
          <a:p>
            <a:pPr defTabSz="828675" hangingPunct="0">
              <a:lnSpc>
                <a:spcPct val="102000"/>
              </a:lnSpc>
              <a:buClr>
                <a:srgbClr val="000000"/>
              </a:buClr>
              <a:buSzPct val="45000"/>
              <a:buFont typeface="StarSymbol"/>
              <a:buNone/>
              <a:tabLst>
                <a:tab pos="657225" algn="l"/>
                <a:tab pos="1312863" algn="l"/>
                <a:tab pos="1970088" algn="l"/>
                <a:tab pos="2627313" algn="l"/>
                <a:tab pos="3282950" algn="l"/>
                <a:tab pos="3940175" algn="l"/>
                <a:tab pos="4595813" algn="l"/>
                <a:tab pos="5253038" algn="l"/>
                <a:tab pos="5910263" algn="l"/>
                <a:tab pos="6565900" algn="l"/>
                <a:tab pos="7223125" algn="l"/>
                <a:tab pos="7880350" algn="l"/>
                <a:tab pos="8535988" algn="l"/>
              </a:tabLst>
            </a:pPr>
            <a:r>
              <a:rPr lang="en-GB" sz="2000" b="1" dirty="0" err="1">
                <a:solidFill>
                  <a:srgbClr val="7030A0"/>
                </a:solidFill>
                <a:latin typeface="Calibri Light" panose="020F0302020204030204" pitchFamily="34" charset="0"/>
                <a:cs typeface="Calibri Light" panose="020F0302020204030204" pitchFamily="34" charset="0"/>
              </a:rPr>
              <a:t>Température</a:t>
            </a:r>
            <a:r>
              <a:rPr lang="en-GB" sz="2000" b="1" dirty="0">
                <a:solidFill>
                  <a:srgbClr val="7030A0"/>
                </a:solidFill>
                <a:latin typeface="Calibri Light" panose="020F0302020204030204" pitchFamily="34" charset="0"/>
                <a:cs typeface="Calibri Light" panose="020F0302020204030204" pitchFamily="34" charset="0"/>
              </a:rPr>
              <a:t> : </a:t>
            </a:r>
            <a:r>
              <a:rPr lang="en-GB" sz="2000" b="1" dirty="0">
                <a:solidFill>
                  <a:srgbClr val="0000CC"/>
                </a:solidFill>
                <a:latin typeface="Calibri Light" panose="020F0302020204030204" pitchFamily="34" charset="0"/>
                <a:cs typeface="Calibri Light" panose="020F0302020204030204" pitchFamily="34" charset="0"/>
              </a:rPr>
              <a:t>~</a:t>
            </a:r>
            <a:r>
              <a:rPr lang="en-GB" sz="2000" b="1" dirty="0" err="1">
                <a:solidFill>
                  <a:srgbClr val="0000CC"/>
                </a:solidFill>
                <a:latin typeface="Calibri Light" panose="020F0302020204030204" pitchFamily="34" charset="0"/>
                <a:cs typeface="Calibri Light" panose="020F0302020204030204" pitchFamily="34" charset="0"/>
              </a:rPr>
              <a:t>qq</a:t>
            </a:r>
            <a:r>
              <a:rPr lang="en-GB" sz="2000" b="1" dirty="0">
                <a:solidFill>
                  <a:srgbClr val="0000CC"/>
                </a:solidFill>
                <a:latin typeface="Calibri Light" panose="020F0302020204030204" pitchFamily="34" charset="0"/>
                <a:cs typeface="Calibri Light" panose="020F0302020204030204" pitchFamily="34" charset="0"/>
              </a:rPr>
              <a:t> million °C (1 </a:t>
            </a:r>
            <a:r>
              <a:rPr lang="en-GB" sz="2000" b="1" dirty="0" err="1">
                <a:solidFill>
                  <a:srgbClr val="0000CC"/>
                </a:solidFill>
                <a:latin typeface="Calibri Light" panose="020F0302020204030204" pitchFamily="34" charset="0"/>
                <a:cs typeface="Calibri Light" panose="020F0302020204030204" pitchFamily="34" charset="0"/>
              </a:rPr>
              <a:t>MeV</a:t>
            </a:r>
            <a:r>
              <a:rPr lang="en-GB" sz="2000" b="1" dirty="0">
                <a:solidFill>
                  <a:srgbClr val="0000CC"/>
                </a:solidFill>
                <a:latin typeface="Calibri Light" panose="020F0302020204030204" pitchFamily="34" charset="0"/>
                <a:cs typeface="Calibri Light" panose="020F0302020204030204" pitchFamily="34" charset="0"/>
              </a:rPr>
              <a:t>)</a:t>
            </a:r>
          </a:p>
        </p:txBody>
      </p:sp>
      <p:sp>
        <p:nvSpPr>
          <p:cNvPr id="14" name="Rectangle 13"/>
          <p:cNvSpPr/>
          <p:nvPr/>
        </p:nvSpPr>
        <p:spPr>
          <a:xfrm>
            <a:off x="8310763" y="4875825"/>
            <a:ext cx="3736023" cy="1323439"/>
          </a:xfrm>
          <a:prstGeom prst="rect">
            <a:avLst/>
          </a:prstGeom>
        </p:spPr>
        <p:txBody>
          <a:bodyPr wrap="none">
            <a:spAutoFit/>
          </a:bodyPr>
          <a:lstStyle/>
          <a:p>
            <a:pPr eaLnBrk="0" hangingPunct="0"/>
            <a:r>
              <a:rPr lang="fr-FR" sz="2000" b="1" dirty="0">
                <a:solidFill>
                  <a:srgbClr val="500092"/>
                </a:solidFill>
                <a:latin typeface="Calibri Light" panose="020F0302020204030204" pitchFamily="34" charset="0"/>
                <a:cs typeface="Calibri Light" panose="020F0302020204030204" pitchFamily="34" charset="0"/>
              </a:rPr>
              <a:t>Forces :</a:t>
            </a:r>
          </a:p>
          <a:p>
            <a:pPr eaLnBrk="0" hangingPunct="0">
              <a:buFont typeface="Wingdings" pitchFamily="2" charset="2"/>
              <a:buChar char="Ø"/>
            </a:pPr>
            <a:r>
              <a:rPr lang="fr-FR" sz="2000" b="1" dirty="0">
                <a:solidFill>
                  <a:srgbClr val="0000CC"/>
                </a:solidFill>
                <a:latin typeface="Calibri Light" panose="020F0302020204030204" pitchFamily="34" charset="0"/>
                <a:cs typeface="Calibri Light" panose="020F0302020204030204" pitchFamily="34" charset="0"/>
              </a:rPr>
              <a:t> </a:t>
            </a:r>
            <a:r>
              <a:rPr lang="en-GB" sz="2000" b="1" dirty="0" err="1">
                <a:solidFill>
                  <a:srgbClr val="0000CC"/>
                </a:solidFill>
                <a:latin typeface="Calibri Light" panose="020F0302020204030204" pitchFamily="34" charset="0"/>
                <a:cs typeface="Calibri Light" panose="020F0302020204030204" pitchFamily="34" charset="0"/>
              </a:rPr>
              <a:t>Coulombienne</a:t>
            </a:r>
            <a:endParaRPr lang="fr-FR" sz="2000" b="1" dirty="0">
              <a:solidFill>
                <a:srgbClr val="0000CC"/>
              </a:solidFill>
              <a:latin typeface="Calibri Light" panose="020F0302020204030204" pitchFamily="34" charset="0"/>
              <a:cs typeface="Calibri Light" panose="020F0302020204030204" pitchFamily="34" charset="0"/>
            </a:endParaRPr>
          </a:p>
          <a:p>
            <a:pPr eaLnBrk="0" hangingPunct="0">
              <a:buFont typeface="Wingdings" pitchFamily="2" charset="2"/>
              <a:buChar char="Ø"/>
            </a:pPr>
            <a:r>
              <a:rPr lang="fr-FR" sz="2000" b="1" dirty="0">
                <a:solidFill>
                  <a:srgbClr val="0000CC"/>
                </a:solidFill>
                <a:latin typeface="Calibri Light" panose="020F0302020204030204" pitchFamily="34" charset="0"/>
                <a:cs typeface="Calibri Light" panose="020F0302020204030204" pitchFamily="34" charset="0"/>
              </a:rPr>
              <a:t> </a:t>
            </a:r>
            <a:r>
              <a:rPr lang="en-GB" sz="2000" b="1" dirty="0" err="1">
                <a:solidFill>
                  <a:srgbClr val="0000CC"/>
                </a:solidFill>
                <a:latin typeface="Calibri Light" panose="020F0302020204030204" pitchFamily="34" charset="0"/>
                <a:cs typeface="Calibri Light" panose="020F0302020204030204" pitchFamily="34" charset="0"/>
              </a:rPr>
              <a:t>Nucléaire</a:t>
            </a:r>
            <a:r>
              <a:rPr lang="en-GB" sz="2000" b="1" dirty="0">
                <a:solidFill>
                  <a:srgbClr val="0000CC"/>
                </a:solidFill>
                <a:latin typeface="Calibri Light" panose="020F0302020204030204" pitchFamily="34" charset="0"/>
                <a:cs typeface="Calibri Light" panose="020F0302020204030204" pitchFamily="34" charset="0"/>
              </a:rPr>
              <a:t> forte (liaison)</a:t>
            </a:r>
            <a:endParaRPr lang="fr-FR" sz="2000" b="1" dirty="0">
              <a:solidFill>
                <a:srgbClr val="0000CC"/>
              </a:solidFill>
              <a:latin typeface="Calibri Light" panose="020F0302020204030204" pitchFamily="34" charset="0"/>
              <a:cs typeface="Calibri Light" panose="020F0302020204030204" pitchFamily="34" charset="0"/>
            </a:endParaRPr>
          </a:p>
          <a:p>
            <a:pPr eaLnBrk="0" hangingPunct="0">
              <a:buFont typeface="Wingdings" pitchFamily="2" charset="2"/>
              <a:buChar char="Ø"/>
            </a:pPr>
            <a:r>
              <a:rPr lang="fr-FR" sz="2000" b="1" dirty="0">
                <a:solidFill>
                  <a:srgbClr val="0000CC"/>
                </a:solidFill>
                <a:latin typeface="Calibri Light" panose="020F0302020204030204" pitchFamily="34" charset="0"/>
                <a:cs typeface="Calibri Light" panose="020F0302020204030204" pitchFamily="34" charset="0"/>
              </a:rPr>
              <a:t> </a:t>
            </a:r>
            <a:r>
              <a:rPr lang="en-GB" sz="2000" b="1" dirty="0" err="1">
                <a:solidFill>
                  <a:srgbClr val="0000CC"/>
                </a:solidFill>
                <a:latin typeface="Calibri Light" panose="020F0302020204030204" pitchFamily="34" charset="0"/>
                <a:cs typeface="Calibri Light" panose="020F0302020204030204" pitchFamily="34" charset="0"/>
              </a:rPr>
              <a:t>Nucléaire</a:t>
            </a:r>
            <a:r>
              <a:rPr lang="en-GB" sz="2000" b="1" dirty="0">
                <a:solidFill>
                  <a:srgbClr val="0000CC"/>
                </a:solidFill>
                <a:latin typeface="Calibri Light" panose="020F0302020204030204" pitchFamily="34" charset="0"/>
                <a:cs typeface="Calibri Light" panose="020F0302020204030204" pitchFamily="34" charset="0"/>
              </a:rPr>
              <a:t> </a:t>
            </a:r>
            <a:r>
              <a:rPr lang="en-GB" sz="2000" b="1" dirty="0" err="1">
                <a:solidFill>
                  <a:srgbClr val="0000CC"/>
                </a:solidFill>
                <a:latin typeface="Calibri Light" panose="020F0302020204030204" pitchFamily="34" charset="0"/>
                <a:cs typeface="Calibri Light" panose="020F0302020204030204" pitchFamily="34" charset="0"/>
              </a:rPr>
              <a:t>faible</a:t>
            </a:r>
            <a:r>
              <a:rPr lang="en-GB" sz="2000" b="1" dirty="0">
                <a:solidFill>
                  <a:srgbClr val="0000CC"/>
                </a:solidFill>
                <a:latin typeface="Calibri Light" panose="020F0302020204030204" pitchFamily="34" charset="0"/>
                <a:cs typeface="Calibri Light" panose="020F0302020204030204" pitchFamily="34" charset="0"/>
              </a:rPr>
              <a:t> (</a:t>
            </a:r>
            <a:r>
              <a:rPr lang="en-GB" sz="2000" b="1" dirty="0" err="1">
                <a:solidFill>
                  <a:srgbClr val="0000CC"/>
                </a:solidFill>
                <a:latin typeface="Calibri Light" panose="020F0302020204030204" pitchFamily="34" charset="0"/>
                <a:cs typeface="Calibri Light" panose="020F0302020204030204" pitchFamily="34" charset="0"/>
              </a:rPr>
              <a:t>radioactivité</a:t>
            </a:r>
            <a:r>
              <a:rPr lang="en-GB" sz="2000" b="1" dirty="0">
                <a:solidFill>
                  <a:srgbClr val="0000CC"/>
                </a:solidFill>
                <a:latin typeface="Calibri Light" panose="020F0302020204030204" pitchFamily="34" charset="0"/>
                <a:cs typeface="Calibri Light" panose="020F0302020204030204" pitchFamily="34" charset="0"/>
              </a:rPr>
              <a:t> </a:t>
            </a:r>
            <a:r>
              <a:rPr lang="en-GB" sz="2000" b="1" dirty="0">
                <a:solidFill>
                  <a:srgbClr val="0000CC"/>
                </a:solidFill>
                <a:latin typeface="Symbol" panose="05050102010706020507" pitchFamily="18" charset="2"/>
                <a:cs typeface="Calibri Light" panose="020F0302020204030204" pitchFamily="34" charset="0"/>
              </a:rPr>
              <a:t>b</a:t>
            </a:r>
            <a:r>
              <a:rPr lang="en-GB" sz="2000" b="1" dirty="0">
                <a:solidFill>
                  <a:srgbClr val="0000CC"/>
                </a:solidFill>
                <a:latin typeface="Calibri Light" panose="020F0302020204030204" pitchFamily="34" charset="0"/>
                <a:cs typeface="Calibri Light" panose="020F0302020204030204" pitchFamily="34" charset="0"/>
              </a:rPr>
              <a:t>) </a:t>
            </a:r>
          </a:p>
        </p:txBody>
      </p:sp>
      <p:sp>
        <p:nvSpPr>
          <p:cNvPr id="6" name="Espace réservé du numéro de diapositive 5"/>
          <p:cNvSpPr>
            <a:spLocks noGrp="1"/>
          </p:cNvSpPr>
          <p:nvPr>
            <p:ph type="sldNum" sz="quarter" idx="12"/>
          </p:nvPr>
        </p:nvSpPr>
        <p:spPr/>
        <p:txBody>
          <a:bodyPr/>
          <a:lstStyle/>
          <a:p>
            <a:fld id="{94B63599-5DA0-BE42-AE37-88D1760620F1}" type="slidenum">
              <a:rPr lang="fr-FR" smtClean="0"/>
              <a:pPr/>
              <a:t>10</a:t>
            </a:fld>
            <a:endParaRPr lang="fr-FR"/>
          </a:p>
        </p:txBody>
      </p:sp>
    </p:spTree>
    <p:extLst>
      <p:ext uri="{BB962C8B-B14F-4D97-AF65-F5344CB8AC3E}">
        <p14:creationId xmlns:p14="http://schemas.microsoft.com/office/powerpoint/2010/main" val="301915237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 name="Espace réservé du contenu 5"/>
          <p:cNvPicPr/>
          <p:nvPr/>
        </p:nvPicPr>
        <p:blipFill>
          <a:blip r:embed="rId2"/>
          <a:stretch/>
        </p:blipFill>
        <p:spPr>
          <a:xfrm>
            <a:off x="719280" y="648000"/>
            <a:ext cx="8829720" cy="5965920"/>
          </a:xfrm>
          <a:prstGeom prst="rect">
            <a:avLst/>
          </a:prstGeom>
          <a:ln>
            <a:noFill/>
          </a:ln>
        </p:spPr>
      </p:pic>
      <p:sp>
        <p:nvSpPr>
          <p:cNvPr id="289" name="CustomShape 1"/>
          <p:cNvSpPr/>
          <p:nvPr/>
        </p:nvSpPr>
        <p:spPr>
          <a:xfrm>
            <a:off x="5512320" y="4746420"/>
            <a:ext cx="4036680" cy="1811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290" name="CustomShape 2"/>
          <p:cNvSpPr/>
          <p:nvPr/>
        </p:nvSpPr>
        <p:spPr>
          <a:xfrm>
            <a:off x="757284" y="1084680"/>
            <a:ext cx="991800" cy="156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291" name="TextShape 3"/>
          <p:cNvSpPr txBox="1"/>
          <p:nvPr/>
        </p:nvSpPr>
        <p:spPr>
          <a:xfrm>
            <a:off x="730702" y="667112"/>
            <a:ext cx="2958159" cy="521766"/>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defPPr>
              <a:defRPr lang="fr-FR"/>
            </a:defPPr>
            <a:lvl1pPr>
              <a:lnSpc>
                <a:spcPct val="100000"/>
              </a:lnSpc>
              <a:defRPr sz="2800" b="1">
                <a:solidFill>
                  <a:schemeClr val="accent2"/>
                </a:solidFill>
                <a:latin typeface="Arial" panose="020B0604020202020204" pitchFamily="34" charset="0"/>
                <a:ea typeface="+mj-ea"/>
                <a:cs typeface="Arial" panose="020B0604020202020204" pitchFamily="34" charset="0"/>
              </a:defRPr>
            </a:lvl1pPr>
          </a:lstStyle>
          <a:p>
            <a:r>
              <a:rPr lang="fr-FR" dirty="0"/>
              <a:t>Le terrain de jeu</a:t>
            </a:r>
          </a:p>
        </p:txBody>
      </p:sp>
      <p:sp>
        <p:nvSpPr>
          <p:cNvPr id="292" name="CustomShape 4"/>
          <p:cNvSpPr/>
          <p:nvPr/>
        </p:nvSpPr>
        <p:spPr>
          <a:xfrm>
            <a:off x="4330440" y="6228360"/>
            <a:ext cx="25099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Calibri"/>
              </a:rPr>
              <a:t>Nombre de neutrons (N)</a:t>
            </a:r>
            <a:endParaRPr lang="fr-FR" sz="1800" b="0" strike="noStrike" spc="-1">
              <a:solidFill>
                <a:srgbClr val="000000"/>
              </a:solidFill>
              <a:uFill>
                <a:solidFill>
                  <a:srgbClr val="FFFFFF"/>
                </a:solidFill>
              </a:uFill>
              <a:latin typeface="Arial"/>
            </a:endParaRPr>
          </a:p>
        </p:txBody>
      </p:sp>
      <p:sp>
        <p:nvSpPr>
          <p:cNvPr id="293" name="CustomShape 5"/>
          <p:cNvSpPr/>
          <p:nvPr/>
        </p:nvSpPr>
        <p:spPr>
          <a:xfrm>
            <a:off x="3269520" y="6418080"/>
            <a:ext cx="974520" cy="8280"/>
          </a:xfrm>
          <a:custGeom>
            <a:avLst/>
            <a:gdLst/>
            <a:ahLst/>
            <a:cxnLst/>
            <a:rect l="l" t="t" r="r" b="b"/>
            <a:pathLst>
              <a:path w="21600" h="21600">
                <a:moveTo>
                  <a:pt x="0" y="0"/>
                </a:moveTo>
                <a:lnTo>
                  <a:pt x="21600" y="21600"/>
                </a:lnTo>
              </a:path>
            </a:pathLst>
          </a:custGeom>
          <a:noFill/>
          <a:ln w="47520">
            <a:solidFill>
              <a:schemeClr val="tx1"/>
            </a:solidFill>
            <a:tailEnd type="triangle" w="med" len="med"/>
          </a:ln>
        </p:spPr>
        <p:style>
          <a:lnRef idx="1">
            <a:schemeClr val="accent1"/>
          </a:lnRef>
          <a:fillRef idx="0">
            <a:schemeClr val="accent1"/>
          </a:fillRef>
          <a:effectRef idx="0">
            <a:schemeClr val="accent1"/>
          </a:effectRef>
          <a:fontRef idx="minor"/>
        </p:style>
      </p:sp>
      <p:sp>
        <p:nvSpPr>
          <p:cNvPr id="294" name="CustomShape 6"/>
          <p:cNvSpPr/>
          <p:nvPr/>
        </p:nvSpPr>
        <p:spPr>
          <a:xfrm flipV="1">
            <a:off x="782280" y="4303800"/>
            <a:ext cx="2520" cy="885240"/>
          </a:xfrm>
          <a:custGeom>
            <a:avLst/>
            <a:gdLst/>
            <a:ahLst/>
            <a:cxnLst/>
            <a:rect l="l" t="t" r="r" b="b"/>
            <a:pathLst>
              <a:path w="21600" h="21600">
                <a:moveTo>
                  <a:pt x="0" y="0"/>
                </a:moveTo>
                <a:lnTo>
                  <a:pt x="21600" y="21600"/>
                </a:lnTo>
              </a:path>
            </a:pathLst>
          </a:custGeom>
          <a:noFill/>
          <a:ln w="47520">
            <a:solidFill>
              <a:schemeClr val="tx1"/>
            </a:solidFill>
            <a:tailEnd type="triangle" w="med" len="med"/>
          </a:ln>
        </p:spPr>
        <p:style>
          <a:lnRef idx="1">
            <a:schemeClr val="accent1"/>
          </a:lnRef>
          <a:fillRef idx="0">
            <a:schemeClr val="accent1"/>
          </a:fillRef>
          <a:effectRef idx="0">
            <a:schemeClr val="accent1"/>
          </a:effectRef>
          <a:fontRef idx="minor"/>
        </p:style>
      </p:sp>
      <p:sp>
        <p:nvSpPr>
          <p:cNvPr id="295" name="CustomShape 7"/>
          <p:cNvSpPr/>
          <p:nvPr/>
        </p:nvSpPr>
        <p:spPr>
          <a:xfrm rot="16200000">
            <a:off x="-487800" y="2811600"/>
            <a:ext cx="25099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Calibri"/>
              </a:rPr>
              <a:t>Nombre de protons (Z)</a:t>
            </a:r>
            <a:endParaRPr lang="fr-FR" sz="1800" b="0" strike="noStrike" spc="-1">
              <a:solidFill>
                <a:srgbClr val="000000"/>
              </a:solidFill>
              <a:uFill>
                <a:solidFill>
                  <a:srgbClr val="FFFFFF"/>
                </a:solidFill>
              </a:uFill>
              <a:latin typeface="Arial"/>
            </a:endParaRPr>
          </a:p>
        </p:txBody>
      </p:sp>
      <p:sp>
        <p:nvSpPr>
          <p:cNvPr id="296" name="CustomShape 8"/>
          <p:cNvSpPr/>
          <p:nvPr/>
        </p:nvSpPr>
        <p:spPr>
          <a:xfrm>
            <a:off x="1517760" y="2799000"/>
            <a:ext cx="2120400" cy="369000"/>
          </a:xfrm>
          <a:prstGeom prst="rect">
            <a:avLst/>
          </a:prstGeom>
          <a:solidFill>
            <a:srgbClr val="63C6DE"/>
          </a:solidFill>
          <a:ln>
            <a:noFill/>
          </a:ln>
        </p:spPr>
        <p:style>
          <a:lnRef idx="0">
            <a:scrgbClr r="0" g="0" b="0"/>
          </a:lnRef>
          <a:fillRef idx="0">
            <a:scrgbClr r="0" g="0" b="0"/>
          </a:fillRef>
          <a:effectRef idx="0">
            <a:scrgbClr r="0" g="0" b="0"/>
          </a:effectRef>
          <a:fontRef idx="minor"/>
        </p:style>
      </p:sp>
      <p:sp>
        <p:nvSpPr>
          <p:cNvPr id="297" name="CustomShape 9"/>
          <p:cNvSpPr/>
          <p:nvPr/>
        </p:nvSpPr>
        <p:spPr>
          <a:xfrm>
            <a:off x="1517760" y="2799000"/>
            <a:ext cx="2120400" cy="369000"/>
          </a:xfrm>
          <a:prstGeom prst="rect">
            <a:avLst/>
          </a:prstGeom>
          <a:blipFill>
            <a:blip r:embed="rId3" cstate="screen">
              <a:extLst>
                <a:ext uri="{28A0092B-C50C-407E-A947-70E740481C1C}">
                  <a14:useLocalDpi xmlns:a14="http://schemas.microsoft.com/office/drawing/2010/main"/>
                </a:ext>
              </a:extLst>
            </a:blip>
            <a:stretch>
              <a:fillRect l="-573" b="-13099"/>
            </a:stretch>
          </a:blip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Calibri"/>
              </a:rPr>
              <a:t> </a:t>
            </a:r>
            <a:endParaRPr lang="fr-FR" sz="1800" b="0" strike="noStrike" spc="-1">
              <a:solidFill>
                <a:srgbClr val="000000"/>
              </a:solidFill>
              <a:uFill>
                <a:solidFill>
                  <a:srgbClr val="FFFFFF"/>
                </a:solidFill>
              </a:uFill>
              <a:latin typeface="Arial"/>
            </a:endParaRPr>
          </a:p>
        </p:txBody>
      </p:sp>
      <p:sp>
        <p:nvSpPr>
          <p:cNvPr id="298" name="CustomShape 10"/>
          <p:cNvSpPr/>
          <p:nvPr/>
        </p:nvSpPr>
        <p:spPr>
          <a:xfrm>
            <a:off x="4131360" y="4776120"/>
            <a:ext cx="2142000" cy="364680"/>
          </a:xfrm>
          <a:prstGeom prst="rect">
            <a:avLst/>
          </a:prstGeom>
          <a:solidFill>
            <a:srgbClr val="E78CC6"/>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Symbol"/>
              </a:rPr>
              <a:t>b</a:t>
            </a:r>
            <a:r>
              <a:rPr lang="fr-FR" sz="1800" b="0" strike="noStrike" spc="-1" baseline="30000">
                <a:solidFill>
                  <a:srgbClr val="000000"/>
                </a:solidFill>
                <a:uFill>
                  <a:solidFill>
                    <a:srgbClr val="FFFFFF"/>
                  </a:solidFill>
                </a:uFill>
                <a:latin typeface="Symbol"/>
              </a:rPr>
              <a:t>-</a:t>
            </a:r>
            <a:r>
              <a:rPr lang="fr-FR" sz="1800" b="0" strike="noStrike" spc="-1">
                <a:solidFill>
                  <a:srgbClr val="000000"/>
                </a:solidFill>
                <a:uFill>
                  <a:solidFill>
                    <a:srgbClr val="FFFFFF"/>
                  </a:solidFill>
                </a:uFill>
                <a:latin typeface="Symbol"/>
              </a:rPr>
              <a:t>:</a:t>
            </a:r>
            <a:r>
              <a:rPr lang="fr-FR" sz="1800" b="0" strike="noStrike" spc="-1" baseline="30000">
                <a:solidFill>
                  <a:srgbClr val="000000"/>
                </a:solidFill>
                <a:uFill>
                  <a:solidFill>
                    <a:srgbClr val="FFFFFF"/>
                  </a:solidFill>
                </a:uFill>
                <a:latin typeface="Symbol"/>
              </a:rPr>
              <a:t> </a:t>
            </a:r>
            <a:endParaRPr lang="fr-FR" sz="1800" b="0" strike="noStrike" spc="-1">
              <a:solidFill>
                <a:srgbClr val="000000"/>
              </a:solidFill>
              <a:uFill>
                <a:solidFill>
                  <a:srgbClr val="FFFFFF"/>
                </a:solidFill>
              </a:uFill>
              <a:latin typeface="Arial"/>
            </a:endParaRPr>
          </a:p>
        </p:txBody>
      </p:sp>
      <p:sp>
        <p:nvSpPr>
          <p:cNvPr id="299" name="CustomShape 11"/>
          <p:cNvSpPr/>
          <p:nvPr/>
        </p:nvSpPr>
        <p:spPr>
          <a:xfrm>
            <a:off x="4131360" y="4776120"/>
            <a:ext cx="2142000" cy="369000"/>
          </a:xfrm>
          <a:prstGeom prst="rect">
            <a:avLst/>
          </a:prstGeom>
          <a:blipFill>
            <a:blip r:embed="rId4" cstate="screen">
              <a:extLst>
                <a:ext uri="{28A0092B-C50C-407E-A947-70E740481C1C}">
                  <a14:useLocalDpi xmlns:a14="http://schemas.microsoft.com/office/drawing/2010/main"/>
                </a:ext>
              </a:extLst>
            </a:blip>
            <a:stretch>
              <a:fillRect l="-2554" t="-11451" r="-11383" b="-21298"/>
            </a:stretch>
          </a:blip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Calibri"/>
              </a:rPr>
              <a:t> </a:t>
            </a:r>
            <a:endParaRPr lang="fr-FR" sz="1800" b="0" strike="noStrike" spc="-1">
              <a:solidFill>
                <a:srgbClr val="000000"/>
              </a:solidFill>
              <a:uFill>
                <a:solidFill>
                  <a:srgbClr val="FFFFFF"/>
                </a:solidFill>
              </a:uFill>
              <a:latin typeface="Arial"/>
            </a:endParaRPr>
          </a:p>
        </p:txBody>
      </p:sp>
      <p:sp>
        <p:nvSpPr>
          <p:cNvPr id="300" name="CustomShape 12"/>
          <p:cNvSpPr/>
          <p:nvPr/>
        </p:nvSpPr>
        <p:spPr>
          <a:xfrm>
            <a:off x="2352960" y="3250800"/>
            <a:ext cx="461520" cy="364680"/>
          </a:xfrm>
          <a:prstGeom prst="rect">
            <a:avLst/>
          </a:prstGeom>
          <a:solidFill>
            <a:srgbClr val="63C6DE"/>
          </a:solid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fr-FR" sz="1800" b="0" strike="noStrike" spc="-1">
                <a:solidFill>
                  <a:srgbClr val="000000"/>
                </a:solidFill>
                <a:uFill>
                  <a:solidFill>
                    <a:srgbClr val="FFFFFF"/>
                  </a:solidFill>
                </a:uFill>
                <a:latin typeface="Symbol"/>
              </a:rPr>
              <a:t>e : </a:t>
            </a:r>
            <a:endParaRPr lang="fr-FR" sz="1800" b="0" strike="noStrike" spc="-1">
              <a:solidFill>
                <a:srgbClr val="000000"/>
              </a:solidFill>
              <a:uFill>
                <a:solidFill>
                  <a:srgbClr val="FFFFFF"/>
                </a:solidFill>
              </a:uFill>
              <a:latin typeface="Arial"/>
            </a:endParaRPr>
          </a:p>
        </p:txBody>
      </p:sp>
      <p:sp>
        <p:nvSpPr>
          <p:cNvPr id="301" name="CustomShape 13"/>
          <p:cNvSpPr/>
          <p:nvPr/>
        </p:nvSpPr>
        <p:spPr>
          <a:xfrm>
            <a:off x="1519200" y="3250800"/>
            <a:ext cx="2129040" cy="369000"/>
          </a:xfrm>
          <a:prstGeom prst="rect">
            <a:avLst/>
          </a:prstGeom>
          <a:blipFill>
            <a:blip r:embed="rId5" cstate="screen">
              <a:extLst>
                <a:ext uri="{28A0092B-C50C-407E-A947-70E740481C1C}">
                  <a14:useLocalDpi xmlns:a14="http://schemas.microsoft.com/office/drawing/2010/main"/>
                </a:ext>
              </a:extLst>
            </a:blip>
            <a:stretch>
              <a:fillRect l="-2276" t="-11451" b="-21298"/>
            </a:stretch>
          </a:blip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Calibri"/>
              </a:rPr>
              <a:t> </a:t>
            </a:r>
            <a:endParaRPr lang="fr-FR" sz="1800" b="0" strike="noStrike" spc="-1">
              <a:solidFill>
                <a:srgbClr val="000000"/>
              </a:solidFill>
              <a:uFill>
                <a:solidFill>
                  <a:srgbClr val="FFFFFF"/>
                </a:solidFill>
              </a:uFill>
              <a:latin typeface="Arial"/>
            </a:endParaRPr>
          </a:p>
        </p:txBody>
      </p:sp>
      <p:sp>
        <p:nvSpPr>
          <p:cNvPr id="302" name="CustomShape 14"/>
          <p:cNvSpPr/>
          <p:nvPr/>
        </p:nvSpPr>
        <p:spPr>
          <a:xfrm>
            <a:off x="5670720" y="1371600"/>
            <a:ext cx="1263240" cy="364680"/>
          </a:xfrm>
          <a:prstGeom prst="rect">
            <a:avLst/>
          </a:prstGeom>
          <a:solidFill>
            <a:srgbClr val="FFFF42"/>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Calibri"/>
              </a:rPr>
              <a:t>Emission </a:t>
            </a:r>
            <a:r>
              <a:rPr lang="fr-FR" sz="1800" b="0" strike="noStrike" spc="-1">
                <a:solidFill>
                  <a:srgbClr val="000000"/>
                </a:solidFill>
                <a:uFill>
                  <a:solidFill>
                    <a:srgbClr val="FFFFFF"/>
                  </a:solidFill>
                </a:uFill>
                <a:latin typeface="Symbol"/>
              </a:rPr>
              <a:t>a</a:t>
            </a:r>
            <a:endParaRPr lang="fr-FR" sz="1800" b="0" strike="noStrike" spc="-1">
              <a:solidFill>
                <a:srgbClr val="000000"/>
              </a:solidFill>
              <a:uFill>
                <a:solidFill>
                  <a:srgbClr val="FFFFFF"/>
                </a:solidFill>
              </a:uFill>
              <a:latin typeface="Arial"/>
            </a:endParaRPr>
          </a:p>
        </p:txBody>
      </p:sp>
      <p:sp>
        <p:nvSpPr>
          <p:cNvPr id="303" name="CustomShape 15"/>
          <p:cNvSpPr/>
          <p:nvPr/>
        </p:nvSpPr>
        <p:spPr>
          <a:xfrm>
            <a:off x="8604360" y="1727280"/>
            <a:ext cx="825120" cy="364680"/>
          </a:xfrm>
          <a:prstGeom prst="rect">
            <a:avLst/>
          </a:prstGeom>
          <a:solidFill>
            <a:srgbClr val="5BBE99"/>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Calibri"/>
              </a:rPr>
              <a:t>Fission</a:t>
            </a:r>
            <a:endParaRPr lang="fr-FR" sz="1800" b="0" strike="noStrike" spc="-1">
              <a:solidFill>
                <a:srgbClr val="000000"/>
              </a:solidFill>
              <a:uFill>
                <a:solidFill>
                  <a:srgbClr val="FFFFFF"/>
                </a:solidFill>
              </a:uFill>
              <a:latin typeface="Arial"/>
            </a:endParaRPr>
          </a:p>
        </p:txBody>
      </p:sp>
      <p:sp>
        <p:nvSpPr>
          <p:cNvPr id="304" name="CustomShape 16"/>
          <p:cNvSpPr/>
          <p:nvPr/>
        </p:nvSpPr>
        <p:spPr>
          <a:xfrm>
            <a:off x="958680" y="4216320"/>
            <a:ext cx="1180800" cy="364680"/>
          </a:xfrm>
          <a:prstGeom prst="rect">
            <a:avLst/>
          </a:prstGeom>
          <a:solidFill>
            <a:srgbClr val="FF9473"/>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0" strike="noStrike" spc="-1">
                <a:solidFill>
                  <a:srgbClr val="000000"/>
                </a:solidFill>
                <a:uFill>
                  <a:solidFill>
                    <a:srgbClr val="FFFFFF"/>
                  </a:solidFill>
                </a:uFill>
                <a:latin typeface="Calibri"/>
              </a:rPr>
              <a:t>Emission p</a:t>
            </a:r>
            <a:endParaRPr lang="fr-FR" sz="1800" b="0" strike="noStrike" spc="-1">
              <a:solidFill>
                <a:srgbClr val="000000"/>
              </a:solidFill>
              <a:uFill>
                <a:solidFill>
                  <a:srgbClr val="FFFFFF"/>
                </a:solidFill>
              </a:uFill>
              <a:latin typeface="Arial"/>
            </a:endParaRPr>
          </a:p>
        </p:txBody>
      </p:sp>
      <p:sp>
        <p:nvSpPr>
          <p:cNvPr id="3" name="Espace réservé du numéro de diapositive 2"/>
          <p:cNvSpPr>
            <a:spLocks noGrp="1"/>
          </p:cNvSpPr>
          <p:nvPr>
            <p:ph type="sldNum" sz="quarter" idx="12"/>
          </p:nvPr>
        </p:nvSpPr>
        <p:spPr/>
        <p:txBody>
          <a:bodyPr/>
          <a:lstStyle/>
          <a:p>
            <a:fld id="{94B63599-5DA0-BE42-AE37-88D1760620F1}" type="slidenum">
              <a:rPr lang="fr-FR" smtClean="0"/>
              <a:pPr/>
              <a:t>11</a:t>
            </a:fld>
            <a:endParaRPr lang="fr-FR"/>
          </a:p>
        </p:txBody>
      </p:sp>
    </p:spTree>
    <p:extLst>
      <p:ext uri="{BB962C8B-B14F-4D97-AF65-F5344CB8AC3E}">
        <p14:creationId xmlns:p14="http://schemas.microsoft.com/office/powerpoint/2010/main" val="321278173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1D977A2D-380E-0543-8C78-1D7257B920CD}"/>
              </a:ext>
            </a:extLst>
          </p:cNvPr>
          <p:cNvSpPr txBox="1">
            <a:spLocks/>
          </p:cNvSpPr>
          <p:nvPr/>
        </p:nvSpPr>
        <p:spPr>
          <a:xfrm>
            <a:off x="1586659" y="4866015"/>
            <a:ext cx="8344239" cy="1447801"/>
          </a:xfrm>
          <a:prstGeom prst="rect">
            <a:avLst/>
          </a:prstGeom>
        </p:spPr>
        <p:txBody>
          <a:bodyP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fr-FR" sz="4000" b="1" dirty="0">
                <a:solidFill>
                  <a:schemeClr val="accent2"/>
                </a:solidFill>
                <a:latin typeface="Arial" panose="020B0604020202020204" pitchFamily="34" charset="0"/>
                <a:ea typeface="+mj-ea"/>
                <a:cs typeface="Arial" panose="020B0604020202020204" pitchFamily="34" charset="0"/>
              </a:rPr>
              <a:t>Installation</a:t>
            </a:r>
            <a:r>
              <a:rPr lang="fr-FR" sz="3600" b="1" i="1" kern="0" dirty="0">
                <a:ln>
                  <a:prstDash val="solid"/>
                </a:ln>
                <a:solidFill>
                  <a:srgbClr val="623681"/>
                </a:solidFill>
                <a:effectLst>
                  <a:outerShdw blurRad="88000" dist="50800" dir="5040000" algn="tl">
                    <a:srgbClr val="4A66AC">
                      <a:tint val="80000"/>
                      <a:satMod val="250000"/>
                      <a:alpha val="45000"/>
                    </a:srgbClr>
                  </a:outerShdw>
                </a:effectLst>
                <a:latin typeface="Arial"/>
                <a:ea typeface="ＭＳ Ｐゴシック"/>
                <a:cs typeface="+mj-cs"/>
              </a:rPr>
              <a:t> </a:t>
            </a:r>
          </a:p>
          <a:p>
            <a:pPr algn="ctr">
              <a:defRPr/>
            </a:pPr>
            <a:r>
              <a:rPr lang="fr-FR" sz="4000" b="1" dirty="0">
                <a:solidFill>
                  <a:schemeClr val="accent2"/>
                </a:solidFill>
                <a:latin typeface="Arial" panose="020B0604020202020204" pitchFamily="34" charset="0"/>
                <a:ea typeface="+mj-ea"/>
                <a:cs typeface="Arial" panose="020B0604020202020204" pitchFamily="34" charset="0"/>
              </a:rPr>
              <a:t>GANIL-SPIRAL2</a:t>
            </a:r>
            <a:r>
              <a:rPr lang="fr-FR" sz="3600" b="1" i="1" kern="0" dirty="0">
                <a:ln>
                  <a:prstDash val="solid"/>
                </a:ln>
                <a:solidFill>
                  <a:srgbClr val="623681"/>
                </a:solidFill>
                <a:effectLst>
                  <a:outerShdw blurRad="88000" dist="50800" dir="5040000" algn="tl">
                    <a:srgbClr val="4A66AC">
                      <a:tint val="80000"/>
                      <a:satMod val="250000"/>
                      <a:alpha val="45000"/>
                    </a:srgbClr>
                  </a:outerShdw>
                </a:effectLst>
                <a:latin typeface="Arial"/>
                <a:ea typeface="ＭＳ Ｐゴシック"/>
                <a:cs typeface="+mj-cs"/>
              </a:rPr>
              <a:t> </a:t>
            </a:r>
          </a:p>
        </p:txBody>
      </p:sp>
      <p:sp>
        <p:nvSpPr>
          <p:cNvPr id="3" name="Espace réservé du numéro de diapositive 2"/>
          <p:cNvSpPr>
            <a:spLocks noGrp="1"/>
          </p:cNvSpPr>
          <p:nvPr>
            <p:ph type="sldNum" sz="quarter" idx="12"/>
          </p:nvPr>
        </p:nvSpPr>
        <p:spPr/>
        <p:txBody>
          <a:bodyPr/>
          <a:lstStyle/>
          <a:p>
            <a:fld id="{94B63599-5DA0-BE42-AE37-88D1760620F1}" type="slidenum">
              <a:rPr lang="fr-FR" smtClean="0"/>
              <a:pPr/>
              <a:t>12</a:t>
            </a:fld>
            <a:endParaRPr lang="fr-FR"/>
          </a:p>
        </p:txBody>
      </p:sp>
      <p:pic>
        <p:nvPicPr>
          <p:cNvPr id="6" name="Image 5">
            <a:extLst>
              <a:ext uri="{FF2B5EF4-FFF2-40B4-BE49-F238E27FC236}">
                <a16:creationId xmlns:a16="http://schemas.microsoft.com/office/drawing/2014/main" id="{554ABE24-FBAF-0F49-6803-3697120170A7}"/>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776361" y="992221"/>
            <a:ext cx="10171141" cy="5325780"/>
          </a:xfrm>
          <a:prstGeom prst="rect">
            <a:avLst/>
          </a:prstGeom>
          <a:noFill/>
          <a:ln>
            <a:noFill/>
          </a:ln>
        </p:spPr>
      </p:pic>
    </p:spTree>
    <p:extLst>
      <p:ext uri="{BB962C8B-B14F-4D97-AF65-F5344CB8AC3E}">
        <p14:creationId xmlns:p14="http://schemas.microsoft.com/office/powerpoint/2010/main" val="3665465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4">
            <a:extLst>
              <a:ext uri="{FF2B5EF4-FFF2-40B4-BE49-F238E27FC236}">
                <a16:creationId xmlns:a16="http://schemas.microsoft.com/office/drawing/2014/main" id="{D6847D27-3A55-229D-3EA5-ECAE86D392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25872" y="1174060"/>
            <a:ext cx="1479417" cy="1050082"/>
          </a:xfrm>
          <a:prstGeom prst="rect">
            <a:avLst/>
          </a:prstGeom>
        </p:spPr>
      </p:pic>
      <p:pic>
        <p:nvPicPr>
          <p:cNvPr id="4" name="Image 5">
            <a:extLst>
              <a:ext uri="{FF2B5EF4-FFF2-40B4-BE49-F238E27FC236}">
                <a16:creationId xmlns:a16="http://schemas.microsoft.com/office/drawing/2014/main" id="{7BA360F5-78BE-CBBD-50F7-6D1CE8C489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16375" y="2234847"/>
            <a:ext cx="4667142" cy="4338293"/>
          </a:xfrm>
          <a:prstGeom prst="rect">
            <a:avLst/>
          </a:prstGeom>
        </p:spPr>
      </p:pic>
      <p:cxnSp>
        <p:nvCxnSpPr>
          <p:cNvPr id="10" name="Connecteur droit 6">
            <a:extLst>
              <a:ext uri="{FF2B5EF4-FFF2-40B4-BE49-F238E27FC236}">
                <a16:creationId xmlns:a16="http://schemas.microsoft.com/office/drawing/2014/main" id="{39F98AD6-664E-2099-F709-39AA9B720517}"/>
              </a:ext>
            </a:extLst>
          </p:cNvPr>
          <p:cNvCxnSpPr>
            <a:cxnSpLocks/>
            <a:endCxn id="54" idx="3"/>
          </p:cNvCxnSpPr>
          <p:nvPr/>
        </p:nvCxnSpPr>
        <p:spPr bwMode="auto">
          <a:xfrm flipH="1">
            <a:off x="4414591" y="3793861"/>
            <a:ext cx="2067004" cy="402619"/>
          </a:xfrm>
          <a:prstGeom prst="line">
            <a:avLst/>
          </a:prstGeom>
          <a:solidFill>
            <a:schemeClr val="accent1"/>
          </a:solidFill>
          <a:ln w="22225" cap="flat" cmpd="sng" algn="ctr">
            <a:solidFill>
              <a:srgbClr val="FFAA00"/>
            </a:solidFill>
            <a:prstDash val="solid"/>
            <a:round/>
            <a:headEnd type="oval" w="med" len="med"/>
            <a:tailEnd type="none" w="med" len="med"/>
          </a:ln>
          <a:effectLst/>
        </p:spPr>
      </p:cxnSp>
      <p:cxnSp>
        <p:nvCxnSpPr>
          <p:cNvPr id="11" name="Connecteur droit 7">
            <a:extLst>
              <a:ext uri="{FF2B5EF4-FFF2-40B4-BE49-F238E27FC236}">
                <a16:creationId xmlns:a16="http://schemas.microsoft.com/office/drawing/2014/main" id="{F87170B5-E5A7-FD34-A257-79FF0436FA1C}"/>
              </a:ext>
            </a:extLst>
          </p:cNvPr>
          <p:cNvCxnSpPr>
            <a:cxnSpLocks/>
            <a:endCxn id="17" idx="3"/>
          </p:cNvCxnSpPr>
          <p:nvPr/>
        </p:nvCxnSpPr>
        <p:spPr bwMode="auto">
          <a:xfrm flipH="1" flipV="1">
            <a:off x="3153295" y="3119006"/>
            <a:ext cx="3628149" cy="521289"/>
          </a:xfrm>
          <a:prstGeom prst="line">
            <a:avLst/>
          </a:prstGeom>
          <a:solidFill>
            <a:schemeClr val="accent1"/>
          </a:solidFill>
          <a:ln w="22225" cap="flat" cmpd="sng" algn="ctr">
            <a:solidFill>
              <a:srgbClr val="FFAA00"/>
            </a:solidFill>
            <a:prstDash val="solid"/>
            <a:round/>
            <a:headEnd type="oval" w="med" len="med"/>
            <a:tailEnd type="none" w="med" len="med"/>
          </a:ln>
          <a:effectLst/>
        </p:spPr>
      </p:cxnSp>
      <p:cxnSp>
        <p:nvCxnSpPr>
          <p:cNvPr id="12" name="Connecteur droit 8">
            <a:extLst>
              <a:ext uri="{FF2B5EF4-FFF2-40B4-BE49-F238E27FC236}">
                <a16:creationId xmlns:a16="http://schemas.microsoft.com/office/drawing/2014/main" id="{7B997770-311F-C852-4527-2F11BEC35F1E}"/>
              </a:ext>
            </a:extLst>
          </p:cNvPr>
          <p:cNvCxnSpPr>
            <a:cxnSpLocks/>
          </p:cNvCxnSpPr>
          <p:nvPr/>
        </p:nvCxnSpPr>
        <p:spPr bwMode="auto">
          <a:xfrm flipH="1" flipV="1">
            <a:off x="6481595" y="2753618"/>
            <a:ext cx="1362392" cy="350788"/>
          </a:xfrm>
          <a:prstGeom prst="line">
            <a:avLst/>
          </a:prstGeom>
          <a:solidFill>
            <a:schemeClr val="accent1"/>
          </a:solidFill>
          <a:ln w="22225" cap="flat" cmpd="sng" algn="ctr">
            <a:solidFill>
              <a:srgbClr val="FFAA00"/>
            </a:solidFill>
            <a:prstDash val="solid"/>
            <a:round/>
            <a:headEnd type="oval" w="med" len="med"/>
            <a:tailEnd type="none" w="med" len="med"/>
          </a:ln>
          <a:effectLst/>
        </p:spPr>
      </p:cxnSp>
      <p:cxnSp>
        <p:nvCxnSpPr>
          <p:cNvPr id="13" name="Connecteur droit 9">
            <a:extLst>
              <a:ext uri="{FF2B5EF4-FFF2-40B4-BE49-F238E27FC236}">
                <a16:creationId xmlns:a16="http://schemas.microsoft.com/office/drawing/2014/main" id="{4DC5583F-B514-ECA7-5548-C7EC8A6A8805}"/>
              </a:ext>
            </a:extLst>
          </p:cNvPr>
          <p:cNvCxnSpPr>
            <a:cxnSpLocks/>
          </p:cNvCxnSpPr>
          <p:nvPr/>
        </p:nvCxnSpPr>
        <p:spPr bwMode="auto">
          <a:xfrm>
            <a:off x="7908787" y="3339447"/>
            <a:ext cx="382159" cy="649938"/>
          </a:xfrm>
          <a:prstGeom prst="line">
            <a:avLst/>
          </a:prstGeom>
          <a:solidFill>
            <a:schemeClr val="accent1"/>
          </a:solidFill>
          <a:ln w="22225" cap="flat" cmpd="sng" algn="ctr">
            <a:solidFill>
              <a:srgbClr val="FFAA00"/>
            </a:solidFill>
            <a:prstDash val="solid"/>
            <a:round/>
            <a:headEnd type="oval" w="med" len="med"/>
            <a:tailEnd type="none" w="med" len="med"/>
          </a:ln>
          <a:effectLst/>
        </p:spPr>
      </p:cxnSp>
      <p:cxnSp>
        <p:nvCxnSpPr>
          <p:cNvPr id="14" name="Connecteur droit 10">
            <a:extLst>
              <a:ext uri="{FF2B5EF4-FFF2-40B4-BE49-F238E27FC236}">
                <a16:creationId xmlns:a16="http://schemas.microsoft.com/office/drawing/2014/main" id="{77744B36-0557-D754-CD72-825FCA682493}"/>
              </a:ext>
            </a:extLst>
          </p:cNvPr>
          <p:cNvCxnSpPr>
            <a:cxnSpLocks/>
            <a:endCxn id="3" idx="1"/>
          </p:cNvCxnSpPr>
          <p:nvPr/>
        </p:nvCxnSpPr>
        <p:spPr bwMode="auto">
          <a:xfrm flipV="1">
            <a:off x="7905533" y="1699101"/>
            <a:ext cx="820339" cy="1304826"/>
          </a:xfrm>
          <a:prstGeom prst="line">
            <a:avLst/>
          </a:prstGeom>
          <a:solidFill>
            <a:schemeClr val="accent1"/>
          </a:solidFill>
          <a:ln w="22225" cap="flat" cmpd="sng" algn="ctr">
            <a:solidFill>
              <a:srgbClr val="FFAA00"/>
            </a:solidFill>
            <a:prstDash val="solid"/>
            <a:round/>
            <a:headEnd type="oval" w="med" len="med"/>
            <a:tailEnd type="none" w="med" len="med"/>
          </a:ln>
          <a:effectLst/>
        </p:spPr>
      </p:cxnSp>
      <p:cxnSp>
        <p:nvCxnSpPr>
          <p:cNvPr id="15" name="Connecteur droit 11">
            <a:extLst>
              <a:ext uri="{FF2B5EF4-FFF2-40B4-BE49-F238E27FC236}">
                <a16:creationId xmlns:a16="http://schemas.microsoft.com/office/drawing/2014/main" id="{787AE660-99A8-B71B-F756-A9ABA310C050}"/>
              </a:ext>
            </a:extLst>
          </p:cNvPr>
          <p:cNvCxnSpPr>
            <a:cxnSpLocks/>
          </p:cNvCxnSpPr>
          <p:nvPr/>
        </p:nvCxnSpPr>
        <p:spPr bwMode="auto">
          <a:xfrm flipV="1">
            <a:off x="7781400" y="2903160"/>
            <a:ext cx="1044126" cy="270952"/>
          </a:xfrm>
          <a:prstGeom prst="line">
            <a:avLst/>
          </a:prstGeom>
          <a:solidFill>
            <a:schemeClr val="accent1"/>
          </a:solidFill>
          <a:ln w="22225" cap="flat" cmpd="sng" algn="ctr">
            <a:solidFill>
              <a:srgbClr val="FFAA00"/>
            </a:solidFill>
            <a:prstDash val="solid"/>
            <a:round/>
            <a:headEnd type="oval" w="med" len="med"/>
            <a:tailEnd type="none" w="med" len="med"/>
          </a:ln>
          <a:effectLst/>
        </p:spPr>
      </p:cxnSp>
      <p:pic>
        <p:nvPicPr>
          <p:cNvPr id="16" name="Image 12">
            <a:extLst>
              <a:ext uri="{FF2B5EF4-FFF2-40B4-BE49-F238E27FC236}">
                <a16:creationId xmlns:a16="http://schemas.microsoft.com/office/drawing/2014/main" id="{CF32A6C2-919C-B227-D30C-D6FF51583F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62775" y="3784086"/>
            <a:ext cx="837432" cy="1190320"/>
          </a:xfrm>
          <a:prstGeom prst="rect">
            <a:avLst/>
          </a:prstGeom>
        </p:spPr>
      </p:pic>
      <p:pic>
        <p:nvPicPr>
          <p:cNvPr id="17" name="Image 13">
            <a:extLst>
              <a:ext uri="{FF2B5EF4-FFF2-40B4-BE49-F238E27FC236}">
                <a16:creationId xmlns:a16="http://schemas.microsoft.com/office/drawing/2014/main" id="{38E94123-17CB-C183-2D03-83DA12C6259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40911" y="2561828"/>
            <a:ext cx="912384" cy="1114355"/>
          </a:xfrm>
          <a:prstGeom prst="rect">
            <a:avLst/>
          </a:prstGeom>
        </p:spPr>
      </p:pic>
      <p:sp>
        <p:nvSpPr>
          <p:cNvPr id="18" name="ZoneTexte 14">
            <a:extLst>
              <a:ext uri="{FF2B5EF4-FFF2-40B4-BE49-F238E27FC236}">
                <a16:creationId xmlns:a16="http://schemas.microsoft.com/office/drawing/2014/main" id="{8734DE28-9E7E-5AF9-D408-42DF6C33FF69}"/>
              </a:ext>
            </a:extLst>
          </p:cNvPr>
          <p:cNvSpPr txBox="1"/>
          <p:nvPr/>
        </p:nvSpPr>
        <p:spPr>
          <a:xfrm>
            <a:off x="2178621" y="4987212"/>
            <a:ext cx="658322" cy="276999"/>
          </a:xfrm>
          <a:prstGeom prst="rect">
            <a:avLst/>
          </a:prstGeom>
          <a:noFill/>
        </p:spPr>
        <p:txBody>
          <a:bodyPr wrap="none" rtlCol="0">
            <a:spAutoFit/>
          </a:bodyPr>
          <a:lstStyle/>
          <a:p>
            <a:r>
              <a:rPr lang="en-GB" sz="1200" dirty="0">
                <a:solidFill>
                  <a:schemeClr val="bg1">
                    <a:lumMod val="50000"/>
                  </a:schemeClr>
                </a:solidFill>
              </a:rPr>
              <a:t>VAMOS</a:t>
            </a:r>
          </a:p>
        </p:txBody>
      </p:sp>
      <p:sp>
        <p:nvSpPr>
          <p:cNvPr id="33" name="ZoneTexte 15">
            <a:extLst>
              <a:ext uri="{FF2B5EF4-FFF2-40B4-BE49-F238E27FC236}">
                <a16:creationId xmlns:a16="http://schemas.microsoft.com/office/drawing/2014/main" id="{97553B5C-9AF9-1960-BC0D-C4C155C554E1}"/>
              </a:ext>
            </a:extLst>
          </p:cNvPr>
          <p:cNvSpPr txBox="1"/>
          <p:nvPr/>
        </p:nvSpPr>
        <p:spPr>
          <a:xfrm>
            <a:off x="3092790" y="4651240"/>
            <a:ext cx="1130207" cy="646331"/>
          </a:xfrm>
          <a:prstGeom prst="rect">
            <a:avLst/>
          </a:prstGeom>
          <a:noFill/>
        </p:spPr>
        <p:txBody>
          <a:bodyPr wrap="square" rtlCol="0">
            <a:spAutoFit/>
          </a:bodyPr>
          <a:lstStyle/>
          <a:p>
            <a:r>
              <a:rPr lang="en-GB" sz="1200" dirty="0">
                <a:solidFill>
                  <a:schemeClr val="bg1">
                    <a:lumMod val="50000"/>
                  </a:schemeClr>
                </a:solidFill>
              </a:rPr>
              <a:t>AGATA </a:t>
            </a:r>
          </a:p>
          <a:p>
            <a:r>
              <a:rPr lang="en-GB" sz="1200" dirty="0">
                <a:solidFill>
                  <a:schemeClr val="bg1">
                    <a:lumMod val="50000"/>
                  </a:schemeClr>
                </a:solidFill>
              </a:rPr>
              <a:t>(2015-2021; 2029-2030)</a:t>
            </a:r>
          </a:p>
        </p:txBody>
      </p:sp>
      <p:sp>
        <p:nvSpPr>
          <p:cNvPr id="34" name="ZoneTexte 16">
            <a:extLst>
              <a:ext uri="{FF2B5EF4-FFF2-40B4-BE49-F238E27FC236}">
                <a16:creationId xmlns:a16="http://schemas.microsoft.com/office/drawing/2014/main" id="{BF55CBD6-79A2-83B2-6DA1-18B3B426B98A}"/>
              </a:ext>
            </a:extLst>
          </p:cNvPr>
          <p:cNvSpPr txBox="1"/>
          <p:nvPr/>
        </p:nvSpPr>
        <p:spPr>
          <a:xfrm>
            <a:off x="2142556" y="2315425"/>
            <a:ext cx="1032158" cy="276999"/>
          </a:xfrm>
          <a:prstGeom prst="rect">
            <a:avLst/>
          </a:prstGeom>
          <a:noFill/>
        </p:spPr>
        <p:txBody>
          <a:bodyPr wrap="square" rtlCol="0">
            <a:spAutoFit/>
          </a:bodyPr>
          <a:lstStyle/>
          <a:p>
            <a:r>
              <a:rPr lang="en-GB" sz="1200" dirty="0">
                <a:solidFill>
                  <a:schemeClr val="bg1">
                    <a:lumMod val="50000"/>
                  </a:schemeClr>
                </a:solidFill>
              </a:rPr>
              <a:t>EXOGAM</a:t>
            </a:r>
          </a:p>
        </p:txBody>
      </p:sp>
      <p:sp>
        <p:nvSpPr>
          <p:cNvPr id="35" name="ZoneTexte 17">
            <a:extLst>
              <a:ext uri="{FF2B5EF4-FFF2-40B4-BE49-F238E27FC236}">
                <a16:creationId xmlns:a16="http://schemas.microsoft.com/office/drawing/2014/main" id="{7DCA78E9-3145-CC18-EC45-9F360042AB2C}"/>
              </a:ext>
            </a:extLst>
          </p:cNvPr>
          <p:cNvSpPr txBox="1"/>
          <p:nvPr/>
        </p:nvSpPr>
        <p:spPr>
          <a:xfrm>
            <a:off x="5318777" y="1386786"/>
            <a:ext cx="1137822" cy="276999"/>
          </a:xfrm>
          <a:prstGeom prst="rect">
            <a:avLst/>
          </a:prstGeom>
          <a:noFill/>
        </p:spPr>
        <p:txBody>
          <a:bodyPr wrap="square" rtlCol="0">
            <a:spAutoFit/>
          </a:bodyPr>
          <a:lstStyle/>
          <a:p>
            <a:r>
              <a:rPr lang="en-GB" sz="1200" dirty="0">
                <a:solidFill>
                  <a:schemeClr val="bg1">
                    <a:lumMod val="50000"/>
                  </a:schemeClr>
                </a:solidFill>
              </a:rPr>
              <a:t>ACTAR TPC</a:t>
            </a:r>
          </a:p>
        </p:txBody>
      </p:sp>
      <p:sp>
        <p:nvSpPr>
          <p:cNvPr id="36" name="ZoneTexte 18">
            <a:extLst>
              <a:ext uri="{FF2B5EF4-FFF2-40B4-BE49-F238E27FC236}">
                <a16:creationId xmlns:a16="http://schemas.microsoft.com/office/drawing/2014/main" id="{F4A20C42-56D2-BD32-93E1-4E2F9AA6E977}"/>
              </a:ext>
            </a:extLst>
          </p:cNvPr>
          <p:cNvSpPr txBox="1"/>
          <p:nvPr/>
        </p:nvSpPr>
        <p:spPr>
          <a:xfrm>
            <a:off x="8687132" y="922029"/>
            <a:ext cx="979157" cy="276999"/>
          </a:xfrm>
          <a:prstGeom prst="rect">
            <a:avLst/>
          </a:prstGeom>
          <a:noFill/>
        </p:spPr>
        <p:txBody>
          <a:bodyPr wrap="square" rtlCol="0">
            <a:spAutoFit/>
          </a:bodyPr>
          <a:lstStyle/>
          <a:p>
            <a:r>
              <a:rPr lang="en-GB" sz="1200" dirty="0">
                <a:solidFill>
                  <a:schemeClr val="bg1">
                    <a:lumMod val="50000"/>
                  </a:schemeClr>
                </a:solidFill>
              </a:rPr>
              <a:t>MUGAST</a:t>
            </a:r>
          </a:p>
        </p:txBody>
      </p:sp>
      <p:sp>
        <p:nvSpPr>
          <p:cNvPr id="37" name="ZoneTexte 19">
            <a:extLst>
              <a:ext uri="{FF2B5EF4-FFF2-40B4-BE49-F238E27FC236}">
                <a16:creationId xmlns:a16="http://schemas.microsoft.com/office/drawing/2014/main" id="{06EC7D3B-E59E-0D1C-C038-5C0F4DA7FDE1}"/>
              </a:ext>
            </a:extLst>
          </p:cNvPr>
          <p:cNvSpPr txBox="1"/>
          <p:nvPr/>
        </p:nvSpPr>
        <p:spPr>
          <a:xfrm>
            <a:off x="8698271" y="2275881"/>
            <a:ext cx="1949490" cy="276999"/>
          </a:xfrm>
          <a:prstGeom prst="rect">
            <a:avLst/>
          </a:prstGeom>
          <a:noFill/>
        </p:spPr>
        <p:txBody>
          <a:bodyPr wrap="square" rtlCol="0">
            <a:spAutoFit/>
          </a:bodyPr>
          <a:lstStyle/>
          <a:p>
            <a:r>
              <a:rPr lang="en-GB" sz="1200" dirty="0">
                <a:solidFill>
                  <a:schemeClr val="bg1">
                    <a:lumMod val="50000"/>
                  </a:schemeClr>
                </a:solidFill>
              </a:rPr>
              <a:t>LISE SPECTROMETER</a:t>
            </a:r>
          </a:p>
        </p:txBody>
      </p:sp>
      <p:sp>
        <p:nvSpPr>
          <p:cNvPr id="38" name="ZoneTexte 20">
            <a:extLst>
              <a:ext uri="{FF2B5EF4-FFF2-40B4-BE49-F238E27FC236}">
                <a16:creationId xmlns:a16="http://schemas.microsoft.com/office/drawing/2014/main" id="{CD6DE6A0-E0A2-3E07-B9C8-B106A1901083}"/>
              </a:ext>
            </a:extLst>
          </p:cNvPr>
          <p:cNvSpPr txBox="1"/>
          <p:nvPr/>
        </p:nvSpPr>
        <p:spPr>
          <a:xfrm>
            <a:off x="8245890" y="3644185"/>
            <a:ext cx="1257199" cy="276999"/>
          </a:xfrm>
          <a:prstGeom prst="rect">
            <a:avLst/>
          </a:prstGeom>
          <a:noFill/>
        </p:spPr>
        <p:txBody>
          <a:bodyPr wrap="square" rtlCol="0">
            <a:spAutoFit/>
          </a:bodyPr>
          <a:lstStyle/>
          <a:p>
            <a:r>
              <a:rPr lang="en-GB" sz="1200" dirty="0">
                <a:solidFill>
                  <a:schemeClr val="bg1">
                    <a:lumMod val="50000"/>
                  </a:schemeClr>
                </a:solidFill>
              </a:rPr>
              <a:t>INDRA + FAZIA</a:t>
            </a:r>
          </a:p>
        </p:txBody>
      </p:sp>
      <p:cxnSp>
        <p:nvCxnSpPr>
          <p:cNvPr id="39" name="Connecteur droit 21">
            <a:extLst>
              <a:ext uri="{FF2B5EF4-FFF2-40B4-BE49-F238E27FC236}">
                <a16:creationId xmlns:a16="http://schemas.microsoft.com/office/drawing/2014/main" id="{42C652CE-420C-35B9-E6DF-EE4334EC670E}"/>
              </a:ext>
            </a:extLst>
          </p:cNvPr>
          <p:cNvCxnSpPr>
            <a:cxnSpLocks/>
          </p:cNvCxnSpPr>
          <p:nvPr/>
        </p:nvCxnSpPr>
        <p:spPr bwMode="auto">
          <a:xfrm flipV="1">
            <a:off x="7255257" y="2189633"/>
            <a:ext cx="488328" cy="549228"/>
          </a:xfrm>
          <a:prstGeom prst="line">
            <a:avLst/>
          </a:prstGeom>
          <a:solidFill>
            <a:schemeClr val="accent1"/>
          </a:solidFill>
          <a:ln w="22225" cap="flat" cmpd="sng" algn="ctr">
            <a:solidFill>
              <a:srgbClr val="FFAA00"/>
            </a:solidFill>
            <a:prstDash val="solid"/>
            <a:round/>
            <a:headEnd type="oval" w="med" len="med"/>
            <a:tailEnd type="none" w="med" len="med"/>
          </a:ln>
          <a:effectLst/>
        </p:spPr>
      </p:cxnSp>
      <p:sp>
        <p:nvSpPr>
          <p:cNvPr id="40" name="ZoneTexte 22">
            <a:extLst>
              <a:ext uri="{FF2B5EF4-FFF2-40B4-BE49-F238E27FC236}">
                <a16:creationId xmlns:a16="http://schemas.microsoft.com/office/drawing/2014/main" id="{D10E989C-7B27-03E9-BF07-F7D5F8DFA0A9}"/>
              </a:ext>
            </a:extLst>
          </p:cNvPr>
          <p:cNvSpPr txBox="1"/>
          <p:nvPr/>
        </p:nvSpPr>
        <p:spPr>
          <a:xfrm rot="1616580">
            <a:off x="7081046" y="2558709"/>
            <a:ext cx="1479894" cy="253916"/>
          </a:xfrm>
          <a:prstGeom prst="rect">
            <a:avLst/>
          </a:prstGeom>
          <a:noFill/>
        </p:spPr>
        <p:txBody>
          <a:bodyPr wrap="none" rtlCol="0">
            <a:spAutoFit/>
          </a:bodyPr>
          <a:lstStyle/>
          <a:p>
            <a:pPr defTabSz="457200" eaLnBrk="0" hangingPunct="0"/>
            <a:r>
              <a:rPr lang="fr-FR" sz="1050" b="1" dirty="0" err="1">
                <a:solidFill>
                  <a:schemeClr val="bg1">
                    <a:lumMod val="50000"/>
                  </a:schemeClr>
                </a:solidFill>
                <a:latin typeface="Arial" panose="020B0604020202020204" pitchFamily="34" charset="0"/>
                <a:ea typeface="ＭＳ Ｐゴシック" charset="-128"/>
                <a:cs typeface="Arial" panose="020B0604020202020204" pitchFamily="34" charset="0"/>
              </a:rPr>
              <a:t>Experimental</a:t>
            </a:r>
            <a:r>
              <a:rPr lang="fr-FR" sz="1050" b="1" dirty="0">
                <a:solidFill>
                  <a:schemeClr val="bg1">
                    <a:lumMod val="50000"/>
                  </a:schemeClr>
                </a:solidFill>
                <a:latin typeface="Arial" panose="020B0604020202020204" pitchFamily="34" charset="0"/>
                <a:ea typeface="ＭＳ Ｐゴシック" charset="-128"/>
                <a:cs typeface="Arial" panose="020B0604020202020204" pitchFamily="34" charset="0"/>
              </a:rPr>
              <a:t> </a:t>
            </a:r>
            <a:r>
              <a:rPr lang="fr-FR" sz="1050" b="1" dirty="0" err="1">
                <a:solidFill>
                  <a:schemeClr val="bg1">
                    <a:lumMod val="50000"/>
                  </a:schemeClr>
                </a:solidFill>
                <a:latin typeface="Arial" panose="020B0604020202020204" pitchFamily="34" charset="0"/>
                <a:ea typeface="ＭＳ Ｐゴシック" charset="-128"/>
                <a:cs typeface="Arial" panose="020B0604020202020204" pitchFamily="34" charset="0"/>
              </a:rPr>
              <a:t>rooms</a:t>
            </a:r>
            <a:endParaRPr lang="fr-FR" sz="1050" b="1" dirty="0">
              <a:solidFill>
                <a:schemeClr val="bg1">
                  <a:lumMod val="50000"/>
                </a:schemeClr>
              </a:solidFill>
              <a:latin typeface="Arial" panose="020B0604020202020204" pitchFamily="34" charset="0"/>
              <a:ea typeface="ＭＳ Ｐゴシック" charset="-128"/>
              <a:cs typeface="Arial" panose="020B0604020202020204" pitchFamily="34" charset="0"/>
            </a:endParaRPr>
          </a:p>
        </p:txBody>
      </p:sp>
      <p:sp>
        <p:nvSpPr>
          <p:cNvPr id="41" name="ZoneTexte 23">
            <a:extLst>
              <a:ext uri="{FF2B5EF4-FFF2-40B4-BE49-F238E27FC236}">
                <a16:creationId xmlns:a16="http://schemas.microsoft.com/office/drawing/2014/main" id="{AF064048-756B-DA72-C059-D172B255B36F}"/>
              </a:ext>
            </a:extLst>
          </p:cNvPr>
          <p:cNvSpPr txBox="1"/>
          <p:nvPr/>
        </p:nvSpPr>
        <p:spPr>
          <a:xfrm>
            <a:off x="6834599" y="1865284"/>
            <a:ext cx="1659679" cy="461665"/>
          </a:xfrm>
          <a:prstGeom prst="rect">
            <a:avLst/>
          </a:prstGeom>
          <a:noFill/>
        </p:spPr>
        <p:txBody>
          <a:bodyPr wrap="square" rtlCol="0">
            <a:spAutoFit/>
          </a:bodyPr>
          <a:lstStyle/>
          <a:p>
            <a:r>
              <a:rPr lang="en-GB" sz="1200" dirty="0">
                <a:solidFill>
                  <a:schemeClr val="bg1">
                    <a:lumMod val="50000"/>
                  </a:schemeClr>
                </a:solidFill>
              </a:rPr>
              <a:t>Porte </a:t>
            </a:r>
            <a:r>
              <a:rPr lang="en-GB" sz="1200" dirty="0" err="1">
                <a:solidFill>
                  <a:schemeClr val="bg1">
                    <a:lumMod val="50000"/>
                  </a:schemeClr>
                </a:solidFill>
              </a:rPr>
              <a:t>échantillon</a:t>
            </a:r>
            <a:r>
              <a:rPr lang="en-GB" sz="1200" dirty="0">
                <a:solidFill>
                  <a:schemeClr val="bg1">
                    <a:lumMod val="50000"/>
                  </a:schemeClr>
                </a:solidFill>
              </a:rPr>
              <a:t> pour irradiation</a:t>
            </a:r>
          </a:p>
        </p:txBody>
      </p:sp>
      <p:pic>
        <p:nvPicPr>
          <p:cNvPr id="42" name="Image 24">
            <a:extLst>
              <a:ext uri="{FF2B5EF4-FFF2-40B4-BE49-F238E27FC236}">
                <a16:creationId xmlns:a16="http://schemas.microsoft.com/office/drawing/2014/main" id="{EA7EA8DA-D6B4-1EFF-9378-B84B5ABF1C2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983760" y="919740"/>
            <a:ext cx="1385591" cy="982817"/>
          </a:xfrm>
          <a:prstGeom prst="rect">
            <a:avLst/>
          </a:prstGeom>
        </p:spPr>
      </p:pic>
      <p:pic>
        <p:nvPicPr>
          <p:cNvPr id="43" name="Image 25">
            <a:extLst>
              <a:ext uri="{FF2B5EF4-FFF2-40B4-BE49-F238E27FC236}">
                <a16:creationId xmlns:a16="http://schemas.microsoft.com/office/drawing/2014/main" id="{5CC32C37-3FDE-E963-5805-3FD6752CFE7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180710" y="1331575"/>
            <a:ext cx="354229" cy="350250"/>
          </a:xfrm>
          <a:prstGeom prst="rect">
            <a:avLst/>
          </a:prstGeom>
        </p:spPr>
      </p:pic>
      <p:pic>
        <p:nvPicPr>
          <p:cNvPr id="44" name="Image 26">
            <a:extLst>
              <a:ext uri="{FF2B5EF4-FFF2-40B4-BE49-F238E27FC236}">
                <a16:creationId xmlns:a16="http://schemas.microsoft.com/office/drawing/2014/main" id="{ACAD3A33-2F86-8A0B-D207-FCEE717607C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641308" y="1765873"/>
            <a:ext cx="847458" cy="1203043"/>
          </a:xfrm>
          <a:prstGeom prst="rect">
            <a:avLst/>
          </a:prstGeom>
        </p:spPr>
      </p:pic>
      <p:pic>
        <p:nvPicPr>
          <p:cNvPr id="45" name="Image 27">
            <a:extLst>
              <a:ext uri="{FF2B5EF4-FFF2-40B4-BE49-F238E27FC236}">
                <a16:creationId xmlns:a16="http://schemas.microsoft.com/office/drawing/2014/main" id="{3351F727-CB4D-96CD-2707-AC70790302E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722706" y="2533594"/>
            <a:ext cx="1560767" cy="983194"/>
          </a:xfrm>
          <a:prstGeom prst="rect">
            <a:avLst/>
          </a:prstGeom>
        </p:spPr>
      </p:pic>
      <p:pic>
        <p:nvPicPr>
          <p:cNvPr id="46" name="Image 28">
            <a:extLst>
              <a:ext uri="{FF2B5EF4-FFF2-40B4-BE49-F238E27FC236}">
                <a16:creationId xmlns:a16="http://schemas.microsoft.com/office/drawing/2014/main" id="{728F757C-32EC-B8D3-01A5-18EC122F6D5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291194" y="3935816"/>
            <a:ext cx="1368955" cy="862363"/>
          </a:xfrm>
          <a:prstGeom prst="rect">
            <a:avLst/>
          </a:prstGeom>
        </p:spPr>
      </p:pic>
      <p:pic>
        <p:nvPicPr>
          <p:cNvPr id="47" name="Image 29">
            <a:extLst>
              <a:ext uri="{FF2B5EF4-FFF2-40B4-BE49-F238E27FC236}">
                <a16:creationId xmlns:a16="http://schemas.microsoft.com/office/drawing/2014/main" id="{E252F791-318D-3EB4-7CD3-2D53571EFCF5}"/>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147946" y="5582092"/>
            <a:ext cx="1710337" cy="994814"/>
          </a:xfrm>
          <a:prstGeom prst="rect">
            <a:avLst/>
          </a:prstGeom>
        </p:spPr>
      </p:pic>
      <p:sp>
        <p:nvSpPr>
          <p:cNvPr id="48" name="ZoneTexte 30">
            <a:extLst>
              <a:ext uri="{FF2B5EF4-FFF2-40B4-BE49-F238E27FC236}">
                <a16:creationId xmlns:a16="http://schemas.microsoft.com/office/drawing/2014/main" id="{B00FCA39-9AEA-73BD-B2C1-93699070CE35}"/>
              </a:ext>
            </a:extLst>
          </p:cNvPr>
          <p:cNvSpPr txBox="1"/>
          <p:nvPr/>
        </p:nvSpPr>
        <p:spPr>
          <a:xfrm>
            <a:off x="5120325" y="5339875"/>
            <a:ext cx="1452044" cy="276999"/>
          </a:xfrm>
          <a:prstGeom prst="rect">
            <a:avLst/>
          </a:prstGeom>
          <a:noFill/>
        </p:spPr>
        <p:txBody>
          <a:bodyPr wrap="square" rtlCol="0">
            <a:spAutoFit/>
          </a:bodyPr>
          <a:lstStyle/>
          <a:p>
            <a:r>
              <a:rPr lang="en-GB" sz="1200" dirty="0">
                <a:solidFill>
                  <a:schemeClr val="bg1">
                    <a:lumMod val="50000"/>
                  </a:schemeClr>
                </a:solidFill>
              </a:rPr>
              <a:t>CYCLOTRON</a:t>
            </a:r>
          </a:p>
        </p:txBody>
      </p:sp>
      <p:cxnSp>
        <p:nvCxnSpPr>
          <p:cNvPr id="49" name="Connecteur droit 31">
            <a:extLst>
              <a:ext uri="{FF2B5EF4-FFF2-40B4-BE49-F238E27FC236}">
                <a16:creationId xmlns:a16="http://schemas.microsoft.com/office/drawing/2014/main" id="{3409BA0A-C74E-6C5C-69E3-94FCA7231EE1}"/>
              </a:ext>
            </a:extLst>
          </p:cNvPr>
          <p:cNvCxnSpPr>
            <a:cxnSpLocks/>
            <a:endCxn id="47" idx="3"/>
          </p:cNvCxnSpPr>
          <p:nvPr/>
        </p:nvCxnSpPr>
        <p:spPr bwMode="auto">
          <a:xfrm flipH="1">
            <a:off x="6858283" y="5367482"/>
            <a:ext cx="923117" cy="712017"/>
          </a:xfrm>
          <a:prstGeom prst="line">
            <a:avLst/>
          </a:prstGeom>
          <a:solidFill>
            <a:schemeClr val="accent1"/>
          </a:solidFill>
          <a:ln w="22225" cap="flat" cmpd="sng" algn="ctr">
            <a:solidFill>
              <a:srgbClr val="FFAA00"/>
            </a:solidFill>
            <a:prstDash val="solid"/>
            <a:round/>
            <a:headEnd type="oval" w="med" len="med"/>
            <a:tailEnd type="none" w="med" len="med"/>
          </a:ln>
          <a:effectLst/>
        </p:spPr>
      </p:cxnSp>
      <p:sp>
        <p:nvSpPr>
          <p:cNvPr id="50" name="ZoneTexte 32">
            <a:extLst>
              <a:ext uri="{FF2B5EF4-FFF2-40B4-BE49-F238E27FC236}">
                <a16:creationId xmlns:a16="http://schemas.microsoft.com/office/drawing/2014/main" id="{33E3121D-ACFF-EFC1-EB1C-1DFAB792DBED}"/>
              </a:ext>
            </a:extLst>
          </p:cNvPr>
          <p:cNvSpPr txBox="1"/>
          <p:nvPr/>
        </p:nvSpPr>
        <p:spPr>
          <a:xfrm rot="2134319">
            <a:off x="5068322" y="4995740"/>
            <a:ext cx="2997954" cy="253916"/>
          </a:xfrm>
          <a:prstGeom prst="rect">
            <a:avLst/>
          </a:prstGeom>
          <a:noFill/>
        </p:spPr>
        <p:txBody>
          <a:bodyPr wrap="square" rtlCol="0">
            <a:spAutoFit/>
          </a:bodyPr>
          <a:lstStyle/>
          <a:p>
            <a:pPr defTabSz="457200" eaLnBrk="0" hangingPunct="0"/>
            <a:r>
              <a:rPr lang="fr-FR" sz="1050" b="1" dirty="0">
                <a:solidFill>
                  <a:schemeClr val="bg1">
                    <a:lumMod val="50000"/>
                  </a:schemeClr>
                </a:solidFill>
                <a:latin typeface="Arial" panose="020B0604020202020204" pitchFamily="34" charset="0"/>
                <a:ea typeface="ＭＳ Ｐゴシック" charset="-128"/>
                <a:cs typeface="Arial" panose="020B0604020202020204" pitchFamily="34" charset="0"/>
              </a:rPr>
              <a:t>SPIRAL1 		GANIL CYCLOTRONS</a:t>
            </a:r>
          </a:p>
        </p:txBody>
      </p:sp>
      <p:pic>
        <p:nvPicPr>
          <p:cNvPr id="51" name="Image 33">
            <a:extLst>
              <a:ext uri="{FF2B5EF4-FFF2-40B4-BE49-F238E27FC236}">
                <a16:creationId xmlns:a16="http://schemas.microsoft.com/office/drawing/2014/main" id="{5B0AF420-A35E-8926-FAAC-9B5F1A7F7D9E}"/>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9151871" y="5722483"/>
            <a:ext cx="1304055" cy="1012776"/>
          </a:xfrm>
          <a:prstGeom prst="rect">
            <a:avLst/>
          </a:prstGeom>
        </p:spPr>
      </p:pic>
      <p:cxnSp>
        <p:nvCxnSpPr>
          <p:cNvPr id="52" name="Connecteur droit 34">
            <a:extLst>
              <a:ext uri="{FF2B5EF4-FFF2-40B4-BE49-F238E27FC236}">
                <a16:creationId xmlns:a16="http://schemas.microsoft.com/office/drawing/2014/main" id="{7D0C462B-09B2-1C7A-BC0D-3DA6D95FB771}"/>
              </a:ext>
            </a:extLst>
          </p:cNvPr>
          <p:cNvCxnSpPr>
            <a:cxnSpLocks/>
          </p:cNvCxnSpPr>
          <p:nvPr/>
        </p:nvCxnSpPr>
        <p:spPr bwMode="auto">
          <a:xfrm>
            <a:off x="8725871" y="5463649"/>
            <a:ext cx="423836" cy="508148"/>
          </a:xfrm>
          <a:prstGeom prst="line">
            <a:avLst/>
          </a:prstGeom>
          <a:solidFill>
            <a:schemeClr val="accent1"/>
          </a:solidFill>
          <a:ln w="22225" cap="flat" cmpd="sng" algn="ctr">
            <a:solidFill>
              <a:srgbClr val="FFAA00"/>
            </a:solidFill>
            <a:prstDash val="solid"/>
            <a:round/>
            <a:headEnd type="oval" w="med" len="med"/>
            <a:tailEnd type="none" w="med" len="med"/>
          </a:ln>
          <a:effectLst/>
        </p:spPr>
      </p:cxnSp>
      <p:sp>
        <p:nvSpPr>
          <p:cNvPr id="53" name="ZoneTexte 35">
            <a:extLst>
              <a:ext uri="{FF2B5EF4-FFF2-40B4-BE49-F238E27FC236}">
                <a16:creationId xmlns:a16="http://schemas.microsoft.com/office/drawing/2014/main" id="{D5972305-F921-FF4B-5B57-60E8EBDA1F42}"/>
              </a:ext>
            </a:extLst>
          </p:cNvPr>
          <p:cNvSpPr txBox="1"/>
          <p:nvPr/>
        </p:nvSpPr>
        <p:spPr>
          <a:xfrm>
            <a:off x="9095045" y="5478375"/>
            <a:ext cx="1130207" cy="276999"/>
          </a:xfrm>
          <a:prstGeom prst="rect">
            <a:avLst/>
          </a:prstGeom>
          <a:noFill/>
        </p:spPr>
        <p:txBody>
          <a:bodyPr wrap="square" rtlCol="0">
            <a:spAutoFit/>
          </a:bodyPr>
          <a:lstStyle/>
          <a:p>
            <a:r>
              <a:rPr lang="en-GB" sz="1200" dirty="0">
                <a:solidFill>
                  <a:schemeClr val="bg1">
                    <a:lumMod val="50000"/>
                  </a:schemeClr>
                </a:solidFill>
              </a:rPr>
              <a:t>SOURCES</a:t>
            </a:r>
          </a:p>
        </p:txBody>
      </p:sp>
      <p:pic>
        <p:nvPicPr>
          <p:cNvPr id="54" name="Image 36">
            <a:extLst>
              <a:ext uri="{FF2B5EF4-FFF2-40B4-BE49-F238E27FC236}">
                <a16:creationId xmlns:a16="http://schemas.microsoft.com/office/drawing/2014/main" id="{8E9C3AFD-85BF-9A17-C3BD-A6A75E99772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126281" y="3790699"/>
            <a:ext cx="1288310" cy="811561"/>
          </a:xfrm>
          <a:prstGeom prst="rect">
            <a:avLst/>
          </a:prstGeom>
        </p:spPr>
      </p:pic>
      <p:sp>
        <p:nvSpPr>
          <p:cNvPr id="55" name="ZoneTexte 1">
            <a:extLst>
              <a:ext uri="{FF2B5EF4-FFF2-40B4-BE49-F238E27FC236}">
                <a16:creationId xmlns:a16="http://schemas.microsoft.com/office/drawing/2014/main" id="{E64AF6A5-1A26-53F5-70A3-9F9B53727B18}"/>
              </a:ext>
            </a:extLst>
          </p:cNvPr>
          <p:cNvSpPr txBox="1"/>
          <p:nvPr/>
        </p:nvSpPr>
        <p:spPr>
          <a:xfrm>
            <a:off x="132078" y="786030"/>
            <a:ext cx="4242461" cy="1569660"/>
          </a:xfrm>
          <a:prstGeom prst="rect">
            <a:avLst/>
          </a:prstGeom>
          <a:noFill/>
        </p:spPr>
        <p:txBody>
          <a:bodyPr wrap="square" rtlCol="0">
            <a:spAutoFit/>
          </a:bodyPr>
          <a:lstStyle/>
          <a:p>
            <a:pPr marL="28575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5 cyclotrons </a:t>
            </a:r>
          </a:p>
          <a:p>
            <a:pPr marL="28575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Stable </a:t>
            </a:r>
            <a:r>
              <a:rPr lang="fr-FR" sz="1600" dirty="0" err="1">
                <a:latin typeface="Arial" panose="020B0604020202020204" pitchFamily="34" charset="0"/>
                <a:cs typeface="Arial" panose="020B0604020202020204" pitchFamily="34" charset="0"/>
              </a:rPr>
              <a:t>beams</a:t>
            </a:r>
            <a:r>
              <a:rPr lang="fr-FR" sz="1600" dirty="0">
                <a:latin typeface="Arial" panose="020B0604020202020204" pitchFamily="34" charset="0"/>
                <a:cs typeface="Arial" panose="020B0604020202020204" pitchFamily="34" charset="0"/>
              </a:rPr>
              <a:t>: </a:t>
            </a:r>
            <a:r>
              <a:rPr lang="fr-FR" sz="1600" baseline="30000" dirty="0">
                <a:latin typeface="Arial" panose="020B0604020202020204" pitchFamily="34" charset="0"/>
                <a:cs typeface="Arial" panose="020B0604020202020204" pitchFamily="34" charset="0"/>
              </a:rPr>
              <a:t>12</a:t>
            </a:r>
            <a:r>
              <a:rPr lang="fr-FR" sz="1600" dirty="0">
                <a:latin typeface="Arial" panose="020B0604020202020204" pitchFamily="34" charset="0"/>
                <a:cs typeface="Arial" panose="020B0604020202020204" pitchFamily="34" charset="0"/>
              </a:rPr>
              <a:t>C à U</a:t>
            </a:r>
          </a:p>
          <a:p>
            <a:pPr marL="28575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Energy : </a:t>
            </a:r>
            <a:r>
              <a:rPr lang="fr-FR" sz="1600" dirty="0" err="1">
                <a:latin typeface="Arial" panose="020B0604020202020204" pitchFamily="34" charset="0"/>
                <a:cs typeface="Arial" panose="020B0604020202020204" pitchFamily="34" charset="0"/>
              </a:rPr>
              <a:t>from</a:t>
            </a:r>
            <a:r>
              <a:rPr lang="fr-FR" sz="1600" dirty="0">
                <a:latin typeface="Arial" panose="020B0604020202020204" pitchFamily="34" charset="0"/>
                <a:cs typeface="Arial" panose="020B0604020202020204" pitchFamily="34" charset="0"/>
              </a:rPr>
              <a:t> &lt; 1 MeV/u up to 95 MeV/u</a:t>
            </a:r>
          </a:p>
          <a:p>
            <a:pPr marL="28575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SPIRAL1 radioactive ion </a:t>
            </a:r>
            <a:r>
              <a:rPr lang="fr-FR" sz="1600" dirty="0" err="1">
                <a:latin typeface="Arial" panose="020B0604020202020204" pitchFamily="34" charset="0"/>
                <a:cs typeface="Arial" panose="020B0604020202020204" pitchFamily="34" charset="0"/>
              </a:rPr>
              <a:t>beams</a:t>
            </a:r>
            <a:endParaRPr lang="fr-FR"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1600" dirty="0">
                <a:latin typeface="Arial" panose="020B0604020202020204" pitchFamily="34" charset="0"/>
                <a:cs typeface="Arial" panose="020B0604020202020204" pitchFamily="34" charset="0"/>
              </a:rPr>
              <a:t>Up to 4 </a:t>
            </a:r>
            <a:r>
              <a:rPr lang="fr-FR" sz="1600" dirty="0" err="1">
                <a:latin typeface="Arial" panose="020B0604020202020204" pitchFamily="34" charset="0"/>
                <a:cs typeface="Arial" panose="020B0604020202020204" pitchFamily="34" charset="0"/>
              </a:rPr>
              <a:t>experiments</a:t>
            </a:r>
            <a:r>
              <a:rPr lang="fr-FR" sz="1600" dirty="0">
                <a:latin typeface="Arial" panose="020B0604020202020204" pitchFamily="34" charset="0"/>
                <a:cs typeface="Arial" panose="020B0604020202020204" pitchFamily="34" charset="0"/>
              </a:rPr>
              <a:t> in </a:t>
            </a:r>
            <a:r>
              <a:rPr lang="fr-FR" sz="1600" dirty="0" err="1">
                <a:latin typeface="Arial" panose="020B0604020202020204" pitchFamily="34" charset="0"/>
                <a:cs typeface="Arial" panose="020B0604020202020204" pitchFamily="34" charset="0"/>
              </a:rPr>
              <a:t>parallel</a:t>
            </a:r>
            <a:endParaRPr lang="fr-FR" sz="1600" dirty="0">
              <a:latin typeface="Arial" panose="020B0604020202020204" pitchFamily="34" charset="0"/>
              <a:cs typeface="Arial" panose="020B0604020202020204" pitchFamily="34" charset="0"/>
            </a:endParaRPr>
          </a:p>
          <a:p>
            <a:pPr marL="108000" indent="-108000"/>
            <a:endParaRPr lang="fr-FR" sz="1600" dirty="0">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68B3FC0C-34E4-2905-A824-333A96AE2DE8}"/>
              </a:ext>
            </a:extLst>
          </p:cNvPr>
          <p:cNvSpPr txBox="1">
            <a:spLocks/>
          </p:cNvSpPr>
          <p:nvPr/>
        </p:nvSpPr>
        <p:spPr>
          <a:xfrm>
            <a:off x="130843" y="-112432"/>
            <a:ext cx="10801350" cy="9908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accent2"/>
                </a:solidFill>
                <a:latin typeface="Arial" panose="020B0604020202020204" pitchFamily="34" charset="0"/>
                <a:ea typeface="+mj-ea"/>
                <a:cs typeface="Arial" panose="020B0604020202020204" pitchFamily="34" charset="0"/>
              </a:defRPr>
            </a:lvl1pPr>
          </a:lstStyle>
          <a:p>
            <a:r>
              <a:rPr lang="fr-FR" sz="3600" dirty="0"/>
              <a:t>GANIL cyclotrons and </a:t>
            </a:r>
            <a:r>
              <a:rPr lang="fr-FR" sz="3600" dirty="0" err="1"/>
              <a:t>experimental</a:t>
            </a:r>
            <a:r>
              <a:rPr lang="fr-FR" sz="3600" dirty="0"/>
              <a:t> </a:t>
            </a:r>
            <a:r>
              <a:rPr lang="fr-FR" sz="3600" dirty="0" err="1"/>
              <a:t>rooms</a:t>
            </a:r>
            <a:endParaRPr lang="en-FR" sz="3600" dirty="0"/>
          </a:p>
        </p:txBody>
      </p:sp>
      <p:pic>
        <p:nvPicPr>
          <p:cNvPr id="19" name="Image 18">
            <a:extLst>
              <a:ext uri="{FF2B5EF4-FFF2-40B4-BE49-F238E27FC236}">
                <a16:creationId xmlns:a16="http://schemas.microsoft.com/office/drawing/2014/main" id="{9BC84C35-C109-90DA-A04C-C57B662F829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466968" y="5352390"/>
            <a:ext cx="2135796" cy="1151326"/>
          </a:xfrm>
          <a:prstGeom prst="rect">
            <a:avLst/>
          </a:prstGeom>
          <a:ln w="28575">
            <a:solidFill>
              <a:schemeClr val="accent2"/>
            </a:solidFill>
          </a:ln>
        </p:spPr>
      </p:pic>
      <p:pic>
        <p:nvPicPr>
          <p:cNvPr id="21" name="Image 20">
            <a:extLst>
              <a:ext uri="{FF2B5EF4-FFF2-40B4-BE49-F238E27FC236}">
                <a16:creationId xmlns:a16="http://schemas.microsoft.com/office/drawing/2014/main" id="{512F1858-62F1-3442-0DF4-6D5C20FCD421}"/>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199645" y="3950310"/>
            <a:ext cx="1304055" cy="1419888"/>
          </a:xfrm>
          <a:prstGeom prst="rect">
            <a:avLst/>
          </a:prstGeom>
          <a:ln w="28575">
            <a:solidFill>
              <a:srgbClr val="00B0F0"/>
            </a:solidFill>
          </a:ln>
        </p:spPr>
      </p:pic>
      <p:pic>
        <p:nvPicPr>
          <p:cNvPr id="1026" name="Picture 2">
            <a:extLst>
              <a:ext uri="{FF2B5EF4-FFF2-40B4-BE49-F238E27FC236}">
                <a16:creationId xmlns:a16="http://schemas.microsoft.com/office/drawing/2014/main" id="{BE09D52E-67D1-04A1-7E07-16623C5088DD}"/>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4190087" y="1825791"/>
            <a:ext cx="1333995" cy="1110806"/>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1364416-244D-AD53-24B3-D8713031E541}"/>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793181" y="3224953"/>
            <a:ext cx="1251247" cy="1876871"/>
          </a:xfrm>
          <a:prstGeom prst="rect">
            <a:avLst/>
          </a:prstGeom>
          <a:noFill/>
          <a:ln w="28575">
            <a:solidFill>
              <a:srgbClr val="7030A0"/>
            </a:solidFill>
          </a:ln>
          <a:extLst>
            <a:ext uri="{909E8E84-426E-40DD-AFC4-6F175D3DCCD1}">
              <a14:hiddenFill xmlns:a14="http://schemas.microsoft.com/office/drawing/2010/main">
                <a:solidFill>
                  <a:srgbClr val="FFFFFF"/>
                </a:solidFill>
              </a14:hiddenFill>
            </a:ext>
          </a:extLst>
        </p:spPr>
      </p:pic>
      <p:pic>
        <p:nvPicPr>
          <p:cNvPr id="23" name="Picture 6">
            <a:extLst>
              <a:ext uri="{FF2B5EF4-FFF2-40B4-BE49-F238E27FC236}">
                <a16:creationId xmlns:a16="http://schemas.microsoft.com/office/drawing/2014/main" id="{AECFC8A5-B227-8851-2144-9A97EF1AF570}"/>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0806088" y="1674161"/>
            <a:ext cx="1049376" cy="13372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8" name="ZoneTexte 7">
            <a:extLst>
              <a:ext uri="{FF2B5EF4-FFF2-40B4-BE49-F238E27FC236}">
                <a16:creationId xmlns:a16="http://schemas.microsoft.com/office/drawing/2014/main" id="{B778929E-BB22-657B-EBB0-475306399618}"/>
              </a:ext>
            </a:extLst>
          </p:cNvPr>
          <p:cNvSpPr txBox="1"/>
          <p:nvPr/>
        </p:nvSpPr>
        <p:spPr>
          <a:xfrm rot="16200000">
            <a:off x="1708207" y="5771301"/>
            <a:ext cx="1168179" cy="307777"/>
          </a:xfrm>
          <a:prstGeom prst="rect">
            <a:avLst/>
          </a:prstGeom>
          <a:noFill/>
          <a:ln w="28575">
            <a:solidFill>
              <a:schemeClr val="accent2"/>
            </a:solidFill>
          </a:ln>
        </p:spPr>
        <p:txBody>
          <a:bodyPr wrap="square">
            <a:spAutoFit/>
          </a:bodyPr>
          <a:lstStyle/>
          <a:p>
            <a:pPr algn="ctr"/>
            <a:r>
              <a:rPr lang="en-FR" sz="1400"/>
              <a:t>Fission</a:t>
            </a:r>
            <a:endParaRPr lang="en-FR" sz="1400" dirty="0"/>
          </a:p>
        </p:txBody>
      </p:sp>
      <p:sp>
        <p:nvSpPr>
          <p:cNvPr id="20" name="ZoneTexte 19">
            <a:extLst>
              <a:ext uri="{FF2B5EF4-FFF2-40B4-BE49-F238E27FC236}">
                <a16:creationId xmlns:a16="http://schemas.microsoft.com/office/drawing/2014/main" id="{7B71D10B-5D9E-EF96-5701-8E5DF2C23977}"/>
              </a:ext>
            </a:extLst>
          </p:cNvPr>
          <p:cNvSpPr txBox="1"/>
          <p:nvPr/>
        </p:nvSpPr>
        <p:spPr>
          <a:xfrm rot="16200000">
            <a:off x="-438145" y="3892418"/>
            <a:ext cx="1895592" cy="523220"/>
          </a:xfrm>
          <a:prstGeom prst="rect">
            <a:avLst/>
          </a:prstGeom>
          <a:noFill/>
          <a:ln w="28575">
            <a:solidFill>
              <a:schemeClr val="tx2">
                <a:lumMod val="40000"/>
                <a:lumOff val="60000"/>
              </a:schemeClr>
            </a:solidFill>
          </a:ln>
        </p:spPr>
        <p:txBody>
          <a:bodyPr wrap="square">
            <a:spAutoFit/>
          </a:bodyPr>
          <a:lstStyle/>
          <a:p>
            <a:pPr algn="ctr"/>
            <a:r>
              <a:rPr lang="en-FR" sz="1400"/>
              <a:t>Exotic Nuclei Shell structure</a:t>
            </a:r>
            <a:endParaRPr lang="en-FR" sz="1400" dirty="0"/>
          </a:p>
        </p:txBody>
      </p:sp>
      <p:sp>
        <p:nvSpPr>
          <p:cNvPr id="26" name="ZoneTexte 25">
            <a:extLst>
              <a:ext uri="{FF2B5EF4-FFF2-40B4-BE49-F238E27FC236}">
                <a16:creationId xmlns:a16="http://schemas.microsoft.com/office/drawing/2014/main" id="{428C01C9-8AA5-633B-FD42-1289ACD76FF9}"/>
              </a:ext>
            </a:extLst>
          </p:cNvPr>
          <p:cNvSpPr txBox="1"/>
          <p:nvPr/>
        </p:nvSpPr>
        <p:spPr>
          <a:xfrm rot="16200000">
            <a:off x="9999788" y="2194864"/>
            <a:ext cx="1304826" cy="307777"/>
          </a:xfrm>
          <a:prstGeom prst="rect">
            <a:avLst/>
          </a:prstGeom>
          <a:noFill/>
          <a:ln w="28575">
            <a:solidFill>
              <a:schemeClr val="tx1"/>
            </a:solidFill>
          </a:ln>
        </p:spPr>
        <p:txBody>
          <a:bodyPr wrap="square">
            <a:spAutoFit/>
          </a:bodyPr>
          <a:lstStyle/>
          <a:p>
            <a:pPr algn="ctr"/>
            <a:r>
              <a:rPr lang="en-FR" sz="1400"/>
              <a:t>Exotic clusters</a:t>
            </a:r>
            <a:endParaRPr lang="en-FR" sz="1400" dirty="0"/>
          </a:p>
        </p:txBody>
      </p:sp>
      <p:sp>
        <p:nvSpPr>
          <p:cNvPr id="27" name="ZoneTexte 26">
            <a:extLst>
              <a:ext uri="{FF2B5EF4-FFF2-40B4-BE49-F238E27FC236}">
                <a16:creationId xmlns:a16="http://schemas.microsoft.com/office/drawing/2014/main" id="{BE8F65C8-806F-7156-2F6C-40B1D3208FDE}"/>
              </a:ext>
            </a:extLst>
          </p:cNvPr>
          <p:cNvSpPr txBox="1"/>
          <p:nvPr/>
        </p:nvSpPr>
        <p:spPr>
          <a:xfrm rot="16200000">
            <a:off x="9302838" y="4497760"/>
            <a:ext cx="1431666" cy="307777"/>
          </a:xfrm>
          <a:prstGeom prst="rect">
            <a:avLst/>
          </a:prstGeom>
          <a:noFill/>
          <a:ln w="28575">
            <a:solidFill>
              <a:srgbClr val="00B0F0"/>
            </a:solidFill>
          </a:ln>
        </p:spPr>
        <p:txBody>
          <a:bodyPr wrap="square">
            <a:spAutoFit/>
          </a:bodyPr>
          <a:lstStyle/>
          <a:p>
            <a:pPr algn="ctr"/>
            <a:r>
              <a:rPr lang="en-FR" sz="1400"/>
              <a:t>E</a:t>
            </a:r>
            <a:r>
              <a:rPr lang="fr-FR" sz="1400" dirty="0"/>
              <a:t>OS</a:t>
            </a:r>
            <a:endParaRPr lang="en-FR" sz="1400" dirty="0"/>
          </a:p>
        </p:txBody>
      </p:sp>
      <p:sp>
        <p:nvSpPr>
          <p:cNvPr id="60" name="ZoneTexte 59">
            <a:extLst>
              <a:ext uri="{FF2B5EF4-FFF2-40B4-BE49-F238E27FC236}">
                <a16:creationId xmlns:a16="http://schemas.microsoft.com/office/drawing/2014/main" id="{C8F8042A-D06C-7FFC-7F1C-7F4B9FF61B97}"/>
              </a:ext>
            </a:extLst>
          </p:cNvPr>
          <p:cNvSpPr txBox="1"/>
          <p:nvPr/>
        </p:nvSpPr>
        <p:spPr>
          <a:xfrm rot="16200000">
            <a:off x="3347161" y="2119284"/>
            <a:ext cx="1141416" cy="523220"/>
          </a:xfrm>
          <a:prstGeom prst="rect">
            <a:avLst/>
          </a:prstGeom>
          <a:noFill/>
          <a:ln w="28575">
            <a:solidFill>
              <a:schemeClr val="accent1"/>
            </a:solidFill>
          </a:ln>
        </p:spPr>
        <p:txBody>
          <a:bodyPr wrap="square">
            <a:spAutoFit/>
          </a:bodyPr>
          <a:lstStyle/>
          <a:p>
            <a:pPr algn="ctr"/>
            <a:r>
              <a:rPr lang="en-US" sz="1400"/>
              <a:t>Exotic radioactivit</a:t>
            </a:r>
            <a:r>
              <a:rPr lang="en-US" sz="1400" b="1"/>
              <a:t>y</a:t>
            </a:r>
            <a:endParaRPr lang="en-US" sz="1400"/>
          </a:p>
        </p:txBody>
      </p:sp>
      <p:sp>
        <p:nvSpPr>
          <p:cNvPr id="6" name="Espace réservé du numéro de diapositive 38">
            <a:extLst>
              <a:ext uri="{FF2B5EF4-FFF2-40B4-BE49-F238E27FC236}">
                <a16:creationId xmlns:a16="http://schemas.microsoft.com/office/drawing/2014/main" id="{F5229485-D5E9-E754-E89F-A9E6560A2E0C}"/>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pPr/>
              <a:t>13</a:t>
            </a:fld>
            <a:endParaRPr lang="fr-FR" dirty="0"/>
          </a:p>
        </p:txBody>
      </p:sp>
    </p:spTree>
    <p:extLst>
      <p:ext uri="{BB962C8B-B14F-4D97-AF65-F5344CB8AC3E}">
        <p14:creationId xmlns:p14="http://schemas.microsoft.com/office/powerpoint/2010/main" val="3562982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24">
            <a:extLst>
              <a:ext uri="{FF2B5EF4-FFF2-40B4-BE49-F238E27FC236}">
                <a16:creationId xmlns:a16="http://schemas.microsoft.com/office/drawing/2014/main" id="{F1BF2ADA-9535-82E4-A873-9B35FC1922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9075663">
            <a:off x="1315079" y="1926800"/>
            <a:ext cx="5693712" cy="2891776"/>
          </a:xfrm>
          <a:prstGeom prst="rect">
            <a:avLst/>
          </a:prstGeom>
        </p:spPr>
      </p:pic>
      <p:grpSp>
        <p:nvGrpSpPr>
          <p:cNvPr id="4" name="Groupe 3">
            <a:extLst>
              <a:ext uri="{FF2B5EF4-FFF2-40B4-BE49-F238E27FC236}">
                <a16:creationId xmlns:a16="http://schemas.microsoft.com/office/drawing/2014/main" id="{A3B0A73E-2916-2CBD-C69A-7733A500ACD6}"/>
              </a:ext>
            </a:extLst>
          </p:cNvPr>
          <p:cNvGrpSpPr/>
          <p:nvPr/>
        </p:nvGrpSpPr>
        <p:grpSpPr>
          <a:xfrm>
            <a:off x="192230" y="859990"/>
            <a:ext cx="7992326" cy="5481754"/>
            <a:chOff x="139067" y="84171"/>
            <a:chExt cx="8778306" cy="6816534"/>
          </a:xfrm>
        </p:grpSpPr>
        <p:pic>
          <p:nvPicPr>
            <p:cNvPr id="6" name="Image 5">
              <a:extLst>
                <a:ext uri="{FF2B5EF4-FFF2-40B4-BE49-F238E27FC236}">
                  <a16:creationId xmlns:a16="http://schemas.microsoft.com/office/drawing/2014/main" id="{305FD623-A2E9-8EF1-DC1B-8E54AF27B9A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7651" y="5391024"/>
              <a:ext cx="2267398" cy="1509681"/>
            </a:xfrm>
            <a:prstGeom prst="rect">
              <a:avLst/>
            </a:prstGeom>
          </p:spPr>
        </p:pic>
        <p:cxnSp>
          <p:nvCxnSpPr>
            <p:cNvPr id="7" name="Connecteur droit 6">
              <a:extLst>
                <a:ext uri="{FF2B5EF4-FFF2-40B4-BE49-F238E27FC236}">
                  <a16:creationId xmlns:a16="http://schemas.microsoft.com/office/drawing/2014/main" id="{CAC96EFE-E19C-8138-AF83-67A77497895B}"/>
                </a:ext>
              </a:extLst>
            </p:cNvPr>
            <p:cNvCxnSpPr>
              <a:cxnSpLocks/>
            </p:cNvCxnSpPr>
            <p:nvPr/>
          </p:nvCxnSpPr>
          <p:spPr bwMode="auto">
            <a:xfrm>
              <a:off x="2840343" y="5417479"/>
              <a:ext cx="740276" cy="760610"/>
            </a:xfrm>
            <a:prstGeom prst="line">
              <a:avLst/>
            </a:prstGeom>
            <a:solidFill>
              <a:schemeClr val="accent1"/>
            </a:solidFill>
            <a:ln w="22225" cap="flat" cmpd="sng" algn="ctr">
              <a:solidFill>
                <a:srgbClr val="FFAA00"/>
              </a:solidFill>
              <a:prstDash val="solid"/>
              <a:round/>
              <a:headEnd type="oval" w="med" len="med"/>
              <a:tailEnd type="none" w="med" len="med"/>
            </a:ln>
            <a:effectLst/>
          </p:spPr>
        </p:cxnSp>
        <p:cxnSp>
          <p:nvCxnSpPr>
            <p:cNvPr id="8" name="Connecteur droit 7">
              <a:extLst>
                <a:ext uri="{FF2B5EF4-FFF2-40B4-BE49-F238E27FC236}">
                  <a16:creationId xmlns:a16="http://schemas.microsoft.com/office/drawing/2014/main" id="{C22D119B-D9F0-F49F-7CD5-409F85D300EB}"/>
                </a:ext>
              </a:extLst>
            </p:cNvPr>
            <p:cNvCxnSpPr>
              <a:cxnSpLocks/>
              <a:endCxn id="11" idx="3"/>
            </p:cNvCxnSpPr>
            <p:nvPr/>
          </p:nvCxnSpPr>
          <p:spPr bwMode="auto">
            <a:xfrm flipH="1" flipV="1">
              <a:off x="2766017" y="3503337"/>
              <a:ext cx="1125031" cy="488766"/>
            </a:xfrm>
            <a:prstGeom prst="line">
              <a:avLst/>
            </a:prstGeom>
            <a:solidFill>
              <a:schemeClr val="accent1"/>
            </a:solidFill>
            <a:ln w="22225" cap="flat" cmpd="sng" algn="ctr">
              <a:solidFill>
                <a:srgbClr val="FFAA00"/>
              </a:solidFill>
              <a:prstDash val="solid"/>
              <a:round/>
              <a:headEnd type="oval" w="med" len="med"/>
              <a:tailEnd type="none" w="med" len="med"/>
            </a:ln>
            <a:effectLst/>
          </p:spPr>
        </p:cxnSp>
        <p:cxnSp>
          <p:nvCxnSpPr>
            <p:cNvPr id="9" name="Connecteur droit 8">
              <a:extLst>
                <a:ext uri="{FF2B5EF4-FFF2-40B4-BE49-F238E27FC236}">
                  <a16:creationId xmlns:a16="http://schemas.microsoft.com/office/drawing/2014/main" id="{DC949889-3DAF-F270-2A4A-E228B2822686}"/>
                </a:ext>
              </a:extLst>
            </p:cNvPr>
            <p:cNvCxnSpPr>
              <a:cxnSpLocks/>
            </p:cNvCxnSpPr>
            <p:nvPr/>
          </p:nvCxnSpPr>
          <p:spPr bwMode="auto">
            <a:xfrm flipH="1" flipV="1">
              <a:off x="1893737" y="2033833"/>
              <a:ext cx="2131455" cy="1285852"/>
            </a:xfrm>
            <a:prstGeom prst="line">
              <a:avLst/>
            </a:prstGeom>
            <a:solidFill>
              <a:schemeClr val="accent1"/>
            </a:solidFill>
            <a:ln w="22225" cap="flat" cmpd="sng" algn="ctr">
              <a:solidFill>
                <a:srgbClr val="FFAA00"/>
              </a:solidFill>
              <a:prstDash val="solid"/>
              <a:round/>
              <a:headEnd type="oval" w="med" len="med"/>
              <a:tailEnd type="none" w="med" len="med"/>
            </a:ln>
            <a:effectLst/>
          </p:spPr>
        </p:cxnSp>
        <p:cxnSp>
          <p:nvCxnSpPr>
            <p:cNvPr id="10" name="Connecteur droit 9">
              <a:extLst>
                <a:ext uri="{FF2B5EF4-FFF2-40B4-BE49-F238E27FC236}">
                  <a16:creationId xmlns:a16="http://schemas.microsoft.com/office/drawing/2014/main" id="{32E7FEAA-C27B-428B-2BF2-8211C8161F11}"/>
                </a:ext>
              </a:extLst>
            </p:cNvPr>
            <p:cNvCxnSpPr>
              <a:cxnSpLocks/>
              <a:endCxn id="24" idx="1"/>
            </p:cNvCxnSpPr>
            <p:nvPr/>
          </p:nvCxnSpPr>
          <p:spPr bwMode="auto">
            <a:xfrm>
              <a:off x="5156724" y="3650027"/>
              <a:ext cx="809968" cy="813721"/>
            </a:xfrm>
            <a:prstGeom prst="line">
              <a:avLst/>
            </a:prstGeom>
            <a:solidFill>
              <a:schemeClr val="accent1"/>
            </a:solidFill>
            <a:ln w="22225" cap="flat" cmpd="sng" algn="ctr">
              <a:solidFill>
                <a:srgbClr val="FFAA00"/>
              </a:solidFill>
              <a:prstDash val="solid"/>
              <a:round/>
              <a:headEnd type="oval" w="med" len="med"/>
              <a:tailEnd type="none" w="med" len="med"/>
            </a:ln>
            <a:effectLst/>
          </p:spPr>
        </p:cxnSp>
        <p:pic>
          <p:nvPicPr>
            <p:cNvPr id="11" name="Image 10">
              <a:extLst>
                <a:ext uri="{FF2B5EF4-FFF2-40B4-BE49-F238E27FC236}">
                  <a16:creationId xmlns:a16="http://schemas.microsoft.com/office/drawing/2014/main" id="{96AA9FDC-52FA-B8B5-D43D-CDD0582569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9067" y="2628062"/>
              <a:ext cx="2626950" cy="1750549"/>
            </a:xfrm>
            <a:prstGeom prst="rect">
              <a:avLst/>
            </a:prstGeom>
          </p:spPr>
        </p:pic>
        <p:sp>
          <p:nvSpPr>
            <p:cNvPr id="12" name="ZoneTexte 11">
              <a:extLst>
                <a:ext uri="{FF2B5EF4-FFF2-40B4-BE49-F238E27FC236}">
                  <a16:creationId xmlns:a16="http://schemas.microsoft.com/office/drawing/2014/main" id="{397B20A6-357B-5594-FF6C-1E4B549FE225}"/>
                </a:ext>
              </a:extLst>
            </p:cNvPr>
            <p:cNvSpPr txBox="1"/>
            <p:nvPr/>
          </p:nvSpPr>
          <p:spPr>
            <a:xfrm>
              <a:off x="270000" y="2013009"/>
              <a:ext cx="1688000" cy="344447"/>
            </a:xfrm>
            <a:prstGeom prst="rect">
              <a:avLst/>
            </a:prstGeom>
            <a:noFill/>
          </p:spPr>
          <p:txBody>
            <a:bodyPr wrap="square" rtlCol="0">
              <a:spAutoFit/>
            </a:bodyPr>
            <a:lstStyle/>
            <a:p>
              <a:r>
                <a:rPr lang="en-GB" sz="1200" dirty="0">
                  <a:solidFill>
                    <a:schemeClr val="bg1">
                      <a:lumMod val="50000"/>
                    </a:schemeClr>
                  </a:solidFill>
                </a:rPr>
                <a:t>Converter room</a:t>
              </a:r>
            </a:p>
          </p:txBody>
        </p:sp>
        <p:sp>
          <p:nvSpPr>
            <p:cNvPr id="13" name="ZoneTexte 12">
              <a:extLst>
                <a:ext uri="{FF2B5EF4-FFF2-40B4-BE49-F238E27FC236}">
                  <a16:creationId xmlns:a16="http://schemas.microsoft.com/office/drawing/2014/main" id="{A20C5113-46FF-46BC-A5A7-DB645F268333}"/>
                </a:ext>
              </a:extLst>
            </p:cNvPr>
            <p:cNvSpPr txBox="1"/>
            <p:nvPr/>
          </p:nvSpPr>
          <p:spPr>
            <a:xfrm>
              <a:off x="246312" y="4493486"/>
              <a:ext cx="2154123" cy="344447"/>
            </a:xfrm>
            <a:prstGeom prst="rect">
              <a:avLst/>
            </a:prstGeom>
            <a:noFill/>
          </p:spPr>
          <p:txBody>
            <a:bodyPr wrap="square" rtlCol="0">
              <a:spAutoFit/>
            </a:bodyPr>
            <a:lstStyle>
              <a:defPPr>
                <a:defRPr lang="fr-FR"/>
              </a:defPPr>
              <a:lvl1pPr>
                <a:defRPr sz="1200">
                  <a:solidFill>
                    <a:schemeClr val="bg1">
                      <a:lumMod val="50000"/>
                    </a:schemeClr>
                  </a:solidFill>
                </a:defRPr>
              </a:lvl1pPr>
            </a:lstStyle>
            <a:p>
              <a:r>
                <a:rPr lang="en-GB" dirty="0"/>
                <a:t>SC linear accelerator (LINAC)</a:t>
              </a:r>
            </a:p>
          </p:txBody>
        </p:sp>
        <p:sp>
          <p:nvSpPr>
            <p:cNvPr id="14" name="ZoneTexte 13">
              <a:extLst>
                <a:ext uri="{FF2B5EF4-FFF2-40B4-BE49-F238E27FC236}">
                  <a16:creationId xmlns:a16="http://schemas.microsoft.com/office/drawing/2014/main" id="{D93AC071-05A7-8481-8991-1112FD2FCE36}"/>
                </a:ext>
              </a:extLst>
            </p:cNvPr>
            <p:cNvSpPr txBox="1"/>
            <p:nvPr/>
          </p:nvSpPr>
          <p:spPr>
            <a:xfrm>
              <a:off x="4754214" y="6556258"/>
              <a:ext cx="1559064" cy="344447"/>
            </a:xfrm>
            <a:prstGeom prst="rect">
              <a:avLst/>
            </a:prstGeom>
            <a:noFill/>
          </p:spPr>
          <p:txBody>
            <a:bodyPr wrap="square" rtlCol="0">
              <a:spAutoFit/>
            </a:bodyPr>
            <a:lstStyle/>
            <a:p>
              <a:r>
                <a:rPr lang="en-GB" sz="1200" dirty="0">
                  <a:solidFill>
                    <a:schemeClr val="bg1">
                      <a:lumMod val="50000"/>
                    </a:schemeClr>
                  </a:solidFill>
                </a:rPr>
                <a:t>ION SOURCE</a:t>
              </a:r>
            </a:p>
          </p:txBody>
        </p:sp>
        <p:sp>
          <p:nvSpPr>
            <p:cNvPr id="15" name="ZoneTexte 14">
              <a:extLst>
                <a:ext uri="{FF2B5EF4-FFF2-40B4-BE49-F238E27FC236}">
                  <a16:creationId xmlns:a16="http://schemas.microsoft.com/office/drawing/2014/main" id="{B550E4D6-52FC-23C3-1FAA-B0925836D07B}"/>
                </a:ext>
              </a:extLst>
            </p:cNvPr>
            <p:cNvSpPr txBox="1"/>
            <p:nvPr/>
          </p:nvSpPr>
          <p:spPr>
            <a:xfrm>
              <a:off x="6744775" y="5041932"/>
              <a:ext cx="2172598" cy="574078"/>
            </a:xfrm>
            <a:prstGeom prst="rect">
              <a:avLst/>
            </a:prstGeom>
            <a:noFill/>
          </p:spPr>
          <p:txBody>
            <a:bodyPr wrap="square" rtlCol="0">
              <a:spAutoFit/>
            </a:bodyPr>
            <a:lstStyle>
              <a:defPPr>
                <a:defRPr lang="fr-FR"/>
              </a:defPPr>
              <a:lvl1pPr>
                <a:defRPr sz="1200">
                  <a:solidFill>
                    <a:schemeClr val="bg1">
                      <a:lumMod val="50000"/>
                    </a:schemeClr>
                  </a:solidFill>
                </a:defRPr>
              </a:lvl1pPr>
            </a:lstStyle>
            <a:p>
              <a:r>
                <a:rPr lang="fr-FR" dirty="0"/>
                <a:t>S</a:t>
              </a:r>
              <a:r>
                <a:rPr lang="fr-FR" baseline="30000" dirty="0"/>
                <a:t>3</a:t>
              </a:r>
              <a:r>
                <a:rPr lang="fr-FR" dirty="0"/>
                <a:t>  </a:t>
              </a:r>
              <a:r>
                <a:rPr lang="en-GB" dirty="0"/>
                <a:t>(SUPER SEPARATOR SPECTROMETER)</a:t>
              </a:r>
              <a:endParaRPr lang="en-GB" baseline="30000" dirty="0"/>
            </a:p>
          </p:txBody>
        </p:sp>
        <p:pic>
          <p:nvPicPr>
            <p:cNvPr id="17" name="Image 16">
              <a:extLst>
                <a:ext uri="{FF2B5EF4-FFF2-40B4-BE49-F238E27FC236}">
                  <a16:creationId xmlns:a16="http://schemas.microsoft.com/office/drawing/2014/main" id="{5108CCBD-9DEE-6591-2C63-0048E85B3C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9999" y="659049"/>
              <a:ext cx="2051175" cy="1365313"/>
            </a:xfrm>
            <a:prstGeom prst="rect">
              <a:avLst/>
            </a:prstGeom>
          </p:spPr>
        </p:pic>
        <p:sp>
          <p:nvSpPr>
            <p:cNvPr id="19" name="ZoneTexte 18">
              <a:extLst>
                <a:ext uri="{FF2B5EF4-FFF2-40B4-BE49-F238E27FC236}">
                  <a16:creationId xmlns:a16="http://schemas.microsoft.com/office/drawing/2014/main" id="{012356F5-FE64-9F1F-5D7E-BB82CB778B98}"/>
                </a:ext>
              </a:extLst>
            </p:cNvPr>
            <p:cNvSpPr txBox="1"/>
            <p:nvPr/>
          </p:nvSpPr>
          <p:spPr>
            <a:xfrm>
              <a:off x="912415" y="84171"/>
              <a:ext cx="2964757" cy="344447"/>
            </a:xfrm>
            <a:prstGeom prst="rect">
              <a:avLst/>
            </a:prstGeom>
            <a:noFill/>
          </p:spPr>
          <p:txBody>
            <a:bodyPr wrap="square" rtlCol="0">
              <a:spAutoFit/>
            </a:bodyPr>
            <a:lstStyle/>
            <a:p>
              <a:r>
                <a:rPr lang="en-GB" sz="1200" dirty="0">
                  <a:solidFill>
                    <a:schemeClr val="bg1">
                      <a:lumMod val="50000"/>
                    </a:schemeClr>
                  </a:solidFill>
                </a:rPr>
                <a:t>NFS (NEUTRONS FOR SCIENCE)</a:t>
              </a:r>
            </a:p>
          </p:txBody>
        </p:sp>
        <p:pic>
          <p:nvPicPr>
            <p:cNvPr id="20" name="Image 19">
              <a:extLst>
                <a:ext uri="{FF2B5EF4-FFF2-40B4-BE49-F238E27FC236}">
                  <a16:creationId xmlns:a16="http://schemas.microsoft.com/office/drawing/2014/main" id="{95E8C957-4150-5D1C-3952-A52AF846FAD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50114" y="646895"/>
              <a:ext cx="2069432" cy="1377465"/>
            </a:xfrm>
            <a:prstGeom prst="rect">
              <a:avLst/>
            </a:prstGeom>
          </p:spPr>
        </p:pic>
        <p:cxnSp>
          <p:nvCxnSpPr>
            <p:cNvPr id="21" name="Connecteur droit 20">
              <a:extLst>
                <a:ext uri="{FF2B5EF4-FFF2-40B4-BE49-F238E27FC236}">
                  <a16:creationId xmlns:a16="http://schemas.microsoft.com/office/drawing/2014/main" id="{089165F3-7301-50D1-0D44-DAA487061A20}"/>
                </a:ext>
              </a:extLst>
            </p:cNvPr>
            <p:cNvCxnSpPr>
              <a:cxnSpLocks/>
            </p:cNvCxnSpPr>
            <p:nvPr/>
          </p:nvCxnSpPr>
          <p:spPr bwMode="auto">
            <a:xfrm flipH="1" flipV="1">
              <a:off x="2801999" y="2033302"/>
              <a:ext cx="909071" cy="817198"/>
            </a:xfrm>
            <a:prstGeom prst="line">
              <a:avLst/>
            </a:prstGeom>
            <a:solidFill>
              <a:schemeClr val="accent1"/>
            </a:solidFill>
            <a:ln w="22225" cap="flat" cmpd="sng" algn="ctr">
              <a:solidFill>
                <a:srgbClr val="FFAA00"/>
              </a:solidFill>
              <a:prstDash val="solid"/>
              <a:round/>
              <a:headEnd type="oval" w="med" len="med"/>
              <a:tailEnd type="none" w="med" len="med"/>
            </a:ln>
            <a:effectLst/>
          </p:spPr>
        </p:cxnSp>
      </p:grpSp>
      <p:pic>
        <p:nvPicPr>
          <p:cNvPr id="27" name="Image 26">
            <a:extLst>
              <a:ext uri="{FF2B5EF4-FFF2-40B4-BE49-F238E27FC236}">
                <a16:creationId xmlns:a16="http://schemas.microsoft.com/office/drawing/2014/main" id="{218C9766-AB24-1966-E3D8-F8181169CD49}"/>
              </a:ext>
            </a:extLst>
          </p:cNvPr>
          <p:cNvPicPr>
            <a:picLocks noChangeAspect="1"/>
          </p:cNvPicPr>
          <p:nvPr/>
        </p:nvPicPr>
        <p:blipFill>
          <a:blip r:embed="rId7"/>
          <a:stretch>
            <a:fillRect/>
          </a:stretch>
        </p:blipFill>
        <p:spPr>
          <a:xfrm>
            <a:off x="55570" y="5552800"/>
            <a:ext cx="1753045" cy="821107"/>
          </a:xfrm>
          <a:prstGeom prst="rect">
            <a:avLst/>
          </a:prstGeom>
        </p:spPr>
      </p:pic>
      <p:cxnSp>
        <p:nvCxnSpPr>
          <p:cNvPr id="28" name="Connecteur droit avec flèche 27">
            <a:extLst>
              <a:ext uri="{FF2B5EF4-FFF2-40B4-BE49-F238E27FC236}">
                <a16:creationId xmlns:a16="http://schemas.microsoft.com/office/drawing/2014/main" id="{EB823A0A-0EBE-1074-B780-7FD4A33E4D47}"/>
              </a:ext>
            </a:extLst>
          </p:cNvPr>
          <p:cNvCxnSpPr/>
          <p:nvPr/>
        </p:nvCxnSpPr>
        <p:spPr bwMode="auto">
          <a:xfrm flipV="1">
            <a:off x="1383792" y="5186711"/>
            <a:ext cx="1008112" cy="459432"/>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pic>
        <p:nvPicPr>
          <p:cNvPr id="29" name="Image 28">
            <a:extLst>
              <a:ext uri="{FF2B5EF4-FFF2-40B4-BE49-F238E27FC236}">
                <a16:creationId xmlns:a16="http://schemas.microsoft.com/office/drawing/2014/main" id="{5EC2D10A-82AD-716F-17AF-BD70BCA3509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5766" y="5817151"/>
            <a:ext cx="471775" cy="472552"/>
          </a:xfrm>
          <a:prstGeom prst="rect">
            <a:avLst/>
          </a:prstGeom>
        </p:spPr>
      </p:pic>
      <p:sp>
        <p:nvSpPr>
          <p:cNvPr id="30" name="CustomShape 1">
            <a:extLst>
              <a:ext uri="{FF2B5EF4-FFF2-40B4-BE49-F238E27FC236}">
                <a16:creationId xmlns:a16="http://schemas.microsoft.com/office/drawing/2014/main" id="{53991E3F-EEFC-3EF8-7D07-FCFEB4D64999}"/>
              </a:ext>
            </a:extLst>
          </p:cNvPr>
          <p:cNvSpPr/>
          <p:nvPr/>
        </p:nvSpPr>
        <p:spPr>
          <a:xfrm>
            <a:off x="112499" y="44764"/>
            <a:ext cx="7305054" cy="583321"/>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3200" b="1" spc="-1" dirty="0">
                <a:solidFill>
                  <a:schemeClr val="accent2"/>
                </a:solidFill>
                <a:ea typeface="ＭＳ Ｐゴシック"/>
                <a:cs typeface="Calibri" panose="020F0502020204030204" pitchFamily="34" charset="0"/>
              </a:rPr>
              <a:t>SPIRAL2 and the new </a:t>
            </a:r>
            <a:r>
              <a:rPr lang="fr-FR" sz="3200" b="1" spc="-1" dirty="0" err="1">
                <a:solidFill>
                  <a:schemeClr val="accent2"/>
                </a:solidFill>
                <a:ea typeface="ＭＳ Ｐゴシック"/>
                <a:cs typeface="Calibri" panose="020F0502020204030204" pitchFamily="34" charset="0"/>
              </a:rPr>
              <a:t>experimental</a:t>
            </a:r>
            <a:r>
              <a:rPr lang="fr-FR" sz="3200" b="1" spc="-1" dirty="0">
                <a:solidFill>
                  <a:schemeClr val="accent2"/>
                </a:solidFill>
                <a:ea typeface="ＭＳ Ｐゴシック"/>
                <a:cs typeface="Calibri" panose="020F0502020204030204" pitchFamily="34" charset="0"/>
              </a:rPr>
              <a:t> </a:t>
            </a:r>
            <a:r>
              <a:rPr lang="fr-FR" sz="3200" b="1" spc="-1" dirty="0" err="1">
                <a:solidFill>
                  <a:schemeClr val="accent2"/>
                </a:solidFill>
                <a:ea typeface="ＭＳ Ｐゴシック"/>
                <a:cs typeface="Calibri" panose="020F0502020204030204" pitchFamily="34" charset="0"/>
              </a:rPr>
              <a:t>rooms</a:t>
            </a:r>
            <a:endParaRPr lang="fr-FR" sz="3200" b="1" spc="-1" dirty="0">
              <a:solidFill>
                <a:schemeClr val="accent2"/>
              </a:solidFill>
              <a:cs typeface="Calibri" panose="020F0502020204030204" pitchFamily="34" charset="0"/>
            </a:endParaRPr>
          </a:p>
        </p:txBody>
      </p:sp>
      <p:sp>
        <p:nvSpPr>
          <p:cNvPr id="34" name="ZoneTexte 33">
            <a:extLst>
              <a:ext uri="{FF2B5EF4-FFF2-40B4-BE49-F238E27FC236}">
                <a16:creationId xmlns:a16="http://schemas.microsoft.com/office/drawing/2014/main" id="{7D754EDE-8DB5-46B3-E497-8A27D47E1950}"/>
              </a:ext>
            </a:extLst>
          </p:cNvPr>
          <p:cNvSpPr txBox="1"/>
          <p:nvPr/>
        </p:nvSpPr>
        <p:spPr>
          <a:xfrm>
            <a:off x="7268697" y="780186"/>
            <a:ext cx="1286681" cy="1015663"/>
          </a:xfrm>
          <a:prstGeom prst="rect">
            <a:avLst/>
          </a:prstGeom>
          <a:noFill/>
        </p:spPr>
        <p:txBody>
          <a:bodyPr wrap="square" rtlCol="0">
            <a:spAutoFit/>
          </a:bodyPr>
          <a:lstStyle/>
          <a:p>
            <a:r>
              <a:rPr lang="fr-FR" sz="1200" dirty="0">
                <a:solidFill>
                  <a:schemeClr val="bg1">
                    <a:lumMod val="50000"/>
                  </a:schemeClr>
                </a:solidFill>
              </a:rPr>
              <a:t>DESIR</a:t>
            </a:r>
            <a:br>
              <a:rPr lang="fr-FR" sz="1200" dirty="0">
                <a:solidFill>
                  <a:schemeClr val="bg1">
                    <a:lumMod val="50000"/>
                  </a:schemeClr>
                </a:solidFill>
              </a:rPr>
            </a:br>
            <a:r>
              <a:rPr lang="fr-FR" sz="1200" dirty="0">
                <a:solidFill>
                  <a:schemeClr val="bg1">
                    <a:lumMod val="50000"/>
                  </a:schemeClr>
                </a:solidFill>
              </a:rPr>
              <a:t>(</a:t>
            </a:r>
            <a:r>
              <a:rPr lang="fr-FR" sz="1200" dirty="0" err="1">
                <a:solidFill>
                  <a:schemeClr val="bg1">
                    <a:lumMod val="50000"/>
                  </a:schemeClr>
                </a:solidFill>
              </a:rPr>
              <a:t>Decay</a:t>
            </a:r>
            <a:r>
              <a:rPr lang="fr-FR" sz="1200" dirty="0">
                <a:solidFill>
                  <a:schemeClr val="bg1">
                    <a:lumMod val="50000"/>
                  </a:schemeClr>
                </a:solidFill>
              </a:rPr>
              <a:t>, </a:t>
            </a:r>
          </a:p>
          <a:p>
            <a:r>
              <a:rPr lang="fr-FR" sz="1200" dirty="0">
                <a:solidFill>
                  <a:schemeClr val="bg1">
                    <a:lumMod val="50000"/>
                  </a:schemeClr>
                </a:solidFill>
              </a:rPr>
              <a:t>Excitation and</a:t>
            </a:r>
          </a:p>
          <a:p>
            <a:r>
              <a:rPr lang="fr-FR" sz="1200" dirty="0" err="1">
                <a:solidFill>
                  <a:schemeClr val="bg1">
                    <a:lumMod val="50000"/>
                  </a:schemeClr>
                </a:solidFill>
              </a:rPr>
              <a:t>storage</a:t>
            </a:r>
            <a:r>
              <a:rPr lang="fr-FR" sz="1200" dirty="0">
                <a:solidFill>
                  <a:schemeClr val="bg1">
                    <a:lumMod val="50000"/>
                  </a:schemeClr>
                </a:solidFill>
              </a:rPr>
              <a:t> of radioactive ions)</a:t>
            </a:r>
          </a:p>
        </p:txBody>
      </p:sp>
      <p:pic>
        <p:nvPicPr>
          <p:cNvPr id="35" name="Image 34">
            <a:extLst>
              <a:ext uri="{FF2B5EF4-FFF2-40B4-BE49-F238E27FC236}">
                <a16:creationId xmlns:a16="http://schemas.microsoft.com/office/drawing/2014/main" id="{18D30BB7-345A-10A1-C226-C910C1C2512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45355" y="2042543"/>
            <a:ext cx="471775" cy="472552"/>
          </a:xfrm>
          <a:prstGeom prst="rect">
            <a:avLst/>
          </a:prstGeom>
        </p:spPr>
      </p:pic>
      <p:sp>
        <p:nvSpPr>
          <p:cNvPr id="2" name="Ellipse 1">
            <a:extLst>
              <a:ext uri="{FF2B5EF4-FFF2-40B4-BE49-F238E27FC236}">
                <a16:creationId xmlns:a16="http://schemas.microsoft.com/office/drawing/2014/main" id="{D130E867-195A-3669-1360-51FD5ACFF98C}"/>
              </a:ext>
            </a:extLst>
          </p:cNvPr>
          <p:cNvSpPr/>
          <p:nvPr/>
        </p:nvSpPr>
        <p:spPr>
          <a:xfrm rot="20767738">
            <a:off x="5686452" y="770089"/>
            <a:ext cx="1092680" cy="737863"/>
          </a:xfrm>
          <a:prstGeom prst="ellipse">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1" name="ZoneTexte 30">
            <a:extLst>
              <a:ext uri="{FF2B5EF4-FFF2-40B4-BE49-F238E27FC236}">
                <a16:creationId xmlns:a16="http://schemas.microsoft.com/office/drawing/2014/main" id="{A8B06BD2-1E3E-34B1-F747-C54F87E7F852}"/>
              </a:ext>
            </a:extLst>
          </p:cNvPr>
          <p:cNvSpPr txBox="1"/>
          <p:nvPr/>
        </p:nvSpPr>
        <p:spPr>
          <a:xfrm>
            <a:off x="5486204" y="5269046"/>
            <a:ext cx="2198935" cy="1077218"/>
          </a:xfrm>
          <a:prstGeom prst="rect">
            <a:avLst/>
          </a:prstGeom>
          <a:noFill/>
        </p:spPr>
        <p:txBody>
          <a:bodyPr wrap="none" rtlCol="0">
            <a:spAutoFit/>
          </a:bodyPr>
          <a:lstStyle/>
          <a:p>
            <a:r>
              <a:rPr lang="fr-FR" sz="1600" dirty="0" err="1">
                <a:solidFill>
                  <a:schemeClr val="tx1">
                    <a:lumMod val="50000"/>
                    <a:lumOff val="50000"/>
                  </a:schemeClr>
                </a:solidFill>
                <a:latin typeface="Calibri" panose="020F0502020204030204" pitchFamily="34" charset="0"/>
                <a:cs typeface="Calibri" panose="020F0502020204030204" pitchFamily="34" charset="0"/>
              </a:rPr>
              <a:t>Beams</a:t>
            </a:r>
            <a:r>
              <a:rPr lang="fr-FR" sz="1600" dirty="0">
                <a:solidFill>
                  <a:schemeClr val="tx1">
                    <a:lumMod val="50000"/>
                    <a:lumOff val="50000"/>
                  </a:schemeClr>
                </a:solidFill>
                <a:latin typeface="Calibri" panose="020F0502020204030204" pitchFamily="34" charset="0"/>
                <a:cs typeface="Calibri" panose="020F0502020204030204" pitchFamily="34" charset="0"/>
              </a:rPr>
              <a:t> :</a:t>
            </a:r>
            <a:endParaRPr lang="fr-FR" sz="1600" baseline="30000" dirty="0">
              <a:solidFill>
                <a:schemeClr val="tx1">
                  <a:lumMod val="50000"/>
                  <a:lumOff val="50000"/>
                </a:schemeClr>
              </a:solidFill>
              <a:latin typeface="Calibri" panose="020F0502020204030204" pitchFamily="34" charset="0"/>
              <a:cs typeface="Calibri" panose="020F0502020204030204" pitchFamily="34" charset="0"/>
            </a:endParaRPr>
          </a:p>
          <a:p>
            <a:r>
              <a:rPr lang="fr-FR" sz="1600" dirty="0">
                <a:solidFill>
                  <a:schemeClr val="tx1">
                    <a:lumMod val="50000"/>
                    <a:lumOff val="50000"/>
                  </a:schemeClr>
                </a:solidFill>
                <a:latin typeface="Calibri" panose="020F0502020204030204" pitchFamily="34" charset="0"/>
                <a:cs typeface="Calibri" panose="020F0502020204030204" pitchFamily="34" charset="0"/>
              </a:rPr>
              <a:t>33 MeV protons</a:t>
            </a:r>
          </a:p>
          <a:p>
            <a:r>
              <a:rPr lang="fr-FR" sz="1600" dirty="0">
                <a:solidFill>
                  <a:schemeClr val="tx1">
                    <a:lumMod val="50000"/>
                    <a:lumOff val="50000"/>
                  </a:schemeClr>
                </a:solidFill>
                <a:latin typeface="Calibri" panose="020F0502020204030204" pitchFamily="34" charset="0"/>
                <a:cs typeface="Calibri" panose="020F0502020204030204" pitchFamily="34" charset="0"/>
              </a:rPr>
              <a:t>40 MeV deutons</a:t>
            </a:r>
          </a:p>
          <a:p>
            <a:r>
              <a:rPr lang="fr-FR" sz="1600" dirty="0">
                <a:solidFill>
                  <a:schemeClr val="tx1">
                    <a:lumMod val="50000"/>
                    <a:lumOff val="50000"/>
                  </a:schemeClr>
                </a:solidFill>
                <a:latin typeface="Calibri" panose="020F0502020204030204" pitchFamily="34" charset="0"/>
                <a:cs typeface="Calibri" panose="020F0502020204030204" pitchFamily="34" charset="0"/>
              </a:rPr>
              <a:t>&lt;14,5 MeV/A </a:t>
            </a:r>
            <a:r>
              <a:rPr lang="fr-FR" sz="1600" dirty="0" err="1">
                <a:solidFill>
                  <a:schemeClr val="tx1">
                    <a:lumMod val="50000"/>
                    <a:lumOff val="50000"/>
                  </a:schemeClr>
                </a:solidFill>
                <a:latin typeface="Calibri" panose="020F0502020204030204" pitchFamily="34" charset="0"/>
                <a:cs typeface="Calibri" panose="020F0502020204030204" pitchFamily="34" charset="0"/>
              </a:rPr>
              <a:t>heavy</a:t>
            </a:r>
            <a:r>
              <a:rPr lang="fr-FR" sz="1600" dirty="0">
                <a:solidFill>
                  <a:schemeClr val="tx1">
                    <a:lumMod val="50000"/>
                    <a:lumOff val="50000"/>
                  </a:schemeClr>
                </a:solidFill>
                <a:latin typeface="Calibri" panose="020F0502020204030204" pitchFamily="34" charset="0"/>
                <a:cs typeface="Calibri" panose="020F0502020204030204" pitchFamily="34" charset="0"/>
              </a:rPr>
              <a:t> ions</a:t>
            </a:r>
          </a:p>
        </p:txBody>
      </p:sp>
      <p:pic>
        <p:nvPicPr>
          <p:cNvPr id="26" name="Image 25">
            <a:extLst>
              <a:ext uri="{FF2B5EF4-FFF2-40B4-BE49-F238E27FC236}">
                <a16:creationId xmlns:a16="http://schemas.microsoft.com/office/drawing/2014/main" id="{0EC2958F-56F2-1EB2-A655-484073FC557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758563" y="5793833"/>
            <a:ext cx="562920" cy="552431"/>
          </a:xfrm>
          <a:prstGeom prst="rect">
            <a:avLst/>
          </a:prstGeom>
        </p:spPr>
      </p:pic>
      <p:pic>
        <p:nvPicPr>
          <p:cNvPr id="36" name="Image 35">
            <a:extLst>
              <a:ext uri="{FF2B5EF4-FFF2-40B4-BE49-F238E27FC236}">
                <a16:creationId xmlns:a16="http://schemas.microsoft.com/office/drawing/2014/main" id="{F3C634F4-ADC8-256F-7C3D-37EBA93CEF1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029723" y="2028926"/>
            <a:ext cx="562920" cy="552431"/>
          </a:xfrm>
          <a:prstGeom prst="rect">
            <a:avLst/>
          </a:prstGeom>
        </p:spPr>
      </p:pic>
      <p:pic>
        <p:nvPicPr>
          <p:cNvPr id="24" name="Image 23">
            <a:extLst>
              <a:ext uri="{FF2B5EF4-FFF2-40B4-BE49-F238E27FC236}">
                <a16:creationId xmlns:a16="http://schemas.microsoft.com/office/drawing/2014/main" id="{4D1AAE18-0B9A-8EF8-D0BF-CA0DFF8D516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498069" y="3738753"/>
            <a:ext cx="2628210" cy="1071301"/>
          </a:xfrm>
          <a:prstGeom prst="rect">
            <a:avLst/>
          </a:prstGeom>
          <a:effectLst>
            <a:outerShdw blurRad="50800" dist="38100" algn="ctr" rotWithShape="0">
              <a:srgbClr val="000000">
                <a:alpha val="40000"/>
              </a:srgbClr>
            </a:outerShdw>
          </a:effectLst>
        </p:spPr>
      </p:pic>
      <p:pic>
        <p:nvPicPr>
          <p:cNvPr id="37" name="Image 36">
            <a:extLst>
              <a:ext uri="{FF2B5EF4-FFF2-40B4-BE49-F238E27FC236}">
                <a16:creationId xmlns:a16="http://schemas.microsoft.com/office/drawing/2014/main" id="{81D818B6-5755-413D-EDDB-3D06093D82A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766616" y="4313514"/>
            <a:ext cx="557591" cy="547200"/>
          </a:xfrm>
          <a:prstGeom prst="rect">
            <a:avLst/>
          </a:prstGeom>
        </p:spPr>
      </p:pic>
      <p:sp>
        <p:nvSpPr>
          <p:cNvPr id="3" name="ZoneTexte 2">
            <a:extLst>
              <a:ext uri="{FF2B5EF4-FFF2-40B4-BE49-F238E27FC236}">
                <a16:creationId xmlns:a16="http://schemas.microsoft.com/office/drawing/2014/main" id="{F3C2EFAD-4673-EB47-2EA2-39E1D4B5D5DA}"/>
              </a:ext>
            </a:extLst>
          </p:cNvPr>
          <p:cNvSpPr txBox="1"/>
          <p:nvPr/>
        </p:nvSpPr>
        <p:spPr>
          <a:xfrm>
            <a:off x="8304290" y="2278819"/>
            <a:ext cx="3806191" cy="3827523"/>
          </a:xfrm>
          <a:prstGeom prst="rect">
            <a:avLst/>
          </a:prstGeom>
          <a:noFill/>
        </p:spPr>
        <p:txBody>
          <a:bodyPr wrap="square" rtlCol="0">
            <a:spAutoFit/>
          </a:bodyPr>
          <a:lstStyle/>
          <a:p>
            <a:r>
              <a:rPr lang="fr-FR" sz="1867" b="1" dirty="0"/>
              <a:t>A new </a:t>
            </a:r>
            <a:r>
              <a:rPr lang="fr-FR" sz="1867" b="1" dirty="0" err="1"/>
              <a:t>accelerator</a:t>
            </a:r>
            <a:r>
              <a:rPr lang="fr-FR" sz="1867" b="1" dirty="0"/>
              <a:t> </a:t>
            </a:r>
            <a:r>
              <a:rPr lang="fr-FR" sz="1867" b="1" dirty="0" err="1"/>
              <a:t>ramping</a:t>
            </a:r>
            <a:r>
              <a:rPr lang="fr-FR" sz="1867" b="1" dirty="0"/>
              <a:t> up</a:t>
            </a:r>
            <a:r>
              <a:rPr lang="fr-FR" sz="1867" dirty="0"/>
              <a:t>:</a:t>
            </a:r>
          </a:p>
          <a:p>
            <a:endParaRPr lang="fr-FR" sz="1867" dirty="0"/>
          </a:p>
          <a:p>
            <a:r>
              <a:rPr lang="fr-FR" sz="1867" dirty="0"/>
              <a:t>First </a:t>
            </a:r>
            <a:r>
              <a:rPr lang="fr-FR" sz="1867" dirty="0" err="1"/>
              <a:t>operation</a:t>
            </a:r>
            <a:r>
              <a:rPr lang="fr-FR" sz="1867" dirty="0"/>
              <a:t> </a:t>
            </a:r>
            <a:r>
              <a:rPr lang="fr-FR" sz="1867" dirty="0" err="1"/>
              <a:t>experimental</a:t>
            </a:r>
            <a:r>
              <a:rPr lang="fr-FR" sz="1867" dirty="0"/>
              <a:t> area and the first neutrons at GANIL/SPIRAL2:</a:t>
            </a:r>
          </a:p>
          <a:p>
            <a:r>
              <a:rPr lang="fr-FR" sz="1867" dirty="0"/>
              <a:t> </a:t>
            </a:r>
          </a:p>
          <a:p>
            <a:pPr marL="342900" indent="-342900">
              <a:buFont typeface="Wingdings" pitchFamily="2" charset="2"/>
              <a:buChar char="Ø"/>
            </a:pPr>
            <a:r>
              <a:rPr lang="fr-FR" sz="1867" dirty="0"/>
              <a:t>NFS first </a:t>
            </a:r>
            <a:r>
              <a:rPr lang="fr-FR" sz="1867" dirty="0" err="1"/>
              <a:t>campaigns</a:t>
            </a:r>
            <a:r>
              <a:rPr lang="fr-FR" sz="1867" dirty="0"/>
              <a:t> and </a:t>
            </a:r>
            <a:r>
              <a:rPr lang="fr-FR" sz="1867" dirty="0" err="1"/>
              <a:t>results</a:t>
            </a:r>
            <a:endParaRPr lang="fr-FR" sz="1867" dirty="0"/>
          </a:p>
          <a:p>
            <a:pPr marL="342900" indent="-342900">
              <a:buFont typeface="Wingdings" pitchFamily="2" charset="2"/>
              <a:buChar char="Ø"/>
            </a:pPr>
            <a:endParaRPr lang="fr-FR" sz="1867" dirty="0"/>
          </a:p>
          <a:p>
            <a:pPr marL="342900" indent="-342900">
              <a:buFont typeface="Wingdings" pitchFamily="2" charset="2"/>
              <a:buChar char="Ø"/>
            </a:pPr>
            <a:r>
              <a:rPr lang="fr-FR" sz="1867" dirty="0"/>
              <a:t>Super </a:t>
            </a:r>
            <a:r>
              <a:rPr lang="fr-FR" sz="1867" dirty="0" err="1"/>
              <a:t>Separator</a:t>
            </a:r>
            <a:r>
              <a:rPr lang="fr-FR" sz="1867" dirty="0"/>
              <a:t> </a:t>
            </a:r>
            <a:r>
              <a:rPr lang="fr-FR" sz="1867" dirty="0" err="1"/>
              <a:t>Spectrometer</a:t>
            </a:r>
            <a:endParaRPr lang="fr-FR" sz="1867" dirty="0"/>
          </a:p>
          <a:p>
            <a:pPr marL="342900" indent="-342900">
              <a:buFont typeface="Wingdings" pitchFamily="2" charset="2"/>
              <a:buChar char="Ø"/>
            </a:pPr>
            <a:endParaRPr lang="fr-FR" sz="1867" dirty="0"/>
          </a:p>
          <a:p>
            <a:pPr marL="342900" indent="-342900">
              <a:buFont typeface="Wingdings" pitchFamily="2" charset="2"/>
              <a:buChar char="Ø"/>
            </a:pPr>
            <a:r>
              <a:rPr lang="fr-FR" sz="1867" dirty="0"/>
              <a:t>DESIR</a:t>
            </a:r>
          </a:p>
          <a:p>
            <a:pPr marL="342900" indent="-342900">
              <a:buFont typeface="Wingdings" pitchFamily="2" charset="2"/>
              <a:buChar char="Ø"/>
            </a:pPr>
            <a:endParaRPr lang="fr-FR" sz="1867" dirty="0"/>
          </a:p>
          <a:p>
            <a:pPr marL="342900" indent="-342900">
              <a:buFont typeface="Wingdings" pitchFamily="2" charset="2"/>
              <a:buChar char="Ø"/>
            </a:pPr>
            <a:r>
              <a:rPr lang="fr-FR" sz="1867" dirty="0"/>
              <a:t>Second </a:t>
            </a:r>
            <a:r>
              <a:rPr lang="fr-FR" sz="1867" dirty="0" err="1"/>
              <a:t>injector</a:t>
            </a:r>
            <a:r>
              <a:rPr lang="fr-FR" sz="1867" dirty="0"/>
              <a:t> (NEWGAIN)</a:t>
            </a:r>
          </a:p>
          <a:p>
            <a:endParaRPr lang="fr-FR" sz="1867" dirty="0"/>
          </a:p>
        </p:txBody>
      </p:sp>
      <p:grpSp>
        <p:nvGrpSpPr>
          <p:cNvPr id="33" name="Grouper 15">
            <a:extLst>
              <a:ext uri="{FF2B5EF4-FFF2-40B4-BE49-F238E27FC236}">
                <a16:creationId xmlns:a16="http://schemas.microsoft.com/office/drawing/2014/main" id="{63F20C48-3DEC-7F30-2524-617C055DBE95}"/>
              </a:ext>
            </a:extLst>
          </p:cNvPr>
          <p:cNvGrpSpPr/>
          <p:nvPr/>
        </p:nvGrpSpPr>
        <p:grpSpPr>
          <a:xfrm>
            <a:off x="8699725" y="1136989"/>
            <a:ext cx="3078342" cy="842004"/>
            <a:chOff x="-384398" y="124052"/>
            <a:chExt cx="2706727" cy="2574553"/>
          </a:xfrm>
        </p:grpSpPr>
        <p:sp>
          <p:nvSpPr>
            <p:cNvPr id="38" name="Arrondir un rectangle avec un coin du même côté 16">
              <a:extLst>
                <a:ext uri="{FF2B5EF4-FFF2-40B4-BE49-F238E27FC236}">
                  <a16:creationId xmlns:a16="http://schemas.microsoft.com/office/drawing/2014/main" id="{76C7C3CB-10EB-64EB-C28F-5D6D70BC6BCF}"/>
                </a:ext>
              </a:extLst>
            </p:cNvPr>
            <p:cNvSpPr/>
            <p:nvPr/>
          </p:nvSpPr>
          <p:spPr>
            <a:xfrm>
              <a:off x="-384398" y="124052"/>
              <a:ext cx="2647885" cy="2574553"/>
            </a:xfrm>
            <a:prstGeom prst="round2SameRect">
              <a:avLst>
                <a:gd name="adj1" fmla="val 8000"/>
                <a:gd name="adj2" fmla="val 0"/>
              </a:avLst>
            </a:prstGeom>
            <a:ln w="28575">
              <a:solidFill>
                <a:schemeClr val="accent2"/>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9" name="Arrondir un rectangle avec un coin du même côté 4">
              <a:extLst>
                <a:ext uri="{FF2B5EF4-FFF2-40B4-BE49-F238E27FC236}">
                  <a16:creationId xmlns:a16="http://schemas.microsoft.com/office/drawing/2014/main" id="{B8AC9675-380B-6AF2-A7DA-BB378EDFC1D0}"/>
                </a:ext>
              </a:extLst>
            </p:cNvPr>
            <p:cNvSpPr/>
            <p:nvPr/>
          </p:nvSpPr>
          <p:spPr>
            <a:xfrm>
              <a:off x="-325556" y="186043"/>
              <a:ext cx="2647885" cy="21177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430" tIns="34290" rIns="11430" bIns="11430" numCol="1" spcCol="1270" anchor="t" anchorCtr="0">
              <a:noAutofit/>
            </a:bodyPr>
            <a:lstStyle/>
            <a:p>
              <a:pPr lvl="0"/>
              <a:r>
                <a:rPr lang="fr-FR" sz="1500" b="1" dirty="0">
                  <a:solidFill>
                    <a:srgbClr val="7030A0"/>
                  </a:solidFill>
                </a:rPr>
                <a:t>SPIRAL2 </a:t>
              </a:r>
            </a:p>
            <a:p>
              <a:pPr marL="214313" indent="-214313">
                <a:buFont typeface="Wingdings" charset="2"/>
                <a:buChar char="ü"/>
              </a:pPr>
              <a:r>
                <a:rPr lang="en-US" sz="1500" dirty="0">
                  <a:solidFill>
                    <a:srgbClr val="7030A0"/>
                  </a:solidFill>
                </a:rPr>
                <a:t>High intensity stable beams</a:t>
              </a:r>
            </a:p>
            <a:p>
              <a:pPr marL="214313" indent="-214313">
                <a:buFont typeface="Wingdings" charset="2"/>
                <a:buChar char="ü"/>
              </a:pPr>
              <a:r>
                <a:rPr lang="fr-FR" sz="1500" dirty="0">
                  <a:solidFill>
                    <a:srgbClr val="7030A0"/>
                  </a:solidFill>
                </a:rPr>
                <a:t>High </a:t>
              </a:r>
              <a:r>
                <a:rPr lang="fr-FR" sz="1500" dirty="0" err="1">
                  <a:solidFill>
                    <a:srgbClr val="7030A0"/>
                  </a:solidFill>
                </a:rPr>
                <a:t>intensity</a:t>
              </a:r>
              <a:r>
                <a:rPr lang="fr-FR" sz="1500" dirty="0">
                  <a:solidFill>
                    <a:srgbClr val="7030A0"/>
                  </a:solidFill>
                </a:rPr>
                <a:t> neutron </a:t>
              </a:r>
              <a:r>
                <a:rPr lang="fr-FR" sz="1500" dirty="0" err="1">
                  <a:solidFill>
                    <a:srgbClr val="7030A0"/>
                  </a:solidFill>
                </a:rPr>
                <a:t>beams</a:t>
              </a:r>
              <a:endParaRPr lang="fr-FR" sz="1500" dirty="0">
                <a:solidFill>
                  <a:srgbClr val="7030A0"/>
                </a:solidFill>
              </a:endParaRPr>
            </a:p>
          </p:txBody>
        </p:sp>
      </p:grpSp>
      <p:sp>
        <p:nvSpPr>
          <p:cNvPr id="40" name="Rectangle 39">
            <a:extLst>
              <a:ext uri="{FF2B5EF4-FFF2-40B4-BE49-F238E27FC236}">
                <a16:creationId xmlns:a16="http://schemas.microsoft.com/office/drawing/2014/main" id="{8F9EA787-4411-B2A7-A7BC-B3A84AB3C6BC}"/>
              </a:ext>
            </a:extLst>
          </p:cNvPr>
          <p:cNvSpPr/>
          <p:nvPr/>
        </p:nvSpPr>
        <p:spPr>
          <a:xfrm>
            <a:off x="3064786" y="2425074"/>
            <a:ext cx="366470" cy="2900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ZoneTexte 40">
            <a:extLst>
              <a:ext uri="{FF2B5EF4-FFF2-40B4-BE49-F238E27FC236}">
                <a16:creationId xmlns:a16="http://schemas.microsoft.com/office/drawing/2014/main" id="{1B59460F-0D65-1B1D-B81E-DE6C675E35C9}"/>
              </a:ext>
            </a:extLst>
          </p:cNvPr>
          <p:cNvSpPr txBox="1"/>
          <p:nvPr/>
        </p:nvSpPr>
        <p:spPr>
          <a:xfrm>
            <a:off x="2895954" y="2438143"/>
            <a:ext cx="1639016" cy="276999"/>
          </a:xfrm>
          <a:prstGeom prst="rect">
            <a:avLst/>
          </a:prstGeom>
          <a:noFill/>
        </p:spPr>
        <p:txBody>
          <a:bodyPr wrap="square" rtlCol="0">
            <a:spAutoFit/>
          </a:bodyPr>
          <a:lstStyle/>
          <a:p>
            <a:r>
              <a:rPr lang="en-GB" sz="1200" dirty="0">
                <a:solidFill>
                  <a:schemeClr val="bg1">
                    <a:lumMod val="50000"/>
                  </a:schemeClr>
                </a:solidFill>
              </a:rPr>
              <a:t>TOF room</a:t>
            </a:r>
          </a:p>
        </p:txBody>
      </p:sp>
      <p:pic>
        <p:nvPicPr>
          <p:cNvPr id="5" name="Image 4">
            <a:extLst>
              <a:ext uri="{FF2B5EF4-FFF2-40B4-BE49-F238E27FC236}">
                <a16:creationId xmlns:a16="http://schemas.microsoft.com/office/drawing/2014/main" id="{ACB12F4A-A31E-116A-5D6B-91BF30A9699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706754" y="737380"/>
            <a:ext cx="2557032" cy="1101273"/>
          </a:xfrm>
          <a:prstGeom prst="rect">
            <a:avLst/>
          </a:prstGeom>
        </p:spPr>
      </p:pic>
      <p:cxnSp>
        <p:nvCxnSpPr>
          <p:cNvPr id="22" name="Connecteur droit 21">
            <a:extLst>
              <a:ext uri="{FF2B5EF4-FFF2-40B4-BE49-F238E27FC236}">
                <a16:creationId xmlns:a16="http://schemas.microsoft.com/office/drawing/2014/main" id="{44F788CC-B272-CEF5-508E-E5FA90C30013}"/>
              </a:ext>
            </a:extLst>
          </p:cNvPr>
          <p:cNvCxnSpPr>
            <a:cxnSpLocks/>
          </p:cNvCxnSpPr>
          <p:nvPr/>
        </p:nvCxnSpPr>
        <p:spPr bwMode="auto">
          <a:xfrm flipH="1" flipV="1">
            <a:off x="5147620" y="1838653"/>
            <a:ext cx="468815" cy="876489"/>
          </a:xfrm>
          <a:prstGeom prst="line">
            <a:avLst/>
          </a:prstGeom>
          <a:solidFill>
            <a:schemeClr val="accent1"/>
          </a:solidFill>
          <a:ln w="22225" cap="flat" cmpd="sng" algn="ctr">
            <a:solidFill>
              <a:srgbClr val="FFAA00"/>
            </a:solidFill>
            <a:prstDash val="solid"/>
            <a:round/>
            <a:headEnd type="oval" w="med" len="med"/>
            <a:tailEnd type="none" w="med" len="med"/>
          </a:ln>
          <a:effectLst/>
        </p:spPr>
      </p:cxnSp>
      <p:sp>
        <p:nvSpPr>
          <p:cNvPr id="18" name="Espace réservé du numéro de diapositive 23">
            <a:extLst>
              <a:ext uri="{FF2B5EF4-FFF2-40B4-BE49-F238E27FC236}">
                <a16:creationId xmlns:a16="http://schemas.microsoft.com/office/drawing/2014/main" id="{2934C4D6-D3D8-1721-6309-77B118C8315D}"/>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14</a:t>
            </a:fld>
            <a:endParaRPr lang="fr-FR"/>
          </a:p>
        </p:txBody>
      </p:sp>
    </p:spTree>
    <p:extLst>
      <p:ext uri="{BB962C8B-B14F-4D97-AF65-F5344CB8AC3E}">
        <p14:creationId xmlns:p14="http://schemas.microsoft.com/office/powerpoint/2010/main" val="60437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326676" y="1063329"/>
            <a:ext cx="10188349" cy="2600712"/>
          </a:xfrm>
          <a:prstGeom prst="rect">
            <a:avLst/>
          </a:prstGeom>
        </p:spPr>
        <p:txBody>
          <a:bodyPr wrap="square">
            <a:spAutoFit/>
          </a:bodyPr>
          <a:lstStyle/>
          <a:p>
            <a:pPr marL="342900" indent="-342900">
              <a:buFont typeface="Arial" panose="020B0604020202020204" pitchFamily="34" charset="0"/>
              <a:buChar char="•"/>
            </a:pPr>
            <a:r>
              <a:rPr lang="fr-FR" sz="1600" u="sng" dirty="0">
                <a:solidFill>
                  <a:schemeClr val="tx2"/>
                </a:solidFill>
                <a:effectLst>
                  <a:outerShdw blurRad="38100" dist="38100" dir="2700000" algn="tl">
                    <a:srgbClr val="000000">
                      <a:alpha val="43137"/>
                    </a:srgbClr>
                  </a:outerShdw>
                </a:effectLst>
              </a:rPr>
              <a:t>Objectif</a:t>
            </a:r>
            <a:r>
              <a:rPr lang="fr-FR" sz="1600" dirty="0">
                <a:solidFill>
                  <a:schemeClr val="tx2"/>
                </a:solidFill>
                <a:effectLst>
                  <a:outerShdw blurRad="38100" dist="38100" dir="2700000" algn="tl">
                    <a:srgbClr val="000000">
                      <a:alpha val="43137"/>
                    </a:srgbClr>
                  </a:outerShdw>
                </a:effectLst>
              </a:rPr>
              <a:t> : Accroître la capacité de fourniture de faisceaux d’ions lourds et de neutrons du GANIL </a:t>
            </a:r>
            <a:r>
              <a:rPr lang="fr-FR" sz="1600" dirty="0">
                <a:solidFill>
                  <a:schemeClr val="tx2"/>
                </a:solidFill>
                <a:effectLst>
                  <a:outerShdw blurRad="38100" dist="38100" dir="2700000" algn="tl">
                    <a:srgbClr val="000000">
                      <a:alpha val="43137"/>
                    </a:srgbClr>
                  </a:outerShdw>
                </a:effectLst>
                <a:sym typeface="Wingdings" panose="05000000000000000000" pitchFamily="2" charset="2"/>
              </a:rPr>
              <a:t>pour irradier des composants et systèmes électroniques spatiaux : </a:t>
            </a:r>
            <a:r>
              <a:rPr lang="fr-FR" sz="1600" dirty="0">
                <a:solidFill>
                  <a:schemeClr val="tx2"/>
                </a:solidFill>
                <a:effectLst>
                  <a:outerShdw blurRad="38100" dist="38100" dir="2700000" algn="tl">
                    <a:srgbClr val="000000">
                      <a:alpha val="43137"/>
                    </a:srgbClr>
                  </a:outerShdw>
                </a:effectLst>
              </a:rPr>
              <a:t>de ~400h à ~2000h/an </a:t>
            </a:r>
            <a:r>
              <a:rPr lang="fr-FR" sz="1600" dirty="0">
                <a:solidFill>
                  <a:schemeClr val="tx2"/>
                </a:solidFill>
                <a:effectLst>
                  <a:outerShdw blurRad="38100" dist="38100" dir="2700000" algn="tl">
                    <a:srgbClr val="000000">
                      <a:alpha val="43137"/>
                    </a:srgbClr>
                  </a:outerShdw>
                </a:effectLst>
                <a:sym typeface="Wingdings" panose="05000000000000000000" pitchFamily="2" charset="2"/>
              </a:rPr>
              <a:t>(x5</a:t>
            </a:r>
            <a:r>
              <a:rPr lang="fr-FR" sz="1600" dirty="0">
                <a:solidFill>
                  <a:schemeClr val="tx2"/>
                </a:solidFill>
                <a:effectLst>
                  <a:outerShdw blurRad="38100" dist="38100" dir="2700000" algn="tl">
                    <a:srgbClr val="000000">
                      <a:alpha val="43137"/>
                    </a:srgbClr>
                  </a:outerShdw>
                </a:effectLst>
              </a:rPr>
              <a:t> ) à horizon 2030</a:t>
            </a:r>
            <a:endParaRPr lang="fr-FR" sz="1600" dirty="0">
              <a:solidFill>
                <a:schemeClr val="tx2"/>
              </a:solidFill>
              <a:effectLst>
                <a:outerShdw blurRad="38100" dist="38100" dir="2700000" algn="tl">
                  <a:srgbClr val="000000">
                    <a:alpha val="43137"/>
                  </a:srgbClr>
                </a:outerShdw>
              </a:effectLst>
              <a:sym typeface="Wingdings" panose="05000000000000000000" pitchFamily="2" charset="2"/>
            </a:endParaRPr>
          </a:p>
          <a:p>
            <a:pPr>
              <a:spcBef>
                <a:spcPts val="600"/>
              </a:spcBef>
            </a:pPr>
            <a:r>
              <a:rPr lang="fr-FR" sz="1600" dirty="0">
                <a:solidFill>
                  <a:schemeClr val="tx2"/>
                </a:solidFill>
                <a:effectLst>
                  <a:outerShdw blurRad="38100" dist="38100" dir="2700000" algn="tl">
                    <a:srgbClr val="000000">
                      <a:alpha val="43137"/>
                    </a:srgbClr>
                  </a:outerShdw>
                </a:effectLst>
                <a:sym typeface="Wingdings" panose="05000000000000000000" pitchFamily="2" charset="2"/>
              </a:rPr>
              <a:t>	 </a:t>
            </a:r>
            <a:r>
              <a:rPr lang="fr-FR" sz="1600" b="1" u="sng" dirty="0">
                <a:solidFill>
                  <a:srgbClr val="FF0000"/>
                </a:solidFill>
                <a:effectLst>
                  <a:outerShdw blurRad="38100" dist="38100" dir="2700000" algn="tl">
                    <a:srgbClr val="000000">
                      <a:alpha val="43137"/>
                    </a:srgbClr>
                  </a:outerShdw>
                </a:effectLst>
                <a:sym typeface="Wingdings" panose="05000000000000000000" pitchFamily="2" charset="2"/>
              </a:rPr>
              <a:t>r</a:t>
            </a:r>
            <a:r>
              <a:rPr lang="fr-FR" sz="1600" b="1" u="sng" dirty="0">
                <a:solidFill>
                  <a:srgbClr val="FF0000"/>
                </a:solidFill>
                <a:effectLst>
                  <a:outerShdw blurRad="38100" dist="38100" dir="2700000" algn="tl">
                    <a:srgbClr val="000000">
                      <a:alpha val="43137"/>
                    </a:srgbClr>
                  </a:outerShdw>
                </a:effectLst>
              </a:rPr>
              <a:t>enforcer, moderniser les capacités existantes </a:t>
            </a:r>
            <a:r>
              <a:rPr lang="fr-FR" sz="1600" b="1" dirty="0">
                <a:solidFill>
                  <a:srgbClr val="FF0000"/>
                </a:solidFill>
                <a:effectLst>
                  <a:outerShdw blurRad="38100" dist="38100" dir="2700000" algn="tl">
                    <a:srgbClr val="000000">
                      <a:alpha val="43137"/>
                    </a:srgbClr>
                  </a:outerShdw>
                </a:effectLst>
              </a:rPr>
              <a:t>et </a:t>
            </a:r>
            <a:r>
              <a:rPr lang="fr-FR" sz="1600" b="1" u="sng" dirty="0">
                <a:solidFill>
                  <a:srgbClr val="FF0000"/>
                </a:solidFill>
                <a:effectLst>
                  <a:outerShdw blurRad="38100" dist="38100" dir="2700000" algn="tl">
                    <a:srgbClr val="000000">
                      <a:alpha val="43137"/>
                    </a:srgbClr>
                  </a:outerShdw>
                </a:effectLst>
              </a:rPr>
              <a:t>développer de nouvelles installations </a:t>
            </a:r>
          </a:p>
          <a:p>
            <a:pPr marL="342900" indent="-342900">
              <a:spcBef>
                <a:spcPts val="1200"/>
              </a:spcBef>
              <a:buFont typeface="Arial" panose="020B0604020202020204" pitchFamily="34" charset="0"/>
              <a:buChar char="•"/>
            </a:pPr>
            <a:r>
              <a:rPr lang="fr-FR" sz="1600" u="sng" dirty="0">
                <a:solidFill>
                  <a:schemeClr val="tx2"/>
                </a:solidFill>
                <a:effectLst>
                  <a:outerShdw blurRad="38100" dist="38100" dir="2700000" algn="tl">
                    <a:srgbClr val="000000">
                      <a:alpha val="43137"/>
                    </a:srgbClr>
                  </a:outerShdw>
                </a:effectLst>
              </a:rPr>
              <a:t>Enjeux</a:t>
            </a:r>
            <a:r>
              <a:rPr lang="fr-FR" sz="1600" dirty="0">
                <a:solidFill>
                  <a:schemeClr val="tx2"/>
                </a:solidFill>
                <a:effectLst>
                  <a:outerShdw blurRad="38100" dist="38100" dir="2700000" algn="tl">
                    <a:srgbClr val="000000">
                      <a:alpha val="43137"/>
                    </a:srgbClr>
                  </a:outerShdw>
                </a:effectLst>
              </a:rPr>
              <a:t> :</a:t>
            </a:r>
          </a:p>
          <a:p>
            <a:pPr marL="800100" lvl="1" indent="-342900">
              <a:spcBef>
                <a:spcPts val="600"/>
              </a:spcBef>
              <a:buFont typeface="Arial" panose="020B0604020202020204" pitchFamily="34" charset="0"/>
              <a:buChar char="•"/>
            </a:pPr>
            <a:r>
              <a:rPr lang="fr-FR" sz="1600" dirty="0">
                <a:solidFill>
                  <a:schemeClr val="tx2"/>
                </a:solidFill>
                <a:effectLst>
                  <a:outerShdw blurRad="38100" dist="38100" dir="2700000" algn="tl">
                    <a:srgbClr val="000000">
                      <a:alpha val="43137"/>
                    </a:srgbClr>
                  </a:outerShdw>
                </a:effectLst>
              </a:rPr>
              <a:t>Couvrir la demande croissante d’essais des industriels et faire face au risque de pénurie d’accélérateurs</a:t>
            </a:r>
          </a:p>
          <a:p>
            <a:pPr marL="800100" lvl="1" indent="-342900">
              <a:spcBef>
                <a:spcPts val="600"/>
              </a:spcBef>
              <a:buFont typeface="Arial" panose="020B0604020202020204" pitchFamily="34" charset="0"/>
              <a:buChar char="•"/>
            </a:pPr>
            <a:r>
              <a:rPr lang="fr-FR" sz="1600" dirty="0">
                <a:solidFill>
                  <a:schemeClr val="tx2"/>
                </a:solidFill>
                <a:effectLst>
                  <a:outerShdw blurRad="38100" dist="38100" dir="2700000" algn="tl">
                    <a:srgbClr val="000000">
                      <a:alpha val="43137"/>
                    </a:srgbClr>
                  </a:outerShdw>
                </a:effectLst>
              </a:rPr>
              <a:t>Renforcer la compétitivité et la souveraineté nationale et européenne  dans le domaine spatial</a:t>
            </a:r>
          </a:p>
          <a:p>
            <a:pPr marL="800100" lvl="1" indent="-342900">
              <a:spcBef>
                <a:spcPts val="600"/>
              </a:spcBef>
              <a:buFont typeface="Arial" panose="020B0604020202020204" pitchFamily="34" charset="0"/>
              <a:buChar char="•"/>
            </a:pPr>
            <a:r>
              <a:rPr lang="fr-FR" sz="1600" dirty="0">
                <a:solidFill>
                  <a:schemeClr val="tx2"/>
                </a:solidFill>
                <a:effectLst>
                  <a:outerShdw blurRad="38100" dist="38100" dir="2700000" algn="tl">
                    <a:srgbClr val="000000">
                      <a:alpha val="43137"/>
                    </a:srgbClr>
                  </a:outerShdw>
                </a:effectLst>
              </a:rPr>
              <a:t>Développer une politique partenariale poussée sur le long terme (</a:t>
            </a:r>
            <a:r>
              <a:rPr lang="fr-FR" sz="1600">
                <a:solidFill>
                  <a:schemeClr val="tx2"/>
                </a:solidFill>
                <a:effectLst>
                  <a:outerShdw blurRad="38100" dist="38100" dir="2700000" algn="tl">
                    <a:srgbClr val="000000">
                      <a:alpha val="43137"/>
                    </a:srgbClr>
                  </a:outerShdw>
                </a:effectLst>
              </a:rPr>
              <a:t>industrielle et institutionnelle</a:t>
            </a:r>
            <a:r>
              <a:rPr lang="fr-FR" sz="1600" dirty="0">
                <a:solidFill>
                  <a:schemeClr val="tx2"/>
                </a:solidFill>
                <a:effectLst>
                  <a:outerShdw blurRad="38100" dist="38100" dir="2700000" algn="tl">
                    <a:srgbClr val="000000">
                      <a:alpha val="43137"/>
                    </a:srgbClr>
                  </a:outerShdw>
                </a:effectLst>
              </a:rPr>
              <a:t>)</a:t>
            </a:r>
          </a:p>
          <a:p>
            <a:pPr marL="800100" lvl="1" indent="-342900">
              <a:spcBef>
                <a:spcPts val="600"/>
              </a:spcBef>
              <a:buFont typeface="Arial" panose="020B0604020202020204" pitchFamily="34" charset="0"/>
              <a:buChar char="•"/>
            </a:pPr>
            <a:r>
              <a:rPr lang="fr-FR" sz="1600" dirty="0">
                <a:solidFill>
                  <a:schemeClr val="tx2"/>
                </a:solidFill>
                <a:effectLst>
                  <a:outerShdw blurRad="38100" dist="38100" dir="2700000" algn="tl">
                    <a:srgbClr val="000000">
                      <a:alpha val="43137"/>
                    </a:srgbClr>
                  </a:outerShdw>
                </a:effectLst>
              </a:rPr>
              <a:t>Accentuer le rayonnement scientifique français dans le domaine spatial</a:t>
            </a:r>
          </a:p>
        </p:txBody>
      </p:sp>
      <p:pic>
        <p:nvPicPr>
          <p:cNvPr id="10" name="Imag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68001" y="3190216"/>
            <a:ext cx="6477953" cy="4506250"/>
          </a:xfrm>
          <a:prstGeom prst="rect">
            <a:avLst/>
          </a:prstGeom>
        </p:spPr>
      </p:pic>
      <p:sp>
        <p:nvSpPr>
          <p:cNvPr id="67" name="Rectangle 66"/>
          <p:cNvSpPr/>
          <p:nvPr/>
        </p:nvSpPr>
        <p:spPr>
          <a:xfrm>
            <a:off x="1756463" y="278212"/>
            <a:ext cx="8456265" cy="646331"/>
          </a:xfrm>
          <a:prstGeom prst="rect">
            <a:avLst/>
          </a:prstGeom>
        </p:spPr>
        <p:txBody>
          <a:bodyPr wrap="square">
            <a:spAutoFit/>
          </a:bodyPr>
          <a:lstStyle/>
          <a:p>
            <a:r>
              <a:rPr lang="fr-FR" sz="3600" dirty="0">
                <a:solidFill>
                  <a:schemeClr val="tx2"/>
                </a:solidFill>
                <a:effectLst>
                  <a:outerShdw blurRad="38100" dist="38100" dir="2700000" algn="tl">
                    <a:srgbClr val="000000">
                      <a:alpha val="43137"/>
                    </a:srgbClr>
                  </a:outerShdw>
                </a:effectLst>
              </a:rPr>
              <a:t> : </a:t>
            </a:r>
            <a:r>
              <a:rPr lang="fr-FR" sz="3600" dirty="0" err="1">
                <a:solidFill>
                  <a:schemeClr val="tx2"/>
                </a:solidFill>
                <a:effectLst>
                  <a:outerShdw blurRad="38100" dist="38100" dir="2700000" algn="tl">
                    <a:srgbClr val="000000">
                      <a:alpha val="43137"/>
                    </a:srgbClr>
                  </a:outerShdw>
                </a:effectLst>
              </a:rPr>
              <a:t>Space</a:t>
            </a:r>
            <a:r>
              <a:rPr lang="fr-FR" sz="3600" dirty="0">
                <a:solidFill>
                  <a:schemeClr val="tx2"/>
                </a:solidFill>
                <a:effectLst>
                  <a:outerShdw blurRad="38100" dist="38100" dir="2700000" algn="tl">
                    <a:srgbClr val="000000">
                      <a:alpha val="43137"/>
                    </a:srgbClr>
                  </a:outerShdw>
                </a:effectLst>
              </a:rPr>
              <a:t> Applications at GANIL </a:t>
            </a:r>
            <a:r>
              <a:rPr lang="fr-FR" sz="3600" dirty="0" err="1">
                <a:solidFill>
                  <a:schemeClr val="tx2"/>
                </a:solidFill>
                <a:effectLst>
                  <a:outerShdw blurRad="38100" dist="38100" dir="2700000" algn="tl">
                    <a:srgbClr val="000000">
                      <a:alpha val="43137"/>
                    </a:srgbClr>
                  </a:outerShdw>
                </a:effectLst>
              </a:rPr>
              <a:t>Accelerators</a:t>
            </a:r>
            <a:endParaRPr lang="fr-FR" sz="3600" dirty="0">
              <a:solidFill>
                <a:schemeClr val="tx2"/>
              </a:solidFill>
              <a:effectLst>
                <a:outerShdw blurRad="38100" dist="38100" dir="2700000" algn="tl">
                  <a:srgbClr val="000000">
                    <a:alpha val="43137"/>
                  </a:srgbClr>
                </a:outerShdw>
              </a:effectLst>
            </a:endParaRPr>
          </a:p>
        </p:txBody>
      </p:sp>
      <p:sp>
        <p:nvSpPr>
          <p:cNvPr id="68" name="Titre 16"/>
          <p:cNvSpPr txBox="1">
            <a:spLocks/>
          </p:cNvSpPr>
          <p:nvPr/>
        </p:nvSpPr>
        <p:spPr>
          <a:xfrm>
            <a:off x="257257" y="278212"/>
            <a:ext cx="11739000" cy="1141413"/>
          </a:xfrm>
          <a:prstGeom prst="rect">
            <a:avLst/>
          </a:prstGeom>
        </p:spPr>
        <p:txBody>
          <a:bodyPr/>
          <a:lstStyle>
            <a:lvl1pPr algn="l" defTabSz="914400" rtl="0" eaLnBrk="1" latinLnBrk="0" hangingPunct="1">
              <a:lnSpc>
                <a:spcPct val="90000"/>
              </a:lnSpc>
              <a:spcBef>
                <a:spcPct val="0"/>
              </a:spcBef>
              <a:buNone/>
              <a:defRPr sz="4000" b="1" i="0" kern="1200">
                <a:solidFill>
                  <a:schemeClr val="tx2"/>
                </a:solidFill>
                <a:latin typeface="Arial" panose="020B0604020202020204" pitchFamily="34" charset="0"/>
                <a:ea typeface="+mj-ea"/>
                <a:cs typeface="Arial" panose="020B0604020202020204" pitchFamily="34" charset="0"/>
              </a:defRPr>
            </a:lvl1pPr>
          </a:lstStyle>
          <a:p>
            <a:r>
              <a:rPr lang="fr-FR" dirty="0"/>
              <a:t>SAGA</a:t>
            </a:r>
          </a:p>
        </p:txBody>
      </p:sp>
      <p:sp>
        <p:nvSpPr>
          <p:cNvPr id="23" name="ZoneTexte 22"/>
          <p:cNvSpPr txBox="1"/>
          <p:nvPr/>
        </p:nvSpPr>
        <p:spPr>
          <a:xfrm>
            <a:off x="10318339" y="3473470"/>
            <a:ext cx="1842399" cy="608535"/>
          </a:xfrm>
          <a:prstGeom prst="rect">
            <a:avLst/>
          </a:prstGeom>
          <a:effectLst/>
        </p:spPr>
        <p:txBody>
          <a:bodyPr>
            <a:noAutofit/>
          </a:bodyPr>
          <a:lstStyle>
            <a:defPPr>
              <a:defRPr lang="fr-FR"/>
            </a:defPPr>
            <a:lvl1pPr>
              <a:lnSpc>
                <a:spcPct val="90000"/>
              </a:lnSpc>
              <a:spcBef>
                <a:spcPct val="0"/>
              </a:spcBef>
              <a:buNone/>
              <a:defRPr sz="1050" b="1" i="0">
                <a:solidFill>
                  <a:schemeClr val="tx2"/>
                </a:solidFill>
                <a:latin typeface="Arial" panose="020B0604020202020204" pitchFamily="34" charset="0"/>
                <a:ea typeface="+mj-ea"/>
                <a:cs typeface="Arial" panose="020B0604020202020204" pitchFamily="34" charset="0"/>
              </a:defRPr>
            </a:lvl1pPr>
          </a:lstStyle>
          <a:p>
            <a:r>
              <a:rPr lang="fr-FR" sz="2800" dirty="0">
                <a:solidFill>
                  <a:srgbClr val="FF0000"/>
                </a:solidFill>
              </a:rPr>
              <a:t>39M€    </a:t>
            </a:r>
          </a:p>
          <a:p>
            <a:pPr>
              <a:spcBef>
                <a:spcPts val="1200"/>
              </a:spcBef>
            </a:pPr>
            <a:r>
              <a:rPr lang="fr-FR" sz="2000" dirty="0">
                <a:solidFill>
                  <a:srgbClr val="FF0000"/>
                </a:solidFill>
              </a:rPr>
              <a:t>2025-2031</a:t>
            </a:r>
          </a:p>
        </p:txBody>
      </p:sp>
      <p:sp>
        <p:nvSpPr>
          <p:cNvPr id="11" name="Ellipse 10"/>
          <p:cNvSpPr/>
          <p:nvPr/>
        </p:nvSpPr>
        <p:spPr>
          <a:xfrm>
            <a:off x="9371636" y="4610612"/>
            <a:ext cx="2689185" cy="16654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Image 2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9144" y="2492876"/>
            <a:ext cx="1338128" cy="802877"/>
          </a:xfrm>
          <a:prstGeom prst="rect">
            <a:avLst/>
          </a:prstGeom>
        </p:spPr>
      </p:pic>
      <p:pic>
        <p:nvPicPr>
          <p:cNvPr id="28" name="Image 2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65224" y="2236888"/>
            <a:ext cx="566159" cy="553689"/>
          </a:xfrm>
          <a:prstGeom prst="rect">
            <a:avLst/>
          </a:prstGeom>
        </p:spPr>
      </p:pic>
      <p:pic>
        <p:nvPicPr>
          <p:cNvPr id="29" name="Image 2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404314" y="2266272"/>
            <a:ext cx="541640" cy="453209"/>
          </a:xfrm>
          <a:prstGeom prst="rect">
            <a:avLst/>
          </a:prstGeom>
        </p:spPr>
      </p:pic>
      <p:pic>
        <p:nvPicPr>
          <p:cNvPr id="13" name="Image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173270" y="951041"/>
            <a:ext cx="1085916" cy="1082941"/>
          </a:xfrm>
          <a:prstGeom prst="rect">
            <a:avLst/>
          </a:prstGeom>
        </p:spPr>
      </p:pic>
      <p:pic>
        <p:nvPicPr>
          <p:cNvPr id="18" name="Image 1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709389" y="2236888"/>
            <a:ext cx="574043" cy="581356"/>
          </a:xfrm>
          <a:prstGeom prst="rect">
            <a:avLst/>
          </a:prstGeom>
        </p:spPr>
      </p:pic>
      <p:sp>
        <p:nvSpPr>
          <p:cNvPr id="2" name="Espace réservé du pied de page 15">
            <a:extLst>
              <a:ext uri="{FF2B5EF4-FFF2-40B4-BE49-F238E27FC236}">
                <a16:creationId xmlns:a16="http://schemas.microsoft.com/office/drawing/2014/main" id="{A46AC584-3042-63F3-5A07-FC3938609193}"/>
              </a:ext>
            </a:extLst>
          </p:cNvPr>
          <p:cNvSpPr>
            <a:spLocks noGrp="1"/>
          </p:cNvSpPr>
          <p:nvPr>
            <p:ph type="ftr" sz="quarter" idx="11"/>
          </p:nvPr>
        </p:nvSpPr>
        <p:spPr>
          <a:xfrm>
            <a:off x="1244498" y="6318001"/>
            <a:ext cx="2906816" cy="540000"/>
          </a:xfrm>
        </p:spPr>
        <p:txBody>
          <a:bodyPr/>
          <a:lstStyle/>
          <a:p>
            <a:r>
              <a:rPr lang="fr-FR"/>
              <a:t>Journée d'intégration des nouveaux entrants</a:t>
            </a:r>
          </a:p>
        </p:txBody>
      </p:sp>
      <p:sp>
        <p:nvSpPr>
          <p:cNvPr id="3" name="Espace réservé du numéro de diapositive 23">
            <a:extLst>
              <a:ext uri="{FF2B5EF4-FFF2-40B4-BE49-F238E27FC236}">
                <a16:creationId xmlns:a16="http://schemas.microsoft.com/office/drawing/2014/main" id="{53F8A5BB-6711-AF91-7571-E258D1EFE0B9}"/>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15</a:t>
            </a:fld>
            <a:endParaRPr lang="fr-FR"/>
          </a:p>
        </p:txBody>
      </p:sp>
      <p:pic>
        <p:nvPicPr>
          <p:cNvPr id="4" name="Image 3">
            <a:extLst>
              <a:ext uri="{FF2B5EF4-FFF2-40B4-BE49-F238E27FC236}">
                <a16:creationId xmlns:a16="http://schemas.microsoft.com/office/drawing/2014/main" id="{940BB4B5-F14D-0AB1-1181-D7994360698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580" y="4082005"/>
            <a:ext cx="3122336" cy="2691669"/>
          </a:xfrm>
          <a:prstGeom prst="rect">
            <a:avLst/>
          </a:prstGeom>
        </p:spPr>
      </p:pic>
      <p:pic>
        <p:nvPicPr>
          <p:cNvPr id="5" name="Image 4">
            <a:extLst>
              <a:ext uri="{FF2B5EF4-FFF2-40B4-BE49-F238E27FC236}">
                <a16:creationId xmlns:a16="http://schemas.microsoft.com/office/drawing/2014/main" id="{C46E3D58-0F40-10EB-7B38-2FE40712D25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79133" y="4714033"/>
            <a:ext cx="2152310" cy="2059641"/>
          </a:xfrm>
          <a:prstGeom prst="rect">
            <a:avLst/>
          </a:prstGeom>
        </p:spPr>
      </p:pic>
    </p:spTree>
    <p:extLst>
      <p:ext uri="{BB962C8B-B14F-4D97-AF65-F5344CB8AC3E}">
        <p14:creationId xmlns:p14="http://schemas.microsoft.com/office/powerpoint/2010/main" val="187109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27FE8-7B37-3677-E375-DA5FA60669FE}"/>
              </a:ext>
            </a:extLst>
          </p:cNvPr>
          <p:cNvSpPr>
            <a:spLocks noGrp="1"/>
          </p:cNvSpPr>
          <p:nvPr>
            <p:ph type="title"/>
          </p:nvPr>
        </p:nvSpPr>
        <p:spPr>
          <a:xfrm>
            <a:off x="-11670" y="-201929"/>
            <a:ext cx="10801350" cy="1141413"/>
          </a:xfrm>
        </p:spPr>
        <p:txBody>
          <a:bodyPr>
            <a:normAutofit/>
          </a:bodyPr>
          <a:lstStyle/>
          <a:p>
            <a:r>
              <a:rPr lang="fr-FR" sz="3200" dirty="0"/>
              <a:t>A multi-user </a:t>
            </a:r>
            <a:r>
              <a:rPr lang="fr-FR" sz="3200" dirty="0" err="1"/>
              <a:t>pluridisciplinary</a:t>
            </a:r>
            <a:r>
              <a:rPr lang="fr-FR" sz="3200" dirty="0"/>
              <a:t> </a:t>
            </a:r>
            <a:r>
              <a:rPr lang="fr-FR" sz="3200" dirty="0" err="1"/>
              <a:t>laboratory</a:t>
            </a:r>
            <a:endParaRPr lang="en-FR" sz="3200" dirty="0"/>
          </a:p>
        </p:txBody>
      </p:sp>
      <p:sp>
        <p:nvSpPr>
          <p:cNvPr id="5" name="Bouée 28">
            <a:extLst>
              <a:ext uri="{FF2B5EF4-FFF2-40B4-BE49-F238E27FC236}">
                <a16:creationId xmlns:a16="http://schemas.microsoft.com/office/drawing/2014/main" id="{FF5C8532-4456-AB61-D8BA-48E54D46FC76}"/>
              </a:ext>
            </a:extLst>
          </p:cNvPr>
          <p:cNvSpPr/>
          <p:nvPr/>
        </p:nvSpPr>
        <p:spPr bwMode="auto">
          <a:xfrm>
            <a:off x="1831971" y="1239281"/>
            <a:ext cx="8641618" cy="4653057"/>
          </a:xfrm>
          <a:prstGeom prst="donut">
            <a:avLst>
              <a:gd name="adj" fmla="val 8930"/>
            </a:avLst>
          </a:prstGeom>
          <a:solidFill>
            <a:schemeClr val="accent6">
              <a:lumMod val="20000"/>
              <a:lumOff val="80000"/>
              <a:alpha val="43000"/>
            </a:schemeClr>
          </a:solidFill>
          <a:ln w="9525" cap="flat" cmpd="sng" algn="ctr">
            <a:solidFill>
              <a:schemeClr val="tx1"/>
            </a:solidFill>
            <a:prstDash val="solid"/>
            <a:round/>
            <a:headEnd type="none" w="med" len="med"/>
            <a:tailEnd type="none" w="med" len="med"/>
          </a:ln>
          <a:effectLst/>
          <a:scene3d>
            <a:camera prst="obliqueTopLeft"/>
            <a:lightRig rig="threePt" dir="t"/>
          </a:scene3d>
        </p:spPr>
        <p:txBody>
          <a:bodyPr vert="horz" wrap="square" lIns="91440" tIns="45720" rIns="91440" bIns="45720" numCol="1" rtlCol="0" anchor="t" anchorCtr="0" compatLnSpc="1">
            <a:prstTxWarp prst="textNoShape">
              <a:avLst/>
            </a:prstTxWarp>
          </a:bodyPr>
          <a:lstStyle/>
          <a:p>
            <a:pPr eaLnBrk="0" hangingPunct="0"/>
            <a:endParaRPr lang="fr-FR" dirty="0">
              <a:solidFill>
                <a:srgbClr val="000000"/>
              </a:solidFill>
              <a:latin typeface="Bahnschrift Light" panose="020B0502040204020203" pitchFamily="34" charset="0"/>
              <a:ea typeface="ＭＳ Ｐゴシック" charset="-128"/>
              <a:cs typeface="ＭＳ Ｐゴシック" charset="-128"/>
            </a:endParaRPr>
          </a:p>
        </p:txBody>
      </p:sp>
      <p:sp>
        <p:nvSpPr>
          <p:cNvPr id="6" name="Rectangle 23">
            <a:extLst>
              <a:ext uri="{FF2B5EF4-FFF2-40B4-BE49-F238E27FC236}">
                <a16:creationId xmlns:a16="http://schemas.microsoft.com/office/drawing/2014/main" id="{781F561C-B7FB-7703-2C74-451EBB36D0A0}"/>
              </a:ext>
            </a:extLst>
          </p:cNvPr>
          <p:cNvSpPr>
            <a:spLocks noChangeArrowheads="1"/>
          </p:cNvSpPr>
          <p:nvPr/>
        </p:nvSpPr>
        <p:spPr bwMode="auto">
          <a:xfrm>
            <a:off x="8848391" y="5501525"/>
            <a:ext cx="1834206" cy="307777"/>
          </a:xfrm>
          <a:prstGeom prst="rect">
            <a:avLst/>
          </a:prstGeom>
          <a:noFill/>
          <a:ln w="9525">
            <a:noFill/>
            <a:miter lim="800000"/>
            <a:headEnd/>
            <a:tailEnd/>
          </a:ln>
          <a:effectLst/>
        </p:spPr>
        <p:txBody>
          <a:bodyPr wrap="square">
            <a:spAutoFit/>
          </a:bodyPr>
          <a:lstStyle/>
          <a:p>
            <a:pPr algn="l">
              <a:defRPr/>
            </a:pPr>
            <a:r>
              <a:rPr lang="en-US" sz="1400" dirty="0" err="1">
                <a:latin typeface="Calibri" panose="020F0502020204030204" pitchFamily="34" charset="0"/>
                <a:cs typeface="Calibri" panose="020F0502020204030204" pitchFamily="34" charset="0"/>
              </a:rPr>
              <a:t>Nanostructuration</a:t>
            </a:r>
            <a:endParaRPr lang="en-US" sz="1400" dirty="0">
              <a:latin typeface="Calibri" panose="020F0502020204030204" pitchFamily="34" charset="0"/>
              <a:cs typeface="Calibri" panose="020F0502020204030204" pitchFamily="34" charset="0"/>
            </a:endParaRPr>
          </a:p>
        </p:txBody>
      </p:sp>
      <p:sp>
        <p:nvSpPr>
          <p:cNvPr id="7" name="Rectangle 24">
            <a:extLst>
              <a:ext uri="{FF2B5EF4-FFF2-40B4-BE49-F238E27FC236}">
                <a16:creationId xmlns:a16="http://schemas.microsoft.com/office/drawing/2014/main" id="{221B457C-CBE3-4831-49AC-8721AC91E3C9}"/>
              </a:ext>
            </a:extLst>
          </p:cNvPr>
          <p:cNvSpPr>
            <a:spLocks noChangeArrowheads="1"/>
          </p:cNvSpPr>
          <p:nvPr/>
        </p:nvSpPr>
        <p:spPr bwMode="auto">
          <a:xfrm>
            <a:off x="8695591" y="2626348"/>
            <a:ext cx="2188310" cy="300082"/>
          </a:xfrm>
          <a:prstGeom prst="rect">
            <a:avLst/>
          </a:prstGeom>
          <a:noFill/>
          <a:ln w="9525">
            <a:noFill/>
            <a:miter lim="800000"/>
            <a:headEnd/>
            <a:tailEnd/>
          </a:ln>
          <a:effectLst/>
        </p:spPr>
        <p:txBody>
          <a:bodyPr wrap="square">
            <a:spAutoFit/>
          </a:bodyPr>
          <a:lstStyle/>
          <a:p>
            <a:pPr algn="l">
              <a:defRPr/>
            </a:pPr>
            <a:r>
              <a:rPr lang="en-US" sz="1350" dirty="0">
                <a:latin typeface="Calibri" panose="020F0502020204030204" pitchFamily="34" charset="0"/>
                <a:cs typeface="Calibri" panose="020F0502020204030204" pitchFamily="34" charset="0"/>
              </a:rPr>
              <a:t>Materials under irradiation</a:t>
            </a:r>
          </a:p>
        </p:txBody>
      </p:sp>
      <p:sp>
        <p:nvSpPr>
          <p:cNvPr id="8" name="Rectangle 31">
            <a:extLst>
              <a:ext uri="{FF2B5EF4-FFF2-40B4-BE49-F238E27FC236}">
                <a16:creationId xmlns:a16="http://schemas.microsoft.com/office/drawing/2014/main" id="{ECFB1F46-9C04-DB2E-DD7C-0EF9B51610F1}"/>
              </a:ext>
            </a:extLst>
          </p:cNvPr>
          <p:cNvSpPr>
            <a:spLocks noChangeArrowheads="1"/>
          </p:cNvSpPr>
          <p:nvPr/>
        </p:nvSpPr>
        <p:spPr bwMode="auto">
          <a:xfrm>
            <a:off x="6321223" y="6050017"/>
            <a:ext cx="3110860" cy="307777"/>
          </a:xfrm>
          <a:prstGeom prst="rect">
            <a:avLst/>
          </a:prstGeom>
          <a:noFill/>
          <a:ln w="9525">
            <a:noFill/>
            <a:miter lim="800000"/>
            <a:headEnd/>
            <a:tailEnd/>
          </a:ln>
          <a:effectLst/>
        </p:spPr>
        <p:txBody>
          <a:bodyPr wrap="square">
            <a:spAutoFit/>
          </a:bodyPr>
          <a:lstStyle/>
          <a:p>
            <a:pPr algn="l">
              <a:defRPr/>
            </a:pPr>
            <a:r>
              <a:rPr lang="en-US" sz="1400" dirty="0">
                <a:latin typeface="Calibri" panose="020F0502020204030204" pitchFamily="34" charset="0"/>
                <a:cs typeface="Calibri" panose="020F0502020204030204" pitchFamily="34" charset="0"/>
              </a:rPr>
              <a:t>Radiobiology, new therapies</a:t>
            </a:r>
          </a:p>
        </p:txBody>
      </p:sp>
      <p:pic>
        <p:nvPicPr>
          <p:cNvPr id="9" name="Picture 12" descr="slide1.jpg">
            <a:extLst>
              <a:ext uri="{FF2B5EF4-FFF2-40B4-BE49-F238E27FC236}">
                <a16:creationId xmlns:a16="http://schemas.microsoft.com/office/drawing/2014/main" id="{CD605297-1088-C620-5CAB-2235B5531B90}"/>
              </a:ext>
            </a:extLst>
          </p:cNvPr>
          <p:cNvPicPr>
            <a:picLocks noChangeAspect="1" noChangeArrowheads="1"/>
          </p:cNvPicPr>
          <p:nvPr/>
        </p:nvPicPr>
        <p:blipFill>
          <a:blip r:embed="rId3" cstate="print"/>
          <a:srcRect/>
          <a:stretch>
            <a:fillRect/>
          </a:stretch>
        </p:blipFill>
        <p:spPr bwMode="auto">
          <a:xfrm>
            <a:off x="6645713" y="5137357"/>
            <a:ext cx="1608298" cy="947653"/>
          </a:xfrm>
          <a:prstGeom prst="rect">
            <a:avLst/>
          </a:prstGeom>
          <a:noFill/>
          <a:ln w="9525">
            <a:noFill/>
            <a:miter lim="800000"/>
            <a:headEnd/>
            <a:tailEnd/>
          </a:ln>
        </p:spPr>
      </p:pic>
      <p:pic>
        <p:nvPicPr>
          <p:cNvPr id="19" name="Picture 22" descr="Inorganic_materials_under_irradiation">
            <a:extLst>
              <a:ext uri="{FF2B5EF4-FFF2-40B4-BE49-F238E27FC236}">
                <a16:creationId xmlns:a16="http://schemas.microsoft.com/office/drawing/2014/main" id="{44C348A6-3D71-E3E2-58F0-FED5DC492AD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012995" y="2870493"/>
            <a:ext cx="1639625" cy="942121"/>
          </a:xfrm>
          <a:prstGeom prst="rect">
            <a:avLst/>
          </a:prstGeom>
          <a:noFill/>
          <a:ln w="9525">
            <a:noFill/>
            <a:miter lim="800000"/>
            <a:headEnd/>
            <a:tailEnd/>
          </a:ln>
        </p:spPr>
      </p:pic>
      <p:pic>
        <p:nvPicPr>
          <p:cNvPr id="20" name="Picture 14" descr="2190-4286-3-97-3">
            <a:extLst>
              <a:ext uri="{FF2B5EF4-FFF2-40B4-BE49-F238E27FC236}">
                <a16:creationId xmlns:a16="http://schemas.microsoft.com/office/drawing/2014/main" id="{333197BF-881C-2515-2AF5-F711C1D6015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785405" y="4437433"/>
            <a:ext cx="1555382" cy="1131821"/>
          </a:xfrm>
          <a:prstGeom prst="rect">
            <a:avLst/>
          </a:prstGeom>
          <a:noFill/>
          <a:ln w="9525">
            <a:noFill/>
            <a:miter lim="800000"/>
            <a:headEnd/>
            <a:tailEnd/>
          </a:ln>
        </p:spPr>
      </p:pic>
      <p:sp>
        <p:nvSpPr>
          <p:cNvPr id="21" name="Rectangle 26">
            <a:extLst>
              <a:ext uri="{FF2B5EF4-FFF2-40B4-BE49-F238E27FC236}">
                <a16:creationId xmlns:a16="http://schemas.microsoft.com/office/drawing/2014/main" id="{6AE814DE-E552-23AD-9236-1F8453E720BB}"/>
              </a:ext>
            </a:extLst>
          </p:cNvPr>
          <p:cNvSpPr>
            <a:spLocks noChangeArrowheads="1"/>
          </p:cNvSpPr>
          <p:nvPr/>
        </p:nvSpPr>
        <p:spPr bwMode="auto">
          <a:xfrm>
            <a:off x="8042442" y="1014148"/>
            <a:ext cx="1794827" cy="307777"/>
          </a:xfrm>
          <a:prstGeom prst="rect">
            <a:avLst/>
          </a:prstGeom>
          <a:noFill/>
          <a:ln w="9525">
            <a:noFill/>
            <a:miter lim="800000"/>
            <a:headEnd/>
            <a:tailEnd/>
          </a:ln>
          <a:effectLst/>
        </p:spPr>
        <p:txBody>
          <a:bodyPr wrap="square">
            <a:spAutoFit/>
          </a:bodyPr>
          <a:lstStyle/>
          <a:p>
            <a:pPr algn="l">
              <a:defRPr/>
            </a:pPr>
            <a:r>
              <a:rPr lang="en-US" sz="1400" dirty="0">
                <a:latin typeface="Calibri" panose="020F0502020204030204" pitchFamily="34" charset="0"/>
                <a:cs typeface="Calibri" panose="020F0502020204030204" pitchFamily="34" charset="0"/>
              </a:rPr>
              <a:t>Astrochemistry</a:t>
            </a:r>
          </a:p>
        </p:txBody>
      </p:sp>
      <p:pic>
        <p:nvPicPr>
          <p:cNvPr id="22" name="Image 15">
            <a:extLst>
              <a:ext uri="{FF2B5EF4-FFF2-40B4-BE49-F238E27FC236}">
                <a16:creationId xmlns:a16="http://schemas.microsoft.com/office/drawing/2014/main" id="{861705F9-3034-39FD-BC0D-2834BFA2086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17018" y="1147333"/>
            <a:ext cx="1624325" cy="1001597"/>
          </a:xfrm>
          <a:prstGeom prst="rect">
            <a:avLst/>
          </a:prstGeom>
        </p:spPr>
      </p:pic>
      <p:sp>
        <p:nvSpPr>
          <p:cNvPr id="23" name="Rectangle 24">
            <a:extLst>
              <a:ext uri="{FF2B5EF4-FFF2-40B4-BE49-F238E27FC236}">
                <a16:creationId xmlns:a16="http://schemas.microsoft.com/office/drawing/2014/main" id="{1148D81D-0035-B821-461D-BDEE55D306C2}"/>
              </a:ext>
            </a:extLst>
          </p:cNvPr>
          <p:cNvSpPr>
            <a:spLocks noChangeArrowheads="1"/>
          </p:cNvSpPr>
          <p:nvPr/>
        </p:nvSpPr>
        <p:spPr bwMode="auto">
          <a:xfrm>
            <a:off x="5056686" y="831672"/>
            <a:ext cx="2017191" cy="307777"/>
          </a:xfrm>
          <a:prstGeom prst="rect">
            <a:avLst/>
          </a:prstGeom>
          <a:noFill/>
          <a:ln w="9525">
            <a:noFill/>
            <a:miter lim="800000"/>
            <a:headEnd/>
            <a:tailEnd/>
          </a:ln>
          <a:effectLst/>
        </p:spPr>
        <p:txBody>
          <a:bodyPr wrap="square">
            <a:spAutoFit/>
          </a:bodyPr>
          <a:lstStyle/>
          <a:p>
            <a:pPr algn="l">
              <a:defRPr/>
            </a:pPr>
            <a:r>
              <a:rPr lang="en-US" sz="1400" dirty="0">
                <a:latin typeface="Calibri" panose="020F0502020204030204" pitchFamily="34" charset="0"/>
                <a:cs typeface="Calibri" panose="020F0502020204030204" pitchFamily="34" charset="0"/>
              </a:rPr>
              <a:t>Nuclear Astrophysics</a:t>
            </a:r>
          </a:p>
        </p:txBody>
      </p:sp>
      <p:sp>
        <p:nvSpPr>
          <p:cNvPr id="24" name="Rectangle 24">
            <a:extLst>
              <a:ext uri="{FF2B5EF4-FFF2-40B4-BE49-F238E27FC236}">
                <a16:creationId xmlns:a16="http://schemas.microsoft.com/office/drawing/2014/main" id="{62B7B38B-C5DD-88F2-55B5-14CCC18F8ED2}"/>
              </a:ext>
            </a:extLst>
          </p:cNvPr>
          <p:cNvSpPr>
            <a:spLocks noChangeArrowheads="1"/>
          </p:cNvSpPr>
          <p:nvPr/>
        </p:nvSpPr>
        <p:spPr bwMode="auto">
          <a:xfrm>
            <a:off x="2835989" y="1186007"/>
            <a:ext cx="1824937" cy="307777"/>
          </a:xfrm>
          <a:prstGeom prst="rect">
            <a:avLst/>
          </a:prstGeom>
          <a:noFill/>
          <a:ln w="9525">
            <a:noFill/>
            <a:miter lim="800000"/>
            <a:headEnd/>
            <a:tailEnd/>
          </a:ln>
          <a:effectLst/>
        </p:spPr>
        <p:txBody>
          <a:bodyPr wrap="square">
            <a:spAutoFit/>
          </a:bodyPr>
          <a:lstStyle/>
          <a:p>
            <a:pPr algn="l">
              <a:defRPr/>
            </a:pPr>
            <a:r>
              <a:rPr lang="en-US" sz="1400" dirty="0">
                <a:latin typeface="Calibri" panose="020F0502020204030204" pitchFamily="34" charset="0"/>
                <a:cs typeface="Calibri" panose="020F0502020204030204" pitchFamily="34" charset="0"/>
              </a:rPr>
              <a:t>Nuclear Physics</a:t>
            </a:r>
          </a:p>
        </p:txBody>
      </p:sp>
      <p:pic>
        <p:nvPicPr>
          <p:cNvPr id="25" name="Image 29">
            <a:extLst>
              <a:ext uri="{FF2B5EF4-FFF2-40B4-BE49-F238E27FC236}">
                <a16:creationId xmlns:a16="http://schemas.microsoft.com/office/drawing/2014/main" id="{08536A06-52D8-49EF-6886-E1EA3B4CCB6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71772" y="2148929"/>
            <a:ext cx="4210074" cy="2512888"/>
          </a:xfrm>
          <a:prstGeom prst="rect">
            <a:avLst/>
          </a:prstGeom>
        </p:spPr>
      </p:pic>
      <p:pic>
        <p:nvPicPr>
          <p:cNvPr id="26" name="Image 41" descr="Screen shot 2012-08-27 at 10.20.08 PM.png">
            <a:extLst>
              <a:ext uri="{FF2B5EF4-FFF2-40B4-BE49-F238E27FC236}">
                <a16:creationId xmlns:a16="http://schemas.microsoft.com/office/drawing/2014/main" id="{22707AE7-77F2-FFE8-178E-3658549C2D53}"/>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835989" y="1539712"/>
            <a:ext cx="1723981" cy="980296"/>
          </a:xfrm>
          <a:prstGeom prst="rect">
            <a:avLst/>
          </a:prstGeom>
          <a:noFill/>
          <a:ln>
            <a:noFill/>
          </a:ln>
          <a:effectLst>
            <a:outerShdw blurRad="50800" dist="38100" algn="l" rotWithShape="0">
              <a:prstClr val="black">
                <a:alpha val="40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 name="Rectangle 26">
            <a:extLst>
              <a:ext uri="{FF2B5EF4-FFF2-40B4-BE49-F238E27FC236}">
                <a16:creationId xmlns:a16="http://schemas.microsoft.com/office/drawing/2014/main" id="{4E587F08-A0F1-8E78-FAE8-A913BEDB288C}"/>
              </a:ext>
            </a:extLst>
          </p:cNvPr>
          <p:cNvSpPr/>
          <p:nvPr/>
        </p:nvSpPr>
        <p:spPr>
          <a:xfrm>
            <a:off x="1596008" y="2873740"/>
            <a:ext cx="1979712" cy="523220"/>
          </a:xfrm>
          <a:prstGeom prst="rect">
            <a:avLst/>
          </a:prstGeom>
          <a:solidFill>
            <a:schemeClr val="bg1"/>
          </a:solidFill>
          <a:ln>
            <a:noFill/>
          </a:ln>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fr-FR" sz="1400" dirty="0">
                <a:solidFill>
                  <a:srgbClr val="000000"/>
                </a:solidFill>
                <a:latin typeface="Calibri" panose="020F0502020204030204" pitchFamily="34" charset="0"/>
                <a:ea typeface="ＭＳ Ｐゴシック" charset="-128"/>
                <a:cs typeface="Calibri" panose="020F0502020204030204" pitchFamily="34" charset="0"/>
              </a:rPr>
              <a:t>R&amp;D on </a:t>
            </a:r>
            <a:r>
              <a:rPr lang="fr-FR" sz="1400" dirty="0" err="1">
                <a:solidFill>
                  <a:srgbClr val="000000"/>
                </a:solidFill>
                <a:latin typeface="Calibri" panose="020F0502020204030204" pitchFamily="34" charset="0"/>
                <a:ea typeface="ＭＳ Ｐゴシック" charset="-128"/>
                <a:cs typeface="Calibri" panose="020F0502020204030204" pitchFamily="34" charset="0"/>
              </a:rPr>
              <a:t>accelerators</a:t>
            </a:r>
            <a:r>
              <a:rPr lang="fr-FR" sz="1400" dirty="0">
                <a:solidFill>
                  <a:srgbClr val="000000"/>
                </a:solidFill>
                <a:latin typeface="Calibri" panose="020F0502020204030204" pitchFamily="34" charset="0"/>
                <a:ea typeface="ＭＳ Ｐゴシック" charset="-128"/>
                <a:cs typeface="Calibri" panose="020F0502020204030204" pitchFamily="34" charset="0"/>
              </a:rPr>
              <a:t> and detectors</a:t>
            </a:r>
          </a:p>
        </p:txBody>
      </p:sp>
      <p:pic>
        <p:nvPicPr>
          <p:cNvPr id="28" name="Image 1" descr="image001">
            <a:extLst>
              <a:ext uri="{FF2B5EF4-FFF2-40B4-BE49-F238E27FC236}">
                <a16:creationId xmlns:a16="http://schemas.microsoft.com/office/drawing/2014/main" id="{D544817E-5F1D-9657-A238-D186D75811A2}"/>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1630255" y="3356775"/>
            <a:ext cx="1911219" cy="1578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angle 28">
            <a:extLst>
              <a:ext uri="{FF2B5EF4-FFF2-40B4-BE49-F238E27FC236}">
                <a16:creationId xmlns:a16="http://schemas.microsoft.com/office/drawing/2014/main" id="{2A95BC83-AA62-688B-B23B-C53B740997E8}"/>
              </a:ext>
            </a:extLst>
          </p:cNvPr>
          <p:cNvSpPr/>
          <p:nvPr/>
        </p:nvSpPr>
        <p:spPr>
          <a:xfrm>
            <a:off x="395750" y="5468950"/>
            <a:ext cx="4604312" cy="738664"/>
          </a:xfrm>
          <a:prstGeom prst="rect">
            <a:avLst/>
          </a:prstGeom>
          <a:solidFill>
            <a:schemeClr val="bg1"/>
          </a:solidFill>
          <a:ln>
            <a:noFill/>
          </a:ln>
        </p:spPr>
        <p:style>
          <a:lnRef idx="1">
            <a:schemeClr val="accent2"/>
          </a:lnRef>
          <a:fillRef idx="2">
            <a:schemeClr val="accent2"/>
          </a:fillRef>
          <a:effectRef idx="1">
            <a:schemeClr val="accent2"/>
          </a:effectRef>
          <a:fontRef idx="minor">
            <a:schemeClr val="dk1"/>
          </a:fontRef>
        </p:style>
        <p:txBody>
          <a:bodyPr wrap="square">
            <a:spAutoFit/>
          </a:bodyPr>
          <a:lstStyle/>
          <a:p>
            <a:pPr>
              <a:defRPr/>
            </a:pPr>
            <a:r>
              <a:rPr lang="fr-FR" sz="1400" dirty="0" err="1">
                <a:solidFill>
                  <a:srgbClr val="000000"/>
                </a:solidFill>
                <a:latin typeface="Calibri" panose="020F0502020204030204" pitchFamily="34" charset="0"/>
                <a:ea typeface="ＭＳ Ｐゴシック" charset="-128"/>
                <a:cs typeface="Calibri" panose="020F0502020204030204" pitchFamily="34" charset="0"/>
              </a:rPr>
              <a:t>Industrial</a:t>
            </a:r>
            <a:r>
              <a:rPr lang="fr-FR" sz="1400" dirty="0">
                <a:solidFill>
                  <a:srgbClr val="000000"/>
                </a:solidFill>
                <a:latin typeface="Calibri" panose="020F0502020204030204" pitchFamily="34" charset="0"/>
                <a:ea typeface="ＭＳ Ｐゴシック" charset="-128"/>
                <a:cs typeface="Calibri" panose="020F0502020204030204" pitchFamily="34" charset="0"/>
              </a:rPr>
              <a:t> applications: </a:t>
            </a:r>
          </a:p>
          <a:p>
            <a:pPr>
              <a:defRPr/>
            </a:pPr>
            <a:r>
              <a:rPr lang="fr-FR" sz="1400" dirty="0" err="1">
                <a:solidFill>
                  <a:srgbClr val="000000"/>
                </a:solidFill>
                <a:latin typeface="Calibri" panose="020F0502020204030204" pitchFamily="34" charset="0"/>
                <a:ea typeface="ＭＳ Ｐゴシック" charset="-128"/>
                <a:cs typeface="Calibri" panose="020F0502020204030204" pitchFamily="34" charset="0"/>
              </a:rPr>
              <a:t>microporous</a:t>
            </a:r>
            <a:r>
              <a:rPr lang="fr-FR" sz="1400" dirty="0">
                <a:solidFill>
                  <a:srgbClr val="000000"/>
                </a:solidFill>
                <a:latin typeface="Calibri" panose="020F0502020204030204" pitchFamily="34" charset="0"/>
                <a:ea typeface="ＭＳ Ｐゴシック" charset="-128"/>
                <a:cs typeface="Calibri" panose="020F0502020204030204" pitchFamily="34" charset="0"/>
              </a:rPr>
              <a:t> membranes, </a:t>
            </a:r>
          </a:p>
          <a:p>
            <a:pPr>
              <a:defRPr/>
            </a:pPr>
            <a:r>
              <a:rPr lang="fr-FR" sz="1400" dirty="0">
                <a:solidFill>
                  <a:srgbClr val="000000"/>
                </a:solidFill>
                <a:latin typeface="Calibri" panose="020F0502020204030204" pitchFamily="34" charset="0"/>
                <a:ea typeface="ＭＳ Ｐゴシック" charset="-128"/>
                <a:cs typeface="Calibri" panose="020F0502020204030204" pitchFamily="34" charset="0"/>
              </a:rPr>
              <a:t>tests of </a:t>
            </a:r>
            <a:r>
              <a:rPr lang="fr-FR" sz="1400" dirty="0" err="1">
                <a:solidFill>
                  <a:srgbClr val="000000"/>
                </a:solidFill>
                <a:latin typeface="Calibri" panose="020F0502020204030204" pitchFamily="34" charset="0"/>
                <a:ea typeface="ＭＳ Ｐゴシック" charset="-128"/>
                <a:cs typeface="Calibri" panose="020F0502020204030204" pitchFamily="34" charset="0"/>
              </a:rPr>
              <a:t>electronic</a:t>
            </a:r>
            <a:r>
              <a:rPr lang="fr-FR" sz="1400" dirty="0">
                <a:solidFill>
                  <a:srgbClr val="000000"/>
                </a:solidFill>
                <a:latin typeface="Calibri" panose="020F0502020204030204" pitchFamily="34" charset="0"/>
                <a:ea typeface="ＭＳ Ｐゴシック" charset="-128"/>
                <a:cs typeface="Calibri" panose="020F0502020204030204" pitchFamily="34" charset="0"/>
              </a:rPr>
              <a:t> components</a:t>
            </a:r>
          </a:p>
        </p:txBody>
      </p:sp>
      <p:pic>
        <p:nvPicPr>
          <p:cNvPr id="30" name="Image 1" descr="image001">
            <a:extLst>
              <a:ext uri="{FF2B5EF4-FFF2-40B4-BE49-F238E27FC236}">
                <a16:creationId xmlns:a16="http://schemas.microsoft.com/office/drawing/2014/main" id="{77F4A6D9-9757-CEA5-F996-7F8EBD9A7807}"/>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069733" y="5137357"/>
            <a:ext cx="1423334" cy="1144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 1" descr="image001">
            <a:extLst>
              <a:ext uri="{FF2B5EF4-FFF2-40B4-BE49-F238E27FC236}">
                <a16:creationId xmlns:a16="http://schemas.microsoft.com/office/drawing/2014/main" id="{42AD77B2-6663-5935-70A9-27F70BF1788A}"/>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4493067" y="5137357"/>
            <a:ext cx="1370286" cy="113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 descr="Résultat de recherche d'images pour &quot;glace de comete&quot;">
            <a:extLst>
              <a:ext uri="{FF2B5EF4-FFF2-40B4-BE49-F238E27FC236}">
                <a16:creationId xmlns:a16="http://schemas.microsoft.com/office/drawing/2014/main" id="{72FFBC78-7DA3-2FCD-A80C-FDD5CF48C882}"/>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738509" y="1299570"/>
            <a:ext cx="1693574" cy="1033920"/>
          </a:xfrm>
          <a:prstGeom prst="rect">
            <a:avLst/>
          </a:prstGeom>
          <a:noFill/>
          <a:ln w="9525">
            <a:noFill/>
            <a:miter lim="800000"/>
            <a:headEnd/>
            <a:tailEnd/>
          </a:ln>
        </p:spPr>
      </p:pic>
      <p:sp>
        <p:nvSpPr>
          <p:cNvPr id="10" name="Espace réservé du numéro de diapositive 2">
            <a:extLst>
              <a:ext uri="{FF2B5EF4-FFF2-40B4-BE49-F238E27FC236}">
                <a16:creationId xmlns:a16="http://schemas.microsoft.com/office/drawing/2014/main" id="{79F44595-2B76-3828-6EF7-5480F26443F1}"/>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pPr/>
              <a:t>16</a:t>
            </a:fld>
            <a:endParaRPr lang="fr-FR"/>
          </a:p>
        </p:txBody>
      </p:sp>
    </p:spTree>
    <p:extLst>
      <p:ext uri="{BB962C8B-B14F-4D97-AF65-F5344CB8AC3E}">
        <p14:creationId xmlns:p14="http://schemas.microsoft.com/office/powerpoint/2010/main" val="1758819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A930B14C-CE04-65AE-EE28-8586F0B9EB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11505" y="1140318"/>
            <a:ext cx="8044957" cy="4714175"/>
          </a:xfrm>
          <a:prstGeom prst="rect">
            <a:avLst/>
          </a:prstGeom>
        </p:spPr>
      </p:pic>
      <p:sp>
        <p:nvSpPr>
          <p:cNvPr id="18" name="Rectangle 17">
            <a:extLst>
              <a:ext uri="{FF2B5EF4-FFF2-40B4-BE49-F238E27FC236}">
                <a16:creationId xmlns:a16="http://schemas.microsoft.com/office/drawing/2014/main" id="{43205102-B802-690A-3D0F-DE3E65C1A256}"/>
              </a:ext>
            </a:extLst>
          </p:cNvPr>
          <p:cNvSpPr/>
          <p:nvPr/>
        </p:nvSpPr>
        <p:spPr>
          <a:xfrm>
            <a:off x="1876920" y="1169496"/>
            <a:ext cx="3144466" cy="12525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9" name="Rectangle 18">
            <a:extLst>
              <a:ext uri="{FF2B5EF4-FFF2-40B4-BE49-F238E27FC236}">
                <a16:creationId xmlns:a16="http://schemas.microsoft.com/office/drawing/2014/main" id="{604D381D-CBD7-2F66-3AA6-A71FFCCFDDA4}"/>
              </a:ext>
            </a:extLst>
          </p:cNvPr>
          <p:cNvSpPr/>
          <p:nvPr/>
        </p:nvSpPr>
        <p:spPr>
          <a:xfrm>
            <a:off x="7125611" y="1205850"/>
            <a:ext cx="3144466" cy="10965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5" name="ZoneTexte 4">
            <a:extLst>
              <a:ext uri="{FF2B5EF4-FFF2-40B4-BE49-F238E27FC236}">
                <a16:creationId xmlns:a16="http://schemas.microsoft.com/office/drawing/2014/main" id="{DF10918A-3EDC-25FF-DB8B-20585DEF4E13}"/>
              </a:ext>
            </a:extLst>
          </p:cNvPr>
          <p:cNvSpPr txBox="1"/>
          <p:nvPr/>
        </p:nvSpPr>
        <p:spPr>
          <a:xfrm>
            <a:off x="3731758" y="5067362"/>
            <a:ext cx="1007390" cy="300082"/>
          </a:xfrm>
          <a:prstGeom prst="rect">
            <a:avLst/>
          </a:prstGeom>
          <a:solidFill>
            <a:schemeClr val="accent6">
              <a:lumMod val="40000"/>
              <a:lumOff val="60000"/>
            </a:schemeClr>
          </a:solidFill>
        </p:spPr>
        <p:txBody>
          <a:bodyPr wrap="square" rtlCol="0">
            <a:spAutoFit/>
          </a:bodyPr>
          <a:lstStyle/>
          <a:p>
            <a:r>
              <a:rPr lang="en-US" sz="1350" b="1" dirty="0"/>
              <a:t>LINAC 2019 </a:t>
            </a:r>
          </a:p>
        </p:txBody>
      </p:sp>
      <p:sp>
        <p:nvSpPr>
          <p:cNvPr id="12" name="ZoneTexte 11">
            <a:extLst>
              <a:ext uri="{FF2B5EF4-FFF2-40B4-BE49-F238E27FC236}">
                <a16:creationId xmlns:a16="http://schemas.microsoft.com/office/drawing/2014/main" id="{D0F63FE9-12A9-CADE-98D0-97328FEB1265}"/>
              </a:ext>
            </a:extLst>
          </p:cNvPr>
          <p:cNvSpPr txBox="1"/>
          <p:nvPr/>
        </p:nvSpPr>
        <p:spPr>
          <a:xfrm>
            <a:off x="8022329" y="4068730"/>
            <a:ext cx="1707582" cy="300082"/>
          </a:xfrm>
          <a:prstGeom prst="rect">
            <a:avLst/>
          </a:prstGeom>
          <a:solidFill>
            <a:schemeClr val="accent1">
              <a:lumMod val="50000"/>
            </a:schemeClr>
          </a:solidFill>
        </p:spPr>
        <p:txBody>
          <a:bodyPr wrap="square" rtlCol="0">
            <a:spAutoFit/>
          </a:bodyPr>
          <a:lstStyle/>
          <a:p>
            <a:r>
              <a:rPr lang="fr-FR" sz="1350" b="1" dirty="0">
                <a:solidFill>
                  <a:schemeClr val="bg1"/>
                </a:solidFill>
              </a:rPr>
              <a:t>CYREN – 2025-2031</a:t>
            </a:r>
          </a:p>
        </p:txBody>
      </p:sp>
      <p:sp>
        <p:nvSpPr>
          <p:cNvPr id="11" name="ZoneTexte 10">
            <a:extLst>
              <a:ext uri="{FF2B5EF4-FFF2-40B4-BE49-F238E27FC236}">
                <a16:creationId xmlns:a16="http://schemas.microsoft.com/office/drawing/2014/main" id="{16B11E03-BAFB-F1EA-7406-4FBE1996764E}"/>
              </a:ext>
            </a:extLst>
          </p:cNvPr>
          <p:cNvSpPr txBox="1"/>
          <p:nvPr/>
        </p:nvSpPr>
        <p:spPr>
          <a:xfrm>
            <a:off x="393760" y="5138220"/>
            <a:ext cx="1841805" cy="715581"/>
          </a:xfrm>
          <a:prstGeom prst="rect">
            <a:avLst/>
          </a:prstGeom>
          <a:solidFill>
            <a:srgbClr val="FFC000"/>
          </a:solidFill>
        </p:spPr>
        <p:txBody>
          <a:bodyPr wrap="square" rtlCol="0">
            <a:spAutoFit/>
          </a:bodyPr>
          <a:lstStyle/>
          <a:p>
            <a:r>
              <a:rPr lang="fr-FR" sz="1350" b="1" dirty="0">
                <a:solidFill>
                  <a:srgbClr val="7030A0"/>
                </a:solidFill>
              </a:rPr>
              <a:t>NEWGAIN, injecteur</a:t>
            </a:r>
          </a:p>
          <a:p>
            <a:r>
              <a:rPr lang="fr-FR" sz="1350" b="1" dirty="0">
                <a:solidFill>
                  <a:srgbClr val="7030A0"/>
                </a:solidFill>
              </a:rPr>
              <a:t>2028 PHOENIX</a:t>
            </a:r>
          </a:p>
          <a:p>
            <a:r>
              <a:rPr lang="fr-FR" sz="1350" b="1" dirty="0">
                <a:solidFill>
                  <a:srgbClr val="7030A0"/>
                </a:solidFill>
              </a:rPr>
              <a:t>2032 ASTERICS</a:t>
            </a:r>
          </a:p>
        </p:txBody>
      </p:sp>
      <p:sp>
        <p:nvSpPr>
          <p:cNvPr id="9" name="ZoneTexte 8">
            <a:extLst>
              <a:ext uri="{FF2B5EF4-FFF2-40B4-BE49-F238E27FC236}">
                <a16:creationId xmlns:a16="http://schemas.microsoft.com/office/drawing/2014/main" id="{D9F87E05-53F3-6C40-B3E8-20B2F7F79284}"/>
              </a:ext>
            </a:extLst>
          </p:cNvPr>
          <p:cNvSpPr txBox="1"/>
          <p:nvPr/>
        </p:nvSpPr>
        <p:spPr>
          <a:xfrm>
            <a:off x="6225807" y="1431096"/>
            <a:ext cx="1676423" cy="507831"/>
          </a:xfrm>
          <a:prstGeom prst="rect">
            <a:avLst/>
          </a:prstGeom>
          <a:solidFill>
            <a:schemeClr val="accent5">
              <a:lumMod val="20000"/>
              <a:lumOff val="80000"/>
            </a:schemeClr>
          </a:solidFill>
        </p:spPr>
        <p:txBody>
          <a:bodyPr wrap="square" rtlCol="0">
            <a:spAutoFit/>
          </a:bodyPr>
          <a:lstStyle/>
          <a:p>
            <a:r>
              <a:rPr lang="en-US" sz="1350" b="1" dirty="0">
                <a:solidFill>
                  <a:srgbClr val="7030A0"/>
                </a:solidFill>
              </a:rPr>
              <a:t>DESIR </a:t>
            </a:r>
            <a:r>
              <a:rPr lang="en-US" sz="1350" b="1" dirty="0"/>
              <a:t> 2028-2029</a:t>
            </a:r>
          </a:p>
          <a:p>
            <a:r>
              <a:rPr lang="en-US" sz="1350" b="1" dirty="0" err="1"/>
              <a:t>Décret</a:t>
            </a:r>
            <a:r>
              <a:rPr lang="en-US" sz="1350" b="1" dirty="0"/>
              <a:t> 2025</a:t>
            </a:r>
          </a:p>
        </p:txBody>
      </p:sp>
      <p:sp>
        <p:nvSpPr>
          <p:cNvPr id="22" name="Rectangle 21">
            <a:extLst>
              <a:ext uri="{FF2B5EF4-FFF2-40B4-BE49-F238E27FC236}">
                <a16:creationId xmlns:a16="http://schemas.microsoft.com/office/drawing/2014/main" id="{F06A4FF6-9D9B-FD3A-9468-F97A92118485}"/>
              </a:ext>
            </a:extLst>
          </p:cNvPr>
          <p:cNvSpPr/>
          <p:nvPr/>
        </p:nvSpPr>
        <p:spPr>
          <a:xfrm>
            <a:off x="2163085" y="2227635"/>
            <a:ext cx="2330496" cy="2192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ZoneTexte 6">
            <a:extLst>
              <a:ext uri="{FF2B5EF4-FFF2-40B4-BE49-F238E27FC236}">
                <a16:creationId xmlns:a16="http://schemas.microsoft.com/office/drawing/2014/main" id="{285C1F27-938F-3D49-9BAC-369AC3BA2F20}"/>
              </a:ext>
            </a:extLst>
          </p:cNvPr>
          <p:cNvSpPr txBox="1"/>
          <p:nvPr/>
        </p:nvSpPr>
        <p:spPr>
          <a:xfrm>
            <a:off x="1077600" y="3161714"/>
            <a:ext cx="1691592" cy="507831"/>
          </a:xfrm>
          <a:prstGeom prst="rect">
            <a:avLst/>
          </a:prstGeom>
          <a:solidFill>
            <a:schemeClr val="bg1">
              <a:lumMod val="95000"/>
            </a:schemeClr>
          </a:solidFill>
        </p:spPr>
        <p:txBody>
          <a:bodyPr wrap="square" rtlCol="0">
            <a:spAutoFit/>
          </a:bodyPr>
          <a:lstStyle/>
          <a:p>
            <a:r>
              <a:rPr lang="en-US" sz="1350" b="1" dirty="0">
                <a:solidFill>
                  <a:srgbClr val="7030A0"/>
                </a:solidFill>
              </a:rPr>
              <a:t>Neutrons for Science (NFS) </a:t>
            </a:r>
            <a:r>
              <a:rPr lang="en-US" sz="1350" b="1" dirty="0"/>
              <a:t>2021</a:t>
            </a:r>
            <a:endParaRPr lang="en-US" sz="1050" b="1" dirty="0"/>
          </a:p>
        </p:txBody>
      </p:sp>
      <p:sp>
        <p:nvSpPr>
          <p:cNvPr id="8" name="ZoneTexte 7">
            <a:extLst>
              <a:ext uri="{FF2B5EF4-FFF2-40B4-BE49-F238E27FC236}">
                <a16:creationId xmlns:a16="http://schemas.microsoft.com/office/drawing/2014/main" id="{088B74D8-0B89-0A40-BF4D-6163B733BEEF}"/>
              </a:ext>
            </a:extLst>
          </p:cNvPr>
          <p:cNvSpPr txBox="1"/>
          <p:nvPr/>
        </p:nvSpPr>
        <p:spPr>
          <a:xfrm>
            <a:off x="2649704" y="1712606"/>
            <a:ext cx="1980773" cy="715581"/>
          </a:xfrm>
          <a:prstGeom prst="rect">
            <a:avLst/>
          </a:prstGeom>
          <a:solidFill>
            <a:srgbClr val="F9E600"/>
          </a:solidFill>
        </p:spPr>
        <p:txBody>
          <a:bodyPr wrap="square" rtlCol="0">
            <a:spAutoFit/>
          </a:bodyPr>
          <a:lstStyle/>
          <a:p>
            <a:r>
              <a:rPr lang="en-US" sz="1350" b="1" dirty="0"/>
              <a:t>Mise </a:t>
            </a:r>
            <a:r>
              <a:rPr lang="en-US" sz="1350" b="1" dirty="0" err="1"/>
              <a:t>en</a:t>
            </a:r>
            <a:r>
              <a:rPr lang="en-US" sz="1350" b="1" dirty="0"/>
              <a:t> service du </a:t>
            </a:r>
            <a:r>
              <a:rPr lang="en-US" sz="1350" b="1" dirty="0">
                <a:solidFill>
                  <a:srgbClr val="7030A0"/>
                </a:solidFill>
              </a:rPr>
              <a:t>Super </a:t>
            </a:r>
          </a:p>
          <a:p>
            <a:r>
              <a:rPr lang="en-US" sz="1350" b="1" dirty="0">
                <a:solidFill>
                  <a:srgbClr val="7030A0"/>
                </a:solidFill>
              </a:rPr>
              <a:t>Separator Spectrometer (S3) </a:t>
            </a:r>
            <a:r>
              <a:rPr lang="en-US" sz="1350" b="1" dirty="0"/>
              <a:t>2024</a:t>
            </a:r>
            <a:r>
              <a:rPr lang="fr-FR" sz="1350" b="1" dirty="0"/>
              <a:t>-2027</a:t>
            </a:r>
            <a:endParaRPr lang="en-US" sz="1050" b="1" dirty="0"/>
          </a:p>
        </p:txBody>
      </p:sp>
      <p:pic>
        <p:nvPicPr>
          <p:cNvPr id="1026" name="Picture 2" descr="Charte graphique France 2030 et marque Etat | info.gouv.fr">
            <a:extLst>
              <a:ext uri="{FF2B5EF4-FFF2-40B4-BE49-F238E27FC236}">
                <a16:creationId xmlns:a16="http://schemas.microsoft.com/office/drawing/2014/main" id="{2342F621-3459-324D-141D-FD4612C781F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47618" y="5469029"/>
            <a:ext cx="551557" cy="5191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harte graphique France 2030 et marque Etat | info.gouv.fr">
            <a:extLst>
              <a:ext uri="{FF2B5EF4-FFF2-40B4-BE49-F238E27FC236}">
                <a16:creationId xmlns:a16="http://schemas.microsoft.com/office/drawing/2014/main" id="{8F97F2D9-3B6C-3BB8-DF72-820D4E70BCB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24465" y="1638739"/>
            <a:ext cx="551557" cy="5191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harte graphique France 2030 et marque Etat | info.gouv.fr">
            <a:extLst>
              <a:ext uri="{FF2B5EF4-FFF2-40B4-BE49-F238E27FC236}">
                <a16:creationId xmlns:a16="http://schemas.microsoft.com/office/drawing/2014/main" id="{E67E884A-A260-6028-2683-42EF4BFCF90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82036" y="1362860"/>
            <a:ext cx="551557" cy="519112"/>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CA46FE8D-FAD4-AB81-1732-D843E77676D9}"/>
              </a:ext>
            </a:extLst>
          </p:cNvPr>
          <p:cNvSpPr txBox="1"/>
          <p:nvPr/>
        </p:nvSpPr>
        <p:spPr>
          <a:xfrm>
            <a:off x="8876120" y="1971040"/>
            <a:ext cx="1613075" cy="300082"/>
          </a:xfrm>
          <a:prstGeom prst="rect">
            <a:avLst/>
          </a:prstGeom>
          <a:solidFill>
            <a:schemeClr val="accent1">
              <a:lumMod val="50000"/>
            </a:schemeClr>
          </a:solidFill>
        </p:spPr>
        <p:txBody>
          <a:bodyPr wrap="square" rtlCol="0">
            <a:spAutoFit/>
          </a:bodyPr>
          <a:lstStyle/>
          <a:p>
            <a:r>
              <a:rPr lang="fr-FR" sz="1350" b="1" dirty="0">
                <a:solidFill>
                  <a:schemeClr val="bg1"/>
                </a:solidFill>
              </a:rPr>
              <a:t>SAGA – 2025-2031</a:t>
            </a:r>
          </a:p>
        </p:txBody>
      </p:sp>
      <p:pic>
        <p:nvPicPr>
          <p:cNvPr id="3" name="Picture 2" descr="Charte graphique France 2030 et marque Etat | info.gouv.fr">
            <a:extLst>
              <a:ext uri="{FF2B5EF4-FFF2-40B4-BE49-F238E27FC236}">
                <a16:creationId xmlns:a16="http://schemas.microsoft.com/office/drawing/2014/main" id="{C895C70C-7272-30AB-B7C0-3B39993145E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332764" y="2221061"/>
            <a:ext cx="551557" cy="519112"/>
          </a:xfrm>
          <a:prstGeom prst="rect">
            <a:avLst/>
          </a:prstGeom>
          <a:noFill/>
          <a:extLst>
            <a:ext uri="{909E8E84-426E-40DD-AFC4-6F175D3DCCD1}">
              <a14:hiddenFill xmlns:a14="http://schemas.microsoft.com/office/drawing/2010/main">
                <a:solidFill>
                  <a:srgbClr val="FFFFFF"/>
                </a:solidFill>
              </a14:hiddenFill>
            </a:ext>
          </a:extLst>
        </p:spPr>
      </p:pic>
      <p:sp>
        <p:nvSpPr>
          <p:cNvPr id="16" name="Espace réservé du numéro de diapositive 4">
            <a:extLst>
              <a:ext uri="{FF2B5EF4-FFF2-40B4-BE49-F238E27FC236}">
                <a16:creationId xmlns:a16="http://schemas.microsoft.com/office/drawing/2014/main" id="{01DCD481-AB91-AA0B-60F6-5079A9CCEAFB}"/>
              </a:ext>
            </a:extLst>
          </p:cNvPr>
          <p:cNvSpPr txBox="1">
            <a:spLocks/>
          </p:cNvSpPr>
          <p:nvPr/>
        </p:nvSpPr>
        <p:spPr>
          <a:xfrm>
            <a:off x="10475685" y="6468042"/>
            <a:ext cx="1600200" cy="273844"/>
          </a:xfrm>
          <a:prstGeom prst="rect">
            <a:avLst/>
          </a:prstGeom>
        </p:spPr>
        <p:txBody>
          <a:bodyPr/>
          <a:lstStyle>
            <a:defPPr>
              <a:defRPr lang="fr-FR"/>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a:lstStyle>
          <a:p>
            <a:pPr marL="0" marR="0" lvl="0" indent="0" algn="r" defTabSz="609585" rtl="0" eaLnBrk="1" fontAlgn="base" latinLnBrk="0" hangingPunct="1">
              <a:lnSpc>
                <a:spcPct val="100000"/>
              </a:lnSpc>
              <a:spcBef>
                <a:spcPct val="0"/>
              </a:spcBef>
              <a:spcAft>
                <a:spcPct val="0"/>
              </a:spcAft>
              <a:buClrTx/>
              <a:buSzTx/>
              <a:buFontTx/>
              <a:buNone/>
              <a:tabLst/>
              <a:defRPr/>
            </a:pPr>
            <a:fld id="{64D272E9-6C58-4C0D-94B6-65E77E8EC60D}" type="slidenum">
              <a:rPr kumimoji="0" lang="fr-FR" sz="14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609585" rtl="0" eaLnBrk="1" fontAlgn="base" latinLnBrk="0" hangingPunct="1">
                <a:lnSpc>
                  <a:spcPct val="100000"/>
                </a:lnSpc>
                <a:spcBef>
                  <a:spcPct val="0"/>
                </a:spcBef>
                <a:spcAft>
                  <a:spcPct val="0"/>
                </a:spcAft>
                <a:buClrTx/>
                <a:buSzTx/>
                <a:buFontTx/>
                <a:buNone/>
                <a:tabLst/>
                <a:defRPr/>
              </a:pPr>
              <a:t>17</a:t>
            </a:fld>
            <a:endParaRPr kumimoji="0" lang="fr-FR" sz="1400" b="0" i="0" u="none" strike="noStrike" kern="1200" cap="none" spc="0" normalizeH="0" baseline="0" noProof="0" dirty="0">
              <a:ln>
                <a:noFill/>
              </a:ln>
              <a:solidFill>
                <a:srgbClr val="000000"/>
              </a:solidFill>
              <a:effectLst/>
              <a:uLnTx/>
              <a:uFillTx/>
              <a:latin typeface="Arial" charset="0"/>
              <a:ea typeface="ＭＳ Ｐゴシック" charset="0"/>
            </a:endParaRPr>
          </a:p>
        </p:txBody>
      </p:sp>
      <p:sp>
        <p:nvSpPr>
          <p:cNvPr id="6" name="Titre 1">
            <a:extLst>
              <a:ext uri="{FF2B5EF4-FFF2-40B4-BE49-F238E27FC236}">
                <a16:creationId xmlns:a16="http://schemas.microsoft.com/office/drawing/2014/main" id="{9F514B53-CE62-CACD-F7CC-AF098F037EB1}"/>
              </a:ext>
            </a:extLst>
          </p:cNvPr>
          <p:cNvSpPr txBox="1">
            <a:spLocks/>
          </p:cNvSpPr>
          <p:nvPr/>
        </p:nvSpPr>
        <p:spPr>
          <a:xfrm>
            <a:off x="-12956" y="42440"/>
            <a:ext cx="4352081" cy="788815"/>
          </a:xfrm>
          <a:prstGeom prst="rect">
            <a:avLst/>
          </a:prstGeom>
        </p:spPr>
        <p:txBody>
          <a:bodyPr>
            <a:noAutofit/>
          </a:bodyPr>
          <a:lstStyle>
            <a:lvl1pPr algn="l" defTabSz="914400" rtl="0" eaLnBrk="1" latinLnBrk="0" hangingPunct="1">
              <a:lnSpc>
                <a:spcPct val="90000"/>
              </a:lnSpc>
              <a:spcBef>
                <a:spcPct val="0"/>
              </a:spcBef>
              <a:buNone/>
              <a:defRPr sz="4000" b="1" i="0" kern="1200">
                <a:solidFill>
                  <a:schemeClr val="tx2"/>
                </a:solidFill>
                <a:latin typeface="Arial" panose="020B0604020202020204" pitchFamily="34" charset="0"/>
                <a:ea typeface="+mj-ea"/>
                <a:cs typeface="Arial" panose="020B0604020202020204" pitchFamily="34" charset="0"/>
              </a:defRPr>
            </a:lvl1pPr>
          </a:lstStyle>
          <a:p>
            <a:pPr algn="ctr"/>
            <a:r>
              <a:rPr lang="fr-FR" sz="3200">
                <a:solidFill>
                  <a:schemeClr val="accent2"/>
                </a:solidFill>
              </a:rPr>
              <a:t>GANIL Horizon 2030</a:t>
            </a:r>
            <a:endParaRPr lang="fr-FR" sz="3200" dirty="0">
              <a:solidFill>
                <a:schemeClr val="accent2"/>
              </a:solidFill>
            </a:endParaRPr>
          </a:p>
        </p:txBody>
      </p:sp>
      <p:sp>
        <p:nvSpPr>
          <p:cNvPr id="2" name="ZoneTexte 11">
            <a:extLst>
              <a:ext uri="{FF2B5EF4-FFF2-40B4-BE49-F238E27FC236}">
                <a16:creationId xmlns:a16="http://schemas.microsoft.com/office/drawing/2014/main" id="{A3D8A6AF-6D6E-3744-AE06-231285D9D98E}"/>
              </a:ext>
            </a:extLst>
          </p:cNvPr>
          <p:cNvSpPr txBox="1"/>
          <p:nvPr/>
        </p:nvSpPr>
        <p:spPr>
          <a:xfrm>
            <a:off x="5356436" y="5621235"/>
            <a:ext cx="1707582" cy="300082"/>
          </a:xfrm>
          <a:prstGeom prst="rect">
            <a:avLst/>
          </a:prstGeom>
          <a:solidFill>
            <a:schemeClr val="accent1">
              <a:lumMod val="50000"/>
            </a:schemeClr>
          </a:solidFill>
        </p:spPr>
        <p:txBody>
          <a:bodyPr wrap="square" rtlCol="0">
            <a:spAutoFit/>
          </a:bodyPr>
          <a:lstStyle/>
          <a:p>
            <a:r>
              <a:rPr lang="fr-FR" sz="1350" b="1" dirty="0">
                <a:solidFill>
                  <a:schemeClr val="bg1"/>
                </a:solidFill>
              </a:rPr>
              <a:t>AGATA – 2029-2030</a:t>
            </a:r>
          </a:p>
        </p:txBody>
      </p:sp>
    </p:spTree>
    <p:extLst>
      <p:ext uri="{BB962C8B-B14F-4D97-AF65-F5344CB8AC3E}">
        <p14:creationId xmlns:p14="http://schemas.microsoft.com/office/powerpoint/2010/main" val="3528707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CA3EC9-CC73-5415-AA55-36468CF65025}"/>
              </a:ext>
            </a:extLst>
          </p:cNvPr>
          <p:cNvSpPr>
            <a:spLocks noGrp="1"/>
          </p:cNvSpPr>
          <p:nvPr>
            <p:ph type="title"/>
          </p:nvPr>
        </p:nvSpPr>
        <p:spPr>
          <a:xfrm>
            <a:off x="318807" y="148275"/>
            <a:ext cx="10801350" cy="1141413"/>
          </a:xfrm>
        </p:spPr>
        <p:txBody>
          <a:bodyPr/>
          <a:lstStyle/>
          <a:p>
            <a:r>
              <a:rPr lang="fr-FR" dirty="0"/>
              <a:t>Attentes des tutelles et de l’état</a:t>
            </a:r>
          </a:p>
        </p:txBody>
      </p:sp>
      <p:sp>
        <p:nvSpPr>
          <p:cNvPr id="3" name="Espace réservé du contenu 2">
            <a:extLst>
              <a:ext uri="{FF2B5EF4-FFF2-40B4-BE49-F238E27FC236}">
                <a16:creationId xmlns:a16="http://schemas.microsoft.com/office/drawing/2014/main" id="{52220C18-AA75-E348-C942-161C10CB5F4F}"/>
              </a:ext>
            </a:extLst>
          </p:cNvPr>
          <p:cNvSpPr>
            <a:spLocks noGrp="1"/>
          </p:cNvSpPr>
          <p:nvPr>
            <p:ph idx="1"/>
          </p:nvPr>
        </p:nvSpPr>
        <p:spPr>
          <a:xfrm>
            <a:off x="482132" y="1460220"/>
            <a:ext cx="11227735" cy="4140200"/>
          </a:xfrm>
        </p:spPr>
        <p:txBody>
          <a:bodyPr>
            <a:normAutofit/>
          </a:bodyPr>
          <a:lstStyle/>
          <a:p>
            <a:pPr>
              <a:lnSpc>
                <a:spcPct val="120000"/>
              </a:lnSpc>
            </a:pPr>
            <a:r>
              <a:rPr lang="fr-FR" sz="2000" b="1" dirty="0"/>
              <a:t>Qualité scientifique</a:t>
            </a:r>
            <a:r>
              <a:rPr lang="fr-FR" sz="2000" dirty="0"/>
              <a:t> : résultats et publications scientifiques de rang international.</a:t>
            </a:r>
          </a:p>
          <a:p>
            <a:pPr>
              <a:lnSpc>
                <a:spcPct val="120000"/>
              </a:lnSpc>
            </a:pPr>
            <a:r>
              <a:rPr lang="fr-FR" sz="2000" b="1" dirty="0"/>
              <a:t>Interdisciplinarité</a:t>
            </a:r>
            <a:r>
              <a:rPr lang="fr-FR" sz="2000" dirty="0"/>
              <a:t> : ouverture vers la physique des matériaux, la santé, l’IA, etc.</a:t>
            </a:r>
          </a:p>
          <a:p>
            <a:pPr>
              <a:lnSpc>
                <a:spcPct val="120000"/>
              </a:lnSpc>
            </a:pPr>
            <a:r>
              <a:rPr lang="fr-FR" sz="2000" b="1" dirty="0"/>
              <a:t>Ouverture aux communautés</a:t>
            </a:r>
            <a:r>
              <a:rPr lang="fr-FR" sz="2000" dirty="0"/>
              <a:t> : accueil large d’utilisateurs externes (France, Europe, monde).</a:t>
            </a:r>
          </a:p>
          <a:p>
            <a:pPr>
              <a:lnSpc>
                <a:spcPct val="120000"/>
              </a:lnSpc>
            </a:pPr>
            <a:r>
              <a:rPr lang="fr-FR" sz="2000" b="1" dirty="0"/>
              <a:t>Ouverture vers les industriels</a:t>
            </a:r>
            <a:r>
              <a:rPr lang="fr-FR" sz="2000" dirty="0"/>
              <a:t> : irradiation, projet SAGA, etc.</a:t>
            </a:r>
          </a:p>
          <a:p>
            <a:pPr>
              <a:lnSpc>
                <a:spcPct val="120000"/>
              </a:lnSpc>
            </a:pPr>
            <a:r>
              <a:rPr lang="fr-FR" sz="2000" b="1" dirty="0"/>
              <a:t>Ouverture vers le grand public </a:t>
            </a:r>
            <a:r>
              <a:rPr lang="fr-FR" sz="2000" dirty="0"/>
              <a:t>: fête de la science, village de sciences, portes ouvertes, FENO.</a:t>
            </a:r>
            <a:endParaRPr lang="fr-FR" sz="2000" dirty="0">
              <a:highlight>
                <a:srgbClr val="FFFF00"/>
              </a:highlight>
            </a:endParaRPr>
          </a:p>
          <a:p>
            <a:pPr>
              <a:lnSpc>
                <a:spcPct val="120000"/>
              </a:lnSpc>
            </a:pPr>
            <a:r>
              <a:rPr lang="fr-FR" sz="2000" b="1" dirty="0"/>
              <a:t>Formation des jeunes</a:t>
            </a:r>
            <a:r>
              <a:rPr lang="fr-FR" sz="2000" dirty="0"/>
              <a:t> : enseignement, écoles d’été, thèses, postdocs.</a:t>
            </a:r>
          </a:p>
          <a:p>
            <a:pPr>
              <a:lnSpc>
                <a:spcPct val="120000"/>
              </a:lnSpc>
            </a:pPr>
            <a:r>
              <a:rPr lang="fr-FR" sz="2000" b="1" dirty="0"/>
              <a:t>Ancrage local</a:t>
            </a:r>
            <a:r>
              <a:rPr lang="fr-FR" sz="2000" dirty="0"/>
              <a:t> : emplois, coopération avec la Région, liens avec Normandie université, etc.</a:t>
            </a:r>
          </a:p>
        </p:txBody>
      </p:sp>
      <p:sp>
        <p:nvSpPr>
          <p:cNvPr id="6" name="Espace réservé du numéro de diapositive 9">
            <a:extLst>
              <a:ext uri="{FF2B5EF4-FFF2-40B4-BE49-F238E27FC236}">
                <a16:creationId xmlns:a16="http://schemas.microsoft.com/office/drawing/2014/main" id="{D35478B4-A11A-BB71-F8BF-2A8D26B53256}"/>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18</a:t>
            </a:fld>
            <a:endParaRPr lang="fr-FR" dirty="0"/>
          </a:p>
        </p:txBody>
      </p:sp>
    </p:spTree>
    <p:extLst>
      <p:ext uri="{BB962C8B-B14F-4D97-AF65-F5344CB8AC3E}">
        <p14:creationId xmlns:p14="http://schemas.microsoft.com/office/powerpoint/2010/main" val="3135664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068FE1-972D-1E27-1BA3-FB4244BD0B92}"/>
              </a:ext>
            </a:extLst>
          </p:cNvPr>
          <p:cNvSpPr>
            <a:spLocks noGrp="1"/>
          </p:cNvSpPr>
          <p:nvPr>
            <p:ph type="title"/>
          </p:nvPr>
        </p:nvSpPr>
        <p:spPr>
          <a:xfrm>
            <a:off x="345701" y="190686"/>
            <a:ext cx="10801350" cy="1141413"/>
          </a:xfrm>
        </p:spPr>
        <p:txBody>
          <a:bodyPr/>
          <a:lstStyle/>
          <a:p>
            <a:r>
              <a:rPr lang="fr-FR" dirty="0"/>
              <a:t>Enjeux du GANIL pour 2025-2030</a:t>
            </a:r>
          </a:p>
        </p:txBody>
      </p:sp>
      <p:sp>
        <p:nvSpPr>
          <p:cNvPr id="3" name="Espace réservé du contenu 2">
            <a:extLst>
              <a:ext uri="{FF2B5EF4-FFF2-40B4-BE49-F238E27FC236}">
                <a16:creationId xmlns:a16="http://schemas.microsoft.com/office/drawing/2014/main" id="{C42375CD-B62F-6F3E-2C22-DBAB24E9203C}"/>
              </a:ext>
            </a:extLst>
          </p:cNvPr>
          <p:cNvSpPr>
            <a:spLocks noGrp="1"/>
          </p:cNvSpPr>
          <p:nvPr>
            <p:ph idx="1"/>
          </p:nvPr>
        </p:nvSpPr>
        <p:spPr>
          <a:xfrm>
            <a:off x="695325" y="1690688"/>
            <a:ext cx="10801350" cy="4140200"/>
          </a:xfrm>
        </p:spPr>
        <p:txBody>
          <a:bodyPr>
            <a:normAutofit fontScale="85000" lnSpcReduction="20000"/>
          </a:bodyPr>
          <a:lstStyle/>
          <a:p>
            <a:pPr>
              <a:lnSpc>
                <a:spcPct val="110000"/>
              </a:lnSpc>
            </a:pPr>
            <a:r>
              <a:rPr lang="fr-FR" sz="2000" b="1" dirty="0"/>
              <a:t>Mener à bien les grands projets </a:t>
            </a:r>
            <a:r>
              <a:rPr lang="fr-FR" sz="2000" dirty="0"/>
              <a:t>en cours, tels que la mise en service du spectromètre S3, la construction de l’installation DESIR, la réalisation du nouvel injecteur NEWGAIN, la rénovation des cyclotrons CYREN, ou encore le développement des capacités d’irradiation dans le cadre du projet SAGA ;</a:t>
            </a:r>
          </a:p>
          <a:p>
            <a:pPr>
              <a:lnSpc>
                <a:spcPct val="110000"/>
              </a:lnSpc>
            </a:pPr>
            <a:endParaRPr lang="fr-FR" sz="2000" b="1" dirty="0"/>
          </a:p>
          <a:p>
            <a:pPr>
              <a:lnSpc>
                <a:spcPct val="110000"/>
              </a:lnSpc>
            </a:pPr>
            <a:r>
              <a:rPr lang="fr-FR" sz="2000" b="1" dirty="0"/>
              <a:t>Assurer le fonctionnement optimal de l’ensemble du complexe expérimental en toute sécurité, </a:t>
            </a:r>
            <a:r>
              <a:rPr lang="fr-FR" sz="2000" dirty="0"/>
              <a:t>et en maximiser l’impact scientifique en élargissant et en fidélisant la communauté d’utilisateurs, tant académiques qu’industriels ;</a:t>
            </a:r>
          </a:p>
          <a:p>
            <a:pPr>
              <a:lnSpc>
                <a:spcPct val="110000"/>
              </a:lnSpc>
            </a:pPr>
            <a:endParaRPr lang="fr-FR" sz="2000" b="1" dirty="0"/>
          </a:p>
          <a:p>
            <a:pPr>
              <a:lnSpc>
                <a:spcPct val="110000"/>
              </a:lnSpc>
            </a:pPr>
            <a:r>
              <a:rPr lang="fr-FR" sz="2000" b="1" dirty="0"/>
              <a:t>Accompagner la réflexion prospective des tutelles </a:t>
            </a:r>
            <a:r>
              <a:rPr lang="fr-FR" sz="2000" dirty="0"/>
              <a:t>sur l’avenir scientifique de l’infrastructure et sur son futur fonctionnement ;</a:t>
            </a:r>
          </a:p>
          <a:p>
            <a:pPr>
              <a:lnSpc>
                <a:spcPct val="110000"/>
              </a:lnSpc>
            </a:pPr>
            <a:endParaRPr lang="fr-FR" sz="2000" b="1" dirty="0"/>
          </a:p>
          <a:p>
            <a:pPr>
              <a:lnSpc>
                <a:spcPct val="110000"/>
              </a:lnSpc>
            </a:pPr>
            <a:r>
              <a:rPr lang="fr-FR" sz="2000" b="1" dirty="0"/>
              <a:t>Continuer à développer les liens du GANIL </a:t>
            </a:r>
            <a:r>
              <a:rPr lang="fr-FR" sz="2000" dirty="0"/>
              <a:t>avec son écosystème local, en particulier avec les acteurs industriels et les acteurs académiques de l’ESR impliqués sur le site.</a:t>
            </a:r>
          </a:p>
        </p:txBody>
      </p:sp>
      <p:sp>
        <p:nvSpPr>
          <p:cNvPr id="5" name="Espace réservé du pied de page 5">
            <a:extLst>
              <a:ext uri="{FF2B5EF4-FFF2-40B4-BE49-F238E27FC236}">
                <a16:creationId xmlns:a16="http://schemas.microsoft.com/office/drawing/2014/main" id="{28D51CF4-8CFB-C86D-E2BF-2AA2861B520B}"/>
              </a:ext>
            </a:extLst>
          </p:cNvPr>
          <p:cNvSpPr txBox="1">
            <a:spLocks/>
          </p:cNvSpPr>
          <p:nvPr/>
        </p:nvSpPr>
        <p:spPr>
          <a:xfrm>
            <a:off x="1244498" y="6318001"/>
            <a:ext cx="2906816" cy="540000"/>
          </a:xfrm>
          <a:prstGeom prst="rect">
            <a:avLst/>
          </a:prstGeom>
        </p:spPr>
        <p:txBody>
          <a:bodyPr vert="horz" lIns="91440" tIns="45720" rIns="91440" bIns="45720" rtlCol="0" anchor="ctr"/>
          <a:lstStyle>
            <a:defPPr>
              <a:defRPr lang="fr-FR"/>
            </a:defPPr>
            <a:lvl1pPr marL="0" algn="l" defTabSz="914400" rtl="0" eaLnBrk="1" latinLnBrk="0" hangingPunct="1">
              <a:defRPr sz="1000" b="0" i="0" kern="1200">
                <a:solidFill>
                  <a:schemeClr val="accent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Journée d'intégration des nouveaux entrants</a:t>
            </a:r>
            <a:endParaRPr lang="fr-FR" dirty="0"/>
          </a:p>
        </p:txBody>
      </p:sp>
      <p:sp>
        <p:nvSpPr>
          <p:cNvPr id="6" name="Espace réservé du numéro de diapositive 9">
            <a:extLst>
              <a:ext uri="{FF2B5EF4-FFF2-40B4-BE49-F238E27FC236}">
                <a16:creationId xmlns:a16="http://schemas.microsoft.com/office/drawing/2014/main" id="{1D450D7A-6D8D-3008-23EB-ED16DA48D32F}"/>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19</a:t>
            </a:fld>
            <a:endParaRPr lang="fr-FR" dirty="0"/>
          </a:p>
        </p:txBody>
      </p:sp>
    </p:spTree>
    <p:extLst>
      <p:ext uri="{BB962C8B-B14F-4D97-AF65-F5344CB8AC3E}">
        <p14:creationId xmlns:p14="http://schemas.microsoft.com/office/powerpoint/2010/main" val="2402974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C5BA92-28AC-3D98-E843-DC917C41375A}"/>
              </a:ext>
            </a:extLst>
          </p:cNvPr>
          <p:cNvSpPr>
            <a:spLocks noGrp="1"/>
          </p:cNvSpPr>
          <p:nvPr>
            <p:ph type="title"/>
          </p:nvPr>
        </p:nvSpPr>
        <p:spPr>
          <a:xfrm>
            <a:off x="340659" y="100852"/>
            <a:ext cx="10801350" cy="1141413"/>
          </a:xfrm>
        </p:spPr>
        <p:txBody>
          <a:bodyPr/>
          <a:lstStyle/>
          <a:p>
            <a:r>
              <a:rPr lang="fr-FR" dirty="0"/>
              <a:t>Le rôle du GANIL</a:t>
            </a:r>
          </a:p>
        </p:txBody>
      </p:sp>
      <p:sp>
        <p:nvSpPr>
          <p:cNvPr id="3" name="Espace réservé du contenu 2">
            <a:extLst>
              <a:ext uri="{FF2B5EF4-FFF2-40B4-BE49-F238E27FC236}">
                <a16:creationId xmlns:a16="http://schemas.microsoft.com/office/drawing/2014/main" id="{1179AB1D-2B24-31A7-64A4-5FC9B5F292C7}"/>
              </a:ext>
            </a:extLst>
          </p:cNvPr>
          <p:cNvSpPr>
            <a:spLocks noGrp="1"/>
          </p:cNvSpPr>
          <p:nvPr>
            <p:ph idx="1"/>
          </p:nvPr>
        </p:nvSpPr>
        <p:spPr>
          <a:xfrm>
            <a:off x="412377" y="1475535"/>
            <a:ext cx="11102228" cy="4140200"/>
          </a:xfrm>
        </p:spPr>
        <p:txBody>
          <a:bodyPr>
            <a:normAutofit fontScale="92500"/>
          </a:bodyPr>
          <a:lstStyle/>
          <a:p>
            <a:r>
              <a:rPr lang="fr-FR" sz="1800" b="1" dirty="0"/>
              <a:t>Le GANIL est une infrastructure de recherche française de niveau international</a:t>
            </a:r>
            <a:r>
              <a:rPr lang="fr-FR" sz="1800" dirty="0"/>
              <a:t>, créée il y a près de 50 ans :</a:t>
            </a:r>
          </a:p>
          <a:p>
            <a:pPr marL="285750" indent="-285750">
              <a:buFontTx/>
              <a:buChar char="-"/>
            </a:pPr>
            <a:endParaRPr lang="fr-FR" sz="1800" dirty="0"/>
          </a:p>
          <a:p>
            <a:pPr marL="285750" indent="-285750">
              <a:buFont typeface="Wingdings" pitchFamily="2" charset="2"/>
              <a:buChar char="§"/>
            </a:pPr>
            <a:r>
              <a:rPr lang="fr-FR" sz="1800" dirty="0"/>
              <a:t>Son objectif est de </a:t>
            </a:r>
            <a:r>
              <a:rPr lang="fr-FR" sz="1800" b="1" dirty="0"/>
              <a:t>concevoir, réaliser et mettre en œuvre des expériences et projets scientifiques </a:t>
            </a:r>
            <a:r>
              <a:rPr lang="fr-FR" sz="1800" dirty="0"/>
              <a:t>en physique nucléaire fondamentale ainsi que dans les </a:t>
            </a:r>
            <a:r>
              <a:rPr lang="fr-FR" sz="1800" b="1" dirty="0"/>
              <a:t>domaines pluridisciplinaires </a:t>
            </a:r>
            <a:r>
              <a:rPr lang="fr-FR" sz="1800" dirty="0"/>
              <a:t>ayant recours aux faisceaux d’ions. En outre, il met à disposition une partie de ses faisceaux pour les </a:t>
            </a:r>
            <a:r>
              <a:rPr lang="fr-FR" sz="1800" b="1" dirty="0"/>
              <a:t>acteurs industriels</a:t>
            </a:r>
            <a:r>
              <a:rPr lang="fr-FR" sz="1800" dirty="0"/>
              <a:t>.</a:t>
            </a:r>
          </a:p>
          <a:p>
            <a:pPr marL="285750" indent="-285750">
              <a:buFont typeface="Wingdings" pitchFamily="2" charset="2"/>
              <a:buChar char="§"/>
            </a:pPr>
            <a:r>
              <a:rPr lang="fr-FR" sz="1800" dirty="0"/>
              <a:t>En France, </a:t>
            </a:r>
            <a:r>
              <a:rPr lang="fr-FR" sz="1800" b="1" dirty="0"/>
              <a:t>le GANIL est labellisé très grande infrastructure de recherche </a:t>
            </a:r>
            <a:r>
              <a:rPr lang="fr-FR" sz="1800" dirty="0"/>
              <a:t>(IR*) par le MESR. Le GANIL est organisé autour d’un Groupement d’Intérêt Economique avec comme tutelles le CEA et le CNRS. </a:t>
            </a:r>
            <a:r>
              <a:rPr lang="fr-FR" sz="1800" b="1" dirty="0"/>
              <a:t>GANIL est une INB</a:t>
            </a:r>
            <a:r>
              <a:rPr lang="fr-FR" sz="1800" dirty="0"/>
              <a:t>, c’est la seule qui concerne un accélérateur en France.</a:t>
            </a:r>
          </a:p>
          <a:p>
            <a:pPr marL="285750" indent="-285750">
              <a:buFont typeface="Wingdings" pitchFamily="2" charset="2"/>
              <a:buChar char="§"/>
            </a:pPr>
            <a:r>
              <a:rPr lang="fr-FR" sz="1800" dirty="0"/>
              <a:t>Au niveau européen, </a:t>
            </a:r>
            <a:r>
              <a:rPr lang="fr-FR" sz="1800" b="1" dirty="0"/>
              <a:t>le GANIL est la 2ème plus grande infrastructure de physique nucléaire </a:t>
            </a:r>
            <a:r>
              <a:rPr lang="fr-FR" sz="1800" dirty="0"/>
              <a:t>après GSI/FAIR (Allemagne), et occupe une place stratégique. </a:t>
            </a:r>
            <a:r>
              <a:rPr lang="fr-FR" sz="1800" b="1" dirty="0"/>
              <a:t>Le GANIL est une infrastructure de référence (</a:t>
            </a:r>
            <a:r>
              <a:rPr lang="fr-FR" sz="1800" b="1" i="1" dirty="0" err="1"/>
              <a:t>landmark</a:t>
            </a:r>
            <a:r>
              <a:rPr lang="fr-FR" sz="1800" b="1" dirty="0"/>
              <a:t>) dans la feuille de route européenne ESFRI</a:t>
            </a:r>
            <a:r>
              <a:rPr lang="fr-FR" sz="1800" dirty="0"/>
              <a:t>. Le plan à moyen et long termes de </a:t>
            </a:r>
            <a:r>
              <a:rPr lang="fr-FR" sz="1800" dirty="0" err="1"/>
              <a:t>NuPECC</a:t>
            </a:r>
            <a:r>
              <a:rPr lang="fr-FR" sz="1800" dirty="0"/>
              <a:t> souligne la nécessité de parachever les ambitions du GANIL-Spiral2 (S</a:t>
            </a:r>
            <a:r>
              <a:rPr lang="fr-FR" sz="1800" baseline="30000" dirty="0"/>
              <a:t>3</a:t>
            </a:r>
            <a:r>
              <a:rPr lang="fr-FR" sz="1800" dirty="0"/>
              <a:t>, DESIR et NEWGAIN) et de garantir sa pleine exploitation sur le long terme.</a:t>
            </a:r>
          </a:p>
          <a:p>
            <a:pPr marL="285750" indent="-285750">
              <a:buFont typeface="Wingdings" pitchFamily="2" charset="2"/>
              <a:buChar char="§"/>
            </a:pPr>
            <a:r>
              <a:rPr lang="fr-FR" sz="1800" dirty="0"/>
              <a:t>Au niveau mondial, le GANIL a un positionnement scientifique complémentaire à </a:t>
            </a:r>
            <a:r>
              <a:rPr lang="fr-FR" sz="1800" dirty="0" err="1"/>
              <a:t>Riken</a:t>
            </a:r>
            <a:r>
              <a:rPr lang="fr-FR" sz="1800" dirty="0"/>
              <a:t> (Japon) et FRIB (USA).</a:t>
            </a:r>
          </a:p>
          <a:p>
            <a:endParaRPr lang="fr-FR" sz="1800" dirty="0"/>
          </a:p>
        </p:txBody>
      </p:sp>
      <p:sp>
        <p:nvSpPr>
          <p:cNvPr id="6" name="Espace réservé du numéro de diapositive 9">
            <a:extLst>
              <a:ext uri="{FF2B5EF4-FFF2-40B4-BE49-F238E27FC236}">
                <a16:creationId xmlns:a16="http://schemas.microsoft.com/office/drawing/2014/main" id="{DB1FEB98-465E-6128-BD25-56E549B4DECE}"/>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2</a:t>
            </a:fld>
            <a:endParaRPr lang="fr-FR" dirty="0"/>
          </a:p>
        </p:txBody>
      </p:sp>
    </p:spTree>
    <p:extLst>
      <p:ext uri="{BB962C8B-B14F-4D97-AF65-F5344CB8AC3E}">
        <p14:creationId xmlns:p14="http://schemas.microsoft.com/office/powerpoint/2010/main" val="218837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A6A22560-A87C-68DE-D8EA-4603087EB139}"/>
              </a:ext>
            </a:extLst>
          </p:cNvPr>
          <p:cNvSpPr txBox="1"/>
          <p:nvPr/>
        </p:nvSpPr>
        <p:spPr>
          <a:xfrm>
            <a:off x="7968209" y="3068960"/>
            <a:ext cx="184731" cy="369332"/>
          </a:xfrm>
          <a:prstGeom prst="rect">
            <a:avLst/>
          </a:prstGeom>
          <a:noFill/>
        </p:spPr>
        <p:txBody>
          <a:bodyPr wrap="none" rtlCol="0">
            <a:spAutoFit/>
          </a:bodyPr>
          <a:lstStyle/>
          <a:p>
            <a:endParaRPr lang="fr-FR" dirty="0"/>
          </a:p>
        </p:txBody>
      </p:sp>
      <p:sp>
        <p:nvSpPr>
          <p:cNvPr id="8" name="Rectangle 7">
            <a:extLst>
              <a:ext uri="{FF2B5EF4-FFF2-40B4-BE49-F238E27FC236}">
                <a16:creationId xmlns:a16="http://schemas.microsoft.com/office/drawing/2014/main" id="{7BF2F2DF-982F-FFCB-34C2-3D1D8432709A}"/>
              </a:ext>
            </a:extLst>
          </p:cNvPr>
          <p:cNvSpPr/>
          <p:nvPr/>
        </p:nvSpPr>
        <p:spPr>
          <a:xfrm>
            <a:off x="564564" y="1024881"/>
            <a:ext cx="8184633" cy="5632311"/>
          </a:xfrm>
          <a:prstGeom prst="rect">
            <a:avLst/>
          </a:prstGeom>
          <a:ln w="28575">
            <a:noFill/>
          </a:ln>
        </p:spPr>
        <p:txBody>
          <a:bodyPr wrap="square">
            <a:spAutoFit/>
          </a:bodyPr>
          <a:lstStyle/>
          <a:p>
            <a:pPr algn="l" eaLnBrk="0" hangingPunct="0">
              <a:spcAft>
                <a:spcPts val="600"/>
              </a:spcAft>
            </a:pPr>
            <a:r>
              <a:rPr lang="en-US" sz="2000" b="1" dirty="0">
                <a:latin typeface="Calibri" panose="020F0502020204030204" pitchFamily="34" charset="0"/>
                <a:cs typeface="Calibri" panose="020F0502020204030204" pitchFamily="34" charset="0"/>
              </a:rPr>
              <a:t>1976</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Création</a:t>
            </a:r>
            <a:r>
              <a:rPr lang="en-US" sz="2000" dirty="0">
                <a:latin typeface="Calibri" panose="020F0502020204030204" pitchFamily="34" charset="0"/>
                <a:cs typeface="Calibri" panose="020F0502020204030204" pitchFamily="34" charset="0"/>
              </a:rPr>
              <a:t> du GANIL</a:t>
            </a:r>
          </a:p>
          <a:p>
            <a:pPr algn="l" eaLnBrk="0" hangingPunct="0">
              <a:spcAft>
                <a:spcPts val="600"/>
              </a:spcAft>
            </a:pPr>
            <a:r>
              <a:rPr lang="en-US" sz="2000" dirty="0">
                <a:latin typeface="Calibri" panose="020F0502020204030204" pitchFamily="34" charset="0"/>
                <a:cs typeface="Calibri" panose="020F0502020204030204" pitchFamily="34" charset="0"/>
              </a:rPr>
              <a:t>	(Grand </a:t>
            </a:r>
            <a:r>
              <a:rPr lang="en-US" sz="2000" dirty="0" err="1">
                <a:latin typeface="Calibri" panose="020F0502020204030204" pitchFamily="34" charset="0"/>
                <a:cs typeface="Calibri" panose="020F0502020204030204" pitchFamily="34" charset="0"/>
              </a:rPr>
              <a:t>Accélérateur</a:t>
            </a:r>
            <a:r>
              <a:rPr lang="en-US" sz="2000" dirty="0">
                <a:latin typeface="Calibri" panose="020F0502020204030204" pitchFamily="34" charset="0"/>
                <a:cs typeface="Calibri" panose="020F0502020204030204" pitchFamily="34" charset="0"/>
              </a:rPr>
              <a:t> national </a:t>
            </a:r>
            <a:r>
              <a:rPr lang="en-US" sz="2000" dirty="0" err="1">
                <a:latin typeface="Calibri" panose="020F0502020204030204" pitchFamily="34" charset="0"/>
                <a:cs typeface="Calibri" panose="020F0502020204030204" pitchFamily="34" charset="0"/>
              </a:rPr>
              <a:t>d’ions</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lourds</a:t>
            </a:r>
            <a:r>
              <a:rPr lang="en-US" sz="2000" dirty="0">
                <a:latin typeface="Calibri" panose="020F0502020204030204" pitchFamily="34" charset="0"/>
                <a:cs typeface="Calibri" panose="020F0502020204030204" pitchFamily="34" charset="0"/>
              </a:rPr>
              <a:t>)</a:t>
            </a:r>
            <a:endParaRPr lang="en-US" sz="2000" b="1" dirty="0">
              <a:latin typeface="Calibri" panose="020F0502020204030204" pitchFamily="34" charset="0"/>
              <a:cs typeface="Calibri" panose="020F0502020204030204" pitchFamily="34" charset="0"/>
            </a:endParaRPr>
          </a:p>
          <a:p>
            <a:pPr algn="l" eaLnBrk="0" hangingPunct="0">
              <a:spcAft>
                <a:spcPts val="600"/>
              </a:spcAft>
            </a:pPr>
            <a:r>
              <a:rPr lang="en-US" sz="2000" b="1" dirty="0">
                <a:latin typeface="Calibri" panose="020F0502020204030204" pitchFamily="34" charset="0"/>
                <a:cs typeface="Calibri" panose="020F0502020204030204" pitchFamily="34" charset="0"/>
              </a:rPr>
              <a:t>1983</a:t>
            </a:r>
            <a:r>
              <a:rPr lang="en-US" sz="2000" dirty="0">
                <a:latin typeface="Calibri" panose="020F0502020204030204" pitchFamily="34" charset="0"/>
                <a:cs typeface="Calibri" panose="020F0502020204030204" pitchFamily="34" charset="0"/>
              </a:rPr>
              <a:t>	1ère </a:t>
            </a:r>
            <a:r>
              <a:rPr lang="en-US" sz="2000" dirty="0" err="1">
                <a:latin typeface="Calibri" panose="020F0502020204030204" pitchFamily="34" charset="0"/>
                <a:cs typeface="Calibri" panose="020F0502020204030204" pitchFamily="34" charset="0"/>
              </a:rPr>
              <a:t>expérience</a:t>
            </a:r>
            <a:endParaRPr lang="en-US" sz="2000" b="1" dirty="0">
              <a:latin typeface="Calibri" panose="020F0502020204030204" pitchFamily="34" charset="0"/>
              <a:cs typeface="Calibri" panose="020F0502020204030204" pitchFamily="34" charset="0"/>
            </a:endParaRPr>
          </a:p>
          <a:p>
            <a:pPr algn="l" eaLnBrk="0" hangingPunct="0">
              <a:spcAft>
                <a:spcPts val="600"/>
              </a:spcAft>
            </a:pPr>
            <a:r>
              <a:rPr lang="en-US" sz="2000" b="1" dirty="0">
                <a:latin typeface="Calibri" panose="020F0502020204030204" pitchFamily="34" charset="0"/>
                <a:cs typeface="Calibri" panose="020F0502020204030204" pitchFamily="34" charset="0"/>
              </a:rPr>
              <a:t>2001</a:t>
            </a:r>
            <a:r>
              <a:rPr lang="en-US" sz="2000" dirty="0">
                <a:latin typeface="Calibri" panose="020F0502020204030204" pitchFamily="34" charset="0"/>
                <a:cs typeface="Calibri" panose="020F0502020204030204" pitchFamily="34" charset="0"/>
              </a:rPr>
              <a:t>	SPIRAL1 exotic beams</a:t>
            </a:r>
            <a:endParaRPr lang="en-US" sz="2000" b="1" dirty="0">
              <a:latin typeface="Calibri" panose="020F0502020204030204" pitchFamily="34" charset="0"/>
              <a:cs typeface="Calibri" panose="020F0502020204030204" pitchFamily="34" charset="0"/>
            </a:endParaRPr>
          </a:p>
          <a:p>
            <a:pPr eaLnBrk="0" hangingPunct="0"/>
            <a:r>
              <a:rPr lang="en-US" sz="2000" b="1" dirty="0">
                <a:latin typeface="Calibri" panose="020F0502020204030204" pitchFamily="34" charset="0"/>
                <a:cs typeface="Calibri" panose="020F0502020204030204" pitchFamily="34" charset="0"/>
              </a:rPr>
              <a:t>2006</a:t>
            </a:r>
            <a:r>
              <a:rPr lang="en-US" sz="2000" dirty="0">
                <a:latin typeface="Calibri" panose="020F0502020204030204" pitchFamily="34" charset="0"/>
                <a:cs typeface="Calibri" panose="020F0502020204030204" pitchFamily="34" charset="0"/>
              </a:rPr>
              <a:t>	SPIRAL2 : signature de la convention de construction </a:t>
            </a:r>
          </a:p>
          <a:p>
            <a:pPr eaLnBrk="0" hangingPunct="0"/>
            <a:r>
              <a:rPr lang="en-US" sz="2000" dirty="0">
                <a:latin typeface="Calibri" panose="020F0502020204030204" pitchFamily="34" charset="0"/>
                <a:cs typeface="Calibri" panose="020F0502020204030204" pitchFamily="34" charset="0"/>
              </a:rPr>
              <a:t>	Inscription sur la roadmap European Strategy Forum for </a:t>
            </a:r>
          </a:p>
          <a:p>
            <a:pPr eaLnBrk="0" hangingPunct="0">
              <a:spcAft>
                <a:spcPts val="600"/>
              </a:spcAft>
            </a:pPr>
            <a:r>
              <a:rPr lang="en-US" sz="2000" dirty="0">
                <a:latin typeface="Calibri" panose="020F0502020204030204" pitchFamily="34" charset="0"/>
                <a:cs typeface="Calibri" panose="020F0502020204030204" pitchFamily="34" charset="0"/>
              </a:rPr>
              <a:t>	Research Infrastructures (ESFRI)</a:t>
            </a:r>
          </a:p>
          <a:p>
            <a:pPr marL="0" lvl="1" eaLnBrk="0" hangingPunct="0">
              <a:spcAft>
                <a:spcPts val="600"/>
              </a:spcAft>
            </a:pPr>
            <a:r>
              <a:rPr lang="fr-FR" sz="2000" b="1" dirty="0">
                <a:solidFill>
                  <a:srgbClr val="000000"/>
                </a:solidFill>
                <a:latin typeface="Calibri" panose="020F0502020204030204" pitchFamily="34" charset="0"/>
                <a:cs typeface="Calibri" panose="020F0502020204030204" pitchFamily="34" charset="0"/>
              </a:rPr>
              <a:t>2016</a:t>
            </a:r>
            <a:r>
              <a:rPr lang="fr-FR" sz="2000" dirty="0">
                <a:solidFill>
                  <a:srgbClr val="000000"/>
                </a:solidFill>
                <a:latin typeface="Calibri" panose="020F0502020204030204" pitchFamily="34" charset="0"/>
                <a:cs typeface="Calibri" panose="020F0502020204030204" pitchFamily="34" charset="0"/>
              </a:rPr>
              <a:t>       SPIRAL2 ESFRI Landmark</a:t>
            </a:r>
            <a:endParaRPr lang="fr-FR" sz="2000" b="1" dirty="0">
              <a:solidFill>
                <a:srgbClr val="000000"/>
              </a:solidFill>
              <a:latin typeface="Calibri" panose="020F0502020204030204" pitchFamily="34" charset="0"/>
              <a:cs typeface="Calibri" panose="020F0502020204030204" pitchFamily="34" charset="0"/>
            </a:endParaRPr>
          </a:p>
          <a:p>
            <a:pPr marL="0" lvl="1" eaLnBrk="0" hangingPunct="0">
              <a:spcAft>
                <a:spcPts val="600"/>
              </a:spcAft>
            </a:pPr>
            <a:r>
              <a:rPr lang="fr-FR" sz="2000" b="1" dirty="0">
                <a:solidFill>
                  <a:srgbClr val="000000"/>
                </a:solidFill>
                <a:latin typeface="Calibri" panose="020F0502020204030204" pitchFamily="34" charset="0"/>
                <a:cs typeface="Calibri" panose="020F0502020204030204" pitchFamily="34" charset="0"/>
              </a:rPr>
              <a:t>2019	</a:t>
            </a:r>
            <a:r>
              <a:rPr lang="en-US" sz="2000" dirty="0">
                <a:latin typeface="Calibri" panose="020F0502020204030204" pitchFamily="34" charset="0"/>
                <a:cs typeface="Calibri" panose="020F0502020204030204" pitchFamily="34" charset="0"/>
              </a:rPr>
              <a:t>Début du commissioning de SPIRAL2</a:t>
            </a:r>
            <a:endParaRPr lang="en-US" sz="2000" b="1" dirty="0">
              <a:latin typeface="Calibri" panose="020F0502020204030204" pitchFamily="34" charset="0"/>
              <a:cs typeface="Calibri" panose="020F0502020204030204" pitchFamily="34" charset="0"/>
            </a:endParaRPr>
          </a:p>
          <a:p>
            <a:pPr marL="0" lvl="1" eaLnBrk="0" hangingPunct="0">
              <a:spcAft>
                <a:spcPts val="600"/>
              </a:spcAft>
            </a:pPr>
            <a:r>
              <a:rPr lang="en-US" sz="2000" b="1" dirty="0">
                <a:latin typeface="Calibri" panose="020F0502020204030204" pitchFamily="34" charset="0"/>
                <a:cs typeface="Calibri" panose="020F0502020204030204" pitchFamily="34" charset="0"/>
              </a:rPr>
              <a:t>2020	</a:t>
            </a:r>
            <a:r>
              <a:rPr lang="en-US" sz="2000" dirty="0">
                <a:latin typeface="Calibri" panose="020F0502020204030204" pitchFamily="34" charset="0"/>
                <a:cs typeface="Calibri" panose="020F0502020204030204" pitchFamily="34" charset="0"/>
              </a:rPr>
              <a:t>1er </a:t>
            </a:r>
            <a:r>
              <a:rPr lang="en-US" sz="2000" dirty="0" err="1">
                <a:latin typeface="Calibri" panose="020F0502020204030204" pitchFamily="34" charset="0"/>
                <a:cs typeface="Calibri" panose="020F0502020204030204" pitchFamily="34" charset="0"/>
              </a:rPr>
              <a:t>faisceau</a:t>
            </a:r>
            <a:r>
              <a:rPr lang="en-US" sz="2000" dirty="0">
                <a:latin typeface="Calibri" panose="020F0502020204030204" pitchFamily="34" charset="0"/>
                <a:cs typeface="Calibri" panose="020F0502020204030204" pitchFamily="34" charset="0"/>
              </a:rPr>
              <a:t> de neutrons</a:t>
            </a:r>
            <a:endParaRPr lang="en-US" sz="2000" b="1" dirty="0">
              <a:latin typeface="Calibri" panose="020F0502020204030204" pitchFamily="34" charset="0"/>
              <a:cs typeface="Calibri" panose="020F0502020204030204" pitchFamily="34" charset="0"/>
            </a:endParaRPr>
          </a:p>
          <a:p>
            <a:pPr marL="0" lvl="1" eaLnBrk="0" hangingPunct="0">
              <a:spcAft>
                <a:spcPts val="600"/>
              </a:spcAft>
            </a:pPr>
            <a:r>
              <a:rPr lang="en-US" sz="2000" b="1" dirty="0">
                <a:latin typeface="Calibri" panose="020F0502020204030204" pitchFamily="34" charset="0"/>
                <a:cs typeface="Calibri" panose="020F0502020204030204" pitchFamily="34" charset="0"/>
              </a:rPr>
              <a:t>2021</a:t>
            </a:r>
            <a:r>
              <a:rPr lang="en-US" sz="2000" dirty="0">
                <a:latin typeface="Calibri" panose="020F0502020204030204" pitchFamily="34" charset="0"/>
                <a:cs typeface="Calibri" panose="020F0502020204030204" pitchFamily="34" charset="0"/>
              </a:rPr>
              <a:t> 	1ère experience NFS (Neutron For Science)</a:t>
            </a:r>
          </a:p>
          <a:p>
            <a:pPr marL="0" lvl="1" eaLnBrk="0" hangingPunct="0">
              <a:spcAft>
                <a:spcPts val="600"/>
              </a:spcAft>
            </a:pPr>
            <a:r>
              <a:rPr lang="en-US" sz="2000" b="1" dirty="0">
                <a:latin typeface="Calibri" panose="020F0502020204030204" pitchFamily="34" charset="0"/>
                <a:cs typeface="Calibri" panose="020F0502020204030204" pitchFamily="34" charset="0"/>
              </a:rPr>
              <a:t>2022</a:t>
            </a:r>
            <a:r>
              <a:rPr lang="en-US" sz="2000" dirty="0">
                <a:latin typeface="Calibri" panose="020F0502020204030204" pitchFamily="34" charset="0"/>
                <a:cs typeface="Calibri" panose="020F0502020204030204" pitchFamily="34" charset="0"/>
              </a:rPr>
              <a:t> 	1ers </a:t>
            </a:r>
            <a:r>
              <a:rPr lang="en-US" sz="2000" dirty="0" err="1">
                <a:latin typeface="Calibri" panose="020F0502020204030204" pitchFamily="34" charset="0"/>
                <a:cs typeface="Calibri" panose="020F0502020204030204" pitchFamily="34" charset="0"/>
              </a:rPr>
              <a:t>faisceaux</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d’ions</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lourds</a:t>
            </a:r>
            <a:r>
              <a:rPr lang="en-US" sz="2000" dirty="0">
                <a:latin typeface="Calibri" panose="020F0502020204030204" pitchFamily="34" charset="0"/>
                <a:cs typeface="Calibri" panose="020F0502020204030204" pitchFamily="34" charset="0"/>
              </a:rPr>
              <a:t> dans LINAC</a:t>
            </a:r>
          </a:p>
          <a:p>
            <a:pPr marL="0" lvl="1" eaLnBrk="0" hangingPunct="0">
              <a:spcAft>
                <a:spcPts val="600"/>
              </a:spcAft>
            </a:pPr>
            <a:r>
              <a:rPr lang="en-US" sz="2000" b="1" dirty="0">
                <a:latin typeface="Calibri" panose="020F0502020204030204" pitchFamily="34" charset="0"/>
                <a:cs typeface="Calibri" panose="020F0502020204030204" pitchFamily="34" charset="0"/>
              </a:rPr>
              <a:t>2024</a:t>
            </a:r>
            <a:r>
              <a:rPr lang="en-US" sz="2000" dirty="0">
                <a:latin typeface="Calibri" panose="020F0502020204030204" pitchFamily="34" charset="0"/>
                <a:cs typeface="Calibri" panose="020F0502020204030204" pitchFamily="34" charset="0"/>
              </a:rPr>
              <a:t> 	1er </a:t>
            </a:r>
            <a:r>
              <a:rPr lang="en-US" sz="2000" dirty="0" err="1">
                <a:latin typeface="Calibri" panose="020F0502020204030204" pitchFamily="34" charset="0"/>
                <a:cs typeface="Calibri" panose="020F0502020204030204" pitchFamily="34" charset="0"/>
              </a:rPr>
              <a:t>jalon</a:t>
            </a:r>
            <a:r>
              <a:rPr lang="en-US" sz="2000" dirty="0">
                <a:latin typeface="Calibri" panose="020F0502020204030204" pitchFamily="34" charset="0"/>
                <a:cs typeface="Calibri" panose="020F0502020204030204" pitchFamily="34" charset="0"/>
              </a:rPr>
              <a:t> mise </a:t>
            </a:r>
            <a:r>
              <a:rPr lang="en-US" sz="2000" dirty="0" err="1">
                <a:latin typeface="Calibri" panose="020F0502020204030204" pitchFamily="34" charset="0"/>
                <a:cs typeface="Calibri" panose="020F0502020204030204" pitchFamily="34" charset="0"/>
              </a:rPr>
              <a:t>en</a:t>
            </a:r>
            <a:r>
              <a:rPr lang="en-US" sz="2000" dirty="0">
                <a:latin typeface="Calibri" panose="020F0502020204030204" pitchFamily="34" charset="0"/>
                <a:cs typeface="Calibri" panose="020F0502020204030204" pitchFamily="34" charset="0"/>
              </a:rPr>
              <a:t> service S</a:t>
            </a:r>
            <a:r>
              <a:rPr lang="en-US" sz="2000" baseline="30000" dirty="0">
                <a:latin typeface="Calibri" panose="020F0502020204030204" pitchFamily="34" charset="0"/>
                <a:cs typeface="Calibri" panose="020F0502020204030204" pitchFamily="34" charset="0"/>
              </a:rPr>
              <a:t>3</a:t>
            </a:r>
          </a:p>
          <a:p>
            <a:pPr marL="0" lvl="1" eaLnBrk="0" hangingPunct="0">
              <a:spcAft>
                <a:spcPts val="600"/>
              </a:spcAft>
            </a:pPr>
            <a:r>
              <a:rPr lang="en-US" sz="2000" b="1" dirty="0">
                <a:latin typeface="Calibri" panose="020F0502020204030204" pitchFamily="34" charset="0"/>
                <a:cs typeface="Calibri" panose="020F0502020204030204" pitchFamily="34" charset="0"/>
              </a:rPr>
              <a:t>2025</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Réception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batiment</a:t>
            </a:r>
            <a:r>
              <a:rPr lang="en-US" sz="2000" dirty="0">
                <a:latin typeface="Calibri" panose="020F0502020204030204" pitchFamily="34" charset="0"/>
                <a:cs typeface="Calibri" panose="020F0502020204030204" pitchFamily="34" charset="0"/>
              </a:rPr>
              <a:t> DESIR</a:t>
            </a:r>
          </a:p>
          <a:p>
            <a:pPr marL="0" lvl="1" eaLnBrk="0" hangingPunct="0"/>
            <a:endParaRPr lang="en-US" sz="2000" dirty="0">
              <a:latin typeface="Calibri" panose="020F0502020204030204" pitchFamily="34" charset="0"/>
              <a:cs typeface="Calibri" panose="020F0502020204030204" pitchFamily="34" charset="0"/>
            </a:endParaRPr>
          </a:p>
        </p:txBody>
      </p:sp>
      <p:sp>
        <p:nvSpPr>
          <p:cNvPr id="9" name="CustomShape 1">
            <a:extLst>
              <a:ext uri="{FF2B5EF4-FFF2-40B4-BE49-F238E27FC236}">
                <a16:creationId xmlns:a16="http://schemas.microsoft.com/office/drawing/2014/main" id="{C7D63DA0-5BFE-5EB9-2BB8-754A300FA778}"/>
              </a:ext>
            </a:extLst>
          </p:cNvPr>
          <p:cNvSpPr/>
          <p:nvPr/>
        </p:nvSpPr>
        <p:spPr>
          <a:xfrm>
            <a:off x="402626" y="200067"/>
            <a:ext cx="4881762" cy="644877"/>
          </a:xfrm>
          <a:prstGeom prst="rect">
            <a:avLst/>
          </a:prstGeom>
        </p:spPr>
        <p:txBody>
          <a:bodyPr vert="horz" lIns="91440" tIns="45720" rIns="91440" bIns="45720" rtlCol="0" anchor="ctr">
            <a:normAutofit/>
          </a:bodyPr>
          <a:lstStyle/>
          <a:p>
            <a:pPr>
              <a:lnSpc>
                <a:spcPct val="90000"/>
              </a:lnSpc>
              <a:spcBef>
                <a:spcPct val="0"/>
              </a:spcBef>
            </a:pPr>
            <a:r>
              <a:rPr lang="fr-FR" sz="4000" b="1" dirty="0">
                <a:solidFill>
                  <a:schemeClr val="accent2"/>
                </a:solidFill>
                <a:latin typeface="Arial" panose="020B0604020202020204" pitchFamily="34" charset="0"/>
                <a:ea typeface="+mj-ea"/>
                <a:cs typeface="Arial" panose="020B0604020202020204" pitchFamily="34" charset="0"/>
              </a:rPr>
              <a:t>Un peu d’histoire…</a:t>
            </a:r>
          </a:p>
        </p:txBody>
      </p:sp>
      <p:pic>
        <p:nvPicPr>
          <p:cNvPr id="11" name="Picture 4">
            <a:extLst>
              <a:ext uri="{FF2B5EF4-FFF2-40B4-BE49-F238E27FC236}">
                <a16:creationId xmlns:a16="http://schemas.microsoft.com/office/drawing/2014/main" id="{F6CA6CBD-5DE5-A92D-D806-44019737A07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89640" y="978324"/>
            <a:ext cx="3512449" cy="233162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F50BA363-0AC5-9EE2-91F2-73497CCD81D0}"/>
              </a:ext>
            </a:extLst>
          </p:cNvPr>
          <p:cNvSpPr txBox="1"/>
          <p:nvPr/>
        </p:nvSpPr>
        <p:spPr>
          <a:xfrm>
            <a:off x="9736679" y="1293671"/>
            <a:ext cx="1445652" cy="369332"/>
          </a:xfrm>
          <a:prstGeom prst="rect">
            <a:avLst/>
          </a:prstGeom>
          <a:noFill/>
        </p:spPr>
        <p:txBody>
          <a:bodyPr wrap="none" rtlCol="0">
            <a:spAutoFit/>
          </a:bodyPr>
          <a:lstStyle/>
          <a:p>
            <a:r>
              <a:rPr lang="fr-FR" dirty="0">
                <a:solidFill>
                  <a:schemeClr val="bg1"/>
                </a:solidFill>
              </a:rPr>
              <a:t>GANIL 1980</a:t>
            </a:r>
          </a:p>
        </p:txBody>
      </p:sp>
      <p:sp>
        <p:nvSpPr>
          <p:cNvPr id="3" name="Ellipse 2">
            <a:extLst>
              <a:ext uri="{FF2B5EF4-FFF2-40B4-BE49-F238E27FC236}">
                <a16:creationId xmlns:a16="http://schemas.microsoft.com/office/drawing/2014/main" id="{36B74F75-2D8E-CF32-098A-2EB1FB6B6F94}"/>
              </a:ext>
            </a:extLst>
          </p:cNvPr>
          <p:cNvSpPr/>
          <p:nvPr/>
        </p:nvSpPr>
        <p:spPr>
          <a:xfrm>
            <a:off x="7843962" y="4235784"/>
            <a:ext cx="2800658" cy="1697537"/>
          </a:xfrm>
          <a:prstGeom prst="ellipse">
            <a:avLst/>
          </a:prstGeom>
          <a:noFill/>
          <a:ln w="349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00645" y="138901"/>
            <a:ext cx="767208" cy="767208"/>
          </a:xfrm>
          <a:prstGeom prst="rect">
            <a:avLst/>
          </a:prstGeom>
        </p:spPr>
      </p:pic>
      <p:pic>
        <p:nvPicPr>
          <p:cNvPr id="5" name="Imag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69450" y="138901"/>
            <a:ext cx="767208" cy="756686"/>
          </a:xfrm>
          <a:prstGeom prst="rect">
            <a:avLst/>
          </a:prstGeom>
        </p:spPr>
      </p:pic>
      <p:sp>
        <p:nvSpPr>
          <p:cNvPr id="10" name="Espace réservé du numéro de diapositive 9"/>
          <p:cNvSpPr>
            <a:spLocks noGrp="1"/>
          </p:cNvSpPr>
          <p:nvPr>
            <p:ph type="sldNum" sz="quarter" idx="12"/>
          </p:nvPr>
        </p:nvSpPr>
        <p:spPr/>
        <p:txBody>
          <a:bodyPr/>
          <a:lstStyle/>
          <a:p>
            <a:fld id="{94B63599-5DA0-BE42-AE37-88D1760620F1}" type="slidenum">
              <a:rPr lang="fr-FR" smtClean="0"/>
              <a:t>3</a:t>
            </a:fld>
            <a:endParaRPr lang="fr-FR" dirty="0"/>
          </a:p>
        </p:txBody>
      </p:sp>
      <p:pic>
        <p:nvPicPr>
          <p:cNvPr id="13" name="Image 12">
            <a:extLst>
              <a:ext uri="{FF2B5EF4-FFF2-40B4-BE49-F238E27FC236}">
                <a16:creationId xmlns:a16="http://schemas.microsoft.com/office/drawing/2014/main" id="{64016A2B-FCAB-98CE-439B-28ACF5D0FFB6}"/>
              </a:ext>
            </a:extLst>
          </p:cNvPr>
          <p:cNvPicPr>
            <a:picLocks noChangeAspect="1"/>
          </p:cNvPicPr>
          <p:nvPr/>
        </p:nvPicPr>
        <p:blipFill>
          <a:blip r:embed="rId5"/>
          <a:stretch>
            <a:fillRect/>
          </a:stretch>
        </p:blipFill>
        <p:spPr>
          <a:xfrm>
            <a:off x="7968209" y="3374591"/>
            <a:ext cx="3867311" cy="2896692"/>
          </a:xfrm>
          <a:prstGeom prst="rect">
            <a:avLst/>
          </a:prstGeom>
        </p:spPr>
      </p:pic>
      <p:sp>
        <p:nvSpPr>
          <p:cNvPr id="16" name="ZoneTexte 15">
            <a:extLst>
              <a:ext uri="{FF2B5EF4-FFF2-40B4-BE49-F238E27FC236}">
                <a16:creationId xmlns:a16="http://schemas.microsoft.com/office/drawing/2014/main" id="{2B90E82E-0B5A-0C0B-75F9-B2470C349D9A}"/>
              </a:ext>
            </a:extLst>
          </p:cNvPr>
          <p:cNvSpPr txBox="1"/>
          <p:nvPr/>
        </p:nvSpPr>
        <p:spPr>
          <a:xfrm>
            <a:off x="10249338" y="5767630"/>
            <a:ext cx="1289135" cy="369332"/>
          </a:xfrm>
          <a:prstGeom prst="rect">
            <a:avLst/>
          </a:prstGeom>
          <a:noFill/>
        </p:spPr>
        <p:txBody>
          <a:bodyPr wrap="none" rtlCol="0">
            <a:spAutoFit/>
          </a:bodyPr>
          <a:lstStyle/>
          <a:p>
            <a:r>
              <a:rPr lang="fr-FR" dirty="0">
                <a:solidFill>
                  <a:schemeClr val="bg1"/>
                </a:solidFill>
              </a:rPr>
              <a:t>GANIL 2026</a:t>
            </a:r>
          </a:p>
        </p:txBody>
      </p:sp>
    </p:spTree>
    <p:extLst>
      <p:ext uri="{BB962C8B-B14F-4D97-AF65-F5344CB8AC3E}">
        <p14:creationId xmlns:p14="http://schemas.microsoft.com/office/powerpoint/2010/main" val="2780043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9D2E7-B3D5-66BF-58A1-D99F65301486}"/>
              </a:ext>
            </a:extLst>
          </p:cNvPr>
          <p:cNvSpPr>
            <a:spLocks noGrp="1"/>
          </p:cNvSpPr>
          <p:nvPr>
            <p:ph type="title"/>
          </p:nvPr>
        </p:nvSpPr>
        <p:spPr/>
        <p:txBody>
          <a:bodyPr/>
          <a:lstStyle/>
          <a:p>
            <a:endParaRPr lang="en-US" dirty="0"/>
          </a:p>
        </p:txBody>
      </p:sp>
      <p:sp>
        <p:nvSpPr>
          <p:cNvPr id="3" name="Espace réservé du contenu 2">
            <a:extLst>
              <a:ext uri="{FF2B5EF4-FFF2-40B4-BE49-F238E27FC236}">
                <a16:creationId xmlns:a16="http://schemas.microsoft.com/office/drawing/2014/main" id="{8FA050E1-441A-0109-7FD9-7EEEEC9CA8DF}"/>
              </a:ext>
            </a:extLst>
          </p:cNvPr>
          <p:cNvSpPr>
            <a:spLocks noGrp="1"/>
          </p:cNvSpPr>
          <p:nvPr>
            <p:ph idx="1"/>
          </p:nvPr>
        </p:nvSpPr>
        <p:spPr/>
        <p:txBody>
          <a:bodyPr/>
          <a:lstStyle/>
          <a:p>
            <a:endParaRPr lang="en-US"/>
          </a:p>
        </p:txBody>
      </p:sp>
      <p:grpSp>
        <p:nvGrpSpPr>
          <p:cNvPr id="5" name="Group 102">
            <a:extLst>
              <a:ext uri="{FF2B5EF4-FFF2-40B4-BE49-F238E27FC236}">
                <a16:creationId xmlns:a16="http://schemas.microsoft.com/office/drawing/2014/main" id="{46793BC3-A31E-33D2-1F72-998CE43A934E}"/>
              </a:ext>
            </a:extLst>
          </p:cNvPr>
          <p:cNvGrpSpPr/>
          <p:nvPr/>
        </p:nvGrpSpPr>
        <p:grpSpPr>
          <a:xfrm>
            <a:off x="679096" y="690450"/>
            <a:ext cx="7403035" cy="5616000"/>
            <a:chOff x="870482" y="690450"/>
            <a:chExt cx="7403035" cy="5616000"/>
          </a:xfrm>
        </p:grpSpPr>
        <p:pic>
          <p:nvPicPr>
            <p:cNvPr id="6" name="Picture 4">
              <a:extLst>
                <a:ext uri="{FF2B5EF4-FFF2-40B4-BE49-F238E27FC236}">
                  <a16:creationId xmlns:a16="http://schemas.microsoft.com/office/drawing/2014/main" id="{77242BE6-7529-5EFE-D9B5-AECCBEF0B707}"/>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4000" contrast="13000"/>
                      </a14:imgEffect>
                    </a14:imgLayer>
                  </a14:imgProps>
                </a:ext>
                <a:ext uri="{28A0092B-C50C-407E-A947-70E740481C1C}">
                  <a14:useLocalDpi xmlns:a14="http://schemas.microsoft.com/office/drawing/2010/main"/>
                </a:ext>
              </a:extLst>
            </a:blip>
            <a:srcRect/>
            <a:stretch/>
          </p:blipFill>
          <p:spPr>
            <a:xfrm>
              <a:off x="870482" y="690450"/>
              <a:ext cx="7403035" cy="5616000"/>
            </a:xfrm>
            <a:prstGeom prst="rect">
              <a:avLst/>
            </a:prstGeom>
            <a:solidFill>
              <a:schemeClr val="accent6">
                <a:lumMod val="60000"/>
                <a:lumOff val="40000"/>
              </a:schemeClr>
            </a:solidFill>
          </p:spPr>
        </p:pic>
        <p:sp>
          <p:nvSpPr>
            <p:cNvPr id="7" name="Rectangle 6">
              <a:extLst>
                <a:ext uri="{FF2B5EF4-FFF2-40B4-BE49-F238E27FC236}">
                  <a16:creationId xmlns:a16="http://schemas.microsoft.com/office/drawing/2014/main" id="{EEB7B346-3024-9A62-C635-DD2F534E0431}"/>
                </a:ext>
              </a:extLst>
            </p:cNvPr>
            <p:cNvSpPr/>
            <p:nvPr/>
          </p:nvSpPr>
          <p:spPr>
            <a:xfrm>
              <a:off x="7020818" y="1924115"/>
              <a:ext cx="856152" cy="800813"/>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p>
          </p:txBody>
        </p:sp>
        <p:sp>
          <p:nvSpPr>
            <p:cNvPr id="8" name="Ellipse 8">
              <a:extLst>
                <a:ext uri="{FF2B5EF4-FFF2-40B4-BE49-F238E27FC236}">
                  <a16:creationId xmlns:a16="http://schemas.microsoft.com/office/drawing/2014/main" id="{34EF7DF3-B48B-5318-83DA-D5B8DD5366AC}"/>
                </a:ext>
              </a:extLst>
            </p:cNvPr>
            <p:cNvSpPr/>
            <p:nvPr/>
          </p:nvSpPr>
          <p:spPr>
            <a:xfrm>
              <a:off x="3947856" y="4033719"/>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9" name="ZoneTexte 19">
              <a:extLst>
                <a:ext uri="{FF2B5EF4-FFF2-40B4-BE49-F238E27FC236}">
                  <a16:creationId xmlns:a16="http://schemas.microsoft.com/office/drawing/2014/main" id="{0D1E21E9-A912-255E-2E06-F17F7F2C06AE}"/>
                </a:ext>
              </a:extLst>
            </p:cNvPr>
            <p:cNvSpPr txBox="1"/>
            <p:nvPr/>
          </p:nvSpPr>
          <p:spPr>
            <a:xfrm>
              <a:off x="4262851" y="4180286"/>
              <a:ext cx="431529" cy="400110"/>
            </a:xfrm>
            <a:prstGeom prst="rect">
              <a:avLst/>
            </a:prstGeom>
            <a:noFill/>
          </p:spPr>
          <p:txBody>
            <a:bodyPr wrap="none" rtlCol="0">
              <a:spAutoFit/>
            </a:bodyPr>
            <a:lstStyle/>
            <a:p>
              <a:pPr algn="ctr"/>
              <a:r>
                <a:rPr lang="en-GB" sz="1000" dirty="0">
                  <a:solidFill>
                    <a:srgbClr val="FFC000"/>
                  </a:solidFill>
                </a:rPr>
                <a:t>LNL/</a:t>
              </a:r>
            </a:p>
            <a:p>
              <a:pPr algn="ctr"/>
              <a:r>
                <a:rPr lang="en-GB" sz="1000" dirty="0">
                  <a:solidFill>
                    <a:srgbClr val="FFFF00"/>
                  </a:solidFill>
                </a:rPr>
                <a:t>SPES</a:t>
              </a:r>
            </a:p>
          </p:txBody>
        </p:sp>
        <p:sp>
          <p:nvSpPr>
            <p:cNvPr id="10" name="ZoneTexte 23">
              <a:extLst>
                <a:ext uri="{FF2B5EF4-FFF2-40B4-BE49-F238E27FC236}">
                  <a16:creationId xmlns:a16="http://schemas.microsoft.com/office/drawing/2014/main" id="{1893628E-E2AF-76AA-FC3C-50B937F002F6}"/>
                </a:ext>
              </a:extLst>
            </p:cNvPr>
            <p:cNvSpPr txBox="1"/>
            <p:nvPr/>
          </p:nvSpPr>
          <p:spPr>
            <a:xfrm>
              <a:off x="4687838" y="5684745"/>
              <a:ext cx="322524" cy="200055"/>
            </a:xfrm>
            <a:prstGeom prst="rect">
              <a:avLst/>
            </a:prstGeom>
            <a:noFill/>
          </p:spPr>
          <p:txBody>
            <a:bodyPr wrap="none" rtlCol="0">
              <a:spAutoFit/>
            </a:bodyPr>
            <a:lstStyle/>
            <a:p>
              <a:pPr algn="ctr"/>
              <a:r>
                <a:rPr lang="en-GB" sz="700" dirty="0">
                  <a:solidFill>
                    <a:srgbClr val="FFC000"/>
                  </a:solidFill>
                </a:rPr>
                <a:t>LNS</a:t>
              </a:r>
            </a:p>
          </p:txBody>
        </p:sp>
        <p:sp>
          <p:nvSpPr>
            <p:cNvPr id="11" name="Ellipse 10">
              <a:extLst>
                <a:ext uri="{FF2B5EF4-FFF2-40B4-BE49-F238E27FC236}">
                  <a16:creationId xmlns:a16="http://schemas.microsoft.com/office/drawing/2014/main" id="{0901E561-95FD-9383-2F02-200CBFD9B325}"/>
                </a:ext>
              </a:extLst>
            </p:cNvPr>
            <p:cNvSpPr/>
            <p:nvPr/>
          </p:nvSpPr>
          <p:spPr>
            <a:xfrm>
              <a:off x="6158356" y="1410436"/>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12" name="ZoneTexte 26">
              <a:extLst>
                <a:ext uri="{FF2B5EF4-FFF2-40B4-BE49-F238E27FC236}">
                  <a16:creationId xmlns:a16="http://schemas.microsoft.com/office/drawing/2014/main" id="{8E355CA0-EFB8-E026-8EC9-8DFFFC000B5F}"/>
                </a:ext>
              </a:extLst>
            </p:cNvPr>
            <p:cNvSpPr txBox="1"/>
            <p:nvPr/>
          </p:nvSpPr>
          <p:spPr>
            <a:xfrm>
              <a:off x="6009105" y="1217789"/>
              <a:ext cx="402674" cy="246221"/>
            </a:xfrm>
            <a:prstGeom prst="rect">
              <a:avLst/>
            </a:prstGeom>
            <a:noFill/>
          </p:spPr>
          <p:txBody>
            <a:bodyPr wrap="none" rtlCol="0">
              <a:spAutoFit/>
            </a:bodyPr>
            <a:lstStyle/>
            <a:p>
              <a:pPr algn="ctr"/>
              <a:r>
                <a:rPr lang="en-GB" sz="1000" dirty="0">
                  <a:solidFill>
                    <a:srgbClr val="FFC000"/>
                  </a:solidFill>
                </a:rPr>
                <a:t>JYFL</a:t>
              </a:r>
              <a:endParaRPr lang="en-GB" sz="900" dirty="0">
                <a:solidFill>
                  <a:srgbClr val="FFC000"/>
                </a:solidFill>
              </a:endParaRPr>
            </a:p>
          </p:txBody>
        </p:sp>
        <p:sp>
          <p:nvSpPr>
            <p:cNvPr id="13" name="ZoneTexte 37">
              <a:extLst>
                <a:ext uri="{FF2B5EF4-FFF2-40B4-BE49-F238E27FC236}">
                  <a16:creationId xmlns:a16="http://schemas.microsoft.com/office/drawing/2014/main" id="{5F7A3C23-F777-C5FD-90E3-A0237DC1AD77}"/>
                </a:ext>
              </a:extLst>
            </p:cNvPr>
            <p:cNvSpPr txBox="1"/>
            <p:nvPr/>
          </p:nvSpPr>
          <p:spPr>
            <a:xfrm>
              <a:off x="4206980" y="3272851"/>
              <a:ext cx="724237" cy="276999"/>
            </a:xfrm>
            <a:prstGeom prst="rect">
              <a:avLst/>
            </a:prstGeom>
            <a:noFill/>
          </p:spPr>
          <p:txBody>
            <a:bodyPr wrap="none" rtlCol="0">
              <a:spAutoFit/>
            </a:bodyPr>
            <a:lstStyle/>
            <a:p>
              <a:r>
                <a:rPr lang="en-GB" sz="1200" dirty="0">
                  <a:solidFill>
                    <a:srgbClr val="FFC000"/>
                  </a:solidFill>
                </a:rPr>
                <a:t>GSI/</a:t>
              </a:r>
              <a:r>
                <a:rPr lang="en-GB" sz="1200" u="sng" dirty="0">
                  <a:solidFill>
                    <a:srgbClr val="F6F800"/>
                  </a:solidFill>
                </a:rPr>
                <a:t>FAIR</a:t>
              </a:r>
            </a:p>
          </p:txBody>
        </p:sp>
        <p:sp>
          <p:nvSpPr>
            <p:cNvPr id="14" name="ZoneTexte 38">
              <a:extLst>
                <a:ext uri="{FF2B5EF4-FFF2-40B4-BE49-F238E27FC236}">
                  <a16:creationId xmlns:a16="http://schemas.microsoft.com/office/drawing/2014/main" id="{2D5F716D-9CE1-E39B-372B-1F85A9DE108A}"/>
                </a:ext>
              </a:extLst>
            </p:cNvPr>
            <p:cNvSpPr txBox="1"/>
            <p:nvPr/>
          </p:nvSpPr>
          <p:spPr>
            <a:xfrm>
              <a:off x="3721345" y="2986194"/>
              <a:ext cx="1209871" cy="246221"/>
            </a:xfrm>
            <a:prstGeom prst="rect">
              <a:avLst/>
            </a:prstGeom>
            <a:noFill/>
          </p:spPr>
          <p:txBody>
            <a:bodyPr wrap="square" rtlCol="0">
              <a:spAutoFit/>
            </a:bodyPr>
            <a:lstStyle/>
            <a:p>
              <a:r>
                <a:rPr lang="en-GB" sz="1000" dirty="0">
                  <a:solidFill>
                    <a:srgbClr val="FFFF00"/>
                  </a:solidFill>
                </a:rPr>
                <a:t>(ISOL@</a:t>
              </a:r>
              <a:r>
                <a:rPr lang="en-GB" sz="1000" u="sng" dirty="0">
                  <a:solidFill>
                    <a:srgbClr val="FFFF00"/>
                  </a:solidFill>
                </a:rPr>
                <a:t>MYRRHA</a:t>
              </a:r>
              <a:r>
                <a:rPr lang="en-GB" sz="1000" dirty="0">
                  <a:solidFill>
                    <a:srgbClr val="FFFF00"/>
                  </a:solidFill>
                </a:rPr>
                <a:t>)</a:t>
              </a:r>
            </a:p>
          </p:txBody>
        </p:sp>
        <p:sp>
          <p:nvSpPr>
            <p:cNvPr id="15" name="ZoneTexte 40">
              <a:extLst>
                <a:ext uri="{FF2B5EF4-FFF2-40B4-BE49-F238E27FC236}">
                  <a16:creationId xmlns:a16="http://schemas.microsoft.com/office/drawing/2014/main" id="{61271099-EDA2-63E0-2EE1-D4EF6E26D02B}"/>
                </a:ext>
              </a:extLst>
            </p:cNvPr>
            <p:cNvSpPr txBox="1"/>
            <p:nvPr/>
          </p:nvSpPr>
          <p:spPr>
            <a:xfrm>
              <a:off x="3508334" y="3659574"/>
              <a:ext cx="404278" cy="215444"/>
            </a:xfrm>
            <a:prstGeom prst="rect">
              <a:avLst/>
            </a:prstGeom>
            <a:noFill/>
          </p:spPr>
          <p:txBody>
            <a:bodyPr wrap="none" rtlCol="0">
              <a:spAutoFit/>
            </a:bodyPr>
            <a:lstStyle/>
            <a:p>
              <a:r>
                <a:rPr lang="en-GB" sz="800" dirty="0">
                  <a:solidFill>
                    <a:srgbClr val="FFC000"/>
                  </a:solidFill>
                </a:rPr>
                <a:t>ALTO</a:t>
              </a:r>
              <a:endParaRPr lang="en-GB" sz="800" dirty="0">
                <a:solidFill>
                  <a:srgbClr val="FFFF00"/>
                </a:solidFill>
              </a:endParaRPr>
            </a:p>
          </p:txBody>
        </p:sp>
        <p:sp>
          <p:nvSpPr>
            <p:cNvPr id="16" name="ZoneTexte 43">
              <a:extLst>
                <a:ext uri="{FF2B5EF4-FFF2-40B4-BE49-F238E27FC236}">
                  <a16:creationId xmlns:a16="http://schemas.microsoft.com/office/drawing/2014/main" id="{A274D768-038B-01C0-3753-20D72BA37161}"/>
                </a:ext>
              </a:extLst>
            </p:cNvPr>
            <p:cNvSpPr txBox="1"/>
            <p:nvPr/>
          </p:nvSpPr>
          <p:spPr>
            <a:xfrm>
              <a:off x="2959375" y="3476085"/>
              <a:ext cx="728879" cy="461665"/>
            </a:xfrm>
            <a:prstGeom prst="rect">
              <a:avLst/>
            </a:prstGeom>
            <a:noFill/>
          </p:spPr>
          <p:txBody>
            <a:bodyPr wrap="square" rtlCol="0">
              <a:spAutoFit/>
            </a:bodyPr>
            <a:lstStyle/>
            <a:p>
              <a:r>
                <a:rPr lang="en-GB" sz="1200" dirty="0">
                  <a:solidFill>
                    <a:srgbClr val="FFC000"/>
                  </a:solidFill>
                </a:rPr>
                <a:t>GANIL/</a:t>
              </a:r>
            </a:p>
            <a:p>
              <a:r>
                <a:rPr lang="en-GB" sz="1200" u="sng" dirty="0">
                  <a:solidFill>
                    <a:srgbClr val="F6F800"/>
                  </a:solidFill>
                </a:rPr>
                <a:t>SPIRAL2</a:t>
              </a:r>
            </a:p>
          </p:txBody>
        </p:sp>
        <p:sp>
          <p:nvSpPr>
            <p:cNvPr id="17" name="ZoneTexte 44">
              <a:extLst>
                <a:ext uri="{FF2B5EF4-FFF2-40B4-BE49-F238E27FC236}">
                  <a16:creationId xmlns:a16="http://schemas.microsoft.com/office/drawing/2014/main" id="{4190EDE1-73BD-760B-6CD6-0627CED9C2F7}"/>
                </a:ext>
              </a:extLst>
            </p:cNvPr>
            <p:cNvSpPr txBox="1"/>
            <p:nvPr/>
          </p:nvSpPr>
          <p:spPr>
            <a:xfrm>
              <a:off x="6151160" y="4253503"/>
              <a:ext cx="657552" cy="215444"/>
            </a:xfrm>
            <a:prstGeom prst="rect">
              <a:avLst/>
            </a:prstGeom>
            <a:noFill/>
          </p:spPr>
          <p:txBody>
            <a:bodyPr wrap="none" rtlCol="0">
              <a:spAutoFit/>
            </a:bodyPr>
            <a:lstStyle/>
            <a:p>
              <a:r>
                <a:rPr lang="en-GB" sz="800" dirty="0">
                  <a:solidFill>
                    <a:srgbClr val="FFC000"/>
                  </a:solidFill>
                </a:rPr>
                <a:t>IFIN/</a:t>
              </a:r>
              <a:r>
                <a:rPr lang="en-GB" sz="800" dirty="0">
                  <a:solidFill>
                    <a:srgbClr val="F6F800"/>
                  </a:solidFill>
                </a:rPr>
                <a:t>ELI-NP</a:t>
              </a:r>
            </a:p>
          </p:txBody>
        </p:sp>
        <p:sp>
          <p:nvSpPr>
            <p:cNvPr id="18" name="ZoneTexte 6">
              <a:extLst>
                <a:ext uri="{FF2B5EF4-FFF2-40B4-BE49-F238E27FC236}">
                  <a16:creationId xmlns:a16="http://schemas.microsoft.com/office/drawing/2014/main" id="{8B35334E-4B88-F080-38B2-862B0825BC89}"/>
                </a:ext>
              </a:extLst>
            </p:cNvPr>
            <p:cNvSpPr txBox="1"/>
            <p:nvPr/>
          </p:nvSpPr>
          <p:spPr>
            <a:xfrm>
              <a:off x="3747948" y="3849355"/>
              <a:ext cx="889987" cy="246221"/>
            </a:xfrm>
            <a:prstGeom prst="rect">
              <a:avLst/>
            </a:prstGeom>
            <a:noFill/>
          </p:spPr>
          <p:txBody>
            <a:bodyPr wrap="none" rtlCol="0">
              <a:spAutoFit/>
            </a:bodyPr>
            <a:lstStyle/>
            <a:p>
              <a:r>
                <a:rPr lang="en-GB" sz="1000" dirty="0">
                  <a:solidFill>
                    <a:srgbClr val="FFC000"/>
                  </a:solidFill>
                </a:rPr>
                <a:t>CERN/ISOLDE</a:t>
              </a:r>
            </a:p>
          </p:txBody>
        </p:sp>
        <p:sp>
          <p:nvSpPr>
            <p:cNvPr id="19" name="Ellipse 13">
              <a:extLst>
                <a:ext uri="{FF2B5EF4-FFF2-40B4-BE49-F238E27FC236}">
                  <a16:creationId xmlns:a16="http://schemas.microsoft.com/office/drawing/2014/main" id="{B2AACDE4-85F0-63FD-1C77-F0CEF9A73E4B}"/>
                </a:ext>
              </a:extLst>
            </p:cNvPr>
            <p:cNvSpPr/>
            <p:nvPr/>
          </p:nvSpPr>
          <p:spPr>
            <a:xfrm>
              <a:off x="5685542" y="3507724"/>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20" name="ZoneTexte 14">
              <a:extLst>
                <a:ext uri="{FF2B5EF4-FFF2-40B4-BE49-F238E27FC236}">
                  <a16:creationId xmlns:a16="http://schemas.microsoft.com/office/drawing/2014/main" id="{6C4F68DE-7C27-6282-ED8C-BD1D7ED88881}"/>
                </a:ext>
              </a:extLst>
            </p:cNvPr>
            <p:cNvSpPr txBox="1"/>
            <p:nvPr/>
          </p:nvSpPr>
          <p:spPr>
            <a:xfrm>
              <a:off x="5469192" y="3354059"/>
              <a:ext cx="494046" cy="215444"/>
            </a:xfrm>
            <a:prstGeom prst="rect">
              <a:avLst/>
            </a:prstGeom>
            <a:noFill/>
          </p:spPr>
          <p:txBody>
            <a:bodyPr wrap="none" rtlCol="0">
              <a:spAutoFit/>
            </a:bodyPr>
            <a:lstStyle/>
            <a:p>
              <a:r>
                <a:rPr lang="en-GB" sz="800" dirty="0">
                  <a:solidFill>
                    <a:srgbClr val="FFC000"/>
                  </a:solidFill>
                </a:rPr>
                <a:t>IFJ/CCB</a:t>
              </a:r>
            </a:p>
          </p:txBody>
        </p:sp>
        <p:sp>
          <p:nvSpPr>
            <p:cNvPr id="21" name="Ellipse 16">
              <a:extLst>
                <a:ext uri="{FF2B5EF4-FFF2-40B4-BE49-F238E27FC236}">
                  <a16:creationId xmlns:a16="http://schemas.microsoft.com/office/drawing/2014/main" id="{24D14AD8-F576-A1A9-8906-FEC0487CD8D7}"/>
                </a:ext>
              </a:extLst>
            </p:cNvPr>
            <p:cNvSpPr/>
            <p:nvPr/>
          </p:nvSpPr>
          <p:spPr>
            <a:xfrm>
              <a:off x="5820970" y="3185047"/>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22" name="ZoneTexte 17">
              <a:extLst>
                <a:ext uri="{FF2B5EF4-FFF2-40B4-BE49-F238E27FC236}">
                  <a16:creationId xmlns:a16="http://schemas.microsoft.com/office/drawing/2014/main" id="{83857258-8603-B964-7515-DFC289E69F33}"/>
                </a:ext>
              </a:extLst>
            </p:cNvPr>
            <p:cNvSpPr txBox="1"/>
            <p:nvPr/>
          </p:nvSpPr>
          <p:spPr>
            <a:xfrm>
              <a:off x="5666910" y="3028051"/>
              <a:ext cx="360996" cy="215444"/>
            </a:xfrm>
            <a:prstGeom prst="rect">
              <a:avLst/>
            </a:prstGeom>
            <a:noFill/>
          </p:spPr>
          <p:txBody>
            <a:bodyPr wrap="none" rtlCol="0">
              <a:spAutoFit/>
            </a:bodyPr>
            <a:lstStyle/>
            <a:p>
              <a:r>
                <a:rPr lang="en-GB" sz="800" dirty="0">
                  <a:solidFill>
                    <a:srgbClr val="FFC000"/>
                  </a:solidFill>
                </a:rPr>
                <a:t>SLCJ</a:t>
              </a:r>
            </a:p>
          </p:txBody>
        </p:sp>
        <p:sp>
          <p:nvSpPr>
            <p:cNvPr id="23" name="Ellipse 54">
              <a:extLst>
                <a:ext uri="{FF2B5EF4-FFF2-40B4-BE49-F238E27FC236}">
                  <a16:creationId xmlns:a16="http://schemas.microsoft.com/office/drawing/2014/main" id="{D88CCB4B-7DFD-CAD1-6C95-14734ED8D1B3}"/>
                </a:ext>
              </a:extLst>
            </p:cNvPr>
            <p:cNvSpPr/>
            <p:nvPr/>
          </p:nvSpPr>
          <p:spPr>
            <a:xfrm>
              <a:off x="4935370" y="5757871"/>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24" name="Ellipse 54">
              <a:extLst>
                <a:ext uri="{FF2B5EF4-FFF2-40B4-BE49-F238E27FC236}">
                  <a16:creationId xmlns:a16="http://schemas.microsoft.com/office/drawing/2014/main" id="{30D66873-A2D4-A502-89CF-23ED33EB9196}"/>
                </a:ext>
              </a:extLst>
            </p:cNvPr>
            <p:cNvSpPr/>
            <p:nvPr/>
          </p:nvSpPr>
          <p:spPr>
            <a:xfrm>
              <a:off x="4598814" y="4305775"/>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25" name="Ellipse 54">
              <a:extLst>
                <a:ext uri="{FF2B5EF4-FFF2-40B4-BE49-F238E27FC236}">
                  <a16:creationId xmlns:a16="http://schemas.microsoft.com/office/drawing/2014/main" id="{2A35EC28-0D22-08BB-C932-D0EEEBD49CF6}"/>
                </a:ext>
              </a:extLst>
            </p:cNvPr>
            <p:cNvSpPr/>
            <p:nvPr/>
          </p:nvSpPr>
          <p:spPr>
            <a:xfrm>
              <a:off x="3608697" y="3582903"/>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26" name="Ellipse 54">
              <a:extLst>
                <a:ext uri="{FF2B5EF4-FFF2-40B4-BE49-F238E27FC236}">
                  <a16:creationId xmlns:a16="http://schemas.microsoft.com/office/drawing/2014/main" id="{D3BB3B4E-BFB4-875D-6D15-D0905EF94BA5}"/>
                </a:ext>
              </a:extLst>
            </p:cNvPr>
            <p:cNvSpPr/>
            <p:nvPr/>
          </p:nvSpPr>
          <p:spPr>
            <a:xfrm>
              <a:off x="6497579" y="4418338"/>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27" name="Ellipse 36">
              <a:extLst>
                <a:ext uri="{FF2B5EF4-FFF2-40B4-BE49-F238E27FC236}">
                  <a16:creationId xmlns:a16="http://schemas.microsoft.com/office/drawing/2014/main" id="{67D52E6E-938E-6638-AAB8-797D45B48A12}"/>
                </a:ext>
              </a:extLst>
            </p:cNvPr>
            <p:cNvSpPr/>
            <p:nvPr/>
          </p:nvSpPr>
          <p:spPr>
            <a:xfrm>
              <a:off x="6524579" y="4445338"/>
              <a:ext cx="54000" cy="54000"/>
            </a:xfrm>
            <a:prstGeom prst="ellipse">
              <a:avLst/>
            </a:prstGeom>
            <a:solidFill>
              <a:srgbClr val="F6F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28" name="Ellipse 54">
              <a:extLst>
                <a:ext uri="{FF2B5EF4-FFF2-40B4-BE49-F238E27FC236}">
                  <a16:creationId xmlns:a16="http://schemas.microsoft.com/office/drawing/2014/main" id="{0E814E19-4512-2ACA-B6DC-7D72601A5734}"/>
                </a:ext>
              </a:extLst>
            </p:cNvPr>
            <p:cNvSpPr/>
            <p:nvPr/>
          </p:nvSpPr>
          <p:spPr>
            <a:xfrm>
              <a:off x="3317115" y="3412697"/>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29" name="Ellipse 36">
              <a:extLst>
                <a:ext uri="{FF2B5EF4-FFF2-40B4-BE49-F238E27FC236}">
                  <a16:creationId xmlns:a16="http://schemas.microsoft.com/office/drawing/2014/main" id="{67D8EC54-7044-DF33-C901-BAECF7BDF7B6}"/>
                </a:ext>
              </a:extLst>
            </p:cNvPr>
            <p:cNvSpPr/>
            <p:nvPr/>
          </p:nvSpPr>
          <p:spPr>
            <a:xfrm>
              <a:off x="3344115" y="3439697"/>
              <a:ext cx="54000" cy="54000"/>
            </a:xfrm>
            <a:prstGeom prst="ellipse">
              <a:avLst/>
            </a:prstGeom>
            <a:solidFill>
              <a:srgbClr val="F6F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30" name="Ellipse 60">
              <a:extLst>
                <a:ext uri="{FF2B5EF4-FFF2-40B4-BE49-F238E27FC236}">
                  <a16:creationId xmlns:a16="http://schemas.microsoft.com/office/drawing/2014/main" id="{ABA1F4AC-B3E5-6BEA-37CF-44EF16356B37}"/>
                </a:ext>
              </a:extLst>
            </p:cNvPr>
            <p:cNvSpPr/>
            <p:nvPr/>
          </p:nvSpPr>
          <p:spPr>
            <a:xfrm>
              <a:off x="4623788" y="4333221"/>
              <a:ext cx="54000" cy="540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dirty="0">
                <a:highlight>
                  <a:srgbClr val="FFFF00"/>
                </a:highlight>
              </a:endParaRPr>
            </a:p>
          </p:txBody>
        </p:sp>
        <p:sp>
          <p:nvSpPr>
            <p:cNvPr id="31" name="Ellipse 50">
              <a:extLst>
                <a:ext uri="{FF2B5EF4-FFF2-40B4-BE49-F238E27FC236}">
                  <a16:creationId xmlns:a16="http://schemas.microsoft.com/office/drawing/2014/main" id="{13CCDF74-9B7B-00EE-C5DD-E4FA942790CF}"/>
                </a:ext>
              </a:extLst>
            </p:cNvPr>
            <p:cNvSpPr/>
            <p:nvPr/>
          </p:nvSpPr>
          <p:spPr>
            <a:xfrm>
              <a:off x="3934893" y="3201636"/>
              <a:ext cx="108000" cy="108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32" name="Ellipse 54">
              <a:extLst>
                <a:ext uri="{FF2B5EF4-FFF2-40B4-BE49-F238E27FC236}">
                  <a16:creationId xmlns:a16="http://schemas.microsoft.com/office/drawing/2014/main" id="{D57B29B4-4767-3551-6BFB-70581C0BEFA1}"/>
                </a:ext>
              </a:extLst>
            </p:cNvPr>
            <p:cNvSpPr/>
            <p:nvPr/>
          </p:nvSpPr>
          <p:spPr>
            <a:xfrm>
              <a:off x="4295810" y="3454699"/>
              <a:ext cx="108000" cy="1080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solidFill>
                  <a:srgbClr val="FF0000"/>
                </a:solidFill>
              </a:endParaRPr>
            </a:p>
          </p:txBody>
        </p:sp>
        <p:sp>
          <p:nvSpPr>
            <p:cNvPr id="33" name="Ellipse 36">
              <a:extLst>
                <a:ext uri="{FF2B5EF4-FFF2-40B4-BE49-F238E27FC236}">
                  <a16:creationId xmlns:a16="http://schemas.microsoft.com/office/drawing/2014/main" id="{8235B0E6-35E0-BFFC-B5D0-702EAF5E6E59}"/>
                </a:ext>
              </a:extLst>
            </p:cNvPr>
            <p:cNvSpPr/>
            <p:nvPr/>
          </p:nvSpPr>
          <p:spPr>
            <a:xfrm>
              <a:off x="4322810" y="3481699"/>
              <a:ext cx="54000" cy="54000"/>
            </a:xfrm>
            <a:prstGeom prst="ellipse">
              <a:avLst/>
            </a:prstGeom>
            <a:solidFill>
              <a:srgbClr val="F6F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a:p>
          </p:txBody>
        </p:sp>
        <p:sp>
          <p:nvSpPr>
            <p:cNvPr id="34" name="TextBox 90">
              <a:extLst>
                <a:ext uri="{FF2B5EF4-FFF2-40B4-BE49-F238E27FC236}">
                  <a16:creationId xmlns:a16="http://schemas.microsoft.com/office/drawing/2014/main" id="{BB2594FD-6C37-2AA4-C254-3E385B0BB5F9}"/>
                </a:ext>
              </a:extLst>
            </p:cNvPr>
            <p:cNvSpPr txBox="1"/>
            <p:nvPr/>
          </p:nvSpPr>
          <p:spPr>
            <a:xfrm>
              <a:off x="892853" y="699129"/>
              <a:ext cx="2715844" cy="923330"/>
            </a:xfrm>
            <a:prstGeom prst="rect">
              <a:avLst/>
            </a:prstGeom>
            <a:solidFill>
              <a:srgbClr val="002060"/>
            </a:solidFill>
          </p:spPr>
          <p:txBody>
            <a:bodyPr wrap="square" rtlCol="0">
              <a:spAutoFit/>
            </a:bodyPr>
            <a:lstStyle/>
            <a:p>
              <a:r>
                <a:rPr lang="en-GB" dirty="0">
                  <a:solidFill>
                    <a:srgbClr val="FFC000"/>
                  </a:solidFill>
                </a:rPr>
                <a:t>IR </a:t>
              </a:r>
              <a:r>
                <a:rPr lang="en-GB" dirty="0" err="1">
                  <a:solidFill>
                    <a:srgbClr val="FFC000"/>
                  </a:solidFill>
                </a:rPr>
                <a:t>en</a:t>
              </a:r>
              <a:r>
                <a:rPr lang="en-GB" dirty="0">
                  <a:solidFill>
                    <a:srgbClr val="FFC000"/>
                  </a:solidFill>
                </a:rPr>
                <a:t> operation</a:t>
              </a:r>
            </a:p>
            <a:p>
              <a:r>
                <a:rPr lang="en-GB" dirty="0">
                  <a:solidFill>
                    <a:srgbClr val="FFFF00"/>
                  </a:solidFill>
                </a:rPr>
                <a:t>IR </a:t>
              </a:r>
              <a:r>
                <a:rPr lang="en-GB" dirty="0" err="1">
                  <a:solidFill>
                    <a:srgbClr val="FFFF00"/>
                  </a:solidFill>
                </a:rPr>
                <a:t>en</a:t>
              </a:r>
              <a:r>
                <a:rPr lang="en-GB" dirty="0">
                  <a:solidFill>
                    <a:srgbClr val="FFFF00"/>
                  </a:solidFill>
                </a:rPr>
                <a:t> construction</a:t>
              </a:r>
            </a:p>
            <a:p>
              <a:r>
                <a:rPr lang="en-GB" u="sng" dirty="0">
                  <a:solidFill>
                    <a:srgbClr val="FFFF00"/>
                  </a:solidFill>
                </a:rPr>
                <a:t>ESFRI</a:t>
              </a:r>
            </a:p>
          </p:txBody>
        </p:sp>
      </p:grpSp>
      <p:sp>
        <p:nvSpPr>
          <p:cNvPr id="35" name="ZoneTexte 34">
            <a:extLst>
              <a:ext uri="{FF2B5EF4-FFF2-40B4-BE49-F238E27FC236}">
                <a16:creationId xmlns:a16="http://schemas.microsoft.com/office/drawing/2014/main" id="{9A3AB394-C432-DF02-DBDC-2CD4030D8129}"/>
              </a:ext>
            </a:extLst>
          </p:cNvPr>
          <p:cNvSpPr txBox="1"/>
          <p:nvPr/>
        </p:nvSpPr>
        <p:spPr>
          <a:xfrm>
            <a:off x="8240935" y="1049841"/>
            <a:ext cx="3843035" cy="3908762"/>
          </a:xfrm>
          <a:prstGeom prst="rect">
            <a:avLst/>
          </a:prstGeom>
          <a:noFill/>
        </p:spPr>
        <p:txBody>
          <a:bodyPr wrap="square" rtlCol="0">
            <a:spAutoFit/>
          </a:bodyPr>
          <a:lstStyle/>
          <a:p>
            <a:endParaRPr lang="fr-FR" sz="1600" dirty="0">
              <a:latin typeface="Arial" panose="020B0604020202020204" pitchFamily="34" charset="0"/>
              <a:cs typeface="Arial" panose="020B0604020202020204" pitchFamily="34" charset="0"/>
            </a:endParaRPr>
          </a:p>
          <a:p>
            <a:r>
              <a:rPr lang="fr-FR" sz="1600" dirty="0">
                <a:latin typeface="Arial" panose="020B0604020202020204" pitchFamily="34" charset="0"/>
                <a:cs typeface="Arial" panose="020B0604020202020204" pitchFamily="34" charset="0"/>
              </a:rPr>
              <a:t>Recommandations du Long Range Plan </a:t>
            </a:r>
            <a:r>
              <a:rPr lang="fr-FR" sz="1600" dirty="0" err="1">
                <a:latin typeface="Arial" panose="020B0604020202020204" pitchFamily="34" charset="0"/>
                <a:cs typeface="Arial" panose="020B0604020202020204" pitchFamily="34" charset="0"/>
              </a:rPr>
              <a:t>NuPECC</a:t>
            </a:r>
            <a:r>
              <a:rPr lang="fr-FR" sz="1600" dirty="0">
                <a:latin typeface="Arial" panose="020B0604020202020204" pitchFamily="34" charset="0"/>
                <a:cs typeface="Arial" panose="020B0604020202020204" pitchFamily="34" charset="0"/>
              </a:rPr>
              <a:t> 2024 pour GANIL/SPIRAL2:</a:t>
            </a:r>
          </a:p>
          <a:p>
            <a:endParaRPr lang="fr-FR" sz="1600" dirty="0">
              <a:latin typeface="Arial" panose="020B0604020202020204" pitchFamily="34" charset="0"/>
              <a:cs typeface="Arial" panose="020B0604020202020204" pitchFamily="34" charset="0"/>
            </a:endParaRPr>
          </a:p>
          <a:p>
            <a:r>
              <a:rPr lang="en-GB" sz="1400"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At </a:t>
            </a:r>
            <a:r>
              <a:rPr lang="en-GB" sz="1400" b="1"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GANIL/SPIRAL2 </a:t>
            </a:r>
            <a:r>
              <a:rPr lang="en-GB" sz="1400"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the Super-Separator Spectrometer </a:t>
            </a:r>
            <a:r>
              <a:rPr lang="en-GB" sz="1400" b="1"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S</a:t>
            </a:r>
            <a:r>
              <a:rPr lang="en-GB" sz="1400" b="1" i="1" baseline="30000"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3</a:t>
            </a:r>
            <a:r>
              <a:rPr lang="en-GB" sz="1400" b="1"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 </a:t>
            </a:r>
            <a:r>
              <a:rPr lang="en-GB" sz="1400"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is in an advanced stage of completion and the low-energy </a:t>
            </a:r>
            <a:r>
              <a:rPr lang="en-GB" sz="1400" b="1"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DESIR</a:t>
            </a:r>
            <a:r>
              <a:rPr lang="en-GB" sz="1400"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 facility and heavy-ion injector </a:t>
            </a:r>
            <a:r>
              <a:rPr lang="en-GB" sz="1400" b="1"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NEWGAIN,</a:t>
            </a:r>
            <a:r>
              <a:rPr lang="en-GB" sz="1400"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rPr>
              <a:t> will be operational from 2027/28. The refurbishing of the cyclotrons will ensure their operation for the next decades. Timely completion and full exploitation of these GANIL/SPIRAL2 projects is recommended. The future evolution of the facility towards a very high-intensity reaccelerated RIB facility of up to 100 MeV/u should be actively planned.</a:t>
            </a:r>
            <a:endParaRPr lang="fr-FR" sz="1400" i="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endParaRPr>
          </a:p>
          <a:p>
            <a:endParaRPr lang="fr-FR" sz="1600" dirty="0">
              <a:latin typeface="Arial" panose="020B0604020202020204" pitchFamily="34" charset="0"/>
              <a:cs typeface="Arial" panose="020B0604020202020204" pitchFamily="34" charset="0"/>
            </a:endParaRPr>
          </a:p>
        </p:txBody>
      </p:sp>
      <p:sp>
        <p:nvSpPr>
          <p:cNvPr id="36" name="ZoneTexte 35">
            <a:extLst>
              <a:ext uri="{FF2B5EF4-FFF2-40B4-BE49-F238E27FC236}">
                <a16:creationId xmlns:a16="http://schemas.microsoft.com/office/drawing/2014/main" id="{78458A08-A7A5-4762-D850-E212DA4DA01A}"/>
              </a:ext>
            </a:extLst>
          </p:cNvPr>
          <p:cNvSpPr txBox="1"/>
          <p:nvPr/>
        </p:nvSpPr>
        <p:spPr>
          <a:xfrm>
            <a:off x="6074971" y="1620426"/>
            <a:ext cx="1805348" cy="1815882"/>
          </a:xfrm>
          <a:prstGeom prst="rect">
            <a:avLst/>
          </a:prstGeom>
          <a:noFill/>
        </p:spPr>
        <p:txBody>
          <a:bodyPr wrap="square" rtlCol="0">
            <a:spAutoFit/>
          </a:bodyPr>
          <a:lstStyle/>
          <a:p>
            <a:pPr algn="r"/>
            <a:r>
              <a:rPr lang="fr-FR" sz="1400" dirty="0"/>
              <a:t>Carte des infrastructures « faisceaux d’ions stables et radioactifs» en Europe du Long Range Plan </a:t>
            </a:r>
            <a:r>
              <a:rPr lang="fr-FR" sz="1400" dirty="0" err="1"/>
              <a:t>NuPECC</a:t>
            </a:r>
            <a:r>
              <a:rPr lang="fr-FR" sz="1400" dirty="0"/>
              <a:t> 2024</a:t>
            </a:r>
          </a:p>
          <a:p>
            <a:pPr algn="r"/>
            <a:endParaRPr lang="fr-FR" sz="1400" dirty="0"/>
          </a:p>
        </p:txBody>
      </p:sp>
      <p:sp>
        <p:nvSpPr>
          <p:cNvPr id="37" name="Titre 16">
            <a:extLst>
              <a:ext uri="{FF2B5EF4-FFF2-40B4-BE49-F238E27FC236}">
                <a16:creationId xmlns:a16="http://schemas.microsoft.com/office/drawing/2014/main" id="{AB93883F-A993-CAD7-0D57-A6FF9DA38D05}"/>
              </a:ext>
            </a:extLst>
          </p:cNvPr>
          <p:cNvSpPr txBox="1">
            <a:spLocks/>
          </p:cNvSpPr>
          <p:nvPr/>
        </p:nvSpPr>
        <p:spPr>
          <a:xfrm>
            <a:off x="0" y="-166255"/>
            <a:ext cx="10801350" cy="11414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accent2"/>
                </a:solidFill>
                <a:latin typeface="Arial" panose="020B0604020202020204" pitchFamily="34" charset="0"/>
                <a:ea typeface="+mj-ea"/>
                <a:cs typeface="Arial" panose="020B0604020202020204" pitchFamily="34" charset="0"/>
              </a:defRPr>
            </a:lvl1pPr>
          </a:lstStyle>
          <a:p>
            <a:r>
              <a:rPr lang="fr-FR" sz="3200" dirty="0"/>
              <a:t>GANIL dans le paysage national et européen</a:t>
            </a:r>
          </a:p>
        </p:txBody>
      </p:sp>
      <p:sp>
        <p:nvSpPr>
          <p:cNvPr id="39" name="Espace réservé du numéro de diapositive 9">
            <a:extLst>
              <a:ext uri="{FF2B5EF4-FFF2-40B4-BE49-F238E27FC236}">
                <a16:creationId xmlns:a16="http://schemas.microsoft.com/office/drawing/2014/main" id="{1F3854F5-1D3B-D0AC-69AE-616ED536B944}"/>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4</a:t>
            </a:fld>
            <a:endParaRPr lang="fr-FR" dirty="0"/>
          </a:p>
        </p:txBody>
      </p:sp>
    </p:spTree>
    <p:extLst>
      <p:ext uri="{BB962C8B-B14F-4D97-AF65-F5344CB8AC3E}">
        <p14:creationId xmlns:p14="http://schemas.microsoft.com/office/powerpoint/2010/main" val="1815945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41AEF0E-EF4C-2DE2-2DED-4ADE28E3E8E2}"/>
              </a:ext>
            </a:extLst>
          </p:cNvPr>
          <p:cNvSpPr txBox="1"/>
          <p:nvPr/>
        </p:nvSpPr>
        <p:spPr>
          <a:xfrm>
            <a:off x="817418" y="715977"/>
            <a:ext cx="9988369" cy="5262979"/>
          </a:xfrm>
          <a:prstGeom prst="rect">
            <a:avLst/>
          </a:prstGeom>
          <a:noFill/>
        </p:spPr>
        <p:txBody>
          <a:bodyPr wrap="square" rtlCol="0">
            <a:spAutoFit/>
          </a:bodyPr>
          <a:lstStyle/>
          <a:p>
            <a:r>
              <a:rPr lang="fr-FR" sz="1600" b="1" dirty="0">
                <a:latin typeface="Arial" panose="020B0604020202020204" pitchFamily="34" charset="0"/>
                <a:cs typeface="Arial" panose="020B0604020202020204" pitchFamily="34" charset="0"/>
              </a:rPr>
              <a:t>Fort soutien de la Région et des collectivités locales</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CPER, accord de partenariat avec la Région pour financer les équipements, thèses, post-docs…</a:t>
            </a:r>
          </a:p>
          <a:p>
            <a:endParaRPr lang="fr-FR" sz="1600" dirty="0">
              <a:latin typeface="Arial" panose="020B0604020202020204" pitchFamily="34" charset="0"/>
              <a:cs typeface="Arial" panose="020B0604020202020204" pitchFamily="34" charset="0"/>
            </a:endParaRPr>
          </a:p>
          <a:p>
            <a:r>
              <a:rPr lang="fr-FR" sz="1600" b="1" dirty="0">
                <a:latin typeface="Arial" panose="020B0604020202020204" pitchFamily="34" charset="0"/>
                <a:cs typeface="Arial" panose="020B0604020202020204" pitchFamily="34" charset="0"/>
              </a:rPr>
              <a:t>Projet EPOPEA</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Maison des chercheurs construite sur le site du GANIL</a:t>
            </a:r>
          </a:p>
          <a:p>
            <a:endParaRPr lang="fr-FR" sz="1600" b="1" dirty="0">
              <a:latin typeface="Arial" panose="020B0604020202020204" pitchFamily="34" charset="0"/>
              <a:cs typeface="Arial" panose="020B0604020202020204" pitchFamily="34" charset="0"/>
            </a:endParaRPr>
          </a:p>
          <a:p>
            <a:r>
              <a:rPr lang="fr-FR" sz="1600" b="1" dirty="0">
                <a:latin typeface="Arial" panose="020B0604020202020204" pitchFamily="34" charset="0"/>
                <a:cs typeface="Arial" panose="020B0604020202020204" pitchFamily="34" charset="0"/>
              </a:rPr>
              <a:t>Renforcement des liens avec l’Université de Caen</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Projet 3NC : Nouveau Nucléaire, Nouvelles Compétences, </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Projet CAESAR (10,8 M€ obtenus par UNICAEN à l’appel d’offres </a:t>
            </a:r>
            <a:r>
              <a:rPr lang="fr-FR" sz="1600" dirty="0" err="1">
                <a:latin typeface="Arial" panose="020B0604020202020204" pitchFamily="34" charset="0"/>
                <a:cs typeface="Arial" panose="020B0604020202020204" pitchFamily="34" charset="0"/>
              </a:rPr>
              <a:t>ExcellencES</a:t>
            </a:r>
            <a:r>
              <a:rPr lang="fr-FR" sz="1600" dirty="0">
                <a:latin typeface="Arial" panose="020B0604020202020204" pitchFamily="34" charset="0"/>
                <a:cs typeface="Arial" panose="020B0604020202020204" pitchFamily="34" charset="0"/>
              </a:rPr>
              <a:t>) de l’ANR</a:t>
            </a:r>
          </a:p>
          <a:p>
            <a:endParaRPr lang="fr-FR" sz="1600" b="1" dirty="0">
              <a:latin typeface="Arial" panose="020B0604020202020204" pitchFamily="34" charset="0"/>
              <a:cs typeface="Arial" panose="020B0604020202020204" pitchFamily="34" charset="0"/>
            </a:endParaRPr>
          </a:p>
          <a:p>
            <a:r>
              <a:rPr lang="fr-FR" sz="1600" b="1" dirty="0">
                <a:latin typeface="Arial" panose="020B0604020202020204" pitchFamily="34" charset="0"/>
                <a:cs typeface="Arial" panose="020B0604020202020204" pitchFamily="34" charset="0"/>
              </a:rPr>
              <a:t>Contribution à la formation</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Environ 400 heures d’enseignement dispensées par les personnels du GANIL à différents niveaux </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40-50 stagiaires accueillis chaque année dans les équipes techniques et scientifiques du GANIL</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Une quinzaine d’alternants, en hausse régulière</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thèses : une vingtaine de thèses en cours en interne GANIL</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Opération « Profs au GANIL » en 2025 et 2026</a:t>
            </a:r>
          </a:p>
          <a:p>
            <a:pPr marL="285750" indent="-285750">
              <a:buFont typeface="Wingdings" pitchFamily="2" charset="2"/>
              <a:buChar char="Ø"/>
            </a:pPr>
            <a:endParaRPr lang="fr-FR" sz="1600" dirty="0">
              <a:latin typeface="Arial" panose="020B0604020202020204" pitchFamily="34" charset="0"/>
              <a:cs typeface="Arial" panose="020B0604020202020204" pitchFamily="34" charset="0"/>
            </a:endParaRPr>
          </a:p>
          <a:p>
            <a:r>
              <a:rPr lang="fr-FR" sz="1600" b="1" dirty="0">
                <a:latin typeface="Arial" panose="020B0604020202020204" pitchFamily="34" charset="0"/>
                <a:cs typeface="Arial" panose="020B0604020202020204" pitchFamily="34" charset="0"/>
              </a:rPr>
              <a:t>Actions vers le grand public</a:t>
            </a:r>
          </a:p>
          <a:p>
            <a:pPr marL="285750" indent="-285750">
              <a:buFont typeface="Wingdings" pitchFamily="2" charset="2"/>
              <a:buChar char="Ø"/>
            </a:pPr>
            <a:r>
              <a:rPr lang="fr-FR" sz="1600" strike="sngStrike" dirty="0">
                <a:latin typeface="Arial" panose="020B0604020202020204" pitchFamily="34" charset="0"/>
                <a:cs typeface="Arial" panose="020B0604020202020204" pitchFamily="34" charset="0"/>
              </a:rPr>
              <a:t>Journées Portes Ouvertes</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Accueil de nombreuses visites pour les scolaires et le grand public (550)</a:t>
            </a:r>
          </a:p>
          <a:p>
            <a:pPr marL="285750" indent="-285750">
              <a:buFont typeface="Wingdings" pitchFamily="2" charset="2"/>
              <a:buChar char="Ø"/>
            </a:pPr>
            <a:r>
              <a:rPr lang="fr-FR" sz="1600" dirty="0">
                <a:latin typeface="Arial" panose="020B0604020202020204" pitchFamily="34" charset="0"/>
                <a:cs typeface="Arial" panose="020B0604020202020204" pitchFamily="34" charset="0"/>
              </a:rPr>
              <a:t>Participation à la Fête de la Science, FENO…..</a:t>
            </a:r>
          </a:p>
        </p:txBody>
      </p:sp>
      <p:pic>
        <p:nvPicPr>
          <p:cNvPr id="6" name="Image 5">
            <a:extLst>
              <a:ext uri="{FF2B5EF4-FFF2-40B4-BE49-F238E27FC236}">
                <a16:creationId xmlns:a16="http://schemas.microsoft.com/office/drawing/2014/main" id="{6BEA2BAE-EEC3-1827-43C6-E248C33DC7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88130" y="1261165"/>
            <a:ext cx="1690802" cy="1126608"/>
          </a:xfrm>
          <a:prstGeom prst="rect">
            <a:avLst/>
          </a:prstGeom>
        </p:spPr>
      </p:pic>
      <p:pic>
        <p:nvPicPr>
          <p:cNvPr id="7" name="Image 6">
            <a:extLst>
              <a:ext uri="{FF2B5EF4-FFF2-40B4-BE49-F238E27FC236}">
                <a16:creationId xmlns:a16="http://schemas.microsoft.com/office/drawing/2014/main" id="{59C840E5-9E70-02BF-AA13-249E22C409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75354" y="2616501"/>
            <a:ext cx="1516353" cy="1516353"/>
          </a:xfrm>
          <a:prstGeom prst="rect">
            <a:avLst/>
          </a:prstGeom>
        </p:spPr>
      </p:pic>
      <p:sp>
        <p:nvSpPr>
          <p:cNvPr id="8" name="Titre 16">
            <a:extLst>
              <a:ext uri="{FF2B5EF4-FFF2-40B4-BE49-F238E27FC236}">
                <a16:creationId xmlns:a16="http://schemas.microsoft.com/office/drawing/2014/main" id="{050B3655-6A94-FA1E-E925-06C2F5CC49DD}"/>
              </a:ext>
            </a:extLst>
          </p:cNvPr>
          <p:cNvSpPr txBox="1">
            <a:spLocks/>
          </p:cNvSpPr>
          <p:nvPr/>
        </p:nvSpPr>
        <p:spPr>
          <a:xfrm>
            <a:off x="0" y="-166255"/>
            <a:ext cx="10801350" cy="11414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accent2"/>
                </a:solidFill>
                <a:latin typeface="Arial" panose="020B0604020202020204" pitchFamily="34" charset="0"/>
                <a:ea typeface="+mj-ea"/>
                <a:cs typeface="Arial" panose="020B0604020202020204" pitchFamily="34" charset="0"/>
              </a:defRPr>
            </a:lvl1pPr>
          </a:lstStyle>
          <a:p>
            <a:r>
              <a:rPr lang="fr-FR" sz="3200" dirty="0"/>
              <a:t>GANIL dans le paysage local</a:t>
            </a:r>
          </a:p>
        </p:txBody>
      </p:sp>
      <p:sp>
        <p:nvSpPr>
          <p:cNvPr id="10" name="Espace réservé du numéro de diapositive 9">
            <a:extLst>
              <a:ext uri="{FF2B5EF4-FFF2-40B4-BE49-F238E27FC236}">
                <a16:creationId xmlns:a16="http://schemas.microsoft.com/office/drawing/2014/main" id="{D748AA05-121C-AA0C-59A0-0D1E6241CC35}"/>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5</a:t>
            </a:fld>
            <a:endParaRPr lang="fr-FR" dirty="0"/>
          </a:p>
        </p:txBody>
      </p:sp>
      <p:pic>
        <p:nvPicPr>
          <p:cNvPr id="2" name="Image 1">
            <a:extLst>
              <a:ext uri="{FF2B5EF4-FFF2-40B4-BE49-F238E27FC236}">
                <a16:creationId xmlns:a16="http://schemas.microsoft.com/office/drawing/2014/main" id="{5671E74D-1680-1B18-0B02-D0AB85BBAD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07598" y="4361582"/>
            <a:ext cx="3844742" cy="2222107"/>
          </a:xfrm>
          <a:prstGeom prst="rect">
            <a:avLst/>
          </a:prstGeom>
        </p:spPr>
      </p:pic>
    </p:spTree>
    <p:extLst>
      <p:ext uri="{BB962C8B-B14F-4D97-AF65-F5344CB8AC3E}">
        <p14:creationId xmlns:p14="http://schemas.microsoft.com/office/powerpoint/2010/main" val="493743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386A90-13E8-617A-A1B8-8E67AA6771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19600" y="864252"/>
            <a:ext cx="7772400" cy="5489257"/>
          </a:xfrm>
          <a:prstGeom prst="rect">
            <a:avLst/>
          </a:prstGeom>
        </p:spPr>
      </p:pic>
      <p:sp>
        <p:nvSpPr>
          <p:cNvPr id="2" name="Title 1">
            <a:extLst>
              <a:ext uri="{FF2B5EF4-FFF2-40B4-BE49-F238E27FC236}">
                <a16:creationId xmlns:a16="http://schemas.microsoft.com/office/drawing/2014/main" id="{76827FE8-7B37-3677-E375-DA5FA60669FE}"/>
              </a:ext>
            </a:extLst>
          </p:cNvPr>
          <p:cNvSpPr>
            <a:spLocks noGrp="1"/>
          </p:cNvSpPr>
          <p:nvPr>
            <p:ph type="title"/>
          </p:nvPr>
        </p:nvSpPr>
        <p:spPr>
          <a:xfrm>
            <a:off x="211231" y="-28833"/>
            <a:ext cx="10801350" cy="1141413"/>
          </a:xfrm>
        </p:spPr>
        <p:txBody>
          <a:bodyPr>
            <a:normAutofit/>
          </a:bodyPr>
          <a:lstStyle/>
          <a:p>
            <a:r>
              <a:rPr lang="en-FR" dirty="0"/>
              <a:t>Quelques chiffres</a:t>
            </a:r>
          </a:p>
        </p:txBody>
      </p:sp>
      <p:sp>
        <p:nvSpPr>
          <p:cNvPr id="7" name="ZoneTexte 3">
            <a:extLst>
              <a:ext uri="{FF2B5EF4-FFF2-40B4-BE49-F238E27FC236}">
                <a16:creationId xmlns:a16="http://schemas.microsoft.com/office/drawing/2014/main" id="{9A074C03-3A88-B435-CE5E-07BA526FF6EA}"/>
              </a:ext>
            </a:extLst>
          </p:cNvPr>
          <p:cNvSpPr txBox="1"/>
          <p:nvPr/>
        </p:nvSpPr>
        <p:spPr>
          <a:xfrm>
            <a:off x="110483" y="976990"/>
            <a:ext cx="4684542" cy="5324535"/>
          </a:xfrm>
          <a:prstGeom prst="rect">
            <a:avLst/>
          </a:prstGeom>
          <a:noFill/>
        </p:spPr>
        <p:txBody>
          <a:bodyPr wrap="square" rtlCol="0">
            <a:spAutoFit/>
          </a:bodyPr>
          <a:lstStyle/>
          <a:p>
            <a:pPr algn="l"/>
            <a:r>
              <a:rPr lang="fr-FR" sz="2000" dirty="0"/>
              <a:t>• 245 personnels permanents CNRS et CEA</a:t>
            </a:r>
          </a:p>
          <a:p>
            <a:pPr algn="l"/>
            <a:r>
              <a:rPr lang="fr-FR" sz="2000" dirty="0"/>
              <a:t>(ingénieurs, techniciens, 29 chercheurs) </a:t>
            </a:r>
          </a:p>
          <a:p>
            <a:pPr algn="l"/>
            <a:r>
              <a:rPr lang="fr-FR" sz="2000" dirty="0"/>
              <a:t>1 enseignant chercheur Univ. Caen</a:t>
            </a:r>
          </a:p>
          <a:p>
            <a:pPr algn="l"/>
            <a:r>
              <a:rPr lang="fr-FR" sz="2000" dirty="0">
                <a:solidFill>
                  <a:srgbClr val="C00000"/>
                </a:solidFill>
              </a:rPr>
              <a:t>+ 1 chaire d’excellence en 2026</a:t>
            </a:r>
            <a:endParaRPr lang="fr-FR" sz="2000" dirty="0"/>
          </a:p>
          <a:p>
            <a:pPr algn="l"/>
            <a:r>
              <a:rPr lang="fr-FR" sz="2000" dirty="0">
                <a:solidFill>
                  <a:srgbClr val="C00000"/>
                </a:solidFill>
              </a:rPr>
              <a:t>+ 1 chercheur en 2026</a:t>
            </a:r>
          </a:p>
          <a:p>
            <a:pPr algn="l"/>
            <a:endParaRPr lang="fr-FR" sz="2000" dirty="0"/>
          </a:p>
          <a:p>
            <a:pPr marL="342900" indent="-342900" algn="l">
              <a:buFont typeface="Arial" panose="020B0604020202020204" pitchFamily="34" charset="0"/>
              <a:buChar char="•"/>
            </a:pPr>
            <a:r>
              <a:rPr lang="fr-FR" sz="2000" dirty="0"/>
              <a:t>116,5 CDD</a:t>
            </a:r>
          </a:p>
          <a:p>
            <a:pPr algn="l"/>
            <a:r>
              <a:rPr lang="fr-FR" sz="2000" dirty="0"/>
              <a:t>66,5 CDD ingénieurs et techniciens , </a:t>
            </a:r>
          </a:p>
          <a:p>
            <a:pPr algn="l"/>
            <a:r>
              <a:rPr lang="fr-FR" sz="2000" dirty="0"/>
              <a:t>19 PhD</a:t>
            </a:r>
          </a:p>
          <a:p>
            <a:pPr algn="l"/>
            <a:r>
              <a:rPr lang="fr-FR" sz="2000" dirty="0"/>
              <a:t>16 post-docs</a:t>
            </a:r>
          </a:p>
          <a:p>
            <a:pPr algn="l"/>
            <a:r>
              <a:rPr lang="fr-FR" sz="2000" dirty="0"/>
              <a:t>22 apprentis</a:t>
            </a:r>
          </a:p>
          <a:p>
            <a:pPr algn="l"/>
            <a:r>
              <a:rPr lang="fr-FR" sz="2000" dirty="0"/>
              <a:t> </a:t>
            </a:r>
          </a:p>
          <a:p>
            <a:pPr marL="342900" indent="-342900" algn="l">
              <a:buFont typeface="Arial" panose="020B0604020202020204" pitchFamily="34" charset="0"/>
              <a:buChar char="•"/>
            </a:pPr>
            <a:r>
              <a:rPr lang="fr-FR" sz="2000" dirty="0"/>
              <a:t>CIMAP = 24 personnel permanent</a:t>
            </a:r>
          </a:p>
          <a:p>
            <a:pPr algn="l"/>
            <a:r>
              <a:rPr lang="fr-FR" sz="2000" dirty="0"/>
              <a:t>+ 15 PhD + 8 postdocs</a:t>
            </a:r>
          </a:p>
          <a:p>
            <a:pPr algn="l"/>
            <a:endParaRPr lang="fr-FR" sz="2000" dirty="0"/>
          </a:p>
          <a:p>
            <a:pPr marL="342900" indent="-342900" algn="l">
              <a:buFont typeface="Arial" panose="020B0604020202020204" pitchFamily="34" charset="0"/>
              <a:buChar char="•"/>
            </a:pPr>
            <a:r>
              <a:rPr lang="fr-FR" sz="2000" dirty="0"/>
              <a:t>Plus de 300 visiteurs annuels pour réaliser des expériences</a:t>
            </a:r>
          </a:p>
        </p:txBody>
      </p:sp>
      <p:sp>
        <p:nvSpPr>
          <p:cNvPr id="5" name="TextBox 4">
            <a:extLst>
              <a:ext uri="{FF2B5EF4-FFF2-40B4-BE49-F238E27FC236}">
                <a16:creationId xmlns:a16="http://schemas.microsoft.com/office/drawing/2014/main" id="{2C56422D-9313-9C8A-C58A-4617D94B0F50}"/>
              </a:ext>
            </a:extLst>
          </p:cNvPr>
          <p:cNvSpPr txBox="1"/>
          <p:nvPr/>
        </p:nvSpPr>
        <p:spPr>
          <a:xfrm>
            <a:off x="4795025" y="1226634"/>
            <a:ext cx="4907434" cy="923330"/>
          </a:xfrm>
          <a:prstGeom prst="rect">
            <a:avLst/>
          </a:prstGeom>
          <a:noFill/>
        </p:spPr>
        <p:txBody>
          <a:bodyPr wrap="none" rtlCol="0">
            <a:spAutoFit/>
          </a:bodyPr>
          <a:lstStyle/>
          <a:p>
            <a:r>
              <a:rPr lang="en-FR" dirty="0">
                <a:solidFill>
                  <a:schemeClr val="bg1"/>
                </a:solidFill>
              </a:rPr>
              <a:t>Seuile IR* en Normandie,</a:t>
            </a:r>
          </a:p>
          <a:p>
            <a:r>
              <a:rPr lang="en-FR" dirty="0">
                <a:solidFill>
                  <a:schemeClr val="bg1"/>
                </a:solidFill>
              </a:rPr>
              <a:t> Seule IR* en physique nucléaire en France</a:t>
            </a:r>
          </a:p>
          <a:p>
            <a:r>
              <a:rPr lang="en-FR" dirty="0">
                <a:solidFill>
                  <a:schemeClr val="bg1"/>
                </a:solidFill>
              </a:rPr>
              <a:t>“Landmark” au forum stratégique européen des IR</a:t>
            </a:r>
          </a:p>
        </p:txBody>
      </p:sp>
      <p:sp>
        <p:nvSpPr>
          <p:cNvPr id="11" name="Espace réservé du numéro de diapositive 9">
            <a:extLst>
              <a:ext uri="{FF2B5EF4-FFF2-40B4-BE49-F238E27FC236}">
                <a16:creationId xmlns:a16="http://schemas.microsoft.com/office/drawing/2014/main" id="{B2E52085-1ECC-82BE-0D89-3F5293148366}"/>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6</a:t>
            </a:fld>
            <a:endParaRPr lang="fr-FR" dirty="0"/>
          </a:p>
        </p:txBody>
      </p:sp>
    </p:spTree>
    <p:extLst>
      <p:ext uri="{BB962C8B-B14F-4D97-AF65-F5344CB8AC3E}">
        <p14:creationId xmlns:p14="http://schemas.microsoft.com/office/powerpoint/2010/main" val="2208722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a:spLocks noChangeArrowheads="1"/>
          </p:cNvSpPr>
          <p:nvPr/>
        </p:nvSpPr>
        <p:spPr bwMode="auto">
          <a:xfrm>
            <a:off x="293155" y="105594"/>
            <a:ext cx="652551" cy="6752406"/>
          </a:xfrm>
          <a:prstGeom prst="rect">
            <a:avLst/>
          </a:prstGeom>
          <a:noFill/>
          <a:ln w="9525">
            <a:noFill/>
            <a:miter lim="800000"/>
            <a:headEnd/>
            <a:tailEnd/>
          </a:ln>
          <a:effectLst>
            <a:outerShdw dist="23000" dir="5400000" rotWithShape="0">
              <a:srgbClr val="808080">
                <a:alpha val="34999"/>
              </a:srgbClr>
            </a:outerShdw>
          </a:effectLst>
        </p:spPr>
        <p:txBody>
          <a:bodyPr vert="wordArtVert" wrap="square">
            <a:spAutoFit/>
          </a:bodyPr>
          <a:lstStyle/>
          <a:p>
            <a:pPr fontAlgn="base">
              <a:spcBef>
                <a:spcPct val="0"/>
              </a:spcBef>
              <a:spcAft>
                <a:spcPct val="0"/>
              </a:spcAft>
              <a:defRPr/>
            </a:pPr>
            <a:r>
              <a:rPr lang="fr-FR" sz="2800" b="1" dirty="0">
                <a:solidFill>
                  <a:schemeClr val="accent2"/>
                </a:solidFill>
                <a:latin typeface="Arial" panose="020B0604020202020204" pitchFamily="34" charset="0"/>
                <a:ea typeface="+mj-ea"/>
                <a:cs typeface="Arial" panose="020B0604020202020204" pitchFamily="34" charset="0"/>
              </a:rPr>
              <a:t>ORGANIGRAMME</a:t>
            </a:r>
          </a:p>
        </p:txBody>
      </p:sp>
      <p:sp>
        <p:nvSpPr>
          <p:cNvPr id="9" name="Espace réservé du numéro de diapositive 8"/>
          <p:cNvSpPr>
            <a:spLocks noGrp="1"/>
          </p:cNvSpPr>
          <p:nvPr>
            <p:ph type="sldNum" sz="quarter" idx="12"/>
          </p:nvPr>
        </p:nvSpPr>
        <p:spPr/>
        <p:txBody>
          <a:bodyPr/>
          <a:lstStyle/>
          <a:p>
            <a:fld id="{94B63599-5DA0-BE42-AE37-88D1760620F1}" type="slidenum">
              <a:rPr lang="fr-FR" smtClean="0"/>
              <a:t>7</a:t>
            </a:fld>
            <a:endParaRPr lang="fr-FR"/>
          </a:p>
        </p:txBody>
      </p:sp>
      <p:pic>
        <p:nvPicPr>
          <p:cNvPr id="4" name="Image 3">
            <a:extLst>
              <a:ext uri="{FF2B5EF4-FFF2-40B4-BE49-F238E27FC236}">
                <a16:creationId xmlns:a16="http://schemas.microsoft.com/office/drawing/2014/main" id="{F54E3DFD-80FE-55B8-B152-2C575F55FF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44498" y="105594"/>
            <a:ext cx="9109700" cy="6344420"/>
          </a:xfrm>
          <a:prstGeom prst="rect">
            <a:avLst/>
          </a:prstGeom>
        </p:spPr>
      </p:pic>
    </p:spTree>
    <p:extLst>
      <p:ext uri="{BB962C8B-B14F-4D97-AF65-F5344CB8AC3E}">
        <p14:creationId xmlns:p14="http://schemas.microsoft.com/office/powerpoint/2010/main" val="652001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4154B5-C09C-8676-2295-FBADA2409EF6}"/>
              </a:ext>
            </a:extLst>
          </p:cNvPr>
          <p:cNvSpPr>
            <a:spLocks noGrp="1"/>
          </p:cNvSpPr>
          <p:nvPr>
            <p:ph type="title"/>
          </p:nvPr>
        </p:nvSpPr>
        <p:spPr>
          <a:xfrm>
            <a:off x="202266" y="-102647"/>
            <a:ext cx="10801350" cy="1141413"/>
          </a:xfrm>
        </p:spPr>
        <p:txBody>
          <a:bodyPr>
            <a:normAutofit/>
          </a:bodyPr>
          <a:lstStyle/>
          <a:p>
            <a:r>
              <a:rPr lang="fr-FR" dirty="0"/>
              <a:t>Communauté GANIL</a:t>
            </a:r>
          </a:p>
        </p:txBody>
      </p:sp>
      <p:sp>
        <p:nvSpPr>
          <p:cNvPr id="3" name="Espace réservé du contenu 2">
            <a:extLst>
              <a:ext uri="{FF2B5EF4-FFF2-40B4-BE49-F238E27FC236}">
                <a16:creationId xmlns:a16="http://schemas.microsoft.com/office/drawing/2014/main" id="{DD69DAF1-84C1-4901-0BCB-DB39BCD339CD}"/>
              </a:ext>
            </a:extLst>
          </p:cNvPr>
          <p:cNvSpPr>
            <a:spLocks noGrp="1"/>
          </p:cNvSpPr>
          <p:nvPr>
            <p:ph idx="1"/>
          </p:nvPr>
        </p:nvSpPr>
        <p:spPr/>
        <p:txBody>
          <a:bodyPr/>
          <a:lstStyle/>
          <a:p>
            <a:endParaRPr lang="en-US"/>
          </a:p>
        </p:txBody>
      </p:sp>
      <p:sp>
        <p:nvSpPr>
          <p:cNvPr id="8" name="ZoneTexte 7">
            <a:extLst>
              <a:ext uri="{FF2B5EF4-FFF2-40B4-BE49-F238E27FC236}">
                <a16:creationId xmlns:a16="http://schemas.microsoft.com/office/drawing/2014/main" id="{6D3A652D-086C-F472-475C-86281F2282A9}"/>
              </a:ext>
            </a:extLst>
          </p:cNvPr>
          <p:cNvSpPr txBox="1"/>
          <p:nvPr/>
        </p:nvSpPr>
        <p:spPr>
          <a:xfrm>
            <a:off x="116928" y="781273"/>
            <a:ext cx="9214209" cy="400110"/>
          </a:xfrm>
          <a:prstGeom prst="rect">
            <a:avLst/>
          </a:prstGeom>
          <a:noFill/>
        </p:spPr>
        <p:txBody>
          <a:bodyPr wrap="square" rtlCol="0">
            <a:spAutoFit/>
          </a:bodyPr>
          <a:lstStyle/>
          <a:p>
            <a:pPr algn="l"/>
            <a:r>
              <a:rPr lang="fr-FR" sz="2000" dirty="0"/>
              <a:t>Une communauté internationale d’utilisateurs de ~800 membres (~50% française)</a:t>
            </a:r>
          </a:p>
        </p:txBody>
      </p:sp>
      <p:sp>
        <p:nvSpPr>
          <p:cNvPr id="9" name="ZoneTexte 8">
            <a:extLst>
              <a:ext uri="{FF2B5EF4-FFF2-40B4-BE49-F238E27FC236}">
                <a16:creationId xmlns:a16="http://schemas.microsoft.com/office/drawing/2014/main" id="{F66B7359-F01B-EA03-201C-A10320D3F5A3}"/>
              </a:ext>
            </a:extLst>
          </p:cNvPr>
          <p:cNvSpPr txBox="1"/>
          <p:nvPr/>
        </p:nvSpPr>
        <p:spPr>
          <a:xfrm>
            <a:off x="746430" y="5520483"/>
            <a:ext cx="8626169" cy="1061829"/>
          </a:xfrm>
          <a:prstGeom prst="rect">
            <a:avLst/>
          </a:prstGeom>
          <a:noFill/>
        </p:spPr>
        <p:txBody>
          <a:bodyPr wrap="square" rtlCol="0">
            <a:spAutoFit/>
          </a:bodyPr>
          <a:lstStyle/>
          <a:p>
            <a:pPr algn="just" eaLnBrk="0" hangingPunct="0"/>
            <a:r>
              <a:rPr lang="fr-FR" sz="2400" dirty="0">
                <a:solidFill>
                  <a:schemeClr val="accent2"/>
                </a:solidFill>
              </a:rPr>
              <a:t>   Un laboratoire majeur dans le monde</a:t>
            </a:r>
          </a:p>
          <a:p>
            <a:pPr algn="just" eaLnBrk="0" hangingPunct="0">
              <a:spcBef>
                <a:spcPts val="600"/>
              </a:spcBef>
            </a:pPr>
            <a:r>
              <a:rPr lang="fr-FR" sz="1600" dirty="0"/>
              <a:t>avec GSI/FAIR (Germany), RIBF/RIKEN (Japan), FRIB/MSU (USA)</a:t>
            </a:r>
          </a:p>
          <a:p>
            <a:endParaRPr lang="fr-FR" dirty="0"/>
          </a:p>
        </p:txBody>
      </p:sp>
      <p:graphicFrame>
        <p:nvGraphicFramePr>
          <p:cNvPr id="10" name="Chart 2">
            <a:extLst>
              <a:ext uri="{FF2B5EF4-FFF2-40B4-BE49-F238E27FC236}">
                <a16:creationId xmlns:a16="http://schemas.microsoft.com/office/drawing/2014/main" id="{52B05D8C-3B6E-118C-F693-EB324088B2E7}"/>
              </a:ext>
            </a:extLst>
          </p:cNvPr>
          <p:cNvGraphicFramePr>
            <a:graphicFrameLocks/>
          </p:cNvGraphicFramePr>
          <p:nvPr/>
        </p:nvGraphicFramePr>
        <p:xfrm>
          <a:off x="7884162" y="1661836"/>
          <a:ext cx="3598698" cy="2946424"/>
        </p:xfrm>
        <a:graphic>
          <a:graphicData uri="http://schemas.openxmlformats.org/drawingml/2006/chart">
            <c:chart xmlns:c="http://schemas.openxmlformats.org/drawingml/2006/chart" xmlns:r="http://schemas.openxmlformats.org/officeDocument/2006/relationships" r:id="rId3"/>
          </a:graphicData>
        </a:graphic>
      </p:graphicFrame>
      <p:sp>
        <p:nvSpPr>
          <p:cNvPr id="11" name="ZoneTexte 10">
            <a:extLst>
              <a:ext uri="{FF2B5EF4-FFF2-40B4-BE49-F238E27FC236}">
                <a16:creationId xmlns:a16="http://schemas.microsoft.com/office/drawing/2014/main" id="{BBF25BD4-3278-242A-2A64-13AF67DEE541}"/>
              </a:ext>
            </a:extLst>
          </p:cNvPr>
          <p:cNvSpPr txBox="1"/>
          <p:nvPr/>
        </p:nvSpPr>
        <p:spPr>
          <a:xfrm>
            <a:off x="7884162" y="4238928"/>
            <a:ext cx="3826933" cy="369332"/>
          </a:xfrm>
          <a:prstGeom prst="rect">
            <a:avLst/>
          </a:prstGeom>
          <a:noFill/>
        </p:spPr>
        <p:txBody>
          <a:bodyPr wrap="square" rtlCol="0">
            <a:spAutoFit/>
          </a:bodyPr>
          <a:lstStyle/>
          <a:p>
            <a:r>
              <a:rPr lang="fr-FR" dirty="0">
                <a:solidFill>
                  <a:schemeClr val="accent4">
                    <a:lumMod val="75000"/>
                  </a:schemeClr>
                </a:solidFill>
              </a:rPr>
              <a:t>95 doctorants sur des données GANIL</a:t>
            </a:r>
          </a:p>
        </p:txBody>
      </p:sp>
      <p:pic>
        <p:nvPicPr>
          <p:cNvPr id="5" name="Picture 4">
            <a:extLst>
              <a:ext uri="{FF2B5EF4-FFF2-40B4-BE49-F238E27FC236}">
                <a16:creationId xmlns:a16="http://schemas.microsoft.com/office/drawing/2014/main" id="{57C156C6-9067-AC00-67DE-4364648A7C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6928" y="1250808"/>
            <a:ext cx="6402434" cy="4286490"/>
          </a:xfrm>
          <a:prstGeom prst="rect">
            <a:avLst/>
          </a:prstGeom>
        </p:spPr>
      </p:pic>
      <p:sp>
        <p:nvSpPr>
          <p:cNvPr id="6" name="ZoneTexte 5">
            <a:extLst>
              <a:ext uri="{FF2B5EF4-FFF2-40B4-BE49-F238E27FC236}">
                <a16:creationId xmlns:a16="http://schemas.microsoft.com/office/drawing/2014/main" id="{8BA75486-FA9C-87D1-40B2-E65D22414675}"/>
              </a:ext>
            </a:extLst>
          </p:cNvPr>
          <p:cNvSpPr txBox="1"/>
          <p:nvPr/>
        </p:nvSpPr>
        <p:spPr>
          <a:xfrm>
            <a:off x="8189876" y="5125691"/>
            <a:ext cx="2987269" cy="646331"/>
          </a:xfrm>
          <a:prstGeom prst="rect">
            <a:avLst/>
          </a:prstGeom>
          <a:noFill/>
          <a:ln w="28575">
            <a:solidFill>
              <a:schemeClr val="accent4">
                <a:lumMod val="75000"/>
              </a:schemeClr>
            </a:solidFill>
          </a:ln>
        </p:spPr>
        <p:txBody>
          <a:bodyPr wrap="square">
            <a:spAutoFit/>
          </a:bodyPr>
          <a:lstStyle/>
          <a:p>
            <a:pPr algn="l"/>
            <a:r>
              <a:rPr lang="fr-FR" sz="1800" dirty="0"/>
              <a:t>Plus de 300 visiteurs annuels pour réaliser des expériences</a:t>
            </a:r>
          </a:p>
        </p:txBody>
      </p:sp>
      <p:sp>
        <p:nvSpPr>
          <p:cNvPr id="12" name="Espace réservé du numéro de diapositive 9">
            <a:extLst>
              <a:ext uri="{FF2B5EF4-FFF2-40B4-BE49-F238E27FC236}">
                <a16:creationId xmlns:a16="http://schemas.microsoft.com/office/drawing/2014/main" id="{0B2FFAC9-6793-6796-DCA4-37CD7E2F5F9F}"/>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8</a:t>
            </a:fld>
            <a:endParaRPr lang="fr-FR" dirty="0"/>
          </a:p>
        </p:txBody>
      </p:sp>
    </p:spTree>
    <p:extLst>
      <p:ext uri="{BB962C8B-B14F-4D97-AF65-F5344CB8AC3E}">
        <p14:creationId xmlns:p14="http://schemas.microsoft.com/office/powerpoint/2010/main" val="2750135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
            <a:extLst>
              <a:ext uri="{FF2B5EF4-FFF2-40B4-BE49-F238E27FC236}">
                <a16:creationId xmlns:a16="http://schemas.microsoft.com/office/drawing/2014/main" id="{917DD749-5401-8EB4-BAF6-74C818914CE8}"/>
              </a:ext>
            </a:extLst>
          </p:cNvPr>
          <p:cNvSpPr>
            <a:spLocks noGrp="1"/>
          </p:cNvSpPr>
          <p:nvPr>
            <p:ph type="title"/>
          </p:nvPr>
        </p:nvSpPr>
        <p:spPr>
          <a:xfrm>
            <a:off x="202264" y="-176870"/>
            <a:ext cx="10801350" cy="1141413"/>
          </a:xfrm>
        </p:spPr>
        <p:txBody>
          <a:bodyPr>
            <a:normAutofit/>
          </a:bodyPr>
          <a:lstStyle/>
          <a:p>
            <a:r>
              <a:rPr lang="fr-FR" sz="3200" dirty="0"/>
              <a:t>Production scientifique du GANIL</a:t>
            </a:r>
          </a:p>
        </p:txBody>
      </p:sp>
      <p:sp>
        <p:nvSpPr>
          <p:cNvPr id="4" name="Espace réservé du pied de page 3">
            <a:extLst>
              <a:ext uri="{FF2B5EF4-FFF2-40B4-BE49-F238E27FC236}">
                <a16:creationId xmlns:a16="http://schemas.microsoft.com/office/drawing/2014/main" id="{C4EF5DEF-0BD3-EB04-ABCC-BB491BA0286F}"/>
              </a:ext>
            </a:extLst>
          </p:cNvPr>
          <p:cNvSpPr>
            <a:spLocks noGrp="1"/>
          </p:cNvSpPr>
          <p:nvPr>
            <p:ph type="ftr" sz="quarter" idx="11"/>
          </p:nvPr>
        </p:nvSpPr>
        <p:spPr/>
        <p:txBody>
          <a:bodyPr/>
          <a:lstStyle/>
          <a:p>
            <a:endParaRPr lang="fr-FR"/>
          </a:p>
        </p:txBody>
      </p:sp>
      <p:sp>
        <p:nvSpPr>
          <p:cNvPr id="6" name="TextBox 6">
            <a:extLst>
              <a:ext uri="{FF2B5EF4-FFF2-40B4-BE49-F238E27FC236}">
                <a16:creationId xmlns:a16="http://schemas.microsoft.com/office/drawing/2014/main" id="{FB238BAF-B03A-F204-8496-486D77F80DDC}"/>
              </a:ext>
            </a:extLst>
          </p:cNvPr>
          <p:cNvSpPr txBox="1"/>
          <p:nvPr/>
        </p:nvSpPr>
        <p:spPr>
          <a:xfrm>
            <a:off x="2470267" y="971150"/>
            <a:ext cx="3912033" cy="707886"/>
          </a:xfrm>
          <a:prstGeom prst="rect">
            <a:avLst/>
          </a:prstGeom>
          <a:noFill/>
        </p:spPr>
        <p:txBody>
          <a:bodyPr wrap="none" rtlCol="0">
            <a:spAutoFit/>
          </a:bodyPr>
          <a:lstStyle/>
          <a:p>
            <a:r>
              <a:rPr lang="fr-FR" sz="2000" dirty="0">
                <a:solidFill>
                  <a:srgbClr val="7030A0"/>
                </a:solidFill>
              </a:rPr>
              <a:t>Entre 100 et 150 publications/an</a:t>
            </a:r>
            <a:endParaRPr lang="en-FR" sz="2000" dirty="0">
              <a:solidFill>
                <a:srgbClr val="7030A0"/>
              </a:solidFill>
            </a:endParaRPr>
          </a:p>
          <a:p>
            <a:r>
              <a:rPr lang="en-FR" sz="2000" dirty="0">
                <a:solidFill>
                  <a:srgbClr val="7030A0"/>
                </a:solidFill>
              </a:rPr>
              <a:t>85% </a:t>
            </a:r>
            <a:r>
              <a:rPr lang="fr-FR" sz="2000" dirty="0">
                <a:solidFill>
                  <a:srgbClr val="7030A0"/>
                </a:solidFill>
              </a:rPr>
              <a:t>en collaboration internationale</a:t>
            </a:r>
          </a:p>
        </p:txBody>
      </p:sp>
      <p:pic>
        <p:nvPicPr>
          <p:cNvPr id="3" name="Picture 2">
            <a:extLst>
              <a:ext uri="{FF2B5EF4-FFF2-40B4-BE49-F238E27FC236}">
                <a16:creationId xmlns:a16="http://schemas.microsoft.com/office/drawing/2014/main" id="{071DEA3E-6FC5-6B62-292A-AE7F95245B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82813" y="4009292"/>
            <a:ext cx="4969218" cy="2758830"/>
          </a:xfrm>
          <a:prstGeom prst="rect">
            <a:avLst/>
          </a:prstGeom>
        </p:spPr>
      </p:pic>
      <p:pic>
        <p:nvPicPr>
          <p:cNvPr id="17" name="Picture 16">
            <a:extLst>
              <a:ext uri="{FF2B5EF4-FFF2-40B4-BE49-F238E27FC236}">
                <a16:creationId xmlns:a16="http://schemas.microsoft.com/office/drawing/2014/main" id="{4E1A1AAA-3828-2415-A941-4605253D6B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98677" y="1529488"/>
            <a:ext cx="3950677" cy="2374784"/>
          </a:xfrm>
          <a:prstGeom prst="rect">
            <a:avLst/>
          </a:prstGeom>
        </p:spPr>
      </p:pic>
      <p:grpSp>
        <p:nvGrpSpPr>
          <p:cNvPr id="21" name="Group 20">
            <a:extLst>
              <a:ext uri="{FF2B5EF4-FFF2-40B4-BE49-F238E27FC236}">
                <a16:creationId xmlns:a16="http://schemas.microsoft.com/office/drawing/2014/main" id="{47AC2B09-3353-F197-E614-39AF7C7D5735}"/>
              </a:ext>
            </a:extLst>
          </p:cNvPr>
          <p:cNvGrpSpPr/>
          <p:nvPr/>
        </p:nvGrpSpPr>
        <p:grpSpPr>
          <a:xfrm>
            <a:off x="-1314451" y="651608"/>
            <a:ext cx="4503127" cy="1939193"/>
            <a:chOff x="-1009650" y="792284"/>
            <a:chExt cx="5676900" cy="2413000"/>
          </a:xfrm>
        </p:grpSpPr>
        <p:pic>
          <p:nvPicPr>
            <p:cNvPr id="19" name="Picture 18">
              <a:extLst>
                <a:ext uri="{FF2B5EF4-FFF2-40B4-BE49-F238E27FC236}">
                  <a16:creationId xmlns:a16="http://schemas.microsoft.com/office/drawing/2014/main" id="{BBBC182B-49A9-E57A-F693-B46CA4BDDE3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9650" y="792284"/>
              <a:ext cx="5676900" cy="2413000"/>
            </a:xfrm>
            <a:prstGeom prst="rect">
              <a:avLst/>
            </a:prstGeom>
          </p:spPr>
        </p:pic>
        <p:sp>
          <p:nvSpPr>
            <p:cNvPr id="20" name="TextBox 19">
              <a:extLst>
                <a:ext uri="{FF2B5EF4-FFF2-40B4-BE49-F238E27FC236}">
                  <a16:creationId xmlns:a16="http://schemas.microsoft.com/office/drawing/2014/main" id="{EE7C0754-13A3-ED9D-7277-AF8314C21841}"/>
                </a:ext>
              </a:extLst>
            </p:cNvPr>
            <p:cNvSpPr txBox="1"/>
            <p:nvPr/>
          </p:nvSpPr>
          <p:spPr>
            <a:xfrm>
              <a:off x="879231" y="797169"/>
              <a:ext cx="1921616" cy="369332"/>
            </a:xfrm>
            <a:prstGeom prst="rect">
              <a:avLst/>
            </a:prstGeom>
            <a:solidFill>
              <a:schemeClr val="bg1"/>
            </a:solidFill>
          </p:spPr>
          <p:txBody>
            <a:bodyPr wrap="none" rtlCol="0">
              <a:spAutoFit/>
            </a:bodyPr>
            <a:lstStyle/>
            <a:p>
              <a:r>
                <a:rPr lang="en-FR" dirty="0"/>
                <a:t>OPEN ACCESS 73%</a:t>
              </a:r>
            </a:p>
          </p:txBody>
        </p:sp>
      </p:grpSp>
      <p:pic>
        <p:nvPicPr>
          <p:cNvPr id="23" name="Picture 22">
            <a:extLst>
              <a:ext uri="{FF2B5EF4-FFF2-40B4-BE49-F238E27FC236}">
                <a16:creationId xmlns:a16="http://schemas.microsoft.com/office/drawing/2014/main" id="{2196BDC4-13E3-2F80-C6FA-7B1DEAF6A63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2450123"/>
            <a:ext cx="6724977" cy="4407877"/>
          </a:xfrm>
          <a:prstGeom prst="rect">
            <a:avLst/>
          </a:prstGeom>
        </p:spPr>
      </p:pic>
      <p:sp>
        <p:nvSpPr>
          <p:cNvPr id="7" name="Espace réservé du numéro de diapositive 9">
            <a:extLst>
              <a:ext uri="{FF2B5EF4-FFF2-40B4-BE49-F238E27FC236}">
                <a16:creationId xmlns:a16="http://schemas.microsoft.com/office/drawing/2014/main" id="{73AECBE6-BA53-4AC4-66CC-47D00B82BF74}"/>
              </a:ext>
            </a:extLst>
          </p:cNvPr>
          <p:cNvSpPr>
            <a:spLocks noGrp="1"/>
          </p:cNvSpPr>
          <p:nvPr>
            <p:ph type="sldNum" sz="quarter" idx="12"/>
          </p:nvPr>
        </p:nvSpPr>
        <p:spPr>
          <a:xfrm>
            <a:off x="695325" y="6318001"/>
            <a:ext cx="504083" cy="540000"/>
          </a:xfrm>
        </p:spPr>
        <p:txBody>
          <a:bodyPr/>
          <a:lstStyle/>
          <a:p>
            <a:fld id="{94B63599-5DA0-BE42-AE37-88D1760620F1}" type="slidenum">
              <a:rPr lang="fr-FR" smtClean="0"/>
              <a:t>9</a:t>
            </a:fld>
            <a:endParaRPr lang="fr-FR" dirty="0"/>
          </a:p>
        </p:txBody>
      </p:sp>
    </p:spTree>
    <p:extLst>
      <p:ext uri="{BB962C8B-B14F-4D97-AF65-F5344CB8AC3E}">
        <p14:creationId xmlns:p14="http://schemas.microsoft.com/office/powerpoint/2010/main" val="3516675060"/>
      </p:ext>
    </p:extLst>
  </p:cSld>
  <p:clrMapOvr>
    <a:masterClrMapping/>
  </p:clrMapOvr>
</p:sld>
</file>

<file path=ppt/theme/theme1.xml><?xml version="1.0" encoding="utf-8"?>
<a:theme xmlns:a="http://schemas.openxmlformats.org/drawingml/2006/main" name="1_Thème Office">
  <a:themeElements>
    <a:clrScheme name="GANIL">
      <a:dk1>
        <a:srgbClr val="000000"/>
      </a:dk1>
      <a:lt1>
        <a:srgbClr val="FFFFFF"/>
      </a:lt1>
      <a:dk2>
        <a:srgbClr val="261F4D"/>
      </a:dk2>
      <a:lt2>
        <a:srgbClr val="CACDDE"/>
      </a:lt2>
      <a:accent1>
        <a:srgbClr val="60A3B3"/>
      </a:accent1>
      <a:accent2>
        <a:srgbClr val="ED7D31"/>
      </a:accent2>
      <a:accent3>
        <a:srgbClr val="A5A5A5"/>
      </a:accent3>
      <a:accent4>
        <a:srgbClr val="FFC000"/>
      </a:accent4>
      <a:accent5>
        <a:srgbClr val="5B9BD5"/>
      </a:accent5>
      <a:accent6>
        <a:srgbClr val="70AD47"/>
      </a:accent6>
      <a:hlink>
        <a:srgbClr val="60A3B3"/>
      </a:hlink>
      <a:folHlink>
        <a:srgbClr val="C9582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5953</TotalTime>
  <Words>1673</Words>
  <Application>Microsoft Macintosh PowerPoint</Application>
  <PresentationFormat>Grand écran</PresentationFormat>
  <Paragraphs>261</Paragraphs>
  <Slides>19</Slides>
  <Notes>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Arial</vt:lpstr>
      <vt:lpstr>Bahnschrift Light</vt:lpstr>
      <vt:lpstr>Calibri</vt:lpstr>
      <vt:lpstr>Calibri Light</vt:lpstr>
      <vt:lpstr>StarSymbol</vt:lpstr>
      <vt:lpstr>Symbol</vt:lpstr>
      <vt:lpstr>Wingdings</vt:lpstr>
      <vt:lpstr>1_Thème Office</vt:lpstr>
      <vt:lpstr>Présentation PowerPoint</vt:lpstr>
      <vt:lpstr>Le rôle du GANIL</vt:lpstr>
      <vt:lpstr>Présentation PowerPoint</vt:lpstr>
      <vt:lpstr>Présentation PowerPoint</vt:lpstr>
      <vt:lpstr>Présentation PowerPoint</vt:lpstr>
      <vt:lpstr>Quelques chiffres</vt:lpstr>
      <vt:lpstr>Présentation PowerPoint</vt:lpstr>
      <vt:lpstr>Communauté GANIL</vt:lpstr>
      <vt:lpstr>Production scientifique du GANIL</vt:lpstr>
      <vt:lpstr>Présentation PowerPoint</vt:lpstr>
      <vt:lpstr>Présentation PowerPoint</vt:lpstr>
      <vt:lpstr>Présentation PowerPoint</vt:lpstr>
      <vt:lpstr>Présentation PowerPoint</vt:lpstr>
      <vt:lpstr>Présentation PowerPoint</vt:lpstr>
      <vt:lpstr>Présentation PowerPoint</vt:lpstr>
      <vt:lpstr>A multi-user pluridisciplinary laboratory</vt:lpstr>
      <vt:lpstr>Présentation PowerPoint</vt:lpstr>
      <vt:lpstr>Attentes des tutelles et de l’état</vt:lpstr>
      <vt:lpstr>Enjeux du GANIL pour 2025-2030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Microsoft Office</dc:creator>
  <cp:lastModifiedBy>Herve Savajols</cp:lastModifiedBy>
  <cp:revision>131</cp:revision>
  <dcterms:created xsi:type="dcterms:W3CDTF">2020-11-24T14:08:07Z</dcterms:created>
  <dcterms:modified xsi:type="dcterms:W3CDTF">2026-08-24T09:30:44Z</dcterms:modified>
</cp:coreProperties>
</file>