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5" r:id="rId5"/>
    <p:sldId id="277" r:id="rId6"/>
    <p:sldId id="261" r:id="rId7"/>
    <p:sldId id="273" r:id="rId8"/>
    <p:sldId id="272" r:id="rId9"/>
    <p:sldId id="257" r:id="rId10"/>
    <p:sldId id="259" r:id="rId11"/>
    <p:sldId id="266" r:id="rId12"/>
    <p:sldId id="260" r:id="rId13"/>
    <p:sldId id="267" r:id="rId14"/>
    <p:sldId id="268" r:id="rId15"/>
    <p:sldId id="269" r:id="rId16"/>
    <p:sldId id="270" r:id="rId17"/>
    <p:sldId id="271" r:id="rId18"/>
    <p:sldId id="258" r:id="rId19"/>
    <p:sldId id="264" r:id="rId20"/>
    <p:sldId id="263" r:id="rId21"/>
    <p:sldId id="276" r:id="rId22"/>
    <p:sldId id="274" r:id="rId23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5" autoAdjust="0"/>
  </p:normalViewPr>
  <p:slideViewPr>
    <p:cSldViewPr>
      <p:cViewPr varScale="1"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08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BB20-0619-4A6E-8026-2398DA69E3D8}" type="datetimeFigureOut">
              <a:rPr lang="fr-FR" smtClean="0"/>
              <a:pPr/>
              <a:t>23/06/2010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54791-E2FB-40C9-83D9-EEE231D5B2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A7873-53D7-41EB-BC98-3F96D2942188}" type="datetimeFigureOut">
              <a:rPr lang="fr-FR" smtClean="0"/>
              <a:pPr/>
              <a:t>23/06/2010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7DDDC-01DB-446F-BC95-5E2325BCBD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7DDDC-01DB-446F-BC95-5E2325BCBD2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57290" y="6357958"/>
            <a:ext cx="5857916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fr-FR" dirty="0" smtClean="0"/>
              <a:t>test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475150"/>
          </a:xfrm>
        </p:spPr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35925" y="0"/>
          <a:ext cx="1108075" cy="590550"/>
        </p:xfrm>
        <a:graphic>
          <a:graphicData uri="http://schemas.openxmlformats.org/presentationml/2006/ole">
            <p:oleObj spid="_x0000_s1026" name="Image bitmap" r:id="rId3" imgW="1123810" imgH="600159" progId="PBrush">
              <p:embed/>
            </p:oleObj>
          </a:graphicData>
        </a:graphic>
      </p:graphicFrame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 dirty="0"/>
          </a:p>
        </p:txBody>
      </p:sp>
      <p:pic>
        <p:nvPicPr>
          <p:cNvPr id="8" name="Picture 18" descr="logo-amzal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3873" cy="97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94D208-6C54-4E5F-AEAD-AC8BDB2335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9E9A8-8490-47F0-9D44-A91D556ED4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KMM Tun Lanoë C.Oziol F. Salomon 24 juin 2010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test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05029-4778-412E-9D71-7B6C21549D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Fabrication et tests de 34 cartes Carrier Advanced TCA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Production </a:t>
            </a:r>
            <a:r>
              <a:rPr lang="fr-FR" dirty="0" smtClean="0"/>
              <a:t>AGATA</a:t>
            </a:r>
            <a:endParaRPr lang="fr-FR" dirty="0" smtClean="0"/>
          </a:p>
        </p:txBody>
      </p:sp>
      <p:pic>
        <p:nvPicPr>
          <p:cNvPr id="4" name="Picture 5" descr="AG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4000529" cy="4449484"/>
          </a:xfrm>
          <a:prstGeom prst="rect">
            <a:avLst/>
          </a:prstGeom>
          <a:noFill/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Production AGATA CARRIER</a:t>
            </a:r>
            <a:br>
              <a:rPr lang="fr-FR" dirty="0" smtClean="0"/>
            </a:br>
            <a:r>
              <a:rPr lang="fr-FR" dirty="0" smtClean="0"/>
              <a:t>Préparation de la fabrication(3)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882808"/>
            <a:ext cx="8115328" cy="4260836"/>
          </a:xfrm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Création </a:t>
            </a:r>
            <a:r>
              <a:rPr lang="fr-FR" dirty="0" smtClean="0"/>
              <a:t>de </a:t>
            </a:r>
            <a:r>
              <a:rPr lang="fr-FR" dirty="0" smtClean="0"/>
              <a:t>procédures de </a:t>
            </a:r>
            <a:r>
              <a:rPr lang="fr-FR" dirty="0" smtClean="0"/>
              <a:t>tests :</a:t>
            </a:r>
            <a:endParaRPr lang="fr-FR" dirty="0" smtClean="0"/>
          </a:p>
          <a:p>
            <a:pPr lvl="1"/>
            <a:r>
              <a:rPr lang="fr-FR" dirty="0" smtClean="0"/>
              <a:t>Test d’une carte fonctionnelle</a:t>
            </a:r>
          </a:p>
          <a:p>
            <a:pPr lvl="1"/>
            <a:r>
              <a:rPr lang="fr-FR" dirty="0" smtClean="0"/>
              <a:t>Rédaction des procédures détaillées</a:t>
            </a:r>
          </a:p>
          <a:p>
            <a:pPr lvl="1"/>
            <a:r>
              <a:rPr lang="fr-FR" dirty="0" smtClean="0"/>
              <a:t>Réalisation des fiches de suivi des tests</a:t>
            </a:r>
          </a:p>
          <a:p>
            <a:pPr lvl="1"/>
            <a:r>
              <a:rPr lang="fr-FR" dirty="0" smtClean="0"/>
              <a:t>Conception de </a:t>
            </a:r>
            <a:r>
              <a:rPr lang="fr-FR" dirty="0" smtClean="0"/>
              <a:t>cartes </a:t>
            </a:r>
            <a:r>
              <a:rPr lang="fr-FR" dirty="0" smtClean="0"/>
              <a:t>bouchons pour connecteurs des cartes filles pour test JTAG</a:t>
            </a:r>
          </a:p>
          <a:p>
            <a:pPr lvl="1"/>
            <a:r>
              <a:rPr lang="fr-FR" dirty="0" smtClean="0"/>
              <a:t>Développement de code VHDL spécifique pour les test JTAG</a:t>
            </a:r>
          </a:p>
          <a:p>
            <a:pPr lvl="1"/>
            <a:r>
              <a:rPr lang="fr-FR" dirty="0" smtClean="0"/>
              <a:t>Suivi des retours pour correctif au câbleur</a:t>
            </a:r>
          </a:p>
          <a:p>
            <a:pPr lvl="1"/>
            <a:r>
              <a:rPr lang="fr-FR" dirty="0" smtClean="0"/>
              <a:t>Suivi des expéditions et des stocks des cartes Carrier en </a:t>
            </a:r>
            <a:r>
              <a:rPr lang="fr-FR" dirty="0" smtClean="0"/>
              <a:t>Italie (</a:t>
            </a:r>
            <a:r>
              <a:rPr lang="fr-FR" dirty="0" err="1" smtClean="0"/>
              <a:t>Legnaro</a:t>
            </a:r>
            <a:r>
              <a:rPr lang="fr-FR" dirty="0" smtClean="0"/>
              <a:t>)</a:t>
            </a:r>
            <a:endParaRPr lang="fr-FR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071934" y="6357958"/>
            <a:ext cx="3276608" cy="301752"/>
          </a:xfrm>
        </p:spPr>
        <p:txBody>
          <a:bodyPr/>
          <a:lstStyle/>
          <a:p>
            <a:pPr algn="r"/>
            <a:r>
              <a:rPr lang="fr-FR" dirty="0" smtClean="0"/>
              <a:t>KMM </a:t>
            </a:r>
            <a:r>
              <a:rPr lang="fr-FR" dirty="0" err="1" smtClean="0"/>
              <a:t>Tun</a:t>
            </a:r>
            <a:r>
              <a:rPr lang="fr-FR" dirty="0" smtClean="0"/>
              <a:t> </a:t>
            </a:r>
            <a:r>
              <a:rPr lang="fr-FR" dirty="0" err="1" smtClean="0"/>
              <a:t>Lanoë</a:t>
            </a:r>
            <a:r>
              <a:rPr lang="fr-FR" dirty="0" smtClean="0"/>
              <a:t> </a:t>
            </a:r>
            <a:r>
              <a:rPr lang="fr-FR" dirty="0" err="1" smtClean="0"/>
              <a:t>C.Oziol</a:t>
            </a:r>
            <a:r>
              <a:rPr lang="fr-FR" dirty="0" smtClean="0"/>
              <a:t> F. Salomon 24 juin 2010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Création des programmes de test JTAG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071934" y="6357958"/>
            <a:ext cx="3276608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14752"/>
            <a:ext cx="4800831" cy="29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57158" y="1643050"/>
            <a:ext cx="8572560" cy="2214578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possibilités du système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test JTAG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de continuité, de pull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up/down, de présence des résistances série…</a:t>
            </a: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lang="fr-FR" sz="2600" dirty="0" smtClean="0"/>
              <a:t>Test de la chaine JTAG (avec vérification des types de composant),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des composants logiques,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lang="fr-FR" sz="2600" dirty="0" smtClean="0"/>
              <a:t>Test des mémoires (SDRAM, Flash),</a:t>
            </a:r>
          </a:p>
          <a:p>
            <a:pPr marL="82296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Verdana"/>
              <a:buChar char="›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Programmation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FPGA et 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mémoires.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Création des programmes de test JTAG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071934" y="6357958"/>
            <a:ext cx="3276608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7158" y="1785926"/>
            <a:ext cx="8358246" cy="385765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900" dirty="0" smtClean="0"/>
              <a:t>Importation de l’ensemble de la carte depuis les fichiers Allegro :</a:t>
            </a: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fr-FR" sz="2400" dirty="0" smtClean="0"/>
              <a:t>Recherche automatique des modèles de composants (remarque: les noms des composants ont dans ce cas une grande importance)</a:t>
            </a: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fr-FR" sz="2400" dirty="0" smtClean="0"/>
              <a:t>Ajout des modèles manquants ou non reconnus à la main</a:t>
            </a: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fr-FR" sz="2400" dirty="0" smtClean="0"/>
              <a:t>Ajout des cartes filles bouchons</a:t>
            </a:r>
          </a:p>
          <a:p>
            <a:pPr marL="822960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</a:pPr>
            <a:r>
              <a:rPr lang="fr-FR" sz="2300" dirty="0" smtClean="0"/>
              <a:t>Suppression des composants ou des liaisons à ne pas tester ( </a:t>
            </a:r>
            <a:r>
              <a:rPr lang="fr-FR" sz="2300" dirty="0" err="1" smtClean="0"/>
              <a:t>bypass</a:t>
            </a:r>
            <a:r>
              <a:rPr lang="fr-FR" sz="2300" dirty="0" smtClean="0"/>
              <a:t>, passif ou coupure du lien)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Test </a:t>
            </a:r>
            <a:r>
              <a:rPr lang="fr-FR" dirty="0" smtClean="0"/>
              <a:t>JTAG d’infrastructure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071934" y="6357958"/>
            <a:ext cx="3276608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57158" y="1643050"/>
            <a:ext cx="7715304" cy="1143008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900" dirty="0" smtClean="0"/>
              <a:t>Ce test permet de valider l’intégrité de la chaine JTAG et de vérifier les identifiant des composants présents dans la chaine.</a:t>
            </a:r>
            <a:endParaRPr lang="fr-FR" sz="2300" dirty="0" smtClean="0"/>
          </a:p>
        </p:txBody>
      </p:sp>
      <p:pic>
        <p:nvPicPr>
          <p:cNvPr id="6" name="Image 5" descr="infra_pas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071810"/>
            <a:ext cx="4429156" cy="3320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Test </a:t>
            </a:r>
            <a:r>
              <a:rPr lang="fr-FR" dirty="0" smtClean="0"/>
              <a:t>JTAG d’interconnexion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071934" y="6357958"/>
            <a:ext cx="3276608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0034" y="1428736"/>
            <a:ext cx="8429684" cy="2071702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900" dirty="0" smtClean="0"/>
              <a:t>Ce test permet de vérifier les connexions entre les différents composants </a:t>
            </a:r>
            <a:r>
              <a:rPr lang="fr-FR" sz="2900" dirty="0" smtClean="0"/>
              <a:t>connectés </a:t>
            </a:r>
            <a:r>
              <a:rPr lang="fr-FR" sz="2900" dirty="0" smtClean="0"/>
              <a:t>à une chaine JTAG, il teste les états </a:t>
            </a:r>
            <a:r>
              <a:rPr lang="fr-FR" sz="2900" dirty="0" smtClean="0"/>
              <a:t>suivants :</a:t>
            </a:r>
            <a:endParaRPr lang="fr-FR" sz="2900" dirty="0" smtClean="0"/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300" dirty="0" smtClean="0"/>
              <a:t>Mise à </a:t>
            </a:r>
            <a:r>
              <a:rPr lang="fr-FR" sz="2300" dirty="0" smtClean="0"/>
              <a:t>1 d’une </a:t>
            </a:r>
            <a:r>
              <a:rPr lang="fr-FR" sz="2300" dirty="0" smtClean="0"/>
              <a:t>sortie, comparaison sur le récepteur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300" dirty="0" smtClean="0"/>
              <a:t>Mise à 0 d’une sortie, comparaison sur le récepteur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300" dirty="0" smtClean="0"/>
              <a:t>Mise à haute impédance d’une sortie, comparaison sur le récepteur (vérification des </a:t>
            </a:r>
            <a:r>
              <a:rPr lang="fr-FR" sz="2300" dirty="0" err="1" smtClean="0"/>
              <a:t>pullup</a:t>
            </a:r>
            <a:r>
              <a:rPr lang="fr-FR" sz="2300" dirty="0" smtClean="0"/>
              <a:t>/down)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fr-FR" sz="2300" dirty="0" smtClean="0"/>
              <a:t>Toutes les entrées sont relues à chaque test pour vérifier les liaisons collées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fr-FR" sz="2300" dirty="0" smtClean="0"/>
          </a:p>
        </p:txBody>
      </p:sp>
      <p:pic>
        <p:nvPicPr>
          <p:cNvPr id="7" name="Image 6" descr="inter_pass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500438"/>
            <a:ext cx="3929090" cy="29327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T</a:t>
            </a:r>
            <a:r>
              <a:rPr lang="fr-FR" dirty="0" smtClean="0"/>
              <a:t>est </a:t>
            </a:r>
            <a:r>
              <a:rPr lang="fr-FR" dirty="0" smtClean="0"/>
              <a:t>JTAG en cas d’erreur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071934" y="6357958"/>
            <a:ext cx="3276608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00034" y="1714488"/>
            <a:ext cx="8215370" cy="14287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fr-FR" sz="2300" dirty="0" smtClean="0"/>
              <a:t>Le logiciel affiche le signal en erreur et la valeur émise et le résultat obtenu</a:t>
            </a:r>
          </a:p>
        </p:txBody>
      </p:sp>
      <p:pic>
        <p:nvPicPr>
          <p:cNvPr id="6" name="Image 5" descr="inter_fai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786058"/>
            <a:ext cx="4929222" cy="36910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04" cy="1541908"/>
          </a:xfrm>
        </p:spPr>
        <p:txBody>
          <a:bodyPr>
            <a:normAutofit/>
          </a:bodyPr>
          <a:lstStyle/>
          <a:p>
            <a:r>
              <a:rPr lang="fr-FR" dirty="0" smtClean="0"/>
              <a:t>Lancement de la production</a:t>
            </a:r>
            <a:br>
              <a:rPr lang="fr-FR" dirty="0" smtClean="0"/>
            </a:br>
            <a:r>
              <a:rPr lang="fr-FR" dirty="0" smtClean="0"/>
              <a:t>de 34 cartes </a:t>
            </a:r>
            <a:r>
              <a:rPr lang="fr-FR" dirty="0" smtClean="0"/>
              <a:t>Carrier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329642" cy="4618026"/>
          </a:xfrm>
        </p:spPr>
        <p:txBody>
          <a:bodyPr>
            <a:normAutofit fontScale="92500" lnSpcReduction="10000"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fr-FR" sz="3000" dirty="0" smtClean="0"/>
              <a:t>1 PCB a été utilisé par le câbleur pour créer un processus thermique </a:t>
            </a:r>
            <a:r>
              <a:rPr lang="fr-FR" sz="3000" dirty="0" smtClean="0"/>
              <a:t>adapté</a:t>
            </a:r>
            <a:endParaRPr lang="fr-FR" sz="3000" dirty="0" smtClean="0"/>
          </a:p>
          <a:p>
            <a:r>
              <a:rPr lang="fr-FR" dirty="0" smtClean="0"/>
              <a:t>Câblage </a:t>
            </a:r>
            <a:r>
              <a:rPr lang="fr-FR" dirty="0" smtClean="0"/>
              <a:t>de 5 cartes pour valider les processus le 11/02/09 </a:t>
            </a:r>
          </a:p>
          <a:p>
            <a:pPr lvl="1"/>
            <a:r>
              <a:rPr lang="fr-FR" dirty="0" smtClean="0"/>
              <a:t>9 composants d’alimentation identiques sur 10 sur chaque carte ne </a:t>
            </a:r>
            <a:r>
              <a:rPr lang="fr-FR" dirty="0" smtClean="0"/>
              <a:t>fonctionnaient </a:t>
            </a:r>
            <a:r>
              <a:rPr lang="fr-FR" dirty="0" smtClean="0"/>
              <a:t>pas</a:t>
            </a:r>
          </a:p>
          <a:p>
            <a:pPr lvl="1"/>
            <a:r>
              <a:rPr lang="fr-FR" dirty="0" smtClean="0"/>
              <a:t>le composant d’alimentation </a:t>
            </a:r>
            <a:r>
              <a:rPr lang="fr-FR" dirty="0" smtClean="0"/>
              <a:t>a </a:t>
            </a:r>
            <a:r>
              <a:rPr lang="fr-FR" dirty="0" smtClean="0"/>
              <a:t>une empreinte fausse</a:t>
            </a:r>
          </a:p>
          <a:p>
            <a:pPr lvl="1"/>
            <a:r>
              <a:rPr lang="fr-FR" dirty="0" smtClean="0"/>
              <a:t>La collaboration électronique d’AGATA décide la poursuite de la fabrication de 34 cartes avec la mauvaise empreinte (Les PCB étant fabriqués)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0430" y="6480969"/>
            <a:ext cx="3424626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 d’empreinte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00064"/>
            <a:ext cx="5961078" cy="47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04" cy="1541908"/>
          </a:xfrm>
        </p:spPr>
        <p:txBody>
          <a:bodyPr>
            <a:normAutofit/>
          </a:bodyPr>
          <a:lstStyle/>
          <a:p>
            <a:r>
              <a:rPr lang="fr-FR" dirty="0" smtClean="0"/>
              <a:t>Résultat de la production</a:t>
            </a:r>
            <a:br>
              <a:rPr lang="fr-FR" dirty="0" smtClean="0"/>
            </a:br>
            <a:r>
              <a:rPr lang="fr-FR" dirty="0" smtClean="0"/>
              <a:t>de 34 cartes carrier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2000240"/>
            <a:ext cx="8786874" cy="407196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Câblage </a:t>
            </a:r>
            <a:r>
              <a:rPr lang="fr-FR" sz="2400" dirty="0" smtClean="0"/>
              <a:t>et test de </a:t>
            </a:r>
            <a:r>
              <a:rPr lang="fr-FR" sz="2400" dirty="0" smtClean="0"/>
              <a:t>33 </a:t>
            </a:r>
            <a:r>
              <a:rPr lang="fr-FR" sz="2400" dirty="0" smtClean="0"/>
              <a:t>cartes avec </a:t>
            </a:r>
            <a:r>
              <a:rPr lang="fr-FR" sz="2400" dirty="0" smtClean="0"/>
              <a:t>recommandations :</a:t>
            </a:r>
            <a:endParaRPr lang="fr-FR" sz="2400" dirty="0" smtClean="0"/>
          </a:p>
          <a:p>
            <a:pPr lvl="1" algn="just"/>
            <a:r>
              <a:rPr lang="fr-FR" sz="2000" b="1" dirty="0" smtClean="0"/>
              <a:t>12</a:t>
            </a:r>
            <a:r>
              <a:rPr lang="fr-FR" sz="2000" dirty="0" smtClean="0"/>
              <a:t> cartes validées en sortie de câblage,</a:t>
            </a:r>
            <a:endParaRPr lang="fr-FR" sz="2000" dirty="0" smtClean="0"/>
          </a:p>
          <a:p>
            <a:pPr lvl="1"/>
            <a:r>
              <a:rPr lang="fr-FR" sz="2000" dirty="0" smtClean="0"/>
              <a:t>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réparation</a:t>
            </a:r>
            <a:r>
              <a:rPr lang="fr-FR" sz="2000" b="1" dirty="0" smtClean="0"/>
              <a:t>12 cartes validées</a:t>
            </a:r>
            <a:r>
              <a:rPr lang="fr-FR" sz="2000" dirty="0" smtClean="0"/>
              <a:t>, </a:t>
            </a:r>
          </a:p>
          <a:p>
            <a:pPr lvl="1"/>
            <a:r>
              <a:rPr lang="fr-FR" sz="2000" dirty="0" smtClean="0"/>
              <a:t>2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réparation </a:t>
            </a:r>
            <a:r>
              <a:rPr lang="fr-FR" sz="2000" b="1" dirty="0" smtClean="0"/>
              <a:t>5 cartes validées,</a:t>
            </a:r>
          </a:p>
          <a:p>
            <a:pPr lvl="1"/>
            <a:endParaRPr lang="fr-FR" sz="2000" b="1" dirty="0" smtClean="0"/>
          </a:p>
          <a:p>
            <a:pPr marL="0" lvl="1" indent="0">
              <a:buNone/>
            </a:pPr>
            <a:r>
              <a:rPr lang="fr-FR" sz="2000" dirty="0" smtClean="0"/>
              <a:t>Au </a:t>
            </a:r>
            <a:r>
              <a:rPr lang="fr-FR" sz="2000" dirty="0" smtClean="0"/>
              <a:t>final </a:t>
            </a:r>
            <a:r>
              <a:rPr lang="fr-FR" sz="2000" dirty="0" smtClean="0"/>
              <a:t>29 </a:t>
            </a:r>
            <a:r>
              <a:rPr lang="fr-FR" sz="2000" dirty="0" smtClean="0"/>
              <a:t>cartes sont fonctionnelles sur 34 après plus d’un an de test</a:t>
            </a:r>
            <a:r>
              <a:rPr lang="fr-FR" sz="2000" dirty="0" smtClean="0"/>
              <a:t>.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marL="0" indent="0" algn="just">
              <a:buNone/>
            </a:pPr>
            <a:r>
              <a:rPr lang="fr-FR" sz="2000" dirty="0" smtClean="0"/>
              <a:t>Les </a:t>
            </a:r>
            <a:r>
              <a:rPr lang="fr-FR" sz="2000" dirty="0" smtClean="0"/>
              <a:t>tests JTAG sont intervenus pour déceler 5 défauts de soudure de BGA qui ont été confirmés par le passage des cartes sous rayon X 3D.</a:t>
            </a:r>
          </a:p>
          <a:p>
            <a:endParaRPr lang="fr-FR" sz="2400" dirty="0" smtClean="0"/>
          </a:p>
          <a:p>
            <a:pPr marL="92075" indent="-26988" algn="just">
              <a:buNone/>
            </a:pP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0430" y="6480969"/>
            <a:ext cx="3424626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04" cy="1541908"/>
          </a:xfrm>
        </p:spPr>
        <p:txBody>
          <a:bodyPr>
            <a:normAutofit/>
          </a:bodyPr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357430"/>
            <a:ext cx="8715436" cy="378621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Prévoir le dépannage à la conception ( zone libre autour des composants, empreintes plus longues)</a:t>
            </a:r>
          </a:p>
          <a:p>
            <a:r>
              <a:rPr lang="fr-FR" sz="2400" dirty="0" smtClean="0"/>
              <a:t>Suivre les recommandations des fabricants de composants (étuvage, taille des plages de soudure)</a:t>
            </a:r>
          </a:p>
          <a:p>
            <a:r>
              <a:rPr lang="fr-FR" sz="2400" dirty="0" smtClean="0"/>
              <a:t>Vérifier les empreintes avec le composant si possible</a:t>
            </a:r>
          </a:p>
          <a:p>
            <a:r>
              <a:rPr lang="fr-FR" sz="2400" dirty="0" smtClean="0"/>
              <a:t>Utiliser des circuits imprimés prévus pour le </a:t>
            </a:r>
            <a:r>
              <a:rPr lang="fr-FR" sz="2400" dirty="0" err="1" smtClean="0"/>
              <a:t>RoHS</a:t>
            </a:r>
            <a:endParaRPr lang="fr-FR" sz="2400" dirty="0" smtClean="0"/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500430" y="6480969"/>
            <a:ext cx="3424626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428868"/>
            <a:ext cx="8258204" cy="285752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Century Gothic" pitchFamily="34" charset="0"/>
              </a:rPr>
              <a:t>Présentation du projet AGATA</a:t>
            </a:r>
          </a:p>
          <a:p>
            <a:r>
              <a:rPr lang="fr-FR" dirty="0" smtClean="0">
                <a:latin typeface="Century Gothic" pitchFamily="34" charset="0"/>
              </a:rPr>
              <a:t>Présentation </a:t>
            </a:r>
            <a:r>
              <a:rPr lang="fr-FR" dirty="0" smtClean="0">
                <a:latin typeface="Century Gothic" pitchFamily="34" charset="0"/>
              </a:rPr>
              <a:t>de la carte Carrier ATCA</a:t>
            </a:r>
          </a:p>
          <a:p>
            <a:r>
              <a:rPr lang="fr-FR" dirty="0" smtClean="0">
                <a:latin typeface="Century Gothic" pitchFamily="34" charset="0"/>
              </a:rPr>
              <a:t>Préparation de la fabrication</a:t>
            </a:r>
          </a:p>
          <a:p>
            <a:r>
              <a:rPr lang="fr-FR" dirty="0" smtClean="0">
                <a:latin typeface="Century Gothic" pitchFamily="34" charset="0"/>
              </a:rPr>
              <a:t>Création </a:t>
            </a:r>
            <a:r>
              <a:rPr lang="fr-FR" dirty="0" smtClean="0">
                <a:latin typeface="Century Gothic" pitchFamily="34" charset="0"/>
              </a:rPr>
              <a:t>des </a:t>
            </a:r>
            <a:r>
              <a:rPr lang="fr-FR" dirty="0" smtClean="0">
                <a:latin typeface="Century Gothic" pitchFamily="34" charset="0"/>
              </a:rPr>
              <a:t>tests JTAG</a:t>
            </a:r>
          </a:p>
          <a:p>
            <a:r>
              <a:rPr lang="fr-FR" dirty="0" smtClean="0">
                <a:latin typeface="Century Gothic" pitchFamily="34" charset="0"/>
              </a:rPr>
              <a:t>La fabrication</a:t>
            </a:r>
          </a:p>
          <a:p>
            <a:r>
              <a:rPr lang="fr-FR" dirty="0" smtClean="0">
                <a:latin typeface="Century Gothic" pitchFamily="34" charset="0"/>
              </a:rPr>
              <a:t>Les conclusions</a:t>
            </a:r>
          </a:p>
          <a:p>
            <a:endParaRPr lang="fr-FR" dirty="0" smtClean="0">
              <a:latin typeface="Times New Roman" pitchFamily="18" charset="0"/>
            </a:endParaRP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43932" cy="12858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Local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preprocessing</a:t>
            </a:r>
            <a:r>
              <a:rPr lang="fr-FR" dirty="0" smtClean="0"/>
              <a:t> de l’expérience AGATA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00166" y="621508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</a:rPr>
              <a:t>2 cartes Carrier pour 1 cristal =&gt; 360 </a:t>
            </a:r>
            <a:r>
              <a:rPr lang="fr-FR" dirty="0" smtClean="0">
                <a:latin typeface="Times New Roman" pitchFamily="18" charset="0"/>
              </a:rPr>
              <a:t>cartes Carrier ATCA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51722"/>
            <a:ext cx="6500857" cy="469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du projet AGATA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428868"/>
            <a:ext cx="8286808" cy="35719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latin typeface="Times New Roman" pitchFamily="18" charset="0"/>
              </a:rPr>
              <a:t>Collaboration internationale</a:t>
            </a:r>
          </a:p>
          <a:p>
            <a:r>
              <a:rPr lang="fr-FR" dirty="0" smtClean="0">
                <a:latin typeface="Times New Roman" pitchFamily="18" charset="0"/>
              </a:rPr>
              <a:t>Etude du noyau grâce aux rayonnements gamma</a:t>
            </a:r>
          </a:p>
          <a:p>
            <a:r>
              <a:rPr lang="fr-FR" dirty="0" smtClean="0">
                <a:latin typeface="Times New Roman" pitchFamily="18" charset="0"/>
              </a:rPr>
              <a:t>180 détecteurs germanium segmentés =&gt; </a:t>
            </a:r>
            <a:r>
              <a:rPr lang="fr-FR" dirty="0" smtClean="0">
                <a:latin typeface="Times New Roman" pitchFamily="18" charset="0"/>
              </a:rPr>
              <a:t>6600 voies de mesure</a:t>
            </a:r>
            <a:endParaRPr lang="fr-FR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fr-FR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</a:rPr>
              <a:t>Un taux de trigger élevé 50kHz =&gt; débit élevé de 360Mo/s en sortie de carte Carrier =&gt; choix du standard Advanced TCA 10Gb/s</a:t>
            </a:r>
          </a:p>
          <a:p>
            <a:pPr marL="0" indent="0">
              <a:buNone/>
            </a:pPr>
            <a:endParaRPr lang="fr-FR" dirty="0" smtClean="0">
              <a:latin typeface="Times New Roman" pitchFamily="18" charset="0"/>
            </a:endParaRPr>
          </a:p>
          <a:p>
            <a:pPr marL="0" indent="0"/>
            <a:r>
              <a:rPr lang="fr-FR" dirty="0" smtClean="0">
                <a:latin typeface="Times New Roman" pitchFamily="18" charset="0"/>
              </a:rPr>
              <a:t>Le service électronique est impliqué dans:</a:t>
            </a:r>
          </a:p>
          <a:p>
            <a:pPr marL="374904" lvl="1" indent="0"/>
            <a:r>
              <a:rPr lang="fr-FR" dirty="0" smtClean="0">
                <a:latin typeface="Times New Roman" pitchFamily="18" charset="0"/>
              </a:rPr>
              <a:t>La réalisation du 1</a:t>
            </a:r>
            <a:r>
              <a:rPr lang="fr-FR" baseline="30000" dirty="0" smtClean="0">
                <a:latin typeface="Times New Roman" pitchFamily="18" charset="0"/>
              </a:rPr>
              <a:t>er</a:t>
            </a:r>
            <a:r>
              <a:rPr lang="fr-FR" dirty="0" smtClean="0">
                <a:latin typeface="Times New Roman" pitchFamily="18" charset="0"/>
              </a:rPr>
              <a:t> prototype de carte Carrier</a:t>
            </a:r>
          </a:p>
          <a:p>
            <a:pPr marL="374904" lvl="1" indent="0"/>
            <a:r>
              <a:rPr lang="fr-FR" dirty="0" smtClean="0">
                <a:latin typeface="Times New Roman" pitchFamily="18" charset="0"/>
              </a:rPr>
              <a:t>Création d’une partie des codes VHDL</a:t>
            </a:r>
          </a:p>
          <a:p>
            <a:pPr marL="374904" lvl="1" indent="0"/>
            <a:r>
              <a:rPr lang="fr-FR" dirty="0" smtClean="0">
                <a:latin typeface="Times New Roman" pitchFamily="18" charset="0"/>
              </a:rPr>
              <a:t>Fabrication d’une série de 34 cartes Carrier</a:t>
            </a:r>
            <a:endParaRPr lang="fr-FR" dirty="0" smtClean="0">
              <a:latin typeface="Times New Roman" pitchFamily="18" charset="0"/>
            </a:endParaRP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71612"/>
            <a:ext cx="1691542" cy="7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214422"/>
            <a:ext cx="1643074" cy="162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2704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357375"/>
            <a:ext cx="2264752" cy="1513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la carte </a:t>
            </a:r>
            <a:r>
              <a:rPr lang="fr-FR" dirty="0" smtClean="0"/>
              <a:t>Carrier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428868"/>
            <a:ext cx="8258204" cy="340358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>
                <a:latin typeface="Century Gothic" pitchFamily="34" charset="0"/>
              </a:rPr>
              <a:t>Recevoir les données et les transmettre à l’acquisition à 10 Gb/s</a:t>
            </a:r>
          </a:p>
          <a:p>
            <a:r>
              <a:rPr lang="fr-FR" dirty="0" smtClean="0">
                <a:latin typeface="Century Gothic" pitchFamily="34" charset="0"/>
              </a:rPr>
              <a:t>Fournir les alimentations depuis le -48V du châssis</a:t>
            </a:r>
          </a:p>
          <a:p>
            <a:r>
              <a:rPr lang="fr-FR" dirty="0" smtClean="0">
                <a:latin typeface="Century Gothic" pitchFamily="34" charset="0"/>
              </a:rPr>
              <a:t>Distribuer les signaux de déclenchement (trigger)</a:t>
            </a:r>
          </a:p>
          <a:p>
            <a:r>
              <a:rPr lang="fr-FR" dirty="0" smtClean="0">
                <a:latin typeface="Century Gothic" pitchFamily="34" charset="0"/>
              </a:rPr>
              <a:t>Distribuer et gérer une partie du contrôle à distance (Ethernet)</a:t>
            </a:r>
          </a:p>
          <a:p>
            <a:r>
              <a:rPr lang="fr-FR" dirty="0" smtClean="0">
                <a:latin typeface="Century Gothic" pitchFamily="34" charset="0"/>
              </a:rPr>
              <a:t>Permettre une mise </a:t>
            </a:r>
            <a:r>
              <a:rPr lang="fr-FR" dirty="0" smtClean="0">
                <a:latin typeface="Century Gothic" pitchFamily="34" charset="0"/>
              </a:rPr>
              <a:t>à </a:t>
            </a:r>
            <a:r>
              <a:rPr lang="fr-FR" dirty="0" smtClean="0">
                <a:latin typeface="Century Gothic" pitchFamily="34" charset="0"/>
              </a:rPr>
              <a:t>jour des programmes à distance (JTAG)</a:t>
            </a:r>
          </a:p>
          <a:p>
            <a:r>
              <a:rPr lang="fr-FR" dirty="0" smtClean="0">
                <a:latin typeface="Century Gothic" pitchFamily="34" charset="0"/>
              </a:rPr>
              <a:t>Recevoir différents types de </a:t>
            </a:r>
            <a:r>
              <a:rPr lang="fr-FR" dirty="0" smtClean="0">
                <a:latin typeface="Century Gothic" pitchFamily="34" charset="0"/>
              </a:rPr>
              <a:t>cartes mezzanines</a:t>
            </a:r>
            <a:endParaRPr lang="fr-FR" dirty="0" smtClean="0">
              <a:latin typeface="Century Gothic" pitchFamily="34" charset="0"/>
            </a:endParaRPr>
          </a:p>
          <a:p>
            <a:endParaRPr lang="fr-FR" dirty="0" smtClean="0">
              <a:latin typeface="Times New Roman" pitchFamily="18" charset="0"/>
            </a:endParaRP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43932" cy="12858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Synoptique de la carte Carrier ATCA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  <p:pic>
        <p:nvPicPr>
          <p:cNvPr id="4098" name="Objet 1"/>
          <p:cNvPicPr>
            <a:picLocks noChangeArrowheads="1"/>
          </p:cNvPicPr>
          <p:nvPr/>
        </p:nvPicPr>
        <p:blipFill>
          <a:blip r:embed="rId3"/>
          <a:srcRect l="-2194" b="-197"/>
          <a:stretch>
            <a:fillRect/>
          </a:stretch>
        </p:blipFill>
        <p:spPr bwMode="auto">
          <a:xfrm>
            <a:off x="785786" y="1785926"/>
            <a:ext cx="6929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57356" y="6215082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</a:rPr>
              <a:t>2 cartes Carrier pour 1 cristal =&gt; 360 </a:t>
            </a:r>
            <a:r>
              <a:rPr lang="fr-FR" dirty="0" smtClean="0">
                <a:latin typeface="Times New Roman" pitchFamily="18" charset="0"/>
              </a:rPr>
              <a:t>cartes Carrier ATCA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la carte Carrier </a:t>
            </a:r>
            <a:r>
              <a:rPr lang="fr-FR" dirty="0" smtClean="0"/>
              <a:t>d’AGATA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428868"/>
            <a:ext cx="8543956" cy="340358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Environs 200 références de composants </a:t>
            </a:r>
            <a:r>
              <a:rPr lang="fr-FR" dirty="0" err="1" smtClean="0"/>
              <a:t>RoHS</a:t>
            </a:r>
            <a:endParaRPr lang="fr-FR" dirty="0" smtClean="0"/>
          </a:p>
          <a:p>
            <a:r>
              <a:rPr lang="fr-FR" dirty="0" smtClean="0"/>
              <a:t>Plus de 2300 composants</a:t>
            </a:r>
          </a:p>
          <a:p>
            <a:r>
              <a:rPr lang="fr-FR" dirty="0" smtClean="0"/>
              <a:t>Plus de 2500 connexions</a:t>
            </a:r>
          </a:p>
          <a:p>
            <a:r>
              <a:rPr lang="fr-FR" dirty="0" smtClean="0"/>
              <a:t>Un circuit imprimé 24 </a:t>
            </a:r>
            <a:r>
              <a:rPr lang="fr-FR" dirty="0" smtClean="0"/>
              <a:t>couches 280 x 280 mm</a:t>
            </a:r>
            <a:endParaRPr lang="fr-FR" dirty="0" smtClean="0"/>
          </a:p>
          <a:p>
            <a:r>
              <a:rPr lang="fr-FR" dirty="0" smtClean="0"/>
              <a:t>3 FPGA, 1 </a:t>
            </a:r>
            <a:r>
              <a:rPr lang="fr-FR" dirty="0" err="1" smtClean="0"/>
              <a:t>switch</a:t>
            </a:r>
            <a:r>
              <a:rPr lang="fr-FR" dirty="0" smtClean="0"/>
              <a:t> Ethernet 9 ports, 1 mémoire double ports 18 bits</a:t>
            </a:r>
          </a:p>
          <a:p>
            <a:r>
              <a:rPr lang="fr-FR" dirty="0" smtClean="0"/>
              <a:t>17 alimentations différentes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786182" y="6480969"/>
            <a:ext cx="3138874" cy="301752"/>
          </a:xfrm>
        </p:spPr>
        <p:txBody>
          <a:bodyPr/>
          <a:lstStyle/>
          <a:p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Production AGATA CARRIER</a:t>
            </a:r>
            <a:br>
              <a:rPr lang="fr-FR" dirty="0" smtClean="0"/>
            </a:br>
            <a:r>
              <a:rPr lang="fr-FR" dirty="0" smtClean="0"/>
              <a:t>Préparation de la fabrication(1)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Reconstitution </a:t>
            </a:r>
            <a:r>
              <a:rPr lang="fr-FR" dirty="0" smtClean="0"/>
              <a:t>d’une nomenclature:</a:t>
            </a:r>
          </a:p>
          <a:p>
            <a:pPr lvl="1"/>
            <a:r>
              <a:rPr lang="fr-FR" dirty="0" smtClean="0"/>
              <a:t>Récupération depuis cadence des codes </a:t>
            </a:r>
            <a:r>
              <a:rPr lang="fr-FR" dirty="0" smtClean="0"/>
              <a:t>articles </a:t>
            </a:r>
            <a:r>
              <a:rPr lang="fr-FR" dirty="0" smtClean="0"/>
              <a:t>et ajout des prix et des délais dans la base Access du </a:t>
            </a:r>
            <a:r>
              <a:rPr lang="fr-FR" dirty="0" smtClean="0"/>
              <a:t>service électronique</a:t>
            </a:r>
            <a:endParaRPr lang="fr-FR" dirty="0" smtClean="0"/>
          </a:p>
          <a:p>
            <a:pPr lvl="1"/>
            <a:r>
              <a:rPr lang="fr-FR" dirty="0" smtClean="0"/>
              <a:t>Achat après devis au meilleur prix</a:t>
            </a:r>
          </a:p>
          <a:p>
            <a:r>
              <a:rPr lang="fr-FR" dirty="0" smtClean="0"/>
              <a:t>Suivi des commandes de </a:t>
            </a:r>
            <a:r>
              <a:rPr lang="fr-FR" dirty="0" smtClean="0"/>
              <a:t>composants</a:t>
            </a:r>
          </a:p>
          <a:p>
            <a:pPr>
              <a:buNone/>
            </a:pPr>
            <a:r>
              <a:rPr lang="fr-FR" dirty="0" smtClean="0"/>
              <a:t>Le coût des composants est de 3500€ par carte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14810" y="6357958"/>
            <a:ext cx="3133732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Production AGATA CARRIER</a:t>
            </a:r>
            <a:br>
              <a:rPr lang="fr-FR" dirty="0" smtClean="0"/>
            </a:br>
            <a:r>
              <a:rPr lang="fr-FR" dirty="0" smtClean="0"/>
              <a:t>Préparation de la fabrication(2)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Conception d’un banc de tests :</a:t>
            </a:r>
          </a:p>
          <a:p>
            <a:pPr lvl="1"/>
            <a:r>
              <a:rPr lang="fr-FR" dirty="0" smtClean="0"/>
              <a:t>Installation d’un PC de test Linux (test du chargement linux embarqué à travers l’Ethernet)</a:t>
            </a:r>
          </a:p>
          <a:p>
            <a:pPr lvl="1"/>
            <a:r>
              <a:rPr lang="fr-FR" dirty="0" smtClean="0"/>
              <a:t>Installation d’un PC de test Windows :</a:t>
            </a:r>
          </a:p>
          <a:p>
            <a:pPr lvl="2"/>
            <a:r>
              <a:rPr lang="fr-FR" dirty="0" smtClean="0"/>
              <a:t>chargement des FPGA, </a:t>
            </a:r>
          </a:p>
          <a:p>
            <a:pPr lvl="2"/>
            <a:r>
              <a:rPr lang="fr-FR" dirty="0" smtClean="0"/>
              <a:t>chargement du programme </a:t>
            </a:r>
            <a:r>
              <a:rPr lang="fr-FR" dirty="0" smtClean="0"/>
              <a:t>de boot du PowerPC</a:t>
            </a:r>
            <a:r>
              <a:rPr lang="fr-FR" dirty="0" smtClean="0"/>
              <a:t>,</a:t>
            </a:r>
          </a:p>
          <a:p>
            <a:pPr lvl="2"/>
            <a:r>
              <a:rPr lang="fr-FR" dirty="0" smtClean="0"/>
              <a:t>rédaction et utilisation des programmes de test JTAG.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3929058" y="6357958"/>
            <a:ext cx="3419484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399032"/>
          </a:xfrm>
        </p:spPr>
        <p:txBody>
          <a:bodyPr>
            <a:normAutofit/>
          </a:bodyPr>
          <a:lstStyle/>
          <a:p>
            <a:r>
              <a:rPr lang="fr-FR" dirty="0" smtClean="0"/>
              <a:t>Le banc de test des cartes Carrier ATCA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3929058" y="6357958"/>
            <a:ext cx="3419484" cy="301752"/>
          </a:xfrm>
        </p:spPr>
        <p:txBody>
          <a:bodyPr/>
          <a:lstStyle/>
          <a:p>
            <a:pPr algn="r"/>
            <a:r>
              <a:rPr lang="fr-FR" smtClean="0"/>
              <a:t>KMM Tun Lanoë C.Oziol F. Salomon 24 juin 2010</a:t>
            </a:r>
            <a:endParaRPr lang="fr-FR" dirty="0"/>
          </a:p>
        </p:txBody>
      </p:sp>
      <p:pic>
        <p:nvPicPr>
          <p:cNvPr id="7" name="Image 6" descr="IMG_1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857364"/>
            <a:ext cx="5429288" cy="407196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1428728" y="4071942"/>
            <a:ext cx="642942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14348" y="435769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PC de test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29388" y="142873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Carte en test</a:t>
            </a:r>
            <a:endParaRPr lang="fr-FR" sz="12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 rot="10800000" flipV="1">
            <a:off x="5929322" y="1714488"/>
            <a:ext cx="1071570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>
            <a:off x="5072066" y="4572008"/>
            <a:ext cx="1857388" cy="1500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214678" y="4786322"/>
            <a:ext cx="1643074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643042" y="6072206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JT 37x7 Controller</a:t>
            </a:r>
            <a:endParaRPr lang="fr-FR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286512" y="6072206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JT  2147 </a:t>
            </a:r>
            <a:r>
              <a:rPr lang="fr-FR" sz="1200" b="1" dirty="0" err="1" smtClean="0"/>
              <a:t>QuadPOD</a:t>
            </a:r>
            <a:r>
              <a:rPr lang="fr-FR" sz="1200" b="1" dirty="0" smtClean="0"/>
              <a:t> System</a:t>
            </a:r>
            <a:endParaRPr lang="fr-FR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500562" y="1571612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Câble JTAG</a:t>
            </a:r>
            <a:endParaRPr lang="fr-FR" sz="1200" b="1" dirty="0"/>
          </a:p>
        </p:txBody>
      </p:sp>
      <p:cxnSp>
        <p:nvCxnSpPr>
          <p:cNvPr id="18" name="Connecteur droit avec flèche 17"/>
          <p:cNvCxnSpPr>
            <a:stCxn id="17" idx="2"/>
          </p:cNvCxnSpPr>
          <p:nvPr/>
        </p:nvCxnSpPr>
        <p:spPr>
          <a:xfrm rot="16200000" flipH="1">
            <a:off x="4138995" y="2781682"/>
            <a:ext cx="1937581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 flipV="1">
            <a:off x="6072198" y="3714752"/>
            <a:ext cx="1857388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286644" y="3429000"/>
            <a:ext cx="185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Sonde </a:t>
            </a:r>
            <a:r>
              <a:rPr lang="fr-FR" sz="1200" b="1" dirty="0" err="1" smtClean="0"/>
              <a:t>Xilinx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Multilinx</a:t>
            </a:r>
            <a:endParaRPr lang="fr-FR" sz="1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71472" y="178592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Pc de test Linux</a:t>
            </a:r>
            <a:endParaRPr lang="fr-FR" sz="1200" b="1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43042" y="2071678"/>
            <a:ext cx="2786084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0800000">
            <a:off x="7143768" y="2285992"/>
            <a:ext cx="857256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643834" y="214311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Châssis ATCA</a:t>
            </a:r>
            <a:endParaRPr lang="fr-FR" sz="12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7572396" y="300037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Rallonge ATCA</a:t>
            </a:r>
            <a:endParaRPr lang="fr-FR" sz="1200" b="1" dirty="0"/>
          </a:p>
        </p:txBody>
      </p:sp>
      <p:cxnSp>
        <p:nvCxnSpPr>
          <p:cNvPr id="38" name="Connecteur droit avec flèche 37"/>
          <p:cNvCxnSpPr>
            <a:stCxn id="36" idx="1"/>
          </p:cNvCxnSpPr>
          <p:nvPr/>
        </p:nvCxnSpPr>
        <p:spPr>
          <a:xfrm rot="10800000">
            <a:off x="6286512" y="2500306"/>
            <a:ext cx="1285884" cy="6385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1121</Words>
  <Application>Microsoft Office PowerPoint</Application>
  <PresentationFormat>Affichage à l'écran (4:3)</PresentationFormat>
  <Paragraphs>157</Paragraphs>
  <Slides>20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Verve</vt:lpstr>
      <vt:lpstr>1_Conception personnalisée</vt:lpstr>
      <vt:lpstr>Conception personnalisée</vt:lpstr>
      <vt:lpstr>Image bitmap</vt:lpstr>
      <vt:lpstr>Fabrication et tests de 34 cartes Carrier Advanced TCA</vt:lpstr>
      <vt:lpstr>sommaire</vt:lpstr>
      <vt:lpstr>Présentation du projet AGATA</vt:lpstr>
      <vt:lpstr>Présentation de la carte Carrier</vt:lpstr>
      <vt:lpstr>Synoptique de la carte Carrier ATCA</vt:lpstr>
      <vt:lpstr>Présentation de la carte Carrier d’AGATA</vt:lpstr>
      <vt:lpstr>Production AGATA CARRIER Préparation de la fabrication(1)</vt:lpstr>
      <vt:lpstr>Production AGATA CARRIER Préparation de la fabrication(2)</vt:lpstr>
      <vt:lpstr>Le banc de test des cartes Carrier ATCA</vt:lpstr>
      <vt:lpstr>Production AGATA CARRIER Préparation de la fabrication(3)</vt:lpstr>
      <vt:lpstr>Création des programmes de test JTAG</vt:lpstr>
      <vt:lpstr>Création des programmes de test JTAG</vt:lpstr>
      <vt:lpstr>Test JTAG d’infrastructure</vt:lpstr>
      <vt:lpstr>Test JTAG d’interconnexion</vt:lpstr>
      <vt:lpstr>Test JTAG en cas d’erreur</vt:lpstr>
      <vt:lpstr>Lancement de la production de 34 cartes Carrier</vt:lpstr>
      <vt:lpstr>Problème d’empreinte</vt:lpstr>
      <vt:lpstr>Résultat de la production de 34 cartes carrier</vt:lpstr>
      <vt:lpstr>Conclusions</vt:lpstr>
      <vt:lpstr>Le Local Level preprocessing de l’expérience AGATA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Résumé des projets 2009</dc:title>
  <dc:creator>oziol</dc:creator>
  <cp:lastModifiedBy>oziol</cp:lastModifiedBy>
  <cp:revision>122</cp:revision>
  <dcterms:created xsi:type="dcterms:W3CDTF">2009-12-14T12:34:15Z</dcterms:created>
  <dcterms:modified xsi:type="dcterms:W3CDTF">2010-06-23T15:36:56Z</dcterms:modified>
</cp:coreProperties>
</file>