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84" r:id="rId6"/>
    <p:sldId id="385" r:id="rId7"/>
    <p:sldId id="386" r:id="rId8"/>
    <p:sldId id="388" r:id="rId9"/>
    <p:sldId id="389" r:id="rId10"/>
    <p:sldId id="390" r:id="rId11"/>
    <p:sldId id="391" r:id="rId12"/>
    <p:sldId id="393" r:id="rId13"/>
    <p:sldId id="394" r:id="rId14"/>
    <p:sldId id="395" r:id="rId15"/>
    <p:sldId id="392" r:id="rId16"/>
    <p:sldId id="387" r:id="rId17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9FF99"/>
    <a:srgbClr val="FFFFCC"/>
    <a:srgbClr val="4F81BD"/>
    <a:srgbClr val="0083CC"/>
    <a:srgbClr val="3E4A83"/>
    <a:srgbClr val="008040"/>
    <a:srgbClr val="83D183"/>
    <a:srgbClr val="000000"/>
    <a:srgbClr val="E6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011" autoAdjust="0"/>
  </p:normalViewPr>
  <p:slideViewPr>
    <p:cSldViewPr snapToGrid="0">
      <p:cViewPr>
        <p:scale>
          <a:sx n="75" d="100"/>
          <a:sy n="75" d="100"/>
        </p:scale>
        <p:origin x="874" y="4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328787" y="6444503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3565471-04C9-6492-B639-E608429EC9F8}"/>
              </a:ext>
            </a:extLst>
          </p:cNvPr>
          <p:cNvCxnSpPr>
            <a:cxnSpLocks/>
          </p:cNvCxnSpPr>
          <p:nvPr userDrawn="1"/>
        </p:nvCxnSpPr>
        <p:spPr>
          <a:xfrm>
            <a:off x="615383" y="6357400"/>
            <a:ext cx="1096123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>
                    <a:lumMod val="100000"/>
                  </a:srgbClr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P2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E236C-6018-0799-D88F-6C6991D67B05}"/>
              </a:ext>
            </a:extLst>
          </p:cNvPr>
          <p:cNvSpPr txBox="1"/>
          <p:nvPr userDrawn="1"/>
        </p:nvSpPr>
        <p:spPr>
          <a:xfrm>
            <a:off x="771939" y="6493534"/>
            <a:ext cx="2363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/>
              <a:t>Ludovic MATHIEU, LP2i Bordeaux CNRS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565471-04C9-6492-B639-E608429EC9F8}"/>
              </a:ext>
            </a:extLst>
          </p:cNvPr>
          <p:cNvCxnSpPr>
            <a:cxnSpLocks/>
          </p:cNvCxnSpPr>
          <p:nvPr userDrawn="1"/>
        </p:nvCxnSpPr>
        <p:spPr>
          <a:xfrm>
            <a:off x="615383" y="6357400"/>
            <a:ext cx="1096123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>
                    <a:lumMod val="100000"/>
                  </a:srgbClr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328787" y="6444503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6423773"/>
            <a:ext cx="365438" cy="3703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937927" y="6455062"/>
            <a:ext cx="4016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noProof="0" dirty="0"/>
              <a:t> SANDA deliverables meeting, 2024-02-05</a:t>
            </a:r>
          </a:p>
        </p:txBody>
      </p:sp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9D998-1119-AA7B-5480-A834F9D79458}"/>
              </a:ext>
            </a:extLst>
          </p:cNvPr>
          <p:cNvSpPr txBox="1"/>
          <p:nvPr userDrawn="1"/>
        </p:nvSpPr>
        <p:spPr>
          <a:xfrm>
            <a:off x="771938" y="6491913"/>
            <a:ext cx="2670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/>
              <a:t>Frank </a:t>
            </a:r>
            <a:r>
              <a:rPr lang="fr-FR" sz="900" dirty="0" err="1"/>
              <a:t>Gunsing</a:t>
            </a:r>
            <a:r>
              <a:rPr lang="fr-FR" sz="900" dirty="0"/>
              <a:t>, CEA </a:t>
            </a:r>
            <a:r>
              <a:rPr lang="fr-FR" sz="900" dirty="0" err="1"/>
              <a:t>Irfu</a:t>
            </a:r>
            <a:r>
              <a:rPr lang="fr-FR" sz="900" dirty="0"/>
              <a:t>, </a:t>
            </a:r>
            <a:r>
              <a:rPr lang="fr-FR" sz="900" dirty="0" err="1"/>
              <a:t>University</a:t>
            </a:r>
            <a:r>
              <a:rPr lang="fr-FR" sz="900" dirty="0"/>
              <a:t> Paris-Saclay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487F7E-9799-48AD-4B10-18F11C1C957B}"/>
              </a:ext>
            </a:extLst>
          </p:cNvPr>
          <p:cNvCxnSpPr>
            <a:cxnSpLocks/>
          </p:cNvCxnSpPr>
          <p:nvPr userDrawn="1"/>
        </p:nvCxnSpPr>
        <p:spPr>
          <a:xfrm>
            <a:off x="615383" y="6357400"/>
            <a:ext cx="1096123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>
                    <a:lumMod val="100000"/>
                  </a:srgbClr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328787" y="6444503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7" y="6410886"/>
            <a:ext cx="365991" cy="3659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37927" y="6455062"/>
            <a:ext cx="4016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noProof="0" dirty="0"/>
              <a:t> SANDA deliverables meeting, 2024-02-05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08BF4575-EBF9-EF14-0C82-F442A0E3ECCC}"/>
              </a:ext>
            </a:extLst>
          </p:cNvPr>
          <p:cNvCxnSpPr>
            <a:cxnSpLocks/>
          </p:cNvCxnSpPr>
          <p:nvPr userDrawn="1"/>
        </p:nvCxnSpPr>
        <p:spPr>
          <a:xfrm>
            <a:off x="0" y="6357400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>
                    <a:lumMod val="100000"/>
                  </a:srgbClr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890127F8-FE95-C1EC-8C25-B4CBDDC270E1}"/>
              </a:ext>
            </a:extLst>
          </p:cNvPr>
          <p:cNvCxnSpPr>
            <a:cxnSpLocks/>
          </p:cNvCxnSpPr>
          <p:nvPr userDrawn="1"/>
        </p:nvCxnSpPr>
        <p:spPr>
          <a:xfrm>
            <a:off x="0" y="590584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>
                    <a:lumMod val="100000"/>
                  </a:srgbClr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937927" y="6455062"/>
            <a:ext cx="4016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noProof="0" dirty="0"/>
              <a:t>Réunion de lancement du PEPR Projet 1</a:t>
            </a:r>
          </a:p>
        </p:txBody>
      </p:sp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>
            <a:extLst>
              <a:ext uri="{FF2B5EF4-FFF2-40B4-BE49-F238E27FC236}">
                <a16:creationId xmlns:a16="http://schemas.microsoft.com/office/drawing/2014/main" id="{813BEC5A-1CB6-996A-E1D5-07BBCCF00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4080" y="998229"/>
            <a:ext cx="1040384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dirty="0"/>
              <a:t>PEPR</a:t>
            </a:r>
            <a:br>
              <a:rPr lang="fr-FR" dirty="0"/>
            </a:br>
            <a:r>
              <a:rPr lang="fr-FR" dirty="0" err="1"/>
              <a:t>SCIence</a:t>
            </a:r>
            <a:r>
              <a:rPr lang="fr-FR" dirty="0"/>
              <a:t> </a:t>
            </a:r>
            <a:r>
              <a:rPr lang="fr-FR" dirty="0" err="1"/>
              <a:t>AMont</a:t>
            </a:r>
            <a:r>
              <a:rPr lang="fr-FR" dirty="0"/>
              <a:t> pour le nucléaire de fission</a:t>
            </a:r>
            <a:endParaRPr lang="en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132333" y="2261455"/>
            <a:ext cx="992733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Projet 1 : Données nucléaires pour le réacteur et le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1132333" y="3820321"/>
            <a:ext cx="992733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WP1.1 : Mesures des sections efficaces de réaction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B13CE51-B7BE-6B35-7D85-5F1074967E3B}"/>
              </a:ext>
            </a:extLst>
          </p:cNvPr>
          <p:cNvSpPr txBox="1">
            <a:spLocks/>
          </p:cNvSpPr>
          <p:nvPr/>
        </p:nvSpPr>
        <p:spPr>
          <a:xfrm>
            <a:off x="1132333" y="4319860"/>
            <a:ext cx="992733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</a:rPr>
              <a:t>Tâche 2 : Mesure des sections efficaces de fission sur les isotopes du plutonium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3D6859D-EFB4-D1B6-2095-11C285C69F63}"/>
              </a:ext>
            </a:extLst>
          </p:cNvPr>
          <p:cNvSpPr txBox="1">
            <a:spLocks/>
          </p:cNvSpPr>
          <p:nvPr/>
        </p:nvSpPr>
        <p:spPr>
          <a:xfrm>
            <a:off x="4421633" y="5132660"/>
            <a:ext cx="334873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  <a:latin typeface="+mn-lt"/>
              </a:rPr>
              <a:t>L. Mathieu</a:t>
            </a:r>
          </a:p>
          <a:p>
            <a:r>
              <a:rPr lang="fr-FR" sz="2000" i="1" dirty="0">
                <a:solidFill>
                  <a:schemeClr val="tx1"/>
                </a:solidFill>
                <a:latin typeface="+mn-lt"/>
              </a:rPr>
              <a:t>LP2i Bordeaux</a:t>
            </a:r>
          </a:p>
        </p:txBody>
      </p:sp>
    </p:spTree>
    <p:extLst>
      <p:ext uri="{BB962C8B-B14F-4D97-AF65-F5344CB8AC3E}">
        <p14:creationId xmlns:p14="http://schemas.microsoft.com/office/powerpoint/2010/main" val="63883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A2FEE7-C4CE-DC5C-18BE-CB5872EA4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95D64E-4011-8C09-7F1D-086405527526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79551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Le projet dans le PEPR </a:t>
            </a:r>
            <a:r>
              <a:rPr lang="fr-FR" sz="2400" b="1" dirty="0" err="1">
                <a:latin typeface="+mn-lt"/>
              </a:rPr>
              <a:t>Sciam</a:t>
            </a:r>
            <a:endParaRPr lang="fr-FR" sz="2400" b="1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8C367D-D84C-8BCB-9848-ACB76799FD0E}"/>
              </a:ext>
            </a:extLst>
          </p:cNvPr>
          <p:cNvSpPr txBox="1"/>
          <p:nvPr/>
        </p:nvSpPr>
        <p:spPr>
          <a:xfrm>
            <a:off x="689298" y="1463702"/>
            <a:ext cx="40888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GPRT opérationnel à t0 + 70 mois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détecteur fonctionnel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acquisition fonctionnelle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méthode d’analyse fonctionnelle (automatisation)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D85D1B-7CCE-50A3-66A9-97C547CE4A6B}"/>
              </a:ext>
            </a:extLst>
          </p:cNvPr>
          <p:cNvSpPr txBox="1"/>
          <p:nvPr/>
        </p:nvSpPr>
        <p:spPr>
          <a:xfrm>
            <a:off x="689298" y="3293852"/>
            <a:ext cx="40888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pas de résultats expérimentaux sur </a:t>
            </a:r>
            <a:r>
              <a:rPr lang="fr-FR" b="1" baseline="30000" dirty="0">
                <a:ea typeface="+mj-ea"/>
                <a:cs typeface="+mj-cs"/>
              </a:rPr>
              <a:t>235</a:t>
            </a:r>
            <a:r>
              <a:rPr lang="fr-FR" b="1" dirty="0">
                <a:ea typeface="+mj-ea"/>
                <a:cs typeface="+mj-cs"/>
              </a:rPr>
              <a:t>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 ou </a:t>
            </a:r>
            <a:r>
              <a:rPr lang="fr-FR" b="1" baseline="30000" dirty="0">
                <a:ea typeface="+mj-ea"/>
                <a:cs typeface="+mj-cs"/>
              </a:rPr>
              <a:t>238</a:t>
            </a:r>
            <a:r>
              <a:rPr lang="fr-FR" b="1" dirty="0">
                <a:ea typeface="+mj-ea"/>
                <a:cs typeface="+mj-cs"/>
              </a:rPr>
              <a:t>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pas les bonnes énergies mesurées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longue analyse nécessaire pour corriger tous les effets fins</a:t>
            </a:r>
            <a:endParaRPr lang="fr-FR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CA84EA6-30E0-5C65-96F7-C094E9B9B3F5}"/>
              </a:ext>
            </a:extLst>
          </p:cNvPr>
          <p:cNvSpPr txBox="1">
            <a:spLocks/>
          </p:cNvSpPr>
          <p:nvPr/>
        </p:nvSpPr>
        <p:spPr>
          <a:xfrm>
            <a:off x="208282" y="842975"/>
            <a:ext cx="18581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Livrables :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77FED3-AA8D-43F1-48CF-3DECE4FA5011}"/>
              </a:ext>
            </a:extLst>
          </p:cNvPr>
          <p:cNvSpPr txBox="1">
            <a:spLocks/>
          </p:cNvSpPr>
          <p:nvPr/>
        </p:nvSpPr>
        <p:spPr>
          <a:xfrm>
            <a:off x="5625234" y="842975"/>
            <a:ext cx="26911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Perspectives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141236-8873-2C39-5F2A-1021C5ACE977}"/>
              </a:ext>
            </a:extLst>
          </p:cNvPr>
          <p:cNvSpPr txBox="1"/>
          <p:nvPr/>
        </p:nvSpPr>
        <p:spPr>
          <a:xfrm>
            <a:off x="6020404" y="1463702"/>
            <a:ext cx="4947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Mesures/analyses de </a:t>
            </a:r>
            <a:r>
              <a:rPr lang="fr-FR" b="1" baseline="30000" dirty="0">
                <a:ea typeface="+mj-ea"/>
                <a:cs typeface="+mj-cs"/>
              </a:rPr>
              <a:t>235</a:t>
            </a:r>
            <a:r>
              <a:rPr lang="fr-FR" b="1" dirty="0">
                <a:ea typeface="+mj-ea"/>
                <a:cs typeface="+mj-cs"/>
              </a:rPr>
              <a:t>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 et </a:t>
            </a:r>
            <a:r>
              <a:rPr lang="fr-FR" b="1" baseline="30000" dirty="0">
                <a:ea typeface="+mj-ea"/>
                <a:cs typeface="+mj-cs"/>
              </a:rPr>
              <a:t>238</a:t>
            </a:r>
            <a:r>
              <a:rPr lang="fr-FR" b="1" dirty="0">
                <a:ea typeface="+mj-ea"/>
                <a:cs typeface="+mj-cs"/>
              </a:rPr>
              <a:t>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mesures pour les énergies où les données sont discordantes</a:t>
            </a:r>
          </a:p>
          <a:p>
            <a:pPr marL="285750" indent="-285750">
              <a:buFontTx/>
              <a:buChar char="-"/>
            </a:pPr>
            <a:endParaRPr lang="fr-FR" dirty="0">
              <a:ea typeface="+mj-ea"/>
              <a:cs typeface="+mj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7136B0-8BC3-1CF5-E7D3-B3529B1FDC7A}"/>
              </a:ext>
            </a:extLst>
          </p:cNvPr>
          <p:cNvSpPr txBox="1"/>
          <p:nvPr/>
        </p:nvSpPr>
        <p:spPr>
          <a:xfrm>
            <a:off x="6020404" y="2860026"/>
            <a:ext cx="4088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Mesures de </a:t>
            </a:r>
            <a:r>
              <a:rPr lang="fr-FR" b="1" baseline="30000" dirty="0">
                <a:ea typeface="+mj-ea"/>
                <a:cs typeface="+mj-cs"/>
              </a:rPr>
              <a:t>242</a:t>
            </a:r>
            <a:r>
              <a:rPr lang="fr-FR" b="1" dirty="0">
                <a:ea typeface="+mj-ea"/>
                <a:cs typeface="+mj-cs"/>
              </a:rPr>
              <a:t>Pu(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 et </a:t>
            </a:r>
            <a:r>
              <a:rPr lang="fr-FR" b="1" baseline="30000" dirty="0">
                <a:ea typeface="+mj-ea"/>
                <a:cs typeface="+mj-cs"/>
              </a:rPr>
              <a:t>240</a:t>
            </a:r>
            <a:r>
              <a:rPr lang="fr-FR" b="1" dirty="0">
                <a:ea typeface="+mj-ea"/>
                <a:cs typeface="+mj-cs"/>
              </a:rPr>
              <a:t>Pu(</a:t>
            </a:r>
            <a:r>
              <a:rPr lang="fr-FR" b="1" dirty="0" err="1">
                <a:ea typeface="+mj-ea"/>
                <a:cs typeface="+mj-cs"/>
              </a:rPr>
              <a:t>n,f</a:t>
            </a:r>
            <a:r>
              <a:rPr lang="fr-FR" b="1" dirty="0">
                <a:ea typeface="+mj-ea"/>
                <a:cs typeface="+mj-cs"/>
              </a:rPr>
              <a:t>)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mesures au JRC-Geel</a:t>
            </a:r>
          </a:p>
        </p:txBody>
      </p:sp>
    </p:spTree>
    <p:extLst>
      <p:ext uri="{BB962C8B-B14F-4D97-AF65-F5344CB8AC3E}">
        <p14:creationId xmlns:p14="http://schemas.microsoft.com/office/powerpoint/2010/main" val="171209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8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1757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Contexte &amp; Motivations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368299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Exemples de </a:t>
            </a:r>
            <a:r>
              <a:rPr lang="fr-FR" sz="2400" b="1" baseline="30000" dirty="0">
                <a:solidFill>
                  <a:schemeClr val="tx1"/>
                </a:solidFill>
                <a:latin typeface="+mn-lt"/>
              </a:rPr>
              <a:t>242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Pu(</a:t>
            </a:r>
            <a:r>
              <a:rPr lang="fr-FR" sz="2400" b="1" dirty="0" err="1">
                <a:solidFill>
                  <a:schemeClr val="tx1"/>
                </a:solidFill>
                <a:latin typeface="+mn-lt"/>
              </a:rPr>
              <a:t>n,f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)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E50032-A8AA-7E1C-B293-D5BF815A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48" y="722459"/>
            <a:ext cx="3682999" cy="26569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109668-A064-54A8-2F48-0B2565907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281" y="3147231"/>
            <a:ext cx="4070284" cy="2988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Content Placeholder 4">
            <a:extLst>
              <a:ext uri="{FF2B5EF4-FFF2-40B4-BE49-F238E27FC236}">
                <a16:creationId xmlns:a16="http://schemas.microsoft.com/office/drawing/2014/main" id="{77096A9D-BF2A-4B61-913E-727CAC1704F5}"/>
              </a:ext>
            </a:extLst>
          </p:cNvPr>
          <p:cNvSpPr txBox="1">
            <a:spLocks/>
          </p:cNvSpPr>
          <p:nvPr/>
        </p:nvSpPr>
        <p:spPr>
          <a:xfrm>
            <a:off x="7723768" y="2237317"/>
            <a:ext cx="3101712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Beaucoup de problèmes de normalisations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(10% d’écarts)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4" name="Flèche : double flèche verticale 93">
            <a:extLst>
              <a:ext uri="{FF2B5EF4-FFF2-40B4-BE49-F238E27FC236}">
                <a16:creationId xmlns:a16="http://schemas.microsoft.com/office/drawing/2014/main" id="{752FB010-D854-5F02-8D22-A1DFC30DDEFF}"/>
              </a:ext>
            </a:extLst>
          </p:cNvPr>
          <p:cNvSpPr/>
          <p:nvPr/>
        </p:nvSpPr>
        <p:spPr>
          <a:xfrm>
            <a:off x="6259830" y="1588770"/>
            <a:ext cx="182880" cy="582930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1E625635-1545-E438-A2DE-96D2BC113A09}"/>
              </a:ext>
            </a:extLst>
          </p:cNvPr>
          <p:cNvSpPr/>
          <p:nvPr/>
        </p:nvSpPr>
        <p:spPr>
          <a:xfrm flipV="1">
            <a:off x="6503298" y="2079630"/>
            <a:ext cx="1169670" cy="424732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67B5C99-91B1-88DC-C9CD-48F0142EBFF5}"/>
              </a:ext>
            </a:extLst>
          </p:cNvPr>
          <p:cNvSpPr txBox="1"/>
          <p:nvPr/>
        </p:nvSpPr>
        <p:spPr>
          <a:xfrm>
            <a:off x="6482715" y="1738650"/>
            <a:ext cx="542925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10%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4350163-73E8-53D5-F8BC-A584CC248BD7}"/>
              </a:ext>
            </a:extLst>
          </p:cNvPr>
          <p:cNvSpPr/>
          <p:nvPr/>
        </p:nvSpPr>
        <p:spPr>
          <a:xfrm>
            <a:off x="4458208" y="1137368"/>
            <a:ext cx="625856" cy="9637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98" name="Content Placeholder 4">
            <a:extLst>
              <a:ext uri="{FF2B5EF4-FFF2-40B4-BE49-F238E27FC236}">
                <a16:creationId xmlns:a16="http://schemas.microsoft.com/office/drawing/2014/main" id="{8FB78691-49FA-10DA-FC26-7861033E7B7D}"/>
              </a:ext>
            </a:extLst>
          </p:cNvPr>
          <p:cNvSpPr txBox="1">
            <a:spLocks/>
          </p:cNvSpPr>
          <p:nvPr/>
        </p:nvSpPr>
        <p:spPr>
          <a:xfrm>
            <a:off x="7448550" y="812969"/>
            <a:ext cx="4428490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Désaccord sur l’amplitude de la structure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(+3 à +10% vs. plateau à 1,5 MeV)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A42C373E-3FE6-B176-4B56-288EB86FD0C4}"/>
              </a:ext>
            </a:extLst>
          </p:cNvPr>
          <p:cNvSpPr/>
          <p:nvPr/>
        </p:nvSpPr>
        <p:spPr>
          <a:xfrm>
            <a:off x="5141976" y="1029439"/>
            <a:ext cx="2200655" cy="424732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D5547828-44C6-89E1-F3FF-2315F0D8B079}"/>
              </a:ext>
            </a:extLst>
          </p:cNvPr>
          <p:cNvSpPr/>
          <p:nvPr/>
        </p:nvSpPr>
        <p:spPr>
          <a:xfrm rot="2932510">
            <a:off x="2841041" y="3545448"/>
            <a:ext cx="349294" cy="22595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1" name="Content Placeholder 4">
            <a:extLst>
              <a:ext uri="{FF2B5EF4-FFF2-40B4-BE49-F238E27FC236}">
                <a16:creationId xmlns:a16="http://schemas.microsoft.com/office/drawing/2014/main" id="{691C1423-D5CD-EF97-E2A1-F34722F45236}"/>
              </a:ext>
            </a:extLst>
          </p:cNvPr>
          <p:cNvSpPr txBox="1">
            <a:spLocks/>
          </p:cNvSpPr>
          <p:nvPr/>
        </p:nvSpPr>
        <p:spPr>
          <a:xfrm>
            <a:off x="4805705" y="3498569"/>
            <a:ext cx="442849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Écarts JEFF-3.3 / ENDF/B-VIII.0 de 20%</a:t>
            </a: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852C0A75-43DC-9066-AACF-6507303E752B}"/>
              </a:ext>
            </a:extLst>
          </p:cNvPr>
          <p:cNvSpPr/>
          <p:nvPr/>
        </p:nvSpPr>
        <p:spPr>
          <a:xfrm>
            <a:off x="3919811" y="3626603"/>
            <a:ext cx="822672" cy="301358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8EA55050-5463-B71C-785C-C1B8E92087FC}"/>
              </a:ext>
            </a:extLst>
          </p:cNvPr>
          <p:cNvSpPr/>
          <p:nvPr/>
        </p:nvSpPr>
        <p:spPr>
          <a:xfrm rot="1444232">
            <a:off x="2301620" y="4706869"/>
            <a:ext cx="776132" cy="10226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4CE670E5-0635-6E5C-005B-A7BD14FD79CE}"/>
              </a:ext>
            </a:extLst>
          </p:cNvPr>
          <p:cNvSpPr/>
          <p:nvPr/>
        </p:nvSpPr>
        <p:spPr>
          <a:xfrm rot="18826056" flipV="1">
            <a:off x="3166701" y="4459081"/>
            <a:ext cx="1431910" cy="537540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Content Placeholder 4">
            <a:extLst>
              <a:ext uri="{FF2B5EF4-FFF2-40B4-BE49-F238E27FC236}">
                <a16:creationId xmlns:a16="http://schemas.microsoft.com/office/drawing/2014/main" id="{AD77E597-B3A4-0F47-EC1E-9C6E5034F21E}"/>
              </a:ext>
            </a:extLst>
          </p:cNvPr>
          <p:cNvSpPr txBox="1">
            <a:spLocks/>
          </p:cNvSpPr>
          <p:nvPr/>
        </p:nvSpPr>
        <p:spPr>
          <a:xfrm>
            <a:off x="4534408" y="4048374"/>
            <a:ext cx="442849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Données -15 à -60%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(vs. ENDF/B-VIII.0)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37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1757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Contexte &amp; Motivations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259230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Isotopes du Pu 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B13CE51-B7BE-6B35-7D85-5F1074967E3B}"/>
              </a:ext>
            </a:extLst>
          </p:cNvPr>
          <p:cNvSpPr txBox="1">
            <a:spLocks/>
          </p:cNvSpPr>
          <p:nvPr/>
        </p:nvSpPr>
        <p:spPr>
          <a:xfrm>
            <a:off x="6364289" y="1643509"/>
            <a:ext cx="5140726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Formation des isotopes du Pu par 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capture neutroniques successives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sur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le </a:t>
            </a:r>
            <a:r>
              <a:rPr lang="fr-FR" sz="1800" baseline="30000" dirty="0">
                <a:solidFill>
                  <a:schemeClr val="tx1"/>
                </a:solidFill>
                <a:latin typeface="+mn-lt"/>
              </a:rPr>
              <a:t>238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U (combustible UOX)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directement sur le </a:t>
            </a:r>
            <a:r>
              <a:rPr lang="fr-FR" sz="1800" baseline="30000" dirty="0">
                <a:solidFill>
                  <a:schemeClr val="tx1"/>
                </a:solidFill>
                <a:latin typeface="+mn-lt"/>
              </a:rPr>
              <a:t>239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Pu(combustible MOX)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5132A4-54DB-114C-0849-41E14659ABAE}"/>
              </a:ext>
            </a:extLst>
          </p:cNvPr>
          <p:cNvGrpSpPr/>
          <p:nvPr/>
        </p:nvGrpSpPr>
        <p:grpSpPr>
          <a:xfrm>
            <a:off x="222250" y="1667802"/>
            <a:ext cx="5873750" cy="4008438"/>
            <a:chOff x="210418" y="2084362"/>
            <a:chExt cx="5873750" cy="4008438"/>
          </a:xfrm>
        </p:grpSpPr>
        <p:sp>
          <p:nvSpPr>
            <p:cNvPr id="7" name="Oval 367">
              <a:extLst>
                <a:ext uri="{FF2B5EF4-FFF2-40B4-BE49-F238E27FC236}">
                  <a16:creationId xmlns:a16="http://schemas.microsoft.com/office/drawing/2014/main" id="{9CD01A39-A701-15F4-4C81-BE5C3D1288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210418" y="5148237"/>
              <a:ext cx="906463" cy="94456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60020" tIns="80010" rIns="160020" bIns="80010" anchor="ctr"/>
            <a:lstStyle>
              <a:lvl1pPr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 sz="42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367">
              <a:extLst>
                <a:ext uri="{FF2B5EF4-FFF2-40B4-BE49-F238E27FC236}">
                  <a16:creationId xmlns:a16="http://schemas.microsoft.com/office/drawing/2014/main" id="{9CAB2609-444D-6447-C5C4-84EF733DBC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1778868" y="3570262"/>
              <a:ext cx="904875" cy="94456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60020" tIns="80010" rIns="160020" bIns="80010" anchor="ctr"/>
            <a:lstStyle>
              <a:lvl1pPr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 defTabSz="16002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 sz="42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27">
              <a:extLst>
                <a:ext uri="{FF2B5EF4-FFF2-40B4-BE49-F238E27FC236}">
                  <a16:creationId xmlns:a16="http://schemas.microsoft.com/office/drawing/2014/main" id="{6F4BF8FE-7CA1-C8AF-11EB-2357C86D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56" y="5229200"/>
              <a:ext cx="785812" cy="785812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12" name="Rectangle 128">
              <a:extLst>
                <a:ext uri="{FF2B5EF4-FFF2-40B4-BE49-F238E27FC236}">
                  <a16:creationId xmlns:a16="http://schemas.microsoft.com/office/drawing/2014/main" id="{7EBA7F10-14E2-E444-A326-5C88DC525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968" y="5229200"/>
              <a:ext cx="785813" cy="785812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13" name="Rectangle 129">
              <a:extLst>
                <a:ext uri="{FF2B5EF4-FFF2-40B4-BE49-F238E27FC236}">
                  <a16:creationId xmlns:a16="http://schemas.microsoft.com/office/drawing/2014/main" id="{FBAF2FD4-9899-0545-ADD8-5FAF94AF3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781" y="5229200"/>
              <a:ext cx="785812" cy="785812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14" name="Rectangle 130">
              <a:extLst>
                <a:ext uri="{FF2B5EF4-FFF2-40B4-BE49-F238E27FC236}">
                  <a16:creationId xmlns:a16="http://schemas.microsoft.com/office/drawing/2014/main" id="{B041C8D4-4D48-10EC-A2FC-CAF9B1AFC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593" y="5229200"/>
              <a:ext cx="785813" cy="785812"/>
            </a:xfrm>
            <a:prstGeom prst="rect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15" name="Rectangle 131">
              <a:extLst>
                <a:ext uri="{FF2B5EF4-FFF2-40B4-BE49-F238E27FC236}">
                  <a16:creationId xmlns:a16="http://schemas.microsoft.com/office/drawing/2014/main" id="{8F700FC7-7AE2-B24F-2F24-C41664740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406" y="5229200"/>
              <a:ext cx="785812" cy="785812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16" name="ZoneTexte 133">
              <a:extLst>
                <a:ext uri="{FF2B5EF4-FFF2-40B4-BE49-F238E27FC236}">
                  <a16:creationId xmlns:a16="http://schemas.microsoft.com/office/drawing/2014/main" id="{5058A757-F6AE-48AD-0F6A-32D2AB4E4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68" y="5372075"/>
              <a:ext cx="68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235</a:t>
              </a:r>
              <a:r>
                <a:rPr lang="fr-FR" altLang="fr-FR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7" name="ZoneTexte 134">
              <a:extLst>
                <a:ext uri="{FF2B5EF4-FFF2-40B4-BE49-F238E27FC236}">
                  <a16:creationId xmlns:a16="http://schemas.microsoft.com/office/drawing/2014/main" id="{F26327F7-FD88-6A72-35ED-25CEE2E15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181" y="5372075"/>
              <a:ext cx="6873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236</a:t>
              </a:r>
              <a:r>
                <a:rPr lang="fr-FR" altLang="fr-FR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8" name="ZoneTexte 135">
              <a:extLst>
                <a:ext uri="{FF2B5EF4-FFF2-40B4-BE49-F238E27FC236}">
                  <a16:creationId xmlns:a16="http://schemas.microsoft.com/office/drawing/2014/main" id="{A2ABF22B-D9C8-1B59-726C-F5EE7311E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993" y="5372075"/>
              <a:ext cx="68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237</a:t>
              </a:r>
              <a:r>
                <a:rPr lang="fr-FR" altLang="fr-FR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9" name="ZoneTexte 136">
              <a:extLst>
                <a:ext uri="{FF2B5EF4-FFF2-40B4-BE49-F238E27FC236}">
                  <a16:creationId xmlns:a16="http://schemas.microsoft.com/office/drawing/2014/main" id="{0F8789AE-227E-3E88-C4D7-323E76A22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5806" y="5372075"/>
              <a:ext cx="6873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238</a:t>
              </a:r>
              <a:r>
                <a:rPr lang="fr-FR" altLang="fr-FR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0" name="ZoneTexte 137">
              <a:extLst>
                <a:ext uri="{FF2B5EF4-FFF2-40B4-BE49-F238E27FC236}">
                  <a16:creationId xmlns:a16="http://schemas.microsoft.com/office/drawing/2014/main" id="{456EFAA3-F76C-B610-C60F-4B65A7ADB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618" y="5372075"/>
              <a:ext cx="6873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239</a:t>
              </a:r>
              <a:r>
                <a:rPr lang="fr-FR" altLang="fr-FR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Rectangle 138">
              <a:extLst>
                <a:ext uri="{FF2B5EF4-FFF2-40B4-BE49-F238E27FC236}">
                  <a16:creationId xmlns:a16="http://schemas.microsoft.com/office/drawing/2014/main" id="{20B8BECC-08E4-FB1F-B7AC-729D84B6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593" y="4443387"/>
              <a:ext cx="785813" cy="785813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2" name="Rectangle 139">
              <a:extLst>
                <a:ext uri="{FF2B5EF4-FFF2-40B4-BE49-F238E27FC236}">
                  <a16:creationId xmlns:a16="http://schemas.microsoft.com/office/drawing/2014/main" id="{D1F9305E-4959-7109-ABC4-3A0D16B9C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781" y="4443387"/>
              <a:ext cx="785812" cy="785813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3" name="Rectangle 140">
              <a:extLst>
                <a:ext uri="{FF2B5EF4-FFF2-40B4-BE49-F238E27FC236}">
                  <a16:creationId xmlns:a16="http://schemas.microsoft.com/office/drawing/2014/main" id="{E2DF0CAA-438D-679D-88B8-0B58EDFA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968" y="4443387"/>
              <a:ext cx="785813" cy="785813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4" name="Rectangle 141">
              <a:extLst>
                <a:ext uri="{FF2B5EF4-FFF2-40B4-BE49-F238E27FC236}">
                  <a16:creationId xmlns:a16="http://schemas.microsoft.com/office/drawing/2014/main" id="{3BE9B3DF-25A6-F006-21DD-FDCC2DC0E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781" y="3657575"/>
              <a:ext cx="785812" cy="785812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5" name="ZoneTexte 144">
              <a:extLst>
                <a:ext uri="{FF2B5EF4-FFF2-40B4-BE49-F238E27FC236}">
                  <a16:creationId xmlns:a16="http://schemas.microsoft.com/office/drawing/2014/main" id="{3E750EE4-B997-07E9-47B1-49EBD08B8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4368" y="4586262"/>
              <a:ext cx="841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239</a:t>
              </a:r>
              <a:r>
                <a:rPr lang="fr-FR" altLang="fr-FR">
                  <a:solidFill>
                    <a:schemeClr val="tx1"/>
                  </a:solidFill>
                </a:rPr>
                <a:t>Np</a:t>
              </a:r>
            </a:p>
          </p:txBody>
        </p:sp>
        <p:sp>
          <p:nvSpPr>
            <p:cNvPr id="26" name="ZoneTexte 145">
              <a:extLst>
                <a:ext uri="{FF2B5EF4-FFF2-40B4-BE49-F238E27FC236}">
                  <a16:creationId xmlns:a16="http://schemas.microsoft.com/office/drawing/2014/main" id="{F478949F-E45D-F35E-52EC-42118EF82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8556" y="4586262"/>
              <a:ext cx="841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238</a:t>
              </a:r>
              <a:r>
                <a:rPr lang="fr-FR" altLang="fr-FR">
                  <a:solidFill>
                    <a:schemeClr val="tx1"/>
                  </a:solidFill>
                </a:rPr>
                <a:t>Np</a:t>
              </a:r>
            </a:p>
          </p:txBody>
        </p:sp>
        <p:sp>
          <p:nvSpPr>
            <p:cNvPr id="27" name="ZoneTexte 146">
              <a:extLst>
                <a:ext uri="{FF2B5EF4-FFF2-40B4-BE49-F238E27FC236}">
                  <a16:creationId xmlns:a16="http://schemas.microsoft.com/office/drawing/2014/main" id="{04750544-396A-CC10-7416-34325A61E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856" y="4586262"/>
              <a:ext cx="841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237</a:t>
              </a:r>
              <a:r>
                <a:rPr lang="fr-FR" altLang="fr-FR">
                  <a:solidFill>
                    <a:schemeClr val="tx1"/>
                  </a:solidFill>
                </a:rPr>
                <a:t>Np</a:t>
              </a:r>
            </a:p>
          </p:txBody>
        </p:sp>
        <p:sp>
          <p:nvSpPr>
            <p:cNvPr id="28" name="ZoneTexte 147">
              <a:extLst>
                <a:ext uri="{FF2B5EF4-FFF2-40B4-BE49-F238E27FC236}">
                  <a16:creationId xmlns:a16="http://schemas.microsoft.com/office/drawing/2014/main" id="{4F20B0E1-FF6E-6AD7-0DE8-C0324D7E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131" y="3800450"/>
              <a:ext cx="7635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239</a:t>
              </a:r>
              <a:r>
                <a:rPr lang="fr-FR" altLang="fr-FR">
                  <a:solidFill>
                    <a:schemeClr val="tx1"/>
                  </a:solidFill>
                </a:rPr>
                <a:t>Pu</a:t>
              </a:r>
            </a:p>
          </p:txBody>
        </p:sp>
        <p:grpSp>
          <p:nvGrpSpPr>
            <p:cNvPr id="29" name="Groupe 115">
              <a:extLst>
                <a:ext uri="{FF2B5EF4-FFF2-40B4-BE49-F238E27FC236}">
                  <a16:creationId xmlns:a16="http://schemas.microsoft.com/office/drawing/2014/main" id="{F2002B98-0BBE-647D-74FF-3DFC5A862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6593" y="3657575"/>
              <a:ext cx="785813" cy="785812"/>
              <a:chOff x="4330700" y="2293938"/>
              <a:chExt cx="785813" cy="785812"/>
            </a:xfrm>
          </p:grpSpPr>
          <p:sp>
            <p:nvSpPr>
              <p:cNvPr id="88" name="Rectangle 132">
                <a:extLst>
                  <a:ext uri="{FF2B5EF4-FFF2-40B4-BE49-F238E27FC236}">
                    <a16:creationId xmlns:a16="http://schemas.microsoft.com/office/drawing/2014/main" id="{393C4C12-56EF-FC5E-A481-D91FC9E9B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00" y="2293938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89" name="ZoneTexte 148">
                <a:extLst>
                  <a:ext uri="{FF2B5EF4-FFF2-40B4-BE49-F238E27FC236}">
                    <a16:creationId xmlns:a16="http://schemas.microsoft.com/office/drawing/2014/main" id="{DBAF0A3A-D301-8AE0-6675-EDEE686E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0700" y="2436813"/>
                <a:ext cx="7635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240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30" name="Groupe 104">
              <a:extLst>
                <a:ext uri="{FF2B5EF4-FFF2-40B4-BE49-F238E27FC236}">
                  <a16:creationId xmlns:a16="http://schemas.microsoft.com/office/drawing/2014/main" id="{58AD9F8C-CEC8-B506-9085-268A8B360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406" y="3657575"/>
              <a:ext cx="785812" cy="785812"/>
              <a:chOff x="5116513" y="2293938"/>
              <a:chExt cx="785812" cy="785812"/>
            </a:xfrm>
          </p:grpSpPr>
          <p:sp>
            <p:nvSpPr>
              <p:cNvPr id="86" name="Rectangle 142">
                <a:extLst>
                  <a:ext uri="{FF2B5EF4-FFF2-40B4-BE49-F238E27FC236}">
                    <a16:creationId xmlns:a16="http://schemas.microsoft.com/office/drawing/2014/main" id="{64D427BF-19A5-9E70-6B8A-584711686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6513" y="2293938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87" name="ZoneTexte 149">
                <a:extLst>
                  <a:ext uri="{FF2B5EF4-FFF2-40B4-BE49-F238E27FC236}">
                    <a16:creationId xmlns:a16="http://schemas.microsoft.com/office/drawing/2014/main" id="{9B85E000-A1D1-74D7-1F6F-13C4523C9E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1913" y="2436813"/>
                <a:ext cx="7350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241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grpSp>
          <p:nvGrpSpPr>
            <p:cNvPr id="31" name="Groupe 105">
              <a:extLst>
                <a:ext uri="{FF2B5EF4-FFF2-40B4-BE49-F238E27FC236}">
                  <a16:creationId xmlns:a16="http://schemas.microsoft.com/office/drawing/2014/main" id="{A5DD1097-78A4-8155-497A-8DA49939B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8218" y="3657575"/>
              <a:ext cx="785813" cy="785812"/>
              <a:chOff x="5902325" y="2293938"/>
              <a:chExt cx="785813" cy="785812"/>
            </a:xfrm>
          </p:grpSpPr>
          <p:sp>
            <p:nvSpPr>
              <p:cNvPr id="84" name="Rectangle 143">
                <a:extLst>
                  <a:ext uri="{FF2B5EF4-FFF2-40B4-BE49-F238E27FC236}">
                    <a16:creationId xmlns:a16="http://schemas.microsoft.com/office/drawing/2014/main" id="{F52FF81E-9AB6-A36A-79D3-A5448027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325" y="2293938"/>
                <a:ext cx="785813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85" name="ZoneTexte 150">
                <a:extLst>
                  <a:ext uri="{FF2B5EF4-FFF2-40B4-BE49-F238E27FC236}">
                    <a16:creationId xmlns:a16="http://schemas.microsoft.com/office/drawing/2014/main" id="{BBE5CBEE-A8DC-8CEB-1BA6-CAE943AFB0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0263" y="2436813"/>
                <a:ext cx="7635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sp>
          <p:nvSpPr>
            <p:cNvPr id="32" name="Rectangle 151">
              <a:extLst>
                <a:ext uri="{FF2B5EF4-FFF2-40B4-BE49-F238E27FC236}">
                  <a16:creationId xmlns:a16="http://schemas.microsoft.com/office/drawing/2014/main" id="{B559C816-0396-AD94-129D-FA7F84B9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968" y="3657575"/>
              <a:ext cx="785813" cy="785812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33" name="ZoneTexte 152">
              <a:extLst>
                <a:ext uri="{FF2B5EF4-FFF2-40B4-BE49-F238E27FC236}">
                  <a16:creationId xmlns:a16="http://schemas.microsoft.com/office/drawing/2014/main" id="{C65D840B-69A6-3AB9-E754-7FF2EAC24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318" y="3800450"/>
              <a:ext cx="7635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fr-FR" altLang="fr-FR" baseline="30000">
                  <a:solidFill>
                    <a:schemeClr val="tx1"/>
                  </a:solidFill>
                </a:rPr>
                <a:t>238</a:t>
              </a:r>
              <a:r>
                <a:rPr lang="fr-FR" altLang="fr-FR">
                  <a:solidFill>
                    <a:schemeClr val="tx1"/>
                  </a:solidFill>
                </a:rPr>
                <a:t>Pu</a:t>
              </a:r>
            </a:p>
          </p:txBody>
        </p:sp>
        <p:grpSp>
          <p:nvGrpSpPr>
            <p:cNvPr id="34" name="Groupe 161">
              <a:extLst>
                <a:ext uri="{FF2B5EF4-FFF2-40B4-BE49-F238E27FC236}">
                  <a16:creationId xmlns:a16="http://schemas.microsoft.com/office/drawing/2014/main" id="{6C55B25F-E033-7AF4-5FBC-DBDB936CF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5393" y="4919637"/>
              <a:ext cx="554038" cy="488950"/>
              <a:chOff x="5405784" y="3914789"/>
              <a:chExt cx="553895" cy="489873"/>
            </a:xfrm>
          </p:grpSpPr>
          <p:cxnSp>
            <p:nvCxnSpPr>
              <p:cNvPr id="82" name="Connecteur droit avec flèche 162">
                <a:extLst>
                  <a:ext uri="{FF2B5EF4-FFF2-40B4-BE49-F238E27FC236}">
                    <a16:creationId xmlns:a16="http://schemas.microsoft.com/office/drawing/2014/main" id="{AF1A481E-6649-B424-F264-0F6712A16F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405784" y="4037948"/>
                <a:ext cx="402434" cy="366714"/>
              </a:xfrm>
              <a:prstGeom prst="straightConnector1">
                <a:avLst/>
              </a:prstGeom>
              <a:noFill/>
              <a:ln w="34925" algn="ctr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3" name="Rectangle 163">
                <a:extLst>
                  <a:ext uri="{FF2B5EF4-FFF2-40B4-BE49-F238E27FC236}">
                    <a16:creationId xmlns:a16="http://schemas.microsoft.com/office/drawing/2014/main" id="{67D84326-DF91-53BA-1EC8-4E5A939BA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2727" y="3914789"/>
                <a:ext cx="3369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>
                    <a:solidFill>
                      <a:srgbClr val="002060"/>
                    </a:solidFill>
                    <a:latin typeface="Symbol" panose="05050102010706020507" pitchFamily="18" charset="2"/>
                  </a:rPr>
                  <a:t>b</a:t>
                </a:r>
              </a:p>
            </p:txBody>
          </p:sp>
        </p:grpSp>
        <p:grpSp>
          <p:nvGrpSpPr>
            <p:cNvPr id="35" name="Groupe 164">
              <a:extLst>
                <a:ext uri="{FF2B5EF4-FFF2-40B4-BE49-F238E27FC236}">
                  <a16:creationId xmlns:a16="http://schemas.microsoft.com/office/drawing/2014/main" id="{388761B2-5ECC-E170-350E-1133E3813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168" y="4124300"/>
              <a:ext cx="554038" cy="487362"/>
              <a:chOff x="4621666" y="3120133"/>
              <a:chExt cx="554242" cy="487825"/>
            </a:xfrm>
          </p:grpSpPr>
          <p:cxnSp>
            <p:nvCxnSpPr>
              <p:cNvPr id="80" name="Connecteur droit avec flèche 165">
                <a:extLst>
                  <a:ext uri="{FF2B5EF4-FFF2-40B4-BE49-F238E27FC236}">
                    <a16:creationId xmlns:a16="http://schemas.microsoft.com/office/drawing/2014/main" id="{C0E8FF72-8165-7CF0-D843-F3A4010EB4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4621666" y="3241244"/>
                <a:ext cx="402434" cy="366714"/>
              </a:xfrm>
              <a:prstGeom prst="straightConnector1">
                <a:avLst/>
              </a:prstGeom>
              <a:noFill/>
              <a:ln w="34925" algn="ctr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Rectangle 166">
                <a:extLst>
                  <a:ext uri="{FF2B5EF4-FFF2-40B4-BE49-F238E27FC236}">
                    <a16:creationId xmlns:a16="http://schemas.microsoft.com/office/drawing/2014/main" id="{B7DC8530-3FA0-EDD3-770D-2859873FB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956" y="3120133"/>
                <a:ext cx="3369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>
                    <a:solidFill>
                      <a:srgbClr val="002060"/>
                    </a:solidFill>
                    <a:latin typeface="Symbol" panose="05050102010706020507" pitchFamily="18" charset="2"/>
                  </a:rPr>
                  <a:t>b</a:t>
                </a:r>
              </a:p>
            </p:txBody>
          </p:sp>
        </p:grpSp>
        <p:grpSp>
          <p:nvGrpSpPr>
            <p:cNvPr id="36" name="Groupe 167">
              <a:extLst>
                <a:ext uri="{FF2B5EF4-FFF2-40B4-BE49-F238E27FC236}">
                  <a16:creationId xmlns:a16="http://schemas.microsoft.com/office/drawing/2014/main" id="{80D6DFB7-0039-91CB-8E6C-83E7BF6C1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768" y="5675287"/>
              <a:ext cx="571500" cy="400050"/>
              <a:chOff x="5357818" y="4671349"/>
              <a:chExt cx="571504" cy="400110"/>
            </a:xfrm>
          </p:grpSpPr>
          <p:cxnSp>
            <p:nvCxnSpPr>
              <p:cNvPr id="78" name="Connecteur droit avec flèche 168">
                <a:extLst>
                  <a:ext uri="{FF2B5EF4-FFF2-40B4-BE49-F238E27FC236}">
                    <a16:creationId xmlns:a16="http://schemas.microsoft.com/office/drawing/2014/main" id="{0D99D94C-B510-7F3D-5F8E-A1AEBF05B4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357818" y="4710142"/>
                <a:ext cx="571504" cy="1588"/>
              </a:xfrm>
              <a:prstGeom prst="straightConnector1">
                <a:avLst/>
              </a:prstGeom>
              <a:noFill/>
              <a:ln w="349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" name="Rectangle 169">
                <a:extLst>
                  <a:ext uri="{FF2B5EF4-FFF2-40B4-BE49-F238E27FC236}">
                    <a16:creationId xmlns:a16="http://schemas.microsoft.com/office/drawing/2014/main" id="{AF822DFB-FFD0-E35B-07F5-09632E9C5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9843" y="4671349"/>
                <a:ext cx="5196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>
                    <a:solidFill>
                      <a:srgbClr val="FF0000"/>
                    </a:solidFill>
                  </a:rPr>
                  <a:t>+ n</a:t>
                </a:r>
              </a:p>
            </p:txBody>
          </p:sp>
        </p:grpSp>
        <p:grpSp>
          <p:nvGrpSpPr>
            <p:cNvPr id="37" name="Groupe 107">
              <a:extLst>
                <a:ext uri="{FF2B5EF4-FFF2-40B4-BE49-F238E27FC236}">
                  <a16:creationId xmlns:a16="http://schemas.microsoft.com/office/drawing/2014/main" id="{A7D48C9B-C6C4-368B-3B0B-F46F81FE0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831" y="2871762"/>
              <a:ext cx="884237" cy="785813"/>
              <a:chOff x="5849938" y="1508125"/>
              <a:chExt cx="884237" cy="785813"/>
            </a:xfrm>
          </p:grpSpPr>
          <p:sp>
            <p:nvSpPr>
              <p:cNvPr id="76" name="Rectangle 184">
                <a:extLst>
                  <a:ext uri="{FF2B5EF4-FFF2-40B4-BE49-F238E27FC236}">
                    <a16:creationId xmlns:a16="http://schemas.microsoft.com/office/drawing/2014/main" id="{CAE8E4FC-81E5-6AEE-88D8-2D4063B99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325" y="15081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77" name="ZoneTexte 185">
                <a:extLst>
                  <a:ext uri="{FF2B5EF4-FFF2-40B4-BE49-F238E27FC236}">
                    <a16:creationId xmlns:a16="http://schemas.microsoft.com/office/drawing/2014/main" id="{19A94BCA-4E7B-01EF-B3E9-04D1FE53D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9938" y="1651000"/>
                <a:ext cx="88423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38" name="Groupe 111">
              <a:extLst>
                <a:ext uri="{FF2B5EF4-FFF2-40B4-BE49-F238E27FC236}">
                  <a16:creationId xmlns:a16="http://schemas.microsoft.com/office/drawing/2014/main" id="{6FB23826-4959-1B30-17CF-303861988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018" y="2871762"/>
              <a:ext cx="884238" cy="785813"/>
              <a:chOff x="5064125" y="1508125"/>
              <a:chExt cx="884238" cy="785813"/>
            </a:xfrm>
          </p:grpSpPr>
          <p:sp>
            <p:nvSpPr>
              <p:cNvPr id="74" name="Rectangle 186">
                <a:extLst>
                  <a:ext uri="{FF2B5EF4-FFF2-40B4-BE49-F238E27FC236}">
                    <a16:creationId xmlns:a16="http://schemas.microsoft.com/office/drawing/2014/main" id="{87655870-8413-0970-5272-4ADC57079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6513" y="15081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75" name="ZoneTexte 187">
                <a:extLst>
                  <a:ext uri="{FF2B5EF4-FFF2-40B4-BE49-F238E27FC236}">
                    <a16:creationId xmlns:a16="http://schemas.microsoft.com/office/drawing/2014/main" id="{6C41FE5E-256A-282D-03F9-C99C92040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4125" y="1651000"/>
                <a:ext cx="8842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grpSp>
          <p:nvGrpSpPr>
            <p:cNvPr id="39" name="Groupe 112">
              <a:extLst>
                <a:ext uri="{FF2B5EF4-FFF2-40B4-BE49-F238E27FC236}">
                  <a16:creationId xmlns:a16="http://schemas.microsoft.com/office/drawing/2014/main" id="{2E68025E-F305-BBAE-40BD-E0414F7AC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8493" y="2871762"/>
              <a:ext cx="855663" cy="785813"/>
              <a:chOff x="4292600" y="1508125"/>
              <a:chExt cx="855663" cy="785813"/>
            </a:xfrm>
          </p:grpSpPr>
          <p:sp>
            <p:nvSpPr>
              <p:cNvPr id="72" name="Rectangle 188">
                <a:extLst>
                  <a:ext uri="{FF2B5EF4-FFF2-40B4-BE49-F238E27FC236}">
                    <a16:creationId xmlns:a16="http://schemas.microsoft.com/office/drawing/2014/main" id="{0E0BD975-4FED-FCC0-4E46-50B03436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00" y="15081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73" name="ZoneTexte 189">
                <a:extLst>
                  <a:ext uri="{FF2B5EF4-FFF2-40B4-BE49-F238E27FC236}">
                    <a16:creationId xmlns:a16="http://schemas.microsoft.com/office/drawing/2014/main" id="{A523ED04-DDCD-AD8E-5F75-81844BF40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2600" y="1651000"/>
                <a:ext cx="8556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241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cxnSp>
          <p:nvCxnSpPr>
            <p:cNvPr id="40" name="Connecteur droit avec flèche 205">
              <a:extLst>
                <a:ext uri="{FF2B5EF4-FFF2-40B4-BE49-F238E27FC236}">
                  <a16:creationId xmlns:a16="http://schemas.microsoft.com/office/drawing/2014/main" id="{937814DE-CDF0-E663-5FE9-82E8B3E623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4181" y="4154462"/>
              <a:ext cx="5715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eur droit avec flèche 207">
              <a:extLst>
                <a:ext uri="{FF2B5EF4-FFF2-40B4-BE49-F238E27FC236}">
                  <a16:creationId xmlns:a16="http://schemas.microsoft.com/office/drawing/2014/main" id="{474512A8-6455-6C55-B1CA-D56296F499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58406" y="4154462"/>
              <a:ext cx="5715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Connecteur droit avec flèche 208">
              <a:extLst>
                <a:ext uri="{FF2B5EF4-FFF2-40B4-BE49-F238E27FC236}">
                  <a16:creationId xmlns:a16="http://schemas.microsoft.com/office/drawing/2014/main" id="{EABA33ED-370E-F0F5-14E4-AFAA18AA8D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41043" y="4154462"/>
              <a:ext cx="5715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Connecteur droit avec flèche 209">
              <a:extLst>
                <a:ext uri="{FF2B5EF4-FFF2-40B4-BE49-F238E27FC236}">
                  <a16:creationId xmlns:a16="http://schemas.microsoft.com/office/drawing/2014/main" id="{C7FD4393-E526-6C7C-EB6B-4B1BA639E0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37768" y="2628875"/>
              <a:ext cx="571500" cy="1587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Connecteur droit avec flèche 210">
              <a:extLst>
                <a:ext uri="{FF2B5EF4-FFF2-40B4-BE49-F238E27FC236}">
                  <a16:creationId xmlns:a16="http://schemas.microsoft.com/office/drawing/2014/main" id="{B93EBB10-065C-5155-6603-366D6B8832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20406" y="2628875"/>
              <a:ext cx="571500" cy="1587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Connecteur droit avec flèche 211">
              <a:extLst>
                <a:ext uri="{FF2B5EF4-FFF2-40B4-BE49-F238E27FC236}">
                  <a16:creationId xmlns:a16="http://schemas.microsoft.com/office/drawing/2014/main" id="{0040D72D-30DE-38A4-E566-40FAD7E24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06218" y="2628875"/>
              <a:ext cx="571500" cy="1587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Connecteur droit avec flèche 212">
              <a:extLst>
                <a:ext uri="{FF2B5EF4-FFF2-40B4-BE49-F238E27FC236}">
                  <a16:creationId xmlns:a16="http://schemas.microsoft.com/office/drawing/2014/main" id="{287B26EA-32BA-DF43-A10F-1AC8AA0BAA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12668" y="2628875"/>
              <a:ext cx="571500" cy="1587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Connecteur droit avec flèche 214">
              <a:extLst>
                <a:ext uri="{FF2B5EF4-FFF2-40B4-BE49-F238E27FC236}">
                  <a16:creationId xmlns:a16="http://schemas.microsoft.com/office/drawing/2014/main" id="{EBE27850-6FDF-75AB-978A-8E01A88FF9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169518" y="3433737"/>
              <a:ext cx="401638" cy="366713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Connecteur droit avec flèche 216">
              <a:extLst>
                <a:ext uri="{FF2B5EF4-FFF2-40B4-BE49-F238E27FC236}">
                  <a16:creationId xmlns:a16="http://schemas.microsoft.com/office/drawing/2014/main" id="{3B1B4FAA-5CB1-8591-49D2-7E269591DC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774481" y="3448025"/>
              <a:ext cx="403225" cy="366712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" name="Groupe 106">
              <a:extLst>
                <a:ext uri="{FF2B5EF4-FFF2-40B4-BE49-F238E27FC236}">
                  <a16:creationId xmlns:a16="http://schemas.microsoft.com/office/drawing/2014/main" id="{D78BFAFC-804D-D22F-646A-D9F617C04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4031" y="3657575"/>
              <a:ext cx="785812" cy="785812"/>
              <a:chOff x="6688138" y="2293938"/>
              <a:chExt cx="785812" cy="785812"/>
            </a:xfrm>
          </p:grpSpPr>
          <p:sp>
            <p:nvSpPr>
              <p:cNvPr id="70" name="Rectangle 217">
                <a:extLst>
                  <a:ext uri="{FF2B5EF4-FFF2-40B4-BE49-F238E27FC236}">
                    <a16:creationId xmlns:a16="http://schemas.microsoft.com/office/drawing/2014/main" id="{98963EAF-CBAD-1390-D397-798A92FC4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2293938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71" name="ZoneTexte 218">
                <a:extLst>
                  <a:ext uri="{FF2B5EF4-FFF2-40B4-BE49-F238E27FC236}">
                    <a16:creationId xmlns:a16="http://schemas.microsoft.com/office/drawing/2014/main" id="{41F04D88-0412-6EB4-AFAC-CC828AB78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6075" y="2436813"/>
                <a:ext cx="76358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Pu</a:t>
                </a:r>
              </a:p>
            </p:txBody>
          </p:sp>
        </p:grpSp>
        <p:cxnSp>
          <p:nvCxnSpPr>
            <p:cNvPr id="50" name="Connecteur droit avec flèche 219">
              <a:extLst>
                <a:ext uri="{FF2B5EF4-FFF2-40B4-BE49-F238E27FC236}">
                  <a16:creationId xmlns:a16="http://schemas.microsoft.com/office/drawing/2014/main" id="{2C4A2B9C-6C81-E809-C160-0144F34326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6656" y="3401987"/>
              <a:ext cx="5715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Connecteur droit avec flèche 220">
              <a:extLst>
                <a:ext uri="{FF2B5EF4-FFF2-40B4-BE49-F238E27FC236}">
                  <a16:creationId xmlns:a16="http://schemas.microsoft.com/office/drawing/2014/main" id="{ECF76443-01A6-74A0-5849-2F81A7D19C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190156" y="2671737"/>
              <a:ext cx="403225" cy="366713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Connecteur droit avec flèche 221">
              <a:extLst>
                <a:ext uri="{FF2B5EF4-FFF2-40B4-BE49-F238E27FC236}">
                  <a16:creationId xmlns:a16="http://schemas.microsoft.com/office/drawing/2014/main" id="{4B64F1C6-5FEF-9C2C-414E-64B36A0D59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785593" y="2689200"/>
              <a:ext cx="403225" cy="366712"/>
            </a:xfrm>
            <a:prstGeom prst="straightConnector1">
              <a:avLst/>
            </a:prstGeom>
            <a:noFill/>
            <a:ln w="34925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" name="Groupe 108">
              <a:extLst>
                <a:ext uri="{FF2B5EF4-FFF2-40B4-BE49-F238E27FC236}">
                  <a16:creationId xmlns:a16="http://schemas.microsoft.com/office/drawing/2014/main" id="{1CFA0ABB-EA19-AF16-23AB-A2C1102FF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1643" y="2871762"/>
              <a:ext cx="884238" cy="785813"/>
              <a:chOff x="6635750" y="1508125"/>
              <a:chExt cx="884238" cy="785813"/>
            </a:xfrm>
          </p:grpSpPr>
          <p:sp>
            <p:nvSpPr>
              <p:cNvPr id="68" name="Rectangle 222">
                <a:extLst>
                  <a:ext uri="{FF2B5EF4-FFF2-40B4-BE49-F238E27FC236}">
                    <a16:creationId xmlns:a16="http://schemas.microsoft.com/office/drawing/2014/main" id="{C2A43BE2-29D6-5941-5A5C-EE7342F76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15081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  <p:sp>
            <p:nvSpPr>
              <p:cNvPr id="69" name="ZoneTexte 223">
                <a:extLst>
                  <a:ext uri="{FF2B5EF4-FFF2-40B4-BE49-F238E27FC236}">
                    <a16:creationId xmlns:a16="http://schemas.microsoft.com/office/drawing/2014/main" id="{0808733A-5ED4-F928-3A2B-83A00D2B8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5750" y="1639888"/>
                <a:ext cx="8842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Am</a:t>
                </a:r>
              </a:p>
            </p:txBody>
          </p:sp>
        </p:grpSp>
        <p:cxnSp>
          <p:nvCxnSpPr>
            <p:cNvPr id="54" name="Connecteur droit avec flèche 224">
              <a:extLst>
                <a:ext uri="{FF2B5EF4-FFF2-40B4-BE49-F238E27FC236}">
                  <a16:creationId xmlns:a16="http://schemas.microsoft.com/office/drawing/2014/main" id="{13DF0AD2-9102-92AE-73F7-4293163868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06218" y="4154462"/>
              <a:ext cx="571500" cy="1588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Connecteur droit avec flèche 225">
              <a:extLst>
                <a:ext uri="{FF2B5EF4-FFF2-40B4-BE49-F238E27FC236}">
                  <a16:creationId xmlns:a16="http://schemas.microsoft.com/office/drawing/2014/main" id="{0D26178B-86DC-5337-54E3-0C9EC5B956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06218" y="3400400"/>
              <a:ext cx="571500" cy="1587"/>
            </a:xfrm>
            <a:prstGeom prst="straightConnector1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6" name="Groupe 110">
              <a:extLst>
                <a:ext uri="{FF2B5EF4-FFF2-40B4-BE49-F238E27FC236}">
                  <a16:creationId xmlns:a16="http://schemas.microsoft.com/office/drawing/2014/main" id="{92D95DCD-585F-A5B5-B683-1D5EA4111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8531" y="2084362"/>
              <a:ext cx="849312" cy="785813"/>
              <a:chOff x="5862638" y="720725"/>
              <a:chExt cx="849312" cy="785813"/>
            </a:xfrm>
          </p:grpSpPr>
          <p:sp>
            <p:nvSpPr>
              <p:cNvPr id="66" name="ZoneTexte 197">
                <a:extLst>
                  <a:ext uri="{FF2B5EF4-FFF2-40B4-BE49-F238E27FC236}">
                    <a16:creationId xmlns:a16="http://schemas.microsoft.com/office/drawing/2014/main" id="{4332F4E8-C25B-3451-4C0F-A785470EB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2638" y="865188"/>
                <a:ext cx="8493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244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67" name="Rectangle 226">
                <a:extLst>
                  <a:ext uri="{FF2B5EF4-FFF2-40B4-BE49-F238E27FC236}">
                    <a16:creationId xmlns:a16="http://schemas.microsoft.com/office/drawing/2014/main" id="{C9BC5B70-42E2-40CD-CDEF-7CBAD7EF3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325" y="7207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57" name="Groupe 114">
              <a:extLst>
                <a:ext uri="{FF2B5EF4-FFF2-40B4-BE49-F238E27FC236}">
                  <a16:creationId xmlns:a16="http://schemas.microsoft.com/office/drawing/2014/main" id="{306DA89C-87DC-20C6-E8CC-7C65CF7E4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7481" y="2084362"/>
              <a:ext cx="849312" cy="785813"/>
              <a:chOff x="5081588" y="720725"/>
              <a:chExt cx="849312" cy="785813"/>
            </a:xfrm>
          </p:grpSpPr>
          <p:sp>
            <p:nvSpPr>
              <p:cNvPr id="64" name="ZoneTexte 195">
                <a:extLst>
                  <a:ext uri="{FF2B5EF4-FFF2-40B4-BE49-F238E27FC236}">
                    <a16:creationId xmlns:a16="http://schemas.microsoft.com/office/drawing/2014/main" id="{180471CD-19B6-ED24-6207-BEB5FC36C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1588" y="865188"/>
                <a:ext cx="849312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243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65" name="Rectangle 227">
                <a:extLst>
                  <a:ext uri="{FF2B5EF4-FFF2-40B4-BE49-F238E27FC236}">
                    <a16:creationId xmlns:a16="http://schemas.microsoft.com/office/drawing/2014/main" id="{26928987-2274-E42B-CCEA-277AD6AE1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6513" y="720725"/>
                <a:ext cx="785812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58" name="Groupe 113">
              <a:extLst>
                <a:ext uri="{FF2B5EF4-FFF2-40B4-BE49-F238E27FC236}">
                  <a16:creationId xmlns:a16="http://schemas.microsoft.com/office/drawing/2014/main" id="{0909ED38-AD60-99D2-B300-C7CA948AD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1668" y="2084362"/>
              <a:ext cx="849313" cy="785813"/>
              <a:chOff x="4295775" y="720725"/>
              <a:chExt cx="849313" cy="785813"/>
            </a:xfrm>
          </p:grpSpPr>
          <p:sp>
            <p:nvSpPr>
              <p:cNvPr id="62" name="ZoneTexte 193">
                <a:extLst>
                  <a:ext uri="{FF2B5EF4-FFF2-40B4-BE49-F238E27FC236}">
                    <a16:creationId xmlns:a16="http://schemas.microsoft.com/office/drawing/2014/main" id="{55971C7B-E95A-1231-652F-349EDD23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775" y="865188"/>
                <a:ext cx="849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242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63" name="Rectangle 228">
                <a:extLst>
                  <a:ext uri="{FF2B5EF4-FFF2-40B4-BE49-F238E27FC236}">
                    <a16:creationId xmlns:a16="http://schemas.microsoft.com/office/drawing/2014/main" id="{F836EF61-7BFE-601F-C46A-64A0E23E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00" y="720725"/>
                <a:ext cx="785813" cy="785813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  <p:grpSp>
          <p:nvGrpSpPr>
            <p:cNvPr id="59" name="Groupe 109">
              <a:extLst>
                <a:ext uri="{FF2B5EF4-FFF2-40B4-BE49-F238E27FC236}">
                  <a16:creationId xmlns:a16="http://schemas.microsoft.com/office/drawing/2014/main" id="{0105C19C-8346-4279-2AE6-B3A93B8B5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868" y="2085950"/>
              <a:ext cx="849313" cy="785812"/>
              <a:chOff x="6657975" y="722313"/>
              <a:chExt cx="849313" cy="785812"/>
            </a:xfrm>
          </p:grpSpPr>
          <p:sp>
            <p:nvSpPr>
              <p:cNvPr id="60" name="ZoneTexte 199">
                <a:extLst>
                  <a:ext uri="{FF2B5EF4-FFF2-40B4-BE49-F238E27FC236}">
                    <a16:creationId xmlns:a16="http://schemas.microsoft.com/office/drawing/2014/main" id="{2F0D0114-1B53-46AD-377A-0F4078CB4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7975" y="865188"/>
                <a:ext cx="849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fr-FR" altLang="fr-FR" baseline="30000">
                    <a:solidFill>
                      <a:schemeClr val="tx1"/>
                    </a:solidFill>
                  </a:rPr>
                  <a:t>245</a:t>
                </a:r>
                <a:r>
                  <a:rPr lang="fr-FR" altLang="fr-FR">
                    <a:solidFill>
                      <a:schemeClr val="tx1"/>
                    </a:solidFill>
                  </a:rPr>
                  <a:t>Cm</a:t>
                </a:r>
              </a:p>
            </p:txBody>
          </p:sp>
          <p:sp>
            <p:nvSpPr>
              <p:cNvPr id="61" name="Rectangle 229">
                <a:extLst>
                  <a:ext uri="{FF2B5EF4-FFF2-40B4-BE49-F238E27FC236}">
                    <a16:creationId xmlns:a16="http://schemas.microsoft.com/office/drawing/2014/main" id="{05D30D49-6B97-5C9C-5635-77F232E6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722313"/>
                <a:ext cx="785812" cy="785812"/>
              </a:xfrm>
              <a:prstGeom prst="rect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fr-FR" altLang="fr-FR"/>
              </a:p>
            </p:txBody>
          </p:sp>
        </p:grpSp>
      </p:grpSp>
      <p:sp>
        <p:nvSpPr>
          <p:cNvPr id="90" name="Rectangle 130">
            <a:extLst>
              <a:ext uri="{FF2B5EF4-FFF2-40B4-BE49-F238E27FC236}">
                <a16:creationId xmlns:a16="http://schemas.microsoft.com/office/drawing/2014/main" id="{FF6F8218-2A12-A45D-1AF6-46335EAA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875" y="3252602"/>
            <a:ext cx="785813" cy="785812"/>
          </a:xfrm>
          <a:prstGeom prst="rect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8F2D9176-FD01-58EA-DCB2-E5A18D4FD77B}"/>
              </a:ext>
            </a:extLst>
          </p:cNvPr>
          <p:cNvSpPr txBox="1">
            <a:spLocks/>
          </p:cNvSpPr>
          <p:nvPr/>
        </p:nvSpPr>
        <p:spPr>
          <a:xfrm>
            <a:off x="6364288" y="2983840"/>
            <a:ext cx="5441631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Les XS des isotopes du Pu (fission, capture, ...) sont précieuses pour connaître les performances de réacteur ou combustibles innovants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réactivité / sûreté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production de déchets / capacité d’incinération</a:t>
            </a:r>
          </a:p>
        </p:txBody>
      </p:sp>
      <p:sp>
        <p:nvSpPr>
          <p:cNvPr id="92" name="Content Placeholder 4">
            <a:extLst>
              <a:ext uri="{FF2B5EF4-FFF2-40B4-BE49-F238E27FC236}">
                <a16:creationId xmlns:a16="http://schemas.microsoft.com/office/drawing/2014/main" id="{67F52DF9-1898-2D6E-8FCF-5E8A6576B5E3}"/>
              </a:ext>
            </a:extLst>
          </p:cNvPr>
          <p:cNvSpPr txBox="1">
            <a:spLocks/>
          </p:cNvSpPr>
          <p:nvPr/>
        </p:nvSpPr>
        <p:spPr>
          <a:xfrm>
            <a:off x="7071360" y="4589313"/>
            <a:ext cx="4257427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>
                <a:solidFill>
                  <a:schemeClr val="tx1"/>
                </a:solidFill>
                <a:latin typeface="+mn-lt"/>
              </a:rPr>
              <a:t>besoin d’amélioration des données nucléaires dans le domaine rapide (qq 100keV – qq MeV)</a:t>
            </a:r>
          </a:p>
        </p:txBody>
      </p:sp>
      <p:sp>
        <p:nvSpPr>
          <p:cNvPr id="93" name="Flèche : droite 92">
            <a:extLst>
              <a:ext uri="{FF2B5EF4-FFF2-40B4-BE49-F238E27FC236}">
                <a16:creationId xmlns:a16="http://schemas.microsoft.com/office/drawing/2014/main" id="{F7E8DFC4-3B6C-0697-7C31-63618EF06B9B}"/>
              </a:ext>
            </a:extLst>
          </p:cNvPr>
          <p:cNvSpPr>
            <a:spLocks noChangeAspect="1"/>
          </p:cNvSpPr>
          <p:nvPr/>
        </p:nvSpPr>
        <p:spPr>
          <a:xfrm>
            <a:off x="6364288" y="4702755"/>
            <a:ext cx="585216" cy="284114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27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107">
            <a:extLst>
              <a:ext uri="{FF2B5EF4-FFF2-40B4-BE49-F238E27FC236}">
                <a16:creationId xmlns:a16="http://schemas.microsoft.com/office/drawing/2014/main" id="{2A5E9F8E-C11A-1302-78B6-011D84D0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75" y="812969"/>
            <a:ext cx="4276531" cy="2836782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97A9EE4E-7C1B-F040-F3C5-4378260B1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18" y="3119986"/>
            <a:ext cx="4000628" cy="264441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1757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Contexte &amp; Motivations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41757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Section efficace </a:t>
            </a:r>
            <a:r>
              <a:rPr lang="fr-FR" sz="2400" b="1" baseline="30000" dirty="0">
                <a:solidFill>
                  <a:schemeClr val="tx1"/>
                </a:solidFill>
                <a:latin typeface="+mn-lt"/>
              </a:rPr>
              <a:t>240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Pu(</a:t>
            </a:r>
            <a:r>
              <a:rPr lang="fr-FR" sz="2400" b="1" dirty="0" err="1">
                <a:solidFill>
                  <a:schemeClr val="tx1"/>
                </a:solidFill>
                <a:latin typeface="+mn-lt"/>
              </a:rPr>
              <a:t>n,f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) :</a:t>
            </a:r>
          </a:p>
        </p:txBody>
      </p:sp>
      <p:sp>
        <p:nvSpPr>
          <p:cNvPr id="93" name="Content Placeholder 4">
            <a:extLst>
              <a:ext uri="{FF2B5EF4-FFF2-40B4-BE49-F238E27FC236}">
                <a16:creationId xmlns:a16="http://schemas.microsoft.com/office/drawing/2014/main" id="{77096A9D-BF2A-4B61-913E-727CAC1704F5}"/>
              </a:ext>
            </a:extLst>
          </p:cNvPr>
          <p:cNvSpPr txBox="1">
            <a:spLocks/>
          </p:cNvSpPr>
          <p:nvPr/>
        </p:nvSpPr>
        <p:spPr>
          <a:xfrm>
            <a:off x="8168876" y="2237317"/>
            <a:ext cx="3101712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Des différences de normalisation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(10% d’écarts)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4" name="Flèche : double flèche verticale 93">
            <a:extLst>
              <a:ext uri="{FF2B5EF4-FFF2-40B4-BE49-F238E27FC236}">
                <a16:creationId xmlns:a16="http://schemas.microsoft.com/office/drawing/2014/main" id="{752FB010-D854-5F02-8D22-A1DFC30DDEFF}"/>
              </a:ext>
            </a:extLst>
          </p:cNvPr>
          <p:cNvSpPr/>
          <p:nvPr/>
        </p:nvSpPr>
        <p:spPr>
          <a:xfrm>
            <a:off x="5881660" y="1662749"/>
            <a:ext cx="182880" cy="377506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1E625635-1545-E438-A2DE-96D2BC113A09}"/>
              </a:ext>
            </a:extLst>
          </p:cNvPr>
          <p:cNvSpPr/>
          <p:nvPr/>
        </p:nvSpPr>
        <p:spPr>
          <a:xfrm flipV="1">
            <a:off x="6541108" y="1993398"/>
            <a:ext cx="1576968" cy="510964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67B5C99-91B1-88DC-C9CD-48F0142EBFF5}"/>
              </a:ext>
            </a:extLst>
          </p:cNvPr>
          <p:cNvSpPr txBox="1"/>
          <p:nvPr/>
        </p:nvSpPr>
        <p:spPr>
          <a:xfrm>
            <a:off x="6112483" y="1692930"/>
            <a:ext cx="542925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10%</a:t>
            </a:r>
          </a:p>
        </p:txBody>
      </p:sp>
      <p:sp>
        <p:nvSpPr>
          <p:cNvPr id="101" name="Content Placeholder 4">
            <a:extLst>
              <a:ext uri="{FF2B5EF4-FFF2-40B4-BE49-F238E27FC236}">
                <a16:creationId xmlns:a16="http://schemas.microsoft.com/office/drawing/2014/main" id="{691C1423-D5CD-EF97-E2A1-F34722F45236}"/>
              </a:ext>
            </a:extLst>
          </p:cNvPr>
          <p:cNvSpPr txBox="1">
            <a:spLocks/>
          </p:cNvSpPr>
          <p:nvPr/>
        </p:nvSpPr>
        <p:spPr>
          <a:xfrm>
            <a:off x="5231762" y="3650969"/>
            <a:ext cx="62013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Structures dans JEFF-3.3 (+30 à 50% vs. ENDF/B-VIII.0)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basés sur les données de Byers (1966)</a:t>
            </a: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852C0A75-43DC-9066-AACF-6507303E752B}"/>
              </a:ext>
            </a:extLst>
          </p:cNvPr>
          <p:cNvSpPr/>
          <p:nvPr/>
        </p:nvSpPr>
        <p:spPr>
          <a:xfrm rot="977647">
            <a:off x="4418515" y="3634275"/>
            <a:ext cx="768582" cy="297131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8EA55050-5463-B71C-785C-C1B8E92087FC}"/>
              </a:ext>
            </a:extLst>
          </p:cNvPr>
          <p:cNvSpPr/>
          <p:nvPr/>
        </p:nvSpPr>
        <p:spPr>
          <a:xfrm rot="2644723">
            <a:off x="3197690" y="3228066"/>
            <a:ext cx="1046668" cy="13968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4CE670E5-0635-6E5C-005B-A7BD14FD79CE}"/>
              </a:ext>
            </a:extLst>
          </p:cNvPr>
          <p:cNvSpPr/>
          <p:nvPr/>
        </p:nvSpPr>
        <p:spPr>
          <a:xfrm rot="18826056" flipV="1">
            <a:off x="2585136" y="3941352"/>
            <a:ext cx="2703685" cy="1136317"/>
          </a:xfrm>
          <a:custGeom>
            <a:avLst/>
            <a:gdLst>
              <a:gd name="connsiteX0" fmla="*/ 1169670 w 1169670"/>
              <a:gd name="connsiteY0" fmla="*/ 12268 h 336118"/>
              <a:gd name="connsiteX1" fmla="*/ 632460 w 1169670"/>
              <a:gd name="connsiteY1" fmla="*/ 38938 h 336118"/>
              <a:gd name="connsiteX2" fmla="*/ 0 w 1169670"/>
              <a:gd name="connsiteY2" fmla="*/ 336118 h 3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70" h="336118">
                <a:moveTo>
                  <a:pt x="1169670" y="12268"/>
                </a:moveTo>
                <a:cubicBezTo>
                  <a:pt x="998537" y="-1385"/>
                  <a:pt x="827405" y="-15037"/>
                  <a:pt x="632460" y="38938"/>
                </a:cubicBezTo>
                <a:cubicBezTo>
                  <a:pt x="437515" y="92913"/>
                  <a:pt x="218757" y="214515"/>
                  <a:pt x="0" y="33611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B44D9F99-4359-6D6F-069D-7DF6E8F4F17D}"/>
              </a:ext>
            </a:extLst>
          </p:cNvPr>
          <p:cNvSpPr/>
          <p:nvPr/>
        </p:nvSpPr>
        <p:spPr>
          <a:xfrm rot="3705773">
            <a:off x="1938830" y="4858374"/>
            <a:ext cx="501004" cy="6440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0" name="Flèche : droite 109">
            <a:extLst>
              <a:ext uri="{FF2B5EF4-FFF2-40B4-BE49-F238E27FC236}">
                <a16:creationId xmlns:a16="http://schemas.microsoft.com/office/drawing/2014/main" id="{B9AFE1BF-ED9D-682D-09B3-E224D7928A0F}"/>
              </a:ext>
            </a:extLst>
          </p:cNvPr>
          <p:cNvSpPr>
            <a:spLocks noChangeAspect="1"/>
          </p:cNvSpPr>
          <p:nvPr/>
        </p:nvSpPr>
        <p:spPr>
          <a:xfrm>
            <a:off x="5296444" y="4841592"/>
            <a:ext cx="585216" cy="284114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Content Placeholder 4">
            <a:extLst>
              <a:ext uri="{FF2B5EF4-FFF2-40B4-BE49-F238E27FC236}">
                <a16:creationId xmlns:a16="http://schemas.microsoft.com/office/drawing/2014/main" id="{FB19D766-E286-7938-F483-5366668052CD}"/>
              </a:ext>
            </a:extLst>
          </p:cNvPr>
          <p:cNvSpPr txBox="1">
            <a:spLocks/>
          </p:cNvSpPr>
          <p:nvPr/>
        </p:nvSpPr>
        <p:spPr>
          <a:xfrm>
            <a:off x="6112483" y="4812833"/>
            <a:ext cx="5703597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>
                <a:solidFill>
                  <a:schemeClr val="tx1"/>
                </a:solidFill>
                <a:latin typeface="+mn-lt"/>
              </a:rPr>
              <a:t>besoin de mesures indépendantes et de précision</a:t>
            </a:r>
          </a:p>
        </p:txBody>
      </p:sp>
      <p:sp>
        <p:nvSpPr>
          <p:cNvPr id="112" name="Content Placeholder 4">
            <a:extLst>
              <a:ext uri="{FF2B5EF4-FFF2-40B4-BE49-F238E27FC236}">
                <a16:creationId xmlns:a16="http://schemas.microsoft.com/office/drawing/2014/main" id="{39C04A51-27D2-EDFA-ECDA-2F3E49D89C6A}"/>
              </a:ext>
            </a:extLst>
          </p:cNvPr>
          <p:cNvSpPr txBox="1">
            <a:spLocks/>
          </p:cNvSpPr>
          <p:nvPr/>
        </p:nvSpPr>
        <p:spPr>
          <a:xfrm>
            <a:off x="5231762" y="4442194"/>
            <a:ext cx="620138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Beaucoup de données, mais des différences persistantes</a:t>
            </a:r>
          </a:p>
        </p:txBody>
      </p:sp>
    </p:spTree>
    <p:extLst>
      <p:ext uri="{BB962C8B-B14F-4D97-AF65-F5344CB8AC3E}">
        <p14:creationId xmlns:p14="http://schemas.microsoft.com/office/powerpoint/2010/main" val="410787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1757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Contexte &amp; Motivations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59726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Mesures par méthode indépendante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79543E5-F5B3-D491-C367-004B33684ABE}"/>
              </a:ext>
            </a:extLst>
          </p:cNvPr>
          <p:cNvSpPr txBox="1">
            <a:spLocks/>
          </p:cNvSpPr>
          <p:nvPr/>
        </p:nvSpPr>
        <p:spPr>
          <a:xfrm>
            <a:off x="482009" y="1391132"/>
            <a:ext cx="732595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Pour s’affranchir le plus possible des anciens biais :</a:t>
            </a:r>
          </a:p>
          <a:p>
            <a:pPr marL="342900" indent="-34290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autre dispositif expérimental (cellules photovoltaïques)</a:t>
            </a:r>
          </a:p>
          <a:p>
            <a:pPr marL="342900" indent="-342900" algn="l">
              <a:buFontTx/>
              <a:buChar char="-"/>
            </a:pPr>
            <a:r>
              <a:rPr lang="fr-FR" sz="1800" u="sng" dirty="0">
                <a:solidFill>
                  <a:schemeClr val="tx1"/>
                </a:solidFill>
                <a:latin typeface="+mn-lt"/>
              </a:rPr>
              <a:t>autre méthode de normalisation (méthode des protons de recul)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733E17-C6C9-9D16-CC3E-A36C112D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24801"/>
          <a:stretch/>
        </p:blipFill>
        <p:spPr>
          <a:xfrm flipH="1">
            <a:off x="7807960" y="925723"/>
            <a:ext cx="3368081" cy="2000357"/>
          </a:xfrm>
          <a:prstGeom prst="rect">
            <a:avLst/>
          </a:prstGeom>
        </p:spPr>
      </p:pic>
      <p:sp>
        <p:nvSpPr>
          <p:cNvPr id="8" name="Flèche droite 11">
            <a:extLst>
              <a:ext uri="{FF2B5EF4-FFF2-40B4-BE49-F238E27FC236}">
                <a16:creationId xmlns:a16="http://schemas.microsoft.com/office/drawing/2014/main" id="{4E237380-1B74-BE49-CC94-C1F9C980E661}"/>
              </a:ext>
            </a:extLst>
          </p:cNvPr>
          <p:cNvSpPr/>
          <p:nvPr/>
        </p:nvSpPr>
        <p:spPr>
          <a:xfrm rot="6574917">
            <a:off x="8806893" y="1602834"/>
            <a:ext cx="486831" cy="14040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D9747-B079-2776-1FE8-6A532688AAF4}"/>
              </a:ext>
            </a:extLst>
          </p:cNvPr>
          <p:cNvSpPr/>
          <p:nvPr/>
        </p:nvSpPr>
        <p:spPr>
          <a:xfrm>
            <a:off x="8069171" y="665768"/>
            <a:ext cx="1749424" cy="800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recoil proton </a:t>
            </a:r>
            <a:r>
              <a:rPr lang="en-US" sz="1600" b="1" u="sng" dirty="0"/>
              <a:t>emission</a:t>
            </a:r>
          </a:p>
          <a:p>
            <a:pPr algn="ctr"/>
            <a:r>
              <a:rPr lang="en-US" sz="1400" b="1" dirty="0"/>
              <a:t>(H-film)</a:t>
            </a:r>
            <a:endParaRPr lang="en-US" sz="1600" b="1" dirty="0"/>
          </a:p>
        </p:txBody>
      </p:sp>
      <p:sp>
        <p:nvSpPr>
          <p:cNvPr id="10" name="Flèche droite 14">
            <a:extLst>
              <a:ext uri="{FF2B5EF4-FFF2-40B4-BE49-F238E27FC236}">
                <a16:creationId xmlns:a16="http://schemas.microsoft.com/office/drawing/2014/main" id="{0ADB9116-3963-1B26-7B0F-7768C738CC3E}"/>
              </a:ext>
            </a:extLst>
          </p:cNvPr>
          <p:cNvSpPr/>
          <p:nvPr/>
        </p:nvSpPr>
        <p:spPr>
          <a:xfrm rot="5945267">
            <a:off x="10457931" y="2199127"/>
            <a:ext cx="484537" cy="140402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9BC3E-830A-CE5E-0F3C-94589468C2F9}"/>
              </a:ext>
            </a:extLst>
          </p:cNvPr>
          <p:cNvSpPr/>
          <p:nvPr/>
        </p:nvSpPr>
        <p:spPr>
          <a:xfrm>
            <a:off x="10414587" y="1250032"/>
            <a:ext cx="1619267" cy="8002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recoil protons </a:t>
            </a:r>
            <a:r>
              <a:rPr lang="en-US" sz="1600" b="1" u="sng" dirty="0"/>
              <a:t>detection</a:t>
            </a:r>
          </a:p>
          <a:p>
            <a:pPr algn="ctr"/>
            <a:r>
              <a:rPr lang="en-US" sz="1400" b="1" dirty="0"/>
              <a:t>(Si detector)</a:t>
            </a:r>
            <a:endParaRPr lang="en-US" sz="1600" b="1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7424D9E-FB4F-3DFA-8FB3-7F084243FC6D}"/>
              </a:ext>
            </a:extLst>
          </p:cNvPr>
          <p:cNvSpPr txBox="1">
            <a:spLocks/>
          </p:cNvSpPr>
          <p:nvPr/>
        </p:nvSpPr>
        <p:spPr>
          <a:xfrm>
            <a:off x="1476614" y="2709348"/>
            <a:ext cx="612306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>
                <a:solidFill>
                  <a:schemeClr val="tx1"/>
                </a:solidFill>
                <a:latin typeface="+mn-lt"/>
              </a:rPr>
              <a:t>Mesures de </a:t>
            </a:r>
            <a:r>
              <a:rPr lang="fr-FR" sz="1800" b="1" baseline="30000" dirty="0">
                <a:solidFill>
                  <a:schemeClr val="tx1"/>
                </a:solidFill>
                <a:latin typeface="+mn-lt"/>
              </a:rPr>
              <a:t>242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Pu(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n,f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) [0,9 – 2 MeV] :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2012 et 2022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42DBD4C-B665-C433-D758-37E5D91AD09D}"/>
              </a:ext>
            </a:extLst>
          </p:cNvPr>
          <p:cNvSpPr>
            <a:spLocks noChangeAspect="1"/>
          </p:cNvSpPr>
          <p:nvPr/>
        </p:nvSpPr>
        <p:spPr>
          <a:xfrm>
            <a:off x="586386" y="2725046"/>
            <a:ext cx="585216" cy="284114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C39BB56-79CA-8491-7254-2763C85B1B74}"/>
              </a:ext>
            </a:extLst>
          </p:cNvPr>
          <p:cNvSpPr txBox="1">
            <a:spLocks/>
          </p:cNvSpPr>
          <p:nvPr/>
        </p:nvSpPr>
        <p:spPr>
          <a:xfrm>
            <a:off x="1476614" y="3109460"/>
            <a:ext cx="769278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>
                <a:solidFill>
                  <a:schemeClr val="tx1"/>
                </a:solidFill>
                <a:latin typeface="+mn-lt"/>
              </a:rPr>
              <a:t>Mesures de </a:t>
            </a:r>
            <a:r>
              <a:rPr lang="fr-FR" sz="1800" b="1" baseline="30000" dirty="0">
                <a:solidFill>
                  <a:schemeClr val="tx1"/>
                </a:solidFill>
                <a:latin typeface="+mn-lt"/>
              </a:rPr>
              <a:t>240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Pu(</a:t>
            </a:r>
            <a:r>
              <a:rPr lang="fr-FR" sz="1800" b="1" dirty="0" err="1">
                <a:solidFill>
                  <a:schemeClr val="tx1"/>
                </a:solidFill>
                <a:latin typeface="+mn-lt"/>
              </a:rPr>
              <a:t>n,f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) [0,9 – 2 MeV] :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2027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(projet UE APRENDE)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73C198C-9391-3ED0-A389-FC7032FB3ABF}"/>
              </a:ext>
            </a:extLst>
          </p:cNvPr>
          <p:cNvSpPr txBox="1">
            <a:spLocks/>
          </p:cNvSpPr>
          <p:nvPr/>
        </p:nvSpPr>
        <p:spPr>
          <a:xfrm>
            <a:off x="482008" y="3851204"/>
            <a:ext cx="680779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>
                <a:solidFill>
                  <a:schemeClr val="tx1"/>
                </a:solidFill>
                <a:latin typeface="+mn-lt"/>
              </a:rPr>
              <a:t>Et les mesures pour E</a:t>
            </a:r>
            <a:r>
              <a:rPr lang="fr-FR" sz="2000" b="1" baseline="-25000" dirty="0">
                <a:solidFill>
                  <a:schemeClr val="tx1"/>
                </a:solidFill>
                <a:latin typeface="+mn-lt"/>
              </a:rPr>
              <a:t>n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&lt; 0,9 MeV 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(seuil de fission)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?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F358E6F-E486-E30B-4A72-5B9C8DB07682}"/>
              </a:ext>
            </a:extLst>
          </p:cNvPr>
          <p:cNvSpPr txBox="1">
            <a:spLocks/>
          </p:cNvSpPr>
          <p:nvPr/>
        </p:nvSpPr>
        <p:spPr>
          <a:xfrm>
            <a:off x="482009" y="4318528"/>
            <a:ext cx="916512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u="sng" dirty="0">
                <a:solidFill>
                  <a:schemeClr val="tx1"/>
                </a:solidFill>
                <a:latin typeface="+mn-lt"/>
              </a:rPr>
              <a:t>Problème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: il est difficile de mesurer précisément le nombre de protons de recul avec un détecteur Si pour des énergies neutrons &lt; 1 MeV 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E4E5E0A8-FA16-C97E-B127-EBF06CE5BF0C}"/>
              </a:ext>
            </a:extLst>
          </p:cNvPr>
          <p:cNvSpPr>
            <a:spLocks noChangeAspect="1"/>
          </p:cNvSpPr>
          <p:nvPr/>
        </p:nvSpPr>
        <p:spPr>
          <a:xfrm>
            <a:off x="586386" y="5087376"/>
            <a:ext cx="585216" cy="284114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6A0FBFB-32DE-04D9-11E4-2CAC7062A714}"/>
              </a:ext>
            </a:extLst>
          </p:cNvPr>
          <p:cNvSpPr txBox="1">
            <a:spLocks/>
          </p:cNvSpPr>
          <p:nvPr/>
        </p:nvSpPr>
        <p:spPr>
          <a:xfrm>
            <a:off x="1476614" y="5097536"/>
            <a:ext cx="643007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Conception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du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Gaseous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Proton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Recoil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+mn-lt"/>
              </a:rPr>
              <a:t>Telescope</a:t>
            </a:r>
            <a:endParaRPr lang="fr-FR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0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531367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 err="1">
                <a:latin typeface="+mn-lt"/>
              </a:rPr>
              <a:t>Gaseous</a:t>
            </a:r>
            <a:r>
              <a:rPr lang="fr-FR" sz="2400" b="1" dirty="0">
                <a:latin typeface="+mn-lt"/>
              </a:rPr>
              <a:t> Proton </a:t>
            </a:r>
            <a:r>
              <a:rPr lang="fr-FR" sz="2400" b="1" dirty="0" err="1">
                <a:latin typeface="+mn-lt"/>
              </a:rPr>
              <a:t>Recoil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Telescope</a:t>
            </a:r>
            <a:endParaRPr lang="fr-FR" sz="24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548639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Concept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423BC49-8AF4-7D6B-7A4D-A0FD4A41B828}"/>
              </a:ext>
            </a:extLst>
          </p:cNvPr>
          <p:cNvSpPr txBox="1">
            <a:spLocks/>
          </p:cNvSpPr>
          <p:nvPr/>
        </p:nvSpPr>
        <p:spPr>
          <a:xfrm>
            <a:off x="482009" y="1330172"/>
            <a:ext cx="4831671" cy="11172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Détecteur gazeux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pour réduire la sensibilité aux e</a:t>
            </a:r>
            <a:r>
              <a:rPr lang="fr-FR" sz="1800" baseline="30000" dirty="0">
                <a:solidFill>
                  <a:schemeClr val="tx1"/>
                </a:solidFill>
                <a:latin typeface="+mn-lt"/>
              </a:rPr>
              <a:t>-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/</a:t>
            </a:r>
            <a:r>
              <a:rPr lang="fr-FR" sz="1800" dirty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du bruit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pression adaptable à l’énergie des protons (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des neutrons)</a:t>
            </a:r>
            <a:endParaRPr lang="fr-FR" sz="1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D44D030-5EF3-6058-8506-2F62286FBB51}"/>
              </a:ext>
            </a:extLst>
          </p:cNvPr>
          <p:cNvSpPr txBox="1">
            <a:spLocks/>
          </p:cNvSpPr>
          <p:nvPr/>
        </p:nvSpPr>
        <p:spPr>
          <a:xfrm>
            <a:off x="482009" y="2560116"/>
            <a:ext cx="5151711" cy="6186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Cible solide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bonne maîtrise de la quantité de matière</a:t>
            </a:r>
            <a:endParaRPr lang="fr-FR" sz="1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633E68F-99CE-3C79-79A5-CDFD9265D9EC}"/>
              </a:ext>
            </a:extLst>
          </p:cNvPr>
          <p:cNvSpPr txBox="1">
            <a:spLocks/>
          </p:cNvSpPr>
          <p:nvPr/>
        </p:nvSpPr>
        <p:spPr>
          <a:xfrm>
            <a:off x="482009" y="3291462"/>
            <a:ext cx="515171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Double chambre d’ionisation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bonne maitrise de l’efficacité géométrique grâce à un collimateur central</a:t>
            </a:r>
            <a:endParaRPr lang="fr-FR" sz="1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959FD60-F11C-3670-617B-3AEA6A05DAA9}"/>
              </a:ext>
            </a:extLst>
          </p:cNvPr>
          <p:cNvSpPr txBox="1">
            <a:spLocks/>
          </p:cNvSpPr>
          <p:nvPr/>
        </p:nvSpPr>
        <p:spPr>
          <a:xfrm>
            <a:off x="482009" y="4272107"/>
            <a:ext cx="328735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Détecteur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Micromegas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pour amplifier le signal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fabriqué par le CEA Saclay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0133CAE-9F1B-C329-C8E7-732F96C75E2B}"/>
              </a:ext>
            </a:extLst>
          </p:cNvPr>
          <p:cNvSpPr txBox="1">
            <a:spLocks/>
          </p:cNvSpPr>
          <p:nvPr/>
        </p:nvSpPr>
        <p:spPr>
          <a:xfrm>
            <a:off x="482009" y="5252753"/>
            <a:ext cx="445575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Détecteur segmenté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pour analyser les traces des particules et discriminer les traces parasites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4FF9DCC-84F5-2EBB-C87C-A92A64621BE1}"/>
              </a:ext>
            </a:extLst>
          </p:cNvPr>
          <p:cNvSpPr txBox="1">
            <a:spLocks/>
          </p:cNvSpPr>
          <p:nvPr/>
        </p:nvSpPr>
        <p:spPr>
          <a:xfrm>
            <a:off x="5572169" y="5252753"/>
            <a:ext cx="5217751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Acquisition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SAM (Single AGET Module) dérivée de l’acquisition GET (General </a:t>
            </a:r>
            <a:r>
              <a:rPr lang="fr-FR" sz="1800" dirty="0" err="1">
                <a:solidFill>
                  <a:schemeClr val="tx1"/>
                </a:solidFill>
                <a:latin typeface="+mn-lt"/>
              </a:rPr>
              <a:t>Electronic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 for TPC)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0500414-38AB-1BDB-65C4-E2C8223D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463" y="929641"/>
            <a:ext cx="6246500" cy="3545954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A72CA81-3F78-06DC-C45E-01D8EA6C1A72}"/>
              </a:ext>
            </a:extLst>
          </p:cNvPr>
          <p:cNvSpPr txBox="1">
            <a:spLocks/>
          </p:cNvSpPr>
          <p:nvPr/>
        </p:nvSpPr>
        <p:spPr>
          <a:xfrm>
            <a:off x="7491419" y="4525081"/>
            <a:ext cx="22825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u="sng" dirty="0">
                <a:solidFill>
                  <a:schemeClr val="tx1"/>
                </a:solidFill>
                <a:latin typeface="+mn-lt"/>
              </a:rPr>
              <a:t>Prototype du GPRT</a:t>
            </a: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63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B43C430-751A-754C-3692-BD969D487CB4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531367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 err="1">
                <a:latin typeface="+mn-lt"/>
              </a:rPr>
              <a:t>Gaseous</a:t>
            </a:r>
            <a:r>
              <a:rPr lang="fr-FR" sz="2400" b="1" dirty="0">
                <a:latin typeface="+mn-lt"/>
              </a:rPr>
              <a:t> Proton </a:t>
            </a:r>
            <a:r>
              <a:rPr lang="fr-FR" sz="2400" b="1" dirty="0" err="1">
                <a:latin typeface="+mn-lt"/>
              </a:rPr>
              <a:t>Recoil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Telescope</a:t>
            </a:r>
            <a:endParaRPr lang="fr-FR" sz="24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223CB-9F58-28B2-2453-B08858CDD1EF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548639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Retour d’expérience du prototype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FB4FFB-B65A-36FC-DB4E-5B3B08E8D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463" y="929641"/>
            <a:ext cx="6246500" cy="3545954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423BC49-8AF4-7D6B-7A4D-A0FD4A41B828}"/>
              </a:ext>
            </a:extLst>
          </p:cNvPr>
          <p:cNvSpPr txBox="1">
            <a:spLocks/>
          </p:cNvSpPr>
          <p:nvPr/>
        </p:nvSpPr>
        <p:spPr>
          <a:xfrm>
            <a:off x="482009" y="1330172"/>
            <a:ext cx="5740991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Problèmes de claquages et limite de détection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gain d’amplification exponentiel avec la tension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tension d’utilisation très proche de la tenson de claquage </a:t>
            </a:r>
            <a:r>
              <a:rPr lang="fr-FR" sz="1600" dirty="0">
                <a:solidFill>
                  <a:schemeClr val="tx1"/>
                </a:solidFill>
                <a:latin typeface="+mn-lt"/>
              </a:rPr>
              <a:t>(très peu de marge)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certaines « configurations » sont difficiles à utiliser : trop peu de gain, perte d’évènements...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D44D030-5EF3-6058-8506-2F62286FBB51}"/>
              </a:ext>
            </a:extLst>
          </p:cNvPr>
          <p:cNvSpPr txBox="1">
            <a:spLocks/>
          </p:cNvSpPr>
          <p:nvPr/>
        </p:nvSpPr>
        <p:spPr>
          <a:xfrm>
            <a:off x="482009" y="3177466"/>
            <a:ext cx="5878151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Problèmes d’efficacité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géométrie mal maîtrisée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    =&gt; efficacité géométrique trop imprécise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chemeClr val="tx1"/>
                </a:solidFill>
                <a:latin typeface="+mn-lt"/>
              </a:rPr>
              <a:t>acquisition défectueuse : pertes d’évènements, temps mort important</a:t>
            </a:r>
          </a:p>
          <a:p>
            <a:pPr algn="l"/>
            <a:r>
              <a:rPr lang="fr-FR" sz="1800" dirty="0">
                <a:solidFill>
                  <a:srgbClr val="FF0000"/>
                </a:solidFill>
                <a:latin typeface="+mn-lt"/>
              </a:rPr>
              <a:t>    =&gt; efficacité intrinsèque &lt;&lt; 100% </a:t>
            </a:r>
            <a:r>
              <a:rPr lang="fr-FR" sz="1600" dirty="0">
                <a:solidFill>
                  <a:srgbClr val="FF0000"/>
                </a:solidFill>
                <a:latin typeface="+mn-lt"/>
              </a:rPr>
              <a:t>(sauf mode dégradé)</a:t>
            </a:r>
            <a:endParaRPr lang="fr-FR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1E6F40C-0435-3C8D-B4A0-429F4FAC9670}"/>
              </a:ext>
            </a:extLst>
          </p:cNvPr>
          <p:cNvSpPr txBox="1">
            <a:spLocks/>
          </p:cNvSpPr>
          <p:nvPr/>
        </p:nvSpPr>
        <p:spPr>
          <a:xfrm>
            <a:off x="7491419" y="4525081"/>
            <a:ext cx="2282501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u="sng" dirty="0">
                <a:solidFill>
                  <a:schemeClr val="tx1"/>
                </a:solidFill>
                <a:latin typeface="+mn-lt"/>
              </a:rPr>
              <a:t>Prototype du GPRT</a:t>
            </a:r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FED146C-D52D-15DE-D584-B77467192E5B}"/>
              </a:ext>
            </a:extLst>
          </p:cNvPr>
          <p:cNvSpPr>
            <a:spLocks noChangeAspect="1"/>
          </p:cNvSpPr>
          <p:nvPr/>
        </p:nvSpPr>
        <p:spPr>
          <a:xfrm>
            <a:off x="693066" y="5031496"/>
            <a:ext cx="585216" cy="284114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542E448-0377-E612-1D42-40FA3B87A513}"/>
              </a:ext>
            </a:extLst>
          </p:cNvPr>
          <p:cNvSpPr txBox="1">
            <a:spLocks/>
          </p:cNvSpPr>
          <p:nvPr/>
        </p:nvSpPr>
        <p:spPr>
          <a:xfrm>
            <a:off x="1579289" y="5013774"/>
            <a:ext cx="7569791" cy="11172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  <a:latin typeface="+mn-lt"/>
              </a:rPr>
              <a:t>Nécessité d’un nouveau design :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- nouvelle géométrie : plus robuste et précise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- nouveau détecteur : micromégas ou autre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+mn-lt"/>
              </a:rPr>
              <a:t>- nouvelle acquisition : fonctionnelle et avec un temps mort raisonnable</a:t>
            </a:r>
          </a:p>
        </p:txBody>
      </p:sp>
    </p:spTree>
    <p:extLst>
      <p:ext uri="{BB962C8B-B14F-4D97-AF65-F5344CB8AC3E}">
        <p14:creationId xmlns:p14="http://schemas.microsoft.com/office/powerpoint/2010/main" val="383713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A2FEE7-C4CE-DC5C-18BE-CB5872EA4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95D64E-4011-8C09-7F1D-086405527526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79551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Le projet dans le PEPR </a:t>
            </a:r>
            <a:r>
              <a:rPr lang="fr-FR" sz="2400" b="1" dirty="0" err="1">
                <a:latin typeface="+mn-lt"/>
              </a:rPr>
              <a:t>Sciam</a:t>
            </a:r>
            <a:endParaRPr lang="fr-FR" sz="2400" b="1" dirty="0">
              <a:latin typeface="+mn-lt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A9C665D-E427-74EE-0A64-8AC75B7EDECD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30632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Objectif &amp; </a:t>
            </a:r>
            <a:r>
              <a:rPr lang="fr-FR" sz="2400" b="1" dirty="0">
                <a:solidFill>
                  <a:srgbClr val="0432FF"/>
                </a:solidFill>
                <a:latin typeface="+mn-lt"/>
              </a:rPr>
              <a:t>actions</a:t>
            </a:r>
            <a:r>
              <a:rPr lang="fr-FR" sz="2400" b="1" dirty="0">
                <a:solidFill>
                  <a:schemeClr val="tx1"/>
                </a:solidFill>
                <a:latin typeface="+mn-lt"/>
              </a:rPr>
              <a:t> 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6989A-040B-95D3-D4B8-5A13305AA3A2}"/>
              </a:ext>
            </a:extLst>
          </p:cNvPr>
          <p:cNvSpPr txBox="1">
            <a:spLocks/>
          </p:cNvSpPr>
          <p:nvPr/>
        </p:nvSpPr>
        <p:spPr>
          <a:xfrm>
            <a:off x="482009" y="1330172"/>
            <a:ext cx="7422471" cy="11172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Conception du GPRTv2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(opérationnel) :</a:t>
            </a: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définition des nouvelles caractéristiques (géométrie, détecteur...)</a:t>
            </a: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acquisition d’un détecteur (</a:t>
            </a:r>
            <a:r>
              <a:rPr lang="fr-FR" dirty="0" err="1">
                <a:solidFill>
                  <a:srgbClr val="0432FF"/>
                </a:solidFill>
                <a:ea typeface="+mj-ea"/>
                <a:cs typeface="+mj-cs"/>
              </a:rPr>
              <a:t>micromegas</a:t>
            </a: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 ou autres)</a:t>
            </a: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acquisition d’un système DAQ adapté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5068978-03F1-7303-06E7-01FD4E831763}"/>
              </a:ext>
            </a:extLst>
          </p:cNvPr>
          <p:cNvSpPr txBox="1">
            <a:spLocks/>
          </p:cNvSpPr>
          <p:nvPr/>
        </p:nvSpPr>
        <p:spPr>
          <a:xfrm>
            <a:off x="482009" y="2747492"/>
            <a:ext cx="7422471" cy="11172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Tests opérationnels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test en source &amp; microfaisceau : vérification des régimes de fonctionnement </a:t>
            </a:r>
            <a:r>
              <a:rPr lang="fr-FR" sz="1600" dirty="0">
                <a:solidFill>
                  <a:srgbClr val="0432FF"/>
                </a:solidFill>
                <a:ea typeface="+mj-ea"/>
                <a:cs typeface="+mj-cs"/>
              </a:rPr>
              <a:t>(diminution des claquages)</a:t>
            </a:r>
            <a:endParaRPr lang="fr-FR" dirty="0">
              <a:solidFill>
                <a:srgbClr val="0432FF"/>
              </a:solidFill>
              <a:ea typeface="+mj-ea"/>
              <a:cs typeface="+mj-cs"/>
            </a:endParaRP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test d’efficacité : vérifier que </a:t>
            </a:r>
            <a:r>
              <a:rPr lang="fr-FR" dirty="0" err="1">
                <a:solidFill>
                  <a:srgbClr val="0432FF"/>
                </a:solidFill>
                <a:latin typeface="Symbol" panose="05050102010706020507" pitchFamily="18" charset="2"/>
                <a:ea typeface="+mj-ea"/>
                <a:cs typeface="+mj-cs"/>
              </a:rPr>
              <a:t>e</a:t>
            </a:r>
            <a:r>
              <a:rPr lang="fr-FR" baseline="-25000" dirty="0" err="1">
                <a:solidFill>
                  <a:srgbClr val="0432FF"/>
                </a:solidFill>
                <a:ea typeface="+mj-ea"/>
                <a:cs typeface="+mj-cs"/>
              </a:rPr>
              <a:t>intrinsèque</a:t>
            </a: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 = 100%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D9AB41F-F821-A695-44B6-C57D4B26E3EA}"/>
              </a:ext>
            </a:extLst>
          </p:cNvPr>
          <p:cNvSpPr txBox="1">
            <a:spLocks/>
          </p:cNvSpPr>
          <p:nvPr/>
        </p:nvSpPr>
        <p:spPr>
          <a:xfrm>
            <a:off x="482009" y="4114012"/>
            <a:ext cx="10175831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Mesures de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commissionning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60388" lvl="2" indent="-2857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plusieurs petites expériences réalisées localement =&gt; plateforme AIFIRA du LP2</a:t>
            </a:r>
            <a:r>
              <a:rPr lang="fr-FR" dirty="0">
                <a:ea typeface="+mj-ea"/>
                <a:cs typeface="+mj-cs"/>
              </a:rPr>
              <a:t>i </a:t>
            </a:r>
            <a:r>
              <a:rPr lang="fr-FR" dirty="0">
                <a:solidFill>
                  <a:srgbClr val="0432FF"/>
                </a:solidFill>
                <a:ea typeface="+mj-ea"/>
                <a:cs typeface="+mj-cs"/>
              </a:rPr>
              <a:t>Bordeaux</a:t>
            </a:r>
          </a:p>
          <a:p>
            <a:pPr marL="541338" lvl="3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fr-FR" sz="1600" dirty="0">
                <a:ea typeface="+mj-ea"/>
                <a:cs typeface="+mj-cs"/>
              </a:rPr>
              <a:t>(réaction </a:t>
            </a:r>
            <a:r>
              <a:rPr lang="fr-FR" sz="1600" baseline="30000" dirty="0">
                <a:ea typeface="+mj-ea"/>
                <a:cs typeface="+mj-cs"/>
              </a:rPr>
              <a:t>235</a:t>
            </a:r>
            <a:r>
              <a:rPr lang="fr-FR" sz="1600" dirty="0">
                <a:ea typeface="+mj-ea"/>
                <a:cs typeface="+mj-cs"/>
              </a:rPr>
              <a:t>U(</a:t>
            </a:r>
            <a:r>
              <a:rPr lang="fr-FR" sz="1600" dirty="0" err="1">
                <a:ea typeface="+mj-ea"/>
                <a:cs typeface="+mj-cs"/>
              </a:rPr>
              <a:t>n,f</a:t>
            </a:r>
            <a:r>
              <a:rPr lang="fr-FR" sz="1600" dirty="0">
                <a:ea typeface="+mj-ea"/>
                <a:cs typeface="+mj-cs"/>
              </a:rPr>
              <a:t>) et/ou </a:t>
            </a:r>
            <a:r>
              <a:rPr lang="fr-FR" sz="1600" baseline="30000" dirty="0">
                <a:ea typeface="+mj-ea"/>
                <a:cs typeface="+mj-cs"/>
              </a:rPr>
              <a:t>238</a:t>
            </a:r>
            <a:r>
              <a:rPr lang="fr-FR" sz="1600" dirty="0">
                <a:ea typeface="+mj-ea"/>
                <a:cs typeface="+mj-cs"/>
              </a:rPr>
              <a:t>U(</a:t>
            </a:r>
            <a:r>
              <a:rPr lang="fr-FR" sz="1600" dirty="0" err="1">
                <a:ea typeface="+mj-ea"/>
                <a:cs typeface="+mj-cs"/>
              </a:rPr>
              <a:t>n,f</a:t>
            </a:r>
            <a:r>
              <a:rPr lang="fr-FR" sz="1600" dirty="0">
                <a:ea typeface="+mj-ea"/>
                <a:cs typeface="+mj-cs"/>
              </a:rPr>
              <a:t>), pour des énergies où les données sont concordantes)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7A0ADA-6E19-FC6F-FB19-E8B7B9A0C44C}"/>
              </a:ext>
            </a:extLst>
          </p:cNvPr>
          <p:cNvSpPr txBox="1">
            <a:spLocks/>
          </p:cNvSpPr>
          <p:nvPr/>
        </p:nvSpPr>
        <p:spPr>
          <a:xfrm>
            <a:off x="208281" y="5277815"/>
            <a:ext cx="470915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Financements :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~100% PEPR</a:t>
            </a:r>
          </a:p>
        </p:txBody>
      </p:sp>
    </p:spTree>
    <p:extLst>
      <p:ext uri="{BB962C8B-B14F-4D97-AF65-F5344CB8AC3E}">
        <p14:creationId xmlns:p14="http://schemas.microsoft.com/office/powerpoint/2010/main" val="11118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A2FEE7-C4CE-DC5C-18BE-CB5872EA4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95D64E-4011-8C09-7F1D-086405527526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79551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Le projet dans le PEPR </a:t>
            </a:r>
            <a:r>
              <a:rPr lang="fr-FR" sz="2400" b="1" dirty="0" err="1">
                <a:latin typeface="+mn-lt"/>
              </a:rPr>
              <a:t>Sciam</a:t>
            </a:r>
            <a:endParaRPr lang="fr-FR" sz="2400" b="1" dirty="0">
              <a:latin typeface="+mn-lt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A9C665D-E427-74EE-0A64-8AC75B7EDECD}"/>
              </a:ext>
            </a:extLst>
          </p:cNvPr>
          <p:cNvSpPr txBox="1">
            <a:spLocks/>
          </p:cNvSpPr>
          <p:nvPr/>
        </p:nvSpPr>
        <p:spPr>
          <a:xfrm>
            <a:off x="208281" y="842975"/>
            <a:ext cx="306323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Calendrier :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432060A-64E6-E6D7-48DD-2CA19A7B2D10}"/>
              </a:ext>
            </a:extLst>
          </p:cNvPr>
          <p:cNvCxnSpPr>
            <a:cxnSpLocks/>
          </p:cNvCxnSpPr>
          <p:nvPr/>
        </p:nvCxnSpPr>
        <p:spPr>
          <a:xfrm>
            <a:off x="1783080" y="1476443"/>
            <a:ext cx="100685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3B50E73-89A7-A02A-A1C3-8AF4038E4233}"/>
              </a:ext>
            </a:extLst>
          </p:cNvPr>
          <p:cNvCxnSpPr>
            <a:cxnSpLocks/>
          </p:cNvCxnSpPr>
          <p:nvPr/>
        </p:nvCxnSpPr>
        <p:spPr>
          <a:xfrm>
            <a:off x="2265680" y="1341823"/>
            <a:ext cx="0" cy="269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74BEBE1-FD1E-9EDB-3693-443D4704B9C3}"/>
              </a:ext>
            </a:extLst>
          </p:cNvPr>
          <p:cNvCxnSpPr>
            <a:cxnSpLocks/>
          </p:cNvCxnSpPr>
          <p:nvPr/>
        </p:nvCxnSpPr>
        <p:spPr>
          <a:xfrm>
            <a:off x="3809607" y="1341823"/>
            <a:ext cx="0" cy="269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F6538EE-8B70-2E42-8686-169AAFDF35E8}"/>
              </a:ext>
            </a:extLst>
          </p:cNvPr>
          <p:cNvCxnSpPr>
            <a:cxnSpLocks/>
          </p:cNvCxnSpPr>
          <p:nvPr/>
        </p:nvCxnSpPr>
        <p:spPr>
          <a:xfrm>
            <a:off x="5353534" y="1341823"/>
            <a:ext cx="0" cy="269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338DF1-4715-93A6-567F-3A4E7141E732}"/>
              </a:ext>
            </a:extLst>
          </p:cNvPr>
          <p:cNvCxnSpPr>
            <a:cxnSpLocks/>
          </p:cNvCxnSpPr>
          <p:nvPr/>
        </p:nvCxnSpPr>
        <p:spPr>
          <a:xfrm>
            <a:off x="6897461" y="1341823"/>
            <a:ext cx="0" cy="269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C86037B-A097-522D-BA84-A2EBDC802E4E}"/>
              </a:ext>
            </a:extLst>
          </p:cNvPr>
          <p:cNvCxnSpPr>
            <a:cxnSpLocks/>
          </p:cNvCxnSpPr>
          <p:nvPr/>
        </p:nvCxnSpPr>
        <p:spPr>
          <a:xfrm>
            <a:off x="8441388" y="1341823"/>
            <a:ext cx="0" cy="269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47AF430-DDAE-A94E-781B-D0CCC2F4FEA2}"/>
              </a:ext>
            </a:extLst>
          </p:cNvPr>
          <p:cNvCxnSpPr>
            <a:cxnSpLocks/>
          </p:cNvCxnSpPr>
          <p:nvPr/>
        </p:nvCxnSpPr>
        <p:spPr>
          <a:xfrm>
            <a:off x="9985315" y="1366349"/>
            <a:ext cx="0" cy="22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F8D77A7-AE28-4639-8F49-AD85574AC2C2}"/>
              </a:ext>
            </a:extLst>
          </p:cNvPr>
          <p:cNvSpPr txBox="1"/>
          <p:nvPr/>
        </p:nvSpPr>
        <p:spPr>
          <a:xfrm>
            <a:off x="2688830" y="9884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2026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502F54-A6BC-21A9-60FF-161F9C667CC6}"/>
              </a:ext>
            </a:extLst>
          </p:cNvPr>
          <p:cNvSpPr txBox="1"/>
          <p:nvPr/>
        </p:nvSpPr>
        <p:spPr>
          <a:xfrm>
            <a:off x="4232757" y="9833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2027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23E644-7282-A708-06E6-7BC81DF44BD3}"/>
              </a:ext>
            </a:extLst>
          </p:cNvPr>
          <p:cNvSpPr txBox="1"/>
          <p:nvPr/>
        </p:nvSpPr>
        <p:spPr>
          <a:xfrm>
            <a:off x="5776684" y="9782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2028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BA05964-328B-C45D-6C6C-3C36F6D85628}"/>
              </a:ext>
            </a:extLst>
          </p:cNvPr>
          <p:cNvSpPr txBox="1"/>
          <p:nvPr/>
        </p:nvSpPr>
        <p:spPr>
          <a:xfrm>
            <a:off x="7320611" y="9731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2029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F4F176-F0AF-B3C8-08BD-196AD7384497}"/>
              </a:ext>
            </a:extLst>
          </p:cNvPr>
          <p:cNvSpPr txBox="1"/>
          <p:nvPr/>
        </p:nvSpPr>
        <p:spPr>
          <a:xfrm>
            <a:off x="8864538" y="9680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2030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E27E2C7-E9FC-324C-1118-DCFBFAE9AE60}"/>
              </a:ext>
            </a:extLst>
          </p:cNvPr>
          <p:cNvSpPr txBox="1"/>
          <p:nvPr/>
        </p:nvSpPr>
        <p:spPr>
          <a:xfrm>
            <a:off x="182881" y="1625490"/>
            <a:ext cx="200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études </a:t>
            </a:r>
            <a:r>
              <a:rPr lang="fr-FR" dirty="0">
                <a:ea typeface="+mj-ea"/>
                <a:cs typeface="+mj-cs"/>
              </a:rPr>
              <a:t>préliminaires </a:t>
            </a:r>
            <a:r>
              <a:rPr lang="fr-FR" sz="1600" dirty="0">
                <a:ea typeface="+mj-ea"/>
                <a:cs typeface="+mj-cs"/>
              </a:rPr>
              <a:t>(géométrie)</a:t>
            </a:r>
            <a:endParaRPr lang="en-GB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EE3DA49-5DAC-837D-08D5-FE98AD5A6AB8}"/>
              </a:ext>
            </a:extLst>
          </p:cNvPr>
          <p:cNvSpPr txBox="1"/>
          <p:nvPr/>
        </p:nvSpPr>
        <p:spPr>
          <a:xfrm>
            <a:off x="162755" y="2415669"/>
            <a:ext cx="200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études </a:t>
            </a:r>
            <a:r>
              <a:rPr lang="fr-FR" dirty="0">
                <a:ea typeface="+mj-ea"/>
                <a:cs typeface="+mj-cs"/>
              </a:rPr>
              <a:t>préliminaires </a:t>
            </a:r>
            <a:r>
              <a:rPr lang="fr-FR" sz="1600" dirty="0">
                <a:ea typeface="+mj-ea"/>
                <a:cs typeface="+mj-cs"/>
              </a:rPr>
              <a:t>(DAQ)</a:t>
            </a:r>
            <a:endParaRPr lang="en-GB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DECA2B-1BB0-C6D5-7A33-43BFFA7666A4}"/>
              </a:ext>
            </a:extLst>
          </p:cNvPr>
          <p:cNvSpPr txBox="1"/>
          <p:nvPr/>
        </p:nvSpPr>
        <p:spPr>
          <a:xfrm>
            <a:off x="182881" y="3216180"/>
            <a:ext cx="200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acquisition </a:t>
            </a:r>
            <a:r>
              <a:rPr lang="fr-FR" dirty="0">
                <a:ea typeface="+mj-ea"/>
                <a:cs typeface="+mj-cs"/>
              </a:rPr>
              <a:t>détecteur, DAQ, mécanique</a:t>
            </a:r>
            <a:endParaRPr lang="en-GB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10EBAB-507F-4AC7-CC23-729B61E9EDED}"/>
              </a:ext>
            </a:extLst>
          </p:cNvPr>
          <p:cNvSpPr txBox="1"/>
          <p:nvPr/>
        </p:nvSpPr>
        <p:spPr>
          <a:xfrm>
            <a:off x="543562" y="4243000"/>
            <a:ext cx="1285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tests</a:t>
            </a:r>
            <a:endParaRPr lang="en-GB" b="1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4F1666-4275-4E52-7BCE-54EB75005F09}"/>
              </a:ext>
            </a:extLst>
          </p:cNvPr>
          <p:cNvSpPr txBox="1"/>
          <p:nvPr/>
        </p:nvSpPr>
        <p:spPr>
          <a:xfrm>
            <a:off x="182881" y="4915406"/>
            <a:ext cx="20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expériences</a:t>
            </a:r>
            <a:r>
              <a:rPr lang="fr-FR" dirty="0">
                <a:ea typeface="+mj-ea"/>
                <a:cs typeface="+mj-cs"/>
              </a:rPr>
              <a:t> commissioning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0CA7D-4737-8272-FAA2-6E8EFDC54096}"/>
              </a:ext>
            </a:extLst>
          </p:cNvPr>
          <p:cNvSpPr/>
          <p:nvPr/>
        </p:nvSpPr>
        <p:spPr>
          <a:xfrm>
            <a:off x="3110243" y="1952536"/>
            <a:ext cx="2230686" cy="2692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507C2F-F0E3-355C-217F-04E20AD78EC6}"/>
              </a:ext>
            </a:extLst>
          </p:cNvPr>
          <p:cNvSpPr/>
          <p:nvPr/>
        </p:nvSpPr>
        <p:spPr>
          <a:xfrm>
            <a:off x="3832928" y="2740016"/>
            <a:ext cx="742297" cy="2692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3BB1D8-1D0A-A377-96E2-E929B3F80F9C}"/>
              </a:ext>
            </a:extLst>
          </p:cNvPr>
          <p:cNvSpPr/>
          <p:nvPr/>
        </p:nvSpPr>
        <p:spPr>
          <a:xfrm>
            <a:off x="4650055" y="3527496"/>
            <a:ext cx="2154535" cy="2692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DAE63B-F0AD-7AB1-0B5A-356F1FDBBFC4}"/>
              </a:ext>
            </a:extLst>
          </p:cNvPr>
          <p:cNvSpPr/>
          <p:nvPr/>
        </p:nvSpPr>
        <p:spPr>
          <a:xfrm>
            <a:off x="6134341" y="4314976"/>
            <a:ext cx="2253412" cy="2692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453161-D19F-2336-D7B6-A4DA2C99CA3B}"/>
              </a:ext>
            </a:extLst>
          </p:cNvPr>
          <p:cNvSpPr/>
          <p:nvPr/>
        </p:nvSpPr>
        <p:spPr>
          <a:xfrm>
            <a:off x="8415529" y="5102456"/>
            <a:ext cx="2526274" cy="2692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36C9DFB-E43C-4902-FACE-083D49711C18}"/>
              </a:ext>
            </a:extLst>
          </p:cNvPr>
          <p:cNvSpPr txBox="1"/>
          <p:nvPr/>
        </p:nvSpPr>
        <p:spPr>
          <a:xfrm>
            <a:off x="2387592" y="2236026"/>
            <a:ext cx="1411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ea typeface="+mj-ea"/>
                <a:cs typeface="+mj-cs"/>
              </a:rPr>
              <a:t>définition de la segmentation</a:t>
            </a:r>
            <a:endParaRPr lang="en-GB" sz="1400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1EBFC5A-9A8F-EFE2-1D0D-E90A94BFA0B2}"/>
              </a:ext>
            </a:extLst>
          </p:cNvPr>
          <p:cNvSpPr/>
          <p:nvPr/>
        </p:nvSpPr>
        <p:spPr>
          <a:xfrm>
            <a:off x="3751695" y="2063250"/>
            <a:ext cx="57912" cy="57912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4CF12A6F-FBA2-91A4-2572-948D94964A6D}"/>
              </a:ext>
            </a:extLst>
          </p:cNvPr>
          <p:cNvCxnSpPr>
            <a:cxnSpLocks/>
            <a:stCxn id="35" idx="4"/>
            <a:endCxn id="30" idx="1"/>
          </p:cNvCxnSpPr>
          <p:nvPr/>
        </p:nvCxnSpPr>
        <p:spPr>
          <a:xfrm rot="16200000" flipH="1">
            <a:off x="3430053" y="2471759"/>
            <a:ext cx="753473" cy="522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9A750238-9A68-F5F6-D392-EB0EF89B9DB9}"/>
              </a:ext>
            </a:extLst>
          </p:cNvPr>
          <p:cNvSpPr/>
          <p:nvPr/>
        </p:nvSpPr>
        <p:spPr>
          <a:xfrm>
            <a:off x="5311973" y="3635509"/>
            <a:ext cx="57912" cy="57912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A51DC883-CB8A-4521-EA42-37796CCCC504}"/>
              </a:ext>
            </a:extLst>
          </p:cNvPr>
          <p:cNvCxnSpPr>
            <a:cxnSpLocks/>
            <a:stCxn id="29" idx="3"/>
            <a:endCxn id="38" idx="7"/>
          </p:cNvCxnSpPr>
          <p:nvPr/>
        </p:nvCxnSpPr>
        <p:spPr>
          <a:xfrm>
            <a:off x="5340929" y="2087155"/>
            <a:ext cx="20475" cy="15568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4F1FCD61-C4D1-7DF2-620E-F5538D660CAF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4575225" y="2874635"/>
            <a:ext cx="74830" cy="7874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043A123F-4C23-F2D7-B154-CC023431C9EF}"/>
              </a:ext>
            </a:extLst>
          </p:cNvPr>
          <p:cNvSpPr txBox="1"/>
          <p:nvPr/>
        </p:nvSpPr>
        <p:spPr>
          <a:xfrm>
            <a:off x="3634855" y="3028441"/>
            <a:ext cx="962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ea typeface="+mj-ea"/>
                <a:cs typeface="+mj-cs"/>
              </a:rPr>
              <a:t>définition du DAQ</a:t>
            </a:r>
            <a:endParaRPr lang="en-GB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C09FF1-E856-36BD-40D2-72DCBA1A5A89}"/>
              </a:ext>
            </a:extLst>
          </p:cNvPr>
          <p:cNvSpPr txBox="1"/>
          <p:nvPr/>
        </p:nvSpPr>
        <p:spPr>
          <a:xfrm>
            <a:off x="5386689" y="1990877"/>
            <a:ext cx="10855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a typeface="+mj-ea"/>
                <a:cs typeface="+mj-cs"/>
              </a:rPr>
              <a:t>définition du plan de détection</a:t>
            </a:r>
            <a:endParaRPr lang="en-GB" sz="1400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8F72E41-AA0D-EA42-53A8-2995BD4B3EB1}"/>
              </a:ext>
            </a:extLst>
          </p:cNvPr>
          <p:cNvSpPr/>
          <p:nvPr/>
        </p:nvSpPr>
        <p:spPr>
          <a:xfrm>
            <a:off x="6801125" y="4423656"/>
            <a:ext cx="57912" cy="57912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A99E33C4-F52E-BF33-BAC9-1411A5FF1270}"/>
              </a:ext>
            </a:extLst>
          </p:cNvPr>
          <p:cNvCxnSpPr>
            <a:cxnSpLocks/>
            <a:stCxn id="31" idx="3"/>
            <a:endCxn id="46" idx="0"/>
          </p:cNvCxnSpPr>
          <p:nvPr/>
        </p:nvCxnSpPr>
        <p:spPr>
          <a:xfrm>
            <a:off x="6804590" y="3662115"/>
            <a:ext cx="25491" cy="7615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14AC3FAE-5B10-4384-A566-B0ABB7FCE1A1}"/>
              </a:ext>
            </a:extLst>
          </p:cNvPr>
          <p:cNvSpPr txBox="1"/>
          <p:nvPr/>
        </p:nvSpPr>
        <p:spPr>
          <a:xfrm>
            <a:off x="6825243" y="3473542"/>
            <a:ext cx="1161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a typeface="+mj-ea"/>
                <a:cs typeface="+mj-cs"/>
              </a:rPr>
              <a:t>obtention du plan de détection</a:t>
            </a:r>
            <a:endParaRPr lang="en-GB" sz="1400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78F7204-1126-A535-6D86-506E5F6AA5EE}"/>
              </a:ext>
            </a:extLst>
          </p:cNvPr>
          <p:cNvSpPr/>
          <p:nvPr/>
        </p:nvSpPr>
        <p:spPr>
          <a:xfrm>
            <a:off x="6099128" y="3635509"/>
            <a:ext cx="57912" cy="57912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B442824D-F174-310A-7A2C-52A985C4F8AC}"/>
              </a:ext>
            </a:extLst>
          </p:cNvPr>
          <p:cNvCxnSpPr>
            <a:cxnSpLocks/>
            <a:stCxn id="50" idx="4"/>
            <a:endCxn id="32" idx="1"/>
          </p:cNvCxnSpPr>
          <p:nvPr/>
        </p:nvCxnSpPr>
        <p:spPr>
          <a:xfrm rot="16200000" flipH="1">
            <a:off x="5753125" y="4068379"/>
            <a:ext cx="756174" cy="62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8891A32-5049-D7DD-324F-DAE1F39AEEBC}"/>
              </a:ext>
            </a:extLst>
          </p:cNvPr>
          <p:cNvSpPr txBox="1"/>
          <p:nvPr/>
        </p:nvSpPr>
        <p:spPr>
          <a:xfrm>
            <a:off x="4954816" y="3840724"/>
            <a:ext cx="1161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ea typeface="+mj-ea"/>
                <a:cs typeface="+mj-cs"/>
              </a:rPr>
              <a:t>obtention DAQ et </a:t>
            </a:r>
            <a:r>
              <a:rPr lang="fr-FR" sz="1400" dirty="0" err="1">
                <a:ea typeface="+mj-ea"/>
                <a:cs typeface="+mj-cs"/>
              </a:rPr>
              <a:t>méca</a:t>
            </a:r>
            <a:endParaRPr lang="en-GB" sz="1400" dirty="0"/>
          </a:p>
        </p:txBody>
      </p:sp>
      <p:cxnSp>
        <p:nvCxnSpPr>
          <p:cNvPr id="56" name="Connecteur : en angle 55">
            <a:extLst>
              <a:ext uri="{FF2B5EF4-FFF2-40B4-BE49-F238E27FC236}">
                <a16:creationId xmlns:a16="http://schemas.microsoft.com/office/drawing/2014/main" id="{CDB36085-69D6-2B55-1923-9A3A5DEBF131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8387753" y="4449595"/>
            <a:ext cx="27776" cy="7874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9B068426-6042-9F7C-C463-42BFDDBD1D7B}"/>
              </a:ext>
            </a:extLst>
          </p:cNvPr>
          <p:cNvSpPr txBox="1"/>
          <p:nvPr/>
        </p:nvSpPr>
        <p:spPr>
          <a:xfrm>
            <a:off x="8479765" y="4243299"/>
            <a:ext cx="1161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tous les systèmes OK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41DD23EB-E995-F8D2-B3A6-28165708B13E}"/>
              </a:ext>
            </a:extLst>
          </p:cNvPr>
          <p:cNvCxnSpPr>
            <a:cxnSpLocks/>
          </p:cNvCxnSpPr>
          <p:nvPr/>
        </p:nvCxnSpPr>
        <p:spPr>
          <a:xfrm>
            <a:off x="11529242" y="1366349"/>
            <a:ext cx="0" cy="220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F6E33A2B-0E5F-345A-2E36-4DF36ECB5B7A}"/>
              </a:ext>
            </a:extLst>
          </p:cNvPr>
          <p:cNvSpPr txBox="1"/>
          <p:nvPr/>
        </p:nvSpPr>
        <p:spPr>
          <a:xfrm>
            <a:off x="10408465" y="9680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2031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1D8E49B-C88A-9EB8-DA41-02C40C5C3A5E}"/>
              </a:ext>
            </a:extLst>
          </p:cNvPr>
          <p:cNvSpPr/>
          <p:nvPr/>
        </p:nvSpPr>
        <p:spPr>
          <a:xfrm>
            <a:off x="6297483" y="5889934"/>
            <a:ext cx="4644319" cy="269238"/>
          </a:xfrm>
          <a:prstGeom prst="rect">
            <a:avLst/>
          </a:prstGeom>
          <a:pattFill prst="wdUpDiag">
            <a:fgClr>
              <a:srgbClr val="99FF99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A447E96B-8708-C5EF-2AC1-C1BBCD7651EC}"/>
              </a:ext>
            </a:extLst>
          </p:cNvPr>
          <p:cNvSpPr txBox="1"/>
          <p:nvPr/>
        </p:nvSpPr>
        <p:spPr>
          <a:xfrm>
            <a:off x="13797" y="5703433"/>
            <a:ext cx="23045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+mj-ea"/>
                <a:cs typeface="+mj-cs"/>
              </a:rPr>
              <a:t>post-doc PEPR</a:t>
            </a:r>
          </a:p>
          <a:p>
            <a:pPr algn="ctr"/>
            <a:r>
              <a:rPr lang="fr-FR" sz="1600" dirty="0">
                <a:ea typeface="+mj-ea"/>
                <a:cs typeface="+mj-cs"/>
              </a:rPr>
              <a:t>(36 mois)</a:t>
            </a:r>
            <a:endParaRPr lang="en-GB" sz="1600" dirty="0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4D4EBAE5-FB37-F523-F8C1-75F043740440}"/>
              </a:ext>
            </a:extLst>
          </p:cNvPr>
          <p:cNvCxnSpPr>
            <a:cxnSpLocks/>
          </p:cNvCxnSpPr>
          <p:nvPr/>
        </p:nvCxnSpPr>
        <p:spPr>
          <a:xfrm>
            <a:off x="2021840" y="5241499"/>
            <a:ext cx="6140601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AFBAAB3-99ED-0A09-8761-8296CE0C46D0}"/>
              </a:ext>
            </a:extLst>
          </p:cNvPr>
          <p:cNvCxnSpPr>
            <a:cxnSpLocks/>
          </p:cNvCxnSpPr>
          <p:nvPr/>
        </p:nvCxnSpPr>
        <p:spPr>
          <a:xfrm>
            <a:off x="1706880" y="4447300"/>
            <a:ext cx="356616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759A2D88-D1AA-9815-C1B7-3B0746B3FCDF}"/>
              </a:ext>
            </a:extLst>
          </p:cNvPr>
          <p:cNvCxnSpPr>
            <a:cxnSpLocks/>
          </p:cNvCxnSpPr>
          <p:nvPr/>
        </p:nvCxnSpPr>
        <p:spPr>
          <a:xfrm>
            <a:off x="2189481" y="3689945"/>
            <a:ext cx="216915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45B6F8AE-0D44-892A-9E5D-85C8BE73438F}"/>
              </a:ext>
            </a:extLst>
          </p:cNvPr>
          <p:cNvCxnSpPr>
            <a:cxnSpLocks/>
          </p:cNvCxnSpPr>
          <p:nvPr/>
        </p:nvCxnSpPr>
        <p:spPr>
          <a:xfrm>
            <a:off x="1945640" y="2877334"/>
            <a:ext cx="163068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9CC7FEE2-E412-B11E-ED2D-0B3EF28D185A}"/>
              </a:ext>
            </a:extLst>
          </p:cNvPr>
          <p:cNvCxnSpPr>
            <a:cxnSpLocks/>
          </p:cNvCxnSpPr>
          <p:nvPr/>
        </p:nvCxnSpPr>
        <p:spPr>
          <a:xfrm>
            <a:off x="1945640" y="2087155"/>
            <a:ext cx="965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33A5EC69-1A76-1DE6-9904-1D704195ED89}"/>
              </a:ext>
            </a:extLst>
          </p:cNvPr>
          <p:cNvCxnSpPr>
            <a:cxnSpLocks/>
          </p:cNvCxnSpPr>
          <p:nvPr/>
        </p:nvCxnSpPr>
        <p:spPr>
          <a:xfrm>
            <a:off x="2265680" y="6022271"/>
            <a:ext cx="385981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F89AFCF3-5263-CAF7-5ED6-48B04C8F7815}"/>
              </a:ext>
            </a:extLst>
          </p:cNvPr>
          <p:cNvCxnSpPr/>
          <p:nvPr/>
        </p:nvCxnSpPr>
        <p:spPr>
          <a:xfrm>
            <a:off x="10941804" y="1476443"/>
            <a:ext cx="0" cy="479003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A2FEE7-C4CE-DC5C-18BE-CB5872EA4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95D64E-4011-8C09-7F1D-086405527526}"/>
              </a:ext>
            </a:extLst>
          </p:cNvPr>
          <p:cNvSpPr txBox="1">
            <a:spLocks/>
          </p:cNvSpPr>
          <p:nvPr/>
        </p:nvSpPr>
        <p:spPr>
          <a:xfrm>
            <a:off x="121921" y="111697"/>
            <a:ext cx="4795519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latin typeface="+mn-lt"/>
              </a:rPr>
              <a:t>Le projet dans le PEPR </a:t>
            </a:r>
            <a:r>
              <a:rPr lang="fr-FR" sz="2400" b="1" dirty="0" err="1">
                <a:latin typeface="+mn-lt"/>
              </a:rPr>
              <a:t>Sciam</a:t>
            </a:r>
            <a:endParaRPr lang="fr-FR" sz="2400" b="1" dirty="0">
              <a:latin typeface="+mn-lt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A9C665D-E427-74EE-0A64-8AC75B7EDECD}"/>
              </a:ext>
            </a:extLst>
          </p:cNvPr>
          <p:cNvSpPr txBox="1">
            <a:spLocks/>
          </p:cNvSpPr>
          <p:nvPr/>
        </p:nvSpPr>
        <p:spPr>
          <a:xfrm>
            <a:off x="208282" y="842975"/>
            <a:ext cx="18581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1" dirty="0">
                <a:solidFill>
                  <a:schemeClr val="tx1"/>
                </a:solidFill>
                <a:latin typeface="+mn-lt"/>
              </a:rPr>
              <a:t>Risques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C95400-E82C-BF09-9A9F-CD4D9E92BB6A}"/>
              </a:ext>
            </a:extLst>
          </p:cNvPr>
          <p:cNvSpPr txBox="1"/>
          <p:nvPr/>
        </p:nvSpPr>
        <p:spPr>
          <a:xfrm>
            <a:off x="460671" y="1463702"/>
            <a:ext cx="85055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Risque élevé : Acquisition du plan de détection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problèmes de disponibilité =&gt; délais</a:t>
            </a:r>
          </a:p>
          <a:p>
            <a:pPr marL="285750" indent="-285750">
              <a:buFontTx/>
              <a:buChar char="-"/>
            </a:pPr>
            <a:r>
              <a:rPr lang="fr-FR" dirty="0"/>
              <a:t>atténuation :</a:t>
            </a:r>
          </a:p>
          <a:p>
            <a:pPr lvl="1"/>
            <a:r>
              <a:rPr lang="fr-FR" dirty="0"/>
              <a:t>. prise en compte lors du choix de la technologie</a:t>
            </a:r>
          </a:p>
          <a:p>
            <a:pPr lvl="1"/>
            <a:r>
              <a:rPr lang="fr-FR" dirty="0"/>
              <a:t>. des tests peuvent déjà être réalisés sur la partie mécanique et le DAQ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424286-19C7-3573-5EFB-4E87A638299D}"/>
              </a:ext>
            </a:extLst>
          </p:cNvPr>
          <p:cNvSpPr txBox="1"/>
          <p:nvPr/>
        </p:nvSpPr>
        <p:spPr>
          <a:xfrm>
            <a:off x="460671" y="3163203"/>
            <a:ext cx="915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Risque modéré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problème de gain/claquage non résolus </a:t>
            </a:r>
            <a:r>
              <a:rPr lang="fr-FR" sz="1600" dirty="0">
                <a:ea typeface="+mj-ea"/>
                <a:cs typeface="+mj-cs"/>
              </a:rPr>
              <a:t>(inhérent aux conditions de fonctionnement)</a:t>
            </a:r>
            <a:endParaRPr lang="fr-FR" dirty="0"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prévention : en tenir compte dès la conception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atténuation : étudier l’utilisation d’autres gaz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055BA0-80F7-67C2-5B14-5E72E7F5988E}"/>
              </a:ext>
            </a:extLst>
          </p:cNvPr>
          <p:cNvSpPr txBox="1"/>
          <p:nvPr/>
        </p:nvSpPr>
        <p:spPr>
          <a:xfrm>
            <a:off x="460671" y="4585705"/>
            <a:ext cx="7589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a typeface="+mj-ea"/>
                <a:cs typeface="+mj-cs"/>
              </a:rPr>
              <a:t>Risque faible :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disponibilité de AIFIRA pour les expériences (ou cible </a:t>
            </a:r>
            <a:r>
              <a:rPr lang="fr-FR" baseline="30000" dirty="0">
                <a:ea typeface="+mj-ea"/>
                <a:cs typeface="+mj-cs"/>
              </a:rPr>
              <a:t>235</a:t>
            </a:r>
            <a:r>
              <a:rPr lang="fr-FR" dirty="0">
                <a:ea typeface="+mj-ea"/>
                <a:cs typeface="+mj-cs"/>
              </a:rPr>
              <a:t>U/</a:t>
            </a:r>
            <a:r>
              <a:rPr lang="fr-FR" baseline="30000" dirty="0">
                <a:ea typeface="+mj-ea"/>
                <a:cs typeface="+mj-cs"/>
              </a:rPr>
              <a:t>238</a:t>
            </a:r>
            <a:r>
              <a:rPr lang="fr-FR" dirty="0">
                <a:ea typeface="+mj-ea"/>
                <a:cs typeface="+mj-cs"/>
              </a:rPr>
              <a:t>U)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prévention : multiplication de petites expériences... </a:t>
            </a:r>
          </a:p>
          <a:p>
            <a:pPr marL="285750" indent="-285750">
              <a:buFontTx/>
              <a:buChar char="-"/>
            </a:pPr>
            <a:r>
              <a:rPr lang="fr-FR" dirty="0">
                <a:ea typeface="+mj-ea"/>
                <a:cs typeface="+mj-cs"/>
              </a:rPr>
              <a:t>atténuation : large fenêtre temporelle pour les tests</a:t>
            </a:r>
          </a:p>
        </p:txBody>
      </p:sp>
    </p:spTree>
    <p:extLst>
      <p:ext uri="{BB962C8B-B14F-4D97-AF65-F5344CB8AC3E}">
        <p14:creationId xmlns:p14="http://schemas.microsoft.com/office/powerpoint/2010/main" val="2989540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582fa2ad-bcfb-4c30-8490-7bbd511b188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1dffeb-2989-4a61-aef8-844a993007f8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17005</TotalTime>
  <Words>1046</Words>
  <Application>Microsoft Office PowerPoint</Application>
  <PresentationFormat>Grand écran</PresentationFormat>
  <Paragraphs>176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Thème Office</vt:lpstr>
      <vt:lpstr>PEPR SCIence AMont pour le nucléaire de fission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ludovic mathieu</cp:lastModifiedBy>
  <cp:revision>613</cp:revision>
  <cp:lastPrinted>2024-02-02T20:25:31Z</cp:lastPrinted>
  <dcterms:created xsi:type="dcterms:W3CDTF">2023-01-13T15:17:34Z</dcterms:created>
  <dcterms:modified xsi:type="dcterms:W3CDTF">2026-06-09T12:33:27Z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