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62" r:id="rId4"/>
    <p:sldId id="264" r:id="rId5"/>
    <p:sldId id="263" r:id="rId6"/>
    <p:sldId id="265" r:id="rId7"/>
    <p:sldId id="270" r:id="rId8"/>
    <p:sldId id="266" r:id="rId9"/>
    <p:sldId id="268" r:id="rId10"/>
    <p:sldId id="267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69" r:id="rId20"/>
  </p:sldIdLst>
  <p:sldSz cx="10077450" cy="7562850"/>
  <p:notesSz cx="9144000" cy="5143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89" autoAdjust="0"/>
  </p:normalViewPr>
  <p:slideViewPr>
    <p:cSldViewPr snapToGrid="0">
      <p:cViewPr varScale="1">
        <p:scale>
          <a:sx n="87" d="100"/>
          <a:sy n="87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0C405-2A2B-4C65-A6A1-7AF40E37656C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414713" y="642938"/>
            <a:ext cx="231457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64E35-CBAB-40BF-99C2-0932C57ACC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909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66A9EC7-C258-4062-8DE1-3F6E4FDE03FF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331200" y="1554480"/>
            <a:ext cx="9544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366DF74-0085-46B9-9ACB-D696AE465E55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9544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8B472F6-1A01-4B30-A3DC-8BB715793438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FAAC065F-02D7-47C6-B8AF-0C18876CDB30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664CE75-42ED-4F19-90C2-2326A7A82EB0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2884680" y="505440"/>
            <a:ext cx="3866760" cy="288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A08AB06-48C3-46B9-BF58-92A55F13B588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2DFF597-B019-416C-BCC1-3E73B072AAC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2218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6946C5B-06E9-441C-B2DE-E7619FA249DF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763D6EFB-DA50-4515-80C1-C2FC048AE8C9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31200" y="429876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421B125-7E8B-4671-AC09-A3D7E74CD560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2218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02780ED-2D8C-4C60-A4EF-BA1AD66AA31C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355824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678528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33120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355824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678528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67601A4-2217-41CB-8AD7-BCEB7FF1E625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51DDE6D-421B-4DC1-A226-9198A92897D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331200" y="1554480"/>
            <a:ext cx="9544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81532D-7C69-4BFF-BAF1-6905ECF6C572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9544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FCA4E15-E872-4F37-A4F6-CF45FAE854D3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4BE5246-69F8-4850-801F-FFA0C60DD7C5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8E2D8C3-A8FE-4526-9C4B-2438F0B0285C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2884680" y="505440"/>
            <a:ext cx="3866760" cy="288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AD3207C8-04CD-427B-BEA3-3495E49C95DF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C2C4FF7-9058-41FF-A221-02A41B16B79B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2218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7A05A2-1CAB-44B6-8493-0E60A414C1E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22B191F-2A8C-418C-B495-14FB55EC8FC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31200" y="4298760"/>
            <a:ext cx="9544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2F3378F0-6C14-4DEB-9488-78F4A634908B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5221800" y="155448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3312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5221800" y="4298760"/>
            <a:ext cx="465732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746FA24-37A9-41A4-A80A-E8F460D5EC76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884680" y="124200"/>
            <a:ext cx="3866760" cy="138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4000" b="0" strike="noStrike" spc="-1">
              <a:solidFill>
                <a:srgbClr val="004B84"/>
              </a:solidFill>
              <a:latin typeface="Tahom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33120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355824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6785280" y="155448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/>
          </p:nvPr>
        </p:nvSpPr>
        <p:spPr>
          <a:xfrm>
            <a:off x="33120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/>
          </p:nvPr>
        </p:nvSpPr>
        <p:spPr>
          <a:xfrm>
            <a:off x="355824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/>
          </p:nvPr>
        </p:nvSpPr>
        <p:spPr>
          <a:xfrm>
            <a:off x="6785280" y="4298760"/>
            <a:ext cx="3072960" cy="250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2072"/>
              </a:spcBef>
              <a:buNone/>
            </a:pPr>
            <a:endParaRPr lang="fr-FR" sz="2350" b="0" strike="noStrike" spc="-1">
              <a:solidFill>
                <a:srgbClr val="0093D3"/>
              </a:solidFill>
              <a:latin typeface="Tahoma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C3F3810-F179-45BE-A48C-419AF7E5517B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4"/>
          <p:cNvSpPr/>
          <p:nvPr/>
        </p:nvSpPr>
        <p:spPr>
          <a:xfrm>
            <a:off x="360" y="7332480"/>
            <a:ext cx="9908640" cy="170280"/>
          </a:xfrm>
          <a:custGeom>
            <a:avLst/>
            <a:gdLst>
              <a:gd name="textAreaLeft" fmla="*/ 0 w 9908640"/>
              <a:gd name="textAreaRight" fmla="*/ 9909000 w 9908640"/>
              <a:gd name="textAreaTop" fmla="*/ 0 h 170280"/>
              <a:gd name="textAreaBottom" fmla="*/ 170640 h 170280"/>
            </a:gdLst>
            <a:ahLst/>
            <a:cxnLst/>
            <a:rect l="textAreaLeft" t="textAreaTop" r="textAreaRight" b="textAreaBottom"/>
            <a:pathLst>
              <a:path w="9144000" h="151129">
                <a:moveTo>
                  <a:pt x="0" y="150681"/>
                </a:moveTo>
                <a:lnTo>
                  <a:pt x="0" y="0"/>
                </a:lnTo>
                <a:lnTo>
                  <a:pt x="9144000" y="0"/>
                </a:lnTo>
                <a:lnTo>
                  <a:pt x="9144000" y="150681"/>
                </a:lnTo>
                <a:lnTo>
                  <a:pt x="0" y="150681"/>
                </a:lnTo>
                <a:close/>
              </a:path>
            </a:pathLst>
          </a:custGeom>
          <a:solidFill>
            <a:srgbClr val="00498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fr-FR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84680" y="505440"/>
            <a:ext cx="3866760" cy="62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4000" b="0" strike="noStrike" spc="-1">
                <a:solidFill>
                  <a:srgbClr val="004B84"/>
                </a:solidFill>
                <a:latin typeface="Tahoma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331200" y="1554480"/>
            <a:ext cx="954432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2072"/>
              </a:spcBef>
              <a:buClr>
                <a:srgbClr val="000000"/>
              </a:buClr>
              <a:buSzPct val="45000"/>
              <a:buFont typeface="Wingdings" charset="2"/>
              <a:buChar char=""/>
            </a:pPr>
            <a:r>
              <a:rPr lang="fr-FR" sz="2350" b="0" strike="noStrike" spc="-1">
                <a:solidFill>
                  <a:srgbClr val="0093D3"/>
                </a:solidFill>
                <a:latin typeface="Tahoma"/>
              </a:rPr>
              <a:t>Click to edit the outline text format</a:t>
            </a:r>
          </a:p>
          <a:p>
            <a:pPr marL="864000" lvl="1" indent="-324000">
              <a:spcBef>
                <a:spcPts val="16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Second Outline Level</a:t>
            </a:r>
          </a:p>
          <a:p>
            <a:pPr marL="1296000" lvl="2" indent="-288000">
              <a:spcBef>
                <a:spcPts val="124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Third Outline Level</a:t>
            </a:r>
          </a:p>
          <a:p>
            <a:pPr marL="1728000" lvl="3" indent="-216000">
              <a:spcBef>
                <a:spcPts val="8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Fourth Outline Level</a:t>
            </a:r>
          </a:p>
          <a:p>
            <a:pPr marL="2160000" lvl="4" indent="-216000">
              <a:spcBef>
                <a:spcPts val="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Fifth Outline Level</a:t>
            </a:r>
          </a:p>
          <a:p>
            <a:pPr marL="2592000" lvl="5" indent="-216000">
              <a:spcBef>
                <a:spcPts val="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Sixth Outline Level</a:t>
            </a:r>
          </a:p>
          <a:p>
            <a:pPr marL="3024000" lvl="6" indent="-216000">
              <a:spcBef>
                <a:spcPts val="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760" b="0" strike="noStrike" spc="-1">
                <a:solidFill>
                  <a:srgbClr val="005E95"/>
                </a:solidFill>
                <a:latin typeface="Tahoma"/>
              </a:rPr>
              <a:t>Seventh Outline Level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sldNum" idx="1"/>
          </p:nvPr>
        </p:nvSpPr>
        <p:spPr>
          <a:xfrm>
            <a:off x="9673560" y="7258680"/>
            <a:ext cx="403200" cy="40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5560" indent="0">
              <a:lnSpc>
                <a:spcPct val="100000"/>
              </a:lnSpc>
              <a:buNone/>
              <a:defRPr lang="fr-FR" sz="700" b="1" strike="noStrike" spc="-1">
                <a:solidFill>
                  <a:srgbClr val="0093D3"/>
                </a:solidFill>
                <a:latin typeface="Arial"/>
              </a:defRPr>
            </a:lvl1pPr>
          </a:lstStyle>
          <a:p>
            <a:pPr marL="25560" indent="0">
              <a:lnSpc>
                <a:spcPct val="100000"/>
              </a:lnSpc>
              <a:buNone/>
            </a:pPr>
            <a:fld id="{CCA1E461-B3CB-4473-A5C8-D12FAA44B552}" type="slidenum">
              <a:rPr lang="fr-FR" sz="700" b="1" strike="noStrike" spc="-1">
                <a:solidFill>
                  <a:srgbClr val="0093D3"/>
                </a:solidFill>
                <a:latin typeface="Arial"/>
              </a:rPr>
              <a:t>‹N°›</a:t>
            </a:fld>
            <a:endParaRPr lang="fr-FR" sz="7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object 9"/>
          <p:cNvSpPr/>
          <p:nvPr/>
        </p:nvSpPr>
        <p:spPr>
          <a:xfrm>
            <a:off x="360" y="7092360"/>
            <a:ext cx="530280" cy="410400"/>
          </a:xfrm>
          <a:custGeom>
            <a:avLst/>
            <a:gdLst>
              <a:gd name="textAreaLeft" fmla="*/ 0 w 530280"/>
              <a:gd name="textAreaRight" fmla="*/ 530640 w 530280"/>
              <a:gd name="textAreaTop" fmla="*/ 0 h 410400"/>
              <a:gd name="textAreaBottom" fmla="*/ 410760 h 410400"/>
            </a:gdLst>
            <a:ahLst/>
            <a:cxnLst/>
            <a:rect l="textAreaLeft" t="textAreaTop" r="textAreaRight" b="textAreaBottom"/>
            <a:pathLst>
              <a:path w="840740" h="509904">
                <a:moveTo>
                  <a:pt x="0" y="150765"/>
                </a:moveTo>
                <a:lnTo>
                  <a:pt x="127656" y="101440"/>
                </a:lnTo>
                <a:lnTo>
                  <a:pt x="225641" y="68575"/>
                </a:lnTo>
                <a:lnTo>
                  <a:pt x="318384" y="41854"/>
                </a:lnTo>
                <a:lnTo>
                  <a:pt x="403896" y="21781"/>
                </a:lnTo>
                <a:lnTo>
                  <a:pt x="482083" y="8211"/>
                </a:lnTo>
                <a:lnTo>
                  <a:pt x="552849" y="998"/>
                </a:lnTo>
                <a:lnTo>
                  <a:pt x="616098" y="0"/>
                </a:lnTo>
                <a:lnTo>
                  <a:pt x="671734" y="5069"/>
                </a:lnTo>
                <a:lnTo>
                  <a:pt x="719661" y="16061"/>
                </a:lnTo>
                <a:lnTo>
                  <a:pt x="759784" y="32831"/>
                </a:lnTo>
                <a:lnTo>
                  <a:pt x="792007" y="55234"/>
                </a:lnTo>
                <a:lnTo>
                  <a:pt x="832370" y="116360"/>
                </a:lnTo>
                <a:lnTo>
                  <a:pt x="840319" y="154792"/>
                </a:lnTo>
                <a:lnTo>
                  <a:pt x="839984" y="198278"/>
                </a:lnTo>
                <a:lnTo>
                  <a:pt x="831271" y="246672"/>
                </a:lnTo>
                <a:lnTo>
                  <a:pt x="814083" y="299828"/>
                </a:lnTo>
                <a:lnTo>
                  <a:pt x="788325" y="357603"/>
                </a:lnTo>
                <a:lnTo>
                  <a:pt x="753901" y="419851"/>
                </a:lnTo>
                <a:lnTo>
                  <a:pt x="710716" y="486427"/>
                </a:lnTo>
                <a:lnTo>
                  <a:pt x="693694" y="509570"/>
                </a:lnTo>
              </a:path>
            </a:pathLst>
          </a:custGeom>
          <a:noFill/>
          <a:ln w="28440">
            <a:solidFill>
              <a:srgbClr val="004B8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662400" y="7054560"/>
            <a:ext cx="414000" cy="507600"/>
          </a:xfrm>
          <a:custGeom>
            <a:avLst/>
            <a:gdLst>
              <a:gd name="textAreaLeft" fmla="*/ 0 w 414000"/>
              <a:gd name="textAreaRight" fmla="*/ 414360 w 414000"/>
              <a:gd name="textAreaTop" fmla="*/ 0 h 507600"/>
              <a:gd name="textAreaBottom" fmla="*/ 507960 h 507600"/>
            </a:gdLst>
            <a:ahLst/>
            <a:cxnLst/>
            <a:rect l="textAreaLeft" t="textAreaTop" r="textAreaRight" b="textAreaBottom"/>
            <a:pathLst>
              <a:path w="375920" h="345439">
                <a:moveTo>
                  <a:pt x="375601" y="0"/>
                </a:moveTo>
                <a:lnTo>
                  <a:pt x="329970" y="15343"/>
                </a:lnTo>
                <a:lnTo>
                  <a:pt x="272687" y="38077"/>
                </a:lnTo>
                <a:lnTo>
                  <a:pt x="217716" y="63739"/>
                </a:lnTo>
                <a:lnTo>
                  <a:pt x="166160" y="91928"/>
                </a:lnTo>
                <a:lnTo>
                  <a:pt x="119118" y="122243"/>
                </a:lnTo>
                <a:lnTo>
                  <a:pt x="77692" y="154283"/>
                </a:lnTo>
                <a:lnTo>
                  <a:pt x="44224" y="186405"/>
                </a:lnTo>
                <a:lnTo>
                  <a:pt x="20220" y="216955"/>
                </a:lnTo>
                <a:lnTo>
                  <a:pt x="1628" y="258931"/>
                </a:lnTo>
                <a:lnTo>
                  <a:pt x="0" y="271690"/>
                </a:lnTo>
                <a:lnTo>
                  <a:pt x="624" y="283745"/>
                </a:lnTo>
                <a:lnTo>
                  <a:pt x="25276" y="323904"/>
                </a:lnTo>
                <a:lnTo>
                  <a:pt x="66500" y="344109"/>
                </a:lnTo>
                <a:lnTo>
                  <a:pt x="70860" y="345218"/>
                </a:lnTo>
                <a:lnTo>
                  <a:pt x="263363" y="345218"/>
                </a:lnTo>
                <a:lnTo>
                  <a:pt x="316277" y="334531"/>
                </a:lnTo>
                <a:lnTo>
                  <a:pt x="374882" y="318855"/>
                </a:lnTo>
                <a:lnTo>
                  <a:pt x="375601" y="318628"/>
                </a:lnTo>
                <a:lnTo>
                  <a:pt x="375601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object 7"/>
          <p:cNvSpPr/>
          <p:nvPr/>
        </p:nvSpPr>
        <p:spPr>
          <a:xfrm>
            <a:off x="9651960" y="7155360"/>
            <a:ext cx="374760" cy="347400"/>
          </a:xfrm>
          <a:custGeom>
            <a:avLst/>
            <a:gdLst>
              <a:gd name="textAreaLeft" fmla="*/ 0 w 374760"/>
              <a:gd name="textAreaRight" fmla="*/ 375120 w 374760"/>
              <a:gd name="textAreaTop" fmla="*/ 0 h 347400"/>
              <a:gd name="textAreaBottom" fmla="*/ 347760 h 347400"/>
            </a:gdLst>
            <a:ahLst/>
            <a:cxnLst/>
            <a:rect l="textAreaLeft" t="textAreaTop" r="textAreaRight" b="textAreaBottom"/>
            <a:pathLst>
              <a:path w="375920" h="345439">
                <a:moveTo>
                  <a:pt x="70859" y="345218"/>
                </a:moveTo>
                <a:lnTo>
                  <a:pt x="25276" y="323904"/>
                </a:lnTo>
                <a:lnTo>
                  <a:pt x="624" y="283746"/>
                </a:lnTo>
                <a:lnTo>
                  <a:pt x="0" y="271690"/>
                </a:lnTo>
                <a:lnTo>
                  <a:pt x="1628" y="258932"/>
                </a:lnTo>
                <a:lnTo>
                  <a:pt x="20220" y="216955"/>
                </a:lnTo>
                <a:lnTo>
                  <a:pt x="44224" y="186405"/>
                </a:lnTo>
                <a:lnTo>
                  <a:pt x="77693" y="154283"/>
                </a:lnTo>
                <a:lnTo>
                  <a:pt x="119118" y="122243"/>
                </a:lnTo>
                <a:lnTo>
                  <a:pt x="166160" y="91928"/>
                </a:lnTo>
                <a:lnTo>
                  <a:pt x="217717" y="63739"/>
                </a:lnTo>
                <a:lnTo>
                  <a:pt x="272688" y="38077"/>
                </a:lnTo>
                <a:lnTo>
                  <a:pt x="329971" y="15343"/>
                </a:lnTo>
                <a:lnTo>
                  <a:pt x="359136" y="5199"/>
                </a:lnTo>
                <a:lnTo>
                  <a:pt x="375602" y="0"/>
                </a:lnTo>
              </a:path>
            </a:pathLst>
          </a:custGeom>
          <a:noFill/>
          <a:ln w="28440">
            <a:solidFill>
              <a:srgbClr val="004B8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496440" y="7258680"/>
            <a:ext cx="1159200" cy="278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300" b="0" strike="noStrike" spc="-1">
                <a:solidFill>
                  <a:srgbClr val="00A5DC"/>
                </a:solidFill>
                <a:latin typeface="Arial"/>
              </a:rPr>
              <a:t>     </a:t>
            </a:r>
            <a:fld id="{77653018-EF91-461A-8098-657A91940852}" type="slidenum">
              <a:rPr lang="fr-FR" sz="1300" b="0" strike="noStrike" spc="-1">
                <a:solidFill>
                  <a:srgbClr val="00A5DC"/>
                </a:solidFill>
                <a:latin typeface="Arial"/>
              </a:rPr>
              <a:t>‹N°›</a:t>
            </a:fld>
            <a:endParaRPr lang="fr-FR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05240" y="7277760"/>
            <a:ext cx="6449040" cy="277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700" b="0" strike="noStrike" spc="-1">
                <a:solidFill>
                  <a:srgbClr val="B4C7DC"/>
                </a:solidFill>
                <a:latin typeface="Arial"/>
              </a:rPr>
              <a:t>E. Knoops,J.C. Chevaleyre   journées LCG juin2023</a:t>
            </a:r>
            <a:endParaRPr lang="fr-FR" sz="7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Image 8"/>
          <p:cNvPicPr/>
          <p:nvPr/>
        </p:nvPicPr>
        <p:blipFill>
          <a:blip r:embed="rId14"/>
          <a:stretch/>
        </p:blipFill>
        <p:spPr>
          <a:xfrm>
            <a:off x="155160" y="7134120"/>
            <a:ext cx="301680" cy="3657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3640" y="300600"/>
            <a:ext cx="906876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fr-FR" sz="30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03640" y="176796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fr-FR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dt" idx="2"/>
          </p:nvPr>
        </p:nvSpPr>
        <p:spPr>
          <a:xfrm>
            <a:off x="503640" y="6888240"/>
            <a:ext cx="2347560" cy="52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49" name="PlaceHolder 3"/>
          <p:cNvSpPr>
            <a:spLocks noGrp="1"/>
          </p:cNvSpPr>
          <p:nvPr>
            <p:ph type="ftr" idx="3"/>
          </p:nvPr>
        </p:nvSpPr>
        <p:spPr>
          <a:xfrm>
            <a:off x="3445560" y="6888240"/>
            <a:ext cx="3193920" cy="52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0" name="PlaceHolder 4"/>
          <p:cNvSpPr>
            <a:spLocks noGrp="1"/>
          </p:cNvSpPr>
          <p:nvPr>
            <p:ph type="sldNum" idx="4"/>
          </p:nvPr>
        </p:nvSpPr>
        <p:spPr>
          <a:xfrm>
            <a:off x="7224480" y="6888240"/>
            <a:ext cx="2347560" cy="52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28811F3-2C3A-4D1B-9920-1ADFAA1DF819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503640" y="1768680"/>
            <a:ext cx="9068760" cy="4385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426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50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73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112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7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66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37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4"/>
          <p:cNvSpPr/>
          <p:nvPr/>
        </p:nvSpPr>
        <p:spPr>
          <a:xfrm>
            <a:off x="457200" y="2418840"/>
            <a:ext cx="9274320" cy="13849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4040" algn="ctr">
              <a:lnSpc>
                <a:spcPct val="100000"/>
              </a:lnSpc>
            </a:pPr>
            <a:r>
              <a:rPr lang="fr-FR" sz="3000" b="1" strike="noStrike" spc="63" dirty="0">
                <a:solidFill>
                  <a:srgbClr val="004B84"/>
                </a:solidFill>
                <a:latin typeface="Arial"/>
              </a:rPr>
              <a:t>Journée des Nouveaux Entrants</a:t>
            </a:r>
          </a:p>
          <a:p>
            <a:pPr marL="14040" algn="ctr">
              <a:lnSpc>
                <a:spcPct val="100000"/>
              </a:lnSpc>
            </a:pPr>
            <a:endParaRPr lang="fr-FR" sz="3000" b="0" strike="noStrike" spc="63" dirty="0">
              <a:solidFill>
                <a:srgbClr val="004B84"/>
              </a:solidFill>
              <a:latin typeface="Arial"/>
            </a:endParaRPr>
          </a:p>
          <a:p>
            <a:pPr marL="14040" algn="ctr">
              <a:lnSpc>
                <a:spcPct val="100000"/>
              </a:lnSpc>
            </a:pPr>
            <a:r>
              <a:rPr lang="fr-FR" sz="3000" spc="63" dirty="0">
                <a:solidFill>
                  <a:srgbClr val="004B84"/>
                </a:solidFill>
                <a:latin typeface="Arial"/>
              </a:rPr>
              <a:t>Sensibilisation SSI</a:t>
            </a:r>
            <a:endParaRPr lang="fr-F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object 5"/>
          <p:cNvSpPr/>
          <p:nvPr/>
        </p:nvSpPr>
        <p:spPr>
          <a:xfrm>
            <a:off x="457200" y="6865469"/>
            <a:ext cx="9084512" cy="2923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marL="10800" algn="ctr">
              <a:lnSpc>
                <a:spcPct val="100000"/>
              </a:lnSpc>
            </a:pPr>
            <a:r>
              <a:rPr lang="fr-FR" sz="1900" b="0" strike="noStrike" spc="24" dirty="0">
                <a:solidFill>
                  <a:srgbClr val="0093D3"/>
                </a:solidFill>
                <a:latin typeface="Tahoma"/>
              </a:rPr>
              <a:t> Jean-Claude Chevaleyre (CSSI ) – </a:t>
            </a:r>
            <a:r>
              <a:rPr lang="fr-FR" sz="1900" spc="24" dirty="0">
                <a:solidFill>
                  <a:srgbClr val="0093D3"/>
                </a:solidFill>
                <a:latin typeface="Tahoma"/>
              </a:rPr>
              <a:t>16 Octobre</a:t>
            </a:r>
            <a:r>
              <a:rPr lang="fr-FR" sz="1900" b="0" strike="noStrike" spc="24" dirty="0">
                <a:solidFill>
                  <a:srgbClr val="0093D3"/>
                </a:solidFill>
                <a:latin typeface="Tahoma"/>
              </a:rPr>
              <a:t> 2025</a:t>
            </a:r>
            <a:endParaRPr lang="fr-FR" sz="19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1132E0A-C11E-190F-5D26-4886CEAEC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17" y="210510"/>
            <a:ext cx="1115122" cy="620789"/>
          </a:xfrm>
          <a:prstGeom prst="rect">
            <a:avLst/>
          </a:prstGeom>
        </p:spPr>
      </p:pic>
      <p:pic>
        <p:nvPicPr>
          <p:cNvPr id="8" name="Image 7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42F0E10-9AE0-E9E9-DD57-A2E61DC366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53" y="210510"/>
            <a:ext cx="730117" cy="7071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FEAEF0-585D-1672-C3B4-DC9989589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683" y="42436"/>
            <a:ext cx="831299" cy="8312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903500A-5B83-CAF3-2F61-CBB434C18D3F}"/>
              </a:ext>
            </a:extLst>
          </p:cNvPr>
          <p:cNvSpPr txBox="1"/>
          <p:nvPr/>
        </p:nvSpPr>
        <p:spPr>
          <a:xfrm>
            <a:off x="892098" y="468350"/>
            <a:ext cx="8631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cs typeface="Courier New" panose="02070309020205020404" pitchFamily="49" charset="0"/>
              </a:rPr>
              <a:t>Le cadre de la SSI – Sécurité des Systèmes d’Information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2B4A74-C7F9-B9E9-50EC-0C053239ABE9}"/>
              </a:ext>
            </a:extLst>
          </p:cNvPr>
          <p:cNvSpPr txBox="1"/>
          <p:nvPr/>
        </p:nvSpPr>
        <p:spPr>
          <a:xfrm>
            <a:off x="1542817" y="6546991"/>
            <a:ext cx="6991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3 Grandes Questions : Pourquoi , Qui , Comment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CFB165-BEFB-8885-BFAA-CF0CEC6C3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63" y="1148574"/>
            <a:ext cx="4527647" cy="49912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CF284C-DF72-23C9-03F9-75B256833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4012" y="1146399"/>
            <a:ext cx="5185317" cy="486727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55354BBB-4639-21CC-DCDA-248C3B178B0C}"/>
              </a:ext>
            </a:extLst>
          </p:cNvPr>
          <p:cNvSpPr/>
          <p:nvPr/>
        </p:nvSpPr>
        <p:spPr>
          <a:xfrm>
            <a:off x="2509024" y="4415883"/>
            <a:ext cx="1248937" cy="5910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53CBEE-E500-F610-4082-DB4451B13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024" y="5006898"/>
            <a:ext cx="1255885" cy="60355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16CC702-4C3C-34D4-A117-9DF002798973}"/>
              </a:ext>
            </a:extLst>
          </p:cNvPr>
          <p:cNvSpPr txBox="1"/>
          <p:nvPr/>
        </p:nvSpPr>
        <p:spPr>
          <a:xfrm>
            <a:off x="7950819" y="2776655"/>
            <a:ext cx="138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CNRS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1E0DD21-089D-96D3-63EC-1A097CE105F3}"/>
              </a:ext>
            </a:extLst>
          </p:cNvPr>
          <p:cNvSpPr txBox="1"/>
          <p:nvPr/>
        </p:nvSpPr>
        <p:spPr>
          <a:xfrm>
            <a:off x="7737068" y="4526724"/>
            <a:ext cx="109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LPC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5F2F7E-AA24-1319-FFDC-90531504DF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4632" y="6947101"/>
            <a:ext cx="1115665" cy="6157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CEE5AD4-04BB-7EA1-C051-113A44319229}"/>
              </a:ext>
            </a:extLst>
          </p:cNvPr>
          <p:cNvSpPr txBox="1"/>
          <p:nvPr/>
        </p:nvSpPr>
        <p:spPr>
          <a:xfrm>
            <a:off x="295275" y="5998023"/>
            <a:ext cx="436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CSSI : J-C. Chevaleyre</a:t>
            </a:r>
          </a:p>
          <a:p>
            <a:r>
              <a:rPr lang="fr-FR" dirty="0"/>
              <a:t>CSSI Adjoint : T. Mallet</a:t>
            </a:r>
          </a:p>
        </p:txBody>
      </p:sp>
    </p:spTree>
    <p:extLst>
      <p:ext uri="{BB962C8B-B14F-4D97-AF65-F5344CB8AC3E}">
        <p14:creationId xmlns:p14="http://schemas.microsoft.com/office/powerpoint/2010/main" val="11077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B1E46A1-D3D3-7049-0DB4-DE338ABD2109}"/>
              </a:ext>
            </a:extLst>
          </p:cNvPr>
          <p:cNvSpPr txBox="1"/>
          <p:nvPr/>
        </p:nvSpPr>
        <p:spPr>
          <a:xfrm>
            <a:off x="892098" y="468350"/>
            <a:ext cx="8631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cs typeface="Courier New" panose="02070309020205020404" pitchFamily="49" charset="0"/>
              </a:rPr>
              <a:t>Le cadre de la SSI – Sécurité des Systèmes d’Information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F8FCD6-90F9-55C4-EE2A-FA00242EB014}"/>
              </a:ext>
            </a:extLst>
          </p:cNvPr>
          <p:cNvSpPr txBox="1"/>
          <p:nvPr/>
        </p:nvSpPr>
        <p:spPr>
          <a:xfrm>
            <a:off x="2542478" y="1315844"/>
            <a:ext cx="4493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Pourquoi être attentif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1DFF1D-4CF4-B25B-EAF1-7FE0E04CE05A}"/>
              </a:ext>
            </a:extLst>
          </p:cNvPr>
          <p:cNvSpPr txBox="1"/>
          <p:nvPr/>
        </p:nvSpPr>
        <p:spPr>
          <a:xfrm>
            <a:off x="402894" y="1862517"/>
            <a:ext cx="89946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Développement exponentiel des objets connectés : </a:t>
            </a:r>
            <a:r>
              <a:rPr lang="fr-FR" dirty="0" err="1"/>
              <a:t>PCs</a:t>
            </a:r>
            <a:r>
              <a:rPr lang="fr-FR" dirty="0"/>
              <a:t>, </a:t>
            </a:r>
            <a:r>
              <a:rPr lang="fr-FR" dirty="0" err="1"/>
              <a:t>Telephones</a:t>
            </a:r>
            <a:r>
              <a:rPr lang="fr-FR" dirty="0"/>
              <a:t>, IoT, …</a:t>
            </a:r>
          </a:p>
          <a:p>
            <a:endParaRPr lang="fr-FR" dirty="0"/>
          </a:p>
          <a:p>
            <a:r>
              <a:rPr lang="fr-FR" dirty="0"/>
              <a:t>De nouveaux protocoles de communication : filaire , wifi , </a:t>
            </a:r>
            <a:r>
              <a:rPr lang="fr-FR" dirty="0" err="1"/>
              <a:t>bluetooth</a:t>
            </a:r>
            <a:r>
              <a:rPr lang="fr-FR" dirty="0"/>
              <a:t>, NFC </a:t>
            </a:r>
          </a:p>
          <a:p>
            <a:endParaRPr lang="fr-FR" dirty="0"/>
          </a:p>
          <a:p>
            <a:r>
              <a:rPr lang="fr-FR" dirty="0"/>
              <a:t>De nombreux profils d’utilisateurs : </a:t>
            </a:r>
            <a:r>
              <a:rPr lang="fr-FR" b="1" dirty="0"/>
              <a:t>La nouvelle Génération</a:t>
            </a:r>
            <a:r>
              <a:rPr lang="fr-FR" dirty="0"/>
              <a:t> et </a:t>
            </a:r>
            <a:r>
              <a:rPr lang="fr-FR" b="1" dirty="0"/>
              <a:t>l’ancienne Génération</a:t>
            </a:r>
          </a:p>
          <a:p>
            <a:endParaRPr lang="fr-FR" b="1" dirty="0"/>
          </a:p>
          <a:p>
            <a:r>
              <a:rPr lang="fr-FR" dirty="0"/>
              <a:t>De nouveaux usages :  </a:t>
            </a:r>
            <a:r>
              <a:rPr lang="fr-FR" b="1" dirty="0"/>
              <a:t>IA</a:t>
            </a:r>
          </a:p>
        </p:txBody>
      </p:sp>
      <p:sp>
        <p:nvSpPr>
          <p:cNvPr id="6" name="Flèche : droite rayée 5">
            <a:extLst>
              <a:ext uri="{FF2B5EF4-FFF2-40B4-BE49-F238E27FC236}">
                <a16:creationId xmlns:a16="http://schemas.microsoft.com/office/drawing/2014/main" id="{CAAFB46B-D697-72FC-2EB1-CED65FBF0C12}"/>
              </a:ext>
            </a:extLst>
          </p:cNvPr>
          <p:cNvSpPr/>
          <p:nvPr/>
        </p:nvSpPr>
        <p:spPr>
          <a:xfrm>
            <a:off x="402894" y="428270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CFEBEF-B580-90C2-E344-C31C84DC05E2}"/>
              </a:ext>
            </a:extLst>
          </p:cNvPr>
          <p:cNvSpPr txBox="1"/>
          <p:nvPr/>
        </p:nvSpPr>
        <p:spPr>
          <a:xfrm>
            <a:off x="1098798" y="4340352"/>
            <a:ext cx="514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Accroissement Des Risques et Failles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7D8C97-C6D5-5F76-6303-9A2A2BB16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609" y="3528635"/>
            <a:ext cx="4371406" cy="35422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4D0ED9-FD3C-376C-1BC4-813D3E8D0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992" y="6947101"/>
            <a:ext cx="1115665" cy="615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20ACF2-B7F8-D8FE-8650-F520D8715CC2}"/>
              </a:ext>
            </a:extLst>
          </p:cNvPr>
          <p:cNvSpPr/>
          <p:nvPr/>
        </p:nvSpPr>
        <p:spPr>
          <a:xfrm rot="20077021">
            <a:off x="5442170" y="4755125"/>
            <a:ext cx="42461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Périmé</a:t>
            </a:r>
            <a:endParaRPr lang="fr-FR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8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1876424" y="747131"/>
            <a:ext cx="5991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Pourquoi Suite ? </a:t>
            </a:r>
          </a:p>
          <a:p>
            <a:pPr algn="ctr"/>
            <a:r>
              <a:rPr lang="fr-FR" sz="2400" dirty="0">
                <a:solidFill>
                  <a:srgbClr val="FF0000"/>
                </a:solidFill>
              </a:rPr>
              <a:t>Critères - Risques - Conséquences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25F190E-3345-5B17-25CA-CDC232246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853936"/>
              </p:ext>
            </p:extLst>
          </p:nvPr>
        </p:nvGraphicFramePr>
        <p:xfrm>
          <a:off x="18610" y="2037715"/>
          <a:ext cx="9705975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790">
                  <a:extLst>
                    <a:ext uri="{9D8B030D-6E8A-4147-A177-3AD203B41FA5}">
                      <a16:colId xmlns:a16="http://schemas.microsoft.com/office/drawing/2014/main" val="3692999880"/>
                    </a:ext>
                  </a:extLst>
                </a:gridCol>
                <a:gridCol w="4347723">
                  <a:extLst>
                    <a:ext uri="{9D8B030D-6E8A-4147-A177-3AD203B41FA5}">
                      <a16:colId xmlns:a16="http://schemas.microsoft.com/office/drawing/2014/main" val="3955239301"/>
                    </a:ext>
                  </a:extLst>
                </a:gridCol>
                <a:gridCol w="3700462">
                  <a:extLst>
                    <a:ext uri="{9D8B030D-6E8A-4147-A177-3AD203B41FA5}">
                      <a16:colId xmlns:a16="http://schemas.microsoft.com/office/drawing/2014/main" val="244872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Critères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Attaques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Conséquences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15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Confidentialité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Divulgation d’information</a:t>
                      </a:r>
                    </a:p>
                    <a:p>
                      <a:r>
                        <a:rPr lang="fr-FR" dirty="0"/>
                        <a:t>Accès non autorisé : accès à des données sensibles </a:t>
                      </a:r>
                    </a:p>
                    <a:p>
                      <a:r>
                        <a:rPr lang="fr-FR" dirty="0"/>
                        <a:t>Détournement à des fins malveillantes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Pertes du patrimoine scientifique</a:t>
                      </a:r>
                    </a:p>
                    <a:p>
                      <a:r>
                        <a:rPr lang="fr-FR" dirty="0"/>
                        <a:t>pertes d'avance technologique et        technique</a:t>
                      </a:r>
                    </a:p>
                    <a:p>
                      <a:r>
                        <a:rPr lang="fr-FR" dirty="0"/>
                        <a:t>pertes financières</a:t>
                      </a:r>
                    </a:p>
                    <a:p>
                      <a:r>
                        <a:rPr lang="fr-FR" dirty="0"/>
                        <a:t>contentieux juridiques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1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Disponibilité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Vols</a:t>
                      </a:r>
                    </a:p>
                    <a:p>
                      <a:r>
                        <a:rPr lang="fr-FR" dirty="0"/>
                        <a:t>Sinistres</a:t>
                      </a:r>
                    </a:p>
                    <a:p>
                      <a:r>
                        <a:rPr lang="fr-FR" dirty="0"/>
                        <a:t>Malwares, Virus, Hameçonnage, Ransomware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Interruption de service</a:t>
                      </a:r>
                    </a:p>
                    <a:p>
                      <a:r>
                        <a:rPr lang="fr-FR" dirty="0"/>
                        <a:t>Saturation de service</a:t>
                      </a:r>
                    </a:p>
                    <a:p>
                      <a:r>
                        <a:rPr lang="fr-FR" dirty="0"/>
                        <a:t>Perte de données</a:t>
                      </a:r>
                    </a:p>
                    <a:p>
                      <a:r>
                        <a:rPr lang="fr-FR" dirty="0"/>
                        <a:t>Réputation engagée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6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Intégrité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Modifications volontaires, accidentelles</a:t>
                      </a:r>
                    </a:p>
                    <a:p>
                      <a:r>
                        <a:rPr lang="fr-FR" dirty="0"/>
                        <a:t>Détournements de moyens informatiques</a:t>
                      </a:r>
                    </a:p>
                    <a:p>
                      <a:r>
                        <a:rPr lang="fr-FR" dirty="0"/>
                        <a:t>Malware, chevaux de Troie , sniffeurs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Expérimentations non crédibles</a:t>
                      </a:r>
                    </a:p>
                    <a:p>
                      <a:r>
                        <a:rPr lang="fr-FR" dirty="0"/>
                        <a:t>Prises de décisions inadaptées</a:t>
                      </a:r>
                    </a:p>
                    <a:p>
                      <a:r>
                        <a:rPr lang="fr-FR" dirty="0"/>
                        <a:t>Atteintes aux libertés individuelles</a:t>
                      </a:r>
                    </a:p>
                    <a:p>
                      <a:r>
                        <a:rPr lang="fr-FR" dirty="0"/>
                        <a:t>Images de marques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030357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2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1876425" y="747131"/>
            <a:ext cx="592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Qui peut agir ? Quels sont les Acteurs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6A90CAF-B2B3-799A-5978-1A3049F8C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827" y="2011426"/>
            <a:ext cx="2314575" cy="231457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9C406F7-A8CD-64F1-96CB-CEE918E56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151" y="1652147"/>
            <a:ext cx="2732482" cy="25577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4C0D5B-51E7-F181-4C66-B66113771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839" y="1875354"/>
            <a:ext cx="2214561" cy="231457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5127D25-E9F9-BF7C-5F94-A85D956CE643}"/>
              </a:ext>
            </a:extLst>
          </p:cNvPr>
          <p:cNvSpPr txBox="1"/>
          <p:nvPr/>
        </p:nvSpPr>
        <p:spPr>
          <a:xfrm>
            <a:off x="200025" y="6469656"/>
            <a:ext cx="9741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* </a:t>
            </a:r>
            <a:r>
              <a:rPr lang="fr-FR" i="1" dirty="0"/>
              <a:t>toute ressemblance avec des personnages existants ou ayant existé serait purement fortuite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856203-31CC-F7F1-B558-46A15FC5D78A}"/>
              </a:ext>
            </a:extLst>
          </p:cNvPr>
          <p:cNvSpPr txBox="1"/>
          <p:nvPr/>
        </p:nvSpPr>
        <p:spPr>
          <a:xfrm>
            <a:off x="735258" y="4516993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Directeur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D1B0A7-0E96-5CCE-D6C8-CCEFEAC5462A}"/>
              </a:ext>
            </a:extLst>
          </p:cNvPr>
          <p:cNvSpPr txBox="1"/>
          <p:nvPr/>
        </p:nvSpPr>
        <p:spPr>
          <a:xfrm>
            <a:off x="3986212" y="4530209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L’Informaticien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09B173C-421E-74E6-345A-7513566D177F}"/>
              </a:ext>
            </a:extLst>
          </p:cNvPr>
          <p:cNvSpPr txBox="1"/>
          <p:nvPr/>
        </p:nvSpPr>
        <p:spPr>
          <a:xfrm>
            <a:off x="7125839" y="4378493"/>
            <a:ext cx="1833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Chercheur</a:t>
            </a:r>
          </a:p>
          <a:p>
            <a:r>
              <a:rPr lang="fr-FR" dirty="0"/>
              <a:t>Les Collègues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897A7A-070C-DEFF-DEC0-0DCE62F6BCEF}"/>
              </a:ext>
            </a:extLst>
          </p:cNvPr>
          <p:cNvSpPr txBox="1"/>
          <p:nvPr/>
        </p:nvSpPr>
        <p:spPr>
          <a:xfrm>
            <a:off x="136281" y="5281525"/>
            <a:ext cx="9804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AGIR Tous Ensemble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</a:rPr>
              <a:t>Ne clique pas Cliquer dans la précipitation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			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CE90A2-19D7-3196-EFFB-0FC70E8E76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031" y="1705681"/>
            <a:ext cx="1403728" cy="132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2128913" y="568587"/>
            <a:ext cx="5446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Le facteur humain est actuellement l’un des plus grands dangers pour la SSI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CC2E1C-7BA6-87FA-A088-777D9C73E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06" y="2153960"/>
            <a:ext cx="6526438" cy="34263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681B60-296B-8BC8-9DFB-9ED5AAE5E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255" y="1466850"/>
            <a:ext cx="1552574" cy="15525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8C0FAE-3354-8718-3796-98F1B45EAC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247" y="4943475"/>
            <a:ext cx="1860288" cy="18602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43BB78C-CA9B-A4EE-62E6-57E97AB83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55" y="2744510"/>
            <a:ext cx="672730" cy="38288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CB1BD9-12AE-5B5D-1FD4-CEC8581EA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3762" y="5412700"/>
            <a:ext cx="890588" cy="92183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3DE6A64-4568-39E6-5BA0-4CDC722C03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7362" y="5083249"/>
            <a:ext cx="1676400" cy="15807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7DF2AF-040B-0A11-6139-150EEF4448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0463" y="6243644"/>
            <a:ext cx="623887" cy="6510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6EBE84C-5D05-8BEA-B68E-842429C860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9616" y="6171482"/>
            <a:ext cx="771144" cy="79533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59D635-9018-F84A-55AC-1F49AFBA9B47}"/>
              </a:ext>
            </a:extLst>
          </p:cNvPr>
          <p:cNvSpPr txBox="1"/>
          <p:nvPr/>
        </p:nvSpPr>
        <p:spPr>
          <a:xfrm>
            <a:off x="6484161" y="5580340"/>
            <a:ext cx="3635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Une Bonne affaire  :</a:t>
            </a:r>
          </a:p>
          <a:p>
            <a:r>
              <a:rPr lang="fr-FR" sz="2400" dirty="0">
                <a:solidFill>
                  <a:srgbClr val="FF0000"/>
                </a:solidFill>
              </a:rPr>
              <a:t>   </a:t>
            </a:r>
            <a:r>
              <a:rPr lang="fr-FR" sz="2000" dirty="0">
                <a:solidFill>
                  <a:srgbClr val="FF0000"/>
                </a:solidFill>
              </a:rPr>
              <a:t>Gagnant ? Perdant ?</a:t>
            </a:r>
          </a:p>
        </p:txBody>
      </p:sp>
    </p:spTree>
    <p:extLst>
      <p:ext uri="{BB962C8B-B14F-4D97-AF65-F5344CB8AC3E}">
        <p14:creationId xmlns:p14="http://schemas.microsoft.com/office/powerpoint/2010/main" val="7722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2238129" y="685069"/>
            <a:ext cx="5446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Comment se prémunir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F368702-3460-0AC3-CF9B-F4AA1DA64079}"/>
              </a:ext>
            </a:extLst>
          </p:cNvPr>
          <p:cNvSpPr txBox="1"/>
          <p:nvPr/>
        </p:nvSpPr>
        <p:spPr>
          <a:xfrm>
            <a:off x="1800225" y="1552575"/>
            <a:ext cx="6937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 pas cliquer précipitamment ou en cas de doute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2C8E9D-3EFF-19EE-C2C6-E807BE32A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026" y="2237111"/>
            <a:ext cx="7645047" cy="43041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79EEF5-D0B3-C610-F669-D2644F8042F7}"/>
              </a:ext>
            </a:extLst>
          </p:cNvPr>
          <p:cNvSpPr/>
          <p:nvPr/>
        </p:nvSpPr>
        <p:spPr>
          <a:xfrm>
            <a:off x="4838700" y="6054625"/>
            <a:ext cx="1905000" cy="219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985168-C776-8477-14D7-C89D1BEBAF16}"/>
              </a:ext>
            </a:extLst>
          </p:cNvPr>
          <p:cNvSpPr txBox="1"/>
          <p:nvPr/>
        </p:nvSpPr>
        <p:spPr>
          <a:xfrm>
            <a:off x="4838700" y="599670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abuse@clermont.in2p3.fr</a:t>
            </a:r>
          </a:p>
        </p:txBody>
      </p:sp>
    </p:spTree>
    <p:extLst>
      <p:ext uri="{BB962C8B-B14F-4D97-AF65-F5344CB8AC3E}">
        <p14:creationId xmlns:p14="http://schemas.microsoft.com/office/powerpoint/2010/main" val="344323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1978675" y="267300"/>
            <a:ext cx="5446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Comment agir concrètement ?</a:t>
            </a:r>
          </a:p>
          <a:p>
            <a:pPr algn="ctr"/>
            <a:r>
              <a:rPr lang="fr-FR" sz="2400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61EE920-099B-58A3-2979-7735BF77E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3111175"/>
            <a:ext cx="1340500" cy="13405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99D3C8-84D4-C167-1988-6D48655C12B0}"/>
              </a:ext>
            </a:extLst>
          </p:cNvPr>
          <p:cNvSpPr txBox="1"/>
          <p:nvPr/>
        </p:nvSpPr>
        <p:spPr>
          <a:xfrm>
            <a:off x="819150" y="867465"/>
            <a:ext cx="8067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¤ Séparer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usage professionnel et usage privée </a:t>
            </a:r>
            <a:r>
              <a:rPr lang="fr-FR" dirty="0"/>
              <a:t>( courriel, … )</a:t>
            </a:r>
          </a:p>
          <a:p>
            <a:endParaRPr lang="fr-FR" dirty="0"/>
          </a:p>
          <a:p>
            <a:r>
              <a:rPr lang="fr-FR" dirty="0"/>
              <a:t>¤ Des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mots de passe fort </a:t>
            </a:r>
            <a:r>
              <a:rPr lang="fr-FR" dirty="0"/>
              <a:t>( &gt; 15 caractères , sans mot du dictionnaire, nom propre, information publique , … ), pour votre usage propre</a:t>
            </a:r>
          </a:p>
          <a:p>
            <a:endParaRPr lang="fr-FR" dirty="0"/>
          </a:p>
          <a:p>
            <a:r>
              <a:rPr lang="fr-FR" dirty="0"/>
              <a:t>¤ Un </a:t>
            </a:r>
            <a:r>
              <a:rPr lang="fr-FR" dirty="0">
                <a:solidFill>
                  <a:srgbClr val="FF0000"/>
                </a:solidFill>
              </a:rPr>
              <a:t>mot de passe pour chaque usage</a:t>
            </a:r>
          </a:p>
          <a:p>
            <a:endParaRPr lang="fr-FR" dirty="0"/>
          </a:p>
          <a:p>
            <a:r>
              <a:rPr lang="fr-FR" dirty="0"/>
              <a:t>¤ Votre </a:t>
            </a:r>
            <a:r>
              <a:rPr lang="fr-F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compte courriel</a:t>
            </a:r>
            <a:r>
              <a:rPr lang="fr-FR" dirty="0"/>
              <a:t> est devenu un élément </a:t>
            </a:r>
            <a:r>
              <a:rPr lang="fr-FR" dirty="0">
                <a:solidFill>
                  <a:srgbClr val="FF0000"/>
                </a:solidFill>
              </a:rPr>
              <a:t>hautement sensible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31D24A1-7298-E201-92A6-EB822729A36E}"/>
              </a:ext>
            </a:extLst>
          </p:cNvPr>
          <p:cNvSpPr txBox="1"/>
          <p:nvPr/>
        </p:nvSpPr>
        <p:spPr>
          <a:xfrm>
            <a:off x="1809749" y="3426931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outils homologué ANSSI : </a:t>
            </a:r>
            <a:r>
              <a:rPr lang="fr-FR" dirty="0" err="1"/>
              <a:t>Keepass</a:t>
            </a:r>
            <a:r>
              <a:rPr lang="fr-FR" dirty="0"/>
              <a:t> / </a:t>
            </a:r>
            <a:r>
              <a:rPr lang="fr-FR" dirty="0" err="1"/>
              <a:t>KeepassXC</a:t>
            </a:r>
            <a:endParaRPr lang="fr-FR" dirty="0"/>
          </a:p>
          <a:p>
            <a:endParaRPr lang="fr-FR" dirty="0"/>
          </a:p>
          <a:p>
            <a:r>
              <a:rPr lang="fr-FR" dirty="0"/>
              <a:t>          https://keepass.info/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20F3B4-FD2C-EF7B-889B-284A352D9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4702817"/>
            <a:ext cx="3434001" cy="17543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ACB727-4AE7-8217-353B-74BA3CE5E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982" y="3987488"/>
            <a:ext cx="4848225" cy="303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6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1D47CE-7250-D7F1-7651-B3D09B91F24E}"/>
              </a:ext>
            </a:extLst>
          </p:cNvPr>
          <p:cNvSpPr txBox="1"/>
          <p:nvPr/>
        </p:nvSpPr>
        <p:spPr>
          <a:xfrm>
            <a:off x="1876425" y="747131"/>
            <a:ext cx="5446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Comment agir suite 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6713AEF-6607-EDE5-87A9-4AFE8ABD26BA}"/>
              </a:ext>
            </a:extLst>
          </p:cNvPr>
          <p:cNvSpPr txBox="1"/>
          <p:nvPr/>
        </p:nvSpPr>
        <p:spPr>
          <a:xfrm>
            <a:off x="1259345" y="1507489"/>
            <a:ext cx="700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Le chiffrement des poste nomades  : Injonction du CNRS </a:t>
            </a:r>
          </a:p>
          <a:p>
            <a:pPr algn="ctr"/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Copier  ( multiples ) n’est pas sauvegarder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AF5F6F-47A5-9B60-86FC-5DAB92B6EFFE}"/>
              </a:ext>
            </a:extLst>
          </p:cNvPr>
          <p:cNvSpPr txBox="1"/>
          <p:nvPr/>
        </p:nvSpPr>
        <p:spPr>
          <a:xfrm>
            <a:off x="423243" y="6631053"/>
            <a:ext cx="907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outil à disposition : </a:t>
            </a:r>
            <a:r>
              <a:rPr lang="fr-FR" dirty="0" err="1">
                <a:solidFill>
                  <a:srgbClr val="FF0000"/>
                </a:solidFill>
              </a:rPr>
              <a:t>LiveNavigator</a:t>
            </a:r>
            <a:r>
              <a:rPr lang="fr-FR" dirty="0"/>
              <a:t> à disposition fournis par le service Informatique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B5B8A3-0BC7-1229-449A-32CB8A6CD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725" y="2523153"/>
            <a:ext cx="4181475" cy="389669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93A9C63-18B9-DE41-B8FF-7C6604F46D76}"/>
              </a:ext>
            </a:extLst>
          </p:cNvPr>
          <p:cNvSpPr txBox="1"/>
          <p:nvPr/>
        </p:nvSpPr>
        <p:spPr>
          <a:xfrm>
            <a:off x="423243" y="2857500"/>
            <a:ext cx="4339257" cy="148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sauvegarde fournit un historique des modifications d’un objet dans le temps sur un support distant. La version « n-1 » d’une version « n » corrompue ne peut-être impacté.</a:t>
            </a:r>
          </a:p>
        </p:txBody>
      </p:sp>
    </p:spTree>
    <p:extLst>
      <p:ext uri="{BB962C8B-B14F-4D97-AF65-F5344CB8AC3E}">
        <p14:creationId xmlns:p14="http://schemas.microsoft.com/office/powerpoint/2010/main" val="3510092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FBB0A10-25AC-20E0-FEDB-35E086A01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1038" y="470556"/>
            <a:ext cx="5775374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Focus : La messagerie Electronique 1/5 </a:t>
            </a:r>
          </a:p>
        </p:txBody>
      </p:sp>
      <p:pic>
        <p:nvPicPr>
          <p:cNvPr id="11" name="Image 10" descr="Une image contenant texte, Appareils électroniques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087A8054-C0E3-0688-B863-380598597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59" y="1071971"/>
            <a:ext cx="9260732" cy="585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91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2">
            <a:extLst>
              <a:ext uri="{FF2B5EF4-FFF2-40B4-BE49-F238E27FC236}">
                <a16:creationId xmlns:a16="http://schemas.microsoft.com/office/drawing/2014/main" id="{C4BBA707-D373-F193-06E1-C8298F0B2D48}"/>
              </a:ext>
            </a:extLst>
          </p:cNvPr>
          <p:cNvSpPr txBox="1">
            <a:spLocks/>
          </p:cNvSpPr>
          <p:nvPr/>
        </p:nvSpPr>
        <p:spPr>
          <a:xfrm>
            <a:off x="2209653" y="538779"/>
            <a:ext cx="5658144" cy="33239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>
                <a:solidFill>
                  <a:srgbClr val="FF0000"/>
                </a:solidFill>
              </a:rPr>
              <a:t>Focus : La messagerie Electronique 2/5 </a:t>
            </a:r>
          </a:p>
        </p:txBody>
      </p:sp>
      <p:pic>
        <p:nvPicPr>
          <p:cNvPr id="13" name="Image 1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BA3462D-E25F-80FC-DF0A-CFE879A1F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0114"/>
            <a:ext cx="10077451" cy="506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17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">
            <a:extLst>
              <a:ext uri="{FF2B5EF4-FFF2-40B4-BE49-F238E27FC236}">
                <a16:creationId xmlns:a16="http://schemas.microsoft.com/office/drawing/2014/main" id="{82F26E28-B4F0-8B5D-CA24-B7A1856B41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4964" y="562226"/>
            <a:ext cx="5927774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Focus :La messagerie Electronique 3/5 </a:t>
            </a:r>
          </a:p>
        </p:txBody>
      </p:sp>
      <p:pic>
        <p:nvPicPr>
          <p:cNvPr id="7" name="Image 6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0778530E-9125-A45F-BFBB-D72F7795C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2" y="1125414"/>
            <a:ext cx="9842846" cy="56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84777C4-BA63-AE73-7B5B-8CB1A4D05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3115"/>
            <a:ext cx="10077450" cy="4416620"/>
          </a:xfrm>
          <a:prstGeom prst="rect">
            <a:avLst/>
          </a:prstGeom>
        </p:spPr>
      </p:pic>
      <p:sp>
        <p:nvSpPr>
          <p:cNvPr id="5" name="Titre 2">
            <a:extLst>
              <a:ext uri="{FF2B5EF4-FFF2-40B4-BE49-F238E27FC236}">
                <a16:creationId xmlns:a16="http://schemas.microsoft.com/office/drawing/2014/main" id="{47CF6E85-C61C-EC75-8933-10497D5914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5055" y="615192"/>
            <a:ext cx="6195622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Focus : La messagerie Electronique 4/5 </a:t>
            </a:r>
          </a:p>
        </p:txBody>
      </p:sp>
    </p:spTree>
    <p:extLst>
      <p:ext uri="{BB962C8B-B14F-4D97-AF65-F5344CB8AC3E}">
        <p14:creationId xmlns:p14="http://schemas.microsoft.com/office/powerpoint/2010/main" val="1650064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DE684BB-E9A7-0DA9-A48B-B636F529AC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91384" y="602883"/>
            <a:ext cx="629468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Focus : La messagerie Electronique 5/5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0227EF-F338-4A1F-D25E-CD6DC518169B}"/>
              </a:ext>
            </a:extLst>
          </p:cNvPr>
          <p:cNvSpPr txBox="1"/>
          <p:nvPr/>
        </p:nvSpPr>
        <p:spPr>
          <a:xfrm>
            <a:off x="738554" y="1266091"/>
            <a:ext cx="832338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Si vous avez cliqué :</a:t>
            </a:r>
          </a:p>
          <a:p>
            <a:endParaRPr lang="fr-FR" dirty="0"/>
          </a:p>
          <a:p>
            <a:r>
              <a:rPr lang="fr-FR" dirty="0"/>
              <a:t>¤ </a:t>
            </a:r>
            <a:r>
              <a:rPr lang="fr-FR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Cas 1</a:t>
            </a:r>
            <a:r>
              <a:rPr lang="fr-FR" dirty="0"/>
              <a:t> : </a:t>
            </a:r>
            <a:r>
              <a:rPr lang="fr-FR" dirty="0">
                <a:solidFill>
                  <a:srgbClr val="00B050"/>
                </a:solidFill>
              </a:rPr>
              <a:t>Vous vous en apercevez rapidement </a:t>
            </a:r>
          </a:p>
          <a:p>
            <a:r>
              <a:rPr lang="fr-FR" dirty="0"/>
              <a:t> </a:t>
            </a:r>
          </a:p>
          <a:p>
            <a:pPr algn="ctr"/>
            <a:r>
              <a:rPr lang="fr-FR" dirty="0"/>
              <a:t>    changer tous les mots de passe sur tous les sites qui utilisent le même mot de passe et venez nous voir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¤ </a:t>
            </a:r>
            <a:r>
              <a:rPr lang="fr-FR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Cas 2</a:t>
            </a:r>
            <a:r>
              <a:rPr lang="fr-FR" b="1" dirty="0"/>
              <a:t> </a:t>
            </a:r>
            <a:r>
              <a:rPr lang="fr-FR" dirty="0"/>
              <a:t>: </a:t>
            </a:r>
            <a:r>
              <a:rPr lang="fr-FR" dirty="0">
                <a:solidFill>
                  <a:srgbClr val="00B050"/>
                </a:solidFill>
              </a:rPr>
              <a:t>Vous n’avez rien vu</a:t>
            </a:r>
          </a:p>
          <a:p>
            <a:endParaRPr lang="fr-FR" dirty="0"/>
          </a:p>
          <a:p>
            <a:pPr algn="ctr"/>
            <a:r>
              <a:rPr lang="fr-FR" dirty="0"/>
              <a:t>     On le saura si votre compte est utilisé à vos dépends </a:t>
            </a:r>
            <a:r>
              <a:rPr lang="fr-FR" dirty="0">
                <a:sym typeface="Wingdings" panose="05000000000000000000" pitchFamily="2" charset="2"/>
              </a:rPr>
              <a:t> il sera bloqué automatiquement si un usage inapproprié est fait avec votre compte à vos dépends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N’AYEZ PAS HONTE </a:t>
            </a:r>
          </a:p>
          <a:p>
            <a:pPr algn="ctr"/>
            <a:r>
              <a:rPr lang="fr-F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Cela arrive à tout le monde et surtout venez nous voir le plus rapidement possible 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69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9762FF0-58D3-6779-93F3-DBDA54544E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18657" y="636586"/>
            <a:ext cx="4432981" cy="33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Focus : connexion chiffrée </a:t>
            </a:r>
            <a:r>
              <a:rPr lang="fr-FR" sz="2400" dirty="0" err="1">
                <a:solidFill>
                  <a:srgbClr val="FF0000"/>
                </a:solidFill>
              </a:rPr>
              <a:t>ssh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962FCC-3BAE-16BF-29DF-E608E62AB025}"/>
              </a:ext>
            </a:extLst>
          </p:cNvPr>
          <p:cNvSpPr txBox="1"/>
          <p:nvPr/>
        </p:nvSpPr>
        <p:spPr>
          <a:xfrm>
            <a:off x="402772" y="1436913"/>
            <a:ext cx="95903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 ¤ </a:t>
            </a:r>
            <a:r>
              <a:rPr lang="fr-FR" dirty="0" err="1">
                <a:solidFill>
                  <a:schemeClr val="tx2"/>
                </a:solidFill>
              </a:rPr>
              <a:t>ssh</a:t>
            </a:r>
            <a:r>
              <a:rPr lang="fr-FR" dirty="0">
                <a:solidFill>
                  <a:schemeClr val="tx2"/>
                </a:solidFill>
              </a:rPr>
              <a:t>  </a:t>
            </a:r>
            <a:r>
              <a:rPr lang="fr-FR" dirty="0" err="1">
                <a:solidFill>
                  <a:schemeClr val="tx2"/>
                </a:solidFill>
              </a:rPr>
              <a:t>compte_utilisateur@une_machine</a:t>
            </a:r>
            <a:r>
              <a:rPr lang="fr-FR" dirty="0">
                <a:solidFill>
                  <a:schemeClr val="tx2"/>
                </a:solidFill>
              </a:rPr>
              <a:t>     </a:t>
            </a:r>
            <a:r>
              <a:rPr lang="fr-FR" dirty="0"/>
              <a:t>-</a:t>
            </a:r>
            <a:r>
              <a:rPr lang="fr-FR" dirty="0">
                <a:sym typeface="Wingdings" panose="05000000000000000000" pitchFamily="2" charset="2"/>
              </a:rPr>
              <a:t> un mot de passe de +12 caractères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	</a:t>
            </a:r>
            <a:r>
              <a:rPr lang="fr-FR" dirty="0">
                <a:solidFill>
                  <a:srgbClr val="00B050"/>
                </a:solidFill>
                <a:sym typeface="Wingdings" panose="05000000000000000000" pitchFamily="2" charset="2"/>
              </a:rPr>
              <a:t>3 éléments en jeu</a:t>
            </a:r>
            <a:r>
              <a:rPr lang="fr-FR" dirty="0">
                <a:sym typeface="Wingdings" panose="05000000000000000000" pitchFamily="2" charset="2"/>
              </a:rPr>
              <a:t> : </a:t>
            </a:r>
            <a:r>
              <a:rPr lang="fr-FR" dirty="0" err="1">
                <a:sym typeface="Wingdings" panose="05000000000000000000" pitchFamily="2" charset="2"/>
              </a:rPr>
              <a:t>compte_utilisateur,mot</a:t>
            </a:r>
            <a:r>
              <a:rPr lang="fr-FR" dirty="0">
                <a:sym typeface="Wingdings" panose="05000000000000000000" pitchFamily="2" charset="2"/>
              </a:rPr>
              <a:t> de passe , machine de destination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2 ¤ </a:t>
            </a:r>
            <a:r>
              <a:rPr lang="fr-FR" dirty="0">
                <a:sym typeface="Wingdings" panose="05000000000000000000" pitchFamily="2" charset="2"/>
              </a:rPr>
              <a:t>Clef publique/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privée protégée par une </a:t>
            </a:r>
            <a:r>
              <a:rPr lang="fr-FR" dirty="0" err="1">
                <a:solidFill>
                  <a:srgbClr val="FF0000"/>
                </a:solidFill>
                <a:sym typeface="Wingdings" panose="05000000000000000000" pitchFamily="2" charset="2"/>
              </a:rPr>
              <a:t>passphrase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 longue et sécurisée</a:t>
            </a:r>
            <a:r>
              <a:rPr lang="fr-FR" dirty="0">
                <a:sym typeface="Wingdings" panose="05000000000000000000" pitchFamily="2" charset="2"/>
              </a:rPr>
              <a:t> :</a:t>
            </a:r>
          </a:p>
          <a:p>
            <a:r>
              <a:rPr lang="fr-FR" dirty="0" err="1">
                <a:solidFill>
                  <a:schemeClr val="tx2"/>
                </a:solidFill>
                <a:sym typeface="Wingdings" panose="05000000000000000000" pitchFamily="2" charset="2"/>
              </a:rPr>
              <a:t>ssh</a:t>
            </a:r>
            <a:r>
              <a:rPr lang="fr-FR" dirty="0">
                <a:solidFill>
                  <a:schemeClr val="tx2"/>
                </a:solidFill>
                <a:sym typeface="Wingdings" panose="05000000000000000000" pitchFamily="2" charset="2"/>
              </a:rPr>
              <a:t> –i </a:t>
            </a:r>
            <a:r>
              <a:rPr lang="fr-FR" dirty="0" err="1">
                <a:solidFill>
                  <a:schemeClr val="tx2"/>
                </a:solidFill>
                <a:sym typeface="Wingdings" panose="05000000000000000000" pitchFamily="2" charset="2"/>
              </a:rPr>
              <a:t>votre_clef_privée</a:t>
            </a:r>
            <a:r>
              <a:rPr lang="fr-FR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chemeClr val="tx2"/>
                </a:solidFill>
                <a:sym typeface="Wingdings" panose="05000000000000000000" pitchFamily="2" charset="2"/>
              </a:rPr>
              <a:t>compte_utilisateur@un_nom_de_machine</a:t>
            </a:r>
            <a:endParaRPr lang="fr-FR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              </a:t>
            </a:r>
            <a:r>
              <a:rPr lang="fr-FR" dirty="0">
                <a:solidFill>
                  <a:srgbClr val="00B050"/>
                </a:solidFill>
                <a:sym typeface="Wingdings" panose="05000000000000000000" pitchFamily="2" charset="2"/>
              </a:rPr>
              <a:t>4 éléments en jeu</a:t>
            </a:r>
            <a:r>
              <a:rPr lang="fr-FR" dirty="0">
                <a:sym typeface="Wingdings" panose="05000000000000000000" pitchFamily="2" charset="2"/>
              </a:rPr>
              <a:t> : </a:t>
            </a:r>
            <a:r>
              <a:rPr lang="fr-FR" dirty="0" err="1">
                <a:sym typeface="Wingdings" panose="05000000000000000000" pitchFamily="2" charset="2"/>
              </a:rPr>
              <a:t>compte_utilisateur,clef</a:t>
            </a:r>
            <a:r>
              <a:rPr lang="fr-FR" dirty="0">
                <a:sym typeface="Wingdings" panose="05000000000000000000" pitchFamily="2" charset="2"/>
              </a:rPr>
              <a:t> privée, </a:t>
            </a:r>
            <a:r>
              <a:rPr lang="fr-FR" dirty="0" err="1">
                <a:sym typeface="Wingdings" panose="05000000000000000000" pitchFamily="2" charset="2"/>
              </a:rPr>
              <a:t>passphrase</a:t>
            </a:r>
            <a:r>
              <a:rPr lang="fr-FR" dirty="0">
                <a:sym typeface="Wingdings" panose="05000000000000000000" pitchFamily="2" charset="2"/>
              </a:rPr>
              <a:t>, machine de destination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 Si la </a:t>
            </a:r>
            <a:r>
              <a:rPr lang="fr-FR" dirty="0" err="1">
                <a:sym typeface="Wingdings" panose="05000000000000000000" pitchFamily="2" charset="2"/>
              </a:rPr>
              <a:t>passphrase</a:t>
            </a:r>
            <a:r>
              <a:rPr lang="fr-FR" dirty="0">
                <a:sym typeface="Wingdings" panose="05000000000000000000" pitchFamily="2" charset="2"/>
              </a:rPr>
              <a:t> est vide ou faible alors retour à 1¤ en lus dangereux car  équivalent à pas de mot de passe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3 ¤ </a:t>
            </a:r>
            <a:r>
              <a:rPr lang="fr-FR" dirty="0" err="1">
                <a:solidFill>
                  <a:schemeClr val="tx2"/>
                </a:solidFill>
                <a:sym typeface="Wingdings" panose="05000000000000000000" pitchFamily="2" charset="2"/>
              </a:rPr>
              <a:t>ssh</a:t>
            </a:r>
            <a:r>
              <a:rPr lang="fr-FR" dirty="0">
                <a:solidFill>
                  <a:schemeClr val="tx2"/>
                </a:solidFill>
                <a:sym typeface="Wingdings" panose="05000000000000000000" pitchFamily="2" charset="2"/>
              </a:rPr>
              <a:t> avec une méthode à double facteur d’authentification 2FA/MFA</a:t>
            </a:r>
            <a:r>
              <a:rPr lang="fr-FR" dirty="0">
                <a:sym typeface="Wingdings" panose="05000000000000000000" pitchFamily="2" charset="2"/>
              </a:rPr>
              <a:t> : </a:t>
            </a:r>
          </a:p>
          <a:p>
            <a:r>
              <a:rPr lang="fr-FR" dirty="0">
                <a:sym typeface="Wingdings" panose="05000000000000000000" pitchFamily="2" charset="2"/>
              </a:rPr>
              <a:t>	cas 2¤ plus utilisation d’un jeton unique valable sur une courte période  de temps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            </a:t>
            </a:r>
            <a:r>
              <a:rPr lang="fr-FR" dirty="0">
                <a:solidFill>
                  <a:srgbClr val="00B050"/>
                </a:solidFill>
                <a:sym typeface="Wingdings" panose="05000000000000000000" pitchFamily="2" charset="2"/>
              </a:rPr>
              <a:t>5 éléments en jeu</a:t>
            </a:r>
            <a:r>
              <a:rPr lang="fr-FR" dirty="0">
                <a:sym typeface="Wingdings" panose="05000000000000000000" pitchFamily="2" charset="2"/>
              </a:rPr>
              <a:t> : </a:t>
            </a:r>
            <a:r>
              <a:rPr lang="fr-FR" dirty="0" err="1">
                <a:sym typeface="Wingdings" panose="05000000000000000000" pitchFamily="2" charset="2"/>
              </a:rPr>
              <a:t>compte_utilisateur</a:t>
            </a:r>
            <a:r>
              <a:rPr lang="fr-FR" dirty="0">
                <a:sym typeface="Wingdings" panose="05000000000000000000" pitchFamily="2" charset="2"/>
              </a:rPr>
              <a:t>, clef privée, </a:t>
            </a:r>
            <a:r>
              <a:rPr lang="fr-FR" dirty="0" err="1">
                <a:sym typeface="Wingdings" panose="05000000000000000000" pitchFamily="2" charset="2"/>
              </a:rPr>
              <a:t>passphrase</a:t>
            </a:r>
            <a:r>
              <a:rPr lang="fr-FR" dirty="0">
                <a:sym typeface="Wingdings" panose="05000000000000000000" pitchFamily="2" charset="2"/>
              </a:rPr>
              <a:t>, machine de destination, jeton unique à usage limité dans le temps</a:t>
            </a:r>
          </a:p>
        </p:txBody>
      </p:sp>
    </p:spTree>
    <p:extLst>
      <p:ext uri="{BB962C8B-B14F-4D97-AF65-F5344CB8AC3E}">
        <p14:creationId xmlns:p14="http://schemas.microsoft.com/office/powerpoint/2010/main" val="176924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0CE2B-F014-9D3C-B85B-CE83300C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663" y="124200"/>
            <a:ext cx="7904748" cy="1384200"/>
          </a:xfrm>
        </p:spPr>
        <p:txBody>
          <a:bodyPr/>
          <a:lstStyle/>
          <a:p>
            <a:pPr algn="ctr"/>
            <a:r>
              <a:rPr lang="fr-FR" dirty="0"/>
              <a:t>Votre Arrivée au laboratoire</a:t>
            </a:r>
            <a:br>
              <a:rPr lang="fr-FR" dirty="0"/>
            </a:b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991EFA-BE8C-8826-75A8-1ACED712D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609" y="864427"/>
            <a:ext cx="6184231" cy="61842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722A6C-C576-8B99-A203-C7C17C209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783" y="2266304"/>
            <a:ext cx="1210187" cy="7905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18A16E-71A9-DC50-2D93-EAD2527E6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212" y="2846326"/>
            <a:ext cx="984341" cy="7783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3BF0FE-64F9-CFF7-8D98-4273DF44D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586" y="3646858"/>
            <a:ext cx="947170" cy="9851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E8D01C-D268-3E31-2CE3-7C0BF721A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099" y="4848819"/>
            <a:ext cx="800100" cy="6762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AC6D0A-7AB7-7EFC-5A35-8B407774DF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8037" y="4453531"/>
            <a:ext cx="1533525" cy="7905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3B50D5-B51E-C940-AD3F-7ECAB0A35CC6}"/>
              </a:ext>
            </a:extLst>
          </p:cNvPr>
          <p:cNvSpPr txBox="1"/>
          <p:nvPr/>
        </p:nvSpPr>
        <p:spPr>
          <a:xfrm>
            <a:off x="6268598" y="2246161"/>
            <a:ext cx="3919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bureau</a:t>
            </a:r>
          </a:p>
          <a:p>
            <a:r>
              <a:rPr lang="fr-FR" dirty="0"/>
              <a:t>Un poste de travail</a:t>
            </a:r>
          </a:p>
          <a:p>
            <a:r>
              <a:rPr lang="fr-FR" dirty="0"/>
              <a:t>Une clef</a:t>
            </a:r>
          </a:p>
          <a:p>
            <a:r>
              <a:rPr lang="fr-FR" dirty="0"/>
              <a:t>Un badge d’accès</a:t>
            </a:r>
          </a:p>
          <a:p>
            <a:r>
              <a:rPr lang="fr-FR" dirty="0"/>
              <a:t>Un compte ID numérique / Courriel</a:t>
            </a:r>
          </a:p>
        </p:txBody>
      </p:sp>
    </p:spTree>
    <p:extLst>
      <p:ext uri="{BB962C8B-B14F-4D97-AF65-F5344CB8AC3E}">
        <p14:creationId xmlns:p14="http://schemas.microsoft.com/office/powerpoint/2010/main" val="210367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F32938D-9E37-DA76-FFA1-493143B5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805" y="421280"/>
            <a:ext cx="7899094" cy="1384300"/>
          </a:xfrm>
        </p:spPr>
        <p:txBody>
          <a:bodyPr/>
          <a:lstStyle/>
          <a:p>
            <a:pPr algn="ctr"/>
            <a:r>
              <a:rPr lang="fr-FR" dirty="0"/>
              <a:t>Anticiper votre départ du laboratoire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CBFCD7-7792-C122-6757-1FD3B14D1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43" y="1465764"/>
            <a:ext cx="5852221" cy="55409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383E80-D132-B35E-5E0D-F4D12F272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889" y="5113223"/>
            <a:ext cx="800100" cy="6762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D5D9EC-A36C-B800-EDC3-43DFC0BC0635}"/>
              </a:ext>
            </a:extLst>
          </p:cNvPr>
          <p:cNvSpPr txBox="1"/>
          <p:nvPr/>
        </p:nvSpPr>
        <p:spPr>
          <a:xfrm>
            <a:off x="5761822" y="1465764"/>
            <a:ext cx="48554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A restituer </a:t>
            </a:r>
            <a:r>
              <a:rPr lang="fr-FR" dirty="0"/>
              <a:t>:</a:t>
            </a:r>
          </a:p>
          <a:p>
            <a:endParaRPr lang="fr-FR" dirty="0"/>
          </a:p>
          <a:p>
            <a:r>
              <a:rPr lang="fr-FR" dirty="0"/>
              <a:t>        ¤ Le poste de travail</a:t>
            </a:r>
          </a:p>
          <a:p>
            <a:r>
              <a:rPr lang="fr-FR" dirty="0"/>
              <a:t>        ¤ Le badge d’accès</a:t>
            </a:r>
          </a:p>
          <a:p>
            <a:r>
              <a:rPr lang="fr-FR" dirty="0"/>
              <a:t>        ¤ La clef </a:t>
            </a:r>
          </a:p>
          <a:p>
            <a:endParaRPr lang="fr-FR" dirty="0"/>
          </a:p>
          <a:p>
            <a:r>
              <a:rPr lang="fr-FR" dirty="0">
                <a:solidFill>
                  <a:srgbClr val="00B050"/>
                </a:solidFill>
              </a:rPr>
              <a:t>A emporter avec vous</a:t>
            </a:r>
            <a:r>
              <a:rPr lang="fr-FR" dirty="0"/>
              <a:t> :</a:t>
            </a:r>
          </a:p>
          <a:p>
            <a:endParaRPr lang="fr-FR" dirty="0"/>
          </a:p>
          <a:p>
            <a:r>
              <a:rPr lang="fr-FR" dirty="0"/>
              <a:t>        ¤ Vos mails</a:t>
            </a:r>
          </a:p>
          <a:p>
            <a:r>
              <a:rPr lang="fr-FR" dirty="0"/>
              <a:t>        ¤ Vos productions scientifiques</a:t>
            </a:r>
          </a:p>
          <a:p>
            <a:r>
              <a:rPr lang="fr-FR" dirty="0"/>
              <a:t>                 ( données, logiciels )</a:t>
            </a:r>
          </a:p>
          <a:p>
            <a:r>
              <a:rPr lang="fr-FR" dirty="0"/>
              <a:t>        ¤ Vos données personnelles</a:t>
            </a:r>
          </a:p>
          <a:p>
            <a:endParaRPr lang="fr-FR" dirty="0"/>
          </a:p>
          <a:p>
            <a:r>
              <a:rPr lang="fr-FR" dirty="0"/>
              <a:t>           </a:t>
            </a:r>
            <a:r>
              <a:rPr lang="fr-FR" sz="2800" dirty="0">
                <a:solidFill>
                  <a:srgbClr val="FF0000"/>
                </a:solidFill>
              </a:rPr>
              <a:t>→  Destructions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5165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2262584-E8E8-9523-1964-1E187D58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542" y="6947101"/>
            <a:ext cx="1115665" cy="61574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E66DA9-EAC4-153D-3625-6CB55A528E26}"/>
              </a:ext>
            </a:extLst>
          </p:cNvPr>
          <p:cNvSpPr txBox="1"/>
          <p:nvPr/>
        </p:nvSpPr>
        <p:spPr>
          <a:xfrm>
            <a:off x="3499818" y="1667605"/>
            <a:ext cx="5038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Conclusion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A3C722F-C7E3-F159-58F9-65BE8690F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751" y="3247904"/>
            <a:ext cx="4102456" cy="2777848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F8FB861-971E-30F7-89FE-387992E6F673}"/>
              </a:ext>
            </a:extLst>
          </p:cNvPr>
          <p:cNvGrpSpPr/>
          <p:nvPr/>
        </p:nvGrpSpPr>
        <p:grpSpPr>
          <a:xfrm>
            <a:off x="37890" y="3247904"/>
            <a:ext cx="5291139" cy="2777848"/>
            <a:chOff x="190289" y="3247904"/>
            <a:chExt cx="5291139" cy="2777848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CA1F6F9-BBFF-AE20-A5B0-FED81E3B5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289" y="3247904"/>
              <a:ext cx="5291139" cy="2777848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F38EB7B-AC5C-30F5-35DF-C09215380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1802" y="3362767"/>
              <a:ext cx="1266940" cy="1298702"/>
            </a:xfrm>
            <a:prstGeom prst="rect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7D3E5AF-846F-3CBE-BDCD-20767100B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194" y="3781425"/>
            <a:ext cx="1873913" cy="14405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8EF0AD3-6E4A-6433-E1B1-0F20C9CE809B}"/>
              </a:ext>
            </a:extLst>
          </p:cNvPr>
          <p:cNvSpPr txBox="1"/>
          <p:nvPr/>
        </p:nvSpPr>
        <p:spPr>
          <a:xfrm>
            <a:off x="6269938" y="2662791"/>
            <a:ext cx="266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Bureau : 6111-6113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34AB5C-ABDC-51EF-056A-5BBE2CFCD42A}"/>
              </a:ext>
            </a:extLst>
          </p:cNvPr>
          <p:cNvSpPr txBox="1"/>
          <p:nvPr/>
        </p:nvSpPr>
        <p:spPr>
          <a:xfrm>
            <a:off x="1861852" y="2708818"/>
            <a:ext cx="266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Bureau : 6110</a:t>
            </a:r>
          </a:p>
        </p:txBody>
      </p:sp>
    </p:spTree>
    <p:extLst>
      <p:ext uri="{BB962C8B-B14F-4D97-AF65-F5344CB8AC3E}">
        <p14:creationId xmlns:p14="http://schemas.microsoft.com/office/powerpoint/2010/main" val="2767604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3011</TotalTime>
  <Words>806</Words>
  <Application>Microsoft Office PowerPoint</Application>
  <PresentationFormat>Personnalisé</PresentationFormat>
  <Paragraphs>143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Courier New</vt:lpstr>
      <vt:lpstr>Symbol</vt:lpstr>
      <vt:lpstr>Tahoma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Focus : La messagerie Electronique 1/5 </vt:lpstr>
      <vt:lpstr>Présentation PowerPoint</vt:lpstr>
      <vt:lpstr>Focus :La messagerie Electronique 3/5 </vt:lpstr>
      <vt:lpstr>Focus : La messagerie Electronique 4/5 </vt:lpstr>
      <vt:lpstr>Focus : La messagerie Electronique 5/5</vt:lpstr>
      <vt:lpstr>Focus : connexion chiffrée ssh </vt:lpstr>
      <vt:lpstr>Votre Arrivée au laboratoire </vt:lpstr>
      <vt:lpstr>Anticiper votre départ du laboratoire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Audition IRHC</dc:title>
  <dc:subject/>
  <dc:creator>Chevaleyre</dc:creator>
  <dc:description/>
  <cp:lastModifiedBy>Jean-Claude CHEVALEYRE</cp:lastModifiedBy>
  <cp:revision>144</cp:revision>
  <dcterms:created xsi:type="dcterms:W3CDTF">2019-10-29T08:34:55Z</dcterms:created>
  <dcterms:modified xsi:type="dcterms:W3CDTF">2026-10-13T07:39:22Z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2019-05-03T00:00:00Z</vt:filetime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astSaved">
    <vt:filetime>2019-05-09T00:00:00Z</vt:filetime>
  </property>
  <property fmtid="{D5CDD505-2E9C-101B-9397-08002B2CF9AE}" pid="6" name="LinksUpToDate">
    <vt:bool>false</vt:bool>
  </property>
  <property fmtid="{D5CDD505-2E9C-101B-9397-08002B2CF9AE}" pid="7" name="MMClips">
    <vt:r8>0</vt:r8>
  </property>
  <property fmtid="{D5CDD505-2E9C-101B-9397-08002B2CF9AE}" pid="8" name="Notes">
    <vt:r8>10</vt:r8>
  </property>
  <property fmtid="{D5CDD505-2E9C-101B-9397-08002B2CF9AE}" pid="9" name="PresentationFormat">
    <vt:lpwstr>Affichage à l'écran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r8>10</vt:r8>
  </property>
</Properties>
</file>