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7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0" d="100"/>
          <a:sy n="120" d="100"/>
        </p:scale>
        <p:origin x="19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4282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theme: transformers = flexible inference engine · ~16 min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global fit = blocked Gibbs over everything · noise + stochastics touch every block · pre-GF search: PSD split, transients marginalised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data = noise + galaxy + SGWB · noise: no off-source, 2 → 32 params (shape, per link, per block) · galaxy loud (SNR 250 in 11.6 d), always wanted · SGWB faint, always there, hard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15 s · simulate → train → amortised · nuisances integrated out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one token per parameter · data tokens: U-Net + sub-band pooling · mask = simulator graph · score or velocity head, same net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 / AET-diag / XYZ = 1 / 3 / 9 channels · galaxy SNR 249, SGWB 5 · width vs own exact likelihood 0.97-1.03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12 per-link amplitudes · OMS: XYZ ≈ exact, A / AET at the prior · TM: arm sums only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null (2σ): shift ±0.016, width ±0.013 · n_t DSM −0.34σ, 12% narrow · FM SGWB 6-14% wide · rest: shift &lt; 0.1σ, width ±3%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same stochastic data + coherent transient · difference: number of parameters + posterior resolution · previous talks: MBHB 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L0 central Wishart · L1 non-central, glitch amplitude + decay in θ · L2 Laplace over the glitch · network trained on the joint, never told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B5B66-C325-5305-044C-9D81B375F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204758-1B9F-A24C-936D-192B0C238C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5A3324-5266-E952-270A-DF4A97427A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L0 central Wishart · L1 non-central, glitch amplitude + decay in θ · L2 Laplace over the glitch · network trained on the joint, never told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9E2962-973F-52CA-ECD2-458FA024AD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6490725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explicit net infers amplitude + decay · marginalised net never sees them · L0 blue = the no-glitch answer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ruler measured, not the Gaussian formula · no glitch: DSM 0.79, FM 0.66 · SNR 977: nets ≈ L2 ≈ glitch cost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previous talks fit it, we integrate it out · SNR 200 · blind A_gal off the panel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population, not one observation · flat from no transient to SNR ~1000 · ~0.1σ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no STFT imposed: per-chunk spectra → tokens · d_b ↔ block b only (derived mask) · data shown: run50 obs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left: 5 blocks × 2 levels, tracked · right: science corner, same </a:t>
            </a:r>
            <a:r>
              <a:rPr dirty="0" err="1"/>
              <a:t>obs</a:t>
            </a:r>
            <a:r>
              <a:rPr dirty="0"/>
              <a:t> · galaxy off along its degeneracy (run50)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TARP both ≈ diagonal · Sec III HPD: FM +6%, DSM −10% · MBHB HPD: DSM −13%, FM −7% · 16384 trials: every null rejects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paper soon · next: LISA Simulation Tools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265B23-A888-CB9F-6679-97233117B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3A455F-7FCB-3AAD-23A0-AE3E2636C6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BF9C63-FCC9-D4D1-A7EC-C9BBFCD2B2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paper soon · next: LISA Simulation Tools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C6F881-D1FC-029D-DA2C-E67494739C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584655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1051560"/>
            <a:ext cx="106070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600" b="1" i="0">
                <a:solidFill>
                  <a:srgbClr val="1A1A1A"/>
                </a:solidFill>
                <a:latin typeface="DejaVu Sans"/>
              </a:rPr>
              <a:t>Diffusing the assumptions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874519"/>
            <a:ext cx="106070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0" i="0">
                <a:solidFill>
                  <a:srgbClr val="666666"/>
                </a:solidFill>
                <a:latin typeface="DejaVu Sans"/>
              </a:rPr>
              <a:t>realistic LISA stochastic component separation</a:t>
            </a:r>
          </a:p>
          <a:p>
            <a:pPr algn="l"/>
            <a:r>
              <a:rPr sz="1900" b="0" i="0">
                <a:solidFill>
                  <a:srgbClr val="666666"/>
                </a:solidFill>
                <a:latin typeface="DejaVu Sans"/>
              </a:rPr>
              <a:t>with physics-aware simulation-based inference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2926080"/>
            <a:ext cx="2011680" cy="20116"/>
          </a:xfrm>
          <a:prstGeom prst="rect">
            <a:avLst/>
          </a:prstGeom>
          <a:solidFill>
            <a:srgbClr val="1A1A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77240" y="3200400"/>
            <a:ext cx="1005840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 i="0">
                <a:solidFill>
                  <a:srgbClr val="1A1A1A"/>
                </a:solidFill>
                <a:latin typeface="DejaVu Sans"/>
              </a:rPr>
              <a:t>Iuliu Cuceu</a:t>
            </a:r>
          </a:p>
          <a:p>
            <a:pPr algn="l"/>
            <a:r>
              <a:rPr sz="1500" b="0" i="0">
                <a:solidFill>
                  <a:srgbClr val="666666"/>
                </a:solidFill>
                <a:latin typeface="DejaVu Sans"/>
              </a:rPr>
              <a:t>Observatoire de la Côte d'Azur, Nice</a:t>
            </a:r>
          </a:p>
          <a:p>
            <a:pPr algn="l"/>
            <a:r>
              <a:rPr sz="900" b="0" i="0">
                <a:solidFill>
                  <a:srgbClr val="666666"/>
                </a:solidFill>
                <a:latin typeface="DejaVu Sans"/>
              </a:rPr>
              <a:t> </a:t>
            </a:r>
          </a:p>
          <a:p>
            <a:pPr algn="l"/>
            <a:r>
              <a:rPr sz="1400" b="0" i="0">
                <a:solidFill>
                  <a:srgbClr val="666666"/>
                </a:solidFill>
                <a:latin typeface="DejaVu Sans"/>
              </a:rPr>
              <a:t>GDR Ondes Gravitationnelles  ·  méthodes d'analyse des données</a:t>
            </a:r>
          </a:p>
          <a:p>
            <a:pPr algn="l"/>
            <a:r>
              <a:rPr sz="1400" b="0" i="1">
                <a:solidFill>
                  <a:srgbClr val="666666"/>
                </a:solidFill>
                <a:latin typeface="DejaVu Sans"/>
              </a:rPr>
              <a:t>7 October 2026</a:t>
            </a:r>
          </a:p>
        </p:txBody>
      </p:sp>
      <p:pic>
        <p:nvPicPr>
          <p:cNvPr id="6" name="Picture 5" descr="logo_lisa_patc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5407270"/>
            <a:ext cx="1447137" cy="1447137"/>
          </a:xfrm>
          <a:prstGeom prst="rect">
            <a:avLst/>
          </a:prstGeom>
        </p:spPr>
      </p:pic>
      <p:pic>
        <p:nvPicPr>
          <p:cNvPr id="7" name="Picture 6" descr="logo_artemis.png"/>
          <p:cNvPicPr>
            <a:picLocks noChangeAspect="1"/>
          </p:cNvPicPr>
          <p:nvPr/>
        </p:nvPicPr>
        <p:blipFill>
          <a:blip r:embed="rId4"/>
          <a:srcRect b="16775"/>
          <a:stretch>
            <a:fillRect/>
          </a:stretch>
        </p:blipFill>
        <p:spPr>
          <a:xfrm>
            <a:off x="1832045" y="5383549"/>
            <a:ext cx="2499656" cy="1470858"/>
          </a:xfrm>
          <a:prstGeom prst="rect">
            <a:avLst/>
          </a:prstGeom>
        </p:spPr>
      </p:pic>
      <p:pic>
        <p:nvPicPr>
          <p:cNvPr id="8" name="Picture 7" descr="logo_oc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2889" y="5308794"/>
            <a:ext cx="1406222" cy="1543805"/>
          </a:xfrm>
          <a:prstGeom prst="rect">
            <a:avLst/>
          </a:prstGeom>
        </p:spPr>
      </p:pic>
      <p:pic>
        <p:nvPicPr>
          <p:cNvPr id="9" name="Picture 8" descr="logo_lisa_consortiu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9145" y="5511968"/>
            <a:ext cx="2332574" cy="1181106"/>
          </a:xfrm>
          <a:prstGeom prst="rect">
            <a:avLst/>
          </a:prstGeom>
        </p:spPr>
      </p:pic>
      <p:pic>
        <p:nvPicPr>
          <p:cNvPr id="11" name="Picture 10" descr="logo_lisa_franc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9196" y="5532121"/>
            <a:ext cx="2124514" cy="129412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77295" y="6400800"/>
            <a:ext cx="640080" cy="2770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 i="0">
                <a:solidFill>
                  <a:srgbClr val="666666"/>
                </a:solidFill>
                <a:latin typeface="DejaVu Sans"/>
              </a:rPr>
              <a:t>2/18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85855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i="0">
                <a:solidFill>
                  <a:srgbClr val="1A1A1A"/>
                </a:solidFill>
                <a:latin typeface="DejaVu Sans"/>
              </a:rPr>
              <a:t>The big picture</a:t>
            </a:r>
          </a:p>
        </p:txBody>
      </p:sp>
      <p:pic>
        <p:nvPicPr>
          <p:cNvPr id="5" name="Picture 4" descr="bigpicture_sourc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5696" y="2752514"/>
            <a:ext cx="7187184" cy="364811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48640" y="3063240"/>
            <a:ext cx="2743200" cy="20116"/>
          </a:xfrm>
          <a:prstGeom prst="rect">
            <a:avLst/>
          </a:prstGeom>
          <a:solidFill>
            <a:srgbClr val="1A1A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bigpicture_globalfi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90" y="3280867"/>
            <a:ext cx="3327360" cy="33357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920" y="1011326"/>
            <a:ext cx="7926019" cy="12006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 i="0">
                <a:solidFill>
                  <a:srgbClr val="1A1A1A"/>
                </a:solidFill>
                <a:latin typeface="DejaVu Sans"/>
              </a:rPr>
              <a:t>•  A giant Blocked Gibbs RJMCMC scheme: The global fit</a:t>
            </a:r>
          </a:p>
          <a:p>
            <a:pPr algn="l"/>
            <a:r>
              <a:rPr sz="1800" b="0" i="0">
                <a:solidFill>
                  <a:srgbClr val="1A1A1A"/>
                </a:solidFill>
                <a:latin typeface="DejaVu Sans"/>
              </a:rPr>
              <a:t> </a:t>
            </a:r>
          </a:p>
          <a:p>
            <a:pPr algn="l"/>
            <a:r>
              <a:rPr sz="1800" b="0" i="0">
                <a:solidFill>
                  <a:srgbClr val="1A1A1A"/>
                </a:solidFill>
                <a:latin typeface="DejaVu Sans"/>
              </a:rPr>
              <a:t>•  Initializing this “well” is critical: Pre-global fit search</a:t>
            </a:r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77295" y="6400800"/>
            <a:ext cx="640080" cy="2770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 i="0">
                <a:solidFill>
                  <a:srgbClr val="666666"/>
                </a:solidFill>
                <a:latin typeface="DejaVu Sans"/>
              </a:rPr>
              <a:t>3/18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85855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i="0">
                <a:solidFill>
                  <a:srgbClr val="1A1A1A"/>
                </a:solidFill>
                <a:latin typeface="DejaVu Sans"/>
              </a:rPr>
              <a:t>The stochastic components</a:t>
            </a:r>
          </a:p>
        </p:txBody>
      </p:sp>
      <p:pic>
        <p:nvPicPr>
          <p:cNvPr id="10" name="Picture 9" descr="posterior_decomposi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1891308"/>
            <a:ext cx="6035040" cy="398978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720840" y="2290976"/>
            <a:ext cx="292608" cy="50292"/>
          </a:xfrm>
          <a:prstGeom prst="rect">
            <a:avLst/>
          </a:prstGeom>
          <a:solidFill>
            <a:srgbClr val="6666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031736" y="2117240"/>
            <a:ext cx="4745736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 i="0" dirty="0">
                <a:solidFill>
                  <a:srgbClr val="1A1A1A"/>
                </a:solidFill>
                <a:latin typeface="DejaVu Sans"/>
              </a:rPr>
              <a:t>Instrument noise</a:t>
            </a:r>
            <a:r>
              <a:rPr sz="1300" b="0" i="0" dirty="0">
                <a:solidFill>
                  <a:srgbClr val="666666"/>
                </a:solidFill>
                <a:latin typeface="DejaVu Sans"/>
              </a:rPr>
              <a:t>   2 → 3</a:t>
            </a:r>
            <a:r>
              <a:rPr lang="en-US" sz="1300" dirty="0">
                <a:solidFill>
                  <a:srgbClr val="666666"/>
                </a:solidFill>
                <a:latin typeface="DejaVu Sans"/>
              </a:rPr>
              <a:t>2</a:t>
            </a:r>
            <a:r>
              <a:rPr sz="1300" b="0" i="0" dirty="0">
                <a:solidFill>
                  <a:srgbClr val="666666"/>
                </a:solidFill>
                <a:latin typeface="DejaVu Sans"/>
              </a:rPr>
              <a:t> parameters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31736" y="2501288"/>
            <a:ext cx="4745736" cy="4480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666666"/>
                </a:solidFill>
                <a:latin typeface="DejaVu Sans"/>
              </a:rPr>
              <a:t>No off-source data: inferred jointly with the signals</a:t>
            </a:r>
          </a:p>
        </p:txBody>
      </p:sp>
      <p:pic>
        <p:nvPicPr>
          <p:cNvPr id="14" name="Picture 13" descr="noise_1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3176" y="2871620"/>
            <a:ext cx="4486133" cy="29179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145579" y="3181707"/>
            <a:ext cx="1280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666666"/>
                </a:solidFill>
                <a:latin typeface="DejaVu Sans"/>
              </a:rPr>
              <a:t>usual model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23362" y="3181707"/>
            <a:ext cx="1280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666666"/>
                </a:solidFill>
                <a:latin typeface="DejaVu Sans"/>
              </a:rPr>
              <a:t>spline shape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85119" y="3181707"/>
            <a:ext cx="1280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666666"/>
                </a:solidFill>
                <a:latin typeface="DejaVu Sans"/>
              </a:rPr>
              <a:t>links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739445" y="3181707"/>
            <a:ext cx="1280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666666"/>
                </a:solidFill>
                <a:latin typeface="DejaVu Sans"/>
              </a:rPr>
              <a:t>blocks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720840" y="3940659"/>
            <a:ext cx="292608" cy="50292"/>
          </a:xfrm>
          <a:prstGeom prst="rect">
            <a:avLst/>
          </a:prstGeom>
          <a:solidFill>
            <a:srgbClr val="3B78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031736" y="3766923"/>
            <a:ext cx="474573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 i="0">
                <a:solidFill>
                  <a:srgbClr val="1A1A1A"/>
                </a:solidFill>
                <a:latin typeface="DejaVu Sans"/>
              </a:rPr>
              <a:t>Galactic foreground</a:t>
            </a:r>
            <a:r>
              <a:rPr sz="1300" b="0" i="0">
                <a:solidFill>
                  <a:srgbClr val="666666"/>
                </a:solidFill>
                <a:latin typeface="DejaVu Sans"/>
              </a:rPr>
              <a:t>   3 parameters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31736" y="4150971"/>
            <a:ext cx="4745736" cy="6675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 dirty="0">
                <a:solidFill>
                  <a:srgbClr val="666666"/>
                </a:solidFill>
                <a:latin typeface="DejaVu Sans"/>
              </a:rPr>
              <a:t>Millions of unresolved binaries: loud (SNR ≈ 250)</a:t>
            </a:r>
          </a:p>
          <a:p>
            <a:pPr algn="l"/>
            <a:r>
              <a:rPr sz="1300" b="0" i="0" dirty="0">
                <a:solidFill>
                  <a:srgbClr val="666666"/>
                </a:solidFill>
                <a:latin typeface="DejaVu Sans"/>
              </a:rPr>
              <a:t>and always wanted, like a good noise estimate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720840" y="5120235"/>
            <a:ext cx="292608" cy="50292"/>
          </a:xfrm>
          <a:prstGeom prst="rect">
            <a:avLst/>
          </a:prstGeom>
          <a:solidFill>
            <a:srgbClr val="A357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031736" y="4946499"/>
            <a:ext cx="474573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 i="0">
                <a:solidFill>
                  <a:srgbClr val="1A1A1A"/>
                </a:solidFill>
                <a:latin typeface="DejaVu Sans"/>
              </a:rPr>
              <a:t>Stochastic background</a:t>
            </a:r>
            <a:r>
              <a:rPr sz="1300" b="0" i="0">
                <a:solidFill>
                  <a:srgbClr val="666666"/>
                </a:solidFill>
                <a:latin typeface="DejaVu Sans"/>
              </a:rPr>
              <a:t>   2 parameters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31736" y="5330547"/>
            <a:ext cx="4745736" cy="2923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 dirty="0">
                <a:solidFill>
                  <a:srgbClr val="666666"/>
                </a:solidFill>
                <a:latin typeface="DejaVu Sans"/>
              </a:rPr>
              <a:t>Faint (SNR ≈ 5): </a:t>
            </a:r>
            <a:r>
              <a:rPr lang="en-US" sz="1300" b="0" i="0" dirty="0">
                <a:solidFill>
                  <a:srgbClr val="666666"/>
                </a:solidFill>
                <a:latin typeface="DejaVu Sans"/>
              </a:rPr>
              <a:t>low-information benchmark</a:t>
            </a:r>
            <a:endParaRPr sz="1300" b="0" i="0" dirty="0">
              <a:solidFill>
                <a:srgbClr val="666666"/>
              </a:solidFill>
              <a:latin typeface="DejaVu Sans"/>
            </a:endParaRPr>
          </a:p>
        </p:txBody>
      </p:sp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77295" y="6400800"/>
            <a:ext cx="640080" cy="2770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 i="0">
                <a:solidFill>
                  <a:srgbClr val="666666"/>
                </a:solidFill>
                <a:latin typeface="DejaVu Sans"/>
              </a:rPr>
              <a:t>4/18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85855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i="0">
                <a:solidFill>
                  <a:srgbClr val="1A1A1A"/>
                </a:solidFill>
                <a:latin typeface="DejaVu Sans"/>
              </a:rPr>
              <a:t>Method: amortised, score-based SBI</a:t>
            </a:r>
          </a:p>
        </p:txBody>
      </p:sp>
      <p:pic>
        <p:nvPicPr>
          <p:cNvPr id="5" name="Picture 4" descr="sbi_conce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74" y="1325885"/>
            <a:ext cx="10513771" cy="381303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5303520"/>
            <a:ext cx="5303520" cy="1289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666666"/>
                </a:solidFill>
                <a:latin typeface="DejaVu Sans"/>
              </a:rPr>
              <a:t>·  Simulate from the prior, learn the posterior</a:t>
            </a:r>
          </a:p>
          <a:p>
            <a:pPr algn="l"/>
            <a:r>
              <a:rPr sz="1300" b="0" i="0">
                <a:solidFill>
                  <a:srgbClr val="666666"/>
                </a:solidFill>
                <a:latin typeface="DejaVu Sans"/>
              </a:rPr>
              <a:t>    directly</a:t>
            </a:r>
          </a:p>
          <a:p>
            <a:pPr algn="l"/>
            <a:r>
              <a:rPr sz="600" b="0" i="0">
                <a:solidFill>
                  <a:srgbClr val="666666"/>
                </a:solidFill>
                <a:latin typeface="DejaVu Sans"/>
              </a:rPr>
              <a:t> </a:t>
            </a:r>
          </a:p>
          <a:p>
            <a:pPr algn="l"/>
            <a:r>
              <a:rPr sz="1300" b="0" i="0">
                <a:solidFill>
                  <a:srgbClr val="666666"/>
                </a:solidFill>
                <a:latin typeface="DejaVu Sans"/>
              </a:rPr>
              <a:t>·  Score-based diffusion and flow matching</a:t>
            </a:r>
          </a:p>
          <a:p>
            <a:pPr algn="l"/>
            <a:r>
              <a:rPr sz="600" b="0" i="0">
                <a:solidFill>
                  <a:srgbClr val="666666"/>
                </a:solidFill>
                <a:latin typeface="DejaVu Sans"/>
              </a:rPr>
              <a:t> </a:t>
            </a:r>
          </a:p>
          <a:p>
            <a:pPr algn="l"/>
            <a:r>
              <a:rPr sz="1300" b="0" i="0">
                <a:solidFill>
                  <a:srgbClr val="666666"/>
                </a:solidFill>
                <a:latin typeface="DejaVu Sans"/>
              </a:rPr>
              <a:t>·  Transformer over parameter and data tokens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55080" y="5303520"/>
            <a:ext cx="5303520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 dirty="0">
                <a:solidFill>
                  <a:srgbClr val="666666"/>
                </a:solidFill>
                <a:latin typeface="DejaVu Sans"/>
              </a:rPr>
              <a:t>·  Train once, then infer </a:t>
            </a:r>
            <a:r>
              <a:rPr lang="en-US" sz="1300" dirty="0">
                <a:solidFill>
                  <a:srgbClr val="666666"/>
                </a:solidFill>
                <a:latin typeface="DejaVu Sans"/>
              </a:rPr>
              <a:t>‘amortized’</a:t>
            </a:r>
            <a:endParaRPr sz="1300" b="0" i="0" dirty="0">
              <a:solidFill>
                <a:srgbClr val="666666"/>
              </a:solidFill>
              <a:latin typeface="DejaVu Sans"/>
            </a:endParaRPr>
          </a:p>
          <a:p>
            <a:pPr algn="l"/>
            <a:r>
              <a:rPr sz="600" b="0" i="0" dirty="0">
                <a:solidFill>
                  <a:srgbClr val="666666"/>
                </a:solidFill>
                <a:latin typeface="DejaVu Sans"/>
              </a:rPr>
              <a:t> </a:t>
            </a:r>
          </a:p>
          <a:p>
            <a:pPr algn="l"/>
            <a:r>
              <a:rPr sz="1300" b="0" i="0" dirty="0">
                <a:solidFill>
                  <a:srgbClr val="666666"/>
                </a:solidFill>
                <a:latin typeface="DejaVu Sans"/>
              </a:rPr>
              <a:t>·  Nuisances </a:t>
            </a:r>
            <a:r>
              <a:rPr sz="1300" b="0" i="0" dirty="0" err="1">
                <a:solidFill>
                  <a:srgbClr val="666666"/>
                </a:solidFill>
                <a:latin typeface="DejaVu Sans"/>
              </a:rPr>
              <a:t>marginalised</a:t>
            </a:r>
            <a:r>
              <a:rPr sz="1300" b="0" i="0" dirty="0">
                <a:solidFill>
                  <a:srgbClr val="666666"/>
                </a:solidFill>
                <a:latin typeface="DejaVu Sans"/>
              </a:rPr>
              <a:t> by construction</a:t>
            </a:r>
          </a:p>
        </p:txBody>
      </p:sp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77295" y="6400800"/>
            <a:ext cx="640080" cy="2770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 i="0">
                <a:solidFill>
                  <a:srgbClr val="666666"/>
                </a:solidFill>
                <a:latin typeface="DejaVu Sans"/>
              </a:rPr>
              <a:t>5/18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85855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i="0" dirty="0">
                <a:solidFill>
                  <a:srgbClr val="1A1A1A"/>
                </a:solidFill>
                <a:latin typeface="DejaVu Sans"/>
              </a:rPr>
              <a:t>Everything is a token</a:t>
            </a:r>
          </a:p>
        </p:txBody>
      </p:sp>
      <p:pic>
        <p:nvPicPr>
          <p:cNvPr id="5" name="Picture 4" descr="fig_sec2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929" y="1143000"/>
            <a:ext cx="11137092" cy="48920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6144768"/>
            <a:ext cx="11274552" cy="4924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0" i="0" dirty="0">
                <a:solidFill>
                  <a:srgbClr val="666666"/>
                </a:solidFill>
                <a:latin typeface="DejaVu Sans"/>
              </a:rPr>
              <a:t>one token per parameter   ·   physics-aware data tokens   ·   attention mask from the simulator   ·   DSM or FM, same network</a:t>
            </a:r>
            <a:endParaRPr lang="en-US" sz="1300" b="0" i="0" dirty="0">
              <a:solidFill>
                <a:srgbClr val="666666"/>
              </a:solidFill>
              <a:latin typeface="DejaVu Sans"/>
            </a:endParaRPr>
          </a:p>
          <a:p>
            <a:pPr algn="ctr"/>
            <a:r>
              <a:rPr lang="en-US" sz="1300" dirty="0">
                <a:solidFill>
                  <a:srgbClr val="666666"/>
                </a:solidFill>
                <a:latin typeface="DejaVu Sans"/>
              </a:rPr>
              <a:t>(tokens are just data vectors)</a:t>
            </a:r>
            <a:endParaRPr sz="1300" b="0" i="0" dirty="0">
              <a:solidFill>
                <a:srgbClr val="666666"/>
              </a:solidFill>
              <a:latin typeface="DejaVu Sans"/>
            </a:endParaRPr>
          </a:p>
        </p:txBody>
      </p:sp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77295" y="6400800"/>
            <a:ext cx="640080" cy="2770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 i="0">
                <a:solidFill>
                  <a:srgbClr val="666666"/>
                </a:solidFill>
                <a:latin typeface="DejaVu Sans"/>
              </a:rPr>
              <a:t>6/18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85855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i="0">
                <a:solidFill>
                  <a:srgbClr val="1A1A1A"/>
                </a:solidFill>
                <a:latin typeface="DejaVu Sans"/>
              </a:rPr>
              <a:t>Stochastic only: incomplete data</a:t>
            </a:r>
          </a:p>
        </p:txBody>
      </p:sp>
      <p:pic>
        <p:nvPicPr>
          <p:cNvPr id="5" name="Picture 4" descr="fig7_1_science_corner_spectr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1143000"/>
            <a:ext cx="5586260" cy="5257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12280" y="2103120"/>
            <a:ext cx="4892040" cy="28931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en-US" sz="1400" dirty="0">
                <a:solidFill>
                  <a:srgbClr val="666666"/>
                </a:solidFill>
                <a:latin typeface="DejaVu Sans"/>
              </a:rPr>
              <a:t>·  11.6 day observation, </a:t>
            </a:r>
            <a:r>
              <a:rPr lang="en-US" sz="1400" dirty="0" err="1">
                <a:solidFill>
                  <a:srgbClr val="666666"/>
                </a:solidFill>
                <a:latin typeface="DejaVu Sans"/>
              </a:rPr>
              <a:t>noise+galaxy+SGWB</a:t>
            </a:r>
            <a:endParaRPr lang="en-US" sz="1400" dirty="0">
              <a:solidFill>
                <a:srgbClr val="666666"/>
              </a:solidFill>
              <a:latin typeface="DejaVu Sans"/>
            </a:endParaRPr>
          </a:p>
          <a:p>
            <a:pPr algn="l"/>
            <a:endParaRPr lang="en-US" sz="1400" b="0" i="0" dirty="0">
              <a:solidFill>
                <a:srgbClr val="666666"/>
              </a:solidFill>
              <a:latin typeface="DejaVu Sans"/>
            </a:endParaRPr>
          </a:p>
          <a:p>
            <a:pPr algn="l"/>
            <a:endParaRPr lang="en-US" sz="1400" b="0" i="0" dirty="0">
              <a:solidFill>
                <a:srgbClr val="666666"/>
              </a:solidFill>
              <a:latin typeface="DejaVu Sans"/>
            </a:endParaRPr>
          </a:p>
          <a:p>
            <a:pPr algn="l"/>
            <a:r>
              <a:rPr sz="1400" b="0" i="0" dirty="0">
                <a:solidFill>
                  <a:srgbClr val="666666"/>
                </a:solidFill>
                <a:latin typeface="DejaVu Sans"/>
              </a:rPr>
              <a:t>·  One observation, three views of its 3×3 spectral</a:t>
            </a:r>
          </a:p>
          <a:p>
            <a:pPr algn="l"/>
            <a:r>
              <a:rPr sz="1400" b="0" i="0" dirty="0">
                <a:solidFill>
                  <a:srgbClr val="666666"/>
                </a:solidFill>
                <a:latin typeface="DejaVu Sans"/>
              </a:rPr>
              <a:t>    matrix: 1, 3 or 9 channels, giving 1, 3 or 6 data</a:t>
            </a:r>
          </a:p>
          <a:p>
            <a:pPr algn="l"/>
            <a:r>
              <a:rPr sz="1400" b="0" i="0" dirty="0">
                <a:solidFill>
                  <a:srgbClr val="666666"/>
                </a:solidFill>
                <a:latin typeface="DejaVu Sans"/>
              </a:rPr>
              <a:t>    tokens</a:t>
            </a:r>
          </a:p>
          <a:p>
            <a:pPr algn="l"/>
            <a:r>
              <a:rPr sz="700" b="0" i="0" dirty="0">
                <a:solidFill>
                  <a:srgbClr val="666666"/>
                </a:solidFill>
                <a:latin typeface="DejaVu Sans"/>
              </a:rPr>
              <a:t> </a:t>
            </a:r>
          </a:p>
          <a:p>
            <a:pPr algn="l"/>
            <a:endParaRPr lang="en-US" sz="1400" b="0" i="0" dirty="0">
              <a:solidFill>
                <a:srgbClr val="666666"/>
              </a:solidFill>
              <a:latin typeface="DejaVu Sans"/>
            </a:endParaRPr>
          </a:p>
          <a:p>
            <a:pPr algn="l"/>
            <a:r>
              <a:rPr sz="1400" b="0" i="0" dirty="0">
                <a:solidFill>
                  <a:srgbClr val="666666"/>
                </a:solidFill>
                <a:latin typeface="DejaVu Sans"/>
              </a:rPr>
              <a:t>·  Grey: the exact Wishart likelihood on the full data</a:t>
            </a:r>
          </a:p>
          <a:p>
            <a:pPr algn="l"/>
            <a:r>
              <a:rPr sz="700" b="0" i="0" dirty="0">
                <a:solidFill>
                  <a:srgbClr val="666666"/>
                </a:solidFill>
                <a:latin typeface="DejaVu Sans"/>
              </a:rPr>
              <a:t> </a:t>
            </a:r>
          </a:p>
          <a:p>
            <a:pPr algn="l"/>
            <a:endParaRPr lang="en-US" sz="1400" b="0" i="0" dirty="0">
              <a:solidFill>
                <a:srgbClr val="666666"/>
              </a:solidFill>
              <a:latin typeface="DejaVu Sans"/>
            </a:endParaRPr>
          </a:p>
          <a:p>
            <a:pPr algn="l"/>
            <a:r>
              <a:rPr sz="1400" b="0" i="0" dirty="0">
                <a:solidFill>
                  <a:srgbClr val="666666"/>
                </a:solidFill>
                <a:latin typeface="DejaVu Sans"/>
              </a:rPr>
              <a:t>·  Less data, wider posteriors; each network still</a:t>
            </a:r>
          </a:p>
          <a:p>
            <a:pPr algn="l"/>
            <a:r>
              <a:rPr sz="1400" b="0" i="0" dirty="0">
                <a:solidFill>
                  <a:srgbClr val="666666"/>
                </a:solidFill>
                <a:latin typeface="DejaVu Sans"/>
              </a:rPr>
              <a:t>    matches its own exact likelihood</a:t>
            </a:r>
            <a:endParaRPr lang="en-US" sz="1400" b="0" i="0" dirty="0">
              <a:solidFill>
                <a:srgbClr val="666666"/>
              </a:solidFill>
              <a:latin typeface="DejaVu Sans"/>
            </a:endParaRPr>
          </a:p>
          <a:p>
            <a:pPr algn="l"/>
            <a:endParaRPr sz="1400" b="0" i="0" dirty="0">
              <a:solidFill>
                <a:srgbClr val="666666"/>
              </a:solidFill>
              <a:latin typeface="DejaVu Sans"/>
            </a:endParaRPr>
          </a:p>
        </p:txBody>
      </p: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77295" y="6400800"/>
            <a:ext cx="640080" cy="2770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 i="0">
                <a:solidFill>
                  <a:srgbClr val="666666"/>
                </a:solidFill>
                <a:latin typeface="DejaVu Sans"/>
              </a:rPr>
              <a:t>7/18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85855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i="0">
                <a:solidFill>
                  <a:srgbClr val="1A1A1A"/>
                </a:solidFill>
                <a:latin typeface="DejaVu Sans"/>
              </a:rPr>
              <a:t>Stochastic only: the noise</a:t>
            </a:r>
          </a:p>
        </p:txBody>
      </p:sp>
      <p:pic>
        <p:nvPicPr>
          <p:cNvPr id="5" name="Picture 4" descr="fig7_2_noise_corne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265" y="1097280"/>
            <a:ext cx="10386421" cy="52120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77295" y="6400800"/>
            <a:ext cx="640080" cy="2770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 i="0">
                <a:solidFill>
                  <a:srgbClr val="666666"/>
                </a:solidFill>
                <a:latin typeface="DejaVu Sans"/>
              </a:rPr>
              <a:t>8/18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85855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i="0">
                <a:solidFill>
                  <a:srgbClr val="1A1A1A"/>
                </a:solidFill>
                <a:latin typeface="DejaVu Sans"/>
              </a:rPr>
              <a:t>Calibration when everything is ideal</a:t>
            </a:r>
          </a:p>
        </p:txBody>
      </p:sp>
      <p:pic>
        <p:nvPicPr>
          <p:cNvPr id="5" name="Picture 4" descr="fig7_3b_population_sb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234440"/>
            <a:ext cx="5833840" cy="50749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949440" y="2194560"/>
            <a:ext cx="4754880" cy="2423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i="0">
                <a:solidFill>
                  <a:srgbClr val="666666"/>
                </a:solidFill>
                <a:latin typeface="DejaVu Sans"/>
              </a:rPr>
              <a:t>·  16384 prior draws, 256 posterior samples each</a:t>
            </a:r>
          </a:p>
          <a:p>
            <a:pPr algn="l"/>
            <a:r>
              <a:rPr sz="700" b="0" i="0">
                <a:solidFill>
                  <a:srgbClr val="666666"/>
                </a:solidFill>
                <a:latin typeface="DejaVu Sans"/>
              </a:rPr>
              <a:t> </a:t>
            </a:r>
          </a:p>
          <a:p>
            <a:pPr algn="l"/>
            <a:r>
              <a:rPr sz="1400" b="0" i="0">
                <a:solidFill>
                  <a:srgbClr val="666666"/>
                </a:solidFill>
                <a:latin typeface="DejaVu Sans"/>
              </a:rPr>
              <a:t>·  All 17 parameters, 12 of them noise, for 9</a:t>
            </a:r>
          </a:p>
          <a:p>
            <a:pPr algn="l"/>
            <a:r>
              <a:rPr sz="1400" b="0" i="0">
                <a:solidFill>
                  <a:srgbClr val="666666"/>
                </a:solidFill>
                <a:latin typeface="DejaVu Sans"/>
              </a:rPr>
              <a:t>    estimators</a:t>
            </a:r>
          </a:p>
          <a:p>
            <a:pPr algn="l"/>
            <a:r>
              <a:rPr sz="700" b="0" i="0">
                <a:solidFill>
                  <a:srgbClr val="666666"/>
                </a:solidFill>
                <a:latin typeface="DejaVu Sans"/>
              </a:rPr>
              <a:t> </a:t>
            </a:r>
          </a:p>
          <a:p>
            <a:pPr algn="l"/>
            <a:r>
              <a:rPr sz="1400" b="0" i="0">
                <a:solidFill>
                  <a:srgbClr val="666666"/>
                </a:solidFill>
                <a:latin typeface="DejaVu Sans"/>
              </a:rPr>
              <a:t>·  Shift and width of every marginal, from the SBC</a:t>
            </a:r>
          </a:p>
          <a:p>
            <a:pPr algn="l"/>
            <a:r>
              <a:rPr sz="1400" b="0" i="0">
                <a:solidFill>
                  <a:srgbClr val="666666"/>
                </a:solidFill>
                <a:latin typeface="DejaVu Sans"/>
              </a:rPr>
              <a:t>    ranks</a:t>
            </a:r>
          </a:p>
          <a:p>
            <a:pPr algn="l"/>
            <a:r>
              <a:rPr sz="700" b="0" i="0">
                <a:solidFill>
                  <a:srgbClr val="666666"/>
                </a:solidFill>
                <a:latin typeface="DejaVu Sans"/>
              </a:rPr>
              <a:t> </a:t>
            </a:r>
          </a:p>
          <a:p>
            <a:pPr algn="l"/>
            <a:r>
              <a:rPr sz="1400" b="0" i="0">
                <a:solidFill>
                  <a:srgbClr val="666666"/>
                </a:solidFill>
                <a:latin typeface="DejaVu Sans"/>
              </a:rPr>
              <a:t>·  All within a few %, except the faint SGWB</a:t>
            </a:r>
          </a:p>
        </p:txBody>
      </p:sp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77295" y="6400800"/>
            <a:ext cx="640080" cy="2770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 i="0">
                <a:solidFill>
                  <a:srgbClr val="666666"/>
                </a:solidFill>
                <a:latin typeface="DejaVu Sans"/>
              </a:rPr>
              <a:t>9/18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85855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i="0">
                <a:solidFill>
                  <a:srgbClr val="1A1A1A"/>
                </a:solidFill>
                <a:latin typeface="DejaVu Sans"/>
              </a:rPr>
              <a:t>Adding transients</a:t>
            </a:r>
          </a:p>
        </p:txBody>
      </p:sp>
      <p:pic>
        <p:nvPicPr>
          <p:cNvPr id="5" name="Picture 4" descr="glitch_ins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737360"/>
            <a:ext cx="5257800" cy="3100999"/>
          </a:xfrm>
          <a:prstGeom prst="rect">
            <a:avLst/>
          </a:prstGeom>
        </p:spPr>
      </p:pic>
      <p:pic>
        <p:nvPicPr>
          <p:cNvPr id="6" name="Picture 5" descr="mbhb_inse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1072" y="1737360"/>
            <a:ext cx="5257800" cy="31210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199" y="5132748"/>
            <a:ext cx="562356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 i="0">
                <a:solidFill>
                  <a:srgbClr val="1A1A1A"/>
                </a:solidFill>
                <a:latin typeface="DejaVu Sans"/>
              </a:rPr>
              <a:t>Instrument glitch</a:t>
            </a:r>
          </a:p>
          <a:p>
            <a:pPr algn="ctr"/>
            <a:r>
              <a:rPr sz="1400" b="0" i="0">
                <a:solidFill>
                  <a:srgbClr val="666666"/>
                </a:solidFill>
                <a:latin typeface="DejaVu Sans"/>
              </a:rPr>
              <a:t>3 parameters, one link, broad in frequency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08192" y="5132748"/>
            <a:ext cx="562356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 i="0">
                <a:solidFill>
                  <a:srgbClr val="1A1A1A"/>
                </a:solidFill>
                <a:latin typeface="DejaVu Sans"/>
              </a:rPr>
              <a:t>Massive black hole binary</a:t>
            </a:r>
          </a:p>
          <a:p>
            <a:pPr algn="ctr"/>
            <a:r>
              <a:rPr sz="1400" b="0" i="0">
                <a:solidFill>
                  <a:srgbClr val="666666"/>
                </a:solidFill>
                <a:latin typeface="DejaVu Sans"/>
              </a:rPr>
              <a:t>11 parameters, a posterior far sharper than we need</a:t>
            </a:r>
          </a:p>
        </p:txBody>
      </p:sp>
    </p:spTree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77295" y="6400800"/>
            <a:ext cx="640080" cy="2770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 i="0">
                <a:solidFill>
                  <a:srgbClr val="666666"/>
                </a:solidFill>
                <a:latin typeface="DejaVu Sans"/>
              </a:rPr>
              <a:t>10/18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85855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i="0">
                <a:solidFill>
                  <a:srgbClr val="1A1A1A"/>
                </a:solidFill>
                <a:latin typeface="DejaVu Sans"/>
              </a:rPr>
              <a:t>Marginalisation: analytic or learned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321308"/>
            <a:ext cx="19202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i="0">
                <a:solidFill>
                  <a:srgbClr val="1A1A1A"/>
                </a:solidFill>
                <a:latin typeface="DejaVu Sans"/>
              </a:rPr>
              <a:t>L0</a:t>
            </a:r>
          </a:p>
          <a:p>
            <a:pPr algn="l"/>
            <a:r>
              <a:rPr sz="1200" b="0" i="0">
                <a:solidFill>
                  <a:srgbClr val="666666"/>
                </a:solidFill>
                <a:latin typeface="DejaVu Sans"/>
              </a:rPr>
              <a:t>no glitch,</a:t>
            </a:r>
          </a:p>
          <a:p>
            <a:pPr algn="l"/>
            <a:r>
              <a:rPr sz="1200" b="0" i="0">
                <a:solidFill>
                  <a:srgbClr val="666666"/>
                </a:solidFill>
                <a:latin typeface="DejaVu Sans"/>
              </a:rPr>
              <a:t>or glitch ignored</a:t>
            </a:r>
          </a:p>
        </p:txBody>
      </p:sp>
      <p:pic>
        <p:nvPicPr>
          <p:cNvPr id="6" name="Picture 5" descr="L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8880" y="1463040"/>
            <a:ext cx="6292484" cy="6447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2372868"/>
            <a:ext cx="19202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i="0">
                <a:solidFill>
                  <a:srgbClr val="1A1A1A"/>
                </a:solidFill>
                <a:latin typeface="DejaVu Sans"/>
              </a:rPr>
              <a:t>L1</a:t>
            </a:r>
          </a:p>
          <a:p>
            <a:pPr algn="l"/>
            <a:r>
              <a:rPr sz="1200" b="0" i="0">
                <a:solidFill>
                  <a:srgbClr val="666666"/>
                </a:solidFill>
                <a:latin typeface="DejaVu Sans"/>
              </a:rPr>
              <a:t>glitch explicit</a:t>
            </a:r>
          </a:p>
        </p:txBody>
      </p:sp>
      <p:pic>
        <p:nvPicPr>
          <p:cNvPr id="8" name="Picture 7" descr="L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8880" y="2514600"/>
            <a:ext cx="9196524" cy="64470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2920" y="3424427"/>
            <a:ext cx="19202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i="0">
                <a:solidFill>
                  <a:srgbClr val="1A1A1A"/>
                </a:solidFill>
                <a:latin typeface="DejaVu Sans"/>
              </a:rPr>
              <a:t>L2</a:t>
            </a:r>
          </a:p>
          <a:p>
            <a:pPr algn="l"/>
            <a:r>
              <a:rPr sz="1200" b="0" i="0">
                <a:solidFill>
                  <a:srgbClr val="666666"/>
                </a:solidFill>
                <a:latin typeface="DejaVu Sans"/>
              </a:rPr>
              <a:t>glitch marginalised</a:t>
            </a:r>
          </a:p>
        </p:txBody>
      </p:sp>
      <p:pic>
        <p:nvPicPr>
          <p:cNvPr id="10" name="Picture 9" descr="L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8880" y="3566160"/>
            <a:ext cx="7371386" cy="64476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02920" y="4467377"/>
            <a:ext cx="19202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i="0" dirty="0">
                <a:solidFill>
                  <a:srgbClr val="1A1A1A"/>
                </a:solidFill>
                <a:latin typeface="DejaVu Sans"/>
              </a:rPr>
              <a:t>network</a:t>
            </a:r>
          </a:p>
          <a:p>
            <a:pPr algn="l"/>
            <a:r>
              <a:rPr sz="1200" b="0" i="0" dirty="0">
                <a:solidFill>
                  <a:srgbClr val="666666"/>
                </a:solidFill>
                <a:latin typeface="DejaVu Sans"/>
              </a:rPr>
              <a:t>never told about it</a:t>
            </a:r>
          </a:p>
        </p:txBody>
      </p:sp>
      <p:pic>
        <p:nvPicPr>
          <p:cNvPr id="12" name="Picture 11" descr="ne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8880" y="4617720"/>
            <a:ext cx="3624521" cy="429821"/>
          </a:xfrm>
          <a:prstGeom prst="rect">
            <a:avLst/>
          </a:prstGeom>
        </p:spPr>
      </p:pic>
      <p:pic>
        <p:nvPicPr>
          <p:cNvPr id="13" name="Picture 12" descr="def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68880" y="5714999"/>
            <a:ext cx="3943903" cy="51223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B6DFD7-1325-3B61-AED2-03A12054F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5CE74E0-B730-92C1-3DF3-EABDC3C103AD}"/>
              </a:ext>
            </a:extLst>
          </p:cNvPr>
          <p:cNvSpPr txBox="1"/>
          <p:nvPr/>
        </p:nvSpPr>
        <p:spPr>
          <a:xfrm>
            <a:off x="11277295" y="6400800"/>
            <a:ext cx="640080" cy="2770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 i="0">
                <a:solidFill>
                  <a:srgbClr val="666666"/>
                </a:solidFill>
                <a:latin typeface="DejaVu Sans"/>
              </a:rPr>
              <a:t>10/18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CEB4EE-71AB-8E5F-D70A-BD4312FBB4F1}"/>
              </a:ext>
            </a:extLst>
          </p:cNvPr>
          <p:cNvSpPr txBox="1"/>
          <p:nvPr/>
        </p:nvSpPr>
        <p:spPr>
          <a:xfrm>
            <a:off x="502920" y="320040"/>
            <a:ext cx="11185855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i="0">
                <a:solidFill>
                  <a:srgbClr val="1A1A1A"/>
                </a:solidFill>
                <a:latin typeface="DejaVu Sans"/>
              </a:rPr>
              <a:t>Marginalisation: analytic or learned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77157C-A036-1D4E-F178-DBA1734DF5CF}"/>
              </a:ext>
            </a:extLst>
          </p:cNvPr>
          <p:cNvSpPr txBox="1"/>
          <p:nvPr/>
        </p:nvSpPr>
        <p:spPr>
          <a:xfrm>
            <a:off x="502920" y="1321308"/>
            <a:ext cx="19202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i="0">
                <a:solidFill>
                  <a:srgbClr val="1A1A1A"/>
                </a:solidFill>
                <a:latin typeface="DejaVu Sans"/>
              </a:rPr>
              <a:t>L0</a:t>
            </a:r>
          </a:p>
          <a:p>
            <a:pPr algn="l"/>
            <a:r>
              <a:rPr sz="1200" b="0" i="0">
                <a:solidFill>
                  <a:srgbClr val="666666"/>
                </a:solidFill>
                <a:latin typeface="DejaVu Sans"/>
              </a:rPr>
              <a:t>no glitch,</a:t>
            </a:r>
          </a:p>
          <a:p>
            <a:pPr algn="l"/>
            <a:r>
              <a:rPr sz="1200" b="0" i="0">
                <a:solidFill>
                  <a:srgbClr val="666666"/>
                </a:solidFill>
                <a:latin typeface="DejaVu Sans"/>
              </a:rPr>
              <a:t>or glitch ignored</a:t>
            </a:r>
          </a:p>
        </p:txBody>
      </p:sp>
      <p:pic>
        <p:nvPicPr>
          <p:cNvPr id="6" name="Picture 5" descr="L0.png">
            <a:extLst>
              <a:ext uri="{FF2B5EF4-FFF2-40B4-BE49-F238E27FC236}">
                <a16:creationId xmlns:a16="http://schemas.microsoft.com/office/drawing/2014/main" id="{9BE32FB3-F65A-A7F0-36B8-99BADA3EB1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8880" y="1463040"/>
            <a:ext cx="6292484" cy="6447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1A3D374-4072-6507-2AB0-4F0CEC29B174}"/>
              </a:ext>
            </a:extLst>
          </p:cNvPr>
          <p:cNvSpPr txBox="1"/>
          <p:nvPr/>
        </p:nvSpPr>
        <p:spPr>
          <a:xfrm>
            <a:off x="502920" y="2372868"/>
            <a:ext cx="19202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i="0">
                <a:solidFill>
                  <a:srgbClr val="1A1A1A"/>
                </a:solidFill>
                <a:latin typeface="DejaVu Sans"/>
              </a:rPr>
              <a:t>L1</a:t>
            </a:r>
          </a:p>
          <a:p>
            <a:pPr algn="l"/>
            <a:r>
              <a:rPr sz="1200" b="0" i="0">
                <a:solidFill>
                  <a:srgbClr val="666666"/>
                </a:solidFill>
                <a:latin typeface="DejaVu Sans"/>
              </a:rPr>
              <a:t>glitch explicit</a:t>
            </a:r>
          </a:p>
        </p:txBody>
      </p:sp>
      <p:pic>
        <p:nvPicPr>
          <p:cNvPr id="8" name="Picture 7" descr="L1.png">
            <a:extLst>
              <a:ext uri="{FF2B5EF4-FFF2-40B4-BE49-F238E27FC236}">
                <a16:creationId xmlns:a16="http://schemas.microsoft.com/office/drawing/2014/main" id="{A3CD1E8E-CD65-1AAA-FEA9-E02F37692D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8880" y="2514600"/>
            <a:ext cx="9196524" cy="6447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1014057-DBFF-DB45-C643-1EB9B27C1040}"/>
              </a:ext>
            </a:extLst>
          </p:cNvPr>
          <p:cNvSpPr txBox="1"/>
          <p:nvPr/>
        </p:nvSpPr>
        <p:spPr>
          <a:xfrm>
            <a:off x="502920" y="3424427"/>
            <a:ext cx="19202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i="0">
                <a:solidFill>
                  <a:srgbClr val="1A1A1A"/>
                </a:solidFill>
                <a:latin typeface="DejaVu Sans"/>
              </a:rPr>
              <a:t>L2</a:t>
            </a:r>
          </a:p>
          <a:p>
            <a:pPr algn="l"/>
            <a:r>
              <a:rPr sz="1200" b="0" i="0">
                <a:solidFill>
                  <a:srgbClr val="666666"/>
                </a:solidFill>
                <a:latin typeface="DejaVu Sans"/>
              </a:rPr>
              <a:t>glitch marginalised</a:t>
            </a:r>
          </a:p>
        </p:txBody>
      </p:sp>
      <p:pic>
        <p:nvPicPr>
          <p:cNvPr id="10" name="Picture 9" descr="L2.png">
            <a:extLst>
              <a:ext uri="{FF2B5EF4-FFF2-40B4-BE49-F238E27FC236}">
                <a16:creationId xmlns:a16="http://schemas.microsoft.com/office/drawing/2014/main" id="{43449EBF-8D68-B34C-0980-D7D55AA47D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8880" y="3566160"/>
            <a:ext cx="7371386" cy="64476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A2B907B-112D-73C7-13D9-32294D08E3C0}"/>
              </a:ext>
            </a:extLst>
          </p:cNvPr>
          <p:cNvSpPr txBox="1"/>
          <p:nvPr/>
        </p:nvSpPr>
        <p:spPr>
          <a:xfrm>
            <a:off x="502920" y="4467377"/>
            <a:ext cx="19202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i="0" dirty="0">
                <a:solidFill>
                  <a:srgbClr val="1A1A1A"/>
                </a:solidFill>
                <a:latin typeface="DejaVu Sans"/>
              </a:rPr>
              <a:t>network</a:t>
            </a:r>
          </a:p>
          <a:p>
            <a:pPr algn="l"/>
            <a:r>
              <a:rPr sz="1200" b="0" i="0" dirty="0">
                <a:solidFill>
                  <a:srgbClr val="666666"/>
                </a:solidFill>
                <a:latin typeface="DejaVu Sans"/>
              </a:rPr>
              <a:t>never told about it</a:t>
            </a:r>
          </a:p>
        </p:txBody>
      </p:sp>
      <p:pic>
        <p:nvPicPr>
          <p:cNvPr id="12" name="Picture 11" descr="net.png">
            <a:extLst>
              <a:ext uri="{FF2B5EF4-FFF2-40B4-BE49-F238E27FC236}">
                <a16:creationId xmlns:a16="http://schemas.microsoft.com/office/drawing/2014/main" id="{163DE9BA-6F73-1340-4B8B-43EFDAA9BC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8880" y="4617720"/>
            <a:ext cx="3624521" cy="429821"/>
          </a:xfrm>
          <a:prstGeom prst="rect">
            <a:avLst/>
          </a:prstGeom>
        </p:spPr>
      </p:pic>
      <p:pic>
        <p:nvPicPr>
          <p:cNvPr id="13" name="Picture 12" descr="defs.png">
            <a:extLst>
              <a:ext uri="{FF2B5EF4-FFF2-40B4-BE49-F238E27FC236}">
                <a16:creationId xmlns:a16="http://schemas.microsoft.com/office/drawing/2014/main" id="{90C4D5CF-3A08-D057-7FEE-DF19C33701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68880" y="5714999"/>
            <a:ext cx="3943903" cy="512234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B6E683B-EC02-3840-07AA-2E165DFF0ADF}"/>
              </a:ext>
            </a:extLst>
          </p:cNvPr>
          <p:cNvCxnSpPr>
            <a:cxnSpLocks/>
            <a:endCxn id="8" idx="0"/>
          </p:cNvCxnSpPr>
          <p:nvPr/>
        </p:nvCxnSpPr>
        <p:spPr>
          <a:xfrm flipH="1">
            <a:off x="7067142" y="823717"/>
            <a:ext cx="2267067" cy="169088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BB0DFA97-8217-BA71-3DA8-DC457C0A3199}"/>
              </a:ext>
            </a:extLst>
          </p:cNvPr>
          <p:cNvSpPr txBox="1"/>
          <p:nvPr/>
        </p:nvSpPr>
        <p:spPr>
          <a:xfrm>
            <a:off x="9334209" y="433327"/>
            <a:ext cx="1889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DejaVu Sans"/>
              </a:rPr>
              <a:t>Transient term</a:t>
            </a:r>
            <a:endParaRPr lang="en-GB" dirty="0">
              <a:latin typeface="DejaVu San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9A51D7-384E-CA11-E4B8-BBDBBF4AF437}"/>
              </a:ext>
            </a:extLst>
          </p:cNvPr>
          <p:cNvSpPr txBox="1"/>
          <p:nvPr/>
        </p:nvSpPr>
        <p:spPr>
          <a:xfrm>
            <a:off x="9278132" y="1293265"/>
            <a:ext cx="2506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DejaVu Sans"/>
              </a:rPr>
              <a:t>Stochastic-transient coupling</a:t>
            </a:r>
            <a:endParaRPr lang="en-GB" dirty="0">
              <a:latin typeface="DejaVu Sans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41300F9-0186-6EB2-73F6-93BF403BB312}"/>
              </a:ext>
            </a:extLst>
          </p:cNvPr>
          <p:cNvCxnSpPr>
            <a:cxnSpLocks/>
            <a:stCxn id="17" idx="2"/>
          </p:cNvCxnSpPr>
          <p:nvPr/>
        </p:nvCxnSpPr>
        <p:spPr>
          <a:xfrm flipH="1">
            <a:off x="10016011" y="1939596"/>
            <a:ext cx="515182" cy="50082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7AD9D4A-BC57-94F0-D2E3-24EB238CC6F4}"/>
              </a:ext>
            </a:extLst>
          </p:cNvPr>
          <p:cNvCxnSpPr>
            <a:cxnSpLocks/>
            <a:stCxn id="31" idx="0"/>
          </p:cNvCxnSpPr>
          <p:nvPr/>
        </p:nvCxnSpPr>
        <p:spPr>
          <a:xfrm flipH="1" flipV="1">
            <a:off x="9398336" y="3984604"/>
            <a:ext cx="1366185" cy="7024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14B14A2-9075-E284-5A63-852C43776213}"/>
              </a:ext>
            </a:extLst>
          </p:cNvPr>
          <p:cNvCxnSpPr>
            <a:cxnSpLocks/>
            <a:stCxn id="32" idx="0"/>
          </p:cNvCxnSpPr>
          <p:nvPr/>
        </p:nvCxnSpPr>
        <p:spPr>
          <a:xfrm flipH="1" flipV="1">
            <a:off x="7466591" y="4063327"/>
            <a:ext cx="964501" cy="10565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05DC8EBD-E643-21A1-DDB0-1C6F5C52BAB1}"/>
              </a:ext>
            </a:extLst>
          </p:cNvPr>
          <p:cNvSpPr txBox="1"/>
          <p:nvPr/>
        </p:nvSpPr>
        <p:spPr>
          <a:xfrm>
            <a:off x="9840266" y="4687057"/>
            <a:ext cx="1848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DejaVu Sans"/>
              </a:rPr>
              <a:t>Occam factor</a:t>
            </a:r>
            <a:endParaRPr lang="en-GB" dirty="0">
              <a:latin typeface="DejaVu San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2B81735-673F-72A1-BAE0-521AC35AE822}"/>
              </a:ext>
            </a:extLst>
          </p:cNvPr>
          <p:cNvSpPr txBox="1"/>
          <p:nvPr/>
        </p:nvSpPr>
        <p:spPr>
          <a:xfrm>
            <a:off x="7139064" y="5119857"/>
            <a:ext cx="2584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DejaVu Sans"/>
              </a:rPr>
              <a:t>Maximum-likelihood glitch term</a:t>
            </a:r>
            <a:endParaRPr lang="en-GB" dirty="0">
              <a:latin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333305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77295" y="6400800"/>
            <a:ext cx="640080" cy="2770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 i="0">
                <a:solidFill>
                  <a:srgbClr val="666666"/>
                </a:solidFill>
                <a:latin typeface="DejaVu Sans"/>
              </a:rPr>
              <a:t>11/18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85855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i="0">
                <a:solidFill>
                  <a:srgbClr val="1A1A1A"/>
                </a:solidFill>
                <a:latin typeface="DejaVu Sans"/>
              </a:rPr>
              <a:t>Learned vs analytic marginalisation</a:t>
            </a:r>
          </a:p>
        </p:txBody>
      </p:sp>
      <p:pic>
        <p:nvPicPr>
          <p:cNvPr id="5" name="Picture 4" descr="agree_corn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1143000"/>
            <a:ext cx="6133273" cy="5257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949440" y="2377440"/>
            <a:ext cx="4831080" cy="246221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i="0" dirty="0">
                <a:solidFill>
                  <a:srgbClr val="666666"/>
                </a:solidFill>
                <a:latin typeface="DejaVu Sans"/>
              </a:rPr>
              <a:t>·  One noise </a:t>
            </a:r>
            <a:r>
              <a:rPr sz="1400" b="0" i="0" dirty="0" err="1">
                <a:solidFill>
                  <a:srgbClr val="666666"/>
                </a:solidFill>
                <a:latin typeface="DejaVu Sans"/>
              </a:rPr>
              <a:t>realisation</a:t>
            </a:r>
            <a:r>
              <a:rPr sz="1400" b="0" i="0" dirty="0">
                <a:solidFill>
                  <a:srgbClr val="666666"/>
                </a:solidFill>
                <a:latin typeface="DejaVu Sans"/>
              </a:rPr>
              <a:t>, glitch SNR 98 on one link</a:t>
            </a:r>
          </a:p>
          <a:p>
            <a:pPr algn="l"/>
            <a:r>
              <a:rPr sz="700" b="0" i="0" dirty="0">
                <a:solidFill>
                  <a:srgbClr val="666666"/>
                </a:solidFill>
                <a:latin typeface="DejaVu Sans"/>
              </a:rPr>
              <a:t> </a:t>
            </a:r>
          </a:p>
          <a:p>
            <a:pPr algn="l"/>
            <a:endParaRPr lang="en-US" sz="1400" b="0" i="0" dirty="0">
              <a:solidFill>
                <a:srgbClr val="666666"/>
              </a:solidFill>
              <a:latin typeface="DejaVu Sans"/>
            </a:endParaRPr>
          </a:p>
          <a:p>
            <a:pPr algn="l"/>
            <a:r>
              <a:rPr sz="1400" b="0" i="0" dirty="0">
                <a:solidFill>
                  <a:srgbClr val="666666"/>
                </a:solidFill>
                <a:latin typeface="DejaVu Sans"/>
              </a:rPr>
              <a:t>·  </a:t>
            </a:r>
            <a:r>
              <a:rPr sz="1400" b="0" i="0" dirty="0" err="1">
                <a:solidFill>
                  <a:srgbClr val="666666"/>
                </a:solidFill>
                <a:latin typeface="DejaVu Sans"/>
              </a:rPr>
              <a:t>Marginalised</a:t>
            </a:r>
            <a:r>
              <a:rPr sz="1400" b="0" i="0" dirty="0">
                <a:solidFill>
                  <a:srgbClr val="666666"/>
                </a:solidFill>
                <a:latin typeface="DejaVu Sans"/>
              </a:rPr>
              <a:t> and explicit networks sit with L1</a:t>
            </a:r>
          </a:p>
          <a:p>
            <a:pPr algn="l"/>
            <a:r>
              <a:rPr sz="1400" b="0" i="0" dirty="0">
                <a:solidFill>
                  <a:srgbClr val="666666"/>
                </a:solidFill>
                <a:latin typeface="DejaVu Sans"/>
              </a:rPr>
              <a:t>    and L2</a:t>
            </a:r>
          </a:p>
          <a:p>
            <a:pPr algn="l"/>
            <a:r>
              <a:rPr sz="700" b="0" i="0" dirty="0">
                <a:solidFill>
                  <a:srgbClr val="666666"/>
                </a:solidFill>
                <a:latin typeface="DejaVu Sans"/>
              </a:rPr>
              <a:t> </a:t>
            </a:r>
          </a:p>
          <a:p>
            <a:pPr algn="l"/>
            <a:endParaRPr lang="en-US" sz="1400" b="0" i="0" dirty="0">
              <a:solidFill>
                <a:srgbClr val="666666"/>
              </a:solidFill>
              <a:latin typeface="DejaVu Sans"/>
            </a:endParaRPr>
          </a:p>
          <a:p>
            <a:pPr algn="l"/>
            <a:r>
              <a:rPr sz="1400" b="0" i="0" dirty="0">
                <a:solidFill>
                  <a:srgbClr val="666666"/>
                </a:solidFill>
                <a:latin typeface="DejaVu Sans"/>
              </a:rPr>
              <a:t>·  Glitch ignored (blue wash): a biased foreground</a:t>
            </a:r>
            <a:endParaRPr lang="en-US" sz="1400" b="0" i="0" dirty="0">
              <a:solidFill>
                <a:srgbClr val="666666"/>
              </a:solidFill>
              <a:latin typeface="DejaVu Sans"/>
            </a:endParaRPr>
          </a:p>
          <a:p>
            <a:endParaRPr lang="en-US" sz="1400" dirty="0">
              <a:solidFill>
                <a:srgbClr val="666666"/>
              </a:solidFill>
              <a:latin typeface="DejaVu Sans"/>
            </a:endParaRPr>
          </a:p>
          <a:p>
            <a:endParaRPr lang="en-US" sz="1400" dirty="0">
              <a:solidFill>
                <a:srgbClr val="666666"/>
              </a:solidFill>
              <a:latin typeface="DejaVu Sans"/>
            </a:endParaRPr>
          </a:p>
          <a:p>
            <a:r>
              <a:rPr lang="en-US" sz="1400" dirty="0">
                <a:solidFill>
                  <a:srgbClr val="666666"/>
                </a:solidFill>
                <a:latin typeface="DejaVu Sans"/>
              </a:rPr>
              <a:t>·  11.6 days, stochastic + 1 transient (glitch)</a:t>
            </a:r>
          </a:p>
          <a:p>
            <a:pPr algn="l"/>
            <a:endParaRPr sz="1400" b="0" i="0" dirty="0">
              <a:solidFill>
                <a:srgbClr val="666666"/>
              </a:solidFill>
              <a:latin typeface="DejaVu Sans"/>
            </a:endParaRPr>
          </a:p>
        </p:txBody>
      </p:sp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77295" y="6400800"/>
            <a:ext cx="640080" cy="2770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 i="0">
                <a:solidFill>
                  <a:srgbClr val="666666"/>
                </a:solidFill>
                <a:latin typeface="DejaVu Sans"/>
              </a:rPr>
              <a:t>12/18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85855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i="0">
                <a:solidFill>
                  <a:srgbClr val="1A1A1A"/>
                </a:solidFill>
                <a:latin typeface="DejaVu Sans"/>
              </a:rPr>
              <a:t>How close is close?</a:t>
            </a:r>
          </a:p>
        </p:txBody>
      </p:sp>
      <p:pic>
        <p:nvPicPr>
          <p:cNvPr id="5" name="Picture 4" descr="agree_dumbbe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97280"/>
            <a:ext cx="5154982" cy="53035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63640" y="2377440"/>
            <a:ext cx="5486400" cy="173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i="0">
                <a:solidFill>
                  <a:srgbClr val="666666"/>
                </a:solidFill>
                <a:latin typeface="DejaVu Sans"/>
              </a:rPr>
              <a:t>·  Distances read as the width error that would score the</a:t>
            </a:r>
          </a:p>
          <a:p>
            <a:pPr algn="l"/>
            <a:r>
              <a:rPr sz="1400" b="0" i="0">
                <a:solidFill>
                  <a:srgbClr val="666666"/>
                </a:solidFill>
                <a:latin typeface="DejaVu Sans"/>
              </a:rPr>
              <a:t>    same against the exact posterior</a:t>
            </a:r>
          </a:p>
          <a:p>
            <a:pPr algn="l"/>
            <a:r>
              <a:rPr sz="700" b="0" i="0">
                <a:solidFill>
                  <a:srgbClr val="666666"/>
                </a:solidFill>
                <a:latin typeface="DejaVu Sans"/>
              </a:rPr>
              <a:t> </a:t>
            </a:r>
          </a:p>
          <a:p>
            <a:pPr algn="l"/>
            <a:r>
              <a:rPr sz="1400" b="0" i="0">
                <a:solidFill>
                  <a:srgbClr val="666666"/>
                </a:solidFill>
                <a:latin typeface="DejaVu Sans"/>
              </a:rPr>
              <a:t>·  Network vs L1 ≈ L2 vs L1 ≈ the glitch's own cost</a:t>
            </a:r>
          </a:p>
          <a:p>
            <a:pPr algn="l"/>
            <a:r>
              <a:rPr sz="700" b="0" i="0">
                <a:solidFill>
                  <a:srgbClr val="666666"/>
                </a:solidFill>
                <a:latin typeface="DejaVu Sans"/>
              </a:rPr>
              <a:t> </a:t>
            </a:r>
          </a:p>
          <a:p>
            <a:pPr algn="l"/>
            <a:r>
              <a:rPr sz="1400" b="0" i="0">
                <a:solidFill>
                  <a:srgbClr val="666666"/>
                </a:solidFill>
                <a:latin typeface="DejaVu Sans"/>
              </a:rPr>
              <a:t>·  Ignoring the glitch: 2× to 5×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77295" y="6400800"/>
            <a:ext cx="640080" cy="2770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 i="0">
                <a:solidFill>
                  <a:srgbClr val="666666"/>
                </a:solidFill>
                <a:latin typeface="DejaVu Sans"/>
              </a:rPr>
              <a:t>13/18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85855" cy="4924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i="0" dirty="0">
                <a:solidFill>
                  <a:srgbClr val="1A1A1A"/>
                </a:solidFill>
                <a:latin typeface="DejaVu Sans"/>
              </a:rPr>
              <a:t>MBHBs: 1</a:t>
            </a:r>
            <a:r>
              <a:rPr lang="en-US" sz="2600" b="1" i="0" dirty="0">
                <a:solidFill>
                  <a:srgbClr val="1A1A1A"/>
                </a:solidFill>
                <a:latin typeface="DejaVu Sans"/>
              </a:rPr>
              <a:t>5</a:t>
            </a:r>
            <a:r>
              <a:rPr sz="2600" b="1" i="0" dirty="0">
                <a:solidFill>
                  <a:srgbClr val="1A1A1A"/>
                </a:solidFill>
                <a:latin typeface="DejaVu Sans"/>
              </a:rPr>
              <a:t> parameters we never infer</a:t>
            </a:r>
          </a:p>
        </p:txBody>
      </p:sp>
      <p:pic>
        <p:nvPicPr>
          <p:cNvPr id="5" name="Picture 4" descr="mbhb_corner_physic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1143000"/>
            <a:ext cx="5712754" cy="5257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66560" y="2377440"/>
            <a:ext cx="4937760" cy="224676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i="0" dirty="0">
                <a:solidFill>
                  <a:srgbClr val="666666"/>
                </a:solidFill>
                <a:latin typeface="DejaVu Sans"/>
              </a:rPr>
              <a:t>·  SNR 200 merger in the same noise reali</a:t>
            </a:r>
            <a:r>
              <a:rPr lang="en-US" sz="1400" b="0" i="0" dirty="0">
                <a:solidFill>
                  <a:srgbClr val="666666"/>
                </a:solidFill>
                <a:latin typeface="DejaVu Sans"/>
              </a:rPr>
              <a:t>z</a:t>
            </a:r>
            <a:r>
              <a:rPr sz="1400" b="0" i="0" dirty="0">
                <a:solidFill>
                  <a:srgbClr val="666666"/>
                </a:solidFill>
                <a:latin typeface="DejaVu Sans"/>
              </a:rPr>
              <a:t>ation</a:t>
            </a:r>
            <a:endParaRPr lang="en-US" sz="1400" b="0" i="0" dirty="0">
              <a:solidFill>
                <a:srgbClr val="666666"/>
              </a:solidFill>
              <a:latin typeface="DejaVu Sans"/>
            </a:endParaRPr>
          </a:p>
          <a:p>
            <a:pPr algn="l"/>
            <a:endParaRPr sz="1400" b="0" i="0" dirty="0">
              <a:solidFill>
                <a:srgbClr val="666666"/>
              </a:solidFill>
              <a:latin typeface="DejaVu Sans"/>
            </a:endParaRPr>
          </a:p>
          <a:p>
            <a:pPr algn="l"/>
            <a:r>
              <a:rPr sz="700" b="0" i="0" dirty="0">
                <a:solidFill>
                  <a:srgbClr val="666666"/>
                </a:solidFill>
                <a:latin typeface="DejaVu Sans"/>
              </a:rPr>
              <a:t> </a:t>
            </a:r>
          </a:p>
          <a:p>
            <a:pPr algn="l"/>
            <a:r>
              <a:rPr sz="1400" b="0" i="0" dirty="0">
                <a:solidFill>
                  <a:srgbClr val="666666"/>
                </a:solidFill>
                <a:latin typeface="DejaVu Sans"/>
              </a:rPr>
              <a:t>·  DSM and FM networks, never told about the MBHB</a:t>
            </a:r>
          </a:p>
          <a:p>
            <a:pPr algn="l"/>
            <a:r>
              <a:rPr sz="700" b="0" i="0" dirty="0">
                <a:solidFill>
                  <a:srgbClr val="666666"/>
                </a:solidFill>
                <a:latin typeface="DejaVu Sans"/>
              </a:rPr>
              <a:t> </a:t>
            </a:r>
          </a:p>
          <a:p>
            <a:pPr algn="l"/>
            <a:endParaRPr lang="en-US" sz="1400" b="0" i="0" dirty="0">
              <a:solidFill>
                <a:srgbClr val="666666"/>
              </a:solidFill>
              <a:latin typeface="DejaVu Sans"/>
            </a:endParaRPr>
          </a:p>
          <a:p>
            <a:pPr algn="l"/>
            <a:r>
              <a:rPr sz="1400" b="0" i="0" dirty="0">
                <a:solidFill>
                  <a:srgbClr val="666666"/>
                </a:solidFill>
                <a:latin typeface="DejaVu Sans"/>
              </a:rPr>
              <a:t>·  MBHB-blind likelihood (blue wash): a biased</a:t>
            </a:r>
          </a:p>
          <a:p>
            <a:pPr algn="l"/>
            <a:r>
              <a:rPr sz="1400" b="0" i="0" dirty="0">
                <a:solidFill>
                  <a:srgbClr val="666666"/>
                </a:solidFill>
                <a:latin typeface="DejaVu Sans"/>
              </a:rPr>
              <a:t>    foreground</a:t>
            </a:r>
            <a:endParaRPr lang="en-US" sz="1400" b="0" i="0" dirty="0">
              <a:solidFill>
                <a:srgbClr val="666666"/>
              </a:solidFill>
              <a:latin typeface="DejaVu Sans"/>
            </a:endParaRPr>
          </a:p>
          <a:p>
            <a:endParaRPr lang="en-US" sz="1400" dirty="0">
              <a:solidFill>
                <a:srgbClr val="666666"/>
              </a:solidFill>
              <a:latin typeface="DejaVu Sans"/>
            </a:endParaRPr>
          </a:p>
          <a:p>
            <a:r>
              <a:rPr lang="en-US" sz="1400" dirty="0">
                <a:solidFill>
                  <a:srgbClr val="666666"/>
                </a:solidFill>
                <a:latin typeface="DejaVu Sans"/>
              </a:rPr>
              <a:t>·  11.6 days, stochastic + 1 transient (MBHB)</a:t>
            </a:r>
          </a:p>
          <a:p>
            <a:pPr algn="l"/>
            <a:endParaRPr sz="1400" b="0" i="0" dirty="0">
              <a:solidFill>
                <a:srgbClr val="666666"/>
              </a:solidFill>
              <a:latin typeface="DejaVu Sans"/>
            </a:endParaRPr>
          </a:p>
        </p:txBody>
      </p:sp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77295" y="6400800"/>
            <a:ext cx="640080" cy="2770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 i="0">
                <a:solidFill>
                  <a:srgbClr val="666666"/>
                </a:solidFill>
                <a:latin typeface="DejaVu Sans"/>
              </a:rPr>
              <a:t>14/18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85855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i="0">
                <a:solidFill>
                  <a:srgbClr val="1A1A1A"/>
                </a:solidFill>
                <a:latin typeface="DejaVu Sans"/>
              </a:rPr>
              <a:t>Three decades of transient SNR</a:t>
            </a:r>
          </a:p>
        </p:txBody>
      </p:sp>
      <p:pic>
        <p:nvPicPr>
          <p:cNvPr id="5" name="Picture 4" descr="fig7a_snr_ladder_glitc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520562"/>
            <a:ext cx="5532120" cy="3771154"/>
          </a:xfrm>
          <a:prstGeom prst="rect">
            <a:avLst/>
          </a:prstGeom>
        </p:spPr>
      </p:pic>
      <p:pic>
        <p:nvPicPr>
          <p:cNvPr id="6" name="Picture 5" descr="snr_ladder_mbhb_physic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912" y="1520562"/>
            <a:ext cx="5532120" cy="377115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5532120"/>
            <a:ext cx="11183112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0" i="0">
                <a:solidFill>
                  <a:srgbClr val="666666"/>
                </a:solidFill>
                <a:latin typeface="DejaVu Sans"/>
              </a:rPr>
              <a:t>16384 prior draws per network, binned by injected SNR   ·   RMS bias over the 24 shared parameters</a:t>
            </a:r>
          </a:p>
        </p:txBody>
      </p:sp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77295" y="6400800"/>
            <a:ext cx="640080" cy="2770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 i="0">
                <a:solidFill>
                  <a:srgbClr val="666666"/>
                </a:solidFill>
                <a:latin typeface="DejaVu Sans"/>
              </a:rPr>
              <a:t>15/18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85855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i="0">
                <a:solidFill>
                  <a:srgbClr val="1A1A1A"/>
                </a:solidFill>
                <a:latin typeface="DejaVu Sans"/>
              </a:rPr>
              <a:t>Tokens in time</a:t>
            </a:r>
          </a:p>
        </p:txBody>
      </p:sp>
      <p:pic>
        <p:nvPicPr>
          <p:cNvPr id="5" name="Picture 4" descr="sec5_stft_obs9_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1188720"/>
            <a:ext cx="7406640" cy="40708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092439" y="1600200"/>
            <a:ext cx="3921981" cy="332398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i="0" dirty="0">
                <a:solidFill>
                  <a:srgbClr val="666666"/>
                </a:solidFill>
                <a:latin typeface="DejaVu Sans"/>
              </a:rPr>
              <a:t>·  35 chunks of 8 h → 35 data tokens,</a:t>
            </a:r>
          </a:p>
          <a:p>
            <a:pPr algn="l"/>
            <a:r>
              <a:rPr sz="1400" b="0" i="0" dirty="0">
                <a:solidFill>
                  <a:srgbClr val="666666"/>
                </a:solidFill>
                <a:latin typeface="DejaVu Sans"/>
              </a:rPr>
              <a:t>    one shared embedder</a:t>
            </a:r>
            <a:r>
              <a:rPr lang="en-US" sz="1400" b="0" i="0" dirty="0">
                <a:solidFill>
                  <a:srgbClr val="666666"/>
                </a:solidFill>
                <a:latin typeface="DejaVu Sans"/>
              </a:rPr>
              <a:t> (11.6 day total)</a:t>
            </a:r>
            <a:endParaRPr sz="1400" b="0" i="0" dirty="0">
              <a:solidFill>
                <a:srgbClr val="666666"/>
              </a:solidFill>
              <a:latin typeface="DejaVu Sans"/>
            </a:endParaRPr>
          </a:p>
          <a:p>
            <a:pPr algn="l"/>
            <a:r>
              <a:rPr sz="700" b="0" i="0" dirty="0">
                <a:solidFill>
                  <a:srgbClr val="666666"/>
                </a:solidFill>
                <a:latin typeface="DejaVu Sans"/>
              </a:rPr>
              <a:t> </a:t>
            </a:r>
          </a:p>
          <a:p>
            <a:pPr algn="l"/>
            <a:endParaRPr lang="en-US" sz="1400" b="0" i="0" dirty="0">
              <a:solidFill>
                <a:srgbClr val="666666"/>
              </a:solidFill>
              <a:latin typeface="DejaVu Sans"/>
            </a:endParaRPr>
          </a:p>
          <a:p>
            <a:pPr algn="l"/>
            <a:r>
              <a:rPr sz="1400" b="0" i="0" dirty="0">
                <a:solidFill>
                  <a:srgbClr val="666666"/>
                </a:solidFill>
                <a:latin typeface="DejaVu Sans"/>
              </a:rPr>
              <a:t>·  Attention across chunks builds the</a:t>
            </a:r>
          </a:p>
          <a:p>
            <a:pPr algn="l"/>
            <a:r>
              <a:rPr sz="1400" b="0" i="0" dirty="0">
                <a:solidFill>
                  <a:srgbClr val="666666"/>
                </a:solidFill>
                <a:latin typeface="DejaVu Sans"/>
              </a:rPr>
              <a:t>    time-frequency map</a:t>
            </a:r>
          </a:p>
          <a:p>
            <a:pPr algn="l"/>
            <a:r>
              <a:rPr sz="700" b="0" i="0" dirty="0">
                <a:solidFill>
                  <a:srgbClr val="666666"/>
                </a:solidFill>
                <a:latin typeface="DejaVu Sans"/>
              </a:rPr>
              <a:t> </a:t>
            </a:r>
          </a:p>
          <a:p>
            <a:pPr algn="l"/>
            <a:endParaRPr lang="en-US" sz="1400" b="0" i="0" dirty="0">
              <a:solidFill>
                <a:srgbClr val="666666"/>
              </a:solidFill>
              <a:latin typeface="DejaVu Sans"/>
            </a:endParaRPr>
          </a:p>
          <a:p>
            <a:pPr algn="l"/>
            <a:r>
              <a:rPr sz="1400" b="0" i="0" dirty="0">
                <a:solidFill>
                  <a:srgbClr val="666666"/>
                </a:solidFill>
                <a:latin typeface="DejaVu Sans"/>
              </a:rPr>
              <a:t>·  Per-block noise levels see only their</a:t>
            </a:r>
          </a:p>
          <a:p>
            <a:pPr algn="l"/>
            <a:r>
              <a:rPr sz="1400" b="0" i="0" dirty="0">
                <a:solidFill>
                  <a:srgbClr val="666666"/>
                </a:solidFill>
                <a:latin typeface="DejaVu Sans"/>
              </a:rPr>
              <a:t>    own block</a:t>
            </a:r>
          </a:p>
          <a:p>
            <a:pPr algn="l"/>
            <a:r>
              <a:rPr sz="700" b="0" i="0" dirty="0">
                <a:solidFill>
                  <a:srgbClr val="666666"/>
                </a:solidFill>
                <a:latin typeface="DejaVu Sans"/>
              </a:rPr>
              <a:t> </a:t>
            </a:r>
          </a:p>
          <a:p>
            <a:pPr algn="l"/>
            <a:endParaRPr lang="en-US" sz="1400" b="0" i="0" dirty="0">
              <a:solidFill>
                <a:srgbClr val="666666"/>
              </a:solidFill>
              <a:latin typeface="DejaVu Sans"/>
            </a:endParaRPr>
          </a:p>
          <a:p>
            <a:pPr algn="l"/>
            <a:r>
              <a:rPr sz="1400" b="0" i="0" dirty="0">
                <a:solidFill>
                  <a:srgbClr val="666666"/>
                </a:solidFill>
                <a:latin typeface="DejaVu Sans"/>
              </a:rPr>
              <a:t>·  Realistic glitch rate; a gap is a</a:t>
            </a:r>
          </a:p>
          <a:p>
            <a:pPr algn="l"/>
            <a:r>
              <a:rPr sz="1400" b="0" i="0" dirty="0">
                <a:solidFill>
                  <a:srgbClr val="666666"/>
                </a:solidFill>
                <a:latin typeface="DejaVu Sans"/>
              </a:rPr>
              <a:t>    missing token</a:t>
            </a:r>
          </a:p>
          <a:p>
            <a:pPr algn="l"/>
            <a:r>
              <a:rPr sz="700" b="0" i="0" dirty="0">
                <a:solidFill>
                  <a:srgbClr val="666666"/>
                </a:solidFill>
                <a:latin typeface="DejaVu Sans"/>
              </a:rPr>
              <a:t> </a:t>
            </a:r>
          </a:p>
          <a:p>
            <a:pPr algn="l"/>
            <a:endParaRPr lang="en-US" sz="1400" b="0" i="0" dirty="0">
              <a:solidFill>
                <a:srgbClr val="666666"/>
              </a:solidFill>
              <a:latin typeface="DejaVu Sans"/>
            </a:endParaRPr>
          </a:p>
          <a:p>
            <a:pPr algn="l"/>
            <a:r>
              <a:rPr sz="1400" b="0" i="0" dirty="0">
                <a:solidFill>
                  <a:srgbClr val="666666"/>
                </a:solidFill>
                <a:latin typeface="DejaVu Sans"/>
              </a:rPr>
              <a:t>·  37 parameters, 72 tokens</a:t>
            </a:r>
          </a:p>
        </p:txBody>
      </p:sp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77295" y="6400800"/>
            <a:ext cx="640080" cy="2770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 i="0">
                <a:solidFill>
                  <a:srgbClr val="666666"/>
                </a:solidFill>
                <a:latin typeface="DejaVu Sans"/>
              </a:rPr>
              <a:t>16/18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85855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i="0" dirty="0">
                <a:solidFill>
                  <a:srgbClr val="1A1A1A"/>
                </a:solidFill>
                <a:latin typeface="DejaVu Sans"/>
              </a:rPr>
              <a:t>It measures the non-stationarity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4BC195A-C41B-1C04-F927-1448CF268F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981" y="1367450"/>
            <a:ext cx="5048638" cy="4383612"/>
          </a:xfrm>
          <a:prstGeom prst="rect">
            <a:avLst/>
          </a:prstGeom>
        </p:spPr>
      </p:pic>
      <p:pic>
        <p:nvPicPr>
          <p:cNvPr id="5" name="Picture 4" descr="sec5_ladd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9381" y="2226644"/>
            <a:ext cx="7332619" cy="28824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 dir="r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77295" y="6400800"/>
            <a:ext cx="640080" cy="2770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 i="0">
                <a:solidFill>
                  <a:srgbClr val="666666"/>
                </a:solidFill>
                <a:latin typeface="DejaVu Sans"/>
              </a:rPr>
              <a:t>17/18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85855" cy="4924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i="0" dirty="0">
                <a:solidFill>
                  <a:srgbClr val="1A1A1A"/>
                </a:solidFill>
                <a:latin typeface="DejaVu Sans"/>
              </a:rPr>
              <a:t>Checking the networks: D</a:t>
            </a:r>
            <a:r>
              <a:rPr lang="en-US" sz="2600" b="1" i="0" dirty="0">
                <a:solidFill>
                  <a:srgbClr val="1A1A1A"/>
                </a:solidFill>
                <a:latin typeface="DejaVu Sans"/>
              </a:rPr>
              <a:t>iffusion vs Flow Matching</a:t>
            </a:r>
            <a:endParaRPr sz="2600" b="1" i="0" dirty="0">
              <a:solidFill>
                <a:srgbClr val="1A1A1A"/>
              </a:solidFill>
              <a:latin typeface="DejaVu San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2920" y="1188720"/>
            <a:ext cx="4251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 i="0">
                <a:solidFill>
                  <a:srgbClr val="1A1A1A"/>
                </a:solidFill>
                <a:latin typeface="DejaVu Sans"/>
              </a:rPr>
              <a:t>stochastic only</a:t>
            </a:r>
          </a:p>
        </p:txBody>
      </p:sp>
      <p:pic>
        <p:nvPicPr>
          <p:cNvPr id="6" name="Picture 5" descr="fig7_3a_population_cover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549" y="1600200"/>
            <a:ext cx="3968701" cy="47091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92040" y="1188720"/>
            <a:ext cx="4251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 i="0">
                <a:solidFill>
                  <a:srgbClr val="1A1A1A"/>
                </a:solidFill>
                <a:latin typeface="DejaVu Sans"/>
              </a:rPr>
              <a:t>with an MBHB</a:t>
            </a:r>
          </a:p>
        </p:txBody>
      </p:sp>
      <p:pic>
        <p:nvPicPr>
          <p:cNvPr id="8" name="Picture 7" descr="mbhb_coverage_physic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1870" y="1600200"/>
            <a:ext cx="4012299" cy="47091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81160" y="2194560"/>
            <a:ext cx="2606040" cy="246221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i="0" dirty="0">
                <a:solidFill>
                  <a:srgbClr val="666666"/>
                </a:solidFill>
                <a:latin typeface="DejaVu Sans"/>
              </a:rPr>
              <a:t>·  TARP: both close to the</a:t>
            </a:r>
          </a:p>
          <a:p>
            <a:pPr algn="l"/>
            <a:r>
              <a:rPr sz="1400" b="0" i="0" dirty="0">
                <a:solidFill>
                  <a:srgbClr val="666666"/>
                </a:solidFill>
                <a:latin typeface="DejaVu Sans"/>
              </a:rPr>
              <a:t>    diagonal</a:t>
            </a:r>
            <a:endParaRPr lang="en-US" sz="1400" b="0" i="0" dirty="0">
              <a:solidFill>
                <a:srgbClr val="666666"/>
              </a:solidFill>
              <a:latin typeface="DejaVu Sans"/>
            </a:endParaRPr>
          </a:p>
          <a:p>
            <a:pPr algn="l"/>
            <a:endParaRPr sz="1400" b="0" i="0" dirty="0">
              <a:solidFill>
                <a:srgbClr val="666666"/>
              </a:solidFill>
              <a:latin typeface="DejaVu Sans"/>
            </a:endParaRPr>
          </a:p>
          <a:p>
            <a:pPr algn="l"/>
            <a:r>
              <a:rPr sz="700" b="0" i="0" dirty="0">
                <a:solidFill>
                  <a:srgbClr val="666666"/>
                </a:solidFill>
                <a:latin typeface="DejaVu Sans"/>
              </a:rPr>
              <a:t> </a:t>
            </a:r>
          </a:p>
          <a:p>
            <a:pPr algn="l"/>
            <a:r>
              <a:rPr sz="1400" b="0" i="0" dirty="0">
                <a:solidFill>
                  <a:srgbClr val="666666"/>
                </a:solidFill>
                <a:latin typeface="DejaVu Sans"/>
              </a:rPr>
              <a:t>·  HPD separates them:</a:t>
            </a:r>
          </a:p>
          <a:p>
            <a:pPr algn="l"/>
            <a:r>
              <a:rPr sz="1400" b="0" i="0" dirty="0">
                <a:solidFill>
                  <a:srgbClr val="666666"/>
                </a:solidFill>
                <a:latin typeface="DejaVu Sans"/>
              </a:rPr>
              <a:t>    DSM is the more</a:t>
            </a:r>
          </a:p>
          <a:p>
            <a:pPr algn="l"/>
            <a:r>
              <a:rPr sz="1400" b="0" i="0" dirty="0">
                <a:solidFill>
                  <a:srgbClr val="666666"/>
                </a:solidFill>
                <a:latin typeface="DejaVu Sans"/>
              </a:rPr>
              <a:t>    over-confident</a:t>
            </a:r>
          </a:p>
          <a:p>
            <a:pPr algn="l"/>
            <a:r>
              <a:rPr sz="700" b="0" i="0" dirty="0">
                <a:solidFill>
                  <a:srgbClr val="666666"/>
                </a:solidFill>
                <a:latin typeface="DejaVu Sans"/>
              </a:rPr>
              <a:t> </a:t>
            </a:r>
          </a:p>
          <a:p>
            <a:pPr algn="l"/>
            <a:endParaRPr lang="en-US" sz="1400" b="0" i="0" dirty="0">
              <a:solidFill>
                <a:srgbClr val="666666"/>
              </a:solidFill>
              <a:latin typeface="DejaVu Sans"/>
            </a:endParaRPr>
          </a:p>
          <a:p>
            <a:pPr algn="l"/>
            <a:r>
              <a:rPr sz="1400" b="0" i="0" dirty="0">
                <a:solidFill>
                  <a:srgbClr val="666666"/>
                </a:solidFill>
                <a:latin typeface="DejaVu Sans"/>
              </a:rPr>
              <a:t>·  16384 trials: every null</a:t>
            </a:r>
          </a:p>
          <a:p>
            <a:pPr algn="l"/>
            <a:r>
              <a:rPr sz="1400" b="0" i="0" dirty="0">
                <a:solidFill>
                  <a:srgbClr val="666666"/>
                </a:solidFill>
                <a:latin typeface="DejaVu Sans"/>
              </a:rPr>
              <a:t>    rejects, so read the</a:t>
            </a:r>
          </a:p>
          <a:p>
            <a:pPr algn="l"/>
            <a:r>
              <a:rPr sz="1400" b="0" i="0" dirty="0">
                <a:solidFill>
                  <a:srgbClr val="666666"/>
                </a:solidFill>
                <a:latin typeface="DejaVu Sans"/>
              </a:rPr>
              <a:t>    effect size</a:t>
            </a:r>
          </a:p>
        </p:txBody>
      </p:sp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77295" y="6400800"/>
            <a:ext cx="640080" cy="2770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 i="0">
                <a:solidFill>
                  <a:srgbClr val="666666"/>
                </a:solidFill>
                <a:latin typeface="DejaVu Sans"/>
              </a:rPr>
              <a:t>18/18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85855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2600" b="1" i="0" dirty="0">
                <a:solidFill>
                  <a:srgbClr val="1A1A1A"/>
                </a:solidFill>
                <a:latin typeface="DejaVu Sans"/>
              </a:rPr>
              <a:t>Take-home</a:t>
            </a:r>
            <a:endParaRPr sz="2600" b="1" i="0" dirty="0">
              <a:solidFill>
                <a:srgbClr val="1A1A1A"/>
              </a:solidFill>
              <a:latin typeface="DejaVu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8640" y="2378095"/>
            <a:ext cx="11094415" cy="30162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dirty="0">
                <a:solidFill>
                  <a:srgbClr val="1A1A1A"/>
                </a:solidFill>
                <a:latin typeface="DejaVu Sans"/>
              </a:rPr>
              <a:t>•  Parameters and data are tokens: 7 → 37 parameters, 1 → 35 data tokens</a:t>
            </a:r>
          </a:p>
          <a:p>
            <a:r>
              <a:rPr sz="1900" dirty="0">
                <a:latin typeface="DejaVu Sans"/>
              </a:rPr>
              <a:t> </a:t>
            </a:r>
          </a:p>
          <a:p>
            <a:pPr algn="l"/>
            <a:r>
              <a:rPr sz="1900" dirty="0">
                <a:solidFill>
                  <a:srgbClr val="1A1A1A"/>
                </a:solidFill>
                <a:latin typeface="DejaVu Sans"/>
              </a:rPr>
              <a:t>•  Learned </a:t>
            </a:r>
            <a:r>
              <a:rPr sz="1900" dirty="0" err="1">
                <a:solidFill>
                  <a:srgbClr val="1A1A1A"/>
                </a:solidFill>
                <a:latin typeface="DejaVu Sans"/>
              </a:rPr>
              <a:t>marginalisation</a:t>
            </a:r>
            <a:r>
              <a:rPr sz="1900" dirty="0">
                <a:solidFill>
                  <a:srgbClr val="1A1A1A"/>
                </a:solidFill>
                <a:latin typeface="DejaVu Sans"/>
              </a:rPr>
              <a:t> of transients, as good as the analytic one</a:t>
            </a:r>
          </a:p>
          <a:p>
            <a:r>
              <a:rPr sz="1900" dirty="0">
                <a:latin typeface="DejaVu Sans"/>
              </a:rPr>
              <a:t> </a:t>
            </a:r>
          </a:p>
          <a:p>
            <a:pPr algn="l"/>
            <a:r>
              <a:rPr sz="1900" dirty="0">
                <a:solidFill>
                  <a:srgbClr val="1A1A1A"/>
                </a:solidFill>
                <a:latin typeface="DejaVu Sans"/>
              </a:rPr>
              <a:t>•  Non-stationarity as tokens in time: a learned time-frequency map</a:t>
            </a:r>
          </a:p>
          <a:p>
            <a:r>
              <a:rPr sz="1900" dirty="0">
                <a:latin typeface="DejaVu Sans"/>
              </a:rPr>
              <a:t> </a:t>
            </a:r>
          </a:p>
          <a:p>
            <a:pPr algn="l"/>
            <a:r>
              <a:rPr sz="1900" dirty="0">
                <a:solidFill>
                  <a:srgbClr val="1A1A1A"/>
                </a:solidFill>
                <a:latin typeface="DejaVu Sans"/>
              </a:rPr>
              <a:t>•  Calibrated at the percent level; </a:t>
            </a:r>
            <a:r>
              <a:rPr lang="en-US" sz="1900" dirty="0">
                <a:solidFill>
                  <a:srgbClr val="1A1A1A"/>
                </a:solidFill>
                <a:latin typeface="DejaVu Sans"/>
              </a:rPr>
              <a:t>diffusion and flow matching</a:t>
            </a:r>
          </a:p>
          <a:p>
            <a:pPr algn="l"/>
            <a:endParaRPr lang="en-US" sz="1900" dirty="0">
              <a:solidFill>
                <a:srgbClr val="1A1A1A"/>
              </a:solidFill>
              <a:latin typeface="DejaVu Sans"/>
            </a:endParaRPr>
          </a:p>
          <a:p>
            <a:r>
              <a:rPr lang="en-US" sz="1900" dirty="0">
                <a:solidFill>
                  <a:srgbClr val="1A1A1A"/>
                </a:solidFill>
                <a:latin typeface="DejaVu Sans"/>
              </a:rPr>
              <a:t>•  Transformer flexibility as an inference engine is unmatched</a:t>
            </a:r>
          </a:p>
          <a:p>
            <a:pPr algn="l"/>
            <a:endParaRPr lang="en-US" sz="1900" dirty="0">
              <a:solidFill>
                <a:srgbClr val="1A1A1A"/>
              </a:solidFill>
              <a:latin typeface="DejaVu Sans"/>
            </a:endParaRPr>
          </a:p>
        </p:txBody>
      </p:sp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2743200"/>
            <a:ext cx="10728655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400" b="1" i="0">
                <a:solidFill>
                  <a:srgbClr val="1A1A1A"/>
                </a:solidFill>
                <a:latin typeface="DejaVu Sans"/>
              </a:rPr>
              <a:t>Thank you</a:t>
            </a:r>
          </a:p>
        </p:txBody>
      </p:sp>
    </p:spTree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9E1970-43BC-6A6D-5275-401F52BB7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B4B18B-122B-7159-E318-711BC983840E}"/>
              </a:ext>
            </a:extLst>
          </p:cNvPr>
          <p:cNvSpPr txBox="1"/>
          <p:nvPr/>
        </p:nvSpPr>
        <p:spPr>
          <a:xfrm>
            <a:off x="11277295" y="6400800"/>
            <a:ext cx="640080" cy="2770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 i="0">
                <a:solidFill>
                  <a:srgbClr val="666666"/>
                </a:solidFill>
                <a:latin typeface="DejaVu Sans"/>
              </a:rPr>
              <a:t>18/18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DC8946-5C91-B78E-5AC2-0E7FAC1FEE40}"/>
              </a:ext>
            </a:extLst>
          </p:cNvPr>
          <p:cNvSpPr txBox="1"/>
          <p:nvPr/>
        </p:nvSpPr>
        <p:spPr>
          <a:xfrm>
            <a:off x="502920" y="320040"/>
            <a:ext cx="11185855" cy="4924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2600" b="1" i="0" dirty="0">
                <a:solidFill>
                  <a:srgbClr val="1A1A1A"/>
                </a:solidFill>
                <a:latin typeface="DejaVu Sans"/>
              </a:rPr>
              <a:t>Noise galore</a:t>
            </a:r>
            <a:endParaRPr sz="2600" b="1" i="0" dirty="0">
              <a:solidFill>
                <a:srgbClr val="1A1A1A"/>
              </a:solidFill>
              <a:latin typeface="DejaVu San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A4408C-ACED-3AE6-1E9F-4CF4D282D46C}"/>
              </a:ext>
            </a:extLst>
          </p:cNvPr>
          <p:cNvSpPr txBox="1"/>
          <p:nvPr/>
        </p:nvSpPr>
        <p:spPr>
          <a:xfrm>
            <a:off x="6845285" y="197396"/>
            <a:ext cx="4745736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 i="0" dirty="0">
                <a:solidFill>
                  <a:srgbClr val="1A1A1A"/>
                </a:solidFill>
                <a:latin typeface="DejaVu Sans"/>
              </a:rPr>
              <a:t>Instrument noise</a:t>
            </a:r>
            <a:r>
              <a:rPr sz="1300" b="0" i="0" dirty="0">
                <a:solidFill>
                  <a:srgbClr val="666666"/>
                </a:solidFill>
                <a:latin typeface="DejaVu Sans"/>
              </a:rPr>
              <a:t>   2 → 3</a:t>
            </a:r>
            <a:r>
              <a:rPr lang="en-US" sz="1300" dirty="0">
                <a:solidFill>
                  <a:srgbClr val="666666"/>
                </a:solidFill>
                <a:latin typeface="DejaVu Sans"/>
              </a:rPr>
              <a:t>2</a:t>
            </a:r>
            <a:r>
              <a:rPr sz="1300" b="0" i="0" dirty="0">
                <a:solidFill>
                  <a:srgbClr val="666666"/>
                </a:solidFill>
                <a:latin typeface="DejaVu Sans"/>
              </a:rPr>
              <a:t> parameters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A31A4E-F011-158F-B250-8975BDC86CD6}"/>
              </a:ext>
            </a:extLst>
          </p:cNvPr>
          <p:cNvSpPr txBox="1"/>
          <p:nvPr/>
        </p:nvSpPr>
        <p:spPr>
          <a:xfrm>
            <a:off x="6845285" y="581444"/>
            <a:ext cx="4745736" cy="4480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666666"/>
                </a:solidFill>
                <a:latin typeface="DejaVu Sans"/>
              </a:rPr>
              <a:t>No off-source data: inferred jointly with the signals</a:t>
            </a:r>
          </a:p>
        </p:txBody>
      </p:sp>
      <p:pic>
        <p:nvPicPr>
          <p:cNvPr id="12" name="Picture 11" descr="noise_15.png">
            <a:extLst>
              <a:ext uri="{FF2B5EF4-FFF2-40B4-BE49-F238E27FC236}">
                <a16:creationId xmlns:a16="http://schemas.microsoft.com/office/drawing/2014/main" id="{7861A933-96EF-1E6F-277C-6AB32C63D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6725" y="951776"/>
            <a:ext cx="4486133" cy="29179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51BAB24-823C-0FD4-FA84-833364545282}"/>
              </a:ext>
            </a:extLst>
          </p:cNvPr>
          <p:cNvSpPr txBox="1"/>
          <p:nvPr/>
        </p:nvSpPr>
        <p:spPr>
          <a:xfrm>
            <a:off x="7959128" y="1261863"/>
            <a:ext cx="1280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666666"/>
                </a:solidFill>
                <a:latin typeface="DejaVu Sans"/>
              </a:rPr>
              <a:t>usual model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190BD81-580D-8BF6-DF73-38F72A061AB7}"/>
              </a:ext>
            </a:extLst>
          </p:cNvPr>
          <p:cNvSpPr txBox="1"/>
          <p:nvPr/>
        </p:nvSpPr>
        <p:spPr>
          <a:xfrm>
            <a:off x="9036911" y="1261863"/>
            <a:ext cx="1280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666666"/>
                </a:solidFill>
                <a:latin typeface="DejaVu Sans"/>
              </a:rPr>
              <a:t>spline shape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822765-891C-1BCB-493F-5ED4DDC90496}"/>
              </a:ext>
            </a:extLst>
          </p:cNvPr>
          <p:cNvSpPr txBox="1"/>
          <p:nvPr/>
        </p:nvSpPr>
        <p:spPr>
          <a:xfrm>
            <a:off x="9898668" y="1261863"/>
            <a:ext cx="1280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666666"/>
                </a:solidFill>
                <a:latin typeface="DejaVu Sans"/>
              </a:rPr>
              <a:t>links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9438315-6BD8-121E-7AEF-5DBD6B675358}"/>
              </a:ext>
            </a:extLst>
          </p:cNvPr>
          <p:cNvSpPr txBox="1"/>
          <p:nvPr/>
        </p:nvSpPr>
        <p:spPr>
          <a:xfrm>
            <a:off x="10552994" y="1261863"/>
            <a:ext cx="1280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666666"/>
                </a:solidFill>
                <a:latin typeface="DejaVu Sans"/>
              </a:rPr>
              <a:t>blocks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D7025082-0A8D-18AE-0303-225E273F12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49" y="1818605"/>
            <a:ext cx="3941212" cy="4278302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1F14546-AC85-3DDB-9435-CBF269163A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1052" y="1910256"/>
            <a:ext cx="7817804" cy="415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756879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1196</TotalTime>
  <Words>1283</Words>
  <Application>Microsoft Office PowerPoint</Application>
  <PresentationFormat>Widescreen</PresentationFormat>
  <Paragraphs>214</Paragraphs>
  <Slides>21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DejaVu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Iuliu Cuceu</cp:lastModifiedBy>
  <cp:revision>18</cp:revision>
  <dcterms:created xsi:type="dcterms:W3CDTF">2013-01-27T09:14:16Z</dcterms:created>
  <dcterms:modified xsi:type="dcterms:W3CDTF">2026-10-07T08:10:25Z</dcterms:modified>
  <cp:category/>
</cp:coreProperties>
</file>