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6" r:id="rId4"/>
    <p:sldId id="288" r:id="rId5"/>
    <p:sldId id="289" r:id="rId6"/>
    <p:sldId id="282" r:id="rId7"/>
    <p:sldId id="283" r:id="rId8"/>
    <p:sldId id="284" r:id="rId9"/>
    <p:sldId id="285" r:id="rId10"/>
    <p:sldId id="290" r:id="rId11"/>
    <p:sldId id="257" r:id="rId12"/>
    <p:sldId id="258" r:id="rId13"/>
    <p:sldId id="260" r:id="rId14"/>
    <p:sldId id="278" r:id="rId15"/>
    <p:sldId id="279" r:id="rId16"/>
    <p:sldId id="280" r:id="rId17"/>
    <p:sldId id="281" r:id="rId18"/>
    <p:sldId id="291" r:id="rId19"/>
    <p:sldId id="263" r:id="rId20"/>
    <p:sldId id="264" r:id="rId21"/>
    <p:sldId id="265" r:id="rId22"/>
    <p:sldId id="267" r:id="rId23"/>
    <p:sldId id="262" r:id="rId24"/>
    <p:sldId id="287" r:id="rId25"/>
    <p:sldId id="271" r:id="rId26"/>
    <p:sldId id="274" r:id="rId27"/>
    <p:sldId id="273" r:id="rId28"/>
    <p:sldId id="276" r:id="rId29"/>
    <p:sldId id="266" r:id="rId30"/>
    <p:sldId id="277" r:id="rId31"/>
    <p:sldId id="261" r:id="rId32"/>
    <p:sldId id="268" r:id="rId33"/>
    <p:sldId id="270" r:id="rId34"/>
    <p:sldId id="269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8028" autoAdjust="0"/>
  </p:normalViewPr>
  <p:slideViewPr>
    <p:cSldViewPr>
      <p:cViewPr varScale="1">
        <p:scale>
          <a:sx n="73" d="100"/>
          <a:sy n="73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af\JJCs\JJC2010\ANALYSIS_TALK_CLOTUR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af\JJCs\JJC2010\ANALYSIS_TALK_CLOTUR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af\JJCs\JJC2010\online\ANALYSIS_TALK_CLOTUR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af\JJCs\JJC2010\online\ANALYSIS_TALK_CLOTUR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af\JJCs\JJC2010\online\ANALYSIS_TALK_CLOTUR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af\JJCs\JJC2010\online\ANALYSIS_TALK_CLOTU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/>
            </a:pPr>
            <a:r>
              <a:rPr lang="en-US"/>
              <a:t>Nombre</a:t>
            </a:r>
            <a:r>
              <a:rPr lang="en-US" baseline="0"/>
              <a:t> d'inscrits par jour</a:t>
            </a:r>
            <a:endParaRPr lang="en-US"/>
          </a:p>
        </c:rich>
      </c:tx>
    </c:title>
    <c:plotArea>
      <c:layout>
        <c:manualLayout>
          <c:layoutTarget val="inner"/>
          <c:xMode val="edge"/>
          <c:yMode val="edge"/>
          <c:x val="6.2060996041184098E-2"/>
          <c:y val="9.2697285079112748E-2"/>
          <c:w val="0.92175101279495542"/>
          <c:h val="0.77892164898946004"/>
        </c:manualLayout>
      </c:layout>
      <c:barChart>
        <c:barDir val="col"/>
        <c:grouping val="clustered"/>
        <c:ser>
          <c:idx val="0"/>
          <c:order val="0"/>
          <c:tx>
            <c:strRef>
              <c:f>Feuil1!$B$1</c:f>
              <c:strCache>
                <c:ptCount val="1"/>
                <c:pt idx="0">
                  <c:v>Subscribers</c:v>
                </c:pt>
              </c:strCache>
            </c:strRef>
          </c:tx>
          <c:cat>
            <c:numRef>
              <c:f>Feuil1!$A$2:$A$161</c:f>
              <c:numCache>
                <c:formatCode>dd/mm/yyyy</c:formatCode>
                <c:ptCount val="160"/>
                <c:pt idx="0">
                  <c:v>40344</c:v>
                </c:pt>
                <c:pt idx="1">
                  <c:v>40345</c:v>
                </c:pt>
                <c:pt idx="2">
                  <c:v>40346</c:v>
                </c:pt>
                <c:pt idx="3">
                  <c:v>40347</c:v>
                </c:pt>
                <c:pt idx="4">
                  <c:v>40348</c:v>
                </c:pt>
                <c:pt idx="5">
                  <c:v>40349</c:v>
                </c:pt>
                <c:pt idx="6">
                  <c:v>40350</c:v>
                </c:pt>
                <c:pt idx="7">
                  <c:v>40351</c:v>
                </c:pt>
                <c:pt idx="8">
                  <c:v>40352</c:v>
                </c:pt>
                <c:pt idx="9">
                  <c:v>40353</c:v>
                </c:pt>
                <c:pt idx="10">
                  <c:v>40354</c:v>
                </c:pt>
                <c:pt idx="11">
                  <c:v>40355</c:v>
                </c:pt>
                <c:pt idx="12">
                  <c:v>40356</c:v>
                </c:pt>
                <c:pt idx="13">
                  <c:v>40357</c:v>
                </c:pt>
                <c:pt idx="14">
                  <c:v>40358</c:v>
                </c:pt>
                <c:pt idx="15">
                  <c:v>40359</c:v>
                </c:pt>
                <c:pt idx="16">
                  <c:v>40360</c:v>
                </c:pt>
                <c:pt idx="17">
                  <c:v>40361</c:v>
                </c:pt>
                <c:pt idx="18">
                  <c:v>40362</c:v>
                </c:pt>
                <c:pt idx="19">
                  <c:v>40363</c:v>
                </c:pt>
                <c:pt idx="20">
                  <c:v>40364</c:v>
                </c:pt>
                <c:pt idx="21">
                  <c:v>40365</c:v>
                </c:pt>
                <c:pt idx="22">
                  <c:v>40366</c:v>
                </c:pt>
                <c:pt idx="23">
                  <c:v>40367</c:v>
                </c:pt>
                <c:pt idx="24">
                  <c:v>40368</c:v>
                </c:pt>
                <c:pt idx="25">
                  <c:v>40369</c:v>
                </c:pt>
                <c:pt idx="26">
                  <c:v>40370</c:v>
                </c:pt>
                <c:pt idx="27">
                  <c:v>40371</c:v>
                </c:pt>
                <c:pt idx="28">
                  <c:v>40372</c:v>
                </c:pt>
                <c:pt idx="29">
                  <c:v>40373</c:v>
                </c:pt>
                <c:pt idx="30">
                  <c:v>40374</c:v>
                </c:pt>
                <c:pt idx="31">
                  <c:v>40375</c:v>
                </c:pt>
                <c:pt idx="32">
                  <c:v>40376</c:v>
                </c:pt>
                <c:pt idx="33">
                  <c:v>40377</c:v>
                </c:pt>
                <c:pt idx="34">
                  <c:v>40378</c:v>
                </c:pt>
                <c:pt idx="35">
                  <c:v>40379</c:v>
                </c:pt>
                <c:pt idx="36">
                  <c:v>40380</c:v>
                </c:pt>
                <c:pt idx="37">
                  <c:v>40381</c:v>
                </c:pt>
                <c:pt idx="38">
                  <c:v>40382</c:v>
                </c:pt>
                <c:pt idx="39">
                  <c:v>40383</c:v>
                </c:pt>
                <c:pt idx="40">
                  <c:v>40384</c:v>
                </c:pt>
                <c:pt idx="41">
                  <c:v>40385</c:v>
                </c:pt>
                <c:pt idx="42">
                  <c:v>40386</c:v>
                </c:pt>
                <c:pt idx="43">
                  <c:v>40387</c:v>
                </c:pt>
                <c:pt idx="44">
                  <c:v>40388</c:v>
                </c:pt>
                <c:pt idx="45">
                  <c:v>40389</c:v>
                </c:pt>
                <c:pt idx="46">
                  <c:v>40390</c:v>
                </c:pt>
                <c:pt idx="47">
                  <c:v>40391</c:v>
                </c:pt>
                <c:pt idx="48">
                  <c:v>40392</c:v>
                </c:pt>
                <c:pt idx="49">
                  <c:v>40393</c:v>
                </c:pt>
                <c:pt idx="50">
                  <c:v>40394</c:v>
                </c:pt>
                <c:pt idx="51">
                  <c:v>40395</c:v>
                </c:pt>
                <c:pt idx="52">
                  <c:v>40396</c:v>
                </c:pt>
                <c:pt idx="53">
                  <c:v>40397</c:v>
                </c:pt>
                <c:pt idx="54">
                  <c:v>40398</c:v>
                </c:pt>
                <c:pt idx="55">
                  <c:v>40399</c:v>
                </c:pt>
                <c:pt idx="56">
                  <c:v>40400</c:v>
                </c:pt>
                <c:pt idx="57">
                  <c:v>40401</c:v>
                </c:pt>
                <c:pt idx="58">
                  <c:v>40402</c:v>
                </c:pt>
                <c:pt idx="59">
                  <c:v>40403</c:v>
                </c:pt>
                <c:pt idx="60">
                  <c:v>40404</c:v>
                </c:pt>
                <c:pt idx="61">
                  <c:v>40405</c:v>
                </c:pt>
                <c:pt idx="62">
                  <c:v>40406</c:v>
                </c:pt>
                <c:pt idx="63">
                  <c:v>40407</c:v>
                </c:pt>
                <c:pt idx="64">
                  <c:v>40408</c:v>
                </c:pt>
                <c:pt idx="65">
                  <c:v>40409</c:v>
                </c:pt>
                <c:pt idx="66">
                  <c:v>40410</c:v>
                </c:pt>
                <c:pt idx="67">
                  <c:v>40411</c:v>
                </c:pt>
                <c:pt idx="68">
                  <c:v>40412</c:v>
                </c:pt>
                <c:pt idx="69">
                  <c:v>40413</c:v>
                </c:pt>
                <c:pt idx="70">
                  <c:v>40414</c:v>
                </c:pt>
                <c:pt idx="71">
                  <c:v>40415</c:v>
                </c:pt>
                <c:pt idx="72">
                  <c:v>40416</c:v>
                </c:pt>
                <c:pt idx="73">
                  <c:v>40417</c:v>
                </c:pt>
                <c:pt idx="74">
                  <c:v>40418</c:v>
                </c:pt>
                <c:pt idx="75">
                  <c:v>40419</c:v>
                </c:pt>
                <c:pt idx="76">
                  <c:v>40420</c:v>
                </c:pt>
                <c:pt idx="77">
                  <c:v>40421</c:v>
                </c:pt>
                <c:pt idx="78">
                  <c:v>40422</c:v>
                </c:pt>
                <c:pt idx="79">
                  <c:v>40423</c:v>
                </c:pt>
                <c:pt idx="80">
                  <c:v>40424</c:v>
                </c:pt>
                <c:pt idx="81">
                  <c:v>40425</c:v>
                </c:pt>
                <c:pt idx="82">
                  <c:v>40426</c:v>
                </c:pt>
                <c:pt idx="83">
                  <c:v>40427</c:v>
                </c:pt>
                <c:pt idx="84">
                  <c:v>40428</c:v>
                </c:pt>
                <c:pt idx="85">
                  <c:v>40429</c:v>
                </c:pt>
                <c:pt idx="86">
                  <c:v>40430</c:v>
                </c:pt>
                <c:pt idx="87">
                  <c:v>40431</c:v>
                </c:pt>
                <c:pt idx="88">
                  <c:v>40432</c:v>
                </c:pt>
                <c:pt idx="89">
                  <c:v>40433</c:v>
                </c:pt>
                <c:pt idx="90">
                  <c:v>40434</c:v>
                </c:pt>
                <c:pt idx="91">
                  <c:v>40435</c:v>
                </c:pt>
                <c:pt idx="92">
                  <c:v>40436</c:v>
                </c:pt>
                <c:pt idx="93">
                  <c:v>40437</c:v>
                </c:pt>
                <c:pt idx="94">
                  <c:v>40438</c:v>
                </c:pt>
                <c:pt idx="95">
                  <c:v>40439</c:v>
                </c:pt>
                <c:pt idx="96">
                  <c:v>40440</c:v>
                </c:pt>
                <c:pt idx="97">
                  <c:v>40441</c:v>
                </c:pt>
                <c:pt idx="98">
                  <c:v>40442</c:v>
                </c:pt>
                <c:pt idx="99">
                  <c:v>40443</c:v>
                </c:pt>
                <c:pt idx="100">
                  <c:v>40444</c:v>
                </c:pt>
                <c:pt idx="101">
                  <c:v>40445</c:v>
                </c:pt>
                <c:pt idx="102">
                  <c:v>40446</c:v>
                </c:pt>
                <c:pt idx="103">
                  <c:v>40447</c:v>
                </c:pt>
                <c:pt idx="104">
                  <c:v>40448</c:v>
                </c:pt>
                <c:pt idx="105">
                  <c:v>40449</c:v>
                </c:pt>
                <c:pt idx="106">
                  <c:v>40450</c:v>
                </c:pt>
                <c:pt idx="107">
                  <c:v>40451</c:v>
                </c:pt>
                <c:pt idx="108">
                  <c:v>40452</c:v>
                </c:pt>
                <c:pt idx="109">
                  <c:v>40453</c:v>
                </c:pt>
                <c:pt idx="110">
                  <c:v>40454</c:v>
                </c:pt>
                <c:pt idx="111">
                  <c:v>40455</c:v>
                </c:pt>
                <c:pt idx="112">
                  <c:v>40456</c:v>
                </c:pt>
                <c:pt idx="113">
                  <c:v>40457</c:v>
                </c:pt>
                <c:pt idx="114">
                  <c:v>40458</c:v>
                </c:pt>
                <c:pt idx="115">
                  <c:v>40459</c:v>
                </c:pt>
                <c:pt idx="116">
                  <c:v>40460</c:v>
                </c:pt>
                <c:pt idx="117">
                  <c:v>40461</c:v>
                </c:pt>
                <c:pt idx="118">
                  <c:v>40462</c:v>
                </c:pt>
                <c:pt idx="119">
                  <c:v>40463</c:v>
                </c:pt>
                <c:pt idx="120">
                  <c:v>40464</c:v>
                </c:pt>
                <c:pt idx="121">
                  <c:v>40465</c:v>
                </c:pt>
                <c:pt idx="122">
                  <c:v>40466</c:v>
                </c:pt>
                <c:pt idx="123">
                  <c:v>40467</c:v>
                </c:pt>
                <c:pt idx="124">
                  <c:v>40468</c:v>
                </c:pt>
                <c:pt idx="125">
                  <c:v>40469</c:v>
                </c:pt>
                <c:pt idx="126">
                  <c:v>40470</c:v>
                </c:pt>
                <c:pt idx="127">
                  <c:v>40471</c:v>
                </c:pt>
                <c:pt idx="128">
                  <c:v>40472</c:v>
                </c:pt>
                <c:pt idx="129">
                  <c:v>40473</c:v>
                </c:pt>
                <c:pt idx="130">
                  <c:v>40474</c:v>
                </c:pt>
                <c:pt idx="131">
                  <c:v>40475</c:v>
                </c:pt>
                <c:pt idx="132">
                  <c:v>40476</c:v>
                </c:pt>
                <c:pt idx="133">
                  <c:v>40477</c:v>
                </c:pt>
                <c:pt idx="134">
                  <c:v>40478</c:v>
                </c:pt>
                <c:pt idx="135">
                  <c:v>40479</c:v>
                </c:pt>
                <c:pt idx="136">
                  <c:v>40480</c:v>
                </c:pt>
                <c:pt idx="137">
                  <c:v>40481</c:v>
                </c:pt>
                <c:pt idx="138">
                  <c:v>40482</c:v>
                </c:pt>
                <c:pt idx="139">
                  <c:v>40483</c:v>
                </c:pt>
                <c:pt idx="140">
                  <c:v>40484</c:v>
                </c:pt>
                <c:pt idx="141">
                  <c:v>40485</c:v>
                </c:pt>
                <c:pt idx="142">
                  <c:v>40486</c:v>
                </c:pt>
                <c:pt idx="143">
                  <c:v>40487</c:v>
                </c:pt>
                <c:pt idx="144">
                  <c:v>40488</c:v>
                </c:pt>
                <c:pt idx="145">
                  <c:v>40489</c:v>
                </c:pt>
                <c:pt idx="146">
                  <c:v>40490</c:v>
                </c:pt>
                <c:pt idx="147">
                  <c:v>40491</c:v>
                </c:pt>
                <c:pt idx="148">
                  <c:v>40492</c:v>
                </c:pt>
                <c:pt idx="149">
                  <c:v>40493</c:v>
                </c:pt>
                <c:pt idx="150">
                  <c:v>40494</c:v>
                </c:pt>
                <c:pt idx="151">
                  <c:v>40495</c:v>
                </c:pt>
                <c:pt idx="152">
                  <c:v>40496</c:v>
                </c:pt>
                <c:pt idx="153">
                  <c:v>40497</c:v>
                </c:pt>
                <c:pt idx="154">
                  <c:v>40498</c:v>
                </c:pt>
                <c:pt idx="155">
                  <c:v>40499</c:v>
                </c:pt>
                <c:pt idx="156">
                  <c:v>40500</c:v>
                </c:pt>
                <c:pt idx="157">
                  <c:v>40501</c:v>
                </c:pt>
                <c:pt idx="158">
                  <c:v>40502</c:v>
                </c:pt>
                <c:pt idx="159">
                  <c:v>40503</c:v>
                </c:pt>
              </c:numCache>
            </c:numRef>
          </c:cat>
          <c:val>
            <c:numRef>
              <c:f>Feuil1!$B$2:$B$161</c:f>
              <c:numCache>
                <c:formatCode>General</c:formatCode>
                <c:ptCount val="160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1</c:v>
                </c:pt>
                <c:pt idx="39">
                  <c:v>0</c:v>
                </c:pt>
                <c:pt idx="40">
                  <c:v>0</c:v>
                </c:pt>
                <c:pt idx="41">
                  <c:v>1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2</c:v>
                </c:pt>
                <c:pt idx="92">
                  <c:v>1</c:v>
                </c:pt>
                <c:pt idx="93">
                  <c:v>2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1</c:v>
                </c:pt>
                <c:pt idx="98">
                  <c:v>2</c:v>
                </c:pt>
                <c:pt idx="99">
                  <c:v>0</c:v>
                </c:pt>
                <c:pt idx="100">
                  <c:v>1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4</c:v>
                </c:pt>
                <c:pt idx="105">
                  <c:v>3</c:v>
                </c:pt>
                <c:pt idx="106">
                  <c:v>5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2</c:v>
                </c:pt>
                <c:pt idx="113">
                  <c:v>0</c:v>
                </c:pt>
                <c:pt idx="114">
                  <c:v>1</c:v>
                </c:pt>
                <c:pt idx="115">
                  <c:v>0</c:v>
                </c:pt>
                <c:pt idx="116">
                  <c:v>0</c:v>
                </c:pt>
                <c:pt idx="117">
                  <c:v>1</c:v>
                </c:pt>
                <c:pt idx="118">
                  <c:v>1</c:v>
                </c:pt>
                <c:pt idx="119">
                  <c:v>0</c:v>
                </c:pt>
                <c:pt idx="120">
                  <c:v>1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1</c:v>
                </c:pt>
                <c:pt idx="129">
                  <c:v>2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2</c:v>
                </c:pt>
                <c:pt idx="134">
                  <c:v>4</c:v>
                </c:pt>
                <c:pt idx="135">
                  <c:v>2</c:v>
                </c:pt>
                <c:pt idx="136">
                  <c:v>2</c:v>
                </c:pt>
                <c:pt idx="137">
                  <c:v>0</c:v>
                </c:pt>
                <c:pt idx="138">
                  <c:v>0</c:v>
                </c:pt>
                <c:pt idx="139">
                  <c:v>1</c:v>
                </c:pt>
                <c:pt idx="140">
                  <c:v>2</c:v>
                </c:pt>
                <c:pt idx="141">
                  <c:v>1</c:v>
                </c:pt>
                <c:pt idx="142">
                  <c:v>1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1</c:v>
                </c:pt>
                <c:pt idx="148">
                  <c:v>2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</c:numCache>
            </c:numRef>
          </c:val>
        </c:ser>
        <c:axId val="100258176"/>
        <c:axId val="100259712"/>
      </c:barChart>
      <c:dateAx>
        <c:axId val="100258176"/>
        <c:scaling>
          <c:orientation val="minMax"/>
        </c:scaling>
        <c:axPos val="b"/>
        <c:numFmt formatCode="dd/mm/yyyy" sourceLinked="1"/>
        <c:tickLblPos val="nextTo"/>
        <c:crossAx val="100259712"/>
        <c:crosses val="autoZero"/>
        <c:auto val="1"/>
        <c:lblOffset val="100"/>
      </c:dateAx>
      <c:valAx>
        <c:axId val="100259712"/>
        <c:scaling>
          <c:orientation val="minMax"/>
        </c:scaling>
        <c:axPos val="l"/>
        <c:majorGridlines/>
        <c:numFmt formatCode="General" sourceLinked="1"/>
        <c:tickLblPos val="nextTo"/>
        <c:crossAx val="100258176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/>
            </a:pPr>
            <a:r>
              <a:rPr lang="en-US"/>
              <a:t>Total inscrits</a:t>
            </a:r>
            <a:r>
              <a:rPr lang="en-US" baseline="0"/>
              <a:t> vs date</a:t>
            </a:r>
            <a:endParaRPr lang="en-US"/>
          </a:p>
        </c:rich>
      </c:tx>
    </c:title>
    <c:plotArea>
      <c:layout/>
      <c:scatterChart>
        <c:scatterStyle val="smoothMarker"/>
        <c:ser>
          <c:idx val="0"/>
          <c:order val="0"/>
          <c:tx>
            <c:strRef>
              <c:f>Feuil1!$C$1</c:f>
              <c:strCache>
                <c:ptCount val="1"/>
                <c:pt idx="0">
                  <c:v>Total sub</c:v>
                </c:pt>
              </c:strCache>
            </c:strRef>
          </c:tx>
          <c:xVal>
            <c:numRef>
              <c:f>Feuil1!$A$2:$A$161</c:f>
              <c:numCache>
                <c:formatCode>dd/mm/yyyy</c:formatCode>
                <c:ptCount val="160"/>
                <c:pt idx="0">
                  <c:v>40344</c:v>
                </c:pt>
                <c:pt idx="1">
                  <c:v>40345</c:v>
                </c:pt>
                <c:pt idx="2">
                  <c:v>40346</c:v>
                </c:pt>
                <c:pt idx="3">
                  <c:v>40347</c:v>
                </c:pt>
                <c:pt idx="4">
                  <c:v>40348</c:v>
                </c:pt>
                <c:pt idx="5">
                  <c:v>40349</c:v>
                </c:pt>
                <c:pt idx="6">
                  <c:v>40350</c:v>
                </c:pt>
                <c:pt idx="7">
                  <c:v>40351</c:v>
                </c:pt>
                <c:pt idx="8">
                  <c:v>40352</c:v>
                </c:pt>
                <c:pt idx="9">
                  <c:v>40353</c:v>
                </c:pt>
                <c:pt idx="10">
                  <c:v>40354</c:v>
                </c:pt>
                <c:pt idx="11">
                  <c:v>40355</c:v>
                </c:pt>
                <c:pt idx="12">
                  <c:v>40356</c:v>
                </c:pt>
                <c:pt idx="13">
                  <c:v>40357</c:v>
                </c:pt>
                <c:pt idx="14">
                  <c:v>40358</c:v>
                </c:pt>
                <c:pt idx="15">
                  <c:v>40359</c:v>
                </c:pt>
                <c:pt idx="16">
                  <c:v>40360</c:v>
                </c:pt>
                <c:pt idx="17">
                  <c:v>40361</c:v>
                </c:pt>
                <c:pt idx="18">
                  <c:v>40362</c:v>
                </c:pt>
                <c:pt idx="19">
                  <c:v>40363</c:v>
                </c:pt>
                <c:pt idx="20">
                  <c:v>40364</c:v>
                </c:pt>
                <c:pt idx="21">
                  <c:v>40365</c:v>
                </c:pt>
                <c:pt idx="22">
                  <c:v>40366</c:v>
                </c:pt>
                <c:pt idx="23">
                  <c:v>40367</c:v>
                </c:pt>
                <c:pt idx="24">
                  <c:v>40368</c:v>
                </c:pt>
                <c:pt idx="25">
                  <c:v>40369</c:v>
                </c:pt>
                <c:pt idx="26">
                  <c:v>40370</c:v>
                </c:pt>
                <c:pt idx="27">
                  <c:v>40371</c:v>
                </c:pt>
                <c:pt idx="28">
                  <c:v>40372</c:v>
                </c:pt>
                <c:pt idx="29">
                  <c:v>40373</c:v>
                </c:pt>
                <c:pt idx="30">
                  <c:v>40374</c:v>
                </c:pt>
                <c:pt idx="31">
                  <c:v>40375</c:v>
                </c:pt>
                <c:pt idx="32">
                  <c:v>40376</c:v>
                </c:pt>
                <c:pt idx="33">
                  <c:v>40377</c:v>
                </c:pt>
                <c:pt idx="34">
                  <c:v>40378</c:v>
                </c:pt>
                <c:pt idx="35">
                  <c:v>40379</c:v>
                </c:pt>
                <c:pt idx="36">
                  <c:v>40380</c:v>
                </c:pt>
                <c:pt idx="37">
                  <c:v>40381</c:v>
                </c:pt>
                <c:pt idx="38">
                  <c:v>40382</c:v>
                </c:pt>
                <c:pt idx="39">
                  <c:v>40383</c:v>
                </c:pt>
                <c:pt idx="40">
                  <c:v>40384</c:v>
                </c:pt>
                <c:pt idx="41">
                  <c:v>40385</c:v>
                </c:pt>
                <c:pt idx="42">
                  <c:v>40386</c:v>
                </c:pt>
                <c:pt idx="43">
                  <c:v>40387</c:v>
                </c:pt>
                <c:pt idx="44">
                  <c:v>40388</c:v>
                </c:pt>
                <c:pt idx="45">
                  <c:v>40389</c:v>
                </c:pt>
                <c:pt idx="46">
                  <c:v>40390</c:v>
                </c:pt>
                <c:pt idx="47">
                  <c:v>40391</c:v>
                </c:pt>
                <c:pt idx="48">
                  <c:v>40392</c:v>
                </c:pt>
                <c:pt idx="49">
                  <c:v>40393</c:v>
                </c:pt>
                <c:pt idx="50">
                  <c:v>40394</c:v>
                </c:pt>
                <c:pt idx="51">
                  <c:v>40395</c:v>
                </c:pt>
                <c:pt idx="52">
                  <c:v>40396</c:v>
                </c:pt>
                <c:pt idx="53">
                  <c:v>40397</c:v>
                </c:pt>
                <c:pt idx="54">
                  <c:v>40398</c:v>
                </c:pt>
                <c:pt idx="55">
                  <c:v>40399</c:v>
                </c:pt>
                <c:pt idx="56">
                  <c:v>40400</c:v>
                </c:pt>
                <c:pt idx="57">
                  <c:v>40401</c:v>
                </c:pt>
                <c:pt idx="58">
                  <c:v>40402</c:v>
                </c:pt>
                <c:pt idx="59">
                  <c:v>40403</c:v>
                </c:pt>
                <c:pt idx="60">
                  <c:v>40404</c:v>
                </c:pt>
                <c:pt idx="61">
                  <c:v>40405</c:v>
                </c:pt>
                <c:pt idx="62">
                  <c:v>40406</c:v>
                </c:pt>
                <c:pt idx="63">
                  <c:v>40407</c:v>
                </c:pt>
                <c:pt idx="64">
                  <c:v>40408</c:v>
                </c:pt>
                <c:pt idx="65">
                  <c:v>40409</c:v>
                </c:pt>
                <c:pt idx="66">
                  <c:v>40410</c:v>
                </c:pt>
                <c:pt idx="67">
                  <c:v>40411</c:v>
                </c:pt>
                <c:pt idx="68">
                  <c:v>40412</c:v>
                </c:pt>
                <c:pt idx="69">
                  <c:v>40413</c:v>
                </c:pt>
                <c:pt idx="70">
                  <c:v>40414</c:v>
                </c:pt>
                <c:pt idx="71">
                  <c:v>40415</c:v>
                </c:pt>
                <c:pt idx="72">
                  <c:v>40416</c:v>
                </c:pt>
                <c:pt idx="73">
                  <c:v>40417</c:v>
                </c:pt>
                <c:pt idx="74">
                  <c:v>40418</c:v>
                </c:pt>
                <c:pt idx="75">
                  <c:v>40419</c:v>
                </c:pt>
                <c:pt idx="76">
                  <c:v>40420</c:v>
                </c:pt>
                <c:pt idx="77">
                  <c:v>40421</c:v>
                </c:pt>
                <c:pt idx="78">
                  <c:v>40422</c:v>
                </c:pt>
                <c:pt idx="79">
                  <c:v>40423</c:v>
                </c:pt>
                <c:pt idx="80">
                  <c:v>40424</c:v>
                </c:pt>
                <c:pt idx="81">
                  <c:v>40425</c:v>
                </c:pt>
                <c:pt idx="82">
                  <c:v>40426</c:v>
                </c:pt>
                <c:pt idx="83">
                  <c:v>40427</c:v>
                </c:pt>
                <c:pt idx="84">
                  <c:v>40428</c:v>
                </c:pt>
                <c:pt idx="85">
                  <c:v>40429</c:v>
                </c:pt>
                <c:pt idx="86">
                  <c:v>40430</c:v>
                </c:pt>
                <c:pt idx="87">
                  <c:v>40431</c:v>
                </c:pt>
                <c:pt idx="88">
                  <c:v>40432</c:v>
                </c:pt>
                <c:pt idx="89">
                  <c:v>40433</c:v>
                </c:pt>
                <c:pt idx="90">
                  <c:v>40434</c:v>
                </c:pt>
                <c:pt idx="91">
                  <c:v>40435</c:v>
                </c:pt>
                <c:pt idx="92">
                  <c:v>40436</c:v>
                </c:pt>
                <c:pt idx="93">
                  <c:v>40437</c:v>
                </c:pt>
                <c:pt idx="94">
                  <c:v>40438</c:v>
                </c:pt>
                <c:pt idx="95">
                  <c:v>40439</c:v>
                </c:pt>
                <c:pt idx="96">
                  <c:v>40440</c:v>
                </c:pt>
                <c:pt idx="97">
                  <c:v>40441</c:v>
                </c:pt>
                <c:pt idx="98">
                  <c:v>40442</c:v>
                </c:pt>
                <c:pt idx="99">
                  <c:v>40443</c:v>
                </c:pt>
                <c:pt idx="100">
                  <c:v>40444</c:v>
                </c:pt>
                <c:pt idx="101">
                  <c:v>40445</c:v>
                </c:pt>
                <c:pt idx="102">
                  <c:v>40446</c:v>
                </c:pt>
                <c:pt idx="103">
                  <c:v>40447</c:v>
                </c:pt>
                <c:pt idx="104">
                  <c:v>40448</c:v>
                </c:pt>
                <c:pt idx="105">
                  <c:v>40449</c:v>
                </c:pt>
                <c:pt idx="106">
                  <c:v>40450</c:v>
                </c:pt>
                <c:pt idx="107">
                  <c:v>40451</c:v>
                </c:pt>
                <c:pt idx="108">
                  <c:v>40452</c:v>
                </c:pt>
                <c:pt idx="109">
                  <c:v>40453</c:v>
                </c:pt>
                <c:pt idx="110">
                  <c:v>40454</c:v>
                </c:pt>
                <c:pt idx="111">
                  <c:v>40455</c:v>
                </c:pt>
                <c:pt idx="112">
                  <c:v>40456</c:v>
                </c:pt>
                <c:pt idx="113">
                  <c:v>40457</c:v>
                </c:pt>
                <c:pt idx="114">
                  <c:v>40458</c:v>
                </c:pt>
                <c:pt idx="115">
                  <c:v>40459</c:v>
                </c:pt>
                <c:pt idx="116">
                  <c:v>40460</c:v>
                </c:pt>
                <c:pt idx="117">
                  <c:v>40461</c:v>
                </c:pt>
                <c:pt idx="118">
                  <c:v>40462</c:v>
                </c:pt>
                <c:pt idx="119">
                  <c:v>40463</c:v>
                </c:pt>
                <c:pt idx="120">
                  <c:v>40464</c:v>
                </c:pt>
                <c:pt idx="121">
                  <c:v>40465</c:v>
                </c:pt>
                <c:pt idx="122">
                  <c:v>40466</c:v>
                </c:pt>
                <c:pt idx="123">
                  <c:v>40467</c:v>
                </c:pt>
                <c:pt idx="124">
                  <c:v>40468</c:v>
                </c:pt>
                <c:pt idx="125">
                  <c:v>40469</c:v>
                </c:pt>
                <c:pt idx="126">
                  <c:v>40470</c:v>
                </c:pt>
                <c:pt idx="127">
                  <c:v>40471</c:v>
                </c:pt>
                <c:pt idx="128">
                  <c:v>40472</c:v>
                </c:pt>
                <c:pt idx="129">
                  <c:v>40473</c:v>
                </c:pt>
                <c:pt idx="130">
                  <c:v>40474</c:v>
                </c:pt>
                <c:pt idx="131">
                  <c:v>40475</c:v>
                </c:pt>
                <c:pt idx="132">
                  <c:v>40476</c:v>
                </c:pt>
                <c:pt idx="133">
                  <c:v>40477</c:v>
                </c:pt>
                <c:pt idx="134">
                  <c:v>40478</c:v>
                </c:pt>
                <c:pt idx="135">
                  <c:v>40479</c:v>
                </c:pt>
                <c:pt idx="136">
                  <c:v>40480</c:v>
                </c:pt>
                <c:pt idx="137">
                  <c:v>40481</c:v>
                </c:pt>
                <c:pt idx="138">
                  <c:v>40482</c:v>
                </c:pt>
                <c:pt idx="139">
                  <c:v>40483</c:v>
                </c:pt>
                <c:pt idx="140">
                  <c:v>40484</c:v>
                </c:pt>
                <c:pt idx="141">
                  <c:v>40485</c:v>
                </c:pt>
                <c:pt idx="142">
                  <c:v>40486</c:v>
                </c:pt>
                <c:pt idx="143">
                  <c:v>40487</c:v>
                </c:pt>
                <c:pt idx="144">
                  <c:v>40488</c:v>
                </c:pt>
                <c:pt idx="145">
                  <c:v>40489</c:v>
                </c:pt>
                <c:pt idx="146">
                  <c:v>40490</c:v>
                </c:pt>
                <c:pt idx="147">
                  <c:v>40491</c:v>
                </c:pt>
                <c:pt idx="148">
                  <c:v>40492</c:v>
                </c:pt>
                <c:pt idx="149">
                  <c:v>40493</c:v>
                </c:pt>
                <c:pt idx="150">
                  <c:v>40494</c:v>
                </c:pt>
                <c:pt idx="151">
                  <c:v>40495</c:v>
                </c:pt>
                <c:pt idx="152">
                  <c:v>40496</c:v>
                </c:pt>
                <c:pt idx="153">
                  <c:v>40497</c:v>
                </c:pt>
                <c:pt idx="154">
                  <c:v>40498</c:v>
                </c:pt>
                <c:pt idx="155">
                  <c:v>40499</c:v>
                </c:pt>
                <c:pt idx="156">
                  <c:v>40500</c:v>
                </c:pt>
                <c:pt idx="157">
                  <c:v>40501</c:v>
                </c:pt>
                <c:pt idx="158">
                  <c:v>40502</c:v>
                </c:pt>
                <c:pt idx="159">
                  <c:v>40503</c:v>
                </c:pt>
              </c:numCache>
            </c:numRef>
          </c:xVal>
          <c:yVal>
            <c:numRef>
              <c:f>Feuil1!$C$2:$C$161</c:f>
              <c:numCache>
                <c:formatCode>General</c:formatCode>
                <c:ptCount val="160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6</c:v>
                </c:pt>
                <c:pt idx="71">
                  <c:v>6</c:v>
                </c:pt>
                <c:pt idx="72">
                  <c:v>6</c:v>
                </c:pt>
                <c:pt idx="73">
                  <c:v>6</c:v>
                </c:pt>
                <c:pt idx="74">
                  <c:v>6</c:v>
                </c:pt>
                <c:pt idx="75">
                  <c:v>6</c:v>
                </c:pt>
                <c:pt idx="76">
                  <c:v>6</c:v>
                </c:pt>
                <c:pt idx="77">
                  <c:v>6</c:v>
                </c:pt>
                <c:pt idx="78">
                  <c:v>6</c:v>
                </c:pt>
                <c:pt idx="79">
                  <c:v>6</c:v>
                </c:pt>
                <c:pt idx="80">
                  <c:v>6</c:v>
                </c:pt>
                <c:pt idx="81">
                  <c:v>6</c:v>
                </c:pt>
                <c:pt idx="82">
                  <c:v>6</c:v>
                </c:pt>
                <c:pt idx="83">
                  <c:v>6</c:v>
                </c:pt>
                <c:pt idx="84">
                  <c:v>6</c:v>
                </c:pt>
                <c:pt idx="85">
                  <c:v>6</c:v>
                </c:pt>
                <c:pt idx="86">
                  <c:v>6</c:v>
                </c:pt>
                <c:pt idx="87">
                  <c:v>6</c:v>
                </c:pt>
                <c:pt idx="88">
                  <c:v>6</c:v>
                </c:pt>
                <c:pt idx="89">
                  <c:v>6</c:v>
                </c:pt>
                <c:pt idx="90">
                  <c:v>6</c:v>
                </c:pt>
                <c:pt idx="91">
                  <c:v>8</c:v>
                </c:pt>
                <c:pt idx="92">
                  <c:v>9</c:v>
                </c:pt>
                <c:pt idx="93">
                  <c:v>11</c:v>
                </c:pt>
                <c:pt idx="94">
                  <c:v>11</c:v>
                </c:pt>
                <c:pt idx="95">
                  <c:v>11</c:v>
                </c:pt>
                <c:pt idx="96">
                  <c:v>11</c:v>
                </c:pt>
                <c:pt idx="97">
                  <c:v>12</c:v>
                </c:pt>
                <c:pt idx="98">
                  <c:v>14</c:v>
                </c:pt>
                <c:pt idx="99">
                  <c:v>14</c:v>
                </c:pt>
                <c:pt idx="100">
                  <c:v>15</c:v>
                </c:pt>
                <c:pt idx="101">
                  <c:v>15</c:v>
                </c:pt>
                <c:pt idx="102">
                  <c:v>15</c:v>
                </c:pt>
                <c:pt idx="103">
                  <c:v>15</c:v>
                </c:pt>
                <c:pt idx="104">
                  <c:v>19</c:v>
                </c:pt>
                <c:pt idx="105">
                  <c:v>22</c:v>
                </c:pt>
                <c:pt idx="106">
                  <c:v>27</c:v>
                </c:pt>
                <c:pt idx="107">
                  <c:v>27</c:v>
                </c:pt>
                <c:pt idx="108">
                  <c:v>27</c:v>
                </c:pt>
                <c:pt idx="109">
                  <c:v>27</c:v>
                </c:pt>
                <c:pt idx="110">
                  <c:v>27</c:v>
                </c:pt>
                <c:pt idx="111">
                  <c:v>27</c:v>
                </c:pt>
                <c:pt idx="112">
                  <c:v>29</c:v>
                </c:pt>
                <c:pt idx="113">
                  <c:v>29</c:v>
                </c:pt>
                <c:pt idx="114">
                  <c:v>30</c:v>
                </c:pt>
                <c:pt idx="115">
                  <c:v>30</c:v>
                </c:pt>
                <c:pt idx="116">
                  <c:v>30</c:v>
                </c:pt>
                <c:pt idx="117">
                  <c:v>31</c:v>
                </c:pt>
                <c:pt idx="118">
                  <c:v>32</c:v>
                </c:pt>
                <c:pt idx="119">
                  <c:v>32</c:v>
                </c:pt>
                <c:pt idx="120">
                  <c:v>33</c:v>
                </c:pt>
                <c:pt idx="121">
                  <c:v>33</c:v>
                </c:pt>
                <c:pt idx="122">
                  <c:v>33</c:v>
                </c:pt>
                <c:pt idx="123">
                  <c:v>33</c:v>
                </c:pt>
                <c:pt idx="124">
                  <c:v>33</c:v>
                </c:pt>
                <c:pt idx="125">
                  <c:v>33</c:v>
                </c:pt>
                <c:pt idx="126">
                  <c:v>33</c:v>
                </c:pt>
                <c:pt idx="127">
                  <c:v>33</c:v>
                </c:pt>
                <c:pt idx="128">
                  <c:v>34</c:v>
                </c:pt>
                <c:pt idx="129">
                  <c:v>36</c:v>
                </c:pt>
                <c:pt idx="130">
                  <c:v>36</c:v>
                </c:pt>
                <c:pt idx="131">
                  <c:v>36</c:v>
                </c:pt>
                <c:pt idx="132">
                  <c:v>36</c:v>
                </c:pt>
                <c:pt idx="133">
                  <c:v>38</c:v>
                </c:pt>
                <c:pt idx="134">
                  <c:v>42</c:v>
                </c:pt>
                <c:pt idx="135">
                  <c:v>44</c:v>
                </c:pt>
                <c:pt idx="136">
                  <c:v>46</c:v>
                </c:pt>
                <c:pt idx="137">
                  <c:v>46</c:v>
                </c:pt>
                <c:pt idx="138">
                  <c:v>46</c:v>
                </c:pt>
                <c:pt idx="139">
                  <c:v>47</c:v>
                </c:pt>
                <c:pt idx="140">
                  <c:v>49</c:v>
                </c:pt>
                <c:pt idx="141">
                  <c:v>50</c:v>
                </c:pt>
                <c:pt idx="142">
                  <c:v>51</c:v>
                </c:pt>
                <c:pt idx="143">
                  <c:v>51</c:v>
                </c:pt>
                <c:pt idx="144">
                  <c:v>51</c:v>
                </c:pt>
                <c:pt idx="145">
                  <c:v>51</c:v>
                </c:pt>
                <c:pt idx="146">
                  <c:v>51</c:v>
                </c:pt>
                <c:pt idx="147">
                  <c:v>52</c:v>
                </c:pt>
                <c:pt idx="148">
                  <c:v>54</c:v>
                </c:pt>
                <c:pt idx="149">
                  <c:v>54</c:v>
                </c:pt>
                <c:pt idx="150">
                  <c:v>54</c:v>
                </c:pt>
                <c:pt idx="151">
                  <c:v>54</c:v>
                </c:pt>
                <c:pt idx="152">
                  <c:v>54</c:v>
                </c:pt>
                <c:pt idx="153">
                  <c:v>54</c:v>
                </c:pt>
                <c:pt idx="154">
                  <c:v>54</c:v>
                </c:pt>
                <c:pt idx="155">
                  <c:v>54</c:v>
                </c:pt>
                <c:pt idx="156">
                  <c:v>54</c:v>
                </c:pt>
                <c:pt idx="157">
                  <c:v>54</c:v>
                </c:pt>
                <c:pt idx="158">
                  <c:v>54</c:v>
                </c:pt>
                <c:pt idx="159">
                  <c:v>54</c:v>
                </c:pt>
              </c:numCache>
            </c:numRef>
          </c:yVal>
          <c:smooth val="1"/>
        </c:ser>
        <c:axId val="100726272"/>
        <c:axId val="100727808"/>
      </c:scatterChart>
      <c:valAx>
        <c:axId val="100726272"/>
        <c:scaling>
          <c:orientation val="minMax"/>
        </c:scaling>
        <c:axPos val="b"/>
        <c:numFmt formatCode="dd/mm/yyyy" sourceLinked="1"/>
        <c:tickLblPos val="nextTo"/>
        <c:crossAx val="100727808"/>
        <c:crosses val="autoZero"/>
        <c:crossBetween val="midCat"/>
      </c:valAx>
      <c:valAx>
        <c:axId val="100727808"/>
        <c:scaling>
          <c:orientation val="minMax"/>
        </c:scaling>
        <c:axPos val="l"/>
        <c:majorGridlines/>
        <c:numFmt formatCode="General" sourceLinked="1"/>
        <c:tickLblPos val="nextTo"/>
        <c:crossAx val="100726272"/>
        <c:crosses val="autoZero"/>
        <c:crossBetween val="midCat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/>
          <a:lstStyle/>
          <a:p>
            <a:pPr>
              <a:defRPr/>
            </a:pPr>
            <a:r>
              <a:rPr lang="en-US" sz="3200" dirty="0" err="1"/>
              <a:t>Que</a:t>
            </a:r>
            <a:r>
              <a:rPr lang="en-US" sz="3200" dirty="0"/>
              <a:t> </a:t>
            </a:r>
            <a:r>
              <a:rPr lang="en-US" sz="3200" dirty="0" err="1" smtClean="0"/>
              <a:t>représente</a:t>
            </a:r>
            <a:r>
              <a:rPr lang="en-US" sz="3200" dirty="0" smtClean="0"/>
              <a:t> </a:t>
            </a:r>
            <a:r>
              <a:rPr lang="en-US" sz="3200" dirty="0"/>
              <a:t>je ?</a:t>
            </a:r>
          </a:p>
        </c:rich>
      </c:tx>
      <c:layout>
        <c:manualLayout>
          <c:xMode val="edge"/>
          <c:yMode val="edge"/>
          <c:x val="0.31697038535679289"/>
          <c:y val="0"/>
        </c:manualLayout>
      </c:layout>
    </c:title>
    <c:plotArea>
      <c:layout>
        <c:manualLayout>
          <c:layoutTarget val="inner"/>
          <c:xMode val="edge"/>
          <c:yMode val="edge"/>
          <c:x val="4.3946627762607278E-2"/>
          <c:y val="0.10166012756573473"/>
          <c:w val="0.92160337447885921"/>
          <c:h val="0.66615448359619123"/>
        </c:manualLayout>
      </c:layout>
      <c:scatterChart>
        <c:scatterStyle val="smoothMarker"/>
        <c:ser>
          <c:idx val="0"/>
          <c:order val="0"/>
          <c:tx>
            <c:strRef>
              <c:f>'Heure de coucher'!$G$1</c:f>
              <c:strCache>
                <c:ptCount val="1"/>
                <c:pt idx="0">
                  <c:v>Nb</c:v>
                </c:pt>
              </c:strCache>
            </c:strRef>
          </c:tx>
          <c:xVal>
            <c:numRef>
              <c:f>'Heure de coucher'!$F$2:$F$5</c:f>
              <c:numCache>
                <c:formatCode>General</c:formatCod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numCache>
            </c:numRef>
          </c:xVal>
          <c:yVal>
            <c:numRef>
              <c:f>'Heure de coucher'!$G$2:$G$5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5</c:v>
                </c:pt>
              </c:numCache>
            </c:numRef>
          </c:yVal>
          <c:smooth val="1"/>
        </c:ser>
        <c:axId val="100936320"/>
        <c:axId val="100962688"/>
      </c:scatterChart>
      <c:valAx>
        <c:axId val="100936320"/>
        <c:scaling>
          <c:orientation val="minMax"/>
        </c:scaling>
        <c:axPos val="b"/>
        <c:numFmt formatCode="#,##0" sourceLinked="0"/>
        <c:tickLblPos val="nextTo"/>
        <c:crossAx val="100962688"/>
        <c:crosses val="autoZero"/>
        <c:crossBetween val="midCat"/>
      </c:valAx>
      <c:valAx>
        <c:axId val="100962688"/>
        <c:scaling>
          <c:orientation val="minMax"/>
        </c:scaling>
        <c:axPos val="l"/>
        <c:majorGridlines/>
        <c:numFmt formatCode="General" sourceLinked="1"/>
        <c:tickLblPos val="nextTo"/>
        <c:crossAx val="100936320"/>
        <c:crosses val="autoZero"/>
        <c:crossBetween val="midCat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plotArea>
      <c:layout/>
      <c:scatterChart>
        <c:scatterStyle val="smoothMarker"/>
        <c:ser>
          <c:idx val="0"/>
          <c:order val="0"/>
          <c:tx>
            <c:strRef>
              <c:f>questions!$B$1</c:f>
              <c:strCache>
                <c:ptCount val="1"/>
                <c:pt idx="0">
                  <c:v>doctorants</c:v>
                </c:pt>
              </c:strCache>
            </c:strRef>
          </c:tx>
          <c:xVal>
            <c:strRef>
              <c:f>questions!$A$2:$A$6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questions!$B$2:$B$6</c:f>
              <c:numCache>
                <c:formatCode>General</c:formatCode>
                <c:ptCount val="5"/>
                <c:pt idx="0">
                  <c:v>33</c:v>
                </c:pt>
                <c:pt idx="1">
                  <c:v>20</c:v>
                </c:pt>
                <c:pt idx="2">
                  <c:v>38</c:v>
                </c:pt>
                <c:pt idx="3">
                  <c:v>23</c:v>
                </c:pt>
                <c:pt idx="4">
                  <c:v>34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questions!$C$1</c:f>
              <c:strCache>
                <c:ptCount val="1"/>
                <c:pt idx="0">
                  <c:v>coordinateurs</c:v>
                </c:pt>
              </c:strCache>
            </c:strRef>
          </c:tx>
          <c:xVal>
            <c:strRef>
              <c:f>questions!$A$2:$A$6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questions!$C$2:$C$6</c:f>
              <c:numCache>
                <c:formatCode>General</c:formatCode>
                <c:ptCount val="5"/>
                <c:pt idx="0">
                  <c:v>25</c:v>
                </c:pt>
                <c:pt idx="1">
                  <c:v>15</c:v>
                </c:pt>
                <c:pt idx="2">
                  <c:v>21</c:v>
                </c:pt>
                <c:pt idx="3">
                  <c:v>2</c:v>
                </c:pt>
                <c:pt idx="4">
                  <c:v>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questions!$D$1</c:f>
              <c:strCache>
                <c:ptCount val="1"/>
                <c:pt idx="0">
                  <c:v>organisateurs</c:v>
                </c:pt>
              </c:strCache>
            </c:strRef>
          </c:tx>
          <c:xVal>
            <c:strRef>
              <c:f>questions!$A$2:$A$6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questions!$D$2:$D$6</c:f>
              <c:numCache>
                <c:formatCode>General</c:formatCode>
                <c:ptCount val="5"/>
                <c:pt idx="0">
                  <c:v>15</c:v>
                </c:pt>
                <c:pt idx="1">
                  <c:v>8</c:v>
                </c:pt>
                <c:pt idx="2">
                  <c:v>7</c:v>
                </c:pt>
                <c:pt idx="3">
                  <c:v>5</c:v>
                </c:pt>
                <c:pt idx="4">
                  <c:v>3</c:v>
                </c:pt>
              </c:numCache>
            </c:numRef>
          </c:yVal>
          <c:smooth val="1"/>
        </c:ser>
        <c:axId val="101005952"/>
        <c:axId val="101015936"/>
      </c:scatterChart>
      <c:valAx>
        <c:axId val="101005952"/>
        <c:scaling>
          <c:orientation val="minMax"/>
        </c:scaling>
        <c:axPos val="b"/>
        <c:tickLblPos val="nextTo"/>
        <c:crossAx val="101015936"/>
        <c:crosses val="autoZero"/>
        <c:crossBetween val="midCat"/>
      </c:valAx>
      <c:valAx>
        <c:axId val="101015936"/>
        <c:scaling>
          <c:orientation val="minMax"/>
        </c:scaling>
        <c:axPos val="l"/>
        <c:majorGridlines/>
        <c:numFmt formatCode="General" sourceLinked="1"/>
        <c:tickLblPos val="nextTo"/>
        <c:crossAx val="101005952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plotArea>
      <c:layout/>
      <c:scatterChart>
        <c:scatterStyle val="smoothMarker"/>
        <c:ser>
          <c:idx val="0"/>
          <c:order val="0"/>
          <c:tx>
            <c:strRef>
              <c:f>questions!$L$1</c:f>
              <c:strCache>
                <c:ptCount val="1"/>
                <c:pt idx="0">
                  <c:v>doc norm</c:v>
                </c:pt>
              </c:strCache>
            </c:strRef>
          </c:tx>
          <c:xVal>
            <c:strRef>
              <c:f>questions!$K$2:$K$6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questions!$L$2:$L$6</c:f>
              <c:numCache>
                <c:formatCode>General</c:formatCode>
                <c:ptCount val="5"/>
                <c:pt idx="0">
                  <c:v>6.7073170731707321E-2</c:v>
                </c:pt>
                <c:pt idx="1">
                  <c:v>8.1300813008130079E-2</c:v>
                </c:pt>
                <c:pt idx="2">
                  <c:v>8.4257206208425708E-2</c:v>
                </c:pt>
                <c:pt idx="3">
                  <c:v>9.3495934959349616E-2</c:v>
                </c:pt>
                <c:pt idx="4">
                  <c:v>6.9105691056910584E-2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questions!$M$1</c:f>
              <c:strCache>
                <c:ptCount val="1"/>
                <c:pt idx="0">
                  <c:v>coor norm</c:v>
                </c:pt>
              </c:strCache>
            </c:strRef>
          </c:tx>
          <c:xVal>
            <c:strRef>
              <c:f>questions!$K$2:$K$6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questions!$M$2:$M$6</c:f>
              <c:numCache>
                <c:formatCode>General</c:formatCode>
                <c:ptCount val="5"/>
                <c:pt idx="0">
                  <c:v>0.29761904761904767</c:v>
                </c:pt>
                <c:pt idx="1">
                  <c:v>0.35714285714285726</c:v>
                </c:pt>
                <c:pt idx="2">
                  <c:v>0.27272727272727276</c:v>
                </c:pt>
                <c:pt idx="3">
                  <c:v>4.7619047619047623E-2</c:v>
                </c:pt>
                <c:pt idx="4">
                  <c:v>7.1428571428571425E-2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questions!$N$1</c:f>
              <c:strCache>
                <c:ptCount val="1"/>
                <c:pt idx="0">
                  <c:v>orga norm</c:v>
                </c:pt>
              </c:strCache>
            </c:strRef>
          </c:tx>
          <c:xVal>
            <c:strRef>
              <c:f>questions!$K$2:$K$6</c:f>
              <c:strCache>
                <c:ptCount val="5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</c:strCache>
            </c:strRef>
          </c:xVal>
          <c:yVal>
            <c:numRef>
              <c:f>questions!$N$2:$N$6</c:f>
              <c:numCache>
                <c:formatCode>General</c:formatCode>
                <c:ptCount val="5"/>
                <c:pt idx="0">
                  <c:v>0.31250000000000006</c:v>
                </c:pt>
                <c:pt idx="1">
                  <c:v>0.33333333333333331</c:v>
                </c:pt>
                <c:pt idx="2">
                  <c:v>0.15909090909090912</c:v>
                </c:pt>
                <c:pt idx="3">
                  <c:v>0.20833333333333337</c:v>
                </c:pt>
                <c:pt idx="4">
                  <c:v>6.25E-2</c:v>
                </c:pt>
              </c:numCache>
            </c:numRef>
          </c:yVal>
          <c:smooth val="1"/>
        </c:ser>
        <c:axId val="101061760"/>
        <c:axId val="101063296"/>
      </c:scatterChart>
      <c:valAx>
        <c:axId val="101061760"/>
        <c:scaling>
          <c:orientation val="minMax"/>
        </c:scaling>
        <c:axPos val="b"/>
        <c:tickLblPos val="nextTo"/>
        <c:crossAx val="101063296"/>
        <c:crosses val="autoZero"/>
        <c:crossBetween val="midCat"/>
      </c:valAx>
      <c:valAx>
        <c:axId val="101063296"/>
        <c:scaling>
          <c:orientation val="minMax"/>
        </c:scaling>
        <c:axPos val="l"/>
        <c:majorGridlines/>
        <c:numFmt formatCode="General" sourceLinked="1"/>
        <c:tickLblPos val="nextTo"/>
        <c:crossAx val="101061760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plotArea>
      <c:layout/>
      <c:scatterChart>
        <c:scatterStyle val="lineMarker"/>
        <c:ser>
          <c:idx val="0"/>
          <c:order val="0"/>
          <c:tx>
            <c:strRef>
              <c:f>'Heure de coucher'!$B$1</c:f>
              <c:strCache>
                <c:ptCount val="1"/>
                <c:pt idx="0">
                  <c:v>Mathieu</c:v>
                </c:pt>
              </c:strCache>
            </c:strRef>
          </c:tx>
          <c:xVal>
            <c:strRef>
              <c:f>'Heure de coucher'!$A$2:$A$7</c:f>
              <c:strCache>
                <c:ptCount val="6"/>
                <c:pt idx="0">
                  <c:v>dimanche</c:v>
                </c:pt>
                <c:pt idx="1">
                  <c:v>lundi</c:v>
                </c:pt>
                <c:pt idx="2">
                  <c:v>mardi</c:v>
                </c:pt>
                <c:pt idx="3">
                  <c:v>mercredi</c:v>
                </c:pt>
                <c:pt idx="4">
                  <c:v>jeudi</c:v>
                </c:pt>
                <c:pt idx="5">
                  <c:v>vendredi</c:v>
                </c:pt>
              </c:strCache>
            </c:strRef>
          </c:xVal>
          <c:yVal>
            <c:numRef>
              <c:f>'Heure de coucher'!$B$2:$B$7</c:f>
              <c:numCache>
                <c:formatCode>hh:mm</c:formatCode>
                <c:ptCount val="6"/>
                <c:pt idx="0">
                  <c:v>6.25E-2</c:v>
                </c:pt>
                <c:pt idx="1">
                  <c:v>0.16666666666666666</c:v>
                </c:pt>
                <c:pt idx="2">
                  <c:v>0.17708333333333334</c:v>
                </c:pt>
                <c:pt idx="3">
                  <c:v>0.20138888888888887</c:v>
                </c:pt>
                <c:pt idx="4">
                  <c:v>0.22222222222222221</c:v>
                </c:pt>
                <c:pt idx="5">
                  <c:v>0.5</c:v>
                </c:pt>
              </c:numCache>
            </c:numRef>
          </c:yVal>
        </c:ser>
        <c:ser>
          <c:idx val="1"/>
          <c:order val="1"/>
          <c:tx>
            <c:strRef>
              <c:f>'Heure de coucher'!$C$1</c:f>
              <c:strCache>
                <c:ptCount val="1"/>
                <c:pt idx="0">
                  <c:v>Pedro</c:v>
                </c:pt>
              </c:strCache>
            </c:strRef>
          </c:tx>
          <c:xVal>
            <c:strRef>
              <c:f>'Heure de coucher'!$A$2:$A$7</c:f>
              <c:strCache>
                <c:ptCount val="6"/>
                <c:pt idx="0">
                  <c:v>dimanche</c:v>
                </c:pt>
                <c:pt idx="1">
                  <c:v>lundi</c:v>
                </c:pt>
                <c:pt idx="2">
                  <c:v>mardi</c:v>
                </c:pt>
                <c:pt idx="3">
                  <c:v>mercredi</c:v>
                </c:pt>
                <c:pt idx="4">
                  <c:v>jeudi</c:v>
                </c:pt>
                <c:pt idx="5">
                  <c:v>vendredi</c:v>
                </c:pt>
              </c:strCache>
            </c:strRef>
          </c:xVal>
          <c:yVal>
            <c:numRef>
              <c:f>'Heure de coucher'!$C$2:$C$7</c:f>
              <c:numCache>
                <c:formatCode>hh:mm</c:formatCode>
                <c:ptCount val="6"/>
                <c:pt idx="0">
                  <c:v>2.0833333333333332E-2</c:v>
                </c:pt>
                <c:pt idx="1">
                  <c:v>4.1666666666666664E-2</c:v>
                </c:pt>
                <c:pt idx="2">
                  <c:v>5.5555555555555552E-2</c:v>
                </c:pt>
                <c:pt idx="3">
                  <c:v>5.2083333333333336E-2</c:v>
                </c:pt>
                <c:pt idx="4">
                  <c:v>0.10416666666666667</c:v>
                </c:pt>
                <c:pt idx="5">
                  <c:v>8.3333333333333329E-2</c:v>
                </c:pt>
              </c:numCache>
            </c:numRef>
          </c:yVal>
        </c:ser>
        <c:ser>
          <c:idx val="2"/>
          <c:order val="2"/>
          <c:tx>
            <c:strRef>
              <c:f>'Heure de coucher'!$D$1</c:f>
              <c:strCache>
                <c:ptCount val="1"/>
                <c:pt idx="0">
                  <c:v>JS</c:v>
                </c:pt>
              </c:strCache>
            </c:strRef>
          </c:tx>
          <c:xVal>
            <c:strRef>
              <c:f>'Heure de coucher'!$A$2:$A$7</c:f>
              <c:strCache>
                <c:ptCount val="6"/>
                <c:pt idx="0">
                  <c:v>dimanche</c:v>
                </c:pt>
                <c:pt idx="1">
                  <c:v>lundi</c:v>
                </c:pt>
                <c:pt idx="2">
                  <c:v>mardi</c:v>
                </c:pt>
                <c:pt idx="3">
                  <c:v>mercredi</c:v>
                </c:pt>
                <c:pt idx="4">
                  <c:v>jeudi</c:v>
                </c:pt>
                <c:pt idx="5">
                  <c:v>vendredi</c:v>
                </c:pt>
              </c:strCache>
            </c:strRef>
          </c:xVal>
          <c:yVal>
            <c:numRef>
              <c:f>'Heure de coucher'!$D$2:$D$7</c:f>
              <c:numCache>
                <c:formatCode>hh:mm</c:formatCode>
                <c:ptCount val="6"/>
                <c:pt idx="0">
                  <c:v>2.0833333333333332E-2</c:v>
                </c:pt>
                <c:pt idx="1">
                  <c:v>8.3333333333333329E-2</c:v>
                </c:pt>
                <c:pt idx="2">
                  <c:v>8.3333333333333329E-2</c:v>
                </c:pt>
                <c:pt idx="3">
                  <c:v>0.14583333333333334</c:v>
                </c:pt>
                <c:pt idx="4">
                  <c:v>0.10416666666666667</c:v>
                </c:pt>
                <c:pt idx="5">
                  <c:v>0.14583333333333334</c:v>
                </c:pt>
              </c:numCache>
            </c:numRef>
          </c:yVal>
        </c:ser>
        <c:axId val="109010944"/>
        <c:axId val="109014016"/>
      </c:scatterChart>
      <c:valAx>
        <c:axId val="109010944"/>
        <c:scaling>
          <c:orientation val="minMax"/>
        </c:scaling>
        <c:axPos val="b"/>
        <c:tickLblPos val="nextTo"/>
        <c:crossAx val="109014016"/>
        <c:crosses val="autoZero"/>
        <c:crossBetween val="midCat"/>
      </c:valAx>
      <c:valAx>
        <c:axId val="109014016"/>
        <c:scaling>
          <c:orientation val="minMax"/>
        </c:scaling>
        <c:axPos val="l"/>
        <c:majorGridlines/>
        <c:numFmt formatCode="hh:mm" sourceLinked="1"/>
        <c:tickLblPos val="nextTo"/>
        <c:crossAx val="109010944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29/11/2010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Taf\JJCs\JJC2010\online\grou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8674100" cy="20955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4800" dirty="0" smtClean="0"/>
              <a:t>Bilan des </a:t>
            </a:r>
            <a:r>
              <a:rPr lang="fr-FR" sz="4800" dirty="0" err="1" smtClean="0"/>
              <a:t>JJCs</a:t>
            </a:r>
            <a:r>
              <a:rPr lang="fr-FR" sz="4800" dirty="0" smtClean="0"/>
              <a:t> totalement subjectif</a:t>
            </a:r>
            <a:br>
              <a:rPr lang="fr-FR" sz="4800" dirty="0" smtClean="0"/>
            </a:br>
            <a:r>
              <a:rPr lang="fr-FR" sz="4800" dirty="0" smtClean="0"/>
              <a:t>car il faut bien finir un jour</a:t>
            </a:r>
            <a:endParaRPr lang="fr-FR" sz="4800" dirty="0"/>
          </a:p>
        </p:txBody>
      </p:sp>
      <p:pic>
        <p:nvPicPr>
          <p:cNvPr id="1030" name="Picture 6" descr="C:\Taf\JJCs\JJC2010\online\groupe_plu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8636000" cy="2082800"/>
          </a:xfrm>
          <a:prstGeom prst="rect">
            <a:avLst/>
          </a:prstGeom>
          <a:noFill/>
        </p:spPr>
      </p:pic>
      <p:pic>
        <p:nvPicPr>
          <p:cNvPr id="1033" name="Picture 9" descr="C:\Taf\JJCs\JJC2010\online\groupe_plu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04864"/>
            <a:ext cx="8674100" cy="2095500"/>
          </a:xfrm>
          <a:prstGeom prst="rect">
            <a:avLst/>
          </a:prstGeom>
          <a:noFill/>
        </p:spPr>
      </p:pic>
      <p:pic>
        <p:nvPicPr>
          <p:cNvPr id="1034" name="Picture 10" descr="C:\Taf\JJCs\JJC2010\online\groupe_plus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204864"/>
            <a:ext cx="8674100" cy="20955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23528" y="6453336"/>
            <a:ext cx="645067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000" dirty="0" smtClean="0"/>
              <a:t>Préparé rien que pour vous par Auguste, Bruno, JS et Pierre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3924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Avant des résultats approuvés par le comité d’organisation…</a:t>
            </a:r>
            <a:br>
              <a:rPr lang="fr-FR" dirty="0" smtClean="0"/>
            </a:br>
            <a:r>
              <a:rPr lang="fr-FR" dirty="0" smtClean="0"/>
              <a:t>un petit intermède hautement intellectuel par Mr Neutrinos </a:t>
            </a:r>
            <a:r>
              <a:rPr lang="fr-FR" dirty="0" err="1" smtClean="0"/>
              <a:t>himself</a:t>
            </a:r>
            <a:r>
              <a:rPr lang="fr-FR" dirty="0" smtClean="0"/>
              <a:t> 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827584" y="908720"/>
          <a:ext cx="7608342" cy="4387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3" name="Groupe 22"/>
          <p:cNvGrpSpPr/>
          <p:nvPr/>
        </p:nvGrpSpPr>
        <p:grpSpPr>
          <a:xfrm>
            <a:off x="7218215" y="4509120"/>
            <a:ext cx="1597489" cy="1305436"/>
            <a:chOff x="7218215" y="4509120"/>
            <a:chExt cx="1597489" cy="1305436"/>
          </a:xfrm>
        </p:grpSpPr>
        <p:sp>
          <p:nvSpPr>
            <p:cNvPr id="10" name="ZoneTexte 9"/>
            <p:cNvSpPr txBox="1"/>
            <p:nvPr/>
          </p:nvSpPr>
          <p:spPr>
            <a:xfrm>
              <a:off x="7218215" y="5445224"/>
              <a:ext cx="1597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Fin inscriptions</a:t>
              </a:r>
              <a:endParaRPr lang="fr-FR" dirty="0"/>
            </a:p>
          </p:txBody>
        </p:sp>
        <p:cxnSp>
          <p:nvCxnSpPr>
            <p:cNvPr id="12" name="Connecteur droit avec flèche 11"/>
            <p:cNvCxnSpPr>
              <a:stCxn id="10" idx="0"/>
            </p:cNvCxnSpPr>
            <p:nvPr/>
          </p:nvCxnSpPr>
          <p:spPr>
            <a:xfrm rot="16200000" flipV="1">
              <a:off x="7482612" y="4910876"/>
              <a:ext cx="936104" cy="1325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4788024" y="4437112"/>
            <a:ext cx="2040943" cy="1377444"/>
            <a:chOff x="4788024" y="4437112"/>
            <a:chExt cx="2040943" cy="1377444"/>
          </a:xfrm>
        </p:grpSpPr>
        <p:sp>
          <p:nvSpPr>
            <p:cNvPr id="7" name="ZoneTexte 6"/>
            <p:cNvSpPr txBox="1"/>
            <p:nvPr/>
          </p:nvSpPr>
          <p:spPr>
            <a:xfrm>
              <a:off x="4788024" y="5445224"/>
              <a:ext cx="2040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Deuxième circulaire</a:t>
              </a:r>
              <a:endParaRPr lang="fr-FR" dirty="0"/>
            </a:p>
          </p:txBody>
        </p:sp>
        <p:cxnSp>
          <p:nvCxnSpPr>
            <p:cNvPr id="15" name="Connecteur droit avec flèche 14"/>
            <p:cNvCxnSpPr>
              <a:stCxn id="7" idx="0"/>
            </p:cNvCxnSpPr>
            <p:nvPr/>
          </p:nvCxnSpPr>
          <p:spPr>
            <a:xfrm rot="5400000" flipH="1" flipV="1">
              <a:off x="5334264" y="4911344"/>
              <a:ext cx="1008112" cy="596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/>
          <p:cNvGrpSpPr/>
          <p:nvPr/>
        </p:nvGrpSpPr>
        <p:grpSpPr>
          <a:xfrm>
            <a:off x="2411760" y="4437112"/>
            <a:ext cx="1949957" cy="1449452"/>
            <a:chOff x="2411760" y="4437112"/>
            <a:chExt cx="1949957" cy="1449452"/>
          </a:xfrm>
        </p:grpSpPr>
        <p:sp>
          <p:nvSpPr>
            <p:cNvPr id="6" name="ZoneTexte 5"/>
            <p:cNvSpPr txBox="1"/>
            <p:nvPr/>
          </p:nvSpPr>
          <p:spPr>
            <a:xfrm>
              <a:off x="2411760" y="5517232"/>
              <a:ext cx="1949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Première circulaire</a:t>
              </a:r>
              <a:endParaRPr lang="fr-FR" dirty="0"/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rot="16200000" flipV="1">
              <a:off x="2489329" y="4977172"/>
              <a:ext cx="1152128" cy="720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323528" y="4437112"/>
            <a:ext cx="1783117" cy="1305436"/>
            <a:chOff x="323528" y="4437112"/>
            <a:chExt cx="1783117" cy="1305436"/>
          </a:xfrm>
        </p:grpSpPr>
        <p:sp>
          <p:nvSpPr>
            <p:cNvPr id="5" name="ZoneTexte 4"/>
            <p:cNvSpPr txBox="1"/>
            <p:nvPr/>
          </p:nvSpPr>
          <p:spPr>
            <a:xfrm>
              <a:off x="323528" y="5373216"/>
              <a:ext cx="1783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Création d’</a:t>
              </a:r>
              <a:r>
                <a:rPr lang="fr-FR" dirty="0" err="1" smtClean="0"/>
                <a:t>indico</a:t>
              </a:r>
              <a:endParaRPr lang="fr-FR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rot="5400000" flipH="1" flipV="1">
              <a:off x="971600" y="4797152"/>
              <a:ext cx="864096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/>
          <p:nvPr/>
        </p:nvGraphicFramePr>
        <p:xfrm>
          <a:off x="179512" y="971436"/>
          <a:ext cx="871296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e 14"/>
          <p:cNvGrpSpPr/>
          <p:nvPr/>
        </p:nvGrpSpPr>
        <p:grpSpPr>
          <a:xfrm>
            <a:off x="6804248" y="1475492"/>
            <a:ext cx="1944763" cy="4473788"/>
            <a:chOff x="6804248" y="1475492"/>
            <a:chExt cx="1944763" cy="4473788"/>
          </a:xfrm>
        </p:grpSpPr>
        <p:sp>
          <p:nvSpPr>
            <p:cNvPr id="5" name="ZoneTexte 4"/>
            <p:cNvSpPr txBox="1"/>
            <p:nvPr/>
          </p:nvSpPr>
          <p:spPr>
            <a:xfrm>
              <a:off x="6804248" y="5579948"/>
              <a:ext cx="1944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Deuxième </a:t>
              </a:r>
              <a:r>
                <a:rPr lang="fr-FR" dirty="0" err="1" smtClean="0"/>
                <a:t>deadine</a:t>
              </a:r>
              <a:endParaRPr lang="fr-FR" dirty="0"/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rot="16200000" flipV="1">
              <a:off x="6840252" y="4967880"/>
              <a:ext cx="720080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 flipH="1" flipV="1">
              <a:off x="5256076" y="3167680"/>
              <a:ext cx="33843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/>
          <p:cNvGrpSpPr/>
          <p:nvPr/>
        </p:nvGrpSpPr>
        <p:grpSpPr>
          <a:xfrm>
            <a:off x="3347864" y="1475492"/>
            <a:ext cx="2376264" cy="4473788"/>
            <a:chOff x="3347864" y="1475492"/>
            <a:chExt cx="2376264" cy="4473788"/>
          </a:xfrm>
        </p:grpSpPr>
        <p:sp>
          <p:nvSpPr>
            <p:cNvPr id="4" name="ZoneTexte 3"/>
            <p:cNvSpPr txBox="1"/>
            <p:nvPr/>
          </p:nvSpPr>
          <p:spPr>
            <a:xfrm>
              <a:off x="3347864" y="5579948"/>
              <a:ext cx="1853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Première </a:t>
              </a:r>
              <a:r>
                <a:rPr lang="fr-FR" dirty="0" err="1" smtClean="0"/>
                <a:t>deadine</a:t>
              </a:r>
              <a:endParaRPr lang="fr-FR" dirty="0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rot="5400000" flipH="1" flipV="1">
              <a:off x="4932040" y="4859868"/>
              <a:ext cx="792088" cy="79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 flipV="1">
              <a:off x="4031940" y="3167680"/>
              <a:ext cx="33843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395536" y="188640"/>
          <a:ext cx="820891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39552" y="4293096"/>
            <a:ext cx="79928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800" dirty="0" smtClean="0"/>
              <a:t>Le nombre de schtroumpfs apparus dans les </a:t>
            </a:r>
            <a:r>
              <a:rPr lang="fr-FR" sz="2800" dirty="0" err="1" smtClean="0"/>
              <a:t>talks</a:t>
            </a:r>
            <a:endParaRPr lang="fr-FR" sz="2800" dirty="0" smtClean="0"/>
          </a:p>
          <a:p>
            <a:pPr marL="342900" indent="-342900">
              <a:buFont typeface="+mj-lt"/>
              <a:buAutoNum type="arabicPeriod"/>
            </a:pPr>
            <a:r>
              <a:rPr lang="fr-FR" sz="2800" dirty="0" smtClean="0"/>
              <a:t>Le nombre de litres de </a:t>
            </a:r>
            <a:r>
              <a:rPr lang="fr-FR" sz="2800" dirty="0" err="1" smtClean="0"/>
              <a:t>cointreau</a:t>
            </a:r>
            <a:r>
              <a:rPr lang="fr-FR" sz="2800" dirty="0" smtClean="0"/>
              <a:t> consommés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800" dirty="0" smtClean="0"/>
              <a:t>La moyenne de l’heure de coucher du coordinateur de la session instrumentation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800" dirty="0" smtClean="0"/>
              <a:t>Le nombre de doctorants m’ayant vouvoyé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Analyse de Bruno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610475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766762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929977"/>
            <a:ext cx="75438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908720"/>
            <a:ext cx="763905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avec flèche 9"/>
          <p:cNvCxnSpPr/>
          <p:nvPr/>
        </p:nvCxnSpPr>
        <p:spPr>
          <a:xfrm rot="5400000">
            <a:off x="6516216" y="1556792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7020272" y="1052736"/>
            <a:ext cx="1944216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Nous non plus on n’a rien compris à ce titre…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3" y="1223963"/>
            <a:ext cx="768667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8" y="1162050"/>
            <a:ext cx="774382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50" y="1081088"/>
            <a:ext cx="781050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Analyse de Bruno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62050"/>
            <a:ext cx="77724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Analyse de Bruno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Les questions</a:t>
            </a:r>
            <a:endParaRPr lang="fr-FR" dirty="0"/>
          </a:p>
        </p:txBody>
      </p:sp>
      <p:graphicFrame>
        <p:nvGraphicFramePr>
          <p:cNvPr id="4" name="Graphique 3"/>
          <p:cNvGraphicFramePr/>
          <p:nvPr/>
        </p:nvGraphicFramePr>
        <p:xfrm>
          <a:off x="179512" y="980728"/>
          <a:ext cx="496855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3995936" y="3717032"/>
          <a:ext cx="489654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95536" y="5301208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The GZK </a:t>
            </a:r>
            <a:r>
              <a:rPr lang="fr-FR" sz="2400" dirty="0" err="1" smtClean="0"/>
              <a:t>effect</a:t>
            </a:r>
            <a:r>
              <a:rPr lang="fr-FR" sz="2400" dirty="0" smtClean="0"/>
              <a:t> </a:t>
            </a:r>
            <a:r>
              <a:rPr lang="fr-FR" sz="2400" dirty="0" err="1" smtClean="0"/>
              <a:t>clearly</a:t>
            </a:r>
            <a:r>
              <a:rPr lang="fr-FR" sz="2400" dirty="0" smtClean="0"/>
              <a:t> visible</a:t>
            </a:r>
          </a:p>
          <a:p>
            <a:r>
              <a:rPr lang="fr-FR" sz="2400" dirty="0" smtClean="0"/>
              <a:t>(Gnole-</a:t>
            </a:r>
            <a:r>
              <a:rPr lang="fr-FR" sz="2400" dirty="0" err="1" smtClean="0"/>
              <a:t>Zubrovka</a:t>
            </a:r>
            <a:r>
              <a:rPr lang="fr-FR" sz="2400" dirty="0" smtClean="0"/>
              <a:t>-</a:t>
            </a:r>
            <a:r>
              <a:rPr lang="fr-FR" sz="2400" dirty="0" err="1" smtClean="0"/>
              <a:t>Kointreau</a:t>
            </a:r>
            <a:r>
              <a:rPr lang="fr-FR" sz="2400" dirty="0" smtClean="0"/>
              <a:t> </a:t>
            </a:r>
            <a:r>
              <a:rPr lang="fr-FR" sz="2400" dirty="0" err="1" smtClean="0"/>
              <a:t>effect</a:t>
            </a:r>
            <a:r>
              <a:rPr lang="fr-FR" sz="2400" dirty="0" smtClean="0"/>
              <a:t>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3610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Heures de coucher</a:t>
            </a:r>
            <a:endParaRPr lang="fr-FR" dirty="0"/>
          </a:p>
        </p:txBody>
      </p:sp>
      <p:graphicFrame>
        <p:nvGraphicFramePr>
          <p:cNvPr id="5" name="Graphique 4"/>
          <p:cNvGraphicFramePr/>
          <p:nvPr/>
        </p:nvGraphicFramePr>
        <p:xfrm>
          <a:off x="611560" y="1340768"/>
          <a:ext cx="799288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Vous l’avez dit…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« Il me reste combien de temps ? </a:t>
            </a:r>
            <a:r>
              <a:rPr lang="fr-FR" dirty="0" err="1" smtClean="0"/>
              <a:t>Hoooo</a:t>
            </a:r>
            <a:r>
              <a:rPr lang="fr-FR" dirty="0" smtClean="0"/>
              <a:t> ça va ! »</a:t>
            </a:r>
          </a:p>
          <a:p>
            <a:r>
              <a:rPr lang="fr-FR" dirty="0" smtClean="0"/>
              <a:t>« 10</a:t>
            </a:r>
            <a:r>
              <a:rPr lang="fr-FR" baseline="30000" dirty="0" smtClean="0"/>
              <a:t>-17</a:t>
            </a:r>
            <a:r>
              <a:rPr lang="fr-FR" dirty="0" smtClean="0"/>
              <a:t> cm, c’est ça grand ! »</a:t>
            </a:r>
          </a:p>
          <a:p>
            <a:r>
              <a:rPr lang="fr-FR" dirty="0" smtClean="0"/>
              <a:t>« Je ne vais pas vous présenter de résultats de part le temps qu’il me reste et le peu de résultats que j’ai »</a:t>
            </a:r>
          </a:p>
          <a:p>
            <a:r>
              <a:rPr lang="fr-FR" dirty="0" smtClean="0"/>
              <a:t>« Le lepton </a:t>
            </a:r>
            <a:r>
              <a:rPr lang="fr-FR" dirty="0" smtClean="0">
                <a:latin typeface="Symbol" pitchFamily="18" charset="2"/>
              </a:rPr>
              <a:t>t</a:t>
            </a:r>
            <a:r>
              <a:rPr lang="fr-FR" dirty="0" smtClean="0"/>
              <a:t> est Américain, c’est pour ça que c’est en Anglais »</a:t>
            </a:r>
          </a:p>
          <a:p>
            <a:r>
              <a:rPr lang="fr-FR" dirty="0" smtClean="0"/>
              <a:t>« Ya des </a:t>
            </a:r>
            <a:r>
              <a:rPr lang="fr-FR" dirty="0" err="1" smtClean="0"/>
              <a:t>fitures</a:t>
            </a:r>
            <a:r>
              <a:rPr lang="fr-FR" dirty="0" smtClean="0"/>
              <a:t> » ou « on fait des </a:t>
            </a:r>
            <a:r>
              <a:rPr lang="fr-FR" dirty="0" err="1" smtClean="0"/>
              <a:t>misuremantes</a:t>
            </a:r>
            <a:r>
              <a:rPr lang="fr-FR" dirty="0" smtClean="0"/>
              <a:t> »</a:t>
            </a:r>
          </a:p>
          <a:p>
            <a:r>
              <a:rPr lang="fr-FR" dirty="0" smtClean="0"/>
              <a:t>« CMS c’est un cylindre qui est rond »</a:t>
            </a:r>
          </a:p>
          <a:p>
            <a:r>
              <a:rPr lang="fr-FR" dirty="0" smtClean="0"/>
              <a:t>« Moi non plus, ça ne me parle pas… c’est mon directeur qui m’a dit de mettre ça »</a:t>
            </a:r>
          </a:p>
          <a:p>
            <a:r>
              <a:rPr lang="fr-FR" dirty="0" smtClean="0"/>
              <a:t>« Si vous vous emmerdez, comptez les schtroumpfs »</a:t>
            </a:r>
          </a:p>
          <a:p>
            <a:r>
              <a:rPr lang="fr-FR" dirty="0" smtClean="0"/>
              <a:t>« J’vais te patenter un criss de bon </a:t>
            </a:r>
            <a:r>
              <a:rPr lang="fr-FR" dirty="0" err="1" smtClean="0"/>
              <a:t>sensor</a:t>
            </a:r>
            <a:r>
              <a:rPr lang="fr-FR" dirty="0" smtClean="0"/>
              <a:t>, tu vas voir ça va swinguer »</a:t>
            </a:r>
          </a:p>
          <a:p>
            <a:r>
              <a:rPr lang="fr-FR" dirty="0" smtClean="0"/>
              <a:t>« On va pas installer de réacteur nucléaire au CERN, ça serait mal vu… »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Les chiffres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56 participants</a:t>
            </a:r>
          </a:p>
          <a:p>
            <a:r>
              <a:rPr lang="fr-FR" dirty="0" smtClean="0"/>
              <a:t>48 </a:t>
            </a:r>
            <a:r>
              <a:rPr lang="fr-FR" dirty="0" err="1" smtClean="0"/>
              <a:t>talks</a:t>
            </a:r>
            <a:endParaRPr lang="fr-FR" dirty="0" smtClean="0"/>
          </a:p>
          <a:p>
            <a:r>
              <a:rPr lang="fr-FR" dirty="0" smtClean="0"/>
              <a:t>1 conférence</a:t>
            </a:r>
          </a:p>
          <a:p>
            <a:r>
              <a:rPr lang="fr-FR" dirty="0" smtClean="0"/>
              <a:t>1 anniversaire</a:t>
            </a:r>
          </a:p>
          <a:p>
            <a:r>
              <a:rPr lang="fr-FR" dirty="0" smtClean="0"/>
              <a:t>1 accordéoniste</a:t>
            </a:r>
          </a:p>
          <a:p>
            <a:r>
              <a:rPr lang="fr-FR" dirty="0" smtClean="0"/>
              <a:t>1 guitariste </a:t>
            </a:r>
          </a:p>
          <a:p>
            <a:r>
              <a:rPr lang="fr-FR" dirty="0" smtClean="0"/>
              <a:t>Beaucoup de choristes</a:t>
            </a:r>
          </a:p>
          <a:p>
            <a:r>
              <a:rPr lang="fr-FR" dirty="0" smtClean="0"/>
              <a:t>2 sorties</a:t>
            </a:r>
          </a:p>
          <a:p>
            <a:pPr lvl="1"/>
            <a:r>
              <a:rPr lang="fr-FR" dirty="0" smtClean="0"/>
              <a:t>Carré </a:t>
            </a:r>
            <a:r>
              <a:rPr lang="fr-FR" dirty="0" err="1" smtClean="0"/>
              <a:t>Cointreau</a:t>
            </a:r>
            <a:endParaRPr lang="fr-FR" dirty="0" smtClean="0"/>
          </a:p>
          <a:p>
            <a:pPr lvl="1"/>
            <a:r>
              <a:rPr lang="fr-FR" dirty="0" smtClean="0"/>
              <a:t>Château d’Angers et tenture de l’Apocalypse</a:t>
            </a:r>
          </a:p>
          <a:p>
            <a:r>
              <a:rPr lang="fr-FR" dirty="0" smtClean="0"/>
              <a:t>5 bouteilles de pastis</a:t>
            </a:r>
          </a:p>
          <a:p>
            <a:r>
              <a:rPr lang="fr-FR" dirty="0" smtClean="0"/>
              <a:t>569 bouteilles bière</a:t>
            </a:r>
          </a:p>
          <a:p>
            <a:pPr lvl="1"/>
            <a:r>
              <a:rPr lang="fr-FR" dirty="0" smtClean="0"/>
              <a:t>Incertitude de 100%</a:t>
            </a:r>
          </a:p>
        </p:txBody>
      </p:sp>
      <p:pic>
        <p:nvPicPr>
          <p:cNvPr id="4" name="Image 3" descr="tn_IMG_9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1484784"/>
            <a:ext cx="2032000" cy="3048000"/>
          </a:xfrm>
          <a:prstGeom prst="rect">
            <a:avLst/>
          </a:prstGeom>
        </p:spPr>
      </p:pic>
      <p:pic>
        <p:nvPicPr>
          <p:cNvPr id="13" name="Image 12" descr="tn_IMG_9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764704"/>
            <a:ext cx="3048000" cy="2032000"/>
          </a:xfrm>
          <a:prstGeom prst="rect">
            <a:avLst/>
          </a:prstGeom>
        </p:spPr>
      </p:pic>
      <p:pic>
        <p:nvPicPr>
          <p:cNvPr id="14" name="Image 13" descr="tn_IMG_94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60648"/>
            <a:ext cx="2032000" cy="3048000"/>
          </a:xfrm>
          <a:prstGeom prst="rect">
            <a:avLst/>
          </a:prstGeom>
        </p:spPr>
      </p:pic>
      <p:pic>
        <p:nvPicPr>
          <p:cNvPr id="15" name="Image 14" descr="tn_IMG_94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60648"/>
            <a:ext cx="2032000" cy="3048000"/>
          </a:xfrm>
          <a:prstGeom prst="rect">
            <a:avLst/>
          </a:prstGeom>
        </p:spPr>
      </p:pic>
      <p:pic>
        <p:nvPicPr>
          <p:cNvPr id="16" name="Image 15" descr="tn_IMG_94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9840" y="3117304"/>
            <a:ext cx="2032000" cy="3048000"/>
          </a:xfrm>
          <a:prstGeom prst="rect">
            <a:avLst/>
          </a:prstGeom>
        </p:spPr>
      </p:pic>
      <p:pic>
        <p:nvPicPr>
          <p:cNvPr id="17" name="Image 16" descr="tn_IMG_94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04096" y="3477344"/>
            <a:ext cx="2032000" cy="3048000"/>
          </a:xfrm>
          <a:prstGeom prst="rect">
            <a:avLst/>
          </a:prstGeom>
        </p:spPr>
      </p:pic>
      <p:pic>
        <p:nvPicPr>
          <p:cNvPr id="18" name="Image 17" descr="tn_IMG_97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08352" y="3621360"/>
            <a:ext cx="2032000" cy="3048000"/>
          </a:xfrm>
          <a:prstGeom prst="rect">
            <a:avLst/>
          </a:prstGeom>
        </p:spPr>
      </p:pic>
      <p:pic>
        <p:nvPicPr>
          <p:cNvPr id="19" name="Image 18" descr="tn_IMG_942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36096" y="980728"/>
            <a:ext cx="3456384" cy="5184576"/>
          </a:xfrm>
          <a:prstGeom prst="rect">
            <a:avLst/>
          </a:prstGeom>
        </p:spPr>
      </p:pic>
      <p:pic>
        <p:nvPicPr>
          <p:cNvPr id="20" name="Image 19" descr="tn_IMG_94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63888" y="188640"/>
            <a:ext cx="5340424" cy="3560283"/>
          </a:xfrm>
          <a:prstGeom prst="rect">
            <a:avLst/>
          </a:prstGeom>
        </p:spPr>
      </p:pic>
      <p:pic>
        <p:nvPicPr>
          <p:cNvPr id="21" name="Image 20" descr="tn_IMG_9493.JPG"/>
          <p:cNvPicPr>
            <a:picLocks noChangeAspect="1"/>
          </p:cNvPicPr>
          <p:nvPr/>
        </p:nvPicPr>
        <p:blipFill>
          <a:blip r:embed="rId11" cstate="print">
            <a:lum bright="10000"/>
          </a:blip>
          <a:stretch>
            <a:fillRect/>
          </a:stretch>
        </p:blipFill>
        <p:spPr>
          <a:xfrm>
            <a:off x="3635896" y="3321720"/>
            <a:ext cx="5304420" cy="353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Vous l’avez dit…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« Le LHC est un gros machin qui bousille des protons à 100m sous terre »</a:t>
            </a:r>
          </a:p>
          <a:p>
            <a:r>
              <a:rPr lang="fr-FR" dirty="0" smtClean="0"/>
              <a:t>« Tous les plots sont pareils, donc si vous en comprenez un, c’est très bien »</a:t>
            </a:r>
          </a:p>
          <a:p>
            <a:r>
              <a:rPr lang="fr-FR" dirty="0" smtClean="0"/>
              <a:t>« Le diagramme ne correspond pas m’enfin je l’ai trouvé rigolo »</a:t>
            </a:r>
          </a:p>
          <a:p>
            <a:r>
              <a:rPr lang="fr-FR" dirty="0" smtClean="0"/>
              <a:t>« Comme pour n’importe quelle théorie, on doit mettre un Lagrangien… enfin en général »</a:t>
            </a:r>
          </a:p>
          <a:p>
            <a:r>
              <a:rPr lang="fr-FR" dirty="0" smtClean="0"/>
              <a:t>« Super K fait 40 x 40 m donc on peut y mettre ATLAS ou CMS »</a:t>
            </a:r>
          </a:p>
          <a:p>
            <a:r>
              <a:rPr lang="fr-FR" dirty="0" smtClean="0"/>
              <a:t>« La tour de </a:t>
            </a:r>
            <a:r>
              <a:rPr lang="fr-FR" dirty="0" err="1" smtClean="0"/>
              <a:t>Kaluza</a:t>
            </a:r>
            <a:r>
              <a:rPr lang="fr-FR" dirty="0" smtClean="0"/>
              <a:t>-Klein se racrapote »</a:t>
            </a:r>
          </a:p>
          <a:p>
            <a:r>
              <a:rPr lang="fr-FR" dirty="0" smtClean="0"/>
              <a:t>« On demande un photon qui soit bien gentil »</a:t>
            </a:r>
          </a:p>
          <a:p>
            <a:r>
              <a:rPr lang="fr-FR" dirty="0" smtClean="0"/>
              <a:t>« Une pomme on est à peu près sûr qu’elle tombe, par contre une anti-pomme on n’est pas sûr »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Vous l’avez dit…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« C’est un </a:t>
            </a:r>
            <a:r>
              <a:rPr lang="fr-FR" dirty="0" err="1" smtClean="0"/>
              <a:t>téléscope</a:t>
            </a:r>
            <a:r>
              <a:rPr lang="fr-FR" dirty="0" smtClean="0"/>
              <a:t> de taille respectable, il ne faut pas se moquer de lui »</a:t>
            </a:r>
          </a:p>
          <a:p>
            <a:r>
              <a:rPr lang="fr-FR" dirty="0" smtClean="0"/>
              <a:t>« Ce n’est pas le bordel que chez nous, chez ATLAS aussi… »</a:t>
            </a:r>
          </a:p>
          <a:p>
            <a:r>
              <a:rPr lang="fr-FR" dirty="0" smtClean="0"/>
              <a:t>« Entre le CERN et Nançay, j’ai pris 10kg »</a:t>
            </a:r>
          </a:p>
          <a:p>
            <a:r>
              <a:rPr lang="fr-FR" dirty="0" smtClean="0"/>
              <a:t>« Comme les neutrinos c’est sérieux, je vais faire de la cosmologie maintenant »</a:t>
            </a:r>
          </a:p>
          <a:p>
            <a:r>
              <a:rPr lang="fr-FR" dirty="0" smtClean="0"/>
              <a:t>(durant un Loup Garou) « Est-ce qu’on a viré tous les théoriciens ? »</a:t>
            </a:r>
          </a:p>
          <a:p>
            <a:r>
              <a:rPr lang="fr-FR" dirty="0" smtClean="0"/>
              <a:t>Ne pas confondre « </a:t>
            </a:r>
            <a:r>
              <a:rPr lang="fr-FR" dirty="0" smtClean="0">
                <a:latin typeface="Symbol" pitchFamily="18" charset="2"/>
              </a:rPr>
              <a:t>t</a:t>
            </a:r>
            <a:r>
              <a:rPr lang="fr-FR" dirty="0" smtClean="0"/>
              <a:t> </a:t>
            </a:r>
            <a:r>
              <a:rPr lang="fr-FR" dirty="0" smtClean="0">
                <a:sym typeface="Wingdings" pitchFamily="2" charset="2"/>
              </a:rPr>
              <a:t> e » et « tau véreux »…</a:t>
            </a:r>
          </a:p>
          <a:p>
            <a:r>
              <a:rPr lang="fr-FR" dirty="0" smtClean="0"/>
              <a:t>« Quel est le confidence </a:t>
            </a:r>
            <a:r>
              <a:rPr lang="fr-FR" dirty="0" err="1" smtClean="0"/>
              <a:t>level</a:t>
            </a:r>
            <a:r>
              <a:rPr lang="fr-FR" dirty="0" smtClean="0"/>
              <a:t> de ton </a:t>
            </a:r>
            <a:r>
              <a:rPr lang="fr-FR" dirty="0" err="1" smtClean="0"/>
              <a:t>modele</a:t>
            </a:r>
            <a:r>
              <a:rPr lang="fr-FR" dirty="0" smtClean="0"/>
              <a:t>? »</a:t>
            </a:r>
          </a:p>
          <a:p>
            <a:r>
              <a:rPr lang="fr-FR" dirty="0" smtClean="0"/>
              <a:t>« oui </a:t>
            </a:r>
            <a:r>
              <a:rPr lang="fr-FR" dirty="0" err="1" smtClean="0"/>
              <a:t>oui</a:t>
            </a:r>
            <a:r>
              <a:rPr lang="fr-FR" dirty="0" smtClean="0"/>
              <a:t> </a:t>
            </a:r>
            <a:r>
              <a:rPr lang="fr-FR" dirty="0" err="1" smtClean="0"/>
              <a:t>oui</a:t>
            </a:r>
            <a:r>
              <a:rPr lang="fr-FR" dirty="0" smtClean="0"/>
              <a:t> c'est le fouillis »</a:t>
            </a:r>
          </a:p>
          <a:p>
            <a:r>
              <a:rPr lang="fr-FR" dirty="0" smtClean="0"/>
              <a:t>« Moi je donne l’impression d’être super confiant mais c’est parce que j’ai signé pour ça »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dirty="0" smtClean="0"/>
              <a:t>Vous l’avez dit…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« </a:t>
            </a:r>
            <a:r>
              <a:rPr lang="fr-FR" dirty="0" smtClean="0">
                <a:sym typeface="Wingdings" pitchFamily="2" charset="2"/>
              </a:rPr>
              <a:t> On mesure très bien ce qu’on comprend pas mais on comprend pas quand même »</a:t>
            </a:r>
          </a:p>
          <a:p>
            <a:r>
              <a:rPr lang="fr-FR" dirty="0" smtClean="0">
                <a:sym typeface="Wingdings" pitchFamily="2" charset="2"/>
              </a:rPr>
              <a:t>« Le ½ doctorant c’est une thésarde qui prend des shifts pour nous »</a:t>
            </a:r>
          </a:p>
          <a:p>
            <a:r>
              <a:rPr lang="fr-FR" dirty="0" smtClean="0">
                <a:sym typeface="Wingdings" pitchFamily="2" charset="2"/>
              </a:rPr>
              <a:t>« Hier soir… je vais prendre une douche… je n’arrive pas à tourner le robinet… je sors de la douche… et là je me rends compte que je suis toujours habillé »</a:t>
            </a:r>
          </a:p>
          <a:p>
            <a:r>
              <a:rPr lang="fr-FR" dirty="0" smtClean="0">
                <a:sym typeface="Wingdings" pitchFamily="2" charset="2"/>
              </a:rPr>
              <a:t>« Normalement vous avez tout compris mais on va quand même vérifier »</a:t>
            </a:r>
          </a:p>
          <a:p>
            <a:r>
              <a:rPr lang="fr-FR" dirty="0" smtClean="0">
                <a:sym typeface="Wingdings" pitchFamily="2" charset="2"/>
              </a:rPr>
              <a:t>« Ya des nuits je tirais dans tous les sens et toutes les directions »</a:t>
            </a:r>
          </a:p>
          <a:p>
            <a:r>
              <a:rPr lang="fr-FR" dirty="0" smtClean="0">
                <a:sym typeface="Wingdings" pitchFamily="2" charset="2"/>
              </a:rPr>
              <a:t>« Vous voyez rien mais c’est pas grave, c’est un trou noir ya rien à voir »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tn_IMG_65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6400800" cy="42672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On est surveillé…</a:t>
            </a:r>
            <a:endParaRPr lang="fr-FR" dirty="0"/>
          </a:p>
        </p:txBody>
      </p:sp>
      <p:pic>
        <p:nvPicPr>
          <p:cNvPr id="5" name="Image 4" descr="tn_IMG_9516.JPG"/>
          <p:cNvPicPr>
            <a:picLocks noChangeAspect="1"/>
          </p:cNvPicPr>
          <p:nvPr/>
        </p:nvPicPr>
        <p:blipFill>
          <a:blip r:embed="rId3" cstate="print"/>
          <a:srcRect l="35708" t="50611" r="41402" b="18988"/>
          <a:stretch>
            <a:fillRect/>
          </a:stretch>
        </p:blipFill>
        <p:spPr>
          <a:xfrm>
            <a:off x="3707904" y="1700808"/>
            <a:ext cx="5184576" cy="4590452"/>
          </a:xfrm>
          <a:prstGeom prst="rect">
            <a:avLst/>
          </a:prstGeom>
        </p:spPr>
      </p:pic>
      <p:pic>
        <p:nvPicPr>
          <p:cNvPr id="4" name="Image 3" descr="tn_IMG_9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2413000"/>
            <a:ext cx="5520444" cy="368029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71600" y="1052736"/>
            <a:ext cx="31086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DOUANIERS L’ANNEE DERNIERE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644008" y="6309320"/>
            <a:ext cx="25576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MILITAIRES CETTE ANNEE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3600" dirty="0" smtClean="0"/>
              <a:t>Les organisateurs ne montrent pas l’exemple</a:t>
            </a:r>
            <a:endParaRPr lang="fr-FR" sz="3600" dirty="0"/>
          </a:p>
        </p:txBody>
      </p:sp>
      <p:pic>
        <p:nvPicPr>
          <p:cNvPr id="5" name="Image 4" descr="tn_IMG_93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076739"/>
            <a:ext cx="7056784" cy="470452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6021288"/>
            <a:ext cx="927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Utilisation du pc pendant les sessions et ne tient pas droit de bon matin !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Cercle des physiciens anonymes</a:t>
            </a:r>
            <a:endParaRPr lang="fr-FR" dirty="0"/>
          </a:p>
        </p:txBody>
      </p:sp>
      <p:pic>
        <p:nvPicPr>
          <p:cNvPr id="26" name="Image 25" descr="tn_IMG_9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7884876" cy="5256584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539552" y="980728"/>
            <a:ext cx="2880320" cy="1188712"/>
          </a:xfrm>
          <a:prstGeom prst="wedgeRoundRectCallout">
            <a:avLst>
              <a:gd name="adj1" fmla="val 9951"/>
              <a:gd name="adj2" fmla="val 995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Bonjour, je m’appelle Pascal et ça fait 24h que j’ai pas fait une </a:t>
            </a:r>
            <a:r>
              <a:rPr lang="fr-FR" dirty="0" err="1" smtClean="0"/>
              <a:t>simu</a:t>
            </a:r>
            <a:r>
              <a:rPr lang="fr-FR" dirty="0" smtClean="0"/>
              <a:t> avec Géant 4.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5292080" y="1052736"/>
            <a:ext cx="3240360" cy="1188712"/>
          </a:xfrm>
          <a:prstGeom prst="wedgeRoundRectCallout">
            <a:avLst>
              <a:gd name="adj1" fmla="val -69896"/>
              <a:gd name="adj2" fmla="val 1006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Bonjour, je m’appelle Audrey. Passée une certaine heure, je vois tout en double doublet de </a:t>
            </a:r>
            <a:r>
              <a:rPr lang="fr-FR" dirty="0" err="1" smtClean="0"/>
              <a:t>Higgs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907704" y="4797152"/>
            <a:ext cx="3240360" cy="1188712"/>
          </a:xfrm>
          <a:prstGeom prst="wedgeRoundRectCallout">
            <a:avLst>
              <a:gd name="adj1" fmla="val 75903"/>
              <a:gd name="adj2" fmla="val -1149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Bonjour, je m’appelle Clément. J’ai craqué hier soir… j’ai </a:t>
            </a:r>
            <a:r>
              <a:rPr lang="fr-FR" dirty="0" err="1" smtClean="0"/>
              <a:t>refité</a:t>
            </a:r>
            <a:r>
              <a:rPr lang="fr-FR" dirty="0" smtClean="0"/>
              <a:t> tous les plots de la biodiversité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tn_IMG_9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7344816" cy="4896544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/>
              <a:t>Les candidats pour y rentrer sont nombreux</a:t>
            </a:r>
            <a:endParaRPr lang="fr-FR" dirty="0"/>
          </a:p>
        </p:txBody>
      </p:sp>
      <p:sp>
        <p:nvSpPr>
          <p:cNvPr id="4" name="Bulle ronde 3"/>
          <p:cNvSpPr/>
          <p:nvPr/>
        </p:nvSpPr>
        <p:spPr>
          <a:xfrm>
            <a:off x="5148064" y="0"/>
            <a:ext cx="3995936" cy="2060848"/>
          </a:xfrm>
          <a:prstGeom prst="wedgeEllipseCallout">
            <a:avLst>
              <a:gd name="adj1" fmla="val -76721"/>
              <a:gd name="adj2" fmla="val 42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Je fais que des blagues sur la physique je devrais avoir mes chances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4000" dirty="0" smtClean="0"/>
              <a:t>Tout le monde tente sa chance</a:t>
            </a:r>
            <a:endParaRPr lang="fr-FR" sz="4000" dirty="0"/>
          </a:p>
        </p:txBody>
      </p:sp>
      <p:pic>
        <p:nvPicPr>
          <p:cNvPr id="17" name="Image 16" descr="tn_IMG_93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7380820" cy="4920547"/>
          </a:xfrm>
          <a:prstGeom prst="rect">
            <a:avLst/>
          </a:prstGeom>
        </p:spPr>
      </p:pic>
      <p:sp>
        <p:nvSpPr>
          <p:cNvPr id="18" name="Bulle ronde 17"/>
          <p:cNvSpPr/>
          <p:nvPr/>
        </p:nvSpPr>
        <p:spPr>
          <a:xfrm>
            <a:off x="4572000" y="332656"/>
            <a:ext cx="4572000" cy="2376264"/>
          </a:xfrm>
          <a:prstGeom prst="wedgeEllipseCallout">
            <a:avLst>
              <a:gd name="adj1" fmla="val -70963"/>
              <a:gd name="adj2" fmla="val 23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Bonjour je m’appelle Mathieu, je viens du </a:t>
            </a:r>
            <a:r>
              <a:rPr lang="fr-FR" dirty="0" err="1" smtClean="0"/>
              <a:t>Quebec</a:t>
            </a:r>
            <a:r>
              <a:rPr lang="fr-FR" dirty="0" smtClean="0"/>
              <a:t>. Je suis passionné d’instrumentation. J’ai le projet  fou de produire le premier photomultiplicateur moléculaire. J’aimerais vraiment vous rejoindre 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n_IMG_9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8460432" cy="5640288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800" dirty="0" smtClean="0"/>
              <a:t>Les sanctions tombent sur ceux qui ont craqué</a:t>
            </a:r>
            <a:endParaRPr lang="fr-FR" sz="2800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5004048" y="1052736"/>
            <a:ext cx="3240360" cy="1188712"/>
          </a:xfrm>
          <a:prstGeom prst="wedgeRoundRectCallout">
            <a:avLst>
              <a:gd name="adj1" fmla="val -69896"/>
              <a:gd name="adj2" fmla="val 1006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Faute grave ! Il a préféré passer sa journée à rédiger sa thèse plutôt que d’aller à la dégustation de </a:t>
            </a:r>
            <a:r>
              <a:rPr lang="fr-FR" dirty="0" err="1" smtClean="0"/>
              <a:t>Cointreau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tn_IMG_9410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6804248" y="3573016"/>
            <a:ext cx="2032000" cy="3048000"/>
          </a:xfrm>
          <a:prstGeom prst="rect">
            <a:avLst/>
          </a:prstGeom>
        </p:spPr>
      </p:pic>
      <p:pic>
        <p:nvPicPr>
          <p:cNvPr id="14" name="Image 13" descr="tn_IMG_941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716016" y="3596680"/>
            <a:ext cx="2032000" cy="3048000"/>
          </a:xfrm>
          <a:prstGeom prst="rect">
            <a:avLst/>
          </a:prstGeom>
        </p:spPr>
      </p:pic>
      <p:pic>
        <p:nvPicPr>
          <p:cNvPr id="15" name="Image 14" descr="tn_IMG_941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2555776" y="3596680"/>
            <a:ext cx="2032000" cy="3048000"/>
          </a:xfrm>
          <a:prstGeom prst="rect">
            <a:avLst/>
          </a:prstGeom>
        </p:spPr>
      </p:pic>
      <p:pic>
        <p:nvPicPr>
          <p:cNvPr id="16" name="Image 15" descr="tn_IMG_9413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395536" y="3596680"/>
            <a:ext cx="2032000" cy="3048000"/>
          </a:xfrm>
          <a:prstGeom prst="rect">
            <a:avLst/>
          </a:prstGeom>
        </p:spPr>
      </p:pic>
      <p:pic>
        <p:nvPicPr>
          <p:cNvPr id="17" name="Image 16" descr="tn_IMG_9414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6804248" y="356320"/>
            <a:ext cx="2032000" cy="3048000"/>
          </a:xfrm>
          <a:prstGeom prst="rect">
            <a:avLst/>
          </a:prstGeom>
        </p:spPr>
      </p:pic>
      <p:pic>
        <p:nvPicPr>
          <p:cNvPr id="18" name="Image 17" descr="tn_IMG_9415.JPG"/>
          <p:cNvPicPr>
            <a:picLocks noChangeAspect="1"/>
          </p:cNvPicPr>
          <p:nvPr/>
        </p:nvPicPr>
        <p:blipFill>
          <a:blip r:embed="rId7" cstate="print">
            <a:lum bright="10000"/>
          </a:blip>
          <a:stretch>
            <a:fillRect/>
          </a:stretch>
        </p:blipFill>
        <p:spPr>
          <a:xfrm>
            <a:off x="4716016" y="356320"/>
            <a:ext cx="2032000" cy="3048000"/>
          </a:xfrm>
          <a:prstGeom prst="rect">
            <a:avLst/>
          </a:prstGeom>
        </p:spPr>
      </p:pic>
      <p:pic>
        <p:nvPicPr>
          <p:cNvPr id="19" name="Image 18" descr="tn_IMG_9416.JPG"/>
          <p:cNvPicPr>
            <a:picLocks noChangeAspect="1"/>
          </p:cNvPicPr>
          <p:nvPr/>
        </p:nvPicPr>
        <p:blipFill>
          <a:blip r:embed="rId8" cstate="print">
            <a:lum bright="10000"/>
          </a:blip>
          <a:stretch>
            <a:fillRect/>
          </a:stretch>
        </p:blipFill>
        <p:spPr>
          <a:xfrm>
            <a:off x="2555776" y="356320"/>
            <a:ext cx="2032000" cy="3048000"/>
          </a:xfrm>
          <a:prstGeom prst="rect">
            <a:avLst/>
          </a:prstGeom>
        </p:spPr>
      </p:pic>
      <p:pic>
        <p:nvPicPr>
          <p:cNvPr id="20" name="Image 19" descr="tn_IMG_9417.JPG"/>
          <p:cNvPicPr>
            <a:picLocks noChangeAspect="1"/>
          </p:cNvPicPr>
          <p:nvPr/>
        </p:nvPicPr>
        <p:blipFill>
          <a:blip r:embed="rId9" cstate="print">
            <a:lum bright="10000"/>
          </a:blip>
          <a:stretch>
            <a:fillRect/>
          </a:stretch>
        </p:blipFill>
        <p:spPr>
          <a:xfrm>
            <a:off x="395536" y="356320"/>
            <a:ext cx="2032000" cy="3048000"/>
          </a:xfrm>
          <a:prstGeom prst="rect">
            <a:avLst/>
          </a:prstGeom>
        </p:spPr>
      </p:pic>
      <p:pic>
        <p:nvPicPr>
          <p:cNvPr id="10" name="Image 9" descr="tn_IMG_940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5576" y="1916832"/>
            <a:ext cx="2032000" cy="3048000"/>
          </a:xfrm>
          <a:prstGeom prst="rect">
            <a:avLst/>
          </a:prstGeom>
        </p:spPr>
      </p:pic>
      <p:pic>
        <p:nvPicPr>
          <p:cNvPr id="11" name="Image 10" descr="tn_IMG_940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84168" y="1916832"/>
            <a:ext cx="2032000" cy="3048000"/>
          </a:xfrm>
          <a:prstGeom prst="rect">
            <a:avLst/>
          </a:prstGeom>
        </p:spPr>
      </p:pic>
      <p:pic>
        <p:nvPicPr>
          <p:cNvPr id="12" name="Image 11" descr="tn_IMG_940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19872" y="1916832"/>
            <a:ext cx="2032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n_IMG_9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0"/>
            <a:ext cx="2032000" cy="3048000"/>
          </a:xfrm>
          <a:prstGeom prst="rect">
            <a:avLst/>
          </a:prstGeom>
        </p:spPr>
      </p:pic>
      <p:pic>
        <p:nvPicPr>
          <p:cNvPr id="5" name="Image 4" descr="tn_IMG_94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3048000" cy="2032000"/>
          </a:xfrm>
          <a:prstGeom prst="rect">
            <a:avLst/>
          </a:prstGeom>
        </p:spPr>
      </p:pic>
      <p:pic>
        <p:nvPicPr>
          <p:cNvPr id="6" name="Image 5" descr="tn_IMG_94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836712"/>
            <a:ext cx="2032000" cy="3048000"/>
          </a:xfrm>
          <a:prstGeom prst="rect">
            <a:avLst/>
          </a:prstGeom>
        </p:spPr>
      </p:pic>
      <p:pic>
        <p:nvPicPr>
          <p:cNvPr id="7" name="Image 6" descr="tn_IMG_94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980728"/>
            <a:ext cx="3048000" cy="203200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9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Sorties groupe 1</a:t>
            </a:r>
            <a:endParaRPr lang="fr-FR" dirty="0"/>
          </a:p>
        </p:txBody>
      </p:sp>
      <p:pic>
        <p:nvPicPr>
          <p:cNvPr id="12" name="Image 11" descr="tn_IMG_94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28056" y="4826000"/>
            <a:ext cx="3048000" cy="2032000"/>
          </a:xfrm>
          <a:prstGeom prst="rect">
            <a:avLst/>
          </a:prstGeom>
        </p:spPr>
      </p:pic>
      <p:pic>
        <p:nvPicPr>
          <p:cNvPr id="13" name="Image 12" descr="tn_IMG_94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3810000"/>
            <a:ext cx="2032000" cy="3048000"/>
          </a:xfrm>
          <a:prstGeom prst="rect">
            <a:avLst/>
          </a:prstGeom>
        </p:spPr>
      </p:pic>
      <p:pic>
        <p:nvPicPr>
          <p:cNvPr id="14" name="Image 13" descr="tn_IMG_94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12000" y="3810000"/>
            <a:ext cx="2032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n_IMG_9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3" y="1484785"/>
            <a:ext cx="7260467" cy="4840312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4572000" y="332656"/>
            <a:ext cx="3528392" cy="1296144"/>
          </a:xfrm>
          <a:prstGeom prst="wedgeEllipseCallout">
            <a:avLst>
              <a:gd name="adj1" fmla="val -85765"/>
              <a:gd name="adj2" fmla="val 2260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Aller c’est l’heure du diner ! C’est parti pour un tour de distribution de tickets 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/>
              <a:t>Merci aux coordinateurs (et </a:t>
            </a:r>
            <a:r>
              <a:rPr lang="fr-FR" dirty="0" err="1" smtClean="0"/>
              <a:t>trice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4" name="Image 3" descr="tn_IMG_9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69032"/>
            <a:ext cx="2032000" cy="3048000"/>
          </a:xfrm>
          <a:prstGeom prst="rect">
            <a:avLst/>
          </a:prstGeom>
        </p:spPr>
      </p:pic>
      <p:pic>
        <p:nvPicPr>
          <p:cNvPr id="5" name="Image 4" descr="tn_IMG_9438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355976" y="669032"/>
            <a:ext cx="2032000" cy="3048000"/>
          </a:xfrm>
          <a:prstGeom prst="rect">
            <a:avLst/>
          </a:prstGeom>
        </p:spPr>
      </p:pic>
      <p:pic>
        <p:nvPicPr>
          <p:cNvPr id="6" name="Image 5" descr="tn_IMG_94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933056"/>
            <a:ext cx="1815976" cy="2723964"/>
          </a:xfrm>
          <a:prstGeom prst="rect">
            <a:avLst/>
          </a:prstGeom>
        </p:spPr>
      </p:pic>
      <p:pic>
        <p:nvPicPr>
          <p:cNvPr id="7" name="Image 6" descr="tn_IMG_9501.JPG"/>
          <p:cNvPicPr>
            <a:picLocks noChangeAspect="1"/>
          </p:cNvPicPr>
          <p:nvPr/>
        </p:nvPicPr>
        <p:blipFill>
          <a:blip r:embed="rId5" cstate="print">
            <a:lum bright="20000" contrast="10000"/>
          </a:blip>
          <a:stretch>
            <a:fillRect/>
          </a:stretch>
        </p:blipFill>
        <p:spPr>
          <a:xfrm>
            <a:off x="6516216" y="669032"/>
            <a:ext cx="2032000" cy="3048000"/>
          </a:xfrm>
          <a:prstGeom prst="rect">
            <a:avLst/>
          </a:prstGeom>
        </p:spPr>
      </p:pic>
      <p:pic>
        <p:nvPicPr>
          <p:cNvPr id="8" name="Image 7" descr="tn_IMG_95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645368"/>
            <a:ext cx="2032000" cy="3048000"/>
          </a:xfrm>
          <a:prstGeom prst="rect">
            <a:avLst/>
          </a:prstGeom>
        </p:spPr>
      </p:pic>
      <p:pic>
        <p:nvPicPr>
          <p:cNvPr id="9" name="Image 8" descr="tn_IMG_95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3933056"/>
            <a:ext cx="1800200" cy="2700300"/>
          </a:xfrm>
          <a:prstGeom prst="rect">
            <a:avLst/>
          </a:prstGeom>
        </p:spPr>
      </p:pic>
      <p:pic>
        <p:nvPicPr>
          <p:cNvPr id="10" name="Image 9" descr="tn_IMG_968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4437112"/>
            <a:ext cx="3048000" cy="2032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95536" y="3140968"/>
            <a:ext cx="14217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LAURA - BSM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312042" y="3140968"/>
            <a:ext cx="19427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MATHIEU - INSTRU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355976" y="2996952"/>
            <a:ext cx="195963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GREGORY – JETS </a:t>
            </a:r>
          </a:p>
          <a:p>
            <a:pPr algn="ctr"/>
            <a:r>
              <a:rPr lang="fr-FR" dirty="0" smtClean="0"/>
              <a:t>SAVEURS LOURDES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588224" y="3275692"/>
            <a:ext cx="19069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NICOLAS - COSMO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83568" y="6453336"/>
            <a:ext cx="10823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ERIC - MS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3923928" y="6488668"/>
            <a:ext cx="165141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JS - NEUTRINOS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6300192" y="6488668"/>
            <a:ext cx="25606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KAEL - ASTROPARTICULES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dirty="0" smtClean="0"/>
              <a:t>Cette excellente semaine est la récompense de nos efforts d’organisateur</a:t>
            </a:r>
            <a:endParaRPr lang="fr-FR" dirty="0"/>
          </a:p>
        </p:txBody>
      </p:sp>
      <p:pic>
        <p:nvPicPr>
          <p:cNvPr id="4" name="Image 3" descr="tn_IMG_9646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2123728" y="4653136"/>
            <a:ext cx="3048000" cy="2032000"/>
          </a:xfrm>
          <a:prstGeom prst="rect">
            <a:avLst/>
          </a:prstGeom>
        </p:spPr>
      </p:pic>
      <p:pic>
        <p:nvPicPr>
          <p:cNvPr id="5" name="Image 4" descr="tn_IMG_9573.JPG"/>
          <p:cNvPicPr>
            <a:picLocks noChangeAspect="1"/>
          </p:cNvPicPr>
          <p:nvPr/>
        </p:nvPicPr>
        <p:blipFill>
          <a:blip r:embed="rId3" cstate="print"/>
          <a:srcRect t="28350"/>
          <a:stretch>
            <a:fillRect/>
          </a:stretch>
        </p:blipFill>
        <p:spPr>
          <a:xfrm rot="20528564">
            <a:off x="3528840" y="1635125"/>
            <a:ext cx="2309869" cy="2482545"/>
          </a:xfrm>
          <a:prstGeom prst="rect">
            <a:avLst/>
          </a:prstGeom>
        </p:spPr>
      </p:pic>
      <p:pic>
        <p:nvPicPr>
          <p:cNvPr id="6" name="Image 5" descr="tn_IMG_9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276872"/>
            <a:ext cx="2032000" cy="3048000"/>
          </a:xfrm>
          <a:prstGeom prst="rect">
            <a:avLst/>
          </a:prstGeom>
        </p:spPr>
      </p:pic>
      <p:pic>
        <p:nvPicPr>
          <p:cNvPr id="7" name="Image 6" descr="tn_IMG_9617.JPG"/>
          <p:cNvPicPr>
            <a:picLocks noChangeAspect="1"/>
          </p:cNvPicPr>
          <p:nvPr/>
        </p:nvPicPr>
        <p:blipFill>
          <a:blip r:embed="rId5" cstate="print"/>
          <a:srcRect t="15563"/>
          <a:stretch>
            <a:fillRect/>
          </a:stretch>
        </p:blipFill>
        <p:spPr>
          <a:xfrm rot="19537527">
            <a:off x="728620" y="1761686"/>
            <a:ext cx="2032000" cy="257363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92080" y="5380672"/>
            <a:ext cx="2061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Sans oublier: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Henri </a:t>
            </a:r>
            <a:r>
              <a:rPr lang="fr-FR" dirty="0" err="1" smtClean="0"/>
              <a:t>Bachacou</a:t>
            </a: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Jean-René </a:t>
            </a:r>
            <a:r>
              <a:rPr lang="fr-FR" dirty="0" err="1" smtClean="0"/>
              <a:t>Cuddel</a:t>
            </a: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Sébastien </a:t>
            </a:r>
            <a:r>
              <a:rPr lang="fr-FR" dirty="0" err="1" smtClean="0"/>
              <a:t>Bongard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365104"/>
            <a:ext cx="1224136" cy="230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sz="5400" dirty="0" smtClean="0"/>
              <a:t>Informations importantes</a:t>
            </a:r>
            <a:endParaRPr lang="fr-FR" sz="5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032" y="1052736"/>
            <a:ext cx="8712968" cy="5805264"/>
          </a:xfrm>
        </p:spPr>
        <p:txBody>
          <a:bodyPr>
            <a:normAutofit fontScale="70000" lnSpcReduction="20000"/>
          </a:bodyPr>
          <a:lstStyle/>
          <a:p>
            <a:r>
              <a:rPr lang="fr-FR" sz="3400" dirty="0" smtClean="0"/>
              <a:t>Navette pour la gare : 11h au parking. Le car n’attendra pas ! Certains ont des trains à 11h30.</a:t>
            </a:r>
          </a:p>
          <a:p>
            <a:r>
              <a:rPr lang="fr-FR" sz="3400" dirty="0" smtClean="0"/>
              <a:t>Un panier repas pour chacun, à la réception (là où vous avez laissé vos bagages)</a:t>
            </a:r>
          </a:p>
          <a:p>
            <a:r>
              <a:rPr lang="fr-FR" sz="3400" dirty="0" smtClean="0"/>
              <a:t>Un questionnaire </a:t>
            </a:r>
            <a:r>
              <a:rPr lang="fr-FR" sz="3400" dirty="0" err="1" smtClean="0"/>
              <a:t>google</a:t>
            </a:r>
            <a:r>
              <a:rPr lang="fr-FR" sz="3400" dirty="0" smtClean="0"/>
              <a:t> docs vous sera envoyé rapidement. Tout commentaire pour améliorer ces journées est le bienvenu.</a:t>
            </a:r>
          </a:p>
          <a:p>
            <a:pPr>
              <a:lnSpc>
                <a:spcPct val="90000"/>
              </a:lnSpc>
            </a:pPr>
            <a:r>
              <a:rPr lang="fr-FR" sz="3400" dirty="0" smtClean="0"/>
              <a:t>Les fichiers de vos présentations seront mis sur l’</a:t>
            </a:r>
            <a:r>
              <a:rPr lang="fr-FR" sz="3400" dirty="0" err="1" smtClean="0"/>
              <a:t>indico</a:t>
            </a:r>
            <a:r>
              <a:rPr lang="fr-FR" sz="3400" dirty="0" smtClean="0"/>
              <a:t>. Si vous souhaitez enlever des résultats ne devant pas être rendus publics prévenez un organisateur rapidement.</a:t>
            </a:r>
          </a:p>
          <a:p>
            <a:pPr>
              <a:lnSpc>
                <a:spcPct val="90000"/>
              </a:lnSpc>
            </a:pPr>
            <a:r>
              <a:rPr lang="fr-FR" sz="3400" dirty="0" err="1" smtClean="0"/>
              <a:t>Proceedings</a:t>
            </a:r>
            <a:r>
              <a:rPr lang="fr-FR" sz="3400" dirty="0" smtClean="0"/>
              <a:t> (4 pages) :</a:t>
            </a:r>
          </a:p>
          <a:p>
            <a:pPr lvl="1">
              <a:lnSpc>
                <a:spcPct val="90000"/>
              </a:lnSpc>
            </a:pPr>
            <a:r>
              <a:rPr lang="fr-FR" sz="3400" dirty="0" smtClean="0"/>
              <a:t>Vous recevrez un email vous expliquant la marche à suivre</a:t>
            </a:r>
          </a:p>
          <a:p>
            <a:pPr lvl="1">
              <a:lnSpc>
                <a:spcPct val="90000"/>
              </a:lnSpc>
            </a:pPr>
            <a:r>
              <a:rPr lang="fr-FR" sz="3400" dirty="0" smtClean="0"/>
              <a:t>La rédaction se fera via Latex (un </a:t>
            </a:r>
            <a:r>
              <a:rPr lang="fr-FR" sz="3400" dirty="0" err="1" smtClean="0"/>
              <a:t>template</a:t>
            </a:r>
            <a:r>
              <a:rPr lang="fr-FR" sz="3400" dirty="0" smtClean="0"/>
              <a:t> vous sera fourni) en Français ou en Anglais (à votre choix)</a:t>
            </a:r>
          </a:p>
          <a:p>
            <a:pPr lvl="1">
              <a:lnSpc>
                <a:spcPct val="90000"/>
              </a:lnSpc>
            </a:pPr>
            <a:r>
              <a:rPr lang="fr-FR" sz="3400" dirty="0" smtClean="0"/>
              <a:t>Ils seront à envoyer au coordinateur de votre session avant la fin du mois de février</a:t>
            </a:r>
          </a:p>
          <a:p>
            <a:pPr lvl="1">
              <a:lnSpc>
                <a:spcPct val="90000"/>
              </a:lnSpc>
            </a:pPr>
            <a:r>
              <a:rPr lang="fr-FR" sz="3400" dirty="0" smtClean="0"/>
              <a:t>Vous recevrez un exemplaire de l’ensemble des papiers vers la fin de l’année prochaine</a:t>
            </a:r>
          </a:p>
          <a:p>
            <a:pPr>
              <a:lnSpc>
                <a:spcPct val="90000"/>
              </a:lnSpc>
            </a:pPr>
            <a:r>
              <a:rPr lang="fr-FR" sz="3400" dirty="0" smtClean="0"/>
              <a:t>Les photos de la semaine seront mis en ligne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345638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FR" sz="7200" dirty="0" smtClean="0"/>
              <a:t>MERCI A TOUTES ET TOUS !</a:t>
            </a:r>
          </a:p>
          <a:p>
            <a:pPr algn="ctr">
              <a:buNone/>
            </a:pPr>
            <a:r>
              <a:rPr lang="fr-FR" sz="7200" dirty="0" smtClean="0"/>
              <a:t>BONNE CONTINUATION</a:t>
            </a:r>
            <a:endParaRPr lang="fr-FR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9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Sorties groupe 1</a:t>
            </a:r>
            <a:endParaRPr lang="fr-FR" dirty="0"/>
          </a:p>
        </p:txBody>
      </p:sp>
      <p:pic>
        <p:nvPicPr>
          <p:cNvPr id="5" name="Image 4" descr="tn_IMG_9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077072"/>
            <a:ext cx="3048000" cy="2032000"/>
          </a:xfrm>
          <a:prstGeom prst="rect">
            <a:avLst/>
          </a:prstGeom>
        </p:spPr>
      </p:pic>
      <p:pic>
        <p:nvPicPr>
          <p:cNvPr id="8" name="Image 7" descr="tn_IMG_95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908720"/>
            <a:ext cx="3672408" cy="2448272"/>
          </a:xfrm>
          <a:prstGeom prst="rect">
            <a:avLst/>
          </a:prstGeom>
        </p:spPr>
      </p:pic>
      <p:pic>
        <p:nvPicPr>
          <p:cNvPr id="9" name="Image 8" descr="tn_IMG_95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05064"/>
            <a:ext cx="3048000" cy="2032000"/>
          </a:xfrm>
          <a:prstGeom prst="rect">
            <a:avLst/>
          </a:prstGeom>
        </p:spPr>
      </p:pic>
      <p:pic>
        <p:nvPicPr>
          <p:cNvPr id="10" name="Image 9" descr="tn_IMG_95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3573016"/>
            <a:ext cx="2032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9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Sorties groupe 2</a:t>
            </a:r>
            <a:endParaRPr lang="fr-FR" dirty="0"/>
          </a:p>
        </p:txBody>
      </p:sp>
      <p:pic>
        <p:nvPicPr>
          <p:cNvPr id="6" name="Image 5" descr="tn_PB2524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627022"/>
            <a:ext cx="3960440" cy="2970330"/>
          </a:xfrm>
          <a:prstGeom prst="rect">
            <a:avLst/>
          </a:prstGeom>
        </p:spPr>
      </p:pic>
      <p:pic>
        <p:nvPicPr>
          <p:cNvPr id="7" name="Image 6" descr="tn_PB232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034734"/>
            <a:ext cx="2736304" cy="2052228"/>
          </a:xfrm>
          <a:prstGeom prst="rect">
            <a:avLst/>
          </a:prstGeom>
        </p:spPr>
      </p:pic>
      <p:pic>
        <p:nvPicPr>
          <p:cNvPr id="10" name="Image 9" descr="tn_PB2324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34734"/>
            <a:ext cx="2881808" cy="2161356"/>
          </a:xfrm>
          <a:prstGeom prst="rect">
            <a:avLst/>
          </a:prstGeom>
        </p:spPr>
      </p:pic>
      <p:pic>
        <p:nvPicPr>
          <p:cNvPr id="11" name="Image 10" descr="tn_PB2324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962726"/>
            <a:ext cx="3168352" cy="2376264"/>
          </a:xfrm>
          <a:prstGeom prst="rect">
            <a:avLst/>
          </a:prstGeom>
        </p:spPr>
      </p:pic>
      <p:pic>
        <p:nvPicPr>
          <p:cNvPr id="12" name="Image 11" descr="tn_PB2324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699030"/>
            <a:ext cx="3816424" cy="2862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9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Les plus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5400600"/>
          </a:xfrm>
        </p:spPr>
        <p:txBody>
          <a:bodyPr>
            <a:normAutofit/>
          </a:bodyPr>
          <a:lstStyle/>
          <a:p>
            <a:r>
              <a:rPr lang="fr-FR" dirty="0" smtClean="0"/>
              <a:t>Talk(s) le plus long : Arnaud et Karim 35’</a:t>
            </a:r>
          </a:p>
          <a:p>
            <a:r>
              <a:rPr lang="fr-FR" dirty="0" smtClean="0"/>
              <a:t>Le plus grand nombre de </a:t>
            </a:r>
            <a:r>
              <a:rPr lang="fr-FR" dirty="0" err="1" smtClean="0"/>
              <a:t>slides</a:t>
            </a:r>
            <a:r>
              <a:rPr lang="fr-FR" dirty="0" smtClean="0"/>
              <a:t> : 54 en 23’ (Vincent D.)</a:t>
            </a:r>
          </a:p>
          <a:p>
            <a:r>
              <a:rPr lang="fr-FR" dirty="0" smtClean="0"/>
              <a:t>Théorie la plus longue :</a:t>
            </a:r>
          </a:p>
          <a:p>
            <a:pPr lvl="1"/>
            <a:r>
              <a:rPr lang="fr-FR" dirty="0" smtClean="0"/>
              <a:t>Einstein-Hubble-Gamow-Friedman-Le Maître-Robertson-Walker-Peebles-Penzias-Wilson</a:t>
            </a:r>
          </a:p>
          <a:p>
            <a:pPr lvl="1"/>
            <a:r>
              <a:rPr lang="fr-FR" dirty="0" smtClean="0"/>
              <a:t>Suivie de près par Brout-</a:t>
            </a:r>
            <a:r>
              <a:rPr lang="fr-FR" dirty="0" err="1" smtClean="0"/>
              <a:t>Englert</a:t>
            </a:r>
            <a:r>
              <a:rPr lang="fr-FR" dirty="0" smtClean="0"/>
              <a:t>-</a:t>
            </a:r>
            <a:r>
              <a:rPr lang="fr-FR" dirty="0" err="1" smtClean="0"/>
              <a:t>Guralnik</a:t>
            </a:r>
            <a:r>
              <a:rPr lang="fr-FR" dirty="0" smtClean="0"/>
              <a:t>-Hagen-</a:t>
            </a:r>
            <a:r>
              <a:rPr lang="fr-FR" dirty="0" err="1" smtClean="0"/>
              <a:t>Higgs</a:t>
            </a:r>
            <a:r>
              <a:rPr lang="fr-FR" dirty="0" smtClean="0"/>
              <a:t>-</a:t>
            </a:r>
            <a:r>
              <a:rPr lang="fr-FR" dirty="0" err="1" smtClean="0"/>
              <a:t>Kibble</a:t>
            </a:r>
            <a:endParaRPr lang="fr-FR" dirty="0" smtClean="0"/>
          </a:p>
          <a:p>
            <a:r>
              <a:rPr lang="fr-FR" dirty="0" smtClean="0"/>
              <a:t>Le vin le plus pourri…</a:t>
            </a:r>
          </a:p>
          <a:p>
            <a:r>
              <a:rPr lang="fr-FR" dirty="0" smtClean="0"/>
              <a:t>L’article le plus complet…</a:t>
            </a:r>
            <a:endParaRPr lang="fr-FR" dirty="0"/>
          </a:p>
        </p:txBody>
      </p:sp>
      <p:pic>
        <p:nvPicPr>
          <p:cNvPr id="4" name="Image 3" descr="tn_IMG_9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908720"/>
            <a:ext cx="3856203" cy="5784304"/>
          </a:xfrm>
          <a:prstGeom prst="rect">
            <a:avLst/>
          </a:prstGeom>
        </p:spPr>
      </p:pic>
      <p:pic>
        <p:nvPicPr>
          <p:cNvPr id="5" name="Image 4" descr="10 11 24 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03" y="1124744"/>
            <a:ext cx="9085197" cy="2350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3848" y="1844824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Nouvelle génération de quarks</a:t>
            </a:r>
            <a:endParaRPr lang="fr-FR" dirty="0"/>
          </a:p>
        </p:txBody>
      </p:sp>
      <p:pic>
        <p:nvPicPr>
          <p:cNvPr id="4" name="Picture 5" descr="sad_smiley_by_shangy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5715000" cy="5715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228184" y="3717032"/>
            <a:ext cx="2536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Le quark </a:t>
            </a:r>
            <a:r>
              <a:rPr lang="fr-FR" sz="3600" dirty="0" err="1" smtClean="0"/>
              <a:t>sad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miley f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5715000" cy="5715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724128" y="5085184"/>
            <a:ext cx="3388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Et son partenaire</a:t>
            </a:r>
          </a:p>
          <a:p>
            <a:r>
              <a:rPr lang="fr-FR" sz="3600" dirty="0" smtClean="0"/>
              <a:t>le quark happy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Que présente Selma ?</a:t>
            </a:r>
            <a:endParaRPr lang="fr-FR" dirty="0"/>
          </a:p>
        </p:txBody>
      </p:sp>
      <p:pic>
        <p:nvPicPr>
          <p:cNvPr id="4" name="Image 3" descr="tn_IMG_939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275855" y="2060848"/>
            <a:ext cx="5616625" cy="37444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1520" y="1628800"/>
            <a:ext cx="455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/>
              <a:t>a</a:t>
            </a:r>
            <a:endParaRPr lang="fr-FR" sz="4400" dirty="0"/>
          </a:p>
        </p:txBody>
      </p:sp>
      <p:sp>
        <p:nvSpPr>
          <p:cNvPr id="6" name="ZoneTexte 5"/>
          <p:cNvSpPr txBox="1"/>
          <p:nvPr/>
        </p:nvSpPr>
        <p:spPr>
          <a:xfrm>
            <a:off x="179512" y="3140968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/>
              <a:t>b</a:t>
            </a:r>
            <a:endParaRPr lang="fr-FR" sz="4400" dirty="0"/>
          </a:p>
        </p:txBody>
      </p:sp>
      <p:sp>
        <p:nvSpPr>
          <p:cNvPr id="7" name="ZoneTexte 6"/>
          <p:cNvSpPr txBox="1"/>
          <p:nvPr/>
        </p:nvSpPr>
        <p:spPr>
          <a:xfrm>
            <a:off x="323528" y="4869160"/>
            <a:ext cx="4235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/>
              <a:t>c</a:t>
            </a:r>
            <a:endParaRPr lang="fr-FR" sz="4400" dirty="0"/>
          </a:p>
        </p:txBody>
      </p:sp>
      <p:pic>
        <p:nvPicPr>
          <p:cNvPr id="8" name="Image 7" descr="slide_selma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5085184"/>
            <a:ext cx="2016224" cy="1512168"/>
          </a:xfrm>
          <a:prstGeom prst="rect">
            <a:avLst/>
          </a:prstGeom>
        </p:spPr>
      </p:pic>
      <p:pic>
        <p:nvPicPr>
          <p:cNvPr id="9" name="Image 8" descr="slide_selma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268760"/>
            <a:ext cx="2376264" cy="1782198"/>
          </a:xfrm>
          <a:prstGeom prst="rect">
            <a:avLst/>
          </a:prstGeom>
        </p:spPr>
      </p:pic>
      <p:pic>
        <p:nvPicPr>
          <p:cNvPr id="10" name="Image 9" descr="slide_selma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284984"/>
            <a:ext cx="2160240" cy="162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676</Words>
  <Application>Microsoft Office PowerPoint</Application>
  <PresentationFormat>Affichage à l'écran (4:3)</PresentationFormat>
  <Paragraphs>137</Paragraphs>
  <Slides>34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Bilan des JJCs totalement subjectif car il faut bien finir un jour</vt:lpstr>
      <vt:lpstr>Les chiffres</vt:lpstr>
      <vt:lpstr>Sorties groupe 1</vt:lpstr>
      <vt:lpstr>Sorties groupe 1</vt:lpstr>
      <vt:lpstr>Sorties groupe 2</vt:lpstr>
      <vt:lpstr>Les plus</vt:lpstr>
      <vt:lpstr>Nouvelle génération de quarks</vt:lpstr>
      <vt:lpstr>Diapositive 8</vt:lpstr>
      <vt:lpstr>Que présente Selma ?</vt:lpstr>
      <vt:lpstr>Avant des résultats approuvés par le comité d’organisation… un petit intermède hautement intellectuel par Mr Neutrinos himself !</vt:lpstr>
      <vt:lpstr>Diapositive 11</vt:lpstr>
      <vt:lpstr>Diapositive 12</vt:lpstr>
      <vt:lpstr>Diapositive 13</vt:lpstr>
      <vt:lpstr>Analyse de Bruno</vt:lpstr>
      <vt:lpstr>Analyse de Bruno</vt:lpstr>
      <vt:lpstr>Analyse de Bruno</vt:lpstr>
      <vt:lpstr>Les questions</vt:lpstr>
      <vt:lpstr>Heures de coucher</vt:lpstr>
      <vt:lpstr>Vous l’avez dit…</vt:lpstr>
      <vt:lpstr>Vous l’avez dit…</vt:lpstr>
      <vt:lpstr>Vous l’avez dit…</vt:lpstr>
      <vt:lpstr>Vous l’avez dit…</vt:lpstr>
      <vt:lpstr>On est surveillé…</vt:lpstr>
      <vt:lpstr>Les organisateurs ne montrent pas l’exemple</vt:lpstr>
      <vt:lpstr>Cercle des physiciens anonymes</vt:lpstr>
      <vt:lpstr>Les candidats pour y rentrer sont nombreux</vt:lpstr>
      <vt:lpstr>Tout le monde tente sa chance</vt:lpstr>
      <vt:lpstr>Les sanctions tombent sur ceux qui ont craqué</vt:lpstr>
      <vt:lpstr>Diapositive 29</vt:lpstr>
      <vt:lpstr>Diapositive 30</vt:lpstr>
      <vt:lpstr>Merci aux coordinateurs (et trice)</vt:lpstr>
      <vt:lpstr>Cette excellente semaine est la récompense de nos efforts d’organisateur</vt:lpstr>
      <vt:lpstr>Informations importantes</vt:lpstr>
      <vt:lpstr>Diapositive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cp:lastModifiedBy>Pierre Barrillon</cp:lastModifiedBy>
  <cp:revision>90</cp:revision>
  <dcterms:modified xsi:type="dcterms:W3CDTF">2010-11-29T14:31:24Z</dcterms:modified>
</cp:coreProperties>
</file>