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sldIdLst>
    <p:sldId id="256" r:id="rId2"/>
    <p:sldId id="257" r:id="rId3"/>
    <p:sldId id="263" r:id="rId4"/>
    <p:sldId id="258" r:id="rId5"/>
    <p:sldId id="264" r:id="rId6"/>
    <p:sldId id="270" r:id="rId7"/>
    <p:sldId id="274" r:id="rId8"/>
    <p:sldId id="273" r:id="rId9"/>
    <p:sldId id="272" r:id="rId10"/>
    <p:sldId id="275" r:id="rId11"/>
    <p:sldId id="268" r:id="rId12"/>
    <p:sldId id="276" r:id="rId13"/>
    <p:sldId id="259" r:id="rId14"/>
    <p:sldId id="269" r:id="rId15"/>
    <p:sldId id="267" r:id="rId16"/>
    <p:sldId id="260" r:id="rId17"/>
    <p:sldId id="261" r:id="rId18"/>
    <p:sldId id="271" r:id="rId19"/>
    <p:sldId id="262"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4772" autoAdjust="0"/>
    <p:restoredTop sz="94660"/>
  </p:normalViewPr>
  <p:slideViewPr>
    <p:cSldViewPr snapToObjects="1">
      <p:cViewPr varScale="1">
        <p:scale>
          <a:sx n="113" d="100"/>
          <a:sy n="113" d="100"/>
        </p:scale>
        <p:origin x="-79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B97F8-3019-2245-993C-76FB66BAFB78}" type="datetimeFigureOut">
              <a:rPr lang="fr-FR" smtClean="0"/>
              <a:t>26/11/10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48D68-2D31-754A-80D2-2E023595B66E}"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448D68-2D31-754A-80D2-2E023595B66E}" type="slidenum">
              <a:rPr lang="fr-FR" smtClean="0"/>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F54E194-0086-3844-A9B9-DE07ACB1BC44}" type="datetimeFigureOut">
              <a:rPr lang="fr-FR" smtClean="0"/>
              <a:pPr/>
              <a:t>26/11/10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F54E194-0086-3844-A9B9-DE07ACB1BC44}" type="datetimeFigureOut">
              <a:rPr lang="fr-FR" smtClean="0"/>
              <a:pPr/>
              <a:t>26/11/10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F54E194-0086-3844-A9B9-DE07ACB1BC44}" type="datetimeFigureOut">
              <a:rPr lang="fr-FR" smtClean="0"/>
              <a:pPr/>
              <a:t>26/11/10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54E194-0086-3844-A9B9-DE07ACB1BC44}" type="datetimeFigureOut">
              <a:rPr lang="fr-FR" smtClean="0"/>
              <a:pPr/>
              <a:t>26/11/10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54E194-0086-3844-A9B9-DE07ACB1BC44}" type="datetimeFigureOut">
              <a:rPr lang="fr-FR" smtClean="0"/>
              <a:pPr/>
              <a:t>26/11/10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54E194-0086-3844-A9B9-DE07ACB1BC44}" type="datetimeFigureOut">
              <a:rPr lang="fr-FR" smtClean="0"/>
              <a:pPr/>
              <a:t>26/11/10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33944-6723-1945-AEF2-C48A88E78B0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4E194-0086-3844-A9B9-DE07ACB1BC44}" type="datetimeFigureOut">
              <a:rPr lang="fr-FR" smtClean="0"/>
              <a:pPr/>
              <a:t>26/11/10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33944-6723-1945-AEF2-C48A88E78B0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2400"/>
            <a:ext cx="7772400" cy="1470025"/>
          </a:xfrm>
        </p:spPr>
        <p:txBody>
          <a:bodyPr/>
          <a:lstStyle/>
          <a:p>
            <a:r>
              <a:rPr lang="fr-FR" dirty="0" smtClean="0"/>
              <a:t>Les derniers résultats sur les paramètres cosmologiques</a:t>
            </a:r>
            <a:endParaRPr lang="fr-FR" dirty="0"/>
          </a:p>
        </p:txBody>
      </p:sp>
      <p:pic>
        <p:nvPicPr>
          <p:cNvPr id="4" name="Image 3" descr="DSC_2366.JPG"/>
          <p:cNvPicPr>
            <a:picLocks noChangeAspect="1"/>
          </p:cNvPicPr>
          <p:nvPr/>
        </p:nvPicPr>
        <p:blipFill>
          <a:blip r:embed="rId2"/>
          <a:stretch>
            <a:fillRect/>
          </a:stretch>
        </p:blipFill>
        <p:spPr>
          <a:xfrm>
            <a:off x="0" y="2209800"/>
            <a:ext cx="9115920" cy="4103427"/>
          </a:xfrm>
          <a:prstGeom prst="rect">
            <a:avLst/>
          </a:prstGeom>
        </p:spPr>
      </p:pic>
      <p:sp>
        <p:nvSpPr>
          <p:cNvPr id="5" name="ZoneTexte 4"/>
          <p:cNvSpPr txBox="1"/>
          <p:nvPr/>
        </p:nvSpPr>
        <p:spPr>
          <a:xfrm>
            <a:off x="152400" y="2362200"/>
            <a:ext cx="1831263" cy="369332"/>
          </a:xfrm>
          <a:prstGeom prst="rect">
            <a:avLst/>
          </a:prstGeom>
          <a:noFill/>
        </p:spPr>
        <p:txBody>
          <a:bodyPr wrap="none" rtlCol="0">
            <a:spAutoFit/>
          </a:bodyPr>
          <a:lstStyle/>
          <a:p>
            <a:r>
              <a:rPr lang="fr-FR" dirty="0" smtClean="0">
                <a:solidFill>
                  <a:schemeClr val="bg1"/>
                </a:solidFill>
              </a:rPr>
              <a:t>L’Univers est plat.</a:t>
            </a:r>
            <a:endParaRPr lang="fr-FR" dirty="0">
              <a:solidFill>
                <a:schemeClr val="bg1"/>
              </a:solidFill>
            </a:endParaRPr>
          </a:p>
        </p:txBody>
      </p:sp>
      <p:sp>
        <p:nvSpPr>
          <p:cNvPr id="6" name="Rectangle 5"/>
          <p:cNvSpPr/>
          <p:nvPr/>
        </p:nvSpPr>
        <p:spPr>
          <a:xfrm>
            <a:off x="152400" y="3048000"/>
            <a:ext cx="6096000" cy="369332"/>
          </a:xfrm>
          <a:prstGeom prst="rect">
            <a:avLst/>
          </a:prstGeom>
        </p:spPr>
        <p:txBody>
          <a:bodyPr wrap="square">
            <a:spAutoFit/>
          </a:bodyPr>
          <a:lstStyle/>
          <a:p>
            <a:pPr lvl="0"/>
            <a:r>
              <a:rPr lang="fr-FR" dirty="0" smtClean="0">
                <a:solidFill>
                  <a:prstClr val="white"/>
                </a:solidFill>
              </a:rPr>
              <a:t>La </a:t>
            </a:r>
            <a:r>
              <a:rPr lang="fr-FR" dirty="0">
                <a:solidFill>
                  <a:prstClr val="white"/>
                </a:solidFill>
              </a:rPr>
              <a:t>constante cosmologique d’énergie répulsive enfin expliquée</a:t>
            </a:r>
          </a:p>
        </p:txBody>
      </p:sp>
      <p:sp>
        <p:nvSpPr>
          <p:cNvPr id="7" name="Rectangle 6"/>
          <p:cNvSpPr/>
          <p:nvPr/>
        </p:nvSpPr>
        <p:spPr>
          <a:xfrm>
            <a:off x="1905000" y="2362200"/>
            <a:ext cx="3450359" cy="369332"/>
          </a:xfrm>
          <a:prstGeom prst="rect">
            <a:avLst/>
          </a:prstGeom>
        </p:spPr>
        <p:txBody>
          <a:bodyPr wrap="none">
            <a:spAutoFit/>
          </a:bodyPr>
          <a:lstStyle/>
          <a:p>
            <a:pPr lvl="0"/>
            <a:r>
              <a:rPr lang="fr-FR" dirty="0" smtClean="0">
                <a:solidFill>
                  <a:prstClr val="white"/>
                </a:solidFill>
              </a:rPr>
              <a:t>On</a:t>
            </a:r>
            <a:r>
              <a:rPr lang="fr-FR" dirty="0" smtClean="0">
                <a:solidFill>
                  <a:prstClr val="white"/>
                </a:solidFill>
              </a:rPr>
              <a:t> vient d’apprendre </a:t>
            </a:r>
            <a:r>
              <a:rPr lang="fr-FR" dirty="0" smtClean="0">
                <a:solidFill>
                  <a:prstClr val="white"/>
                </a:solidFill>
              </a:rPr>
              <a:t>qu’il est vert.</a:t>
            </a:r>
            <a:endParaRPr lang="fr-FR" dirty="0">
              <a:solidFill>
                <a:prstClr val="white"/>
              </a:solidFill>
            </a:endParaRPr>
          </a:p>
        </p:txBody>
      </p:sp>
      <p:sp>
        <p:nvSpPr>
          <p:cNvPr id="8" name="Rectangle 7"/>
          <p:cNvSpPr/>
          <p:nvPr/>
        </p:nvSpPr>
        <p:spPr>
          <a:xfrm>
            <a:off x="152400" y="2678668"/>
            <a:ext cx="5410200" cy="369332"/>
          </a:xfrm>
          <a:prstGeom prst="rect">
            <a:avLst/>
          </a:prstGeom>
        </p:spPr>
        <p:txBody>
          <a:bodyPr wrap="square">
            <a:spAutoFit/>
          </a:bodyPr>
          <a:lstStyle/>
          <a:p>
            <a:pPr lvl="0"/>
            <a:r>
              <a:rPr lang="fr-FR" dirty="0">
                <a:solidFill>
                  <a:prstClr val="white"/>
                </a:solidFill>
              </a:rPr>
              <a:t>La matière noire occupe toujours toute notre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fontScale="90000"/>
          </a:bodyPr>
          <a:lstStyle/>
          <a:p>
            <a:r>
              <a:rPr lang="fr-FR" dirty="0" smtClean="0"/>
              <a:t>Communion entre un coordinateur et ses étudiants</a:t>
            </a:r>
            <a:endParaRPr lang="fr-FR" dirty="0"/>
          </a:p>
        </p:txBody>
      </p:sp>
      <p:pic>
        <p:nvPicPr>
          <p:cNvPr id="3" name="Image 2" descr="DSC_2647.JPG"/>
          <p:cNvPicPr>
            <a:picLocks noChangeAspect="1"/>
          </p:cNvPicPr>
          <p:nvPr/>
        </p:nvPicPr>
        <p:blipFill>
          <a:blip r:embed="rId3"/>
          <a:stretch>
            <a:fillRect/>
          </a:stretch>
        </p:blipFill>
        <p:spPr>
          <a:xfrm>
            <a:off x="0" y="2025687"/>
            <a:ext cx="7153986" cy="4756113"/>
          </a:xfrm>
          <a:prstGeom prst="rect">
            <a:avLst/>
          </a:prstGeom>
        </p:spPr>
      </p:pic>
      <p:sp>
        <p:nvSpPr>
          <p:cNvPr id="4" name="Bulle rectangulaire à coins arrondis 3"/>
          <p:cNvSpPr/>
          <p:nvPr/>
        </p:nvSpPr>
        <p:spPr>
          <a:xfrm>
            <a:off x="4572000" y="1339887"/>
            <a:ext cx="3505200" cy="1174713"/>
          </a:xfrm>
          <a:prstGeom prst="wedgeRoundRectCallout">
            <a:avLst>
              <a:gd name="adj1" fmla="val -56871"/>
              <a:gd name="adj2" fmla="val 149290"/>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err="1" smtClean="0">
                <a:solidFill>
                  <a:schemeClr val="tx1"/>
                </a:solidFill>
              </a:rPr>
              <a:t>Oooooh</a:t>
            </a:r>
            <a:r>
              <a:rPr lang="fr-FR" sz="2400" dirty="0" smtClean="0">
                <a:solidFill>
                  <a:schemeClr val="tx1"/>
                </a:solidFill>
              </a:rPr>
              <a:t> de la </a:t>
            </a:r>
            <a:r>
              <a:rPr lang="fr-FR" sz="2400" dirty="0" err="1" smtClean="0">
                <a:solidFill>
                  <a:schemeClr val="tx1"/>
                </a:solidFill>
              </a:rPr>
              <a:t>bièèèère</a:t>
            </a:r>
            <a:endParaRPr lang="fr-FR" sz="2400" dirty="0" smtClean="0">
              <a:solidFill>
                <a:schemeClr val="tx1"/>
              </a:solidFill>
            </a:endParaRPr>
          </a:p>
          <a:p>
            <a:pPr algn="ctr"/>
            <a:r>
              <a:rPr lang="fr-FR" sz="2400" dirty="0" err="1" smtClean="0">
                <a:solidFill>
                  <a:schemeClr val="tx1"/>
                </a:solidFill>
              </a:rPr>
              <a:t>Oooooh</a:t>
            </a:r>
            <a:r>
              <a:rPr lang="fr-FR" sz="2400" dirty="0" smtClean="0">
                <a:solidFill>
                  <a:schemeClr val="tx1"/>
                </a:solidFill>
              </a:rPr>
              <a:t> </a:t>
            </a:r>
            <a:r>
              <a:rPr lang="fr-FR" sz="2400" dirty="0" smtClean="0">
                <a:solidFill>
                  <a:schemeClr val="tx1"/>
                </a:solidFill>
              </a:rPr>
              <a:t>de la </a:t>
            </a:r>
            <a:r>
              <a:rPr lang="fr-FR" sz="2400" dirty="0" err="1" smtClean="0">
                <a:solidFill>
                  <a:schemeClr val="tx1"/>
                </a:solidFill>
              </a:rPr>
              <a:t>bièèèère</a:t>
            </a:r>
            <a:endParaRPr lang="fr-FR" sz="2400" dirty="0" smtClean="0">
              <a:solidFill>
                <a:schemeClr val="tx1"/>
              </a:solidFill>
            </a:endParaRPr>
          </a:p>
          <a:p>
            <a:pPr algn="ctr"/>
            <a:r>
              <a:rPr lang="fr-FR" sz="2400" dirty="0" err="1" smtClean="0">
                <a:solidFill>
                  <a:schemeClr val="tx1"/>
                </a:solidFill>
              </a:rPr>
              <a:t>Oooooh</a:t>
            </a:r>
            <a:r>
              <a:rPr lang="fr-FR" sz="2400" dirty="0" smtClean="0">
                <a:solidFill>
                  <a:schemeClr val="tx1"/>
                </a:solidFill>
              </a:rPr>
              <a:t> de la </a:t>
            </a:r>
            <a:r>
              <a:rPr lang="fr-FR" sz="2400" dirty="0" err="1" smtClean="0">
                <a:solidFill>
                  <a:schemeClr val="tx1"/>
                </a:solidFill>
              </a:rPr>
              <a:t>bièèèère</a:t>
            </a: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Des discussions philosophiques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descr="DSC_2401.JPG"/>
          <p:cNvPicPr>
            <a:picLocks noChangeAspect="1"/>
          </p:cNvPicPr>
          <p:nvPr/>
        </p:nvPicPr>
        <p:blipFill>
          <a:blip r:embed="rId2"/>
          <a:srcRect t="9886"/>
          <a:stretch>
            <a:fillRect/>
          </a:stretch>
        </p:blipFill>
        <p:spPr>
          <a:xfrm>
            <a:off x="727921" y="2175112"/>
            <a:ext cx="3234479" cy="4378088"/>
          </a:xfrm>
          <a:prstGeom prst="rect">
            <a:avLst/>
          </a:prstGeom>
        </p:spPr>
      </p:pic>
      <p:sp>
        <p:nvSpPr>
          <p:cNvPr id="2" name="Titre 1"/>
          <p:cNvSpPr>
            <a:spLocks noGrp="1"/>
          </p:cNvSpPr>
          <p:nvPr>
            <p:ph type="title"/>
          </p:nvPr>
        </p:nvSpPr>
        <p:spPr>
          <a:xfrm>
            <a:off x="457200" y="25568"/>
            <a:ext cx="8229600" cy="1041232"/>
          </a:xfrm>
        </p:spPr>
        <p:txBody>
          <a:bodyPr>
            <a:normAutofit/>
          </a:bodyPr>
          <a:lstStyle/>
          <a:p>
            <a:r>
              <a:rPr lang="fr-FR" dirty="0" smtClean="0"/>
              <a:t>Des discussions philosophiques</a:t>
            </a:r>
            <a:endParaRPr lang="fr-FR" dirty="0"/>
          </a:p>
        </p:txBody>
      </p:sp>
      <p:sp>
        <p:nvSpPr>
          <p:cNvPr id="6" name="Bulle ronde 5"/>
          <p:cNvSpPr/>
          <p:nvPr/>
        </p:nvSpPr>
        <p:spPr>
          <a:xfrm>
            <a:off x="1524000" y="1143000"/>
            <a:ext cx="3200400" cy="1032112"/>
          </a:xfrm>
          <a:prstGeom prst="wedgeEllipseCallout">
            <a:avLst>
              <a:gd name="adj1" fmla="val -32421"/>
              <a:gd name="adj2" fmla="val 11285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Tu vois quand je lève les bras comme ça, je sue de l’alcool</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Image 9" descr="DSC_2401.JPG"/>
          <p:cNvPicPr>
            <a:picLocks noChangeAspect="1"/>
          </p:cNvPicPr>
          <p:nvPr/>
        </p:nvPicPr>
        <p:blipFill>
          <a:blip r:embed="rId2"/>
          <a:srcRect t="7206" r="3755" b="6040"/>
          <a:stretch>
            <a:fillRect/>
          </a:stretch>
        </p:blipFill>
        <p:spPr>
          <a:xfrm>
            <a:off x="727921" y="2175112"/>
            <a:ext cx="3234479" cy="4378088"/>
          </a:xfrm>
          <a:prstGeom prst="rect">
            <a:avLst/>
          </a:prstGeom>
        </p:spPr>
      </p:pic>
      <p:sp>
        <p:nvSpPr>
          <p:cNvPr id="2" name="Titre 1"/>
          <p:cNvSpPr>
            <a:spLocks noGrp="1"/>
          </p:cNvSpPr>
          <p:nvPr>
            <p:ph type="title"/>
          </p:nvPr>
        </p:nvSpPr>
        <p:spPr>
          <a:xfrm>
            <a:off x="457200" y="25568"/>
            <a:ext cx="8229600" cy="1041232"/>
          </a:xfrm>
        </p:spPr>
        <p:txBody>
          <a:bodyPr>
            <a:normAutofit/>
          </a:bodyPr>
          <a:lstStyle/>
          <a:p>
            <a:r>
              <a:rPr lang="fr-FR" dirty="0" smtClean="0"/>
              <a:t>Des discussions philosophiques</a:t>
            </a:r>
            <a:endParaRPr lang="fr-FR" dirty="0"/>
          </a:p>
        </p:txBody>
      </p:sp>
      <p:sp>
        <p:nvSpPr>
          <p:cNvPr id="6" name="Bulle ronde 5"/>
          <p:cNvSpPr/>
          <p:nvPr/>
        </p:nvSpPr>
        <p:spPr>
          <a:xfrm>
            <a:off x="1524000" y="1143000"/>
            <a:ext cx="3200400" cy="1032112"/>
          </a:xfrm>
          <a:prstGeom prst="wedgeEllipseCallout">
            <a:avLst>
              <a:gd name="adj1" fmla="val -32421"/>
              <a:gd name="adj2" fmla="val 11285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Tu vois quand je lève les bras comme ça, je sue de l’alcool</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Des discussions philosophiques</a:t>
            </a:r>
            <a:endParaRPr lang="fr-FR" dirty="0"/>
          </a:p>
        </p:txBody>
      </p:sp>
      <p:pic>
        <p:nvPicPr>
          <p:cNvPr id="5" name="Image 4" descr="DSC_2401.JPG"/>
          <p:cNvPicPr>
            <a:picLocks noChangeAspect="1"/>
          </p:cNvPicPr>
          <p:nvPr/>
        </p:nvPicPr>
        <p:blipFill>
          <a:blip r:embed="rId2"/>
          <a:stretch>
            <a:fillRect/>
          </a:stretch>
        </p:blipFill>
        <p:spPr>
          <a:xfrm>
            <a:off x="762000" y="2175112"/>
            <a:ext cx="3202934" cy="4301888"/>
          </a:xfrm>
          <a:prstGeom prst="rect">
            <a:avLst/>
          </a:prstGeom>
        </p:spPr>
      </p:pic>
      <p:sp>
        <p:nvSpPr>
          <p:cNvPr id="6" name="Bulle ronde 5"/>
          <p:cNvSpPr/>
          <p:nvPr/>
        </p:nvSpPr>
        <p:spPr>
          <a:xfrm>
            <a:off x="1524000" y="1143000"/>
            <a:ext cx="3200400" cy="1032112"/>
          </a:xfrm>
          <a:prstGeom prst="wedgeEllipseCallout">
            <a:avLst>
              <a:gd name="adj1" fmla="val -32421"/>
              <a:gd name="adj2" fmla="val 11285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Tu vois quand je lève les bras comme ça, je sue de l’alcool</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Des discussions philosophiques</a:t>
            </a:r>
            <a:endParaRPr lang="fr-FR" dirty="0"/>
          </a:p>
        </p:txBody>
      </p:sp>
      <p:pic>
        <p:nvPicPr>
          <p:cNvPr id="5" name="Image 4" descr="DSC_2401.JPG"/>
          <p:cNvPicPr>
            <a:picLocks noChangeAspect="1"/>
          </p:cNvPicPr>
          <p:nvPr/>
        </p:nvPicPr>
        <p:blipFill>
          <a:blip r:embed="rId2"/>
          <a:stretch>
            <a:fillRect/>
          </a:stretch>
        </p:blipFill>
        <p:spPr>
          <a:xfrm>
            <a:off x="762000" y="2175112"/>
            <a:ext cx="3202934" cy="4301888"/>
          </a:xfrm>
          <a:prstGeom prst="rect">
            <a:avLst/>
          </a:prstGeom>
        </p:spPr>
      </p:pic>
      <p:sp>
        <p:nvSpPr>
          <p:cNvPr id="6" name="Bulle ronde 5"/>
          <p:cNvSpPr/>
          <p:nvPr/>
        </p:nvSpPr>
        <p:spPr>
          <a:xfrm>
            <a:off x="1524000" y="1143000"/>
            <a:ext cx="3200400" cy="1032112"/>
          </a:xfrm>
          <a:prstGeom prst="wedgeEllipseCallout">
            <a:avLst>
              <a:gd name="adj1" fmla="val -32421"/>
              <a:gd name="adj2" fmla="val 11285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Tu vois quand je lève les bras comme ça, je sue de l’alcool</a:t>
            </a:r>
            <a:endParaRPr lang="fr-FR" dirty="0">
              <a:solidFill>
                <a:schemeClr val="tx1"/>
              </a:solidFill>
            </a:endParaRPr>
          </a:p>
        </p:txBody>
      </p:sp>
      <p:sp>
        <p:nvSpPr>
          <p:cNvPr id="7" name="Bulle ronde 6"/>
          <p:cNvSpPr/>
          <p:nvPr/>
        </p:nvSpPr>
        <p:spPr>
          <a:xfrm>
            <a:off x="3505200" y="2057400"/>
            <a:ext cx="3886200" cy="990600"/>
          </a:xfrm>
          <a:prstGeom prst="wedgeEllipseCallout">
            <a:avLst>
              <a:gd name="adj1" fmla="val -42956"/>
              <a:gd name="adj2" fmla="val 105228"/>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Je te conseille les aérosols Auger : garantie </a:t>
            </a:r>
            <a:r>
              <a:rPr lang="fr-FR" dirty="0" err="1" smtClean="0">
                <a:solidFill>
                  <a:schemeClr val="tx1"/>
                </a:solidFill>
              </a:rPr>
              <a:t>anti-transpiration</a:t>
            </a:r>
            <a:r>
              <a:rPr lang="fr-FR" dirty="0" smtClean="0">
                <a:solidFill>
                  <a:schemeClr val="tx1"/>
                </a:solidFill>
              </a:rPr>
              <a:t> !!</a:t>
            </a:r>
            <a:endParaRPr lang="fr-FR" dirty="0">
              <a:solidFill>
                <a:schemeClr val="tx1"/>
              </a:solidFill>
            </a:endParaRPr>
          </a:p>
        </p:txBody>
      </p:sp>
      <p:sp>
        <p:nvSpPr>
          <p:cNvPr id="8" name="Bulle ronde 7"/>
          <p:cNvSpPr/>
          <p:nvPr/>
        </p:nvSpPr>
        <p:spPr>
          <a:xfrm>
            <a:off x="4343400" y="3429000"/>
            <a:ext cx="4114800" cy="1447800"/>
          </a:xfrm>
          <a:prstGeom prst="wedgeEllipseCallout">
            <a:avLst>
              <a:gd name="adj1" fmla="val -63167"/>
              <a:gd name="adj2" fmla="val -19742"/>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Je pensais en parler pendant ma présentation mais ils ont pas arr</a:t>
            </a:r>
            <a:r>
              <a:rPr lang="fr-FR" dirty="0" smtClean="0">
                <a:solidFill>
                  <a:schemeClr val="tx1"/>
                </a:solidFill>
              </a:rPr>
              <a:t>êté de </a:t>
            </a:r>
            <a:r>
              <a:rPr lang="fr-FR" dirty="0" smtClean="0">
                <a:solidFill>
                  <a:schemeClr val="tx1"/>
                </a:solidFill>
              </a:rPr>
              <a:t>limiter mon temps de parole</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Plusieurs niveaux de blagues</a:t>
            </a:r>
            <a:endParaRPr lang="fr-FR" dirty="0"/>
          </a:p>
        </p:txBody>
      </p:sp>
      <p:pic>
        <p:nvPicPr>
          <p:cNvPr id="5" name="Image 4" descr="DSC_2401.JPG"/>
          <p:cNvPicPr>
            <a:picLocks noChangeAspect="1"/>
          </p:cNvPicPr>
          <p:nvPr/>
        </p:nvPicPr>
        <p:blipFill>
          <a:blip r:embed="rId3"/>
          <a:stretch>
            <a:fillRect/>
          </a:stretch>
        </p:blipFill>
        <p:spPr>
          <a:xfrm>
            <a:off x="304800" y="1295400"/>
            <a:ext cx="7917005" cy="5272316"/>
          </a:xfrm>
          <a:prstGeom prst="rect">
            <a:avLst/>
          </a:prstGeom>
        </p:spPr>
      </p:pic>
      <p:sp>
        <p:nvSpPr>
          <p:cNvPr id="9" name="Pensées 8"/>
          <p:cNvSpPr/>
          <p:nvPr/>
        </p:nvSpPr>
        <p:spPr>
          <a:xfrm>
            <a:off x="0" y="1752600"/>
            <a:ext cx="2971800" cy="1143000"/>
          </a:xfrm>
          <a:prstGeom prst="cloudCallout">
            <a:avLst>
              <a:gd name="adj1" fmla="val 8527"/>
              <a:gd name="adj2" fmla="val 10583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Putain je comprends rien à ses blagues </a:t>
            </a:r>
            <a:endParaRPr lang="fr-FR" dirty="0">
              <a:solidFill>
                <a:srgbClr val="000000"/>
              </a:solidFill>
            </a:endParaRPr>
          </a:p>
        </p:txBody>
      </p:sp>
      <p:sp>
        <p:nvSpPr>
          <p:cNvPr id="10" name="Pensées 9"/>
          <p:cNvSpPr/>
          <p:nvPr/>
        </p:nvSpPr>
        <p:spPr>
          <a:xfrm>
            <a:off x="2743200" y="1094097"/>
            <a:ext cx="2971800" cy="1143000"/>
          </a:xfrm>
          <a:prstGeom prst="cloudCallout">
            <a:avLst>
              <a:gd name="adj1" fmla="val -11371"/>
              <a:gd name="adj2" fmla="val 9557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Is </a:t>
            </a:r>
            <a:r>
              <a:rPr lang="fr-FR" dirty="0" err="1" smtClean="0">
                <a:solidFill>
                  <a:srgbClr val="000000"/>
                </a:solidFill>
              </a:rPr>
              <a:t>there</a:t>
            </a:r>
            <a:r>
              <a:rPr lang="fr-FR" dirty="0" smtClean="0">
                <a:solidFill>
                  <a:srgbClr val="000000"/>
                </a:solidFill>
              </a:rPr>
              <a:t> </a:t>
            </a:r>
            <a:r>
              <a:rPr lang="fr-FR" dirty="0" err="1" smtClean="0">
                <a:solidFill>
                  <a:srgbClr val="000000"/>
                </a:solidFill>
              </a:rPr>
              <a:t>any</a:t>
            </a:r>
            <a:r>
              <a:rPr lang="fr-FR" dirty="0" smtClean="0">
                <a:solidFill>
                  <a:srgbClr val="000000"/>
                </a:solidFill>
              </a:rPr>
              <a:t> </a:t>
            </a:r>
            <a:r>
              <a:rPr lang="fr-FR" dirty="0" err="1" smtClean="0">
                <a:solidFill>
                  <a:srgbClr val="000000"/>
                </a:solidFill>
              </a:rPr>
              <a:t>kind</a:t>
            </a:r>
            <a:r>
              <a:rPr lang="fr-FR" dirty="0" smtClean="0">
                <a:solidFill>
                  <a:srgbClr val="000000"/>
                </a:solidFill>
              </a:rPr>
              <a:t> of humour in </a:t>
            </a:r>
            <a:r>
              <a:rPr lang="fr-FR" dirty="0" err="1" smtClean="0">
                <a:solidFill>
                  <a:srgbClr val="000000"/>
                </a:solidFill>
              </a:rPr>
              <a:t>this</a:t>
            </a:r>
            <a:r>
              <a:rPr lang="fr-FR" dirty="0" smtClean="0">
                <a:solidFill>
                  <a:srgbClr val="000000"/>
                </a:solidFill>
              </a:rPr>
              <a:t> </a:t>
            </a:r>
            <a:r>
              <a:rPr lang="fr-FR" dirty="0" err="1" smtClean="0">
                <a:solidFill>
                  <a:srgbClr val="000000"/>
                </a:solidFill>
              </a:rPr>
              <a:t>guy</a:t>
            </a:r>
            <a:r>
              <a:rPr lang="fr-FR" dirty="0" smtClean="0">
                <a:solidFill>
                  <a:srgbClr val="000000"/>
                </a:solidFill>
              </a:rPr>
              <a:t> ???</a:t>
            </a:r>
            <a:endParaRPr lang="fr-FR" dirty="0">
              <a:solidFill>
                <a:srgbClr val="000000"/>
              </a:solidFill>
            </a:endParaRPr>
          </a:p>
        </p:txBody>
      </p:sp>
      <p:sp>
        <p:nvSpPr>
          <p:cNvPr id="11" name="Bulle rectangulaire à coins arrondis 10"/>
          <p:cNvSpPr/>
          <p:nvPr/>
        </p:nvSpPr>
        <p:spPr>
          <a:xfrm>
            <a:off x="6172200" y="1295400"/>
            <a:ext cx="2667000" cy="1371600"/>
          </a:xfrm>
          <a:prstGeom prst="wedgeRoundRectCallout">
            <a:avLst>
              <a:gd name="adj1" fmla="val -54911"/>
              <a:gd name="adj2" fmla="val 119510"/>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Et alors le thésard lui répond : « Mais t’as vu la gueule de ton fit on dirait</a:t>
            </a:r>
            <a:r>
              <a:rPr lang="fr-FR" dirty="0" smtClean="0">
                <a:solidFill>
                  <a:schemeClr val="tx1"/>
                </a:solidFill>
              </a:rPr>
              <a:t> la </a:t>
            </a:r>
            <a:r>
              <a:rPr lang="fr-FR" dirty="0" err="1" smtClean="0">
                <a:solidFill>
                  <a:schemeClr val="tx1"/>
                </a:solidFill>
              </a:rPr>
              <a:t>schtroumfette</a:t>
            </a:r>
            <a:r>
              <a:rPr lang="fr-FR" dirty="0" smtClean="0">
                <a:solidFill>
                  <a:schemeClr val="tx1"/>
                </a:solidFill>
              </a:rPr>
              <a:t>» </a:t>
            </a:r>
            <a:r>
              <a:rPr lang="fr-FR" dirty="0" smtClean="0">
                <a:solidFill>
                  <a:schemeClr val="tx1"/>
                </a:solidFill>
              </a:rPr>
              <a:t>ha ha ha</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DSC_2401.JPG"/>
          <p:cNvPicPr>
            <a:picLocks noChangeAspect="1"/>
          </p:cNvPicPr>
          <p:nvPr/>
        </p:nvPicPr>
        <p:blipFill>
          <a:blip r:embed="rId3"/>
          <a:stretch>
            <a:fillRect/>
          </a:stretch>
        </p:blipFill>
        <p:spPr>
          <a:xfrm>
            <a:off x="239548" y="2750499"/>
            <a:ext cx="5932652" cy="3955102"/>
          </a:xfrm>
          <a:prstGeom prst="rect">
            <a:avLst/>
          </a:prstGeom>
        </p:spPr>
      </p:pic>
      <p:sp>
        <p:nvSpPr>
          <p:cNvPr id="11" name="Bulle rectangulaire à coins arrondis 10"/>
          <p:cNvSpPr/>
          <p:nvPr/>
        </p:nvSpPr>
        <p:spPr>
          <a:xfrm>
            <a:off x="239548" y="1219200"/>
            <a:ext cx="8752052" cy="1808187"/>
          </a:xfrm>
          <a:prstGeom prst="wedgeRoundRectCallout">
            <a:avLst>
              <a:gd name="adj1" fmla="val -22284"/>
              <a:gd name="adj2" fmla="val 9135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5568"/>
            <a:ext cx="8229600" cy="1041232"/>
          </a:xfrm>
        </p:spPr>
        <p:txBody>
          <a:bodyPr>
            <a:normAutofit/>
          </a:bodyPr>
          <a:lstStyle/>
          <a:p>
            <a:r>
              <a:rPr lang="fr-FR" dirty="0" smtClean="0"/>
              <a:t>Plusieurs niveaux de blagues</a:t>
            </a:r>
            <a:endParaRPr lang="fr-FR" dirty="0"/>
          </a:p>
        </p:txBody>
      </p:sp>
      <p:sp>
        <p:nvSpPr>
          <p:cNvPr id="8" name="Rectangle 7"/>
          <p:cNvSpPr/>
          <p:nvPr/>
        </p:nvSpPr>
        <p:spPr>
          <a:xfrm>
            <a:off x="457200" y="1219200"/>
            <a:ext cx="8534400" cy="1808187"/>
          </a:xfrm>
          <a:prstGeom prst="rect">
            <a:avLst/>
          </a:prstGeom>
        </p:spPr>
        <p:txBody>
          <a:bodyPr wrap="square">
            <a:spAutoFit/>
          </a:bodyPr>
          <a:lstStyle/>
          <a:p>
            <a:pPr algn="ctr"/>
            <a:r>
              <a:rPr lang="fr-FR" sz="2000" b="1" dirty="0" smtClean="0">
                <a:solidFill>
                  <a:srgbClr val="000000"/>
                </a:solidFill>
              </a:rPr>
              <a:t>Il </a:t>
            </a:r>
            <a:r>
              <a:rPr lang="fr-FR" sz="2000" b="1" dirty="0" smtClean="0">
                <a:solidFill>
                  <a:srgbClr val="000000"/>
                </a:solidFill>
              </a:rPr>
              <a:t>était une fois </a:t>
            </a:r>
            <a:r>
              <a:rPr lang="fr-FR" sz="1400" b="1" dirty="0" smtClean="0">
                <a:solidFill>
                  <a:srgbClr val="000000"/>
                </a:solidFill>
              </a:rPr>
              <a:t>un homme appelé </a:t>
            </a:r>
            <a:r>
              <a:rPr lang="fr-FR" sz="1400" b="1" dirty="0" err="1" smtClean="0">
                <a:solidFill>
                  <a:srgbClr val="000000"/>
                </a:solidFill>
              </a:rPr>
              <a:t>Pois-Verts</a:t>
            </a:r>
            <a:r>
              <a:rPr lang="fr-FR" sz="1400" b="1" dirty="0" smtClean="0">
                <a:solidFill>
                  <a:srgbClr val="000000"/>
                </a:solidFill>
              </a:rPr>
              <a:t> qui était tout à la fois le serviteur et l'homme de confiance du curé de son village. Un jour, il se mit à jouer des tours à son maître. Le curé s'en accommoda pendant quelques années mais, </a:t>
            </a:r>
            <a:r>
              <a:rPr lang="fr-FR" sz="1200" b="1" dirty="0" smtClean="0">
                <a:solidFill>
                  <a:srgbClr val="000000"/>
                </a:solidFill>
              </a:rPr>
              <a:t>à la fin, excédé, il dit à son engagé :- </a:t>
            </a:r>
            <a:r>
              <a:rPr lang="fr-FR" sz="1200" b="1" dirty="0" err="1" smtClean="0">
                <a:solidFill>
                  <a:srgbClr val="000000"/>
                </a:solidFill>
              </a:rPr>
              <a:t>Pois-Verts</a:t>
            </a:r>
            <a:r>
              <a:rPr lang="fr-FR" sz="1200" b="1" dirty="0" smtClean="0">
                <a:solidFill>
                  <a:srgbClr val="000000"/>
                </a:solidFill>
              </a:rPr>
              <a:t>, ramasse tes guenilles et </a:t>
            </a:r>
            <a:r>
              <a:rPr lang="fr-FR" sz="1200" b="1" dirty="0" err="1" smtClean="0">
                <a:solidFill>
                  <a:srgbClr val="000000"/>
                </a:solidFill>
              </a:rPr>
              <a:t>va-t'en</a:t>
            </a:r>
            <a:r>
              <a:rPr lang="fr-FR" sz="1200" b="1" dirty="0" smtClean="0">
                <a:solidFill>
                  <a:srgbClr val="000000"/>
                </a:solidFill>
              </a:rPr>
              <a:t> ! Je n'ai plus besoin de </a:t>
            </a:r>
            <a:r>
              <a:rPr lang="fr-FR" sz="1200" b="1" dirty="0" err="1" smtClean="0">
                <a:solidFill>
                  <a:srgbClr val="000000"/>
                </a:solidFill>
              </a:rPr>
              <a:t>toi.-</a:t>
            </a:r>
            <a:r>
              <a:rPr lang="fr-FR" sz="1200" b="1" dirty="0" smtClean="0">
                <a:solidFill>
                  <a:srgbClr val="000000"/>
                </a:solidFill>
              </a:rPr>
              <a:t> Je ne demande pas mieux que de m'en aller, répond </a:t>
            </a:r>
            <a:r>
              <a:rPr lang="fr-FR" sz="1200" b="1" dirty="0" err="1" smtClean="0">
                <a:solidFill>
                  <a:srgbClr val="000000"/>
                </a:solidFill>
              </a:rPr>
              <a:t>Pois-Verts</a:t>
            </a:r>
            <a:r>
              <a:rPr lang="fr-FR" sz="1200" b="1" dirty="0" smtClean="0">
                <a:solidFill>
                  <a:srgbClr val="000000"/>
                </a:solidFill>
              </a:rPr>
              <a:t>, j'en ai assez de vous </a:t>
            </a:r>
            <a:r>
              <a:rPr lang="fr-FR" sz="1200" b="1" dirty="0" err="1" smtClean="0">
                <a:solidFill>
                  <a:srgbClr val="000000"/>
                </a:solidFill>
              </a:rPr>
              <a:t>servir.Et</a:t>
            </a:r>
            <a:r>
              <a:rPr lang="fr-FR" sz="1200" b="1" dirty="0" smtClean="0">
                <a:solidFill>
                  <a:srgbClr val="000000"/>
                </a:solidFill>
              </a:rPr>
              <a:t> sur ce, il s'en va et s'achète une petite propriété, </a:t>
            </a:r>
            <a:r>
              <a:rPr lang="fr-FR" sz="800" b="1" dirty="0" smtClean="0">
                <a:solidFill>
                  <a:srgbClr val="000000"/>
                </a:solidFill>
              </a:rPr>
              <a:t>près de celle de son ancien </a:t>
            </a:r>
            <a:r>
              <a:rPr lang="fr-FR" sz="800" b="1" dirty="0" err="1" smtClean="0">
                <a:solidFill>
                  <a:srgbClr val="000000"/>
                </a:solidFill>
              </a:rPr>
              <a:t>maître.Pois-Verts</a:t>
            </a:r>
            <a:r>
              <a:rPr lang="fr-FR" sz="800" b="1" dirty="0" smtClean="0">
                <a:solidFill>
                  <a:srgbClr val="000000"/>
                </a:solidFill>
              </a:rPr>
              <a:t> était très intelligent. Un bon matin, il s'invente un plan. Il prend deux gros morceaux de fer qu'il fait bien rougir au feu. Puis, il dépose son chaudron près de lui et se fabrique un petit fouet ; ensuite, il envoie chercher le curé, son </a:t>
            </a:r>
            <a:r>
              <a:rPr lang="fr-FR" sz="800" b="1" dirty="0" err="1" smtClean="0">
                <a:solidFill>
                  <a:srgbClr val="000000"/>
                </a:solidFill>
              </a:rPr>
              <a:t>voisin.Quand</a:t>
            </a:r>
            <a:r>
              <a:rPr lang="fr-FR" sz="800" b="1" dirty="0" smtClean="0">
                <a:solidFill>
                  <a:srgbClr val="000000"/>
                </a:solidFill>
              </a:rPr>
              <a:t> le curé est sur le point d'arriver, </a:t>
            </a:r>
            <a:r>
              <a:rPr lang="fr-FR" sz="800" b="1" dirty="0" err="1" smtClean="0">
                <a:solidFill>
                  <a:srgbClr val="000000"/>
                </a:solidFill>
              </a:rPr>
              <a:t>Pois-Verts</a:t>
            </a:r>
            <a:r>
              <a:rPr lang="fr-FR" sz="800" b="1" dirty="0" smtClean="0">
                <a:solidFill>
                  <a:srgbClr val="000000"/>
                </a:solidFill>
              </a:rPr>
              <a:t> prend les morceaux de fer rouge et les jette dans sa soupe. Il met son chaudron entre ses jambes et, avec son petit fouet, il claque sur le chaudron disant </a:t>
            </a:r>
            <a:r>
              <a:rPr lang="fr-FR" sz="1050" b="1" dirty="0" smtClean="0">
                <a:solidFill>
                  <a:srgbClr val="000000"/>
                </a:solidFill>
              </a:rPr>
              <a:t>:</a:t>
            </a:r>
            <a:r>
              <a:rPr lang="fr-FR" sz="600" b="1" dirty="0" smtClean="0">
                <a:solidFill>
                  <a:srgbClr val="000000"/>
                </a:solidFill>
              </a:rPr>
              <a:t>- Bouille, ma soupe !Le curé entre, aperçoit son ancien serviteur fouettant son chaudron et la soupe </a:t>
            </a:r>
            <a:r>
              <a:rPr lang="fr-FR" sz="600" b="1" dirty="0" err="1" smtClean="0">
                <a:solidFill>
                  <a:srgbClr val="000000"/>
                </a:solidFill>
              </a:rPr>
              <a:t>bouillant.-</a:t>
            </a:r>
            <a:r>
              <a:rPr lang="fr-FR" sz="600" b="1" dirty="0" smtClean="0">
                <a:solidFill>
                  <a:srgbClr val="000000"/>
                </a:solidFill>
              </a:rPr>
              <a:t> </a:t>
            </a:r>
            <a:r>
              <a:rPr lang="fr-FR" sz="600" b="1" dirty="0" err="1" smtClean="0">
                <a:solidFill>
                  <a:srgbClr val="000000"/>
                </a:solidFill>
              </a:rPr>
              <a:t>Pois-Verts</a:t>
            </a:r>
            <a:r>
              <a:rPr lang="fr-FR" sz="600" b="1" dirty="0" smtClean="0">
                <a:solidFill>
                  <a:srgbClr val="000000"/>
                </a:solidFill>
              </a:rPr>
              <a:t>, quel secret as-tu pour ainsi faire chauffer ton repas ?- Ce secret est dans mon fouet, répond </a:t>
            </a:r>
            <a:r>
              <a:rPr lang="fr-FR" sz="600" b="1" dirty="0" err="1" smtClean="0">
                <a:solidFill>
                  <a:srgbClr val="000000"/>
                </a:solidFill>
              </a:rPr>
              <a:t>Pois-Verts</a:t>
            </a:r>
            <a:r>
              <a:rPr lang="fr-FR" sz="600" b="1" dirty="0" smtClean="0">
                <a:solidFill>
                  <a:srgbClr val="000000"/>
                </a:solidFill>
              </a:rPr>
              <a:t> qui fouette tranquillement son chaudron, tout en parlant, tandis que la soupe bout de plus </a:t>
            </a:r>
            <a:r>
              <a:rPr lang="fr-FR" sz="600" b="1" dirty="0" err="1" smtClean="0">
                <a:solidFill>
                  <a:srgbClr val="000000"/>
                </a:solidFill>
              </a:rPr>
              <a:t>belle.Le</a:t>
            </a:r>
            <a:r>
              <a:rPr lang="fr-FR" sz="600" b="1" dirty="0" smtClean="0">
                <a:solidFill>
                  <a:srgbClr val="000000"/>
                </a:solidFill>
              </a:rPr>
              <a:t> curé, enchanté de voir bouillir la soupe et d'apprendre le secret du fouet dit :- À moi qui ai des servantes pas trop vives, ce fouet serait bien utile. Toi qui es tout seul, </a:t>
            </a:r>
            <a:r>
              <a:rPr lang="fr-FR" sz="600" b="1" dirty="0" err="1" smtClean="0">
                <a:solidFill>
                  <a:srgbClr val="000000"/>
                </a:solidFill>
              </a:rPr>
              <a:t>Pois-Verts</a:t>
            </a:r>
            <a:r>
              <a:rPr lang="fr-FR" sz="600" b="1" dirty="0" smtClean="0">
                <a:solidFill>
                  <a:srgbClr val="000000"/>
                </a:solidFill>
              </a:rPr>
              <a:t>, tu n'en as pas </a:t>
            </a:r>
            <a:r>
              <a:rPr lang="fr-FR" sz="600" b="1" dirty="0" err="1" smtClean="0">
                <a:solidFill>
                  <a:srgbClr val="000000"/>
                </a:solidFill>
              </a:rPr>
              <a:t>besoin.-</a:t>
            </a:r>
            <a:r>
              <a:rPr lang="fr-FR" sz="600" b="1" dirty="0" smtClean="0">
                <a:solidFill>
                  <a:srgbClr val="000000"/>
                </a:solidFill>
              </a:rPr>
              <a:t> On a toujours besoin d'un bon article, monsieur le curé. Mais pour vous rendre service je suis prêt à vous le vendre</a:t>
            </a:r>
            <a:r>
              <a:rPr lang="fr-FR" sz="700" b="1" dirty="0" smtClean="0">
                <a:solidFill>
                  <a:srgbClr val="000000"/>
                </a:solidFill>
              </a:rPr>
              <a:t>. </a:t>
            </a:r>
            <a:r>
              <a:rPr lang="fr-FR" sz="400" b="1" dirty="0" smtClean="0">
                <a:solidFill>
                  <a:srgbClr val="000000"/>
                </a:solidFill>
              </a:rPr>
              <a:t>Mon fouet vaut cent </a:t>
            </a:r>
            <a:r>
              <a:rPr lang="fr-FR" sz="400" b="1" dirty="0" err="1" smtClean="0">
                <a:solidFill>
                  <a:srgbClr val="000000"/>
                </a:solidFill>
              </a:rPr>
              <a:t>piastres.-</a:t>
            </a:r>
            <a:r>
              <a:rPr lang="fr-FR" sz="400" b="1" dirty="0" smtClean="0">
                <a:solidFill>
                  <a:srgbClr val="000000"/>
                </a:solidFill>
              </a:rPr>
              <a:t> Il n'est pas cher, reprend le curé, voilà cent piastres. Donne-moi le </a:t>
            </a:r>
            <a:r>
              <a:rPr lang="fr-FR" sz="400" b="1" dirty="0" err="1" smtClean="0">
                <a:solidFill>
                  <a:srgbClr val="000000"/>
                </a:solidFill>
              </a:rPr>
              <a:t>fouet.Pois-Verts</a:t>
            </a:r>
            <a:r>
              <a:rPr lang="fr-FR" sz="400" b="1" dirty="0" smtClean="0">
                <a:solidFill>
                  <a:srgbClr val="000000"/>
                </a:solidFill>
              </a:rPr>
              <a:t> prend l'argent et remet le </a:t>
            </a:r>
            <a:r>
              <a:rPr lang="fr-FR" sz="400" b="1" dirty="0" err="1" smtClean="0">
                <a:solidFill>
                  <a:srgbClr val="000000"/>
                </a:solidFill>
              </a:rPr>
              <a:t>fouet.Une</a:t>
            </a:r>
            <a:r>
              <a:rPr lang="fr-FR" sz="400" b="1" dirty="0" smtClean="0">
                <a:solidFill>
                  <a:srgbClr val="000000"/>
                </a:solidFill>
              </a:rPr>
              <a:t> fois l'entente conclue, le curé ne tient pas un long discours, mais il s'en retourne au presbytère et dit à ses servantes :- Je n'ai plus besoin que d'une servante. Les deux autres, je les mets à la </a:t>
            </a:r>
            <a:r>
              <a:rPr lang="fr-FR" sz="400" b="1" dirty="0" err="1" smtClean="0">
                <a:solidFill>
                  <a:srgbClr val="000000"/>
                </a:solidFill>
              </a:rPr>
              <a:t>porte.Les</a:t>
            </a:r>
            <a:r>
              <a:rPr lang="fr-FR" sz="400" b="1" dirty="0" smtClean="0">
                <a:solidFill>
                  <a:srgbClr val="000000"/>
                </a:solidFill>
              </a:rPr>
              <a:t> servantes deviennent pensives. À celle qu'il garde, le curé dit :- Va chercher la théière, mets-y le thé dans de l'eau froide.« Qu'est-ce que le curé a envie de faire ? » se demande la servante en obéissant à son </a:t>
            </a:r>
            <a:r>
              <a:rPr lang="fr-FR" sz="400" b="1" dirty="0" err="1" smtClean="0">
                <a:solidFill>
                  <a:srgbClr val="000000"/>
                </a:solidFill>
              </a:rPr>
              <a:t>maître.-</a:t>
            </a:r>
            <a:r>
              <a:rPr lang="fr-FR" sz="400" b="1" dirty="0" smtClean="0">
                <a:solidFill>
                  <a:srgbClr val="000000"/>
                </a:solidFill>
              </a:rPr>
              <a:t> La théière est-elle prête ? demande le </a:t>
            </a:r>
            <a:r>
              <a:rPr lang="fr-FR" sz="400" b="1" dirty="0" err="1" smtClean="0">
                <a:solidFill>
                  <a:srgbClr val="000000"/>
                </a:solidFill>
              </a:rPr>
              <a:t>curé.-</a:t>
            </a:r>
            <a:r>
              <a:rPr lang="fr-FR" sz="400" b="1" dirty="0" smtClean="0">
                <a:solidFill>
                  <a:srgbClr val="000000"/>
                </a:solidFill>
              </a:rPr>
              <a:t> Oui, monsieur le curé, tout est bien </a:t>
            </a:r>
            <a:r>
              <a:rPr lang="fr-FR" sz="400" b="1" dirty="0" err="1" smtClean="0">
                <a:solidFill>
                  <a:srgbClr val="000000"/>
                </a:solidFill>
              </a:rPr>
              <a:t>prêt.Monsieur</a:t>
            </a:r>
            <a:r>
              <a:rPr lang="fr-FR" sz="400" b="1" dirty="0" smtClean="0">
                <a:solidFill>
                  <a:srgbClr val="000000"/>
                </a:solidFill>
              </a:rPr>
              <a:t> le curé va chercher le fouet ; il prend la théière, la met sur la table et commence à la fouetter en </a:t>
            </a:r>
            <a:r>
              <a:rPr lang="fr-FR" sz="400" b="1" dirty="0" err="1" smtClean="0">
                <a:solidFill>
                  <a:srgbClr val="000000"/>
                </a:solidFill>
              </a:rPr>
              <a:t>disant:-</a:t>
            </a:r>
            <a:r>
              <a:rPr lang="fr-FR" sz="400" b="1" dirty="0" smtClean="0">
                <a:solidFill>
                  <a:srgbClr val="000000"/>
                </a:solidFill>
              </a:rPr>
              <a:t> Bouille, théière !</a:t>
            </a:r>
            <a:r>
              <a:rPr lang="fr-FR" sz="400" dirty="0" smtClean="0">
                <a:solidFill>
                  <a:srgbClr val="000000"/>
                </a:solidFill>
              </a:rPr>
              <a:t> </a:t>
            </a:r>
            <a:endParaRPr lang="fr-FR" sz="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Plusieurs niveaux de blagues</a:t>
            </a:r>
            <a:endParaRPr lang="fr-FR" dirty="0"/>
          </a:p>
        </p:txBody>
      </p:sp>
      <p:pic>
        <p:nvPicPr>
          <p:cNvPr id="5" name="Image 4" descr="DSC_2401.JPG"/>
          <p:cNvPicPr>
            <a:picLocks noChangeAspect="1"/>
          </p:cNvPicPr>
          <p:nvPr/>
        </p:nvPicPr>
        <p:blipFill>
          <a:blip r:embed="rId3"/>
          <a:stretch>
            <a:fillRect/>
          </a:stretch>
        </p:blipFill>
        <p:spPr>
          <a:xfrm>
            <a:off x="304800" y="1296779"/>
            <a:ext cx="7917005" cy="5269558"/>
          </a:xfrm>
          <a:prstGeom prst="rect">
            <a:avLst/>
          </a:prstGeom>
        </p:spPr>
      </p:pic>
      <p:sp>
        <p:nvSpPr>
          <p:cNvPr id="9" name="Pensées 8"/>
          <p:cNvSpPr/>
          <p:nvPr/>
        </p:nvSpPr>
        <p:spPr>
          <a:xfrm>
            <a:off x="0" y="1752600"/>
            <a:ext cx="2971800" cy="1143000"/>
          </a:xfrm>
          <a:prstGeom prst="cloudCallout">
            <a:avLst>
              <a:gd name="adj1" fmla="val 8527"/>
              <a:gd name="adj2" fmla="val 10583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J’ai bien fait de mettre du pastis pur dans mon café</a:t>
            </a:r>
            <a:endParaRPr lang="fr-FR" dirty="0">
              <a:solidFill>
                <a:srgbClr val="000000"/>
              </a:solidFill>
            </a:endParaRPr>
          </a:p>
        </p:txBody>
      </p:sp>
      <p:sp>
        <p:nvSpPr>
          <p:cNvPr id="10" name="Pensées 9"/>
          <p:cNvSpPr/>
          <p:nvPr/>
        </p:nvSpPr>
        <p:spPr>
          <a:xfrm>
            <a:off x="2743200" y="1094097"/>
            <a:ext cx="2971800" cy="1143000"/>
          </a:xfrm>
          <a:prstGeom prst="cloudCallout">
            <a:avLst>
              <a:gd name="adj1" fmla="val -11371"/>
              <a:gd name="adj2" fmla="val 9557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solidFill>
                  <a:srgbClr val="000000"/>
                </a:solidFill>
              </a:rPr>
              <a:t>I’m</a:t>
            </a:r>
            <a:r>
              <a:rPr lang="fr-FR" dirty="0" smtClean="0">
                <a:solidFill>
                  <a:srgbClr val="000000"/>
                </a:solidFill>
              </a:rPr>
              <a:t> </a:t>
            </a:r>
            <a:r>
              <a:rPr lang="fr-FR" dirty="0" err="1" smtClean="0">
                <a:solidFill>
                  <a:srgbClr val="000000"/>
                </a:solidFill>
              </a:rPr>
              <a:t>glad</a:t>
            </a:r>
            <a:r>
              <a:rPr lang="fr-FR" dirty="0" smtClean="0">
                <a:solidFill>
                  <a:srgbClr val="000000"/>
                </a:solidFill>
              </a:rPr>
              <a:t> I </a:t>
            </a:r>
            <a:r>
              <a:rPr lang="fr-FR" dirty="0" err="1" smtClean="0">
                <a:solidFill>
                  <a:srgbClr val="000000"/>
                </a:solidFill>
              </a:rPr>
              <a:t>couldnt</a:t>
            </a:r>
            <a:r>
              <a:rPr lang="fr-FR" dirty="0" smtClean="0">
                <a:solidFill>
                  <a:srgbClr val="000000"/>
                </a:solidFill>
              </a:rPr>
              <a:t> </a:t>
            </a:r>
            <a:r>
              <a:rPr lang="fr-FR" dirty="0" err="1" smtClean="0">
                <a:solidFill>
                  <a:srgbClr val="000000"/>
                </a:solidFill>
              </a:rPr>
              <a:t>understand</a:t>
            </a:r>
            <a:r>
              <a:rPr lang="fr-FR" dirty="0" smtClean="0">
                <a:solidFill>
                  <a:srgbClr val="000000"/>
                </a:solidFill>
              </a:rPr>
              <a:t> </a:t>
            </a:r>
            <a:r>
              <a:rPr lang="fr-FR" dirty="0" err="1" smtClean="0">
                <a:solidFill>
                  <a:srgbClr val="000000"/>
                </a:solidFill>
              </a:rPr>
              <a:t>this</a:t>
            </a:r>
            <a:r>
              <a:rPr lang="fr-FR" dirty="0" smtClean="0">
                <a:solidFill>
                  <a:srgbClr val="000000"/>
                </a:solidFill>
              </a:rPr>
              <a:t> one</a:t>
            </a:r>
            <a:endParaRPr lang="fr-FR" dirty="0">
              <a:solidFill>
                <a:srgbClr val="000000"/>
              </a:solidFill>
            </a:endParaRPr>
          </a:p>
        </p:txBody>
      </p:sp>
      <p:sp>
        <p:nvSpPr>
          <p:cNvPr id="11" name="Bulle rectangulaire à coins arrondis 10"/>
          <p:cNvSpPr/>
          <p:nvPr/>
        </p:nvSpPr>
        <p:spPr>
          <a:xfrm>
            <a:off x="6172200" y="1295400"/>
            <a:ext cx="2514600" cy="941697"/>
          </a:xfrm>
          <a:prstGeom prst="wedgeRoundRectCallout">
            <a:avLst>
              <a:gd name="adj1" fmla="val -38694"/>
              <a:gd name="adj2" fmla="val 128559"/>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Et comme ça tu fais une super coupure sur le pléistocène transverse</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Plusieurs niveaux de blagues</a:t>
            </a:r>
            <a:endParaRPr lang="fr-FR" dirty="0"/>
          </a:p>
        </p:txBody>
      </p:sp>
      <p:pic>
        <p:nvPicPr>
          <p:cNvPr id="6" name="Image 5" descr="DSC_2398.JPG"/>
          <p:cNvPicPr>
            <a:picLocks noChangeAspect="1"/>
          </p:cNvPicPr>
          <p:nvPr/>
        </p:nvPicPr>
        <p:blipFill>
          <a:blip r:embed="rId3"/>
          <a:srcRect l="45830" t="21142" r="34151" b="43727"/>
          <a:stretch>
            <a:fillRect/>
          </a:stretch>
        </p:blipFill>
        <p:spPr>
          <a:xfrm>
            <a:off x="3352800" y="2362200"/>
            <a:ext cx="2743200" cy="3200400"/>
          </a:xfrm>
          <a:prstGeom prst="rect">
            <a:avLst/>
          </a:prstGeom>
        </p:spPr>
      </p:pic>
      <p:sp>
        <p:nvSpPr>
          <p:cNvPr id="9" name="Titre 1"/>
          <p:cNvSpPr txBox="1">
            <a:spLocks/>
          </p:cNvSpPr>
          <p:nvPr/>
        </p:nvSpPr>
        <p:spPr>
          <a:xfrm>
            <a:off x="457200" y="787568"/>
            <a:ext cx="8229600" cy="104123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And the winner </a:t>
            </a:r>
            <a:r>
              <a:rPr kumimoji="0" lang="fr-FR" sz="4400" b="0" i="0" u="none" strike="noStrike" kern="1200" cap="none" spc="0" normalizeH="0" baseline="0" noProof="0" dirty="0" err="1" smtClean="0">
                <a:ln>
                  <a:noFill/>
                </a:ln>
                <a:solidFill>
                  <a:schemeClr val="tx1"/>
                </a:solidFill>
                <a:effectLst/>
                <a:uLnTx/>
                <a:uFillTx/>
                <a:latin typeface="+mj-lt"/>
                <a:ea typeface="+mj-ea"/>
                <a:cs typeface="+mj-cs"/>
              </a:rPr>
              <a:t>is</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DSC_2339.JPG"/>
          <p:cNvPicPr>
            <a:picLocks noChangeAspect="1"/>
          </p:cNvPicPr>
          <p:nvPr/>
        </p:nvPicPr>
        <p:blipFill>
          <a:blip r:embed="rId2"/>
          <a:stretch>
            <a:fillRect/>
          </a:stretch>
        </p:blipFill>
        <p:spPr>
          <a:xfrm>
            <a:off x="4407" y="392373"/>
            <a:ext cx="9135186" cy="6073254"/>
          </a:xfrm>
          <a:prstGeom prst="rect">
            <a:avLst/>
          </a:prstGeom>
        </p:spPr>
      </p:pic>
      <p:sp>
        <p:nvSpPr>
          <p:cNvPr id="5" name="Bulle ronde 4"/>
          <p:cNvSpPr/>
          <p:nvPr/>
        </p:nvSpPr>
        <p:spPr>
          <a:xfrm>
            <a:off x="457200" y="838200"/>
            <a:ext cx="2819400" cy="1219200"/>
          </a:xfrm>
          <a:prstGeom prst="wedgeEllipseCallout">
            <a:avLst>
              <a:gd name="adj1" fmla="val 122606"/>
              <a:gd name="adj2" fmla="val 505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Non non t’inquiète je maitrise, même sans regarder</a:t>
            </a:r>
            <a:endParaRPr lang="fr-FR"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888832"/>
          </a:xfrm>
        </p:spPr>
        <p:txBody>
          <a:bodyPr>
            <a:normAutofit/>
          </a:bodyPr>
          <a:lstStyle/>
          <a:p>
            <a:r>
              <a:rPr lang="fr-FR" dirty="0" smtClean="0"/>
              <a:t>Premiers événements SUSY</a:t>
            </a:r>
            <a:endParaRPr lang="fr-FR" dirty="0"/>
          </a:p>
        </p:txBody>
      </p:sp>
      <p:sp>
        <p:nvSpPr>
          <p:cNvPr id="6" name="Titre 1"/>
          <p:cNvSpPr txBox="1">
            <a:spLocks/>
          </p:cNvSpPr>
          <p:nvPr/>
        </p:nvSpPr>
        <p:spPr>
          <a:xfrm>
            <a:off x="457200" y="762000"/>
            <a:ext cx="8229600" cy="685800"/>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Le</a:t>
            </a:r>
            <a:r>
              <a:rPr kumimoji="0" lang="fr-FR" sz="4400" b="0" i="0" u="none" strike="noStrike" kern="1200" cap="none" spc="0" normalizeH="0" noProof="0" dirty="0" smtClean="0">
                <a:ln>
                  <a:noFill/>
                </a:ln>
                <a:solidFill>
                  <a:schemeClr val="tx1"/>
                </a:solidFill>
                <a:effectLst/>
                <a:uLnTx/>
                <a:uFillTx/>
                <a:latin typeface="+mj-lt"/>
                <a:ea typeface="+mj-ea"/>
                <a:cs typeface="+mj-cs"/>
              </a:rPr>
              <a:t> </a:t>
            </a:r>
            <a:r>
              <a:rPr kumimoji="0" lang="fr-FR" sz="4400" b="0" i="0" u="none" strike="noStrike" kern="1200" cap="none" spc="0" normalizeH="0" noProof="0" dirty="0" err="1" smtClean="0">
                <a:ln>
                  <a:noFill/>
                </a:ln>
                <a:solidFill>
                  <a:schemeClr val="tx1"/>
                </a:solidFill>
                <a:effectLst/>
                <a:uLnTx/>
                <a:uFillTx/>
                <a:latin typeface="+mj-lt"/>
                <a:ea typeface="+mj-ea"/>
                <a:cs typeface="+mj-cs"/>
              </a:rPr>
              <a:t>sphotographe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descr="DSC_2443.JPG"/>
          <p:cNvPicPr>
            <a:picLocks noChangeAspect="1"/>
          </p:cNvPicPr>
          <p:nvPr/>
        </p:nvPicPr>
        <p:blipFill>
          <a:blip r:embed="rId3"/>
          <a:srcRect l="16944" t="7405" r="15390"/>
          <a:stretch>
            <a:fillRect/>
          </a:stretch>
        </p:blipFill>
        <p:spPr>
          <a:xfrm>
            <a:off x="76200" y="2420056"/>
            <a:ext cx="2895600" cy="2634283"/>
          </a:xfrm>
          <a:prstGeom prst="rect">
            <a:avLst/>
          </a:prstGeom>
        </p:spPr>
      </p:pic>
      <p:pic>
        <p:nvPicPr>
          <p:cNvPr id="9" name="Image 8" descr="DSC_2508.JPG"/>
          <p:cNvPicPr>
            <a:picLocks noChangeAspect="1"/>
          </p:cNvPicPr>
          <p:nvPr/>
        </p:nvPicPr>
        <p:blipFill>
          <a:blip r:embed="rId4"/>
          <a:stretch>
            <a:fillRect/>
          </a:stretch>
        </p:blipFill>
        <p:spPr>
          <a:xfrm>
            <a:off x="3057023" y="2420056"/>
            <a:ext cx="2737337" cy="2624328"/>
          </a:xfrm>
          <a:prstGeom prst="rect">
            <a:avLst/>
          </a:prstGeom>
        </p:spPr>
      </p:pic>
      <p:pic>
        <p:nvPicPr>
          <p:cNvPr id="10" name="Image 9" descr="DSC_2522.JPG"/>
          <p:cNvPicPr>
            <a:picLocks noChangeAspect="1"/>
          </p:cNvPicPr>
          <p:nvPr/>
        </p:nvPicPr>
        <p:blipFill>
          <a:blip r:embed="rId5"/>
          <a:stretch>
            <a:fillRect/>
          </a:stretch>
        </p:blipFill>
        <p:spPr>
          <a:xfrm>
            <a:off x="5794360" y="2362200"/>
            <a:ext cx="3349640" cy="2682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041233"/>
          </a:xfrm>
        </p:spPr>
        <p:txBody>
          <a:bodyPr>
            <a:normAutofit fontScale="90000"/>
          </a:bodyPr>
          <a:lstStyle/>
          <a:p>
            <a:r>
              <a:rPr lang="fr-FR" dirty="0" smtClean="0"/>
              <a:t>Parfois l’instrumentation suscite un réel intér</a:t>
            </a:r>
            <a:r>
              <a:rPr lang="fr-FR" dirty="0" smtClean="0"/>
              <a:t>êt</a:t>
            </a:r>
            <a:endParaRPr lang="fr-FR" dirty="0"/>
          </a:p>
        </p:txBody>
      </p:sp>
      <p:pic>
        <p:nvPicPr>
          <p:cNvPr id="4" name="Image 3" descr="DSC_2379.JPG"/>
          <p:cNvPicPr>
            <a:picLocks noChangeAspect="1"/>
          </p:cNvPicPr>
          <p:nvPr/>
        </p:nvPicPr>
        <p:blipFill>
          <a:blip r:embed="rId2"/>
          <a:stretch>
            <a:fillRect/>
          </a:stretch>
        </p:blipFill>
        <p:spPr>
          <a:xfrm>
            <a:off x="459901" y="1315871"/>
            <a:ext cx="8224198" cy="54659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250862"/>
          </a:xfrm>
        </p:spPr>
        <p:txBody>
          <a:bodyPr>
            <a:normAutofit fontScale="90000"/>
          </a:bodyPr>
          <a:lstStyle/>
          <a:p>
            <a:r>
              <a:rPr lang="fr-FR" dirty="0" smtClean="0"/>
              <a:t>Certaines histoires ont été </a:t>
            </a:r>
            <a:r>
              <a:rPr lang="fr-FR" dirty="0" smtClean="0"/>
              <a:t>gard</a:t>
            </a:r>
            <a:r>
              <a:rPr lang="fr-FR" dirty="0" smtClean="0"/>
              <a:t>ées sous silence</a:t>
            </a:r>
            <a:endParaRPr lang="fr-FR" dirty="0"/>
          </a:p>
        </p:txBody>
      </p:sp>
      <p:pic>
        <p:nvPicPr>
          <p:cNvPr id="7" name="Image 6" descr="DSC_2509.JPG"/>
          <p:cNvPicPr>
            <a:picLocks noChangeAspect="1"/>
          </p:cNvPicPr>
          <p:nvPr/>
        </p:nvPicPr>
        <p:blipFill>
          <a:blip r:embed="rId3"/>
          <a:stretch>
            <a:fillRect/>
          </a:stretch>
        </p:blipFill>
        <p:spPr>
          <a:xfrm>
            <a:off x="0" y="1592898"/>
            <a:ext cx="9144000" cy="4298569"/>
          </a:xfrm>
          <a:prstGeom prst="rect">
            <a:avLst/>
          </a:prstGeom>
        </p:spPr>
      </p:pic>
      <p:sp>
        <p:nvSpPr>
          <p:cNvPr id="10" name="ZoneTexte 9"/>
          <p:cNvSpPr txBox="1"/>
          <p:nvPr/>
        </p:nvSpPr>
        <p:spPr>
          <a:xfrm>
            <a:off x="1066800" y="5955268"/>
            <a:ext cx="7528361" cy="369332"/>
          </a:xfrm>
          <a:prstGeom prst="rect">
            <a:avLst/>
          </a:prstGeom>
          <a:noFill/>
        </p:spPr>
        <p:txBody>
          <a:bodyPr wrap="none" rtlCol="0">
            <a:spAutoFit/>
          </a:bodyPr>
          <a:lstStyle/>
          <a:p>
            <a:r>
              <a:rPr lang="fr-FR" dirty="0" smtClean="0"/>
              <a:t>Le satyre du château poursuivant sa prochaine victime, qui ne se doute de rien</a:t>
            </a:r>
            <a:endParaRPr lang="fr-FR" dirty="0"/>
          </a:p>
        </p:txBody>
      </p:sp>
      <p:sp>
        <p:nvSpPr>
          <p:cNvPr id="11" name="Bulle ronde 10"/>
          <p:cNvSpPr/>
          <p:nvPr/>
        </p:nvSpPr>
        <p:spPr>
          <a:xfrm>
            <a:off x="1828800" y="1745298"/>
            <a:ext cx="2286000" cy="857170"/>
          </a:xfrm>
          <a:prstGeom prst="wedgeEllipseCallout">
            <a:avLst>
              <a:gd name="adj1" fmla="val -67259"/>
              <a:gd name="adj2" fmla="val 627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Hu hu hu hu hu</a:t>
            </a:r>
            <a:endParaRPr lang="fr-FR" dirty="0">
              <a:solidFill>
                <a:srgbClr val="000000"/>
              </a:solidFill>
            </a:endParaRPr>
          </a:p>
        </p:txBody>
      </p:sp>
      <p:sp>
        <p:nvSpPr>
          <p:cNvPr id="12" name="Bulle ronde 11"/>
          <p:cNvSpPr/>
          <p:nvPr/>
        </p:nvSpPr>
        <p:spPr>
          <a:xfrm>
            <a:off x="6019799" y="1745298"/>
            <a:ext cx="2575361" cy="1238170"/>
          </a:xfrm>
          <a:prstGeom prst="wedgeEllipseCallout">
            <a:avLst>
              <a:gd name="adj1" fmla="val -82575"/>
              <a:gd name="adj2" fmla="val 67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La la la</a:t>
            </a:r>
          </a:p>
          <a:p>
            <a:pPr algn="ctr"/>
            <a:r>
              <a:rPr lang="fr-FR" dirty="0" smtClean="0">
                <a:solidFill>
                  <a:srgbClr val="000000"/>
                </a:solidFill>
              </a:rPr>
              <a:t>je me promène les mains dans les poches</a:t>
            </a:r>
            <a:endParaRPr lang="fr-F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7"/>
            <a:ext cx="8229600" cy="1287215"/>
          </a:xfrm>
        </p:spPr>
        <p:txBody>
          <a:bodyPr>
            <a:normAutofit fontScale="90000"/>
          </a:bodyPr>
          <a:lstStyle/>
          <a:p>
            <a:r>
              <a:rPr lang="fr-FR" dirty="0" smtClean="0"/>
              <a:t>De l’effet des jeux sur le comportement nyctalope</a:t>
            </a:r>
            <a:endParaRPr lang="fr-FR" dirty="0"/>
          </a:p>
        </p:txBody>
      </p:sp>
      <p:pic>
        <p:nvPicPr>
          <p:cNvPr id="8" name="Image 7" descr="DSC_2701.JPG"/>
          <p:cNvPicPr>
            <a:picLocks noChangeAspect="1"/>
          </p:cNvPicPr>
          <p:nvPr/>
        </p:nvPicPr>
        <p:blipFill>
          <a:blip r:embed="rId3"/>
          <a:stretch>
            <a:fillRect/>
          </a:stretch>
        </p:blipFill>
        <p:spPr>
          <a:xfrm>
            <a:off x="0" y="1312783"/>
            <a:ext cx="3624018" cy="2409319"/>
          </a:xfrm>
          <a:prstGeom prst="rect">
            <a:avLst/>
          </a:prstGeom>
        </p:spPr>
      </p:pic>
      <p:pic>
        <p:nvPicPr>
          <p:cNvPr id="9" name="Image 8" descr="DSC_2699.JPG"/>
          <p:cNvPicPr>
            <a:picLocks noChangeAspect="1"/>
          </p:cNvPicPr>
          <p:nvPr/>
        </p:nvPicPr>
        <p:blipFill>
          <a:blip r:embed="rId4"/>
          <a:stretch>
            <a:fillRect/>
          </a:stretch>
        </p:blipFill>
        <p:spPr>
          <a:xfrm>
            <a:off x="5488056" y="1371600"/>
            <a:ext cx="3579743" cy="2379885"/>
          </a:xfrm>
          <a:prstGeom prst="rect">
            <a:avLst/>
          </a:prstGeom>
        </p:spPr>
      </p:pic>
      <p:pic>
        <p:nvPicPr>
          <p:cNvPr id="13" name="Image 12" descr="DSC_2591.JPG"/>
          <p:cNvPicPr>
            <a:picLocks noChangeAspect="1"/>
          </p:cNvPicPr>
          <p:nvPr/>
        </p:nvPicPr>
        <p:blipFill>
          <a:blip r:embed="rId5"/>
          <a:srcRect l="9520"/>
          <a:stretch>
            <a:fillRect/>
          </a:stretch>
        </p:blipFill>
        <p:spPr>
          <a:xfrm>
            <a:off x="5512753" y="4093443"/>
            <a:ext cx="3555047" cy="2612157"/>
          </a:xfrm>
          <a:prstGeom prst="rect">
            <a:avLst/>
          </a:prstGeom>
        </p:spPr>
      </p:pic>
      <p:pic>
        <p:nvPicPr>
          <p:cNvPr id="14" name="Image 13" descr="DSC_2634.JPG"/>
          <p:cNvPicPr>
            <a:picLocks noChangeAspect="1"/>
          </p:cNvPicPr>
          <p:nvPr/>
        </p:nvPicPr>
        <p:blipFill>
          <a:blip r:embed="rId6"/>
          <a:srcRect l="18303" t="7341" r="22779" b="27416"/>
          <a:stretch>
            <a:fillRect/>
          </a:stretch>
        </p:blipFill>
        <p:spPr>
          <a:xfrm>
            <a:off x="0" y="4037598"/>
            <a:ext cx="3624018" cy="2668002"/>
          </a:xfrm>
          <a:prstGeom prst="rect">
            <a:avLst/>
          </a:prstGeom>
        </p:spPr>
      </p:pic>
      <p:pic>
        <p:nvPicPr>
          <p:cNvPr id="15" name="Image 14" descr="DSC_2590.JPG"/>
          <p:cNvPicPr>
            <a:picLocks noChangeAspect="1"/>
          </p:cNvPicPr>
          <p:nvPr/>
        </p:nvPicPr>
        <p:blipFill>
          <a:blip r:embed="rId7"/>
          <a:srcRect l="9555" t="19223" r="33227" b="17342"/>
          <a:stretch>
            <a:fillRect/>
          </a:stretch>
        </p:blipFill>
        <p:spPr>
          <a:xfrm rot="5400000">
            <a:off x="2828091" y="3742492"/>
            <a:ext cx="3411617" cy="2514599"/>
          </a:xfrm>
          <a:prstGeom prst="rect">
            <a:avLst/>
          </a:prstGeom>
        </p:spPr>
      </p:pic>
      <p:sp>
        <p:nvSpPr>
          <p:cNvPr id="16" name="ZoneTexte 15"/>
          <p:cNvSpPr txBox="1"/>
          <p:nvPr/>
        </p:nvSpPr>
        <p:spPr>
          <a:xfrm>
            <a:off x="3657600" y="1676400"/>
            <a:ext cx="1793899" cy="646331"/>
          </a:xfrm>
          <a:prstGeom prst="rect">
            <a:avLst/>
          </a:prstGeom>
          <a:noFill/>
        </p:spPr>
        <p:txBody>
          <a:bodyPr wrap="square" rtlCol="0">
            <a:spAutoFit/>
          </a:bodyPr>
          <a:lstStyle/>
          <a:p>
            <a:pPr algn="ctr"/>
            <a:r>
              <a:rPr lang="fr-FR" dirty="0" smtClean="0"/>
              <a:t>Au milieu de tous ces loups</a:t>
            </a:r>
            <a:endParaRPr lang="fr-FR" dirty="0"/>
          </a:p>
        </p:txBody>
      </p:sp>
      <p:sp>
        <p:nvSpPr>
          <p:cNvPr id="17" name="ZoneTexte 16"/>
          <p:cNvSpPr txBox="1"/>
          <p:nvPr/>
        </p:nvSpPr>
        <p:spPr>
          <a:xfrm>
            <a:off x="3692501" y="2554069"/>
            <a:ext cx="1795555" cy="646331"/>
          </a:xfrm>
          <a:prstGeom prst="rect">
            <a:avLst/>
          </a:prstGeom>
          <a:noFill/>
        </p:spPr>
        <p:txBody>
          <a:bodyPr wrap="square" rtlCol="0">
            <a:spAutoFit/>
          </a:bodyPr>
          <a:lstStyle/>
          <a:p>
            <a:pPr algn="ctr"/>
            <a:r>
              <a:rPr lang="fr-FR" dirty="0" smtClean="0"/>
              <a:t>La petite fille guette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a:bodyPr>
          <a:lstStyle/>
          <a:p>
            <a:r>
              <a:rPr lang="fr-FR" dirty="0" smtClean="0"/>
              <a:t>L’affaire des bijoux d’</a:t>
            </a:r>
            <a:r>
              <a:rPr lang="fr-FR" dirty="0" err="1" smtClean="0"/>
              <a:t>Arabella</a:t>
            </a:r>
            <a:endParaRPr lang="fr-FR" dirty="0"/>
          </a:p>
        </p:txBody>
      </p:sp>
      <p:pic>
        <p:nvPicPr>
          <p:cNvPr id="9" name="Image 8" descr="DSC_2613.JPG"/>
          <p:cNvPicPr>
            <a:picLocks noChangeAspect="1"/>
          </p:cNvPicPr>
          <p:nvPr/>
        </p:nvPicPr>
        <p:blipFill>
          <a:blip r:embed="rId3"/>
          <a:srcRect t="8365" b="19143"/>
          <a:stretch>
            <a:fillRect/>
          </a:stretch>
        </p:blipFill>
        <p:spPr>
          <a:xfrm>
            <a:off x="236532" y="2819400"/>
            <a:ext cx="8221668" cy="3962400"/>
          </a:xfrm>
          <a:prstGeom prst="rect">
            <a:avLst/>
          </a:prstGeom>
        </p:spPr>
      </p:pic>
      <p:sp>
        <p:nvSpPr>
          <p:cNvPr id="10" name="Bulle rectangulaire à coins arrondis 9"/>
          <p:cNvSpPr/>
          <p:nvPr/>
        </p:nvSpPr>
        <p:spPr>
          <a:xfrm>
            <a:off x="762000" y="1371600"/>
            <a:ext cx="5181600" cy="1295400"/>
          </a:xfrm>
          <a:prstGeom prst="wedgeRoundRectCallout">
            <a:avLst>
              <a:gd name="adj1" fmla="val 32843"/>
              <a:gd name="adj2" fmla="val 186020"/>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Je tiens ces boucles d’oreille de mon arrière grand-mère qui les tient de son arrière grand-mère qui les tient du directeur du labo de biodiversité de Nantes. J’y tiens comme à la prunelle de mes yeux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1768"/>
            <a:ext cx="8229600" cy="1269832"/>
          </a:xfrm>
        </p:spPr>
        <p:txBody>
          <a:bodyPr>
            <a:normAutofit fontScale="90000"/>
          </a:bodyPr>
          <a:lstStyle/>
          <a:p>
            <a:r>
              <a:rPr lang="fr-FR" dirty="0" smtClean="0"/>
              <a:t>Malgré l’attention extr</a:t>
            </a:r>
            <a:r>
              <a:rPr lang="fr-FR" dirty="0" smtClean="0"/>
              <a:t>ême d’</a:t>
            </a:r>
            <a:r>
              <a:rPr lang="fr-FR" dirty="0" err="1" smtClean="0"/>
              <a:t>Arabella</a:t>
            </a:r>
            <a:r>
              <a:rPr lang="fr-FR" dirty="0" smtClean="0"/>
              <a:t/>
            </a:r>
            <a:br>
              <a:rPr lang="fr-FR" dirty="0" smtClean="0"/>
            </a:br>
            <a:r>
              <a:rPr lang="fr-FR" dirty="0" smtClean="0"/>
              <a:t>Sa boucle s’échappe</a:t>
            </a:r>
            <a:endParaRPr lang="fr-FR" dirty="0"/>
          </a:p>
        </p:txBody>
      </p:sp>
      <p:pic>
        <p:nvPicPr>
          <p:cNvPr id="9" name="Image 8" descr="DSC_2679.JPG"/>
          <p:cNvPicPr>
            <a:picLocks noChangeAspect="1"/>
          </p:cNvPicPr>
          <p:nvPr/>
        </p:nvPicPr>
        <p:blipFill>
          <a:blip r:embed="rId3"/>
          <a:srcRect t="11105" r="4957" b="4832"/>
          <a:stretch>
            <a:fillRect/>
          </a:stretch>
        </p:blipFill>
        <p:spPr>
          <a:xfrm>
            <a:off x="156807" y="1676400"/>
            <a:ext cx="8682393" cy="5105400"/>
          </a:xfrm>
          <a:prstGeom prst="rect">
            <a:avLst/>
          </a:prstGeom>
        </p:spPr>
      </p:pic>
      <p:cxnSp>
        <p:nvCxnSpPr>
          <p:cNvPr id="12" name="Connecteur droit avec flèche 11"/>
          <p:cNvCxnSpPr/>
          <p:nvPr/>
        </p:nvCxnSpPr>
        <p:spPr>
          <a:xfrm rot="5400000">
            <a:off x="5067300" y="2171700"/>
            <a:ext cx="1828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68"/>
            <a:ext cx="8229600" cy="1041232"/>
          </a:xfrm>
        </p:spPr>
        <p:txBody>
          <a:bodyPr>
            <a:normAutofit fontScale="90000"/>
          </a:bodyPr>
          <a:lstStyle/>
          <a:p>
            <a:r>
              <a:rPr lang="fr-FR" dirty="0" smtClean="0"/>
              <a:t>Communion entre un coordinateur et ses étudiants</a:t>
            </a:r>
            <a:endParaRPr lang="fr-FR" dirty="0"/>
          </a:p>
        </p:txBody>
      </p:sp>
      <p:pic>
        <p:nvPicPr>
          <p:cNvPr id="5" name="Image 4" descr="DSC_2401.JPG"/>
          <p:cNvPicPr>
            <a:picLocks noChangeAspect="1"/>
          </p:cNvPicPr>
          <p:nvPr/>
        </p:nvPicPr>
        <p:blipFill>
          <a:blip r:embed="rId3"/>
          <a:srcRect l="4812" r="30701"/>
          <a:stretch>
            <a:fillRect/>
          </a:stretch>
        </p:blipFill>
        <p:spPr>
          <a:xfrm>
            <a:off x="0" y="2958663"/>
            <a:ext cx="3630212" cy="3746937"/>
          </a:xfrm>
          <a:prstGeom prst="rect">
            <a:avLst/>
          </a:prstGeom>
        </p:spPr>
      </p:pic>
      <p:pic>
        <p:nvPicPr>
          <p:cNvPr id="7" name="Image 6" descr="DSC_2694.JPG"/>
          <p:cNvPicPr>
            <a:picLocks noChangeAspect="1"/>
          </p:cNvPicPr>
          <p:nvPr/>
        </p:nvPicPr>
        <p:blipFill>
          <a:blip r:embed="rId4"/>
          <a:srcRect l="4957" t="11105" r="34986" b="24906"/>
          <a:stretch>
            <a:fillRect/>
          </a:stretch>
        </p:blipFill>
        <p:spPr>
          <a:xfrm>
            <a:off x="3625606" y="2958662"/>
            <a:ext cx="5289793" cy="3746937"/>
          </a:xfrm>
          <a:prstGeom prst="rect">
            <a:avLst/>
          </a:prstGeom>
        </p:spPr>
      </p:pic>
      <p:sp>
        <p:nvSpPr>
          <p:cNvPr id="11" name="Bulle rectangulaire à coins arrondis 10"/>
          <p:cNvSpPr/>
          <p:nvPr/>
        </p:nvSpPr>
        <p:spPr>
          <a:xfrm>
            <a:off x="2286000" y="1447800"/>
            <a:ext cx="4114800" cy="1371600"/>
          </a:xfrm>
          <a:prstGeom prst="wedgeRoundRectCallout">
            <a:avLst>
              <a:gd name="adj1" fmla="val -54911"/>
              <a:gd name="adj2" fmla="val 119510"/>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err="1" smtClean="0">
                <a:solidFill>
                  <a:schemeClr val="tx1"/>
                </a:solidFill>
              </a:rPr>
              <a:t>Oooooh</a:t>
            </a:r>
            <a:r>
              <a:rPr lang="fr-FR" sz="2400" dirty="0" smtClean="0">
                <a:solidFill>
                  <a:schemeClr val="tx1"/>
                </a:solidFill>
              </a:rPr>
              <a:t> </a:t>
            </a:r>
            <a:r>
              <a:rPr lang="fr-FR" sz="2400" dirty="0" err="1" smtClean="0">
                <a:solidFill>
                  <a:schemeClr val="tx1"/>
                </a:solidFill>
              </a:rPr>
              <a:t>Neutrinoooooo</a:t>
            </a:r>
            <a:endParaRPr lang="fr-FR" sz="2400" dirty="0">
              <a:solidFill>
                <a:schemeClr val="tx1"/>
              </a:solidFill>
            </a:endParaRPr>
          </a:p>
        </p:txBody>
      </p:sp>
      <p:sp>
        <p:nvSpPr>
          <p:cNvPr id="8" name="Bulle rectangulaire à coins arrondis 7"/>
          <p:cNvSpPr/>
          <p:nvPr/>
        </p:nvSpPr>
        <p:spPr>
          <a:xfrm>
            <a:off x="2286000" y="1447800"/>
            <a:ext cx="4114800" cy="1371600"/>
          </a:xfrm>
          <a:prstGeom prst="wedgeRoundRectCallout">
            <a:avLst>
              <a:gd name="adj1" fmla="val 65811"/>
              <a:gd name="adj2" fmla="val 124426"/>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err="1" smtClean="0">
                <a:solidFill>
                  <a:schemeClr val="tx1"/>
                </a:solidFill>
              </a:rPr>
              <a:t>Oooooh</a:t>
            </a:r>
            <a:r>
              <a:rPr lang="fr-FR" sz="2400" dirty="0" smtClean="0">
                <a:solidFill>
                  <a:schemeClr val="tx1"/>
                </a:solidFill>
              </a:rPr>
              <a:t> </a:t>
            </a:r>
            <a:r>
              <a:rPr lang="fr-FR" sz="2400" dirty="0" err="1" smtClean="0">
                <a:solidFill>
                  <a:schemeClr val="tx1"/>
                </a:solidFill>
              </a:rPr>
              <a:t>Neutrinoooooo</a:t>
            </a:r>
            <a:endParaRPr lang="fr-FR" sz="2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TotalTime>
  <Words>952</Words>
  <Application>Microsoft Macintosh PowerPoint</Application>
  <PresentationFormat>Présentation à l'écran (4:3)</PresentationFormat>
  <Paragraphs>61</Paragraphs>
  <Slides>19</Slides>
  <Notes>11</Notes>
  <HiddenSlides>0</HiddenSlides>
  <MMClips>0</MMClips>
  <ScaleCrop>false</ScaleCrop>
  <HeadingPairs>
    <vt:vector size="4" baseType="variant">
      <vt:variant>
        <vt:lpstr>Modèle de conception</vt:lpstr>
      </vt:variant>
      <vt:variant>
        <vt:i4>1</vt:i4>
      </vt:variant>
      <vt:variant>
        <vt:lpstr>Titres des diapositives</vt:lpstr>
      </vt:variant>
      <vt:variant>
        <vt:i4>19</vt:i4>
      </vt:variant>
    </vt:vector>
  </HeadingPairs>
  <TitlesOfParts>
    <vt:vector size="20" baseType="lpstr">
      <vt:lpstr>Thème Office</vt:lpstr>
      <vt:lpstr>Les derniers résultats sur les paramètres cosmologiques</vt:lpstr>
      <vt:lpstr>Diapositive 2</vt:lpstr>
      <vt:lpstr>Premiers événements SUSY</vt:lpstr>
      <vt:lpstr>Parfois l’instrumentation suscite un réel intérêt</vt:lpstr>
      <vt:lpstr>Certaines histoires ont été gardées sous silence</vt:lpstr>
      <vt:lpstr>De l’effet des jeux sur le comportement nyctalope</vt:lpstr>
      <vt:lpstr>L’affaire des bijoux d’Arabella</vt:lpstr>
      <vt:lpstr>Malgré l’attention extrême d’Arabella Sa boucle s’échappe</vt:lpstr>
      <vt:lpstr>Communion entre un coordinateur et ses étudiants</vt:lpstr>
      <vt:lpstr>Communion entre un coordinateur et ses étudiants</vt:lpstr>
      <vt:lpstr>Des discussions philosophiques</vt:lpstr>
      <vt:lpstr>Des discussions philosophiques</vt:lpstr>
      <vt:lpstr>Des discussions philosophiques</vt:lpstr>
      <vt:lpstr>Des discussions philosophiques</vt:lpstr>
      <vt:lpstr>Des discussions philosophiques</vt:lpstr>
      <vt:lpstr>Plusieurs niveaux de blagues</vt:lpstr>
      <vt:lpstr>Plusieurs niveaux de blagues</vt:lpstr>
      <vt:lpstr>Plusieurs niveaux de blagues</vt:lpstr>
      <vt:lpstr>Plusieurs niveaux de blagues</vt:lpstr>
    </vt:vector>
  </TitlesOfParts>
  <Company>LPSC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derniers résultats sur les paramètres cosmologiques</dc:title>
  <dc:creator>Jean-Stephane Ricol</dc:creator>
  <cp:lastModifiedBy>Jean-Stephane Ricol</cp:lastModifiedBy>
  <cp:revision>61</cp:revision>
  <dcterms:created xsi:type="dcterms:W3CDTF">2010-11-26T16:14:01Z</dcterms:created>
  <dcterms:modified xsi:type="dcterms:W3CDTF">2010-11-26T20:23:46Z</dcterms:modified>
</cp:coreProperties>
</file>