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s/slide17.xml" ContentType="application/vnd.openxmlformats-officedocument.presentationml.slide+xml"/>
  <Default Extension="pdf" ContentType="application/pdf"/>
  <Override PartName="/ppt/notesMasters/notesMaster1.xml" ContentType="application/vnd.openxmlformats-officedocument.presentationml.notesMaster+xml"/>
  <Override PartName="/ppt/theme/theme3.xml" ContentType="application/vnd.openxmlformats-officedocument.them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20"/>
  </p:notesMasterIdLst>
  <p:handoutMasterIdLst>
    <p:handoutMasterId r:id="rId21"/>
  </p:handoutMasterIdLst>
  <p:sldIdLst>
    <p:sldId id="256" r:id="rId2"/>
    <p:sldId id="258" r:id="rId3"/>
    <p:sldId id="257" r:id="rId4"/>
    <p:sldId id="259" r:id="rId5"/>
    <p:sldId id="260" r:id="rId6"/>
    <p:sldId id="261" r:id="rId7"/>
    <p:sldId id="262" r:id="rId8"/>
    <p:sldId id="263" r:id="rId9"/>
    <p:sldId id="264" r:id="rId10"/>
    <p:sldId id="275" r:id="rId11"/>
    <p:sldId id="266" r:id="rId12"/>
    <p:sldId id="267" r:id="rId13"/>
    <p:sldId id="271" r:id="rId14"/>
    <p:sldId id="273" r:id="rId15"/>
    <p:sldId id="268" r:id="rId16"/>
    <p:sldId id="274" r:id="rId17"/>
    <p:sldId id="276" r:id="rId18"/>
    <p:sldId id="26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4362" autoAdjust="0"/>
  </p:normalViewPr>
  <p:slideViewPr>
    <p:cSldViewPr snapToGrid="0" snapToObjects="1">
      <p:cViewPr varScale="1">
        <p:scale>
          <a:sx n="99" d="100"/>
          <a:sy n="99" d="100"/>
        </p:scale>
        <p:origin x="-15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FFCE23-1A85-7545-A1DF-99A9440206FA}" type="datetimeFigureOut">
              <a:rPr lang="en-US" smtClean="0"/>
              <a:t>11/25/10</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A8E257-D4A5-0945-B8B7-AEA01A888A47}" type="slidenum">
              <a:rPr lang="fr-FR" smtClean="0"/>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7915A5-FA13-A641-AF13-4B1912F0630B}" type="datetimeFigureOut">
              <a:rPr lang="en-US" smtClean="0"/>
              <a:t>11/25/10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D36BF-4CB4-2147-B613-7F259CA8F151}" type="slidenum">
              <a:rPr lang="fr-FR" smtClean="0"/>
              <a:t>‹#›</a:t>
            </a:fld>
            <a:endParaRPr lang="fr-FR"/>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err="1" smtClean="0"/>
              <a:t>These</a:t>
            </a:r>
            <a:r>
              <a:rPr lang="fr-FR" dirty="0" smtClean="0"/>
              <a:t> detectors are </a:t>
            </a:r>
            <a:r>
              <a:rPr lang="fr-FR" dirty="0" err="1" smtClean="0"/>
              <a:t>extremely</a:t>
            </a:r>
            <a:r>
              <a:rPr lang="fr-FR" baseline="0" dirty="0" smtClean="0"/>
              <a:t> </a:t>
            </a:r>
            <a:r>
              <a:rPr lang="fr-FR" baseline="0" dirty="0" err="1" smtClean="0"/>
              <a:t>high</a:t>
            </a:r>
            <a:r>
              <a:rPr lang="fr-FR" baseline="0" dirty="0" smtClean="0"/>
              <a:t> </a:t>
            </a:r>
            <a:r>
              <a:rPr lang="fr-FR" baseline="0" dirty="0" err="1" smtClean="0"/>
              <a:t>precision</a:t>
            </a:r>
            <a:r>
              <a:rPr lang="fr-FR" baseline="0" dirty="0" smtClean="0"/>
              <a:t> but </a:t>
            </a:r>
            <a:r>
              <a:rPr lang="fr-FR" baseline="0" dirty="0" err="1" smtClean="0"/>
              <a:t>too</a:t>
            </a:r>
            <a:r>
              <a:rPr lang="fr-FR" baseline="0" dirty="0" smtClean="0"/>
              <a:t> </a:t>
            </a:r>
            <a:r>
              <a:rPr lang="fr-FR" baseline="0" dirty="0" err="1" smtClean="0"/>
              <a:t>small</a:t>
            </a:r>
            <a:r>
              <a:rPr lang="fr-FR" baseline="0" dirty="0" smtClean="0"/>
              <a:t> for </a:t>
            </a:r>
            <a:r>
              <a:rPr lang="fr-FR" baseline="0" dirty="0" err="1" smtClean="0"/>
              <a:t>extra-terrestrial</a:t>
            </a:r>
            <a:r>
              <a:rPr lang="fr-FR" baseline="0" dirty="0" smtClean="0"/>
              <a:t> </a:t>
            </a:r>
            <a:r>
              <a:rPr lang="fr-FR" baseline="0" dirty="0" err="1" smtClean="0"/>
              <a:t>searches</a:t>
            </a:r>
            <a:r>
              <a:rPr lang="fr-FR" baseline="0" dirty="0" smtClean="0"/>
              <a:t> for neutrinos </a:t>
            </a:r>
            <a:r>
              <a:rPr lang="fr-FR" baseline="0" dirty="0" err="1" smtClean="0"/>
              <a:t>except</a:t>
            </a:r>
            <a:r>
              <a:rPr lang="fr-FR" baseline="0" dirty="0" smtClean="0"/>
              <a:t> for </a:t>
            </a:r>
            <a:r>
              <a:rPr lang="fr-FR" baseline="0" dirty="0" err="1" smtClean="0"/>
              <a:t>SNe</a:t>
            </a:r>
            <a:r>
              <a:rPr lang="fr-FR" baseline="0" dirty="0" smtClean="0"/>
              <a:t> neutrinos</a:t>
            </a:r>
            <a:endParaRPr lang="fr-FR" dirty="0"/>
          </a:p>
        </p:txBody>
      </p:sp>
      <p:sp>
        <p:nvSpPr>
          <p:cNvPr id="4" name="Slide Number Placeholder 3"/>
          <p:cNvSpPr>
            <a:spLocks noGrp="1"/>
          </p:cNvSpPr>
          <p:nvPr>
            <p:ph type="sldNum" sz="quarter" idx="10"/>
          </p:nvPr>
        </p:nvSpPr>
        <p:spPr/>
        <p:txBody>
          <a:bodyPr/>
          <a:lstStyle/>
          <a:p>
            <a:fld id="{ADED36BF-4CB4-2147-B613-7F259CA8F151}" type="slidenum">
              <a:rPr lang="fr-FR" smtClean="0"/>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506" y="313765"/>
            <a:ext cx="6400800" cy="986117"/>
          </a:xfrm>
        </p:spPr>
        <p:txBody>
          <a:bodyPr>
            <a:normAutofit/>
          </a:bodyPr>
          <a:lstStyle>
            <a:lvl1pPr algn="ctr">
              <a:defRPr sz="3200">
                <a:solidFill>
                  <a:schemeClr val="bg1"/>
                </a:solidFill>
              </a:defRPr>
            </a:lvl1pPr>
          </a:lstStyle>
          <a:p>
            <a:r>
              <a:rPr lang="en-US" dirty="0" smtClean="0"/>
              <a:t>Click to edit Master title style</a:t>
            </a:r>
            <a:endParaRPr lang="fr-FR" dirty="0"/>
          </a:p>
        </p:txBody>
      </p:sp>
      <p:sp>
        <p:nvSpPr>
          <p:cNvPr id="3" name="Subtitle 2"/>
          <p:cNvSpPr>
            <a:spLocks noGrp="1"/>
          </p:cNvSpPr>
          <p:nvPr>
            <p:ph type="subTitle" idx="1"/>
          </p:nvPr>
        </p:nvSpPr>
        <p:spPr>
          <a:xfrm>
            <a:off x="252506" y="3476085"/>
            <a:ext cx="4569047" cy="2760737"/>
          </a:xfrm>
          <a:effectLst>
            <a:outerShdw blurRad="50800" dist="38100" dir="2700000">
              <a:schemeClr val="tx1">
                <a:alpha val="43000"/>
              </a:schemeClr>
            </a:outerShdw>
          </a:effectLst>
        </p:spPr>
        <p:txBody>
          <a:bodyPr anchor="ct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FR" dirty="0"/>
          </a:p>
        </p:txBody>
      </p:sp>
      <p:sp>
        <p:nvSpPr>
          <p:cNvPr id="4" name="Date Placeholder 3"/>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p:txBody>
          <a:bodyPr/>
          <a:lstStyle/>
          <a:p>
            <a:r>
              <a:rPr lang="en-US" smtClean="0"/>
              <a:t>JJC-2010</a:t>
            </a:r>
            <a:endParaRPr lang="fr-FR"/>
          </a:p>
        </p:txBody>
      </p:sp>
      <p:sp>
        <p:nvSpPr>
          <p:cNvPr id="6" name="Slide Number Placeholder 5"/>
          <p:cNvSpPr>
            <a:spLocks noGrp="1"/>
          </p:cNvSpPr>
          <p:nvPr>
            <p:ph type="sldNum" sz="quarter" idx="12"/>
          </p:nvPr>
        </p:nvSpPr>
        <p:spPr/>
        <p:txBody>
          <a:bodyPr/>
          <a:lstStyle/>
          <a:p>
            <a:fld id="{96B7E9BE-1243-6846-877D-65D641F451C6}" type="slidenum">
              <a:rPr lang="fr-FR" smtClean="0"/>
              <a:pPr/>
              <a:t>‹#›</a:t>
            </a:fld>
            <a:endParaRPr lang="fr-FR"/>
          </a:p>
        </p:txBody>
      </p:sp>
      <p:pic>
        <p:nvPicPr>
          <p:cNvPr id="7" name="Picture 6" descr="AfficheJJC_2010_A4.pdf"/>
          <p:cNvPicPr>
            <a:picLocks noChangeAspect="1"/>
          </p:cNvPicPr>
          <p:nvPr userDrawn="1"/>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21553" y="3476085"/>
            <a:ext cx="1956864" cy="27672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p:txBody>
          <a:bodyPr/>
          <a:lstStyle/>
          <a:p>
            <a:r>
              <a:rPr lang="en-US" smtClean="0"/>
              <a:t>JJC-2010</a:t>
            </a:r>
            <a:endParaRPr lang="fr-FR"/>
          </a:p>
        </p:txBody>
      </p:sp>
      <p:sp>
        <p:nvSpPr>
          <p:cNvPr id="6" name="Slide Number Placeholder 5"/>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p:txBody>
          <a:bodyPr/>
          <a:lstStyle/>
          <a:p>
            <a:r>
              <a:rPr lang="en-US" smtClean="0"/>
              <a:t>JJC-2010</a:t>
            </a:r>
            <a:endParaRPr lang="fr-FR"/>
          </a:p>
        </p:txBody>
      </p:sp>
      <p:sp>
        <p:nvSpPr>
          <p:cNvPr id="6" name="Slide Number Placeholder 5"/>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a:xfrm>
            <a:off x="3540828" y="6356350"/>
            <a:ext cx="2206291" cy="365125"/>
          </a:xfrm>
        </p:spPr>
        <p:txBody>
          <a:bodyPr/>
          <a:lstStyle/>
          <a:p>
            <a:r>
              <a:rPr lang="en-US" smtClean="0"/>
              <a:t>JJC-2010</a:t>
            </a:r>
            <a:endParaRPr lang="fr-FR" dirty="0"/>
          </a:p>
        </p:txBody>
      </p:sp>
      <p:sp>
        <p:nvSpPr>
          <p:cNvPr id="6" name="Slide Number Placeholder 5"/>
          <p:cNvSpPr>
            <a:spLocks noGrp="1"/>
          </p:cNvSpPr>
          <p:nvPr>
            <p:ph type="sldNum" sz="quarter" idx="12"/>
          </p:nvPr>
        </p:nvSpPr>
        <p:spPr/>
        <p:txBody>
          <a:bodyPr/>
          <a:lstStyle/>
          <a:p>
            <a:fld id="{96B7E9BE-1243-6846-877D-65D641F451C6}" type="slidenum">
              <a:rPr lang="fr-FR" smtClean="0"/>
              <a:pPr/>
              <a:t>‹#›</a:t>
            </a:fld>
            <a:endParaRPr lang="fr-FR"/>
          </a:p>
        </p:txBody>
      </p:sp>
      <p:pic>
        <p:nvPicPr>
          <p:cNvPr id="7" name="Picture 6"/>
          <p:cNvPicPr>
            <a:picLocks noChangeAspect="1"/>
          </p:cNvPicPr>
          <p:nvPr/>
        </p:nvPicPr>
        <p:blipFill>
          <a:blip r:embed="rId2"/>
          <a:stretch>
            <a:fillRect/>
          </a:stretch>
        </p:blipFill>
        <p:spPr>
          <a:xfrm>
            <a:off x="2947662" y="6323524"/>
            <a:ext cx="519067" cy="397951"/>
          </a:xfrm>
          <a:prstGeom prst="rect">
            <a:avLst/>
          </a:prstGeom>
        </p:spPr>
      </p:pic>
      <p:pic>
        <p:nvPicPr>
          <p:cNvPr id="8" name="Picture 7"/>
          <p:cNvPicPr>
            <a:picLocks noChangeAspect="1"/>
          </p:cNvPicPr>
          <p:nvPr/>
        </p:nvPicPr>
        <p:blipFill>
          <a:blip r:embed="rId3"/>
          <a:stretch>
            <a:fillRect/>
          </a:stretch>
        </p:blipFill>
        <p:spPr>
          <a:xfrm>
            <a:off x="5822012" y="6356350"/>
            <a:ext cx="441683" cy="3651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p:txBody>
          <a:bodyPr/>
          <a:lstStyle/>
          <a:p>
            <a:r>
              <a:rPr lang="en-US" smtClean="0"/>
              <a:t>JJC-2010</a:t>
            </a:r>
            <a:endParaRPr lang="fr-FR"/>
          </a:p>
        </p:txBody>
      </p:sp>
      <p:sp>
        <p:nvSpPr>
          <p:cNvPr id="6" name="Slide Number Placeholder 5"/>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r>
              <a:rPr lang="en-US" smtClean="0"/>
              <a:t>11/26/10</a:t>
            </a:r>
            <a:endParaRPr lang="fr-FR"/>
          </a:p>
        </p:txBody>
      </p:sp>
      <p:sp>
        <p:nvSpPr>
          <p:cNvPr id="8" name="Footer Placeholder 7"/>
          <p:cNvSpPr>
            <a:spLocks noGrp="1"/>
          </p:cNvSpPr>
          <p:nvPr>
            <p:ph type="ftr" sz="quarter" idx="11"/>
          </p:nvPr>
        </p:nvSpPr>
        <p:spPr/>
        <p:txBody>
          <a:bodyPr/>
          <a:lstStyle/>
          <a:p>
            <a:r>
              <a:rPr lang="en-US" smtClean="0"/>
              <a:t>JJC-2010</a:t>
            </a:r>
            <a:endParaRPr lang="fr-FR"/>
          </a:p>
        </p:txBody>
      </p:sp>
      <p:sp>
        <p:nvSpPr>
          <p:cNvPr id="9" name="Slide Number Placeholder 8"/>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r>
              <a:rPr lang="en-US" smtClean="0"/>
              <a:t>11/26/10</a:t>
            </a:r>
            <a:endParaRPr lang="fr-FR"/>
          </a:p>
        </p:txBody>
      </p:sp>
      <p:sp>
        <p:nvSpPr>
          <p:cNvPr id="4" name="Footer Placeholder 3"/>
          <p:cNvSpPr>
            <a:spLocks noGrp="1"/>
          </p:cNvSpPr>
          <p:nvPr>
            <p:ph type="ftr" sz="quarter" idx="11"/>
          </p:nvPr>
        </p:nvSpPr>
        <p:spPr>
          <a:xfrm>
            <a:off x="3544592" y="6356350"/>
            <a:ext cx="2212848" cy="365125"/>
          </a:xfrm>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a:t>
            </a:fld>
            <a:endParaRPr lang="fr-FR"/>
          </a:p>
        </p:txBody>
      </p:sp>
      <p:pic>
        <p:nvPicPr>
          <p:cNvPr id="6" name="Picture 5"/>
          <p:cNvPicPr>
            <a:picLocks noChangeAspect="1"/>
          </p:cNvPicPr>
          <p:nvPr userDrawn="1"/>
        </p:nvPicPr>
        <p:blipFill>
          <a:blip r:embed="rId2"/>
          <a:stretch>
            <a:fillRect/>
          </a:stretch>
        </p:blipFill>
        <p:spPr>
          <a:xfrm>
            <a:off x="2947662" y="6323524"/>
            <a:ext cx="519067" cy="397951"/>
          </a:xfrm>
          <a:prstGeom prst="rect">
            <a:avLst/>
          </a:prstGeom>
        </p:spPr>
      </p:pic>
      <p:pic>
        <p:nvPicPr>
          <p:cNvPr id="7" name="Picture 6"/>
          <p:cNvPicPr>
            <a:picLocks noChangeAspect="1"/>
          </p:cNvPicPr>
          <p:nvPr userDrawn="1"/>
        </p:nvPicPr>
        <p:blipFill>
          <a:blip r:embed="rId3"/>
          <a:stretch>
            <a:fillRect/>
          </a:stretch>
        </p:blipFill>
        <p:spPr>
          <a:xfrm>
            <a:off x="5822012" y="6356350"/>
            <a:ext cx="441683" cy="36512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11/26/10</a:t>
            </a:r>
            <a:endParaRPr lang="fr-FR"/>
          </a:p>
        </p:txBody>
      </p:sp>
      <p:sp>
        <p:nvSpPr>
          <p:cNvPr id="3" name="Footer Placeholder 2"/>
          <p:cNvSpPr>
            <a:spLocks noGrp="1"/>
          </p:cNvSpPr>
          <p:nvPr>
            <p:ph type="ftr" sz="quarter" idx="11"/>
          </p:nvPr>
        </p:nvSpPr>
        <p:spPr/>
        <p:txBody>
          <a:bodyPr/>
          <a:lstStyle/>
          <a:p>
            <a:r>
              <a:rPr lang="en-US" smtClean="0"/>
              <a:t>JJC-2010</a:t>
            </a:r>
            <a:endParaRPr lang="fr-FR"/>
          </a:p>
        </p:txBody>
      </p:sp>
      <p:sp>
        <p:nvSpPr>
          <p:cNvPr id="4" name="Slide Number Placeholder 3"/>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p:spPr>
        <p:txBody>
          <a:bodyPr vert="horz" lIns="91440" tIns="45720" rIns="91440" bIns="45720" rtlCol="0" anchor="ctr">
            <a:norm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57200" y="957806"/>
            <a:ext cx="8229600" cy="52500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Optima"/>
                <a:cs typeface="Optima"/>
              </a:defRPr>
            </a:lvl1pPr>
          </a:lstStyle>
          <a:p>
            <a:r>
              <a:rPr lang="en-US" smtClean="0"/>
              <a:t>11/26/10</a:t>
            </a:r>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Optima"/>
                <a:cs typeface="Optima"/>
              </a:defRPr>
            </a:lvl1pPr>
          </a:lstStyle>
          <a:p>
            <a:r>
              <a:rPr lang="en-US" smtClean="0"/>
              <a:t>JJC-2010</a:t>
            </a:r>
            <a:endParaRPr lang="fr-F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Optima"/>
                <a:cs typeface="Optima"/>
              </a:defRPr>
            </a:lvl1pPr>
          </a:lstStyle>
          <a:p>
            <a:fld id="{96B7E9BE-1243-6846-877D-65D641F451C6}"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3200" b="1" i="0" kern="1200">
          <a:solidFill>
            <a:schemeClr val="bg1">
              <a:lumMod val="85000"/>
            </a:schemeClr>
          </a:solidFill>
          <a:latin typeface="Optima"/>
          <a:ea typeface="+mj-ea"/>
          <a:cs typeface="Optima"/>
        </a:defRPr>
      </a:lvl1pPr>
    </p:titleStyle>
    <p:bodyStyle>
      <a:lvl1pPr marL="342900" indent="-342900" algn="just" defTabSz="457200" rtl="0" eaLnBrk="1" latinLnBrk="0" hangingPunct="1">
        <a:spcBef>
          <a:spcPct val="20000"/>
        </a:spcBef>
        <a:buFont typeface="Arial"/>
        <a:buChar char="•"/>
        <a:defRPr sz="3200" kern="1200">
          <a:solidFill>
            <a:srgbClr val="D9D9D9"/>
          </a:solidFill>
          <a:latin typeface="Optima"/>
          <a:ea typeface="+mn-ea"/>
          <a:cs typeface="Optima"/>
        </a:defRPr>
      </a:lvl1pPr>
      <a:lvl2pPr marL="742950" indent="-285750" algn="just" defTabSz="457200" rtl="0" eaLnBrk="1" latinLnBrk="0" hangingPunct="1">
        <a:spcBef>
          <a:spcPct val="20000"/>
        </a:spcBef>
        <a:buFont typeface="Arial"/>
        <a:buChar char="–"/>
        <a:defRPr sz="2800" kern="1200">
          <a:solidFill>
            <a:schemeClr val="bg1">
              <a:lumMod val="85000"/>
            </a:schemeClr>
          </a:solidFill>
          <a:latin typeface="Optima"/>
          <a:ea typeface="+mn-ea"/>
          <a:cs typeface="Optima"/>
        </a:defRPr>
      </a:lvl2pPr>
      <a:lvl3pPr marL="1143000" indent="-228600" algn="just" defTabSz="457200" rtl="0" eaLnBrk="1" latinLnBrk="0" hangingPunct="1">
        <a:spcBef>
          <a:spcPct val="20000"/>
        </a:spcBef>
        <a:buFont typeface="Arial"/>
        <a:buChar char="•"/>
        <a:defRPr sz="2400" kern="1200">
          <a:solidFill>
            <a:schemeClr val="bg1">
              <a:lumMod val="85000"/>
            </a:schemeClr>
          </a:solidFill>
          <a:latin typeface="Optima"/>
          <a:ea typeface="+mn-ea"/>
          <a:cs typeface="Optima"/>
        </a:defRPr>
      </a:lvl3pPr>
      <a:lvl4pPr marL="1600200" indent="-228600" algn="just" defTabSz="457200" rtl="0" eaLnBrk="1" latinLnBrk="0" hangingPunct="1">
        <a:spcBef>
          <a:spcPct val="20000"/>
        </a:spcBef>
        <a:buFont typeface="Arial"/>
        <a:buChar char="–"/>
        <a:defRPr sz="2000" kern="1200">
          <a:solidFill>
            <a:schemeClr val="bg1">
              <a:lumMod val="85000"/>
            </a:schemeClr>
          </a:solidFill>
          <a:latin typeface="Optima"/>
          <a:ea typeface="+mn-ea"/>
          <a:cs typeface="Optima"/>
        </a:defRPr>
      </a:lvl4pPr>
      <a:lvl5pPr marL="2057400" indent="-228600" algn="just" defTabSz="457200" rtl="0" eaLnBrk="1" latinLnBrk="0" hangingPunct="1">
        <a:spcBef>
          <a:spcPct val="20000"/>
        </a:spcBef>
        <a:buFont typeface="Arial"/>
        <a:buChar char="»"/>
        <a:defRPr sz="2000" kern="1200">
          <a:solidFill>
            <a:schemeClr val="bg1">
              <a:lumMod val="85000"/>
            </a:schemeClr>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df"/><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f"/><Relationship Id="rId3"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image" Target="../media/image22.pd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7.pd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spera-eu.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arxiv.org/abs/0904.0725" TargetMode="External"/><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smtClean="0"/>
              <a:t>La Physique des Astroparticules</a:t>
            </a:r>
            <a:endParaRPr lang="fr-FR" dirty="0"/>
          </a:p>
        </p:txBody>
      </p:sp>
      <p:sp>
        <p:nvSpPr>
          <p:cNvPr id="3" name="Subtitle 2"/>
          <p:cNvSpPr>
            <a:spLocks noGrp="1"/>
          </p:cNvSpPr>
          <p:nvPr>
            <p:ph type="subTitle" idx="1"/>
          </p:nvPr>
        </p:nvSpPr>
        <p:spPr/>
        <p:txBody>
          <a:bodyPr>
            <a:normAutofit/>
          </a:bodyPr>
          <a:lstStyle/>
          <a:p>
            <a:r>
              <a:rPr lang="fr-FR" dirty="0" smtClean="0"/>
              <a:t>Kael Hanson</a:t>
            </a:r>
          </a:p>
          <a:p>
            <a:r>
              <a:rPr lang="fr-FR" dirty="0" smtClean="0"/>
              <a:t>Université Libre de Bruxelles</a:t>
            </a:r>
            <a:endParaRPr lang="fr-FR" dirty="0" smtClean="0"/>
          </a:p>
          <a:p>
            <a:r>
              <a:rPr lang="fr-FR" dirty="0" smtClean="0"/>
              <a:t>Journ</a:t>
            </a:r>
            <a:r>
              <a:rPr lang="fr-FR" dirty="0" smtClean="0"/>
              <a:t>ées Jeunes Chercheurs</a:t>
            </a:r>
          </a:p>
          <a:p>
            <a:r>
              <a:rPr lang="fr-FR" dirty="0" smtClean="0"/>
              <a:t>Angers, France</a:t>
            </a:r>
          </a:p>
          <a:p>
            <a:r>
              <a:rPr lang="fr-FR" dirty="0" smtClean="0"/>
              <a:t>21-27 </a:t>
            </a:r>
            <a:r>
              <a:rPr lang="fr-FR" dirty="0" err="1" smtClean="0"/>
              <a:t>nov</a:t>
            </a:r>
            <a:r>
              <a:rPr lang="fr-FR" dirty="0" smtClean="0"/>
              <a:t> 2010</a:t>
            </a:r>
            <a:endParaRPr lang="fr-FR" dirty="0"/>
          </a:p>
        </p:txBody>
      </p:sp>
      <p:sp>
        <p:nvSpPr>
          <p:cNvPr id="4" name="Date Placeholder 3"/>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1</a:t>
            </a:fld>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Rayons Gammas</a:t>
            </a:r>
            <a:endParaRPr lang="fr-FR"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4" name="Footer Placeholder 3"/>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10</a:t>
            </a:fld>
            <a:endParaRPr lang="fr-FR"/>
          </a:p>
        </p:txBody>
      </p:sp>
      <p:pic>
        <p:nvPicPr>
          <p:cNvPr id="6" name="Picture 5"/>
          <p:cNvPicPr>
            <a:picLocks noChangeAspect="1"/>
          </p:cNvPicPr>
          <p:nvPr/>
        </p:nvPicPr>
        <p:blipFill>
          <a:blip r:embed="rId2"/>
          <a:stretch>
            <a:fillRect/>
          </a:stretch>
        </p:blipFill>
        <p:spPr>
          <a:xfrm>
            <a:off x="3913572" y="1728412"/>
            <a:ext cx="4773228" cy="3182152"/>
          </a:xfrm>
          <a:prstGeom prst="rect">
            <a:avLst/>
          </a:prstGeom>
        </p:spPr>
      </p:pic>
      <p:sp>
        <p:nvSpPr>
          <p:cNvPr id="7" name="TextBox 6"/>
          <p:cNvSpPr txBox="1"/>
          <p:nvPr/>
        </p:nvSpPr>
        <p:spPr>
          <a:xfrm>
            <a:off x="457200" y="2567913"/>
            <a:ext cx="3456372" cy="2031325"/>
          </a:xfrm>
          <a:prstGeom prst="rect">
            <a:avLst/>
          </a:prstGeom>
          <a:noFill/>
        </p:spPr>
        <p:txBody>
          <a:bodyPr wrap="square" rtlCol="0">
            <a:spAutoFit/>
          </a:bodyPr>
          <a:lstStyle/>
          <a:p>
            <a:r>
              <a:rPr lang="fr-FR" sz="1400" dirty="0" smtClean="0">
                <a:solidFill>
                  <a:schemeClr val="bg1">
                    <a:lumMod val="95000"/>
                  </a:schemeClr>
                </a:solidFill>
                <a:latin typeface="Optima"/>
                <a:cs typeface="Optima"/>
              </a:rPr>
              <a:t>Le ciel en gammas a </a:t>
            </a:r>
            <a:r>
              <a:rPr lang="fr-FR" sz="1400" dirty="0" smtClean="0">
                <a:solidFill>
                  <a:schemeClr val="bg1">
                    <a:lumMod val="95000"/>
                  </a:schemeClr>
                </a:solidFill>
                <a:latin typeface="Optima"/>
                <a:cs typeface="Optima"/>
              </a:rPr>
              <a:t>été marqué par plusieurs découverts depuis les années 70: GRB </a:t>
            </a:r>
            <a:r>
              <a:rPr lang="fr-FR" sz="1400" dirty="0" err="1" smtClean="0">
                <a:solidFill>
                  <a:schemeClr val="bg1">
                    <a:lumMod val="95000"/>
                  </a:schemeClr>
                </a:solidFill>
                <a:latin typeface="Optima"/>
                <a:cs typeface="Optima"/>
              </a:rPr>
              <a:t>transients</a:t>
            </a:r>
            <a:r>
              <a:rPr lang="fr-FR" sz="1400" dirty="0" smtClean="0">
                <a:solidFill>
                  <a:schemeClr val="bg1">
                    <a:lumMod val="95000"/>
                  </a:schemeClr>
                </a:solidFill>
                <a:latin typeface="Optima"/>
                <a:cs typeface="Optima"/>
              </a:rPr>
              <a:t> et les sources ponctuelles des gammas.  Actuellement il y a les expériences basés dans l’espace (CGRO, FERMI) et à la terre (Cherenkov télescopes HESS, Veritas, </a:t>
            </a:r>
            <a:r>
              <a:rPr lang="fr-FR" sz="1400" dirty="0" err="1" smtClean="0">
                <a:solidFill>
                  <a:schemeClr val="bg1">
                    <a:lumMod val="95000"/>
                  </a:schemeClr>
                </a:solidFill>
                <a:latin typeface="Optima"/>
                <a:cs typeface="Optima"/>
              </a:rPr>
              <a:t>Magic</a:t>
            </a:r>
            <a:r>
              <a:rPr lang="fr-FR" sz="1400" dirty="0" smtClean="0">
                <a:solidFill>
                  <a:schemeClr val="bg1">
                    <a:lumMod val="95000"/>
                  </a:schemeClr>
                </a:solidFill>
                <a:latin typeface="Optima"/>
                <a:cs typeface="Optima"/>
              </a:rPr>
              <a:t>, CTA(l’avenir))</a:t>
            </a:r>
          </a:p>
          <a:p>
            <a:endParaRPr lang="fr-FR" sz="1400" dirty="0" smtClean="0">
              <a:solidFill>
                <a:schemeClr val="bg1">
                  <a:lumMod val="95000"/>
                </a:schemeClr>
              </a:solidFill>
              <a:latin typeface="Optima"/>
              <a:cs typeface="Optima"/>
            </a:endParaRPr>
          </a:p>
          <a:p>
            <a:r>
              <a:rPr lang="fr-FR" sz="1400" dirty="0" smtClean="0">
                <a:solidFill>
                  <a:schemeClr val="bg1">
                    <a:lumMod val="95000"/>
                  </a:schemeClr>
                </a:solidFill>
                <a:latin typeface="Optima"/>
                <a:cs typeface="Optima"/>
              </a:rPr>
              <a:t>à voir l’exposé de H. </a:t>
            </a:r>
            <a:r>
              <a:rPr lang="fr-FR" sz="1400" dirty="0" err="1" smtClean="0">
                <a:solidFill>
                  <a:schemeClr val="bg1">
                    <a:lumMod val="95000"/>
                  </a:schemeClr>
                </a:solidFill>
                <a:latin typeface="Optima"/>
                <a:cs typeface="Optima"/>
              </a:rPr>
              <a:t>Laffon</a:t>
            </a:r>
            <a:endParaRPr lang="fr-FR" sz="1400" dirty="0" smtClean="0">
              <a:solidFill>
                <a:schemeClr val="bg1">
                  <a:lumMod val="95000"/>
                </a:schemeClr>
              </a:solidFill>
              <a:latin typeface="Optima"/>
              <a:cs typeface="Optim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smtClean="0"/>
              <a:t>Le ciel du FERMI</a:t>
            </a:r>
            <a:endParaRPr lang="fr-FR" dirty="0"/>
          </a:p>
        </p:txBody>
      </p:sp>
      <p:pic>
        <p:nvPicPr>
          <p:cNvPr id="5" name="Picture 4"/>
          <p:cNvPicPr>
            <a:picLocks noChangeAspect="1"/>
          </p:cNvPicPr>
          <p:nvPr/>
        </p:nvPicPr>
        <p:blipFill>
          <a:blip r:embed="rId2"/>
          <a:stretch>
            <a:fillRect/>
          </a:stretch>
        </p:blipFill>
        <p:spPr>
          <a:xfrm>
            <a:off x="457200" y="1417638"/>
            <a:ext cx="8229600" cy="4911329"/>
          </a:xfrm>
          <a:prstGeom prst="rect">
            <a:avLst/>
          </a:prstGeom>
        </p:spPr>
      </p:pic>
      <p:sp>
        <p:nvSpPr>
          <p:cNvPr id="6" name="Date Placeholder 5"/>
          <p:cNvSpPr>
            <a:spLocks noGrp="1"/>
          </p:cNvSpPr>
          <p:nvPr>
            <p:ph type="dt" sz="half" idx="10"/>
          </p:nvPr>
        </p:nvSpPr>
        <p:spPr/>
        <p:txBody>
          <a:bodyPr/>
          <a:lstStyle/>
          <a:p>
            <a:r>
              <a:rPr lang="en-US" smtClean="0"/>
              <a:t>11/26/10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11</a:t>
            </a:fld>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Neutrinos</a:t>
            </a:r>
            <a:endParaRPr lang="fr-FR" dirty="0"/>
          </a:p>
        </p:txBody>
      </p:sp>
      <p:sp>
        <p:nvSpPr>
          <p:cNvPr id="11" name="Content Placeholder 10"/>
          <p:cNvSpPr>
            <a:spLocks noGrp="1"/>
          </p:cNvSpPr>
          <p:nvPr>
            <p:ph idx="1"/>
          </p:nvPr>
        </p:nvSpPr>
        <p:spPr>
          <a:xfrm>
            <a:off x="3540828" y="957806"/>
            <a:ext cx="5145972" cy="5250029"/>
          </a:xfrm>
        </p:spPr>
        <p:txBody>
          <a:bodyPr>
            <a:normAutofit fontScale="62500" lnSpcReduction="20000"/>
          </a:bodyPr>
          <a:lstStyle/>
          <a:p>
            <a:pPr algn="l"/>
            <a:r>
              <a:rPr lang="fr-FR" dirty="0" smtClean="0"/>
              <a:t>Les neutrinos sont intéressants ….</a:t>
            </a:r>
          </a:p>
          <a:p>
            <a:pPr lvl="1" algn="l"/>
            <a:r>
              <a:rPr lang="fr-FR" dirty="0" smtClean="0"/>
              <a:t>Ils sont pas touch</a:t>
            </a:r>
            <a:r>
              <a:rPr lang="fr-FR" dirty="0" smtClean="0"/>
              <a:t>és en voyageant de la source</a:t>
            </a:r>
          </a:p>
          <a:p>
            <a:pPr lvl="1" algn="l"/>
            <a:r>
              <a:rPr lang="fr-FR" dirty="0" smtClean="0"/>
              <a:t>Ils, sans équivoque, mettent à l’épreuve l’existence d’un accélérateur hadronique à la source.</a:t>
            </a:r>
          </a:p>
          <a:p>
            <a:pPr algn="l"/>
            <a:r>
              <a:rPr lang="fr-FR" dirty="0" smtClean="0"/>
              <a:t>D’habitude les détecteurs regardent au-dessous l’horizon pour exclure tous les autres types des particules – la Terre est transparente à les neutrinos d’énergie &lt; 100 </a:t>
            </a:r>
            <a:r>
              <a:rPr lang="fr-FR" dirty="0" err="1" smtClean="0"/>
              <a:t>TeV</a:t>
            </a:r>
            <a:r>
              <a:rPr lang="fr-FR" dirty="0" smtClean="0"/>
              <a:t>.</a:t>
            </a:r>
          </a:p>
          <a:p>
            <a:pPr algn="l"/>
            <a:r>
              <a:rPr lang="fr-FR" dirty="0" smtClean="0"/>
              <a:t>Les détecteurs doivent être extrêmement grands – les taux des évènements attendus pour les neutrinos cosmiques sont ~ 1 / km</a:t>
            </a:r>
            <a:r>
              <a:rPr lang="fr-FR" baseline="30000" dirty="0" smtClean="0"/>
              <a:t>3</a:t>
            </a:r>
            <a:r>
              <a:rPr lang="fr-FR" dirty="0" smtClean="0"/>
              <a:t>/yr</a:t>
            </a:r>
          </a:p>
          <a:p>
            <a:pPr algn="l"/>
            <a:r>
              <a:rPr lang="fr-FR" dirty="0" smtClean="0"/>
              <a:t>C’est possible de cr</a:t>
            </a:r>
            <a:r>
              <a:rPr lang="fr-FR" dirty="0" smtClean="0"/>
              <a:t>éer les muons (et à EHE les taus) loin de la volume active (&gt; km), et le mu/tau traverse let détecteur.</a:t>
            </a:r>
            <a:endParaRPr lang="fr-FR" dirty="0" smtClean="0"/>
          </a:p>
        </p:txBody>
      </p:sp>
      <p:sp>
        <p:nvSpPr>
          <p:cNvPr id="6" name="Date Placeholder 5"/>
          <p:cNvSpPr>
            <a:spLocks noGrp="1"/>
          </p:cNvSpPr>
          <p:nvPr>
            <p:ph type="dt" sz="half" idx="10"/>
          </p:nvPr>
        </p:nvSpPr>
        <p:spPr/>
        <p:txBody>
          <a:bodyPr/>
          <a:lstStyle/>
          <a:p>
            <a:r>
              <a:rPr lang="en-US" smtClean="0"/>
              <a:t>11/26/10</a:t>
            </a:r>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sp>
        <p:nvSpPr>
          <p:cNvPr id="7" name="Slide Number Placeholder 6"/>
          <p:cNvSpPr>
            <a:spLocks noGrp="1"/>
          </p:cNvSpPr>
          <p:nvPr>
            <p:ph type="sldNum" sz="quarter" idx="12"/>
          </p:nvPr>
        </p:nvSpPr>
        <p:spPr/>
        <p:txBody>
          <a:bodyPr/>
          <a:lstStyle/>
          <a:p>
            <a:fld id="{96B7E9BE-1243-6846-877D-65D641F451C6}" type="slidenum">
              <a:rPr lang="fr-FR" smtClean="0"/>
              <a:pPr/>
              <a:t>12</a:t>
            </a:fld>
            <a:endParaRPr lang="fr-FR"/>
          </a:p>
        </p:txBody>
      </p:sp>
      <p:pic>
        <p:nvPicPr>
          <p:cNvPr id="4" name="Picture 3" descr="droppedImage-27.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336837"/>
            <a:ext cx="2908300" cy="3911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Observatoires des Neutrinos</a:t>
            </a:r>
            <a:endParaRPr lang="fr-FR" dirty="0"/>
          </a:p>
        </p:txBody>
      </p:sp>
      <p:sp>
        <p:nvSpPr>
          <p:cNvPr id="9" name="Content Placeholder 8"/>
          <p:cNvSpPr>
            <a:spLocks noGrp="1"/>
          </p:cNvSpPr>
          <p:nvPr>
            <p:ph idx="1"/>
          </p:nvPr>
        </p:nvSpPr>
        <p:spPr>
          <a:xfrm>
            <a:off x="457200" y="957806"/>
            <a:ext cx="4540325" cy="5250029"/>
          </a:xfrm>
        </p:spPr>
        <p:txBody>
          <a:bodyPr>
            <a:normAutofit fontScale="92500" lnSpcReduction="20000"/>
          </a:bodyPr>
          <a:lstStyle/>
          <a:p>
            <a:pPr algn="l"/>
            <a:r>
              <a:rPr lang="fr-FR" sz="2400" dirty="0" smtClean="0"/>
              <a:t>Dans les ann</a:t>
            </a:r>
            <a:r>
              <a:rPr lang="fr-FR" sz="2400" dirty="0" smtClean="0"/>
              <a:t>ées 80 et 90 les gros détecteurs souterrains IMB et Kamioka ont découverte</a:t>
            </a:r>
          </a:p>
          <a:p>
            <a:pPr lvl="1" algn="l"/>
            <a:r>
              <a:rPr lang="fr-FR" sz="2000" dirty="0" smtClean="0"/>
              <a:t>les oscillations des neutrinos</a:t>
            </a:r>
          </a:p>
          <a:p>
            <a:pPr lvl="1" algn="l"/>
            <a:r>
              <a:rPr lang="fr-FR" sz="2000" dirty="0" smtClean="0"/>
              <a:t>le déficit des neutrinos du Soleil</a:t>
            </a:r>
          </a:p>
          <a:p>
            <a:pPr lvl="1" algn="l"/>
            <a:r>
              <a:rPr lang="fr-FR" sz="2000" dirty="0" smtClean="0"/>
              <a:t>neutrinos du SN1987A</a:t>
            </a:r>
          </a:p>
          <a:p>
            <a:pPr algn="l"/>
            <a:r>
              <a:rPr lang="fr-FR" sz="2400" dirty="0" smtClean="0"/>
              <a:t>Les évènements de </a:t>
            </a:r>
            <a:r>
              <a:rPr lang="fr-FR" sz="2400" dirty="0" err="1" smtClean="0"/>
              <a:t>SuperK</a:t>
            </a:r>
            <a:r>
              <a:rPr lang="fr-FR" sz="2400" dirty="0" smtClean="0"/>
              <a:t> sont typiques du détecteur Cherenkov: les positions et les temps d’arrivé sont utilisés dans la reconstruction.</a:t>
            </a:r>
          </a:p>
          <a:p>
            <a:pPr algn="l"/>
            <a:r>
              <a:rPr lang="fr-FR" sz="2400" dirty="0" smtClean="0"/>
              <a:t>10000 PMT, 33 </a:t>
            </a:r>
            <a:r>
              <a:rPr lang="fr-FR" sz="2400" dirty="0" err="1" smtClean="0"/>
              <a:t>kton</a:t>
            </a:r>
            <a:r>
              <a:rPr lang="fr-FR" sz="2400" dirty="0" smtClean="0"/>
              <a:t> mass</a:t>
            </a:r>
          </a:p>
          <a:p>
            <a:pPr algn="l"/>
            <a:r>
              <a:rPr lang="fr-FR" sz="2400" dirty="0" smtClean="0"/>
              <a:t>Pour l’avenir </a:t>
            </a:r>
            <a:r>
              <a:rPr lang="fr-FR" sz="2400" dirty="0" err="1" smtClean="0"/>
              <a:t>M-ton</a:t>
            </a:r>
            <a:r>
              <a:rPr lang="fr-FR" sz="2400" dirty="0" smtClean="0"/>
              <a:t> échelle O(100000) PMT : </a:t>
            </a:r>
          </a:p>
          <a:p>
            <a:pPr lvl="1" algn="l"/>
            <a:r>
              <a:rPr lang="fr-FR" sz="2000" dirty="0" smtClean="0"/>
              <a:t>WCD à DUSEL (USA)</a:t>
            </a:r>
          </a:p>
          <a:p>
            <a:pPr lvl="1" algn="l"/>
            <a:r>
              <a:rPr lang="fr-FR" sz="2000" dirty="0" smtClean="0"/>
              <a:t>MEMPHYS (EU)   </a:t>
            </a:r>
          </a:p>
          <a:p>
            <a:pPr lvl="1" algn="l"/>
            <a:r>
              <a:rPr lang="fr-FR" sz="2000" dirty="0" err="1" smtClean="0"/>
              <a:t>HyperK</a:t>
            </a:r>
            <a:r>
              <a:rPr lang="fr-FR" sz="2000" dirty="0" smtClean="0"/>
              <a:t> (Japon)</a:t>
            </a:r>
          </a:p>
          <a:p>
            <a:pPr lvl="1" algn="l"/>
            <a:endParaRPr lang="fr-FR" sz="2000" dirty="0"/>
          </a:p>
        </p:txBody>
      </p:sp>
      <p:sp>
        <p:nvSpPr>
          <p:cNvPr id="6" name="Date Placeholder 5"/>
          <p:cNvSpPr>
            <a:spLocks noGrp="1"/>
          </p:cNvSpPr>
          <p:nvPr>
            <p:ph type="dt" sz="half" idx="10"/>
          </p:nvPr>
        </p:nvSpPr>
        <p:spPr/>
        <p:txBody>
          <a:bodyPr/>
          <a:lstStyle/>
          <a:p>
            <a:r>
              <a:rPr lang="en-US" smtClean="0"/>
              <a:t>11/26/10</a:t>
            </a:r>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sp>
        <p:nvSpPr>
          <p:cNvPr id="7" name="Slide Number Placeholder 6"/>
          <p:cNvSpPr>
            <a:spLocks noGrp="1"/>
          </p:cNvSpPr>
          <p:nvPr>
            <p:ph type="sldNum" sz="quarter" idx="12"/>
          </p:nvPr>
        </p:nvSpPr>
        <p:spPr/>
        <p:txBody>
          <a:bodyPr/>
          <a:lstStyle/>
          <a:p>
            <a:fld id="{96B7E9BE-1243-6846-877D-65D641F451C6}" type="slidenum">
              <a:rPr lang="fr-FR" smtClean="0"/>
              <a:pPr/>
              <a:t>13</a:t>
            </a:fld>
            <a:endParaRPr lang="fr-FR"/>
          </a:p>
        </p:txBody>
      </p:sp>
      <p:pic>
        <p:nvPicPr>
          <p:cNvPr id="5" name="Picture 4" descr="sk_build01h-1.tiff"/>
          <p:cNvPicPr>
            <a:picLocks noChangeAspect="1"/>
          </p:cNvPicPr>
          <p:nvPr/>
        </p:nvPicPr>
        <p:blipFill>
          <a:blip r:embed="rId3"/>
          <a:stretch>
            <a:fillRect/>
          </a:stretch>
        </p:blipFill>
        <p:spPr>
          <a:xfrm>
            <a:off x="5220943" y="1139793"/>
            <a:ext cx="3465857" cy="2527804"/>
          </a:xfrm>
          <a:prstGeom prst="rect">
            <a:avLst/>
          </a:prstGeom>
        </p:spPr>
      </p:pic>
      <p:pic>
        <p:nvPicPr>
          <p:cNvPr id="11" name="Picture 10" descr="tscan-pic-1.tiff"/>
          <p:cNvPicPr>
            <a:picLocks noChangeAspect="1"/>
          </p:cNvPicPr>
          <p:nvPr/>
        </p:nvPicPr>
        <p:blipFill>
          <a:blip r:embed="rId4"/>
          <a:stretch>
            <a:fillRect/>
          </a:stretch>
        </p:blipFill>
        <p:spPr>
          <a:xfrm>
            <a:off x="5585687" y="3736640"/>
            <a:ext cx="2615376" cy="247119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Underwater</a:t>
            </a:r>
            <a:r>
              <a:rPr lang="fr-FR" dirty="0" smtClean="0"/>
              <a:t> Neutrino </a:t>
            </a:r>
            <a:r>
              <a:rPr lang="fr-FR" dirty="0" err="1" smtClean="0"/>
              <a:t>Observatories</a:t>
            </a:r>
            <a:endParaRPr lang="fr-FR"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4" name="Footer Placeholder 3"/>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14</a:t>
            </a:fld>
            <a:endParaRPr lang="fr-FR"/>
          </a:p>
        </p:txBody>
      </p:sp>
      <p:pic>
        <p:nvPicPr>
          <p:cNvPr id="6" name="Picture 5" descr="array.tiff"/>
          <p:cNvPicPr>
            <a:picLocks noChangeAspect="1"/>
          </p:cNvPicPr>
          <p:nvPr/>
        </p:nvPicPr>
        <p:blipFill>
          <a:blip r:embed="rId2"/>
          <a:stretch>
            <a:fillRect/>
          </a:stretch>
        </p:blipFill>
        <p:spPr>
          <a:xfrm>
            <a:off x="457200" y="1797248"/>
            <a:ext cx="2901859" cy="3106141"/>
          </a:xfrm>
          <a:prstGeom prst="rect">
            <a:avLst/>
          </a:prstGeom>
        </p:spPr>
      </p:pic>
      <p:pic>
        <p:nvPicPr>
          <p:cNvPr id="7" name="Picture 6" descr="antares_1.tiff"/>
          <p:cNvPicPr>
            <a:picLocks noChangeAspect="1"/>
          </p:cNvPicPr>
          <p:nvPr/>
        </p:nvPicPr>
        <p:blipFill>
          <a:blip r:embed="rId3"/>
          <a:stretch>
            <a:fillRect/>
          </a:stretch>
        </p:blipFill>
        <p:spPr>
          <a:xfrm>
            <a:off x="4288103" y="1797248"/>
            <a:ext cx="4141522" cy="3106141"/>
          </a:xfrm>
          <a:prstGeom prst="rect">
            <a:avLst/>
          </a:prstGeom>
        </p:spPr>
      </p:pic>
      <p:sp>
        <p:nvSpPr>
          <p:cNvPr id="8" name="TextBox 7"/>
          <p:cNvSpPr txBox="1"/>
          <p:nvPr/>
        </p:nvSpPr>
        <p:spPr>
          <a:xfrm>
            <a:off x="457199" y="5153460"/>
            <a:ext cx="2901859" cy="461665"/>
          </a:xfrm>
          <a:prstGeom prst="rect">
            <a:avLst/>
          </a:prstGeom>
          <a:noFill/>
        </p:spPr>
        <p:txBody>
          <a:bodyPr wrap="square" rtlCol="0">
            <a:spAutoFit/>
          </a:bodyPr>
          <a:lstStyle/>
          <a:p>
            <a:r>
              <a:rPr lang="fr-FR" sz="1200" dirty="0" smtClean="0">
                <a:solidFill>
                  <a:schemeClr val="bg1">
                    <a:lumMod val="95000"/>
                  </a:schemeClr>
                </a:solidFill>
                <a:latin typeface="Optima"/>
                <a:cs typeface="Optima"/>
              </a:rPr>
              <a:t>Sch</a:t>
            </a:r>
            <a:r>
              <a:rPr lang="fr-FR" sz="1200" dirty="0" smtClean="0">
                <a:solidFill>
                  <a:schemeClr val="bg1">
                    <a:lumMod val="95000"/>
                  </a:schemeClr>
                </a:solidFill>
                <a:latin typeface="Optima"/>
                <a:cs typeface="Optima"/>
              </a:rPr>
              <a:t>éma de la </a:t>
            </a:r>
            <a:r>
              <a:rPr lang="fr-FR" sz="1200" dirty="0" smtClean="0">
                <a:solidFill>
                  <a:schemeClr val="bg1">
                    <a:lumMod val="95000"/>
                  </a:schemeClr>
                </a:solidFill>
                <a:latin typeface="Optima"/>
                <a:cs typeface="Optima"/>
              </a:rPr>
              <a:t>Lake </a:t>
            </a:r>
            <a:r>
              <a:rPr lang="fr-FR" sz="1200" dirty="0" err="1" smtClean="0">
                <a:solidFill>
                  <a:schemeClr val="bg1">
                    <a:lumMod val="95000"/>
                  </a:schemeClr>
                </a:solidFill>
                <a:latin typeface="Optima"/>
                <a:cs typeface="Optima"/>
              </a:rPr>
              <a:t>Baikal</a:t>
            </a:r>
            <a:r>
              <a:rPr lang="fr-FR" sz="1200" dirty="0" smtClean="0">
                <a:solidFill>
                  <a:schemeClr val="bg1">
                    <a:lumMod val="95000"/>
                  </a:schemeClr>
                </a:solidFill>
                <a:latin typeface="Optima"/>
                <a:cs typeface="Optima"/>
              </a:rPr>
              <a:t> </a:t>
            </a:r>
            <a:r>
              <a:rPr lang="fr-FR" sz="1200" dirty="0" err="1" smtClean="0">
                <a:solidFill>
                  <a:schemeClr val="bg1">
                    <a:lumMod val="95000"/>
                  </a:schemeClr>
                </a:solidFill>
                <a:latin typeface="Optima"/>
                <a:cs typeface="Optima"/>
              </a:rPr>
              <a:t>Experiment</a:t>
            </a:r>
            <a:r>
              <a:rPr lang="fr-FR" sz="1200" dirty="0" smtClean="0">
                <a:solidFill>
                  <a:schemeClr val="bg1">
                    <a:lumMod val="95000"/>
                  </a:schemeClr>
                </a:solidFill>
                <a:latin typeface="Optima"/>
                <a:cs typeface="Optima"/>
              </a:rPr>
              <a:t> (</a:t>
            </a:r>
            <a:r>
              <a:rPr lang="fr-FR" sz="1200" dirty="0" err="1" smtClean="0">
                <a:solidFill>
                  <a:schemeClr val="bg1">
                    <a:lumMod val="95000"/>
                  </a:schemeClr>
                </a:solidFill>
                <a:latin typeface="Optima"/>
                <a:cs typeface="Optima"/>
              </a:rPr>
              <a:t>Russia</a:t>
            </a:r>
            <a:r>
              <a:rPr lang="fr-FR" sz="1200" dirty="0" smtClean="0">
                <a:solidFill>
                  <a:schemeClr val="bg1">
                    <a:lumMod val="95000"/>
                  </a:schemeClr>
                </a:solidFill>
                <a:latin typeface="Optima"/>
                <a:cs typeface="Optima"/>
              </a:rPr>
              <a:t>) en opération depuis 1993.</a:t>
            </a:r>
          </a:p>
        </p:txBody>
      </p:sp>
      <p:sp>
        <p:nvSpPr>
          <p:cNvPr id="9" name="TextBox 8"/>
          <p:cNvSpPr txBox="1"/>
          <p:nvPr/>
        </p:nvSpPr>
        <p:spPr>
          <a:xfrm>
            <a:off x="4288103" y="5167360"/>
            <a:ext cx="4141522" cy="276999"/>
          </a:xfrm>
          <a:prstGeom prst="rect">
            <a:avLst/>
          </a:prstGeom>
          <a:noFill/>
        </p:spPr>
        <p:txBody>
          <a:bodyPr wrap="square" rtlCol="0">
            <a:spAutoFit/>
          </a:bodyPr>
          <a:lstStyle/>
          <a:p>
            <a:r>
              <a:rPr lang="fr-FR" sz="1200" dirty="0" smtClean="0">
                <a:solidFill>
                  <a:schemeClr val="bg1">
                    <a:lumMod val="95000"/>
                  </a:schemeClr>
                </a:solidFill>
                <a:latin typeface="Optima"/>
                <a:cs typeface="Optima"/>
              </a:rPr>
              <a:t>ANTARES 12-line d</a:t>
            </a:r>
            <a:r>
              <a:rPr lang="fr-FR" sz="1200" dirty="0" smtClean="0">
                <a:solidFill>
                  <a:schemeClr val="bg1">
                    <a:lumMod val="95000"/>
                  </a:schemeClr>
                </a:solidFill>
                <a:latin typeface="Optima"/>
                <a:cs typeface="Optima"/>
              </a:rPr>
              <a:t>étecteur complété 2008.</a:t>
            </a:r>
            <a:endParaRPr lang="fr-FR" sz="1200" dirty="0" smtClean="0">
              <a:solidFill>
                <a:schemeClr val="bg1">
                  <a:lumMod val="95000"/>
                </a:schemeClr>
              </a:solidFill>
              <a:latin typeface="Optima"/>
              <a:cs typeface="Optim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	IceCube</a:t>
            </a:r>
            <a:endParaRPr lang="fr-FR" dirty="0"/>
          </a:p>
        </p:txBody>
      </p:sp>
      <p:pic>
        <p:nvPicPr>
          <p:cNvPr id="3" name="Picture 2" descr="droppedImage-3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182982"/>
            <a:ext cx="2720678" cy="3657600"/>
          </a:xfrm>
          <a:prstGeom prst="rect">
            <a:avLst/>
          </a:prstGeom>
        </p:spPr>
      </p:pic>
      <p:sp>
        <p:nvSpPr>
          <p:cNvPr id="5" name="Date Placeholder 4"/>
          <p:cNvSpPr>
            <a:spLocks noGrp="1"/>
          </p:cNvSpPr>
          <p:nvPr>
            <p:ph type="dt" sz="half" idx="10"/>
          </p:nvPr>
        </p:nvSpPr>
        <p:spPr/>
        <p:txBody>
          <a:bodyPr/>
          <a:lstStyle/>
          <a:p>
            <a:r>
              <a:rPr lang="en-US" smtClean="0"/>
              <a:t>11/26/10</a:t>
            </a:r>
            <a:endParaRPr lang="fr-FR"/>
          </a:p>
        </p:txBody>
      </p:sp>
      <p:sp>
        <p:nvSpPr>
          <p:cNvPr id="6" name="Slide Number Placeholder 5"/>
          <p:cNvSpPr>
            <a:spLocks noGrp="1"/>
          </p:cNvSpPr>
          <p:nvPr>
            <p:ph type="sldNum" sz="quarter" idx="12"/>
          </p:nvPr>
        </p:nvSpPr>
        <p:spPr/>
        <p:txBody>
          <a:bodyPr/>
          <a:lstStyle/>
          <a:p>
            <a:fld id="{96B7E9BE-1243-6846-877D-65D641F451C6}" type="slidenum">
              <a:rPr lang="fr-FR" smtClean="0"/>
              <a:pPr/>
              <a:t>15</a:t>
            </a:fld>
            <a:endParaRPr lang="fr-FR"/>
          </a:p>
        </p:txBody>
      </p:sp>
      <p:sp>
        <p:nvSpPr>
          <p:cNvPr id="7" name="Footer Placeholder 6"/>
          <p:cNvSpPr>
            <a:spLocks noGrp="1"/>
          </p:cNvSpPr>
          <p:nvPr>
            <p:ph type="ftr" sz="quarter" idx="11"/>
          </p:nvPr>
        </p:nvSpPr>
        <p:spPr/>
        <p:txBody>
          <a:bodyPr/>
          <a:lstStyle/>
          <a:p>
            <a:r>
              <a:rPr lang="en-US" smtClean="0"/>
              <a:t>JJC-2010</a:t>
            </a:r>
            <a:endParaRPr lang="fr-FR" dirty="0"/>
          </a:p>
        </p:txBody>
      </p:sp>
      <p:pic>
        <p:nvPicPr>
          <p:cNvPr id="9" name="Picture 8" descr="I3Array79StringNoAmanda.jpg"/>
          <p:cNvPicPr>
            <a:picLocks noChangeAspect="1"/>
          </p:cNvPicPr>
          <p:nvPr/>
        </p:nvPicPr>
        <p:blipFill>
          <a:blip r:embed="rId4"/>
          <a:stretch>
            <a:fillRect/>
          </a:stretch>
        </p:blipFill>
        <p:spPr>
          <a:xfrm>
            <a:off x="4114800" y="1182981"/>
            <a:ext cx="4572000" cy="3657600"/>
          </a:xfrm>
          <a:prstGeom prst="rect">
            <a:avLst/>
          </a:prstGeom>
        </p:spPr>
      </p:pic>
      <p:sp>
        <p:nvSpPr>
          <p:cNvPr id="10" name="TextBox 9"/>
          <p:cNvSpPr txBox="1"/>
          <p:nvPr/>
        </p:nvSpPr>
        <p:spPr>
          <a:xfrm>
            <a:off x="457200" y="5079762"/>
            <a:ext cx="8229600" cy="923330"/>
          </a:xfrm>
          <a:prstGeom prst="rect">
            <a:avLst/>
          </a:prstGeom>
          <a:noFill/>
        </p:spPr>
        <p:txBody>
          <a:bodyPr wrap="square" rtlCol="0">
            <a:spAutoFit/>
          </a:bodyPr>
          <a:lstStyle/>
          <a:p>
            <a:r>
              <a:rPr lang="fr-FR" dirty="0" smtClean="0">
                <a:solidFill>
                  <a:schemeClr val="bg1">
                    <a:lumMod val="95000"/>
                  </a:schemeClr>
                </a:solidFill>
                <a:latin typeface="Optima"/>
                <a:cs typeface="Optima"/>
              </a:rPr>
              <a:t>Le premier déploiement du IceCube était en 2005.  Maintenant nous sommes arriv</a:t>
            </a:r>
            <a:r>
              <a:rPr lang="fr-FR" dirty="0" smtClean="0">
                <a:solidFill>
                  <a:schemeClr val="bg1">
                    <a:lumMod val="95000"/>
                  </a:schemeClr>
                </a:solidFill>
                <a:latin typeface="Optima"/>
                <a:cs typeface="Optima"/>
              </a:rPr>
              <a:t>és à 79 strings et ont terminé le traitement des données du 2008-2009 avec le 40 string détecteur.</a:t>
            </a:r>
            <a:endParaRPr lang="fr-FR" dirty="0" smtClean="0">
              <a:solidFill>
                <a:schemeClr val="bg1">
                  <a:lumMod val="95000"/>
                </a:schemeClr>
              </a:solidFill>
              <a:latin typeface="Optima"/>
              <a:cs typeface="Optim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Neutrino </a:t>
            </a:r>
            <a:r>
              <a:rPr lang="fr-FR" dirty="0" err="1" smtClean="0"/>
              <a:t>Sky</a:t>
            </a:r>
            <a:r>
              <a:rPr lang="fr-FR" dirty="0" smtClean="0"/>
              <a:t> /w/ 40 Strings</a:t>
            </a:r>
            <a:endParaRPr lang="fr-FR"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4" name="Footer Placeholder 3"/>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16</a:t>
            </a:fld>
            <a:endParaRPr lang="fr-FR"/>
          </a:p>
        </p:txBody>
      </p:sp>
      <p:pic>
        <p:nvPicPr>
          <p:cNvPr id="6" name="Picture 4" descr="AllFlavorFluxes_IC40_Result_M.png"/>
          <p:cNvPicPr>
            <a:picLocks noChangeAspect="1"/>
          </p:cNvPicPr>
          <p:nvPr/>
        </p:nvPicPr>
        <p:blipFill>
          <a:blip r:embed="rId2"/>
          <a:srcRect/>
          <a:stretch>
            <a:fillRect/>
          </a:stretch>
        </p:blipFill>
        <p:spPr bwMode="auto">
          <a:xfrm>
            <a:off x="2601998" y="3441462"/>
            <a:ext cx="4289598" cy="2238561"/>
          </a:xfrm>
          <a:prstGeom prst="rect">
            <a:avLst/>
          </a:prstGeom>
          <a:noFill/>
          <a:ln w="9525">
            <a:noFill/>
            <a:miter lim="800000"/>
            <a:headEnd/>
            <a:tailEnd/>
          </a:ln>
        </p:spPr>
      </p:pic>
      <p:pic>
        <p:nvPicPr>
          <p:cNvPr id="7" name="Picture 3"/>
          <p:cNvPicPr>
            <a:picLocks noChangeAspect="1"/>
          </p:cNvPicPr>
          <p:nvPr/>
        </p:nvPicPr>
        <p:blipFill>
          <a:blip r:embed="rId3"/>
          <a:srcRect/>
          <a:stretch>
            <a:fillRect/>
          </a:stretch>
        </p:blipFill>
        <p:spPr bwMode="auto">
          <a:xfrm>
            <a:off x="1815189" y="888753"/>
            <a:ext cx="5863217" cy="23132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Radiodétection des </a:t>
            </a:r>
            <a:r>
              <a:rPr lang="fr-FR" dirty="0" err="1" smtClean="0"/>
              <a:t>Particles</a:t>
            </a:r>
            <a:endParaRPr lang="fr-FR"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4" name="Footer Placeholder 3"/>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17</a:t>
            </a:fld>
            <a:endParaRPr lang="fr-FR"/>
          </a:p>
        </p:txBody>
      </p:sp>
      <p:pic>
        <p:nvPicPr>
          <p:cNvPr id="6" name="Picture 5" descr="NewGZK09.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34202" y="3216321"/>
            <a:ext cx="2819336" cy="2819336"/>
          </a:xfrm>
          <a:prstGeom prst="rect">
            <a:avLst/>
          </a:prstGeom>
          <a:solidFill>
            <a:srgbClr val="FFFFFF"/>
          </a:solidFill>
        </p:spPr>
      </p:pic>
      <p:pic>
        <p:nvPicPr>
          <p:cNvPr id="7" name="Picture 6"/>
          <p:cNvPicPr>
            <a:picLocks noChangeAspect="1"/>
          </p:cNvPicPr>
          <p:nvPr/>
        </p:nvPicPr>
        <p:blipFill>
          <a:blip r:embed="rId4"/>
          <a:stretch>
            <a:fillRect/>
          </a:stretch>
        </p:blipFill>
        <p:spPr>
          <a:xfrm>
            <a:off x="534202" y="1094700"/>
            <a:ext cx="2819336" cy="2121622"/>
          </a:xfrm>
          <a:prstGeom prst="rect">
            <a:avLst/>
          </a:prstGeom>
        </p:spPr>
      </p:pic>
      <p:sp>
        <p:nvSpPr>
          <p:cNvPr id="8" name="TextBox 7"/>
          <p:cNvSpPr txBox="1"/>
          <p:nvPr/>
        </p:nvSpPr>
        <p:spPr>
          <a:xfrm>
            <a:off x="3544592" y="1094700"/>
            <a:ext cx="4935498" cy="1815882"/>
          </a:xfrm>
          <a:prstGeom prst="rect">
            <a:avLst/>
          </a:prstGeom>
          <a:noFill/>
        </p:spPr>
        <p:txBody>
          <a:bodyPr wrap="square" rtlCol="0">
            <a:spAutoFit/>
          </a:bodyPr>
          <a:lstStyle/>
          <a:p>
            <a:pPr marL="166688" indent="-166688">
              <a:buFont typeface="Arial"/>
              <a:buChar char="•"/>
            </a:pPr>
            <a:r>
              <a:rPr lang="fr-FR" sz="1400" b="1" dirty="0" smtClean="0">
                <a:solidFill>
                  <a:schemeClr val="bg1">
                    <a:lumMod val="95000"/>
                  </a:schemeClr>
                </a:solidFill>
                <a:latin typeface="Optima"/>
                <a:cs typeface="Optima"/>
              </a:rPr>
              <a:t>L’effet </a:t>
            </a:r>
            <a:r>
              <a:rPr lang="fr-FR" sz="1400" b="1" dirty="0" err="1" smtClean="0">
                <a:solidFill>
                  <a:schemeClr val="bg1">
                    <a:lumMod val="95000"/>
                  </a:schemeClr>
                </a:solidFill>
                <a:latin typeface="Optima"/>
                <a:cs typeface="Optima"/>
              </a:rPr>
              <a:t>geo-synchrotron</a:t>
            </a:r>
            <a:r>
              <a:rPr lang="fr-FR" sz="1400" b="1" dirty="0" smtClean="0">
                <a:solidFill>
                  <a:schemeClr val="bg1">
                    <a:lumMod val="95000"/>
                  </a:schemeClr>
                </a:solidFill>
                <a:latin typeface="Optima"/>
                <a:cs typeface="Optima"/>
              </a:rPr>
              <a:t> </a:t>
            </a:r>
            <a:r>
              <a:rPr lang="fr-FR" sz="1400" dirty="0" smtClean="0">
                <a:solidFill>
                  <a:schemeClr val="bg1">
                    <a:lumMod val="95000"/>
                  </a:schemeClr>
                </a:solidFill>
                <a:latin typeface="Optima"/>
                <a:cs typeface="Optima"/>
              </a:rPr>
              <a:t/>
            </a:r>
            <a:br>
              <a:rPr lang="fr-FR" sz="1400" dirty="0" smtClean="0">
                <a:solidFill>
                  <a:schemeClr val="bg1">
                    <a:lumMod val="95000"/>
                  </a:schemeClr>
                </a:solidFill>
                <a:latin typeface="Optima"/>
                <a:cs typeface="Optima"/>
              </a:rPr>
            </a:br>
            <a:r>
              <a:rPr lang="fr-FR" sz="1400" dirty="0" smtClean="0">
                <a:solidFill>
                  <a:schemeClr val="bg1">
                    <a:lumMod val="95000"/>
                  </a:schemeClr>
                </a:solidFill>
                <a:latin typeface="Optima"/>
                <a:cs typeface="Optima"/>
              </a:rPr>
              <a:t>Les e+ / </a:t>
            </a:r>
            <a:r>
              <a:rPr lang="fr-FR" sz="1400" dirty="0" err="1" smtClean="0">
                <a:solidFill>
                  <a:schemeClr val="bg1">
                    <a:lumMod val="95000"/>
                  </a:schemeClr>
                </a:solidFill>
                <a:latin typeface="Optima"/>
                <a:cs typeface="Optima"/>
              </a:rPr>
              <a:t>e-</a:t>
            </a:r>
            <a:r>
              <a:rPr lang="fr-FR" sz="1400" dirty="0" smtClean="0">
                <a:solidFill>
                  <a:schemeClr val="bg1">
                    <a:lumMod val="95000"/>
                  </a:schemeClr>
                </a:solidFill>
                <a:latin typeface="Optima"/>
                <a:cs typeface="Optima"/>
              </a:rPr>
              <a:t> d’un UHE CR (&gt; 1 </a:t>
            </a:r>
            <a:r>
              <a:rPr lang="fr-FR" sz="1400" dirty="0" err="1" smtClean="0">
                <a:solidFill>
                  <a:schemeClr val="bg1">
                    <a:lumMod val="95000"/>
                  </a:schemeClr>
                </a:solidFill>
                <a:latin typeface="Optima"/>
                <a:cs typeface="Optima"/>
              </a:rPr>
              <a:t>PeV</a:t>
            </a:r>
            <a:r>
              <a:rPr lang="fr-FR" sz="1400" dirty="0" smtClean="0">
                <a:solidFill>
                  <a:schemeClr val="bg1">
                    <a:lumMod val="95000"/>
                  </a:schemeClr>
                </a:solidFill>
                <a:latin typeface="Optima"/>
                <a:cs typeface="Optima"/>
              </a:rPr>
              <a:t>) sont d</a:t>
            </a:r>
            <a:r>
              <a:rPr lang="fr-FR" sz="1400" dirty="0" smtClean="0">
                <a:solidFill>
                  <a:schemeClr val="bg1">
                    <a:lumMod val="95000"/>
                  </a:schemeClr>
                </a:solidFill>
                <a:latin typeface="Optima"/>
                <a:cs typeface="Optima"/>
              </a:rPr>
              <a:t>éviés dans le champs </a:t>
            </a:r>
            <a:r>
              <a:rPr lang="fr-FR" sz="1400" b="1" dirty="0" smtClean="0">
                <a:solidFill>
                  <a:schemeClr val="bg1">
                    <a:lumMod val="95000"/>
                  </a:schemeClr>
                </a:solidFill>
                <a:latin typeface="Optima"/>
                <a:cs typeface="Optima"/>
              </a:rPr>
              <a:t>B</a:t>
            </a:r>
            <a:r>
              <a:rPr lang="fr-FR" sz="1400" dirty="0" smtClean="0">
                <a:solidFill>
                  <a:schemeClr val="bg1">
                    <a:lumMod val="95000"/>
                  </a:schemeClr>
                </a:solidFill>
                <a:latin typeface="Optima"/>
                <a:cs typeface="Optima"/>
              </a:rPr>
              <a:t> de la Terre – l’émission en radio 10 - 200 MHz (l’expose de R. Ahmed)</a:t>
            </a:r>
            <a:endParaRPr lang="fr-FR" sz="1400" b="1" dirty="0" smtClean="0">
              <a:solidFill>
                <a:schemeClr val="bg1">
                  <a:lumMod val="95000"/>
                </a:schemeClr>
              </a:solidFill>
              <a:latin typeface="Optima"/>
              <a:cs typeface="Optima"/>
            </a:endParaRPr>
          </a:p>
          <a:p>
            <a:pPr marL="166688" indent="-166688">
              <a:buFont typeface="Arial"/>
              <a:buChar char="•"/>
            </a:pPr>
            <a:r>
              <a:rPr lang="fr-FR" sz="1400" b="1" dirty="0" smtClean="0">
                <a:solidFill>
                  <a:schemeClr val="bg1">
                    <a:lumMod val="95000"/>
                  </a:schemeClr>
                </a:solidFill>
                <a:latin typeface="Optima"/>
                <a:cs typeface="Optima"/>
              </a:rPr>
              <a:t>L’effet </a:t>
            </a:r>
            <a:r>
              <a:rPr lang="fr-FR" sz="1400" b="1" dirty="0" err="1" smtClean="0">
                <a:solidFill>
                  <a:schemeClr val="bg1">
                    <a:lumMod val="95000"/>
                  </a:schemeClr>
                </a:solidFill>
                <a:latin typeface="Optima"/>
                <a:cs typeface="Optima"/>
              </a:rPr>
              <a:t>Askar’yan</a:t>
            </a:r>
            <a:r>
              <a:rPr lang="fr-FR" sz="1400" dirty="0" smtClean="0">
                <a:solidFill>
                  <a:schemeClr val="bg1">
                    <a:lumMod val="95000"/>
                  </a:schemeClr>
                </a:solidFill>
                <a:latin typeface="Optima"/>
                <a:cs typeface="Optima"/>
              </a:rPr>
              <a:t/>
            </a:r>
            <a:br>
              <a:rPr lang="fr-FR" sz="1400" dirty="0" smtClean="0">
                <a:solidFill>
                  <a:schemeClr val="bg1">
                    <a:lumMod val="95000"/>
                  </a:schemeClr>
                </a:solidFill>
                <a:latin typeface="Optima"/>
                <a:cs typeface="Optima"/>
              </a:rPr>
            </a:br>
            <a:r>
              <a:rPr lang="fr-FR" sz="1400" dirty="0" smtClean="0">
                <a:solidFill>
                  <a:schemeClr val="bg1">
                    <a:lumMod val="95000"/>
                  </a:schemeClr>
                </a:solidFill>
                <a:latin typeface="Optima"/>
                <a:cs typeface="Optima"/>
              </a:rPr>
              <a:t>EM cascade propageant dans une matière r</a:t>
            </a:r>
            <a:r>
              <a:rPr lang="fr-FR" sz="1400" dirty="0" smtClean="0">
                <a:solidFill>
                  <a:schemeClr val="bg1">
                    <a:lumMod val="95000"/>
                  </a:schemeClr>
                </a:solidFill>
                <a:latin typeface="Optima"/>
                <a:cs typeface="Optima"/>
              </a:rPr>
              <a:t>éalise un excès des électrons sur </a:t>
            </a:r>
            <a:r>
              <a:rPr lang="fr-FR" sz="1400" dirty="0" err="1" smtClean="0">
                <a:solidFill>
                  <a:schemeClr val="bg1">
                    <a:lumMod val="95000"/>
                  </a:schemeClr>
                </a:solidFill>
                <a:latin typeface="Optima"/>
                <a:cs typeface="Optima"/>
              </a:rPr>
              <a:t>anti-électrons</a:t>
            </a:r>
            <a:r>
              <a:rPr lang="fr-FR" sz="1400" dirty="0" smtClean="0">
                <a:solidFill>
                  <a:schemeClr val="bg1">
                    <a:lumMod val="95000"/>
                  </a:schemeClr>
                </a:solidFill>
                <a:latin typeface="Optima"/>
                <a:cs typeface="Optima"/>
              </a:rPr>
              <a:t>.  Il entraîne la radiation Cherenkov dans la radiofréquence (10’s MHz – GHz)</a:t>
            </a:r>
            <a:endParaRPr lang="fr-FR" sz="1400" dirty="0" smtClean="0">
              <a:solidFill>
                <a:schemeClr val="bg1">
                  <a:lumMod val="95000"/>
                </a:schemeClr>
              </a:solidFill>
              <a:latin typeface="Optima"/>
              <a:cs typeface="Optima"/>
            </a:endParaRPr>
          </a:p>
        </p:txBody>
      </p:sp>
      <p:sp>
        <p:nvSpPr>
          <p:cNvPr id="9" name="TextBox 8"/>
          <p:cNvSpPr txBox="1"/>
          <p:nvPr/>
        </p:nvSpPr>
        <p:spPr>
          <a:xfrm>
            <a:off x="3544592" y="3112312"/>
            <a:ext cx="4935498" cy="738664"/>
          </a:xfrm>
          <a:prstGeom prst="rect">
            <a:avLst/>
          </a:prstGeom>
          <a:noFill/>
        </p:spPr>
        <p:txBody>
          <a:bodyPr wrap="square" rtlCol="0">
            <a:spAutoFit/>
          </a:bodyPr>
          <a:lstStyle/>
          <a:p>
            <a:r>
              <a:rPr lang="fr-FR" sz="1400" dirty="0" smtClean="0">
                <a:solidFill>
                  <a:schemeClr val="bg1">
                    <a:lumMod val="95000"/>
                  </a:schemeClr>
                </a:solidFill>
                <a:latin typeface="Optima"/>
                <a:cs typeface="Optima"/>
              </a:rPr>
              <a:t>La glace froide est transparente </a:t>
            </a:r>
            <a:r>
              <a:rPr lang="fr-FR" sz="1400" dirty="0" smtClean="0">
                <a:solidFill>
                  <a:schemeClr val="bg1">
                    <a:lumMod val="95000"/>
                  </a:schemeClr>
                </a:solidFill>
                <a:latin typeface="Optima"/>
                <a:cs typeface="Optima"/>
              </a:rPr>
              <a:t>à radiofréquence (λ~1-2 km) et les expériences ANITA et ARA recherchent les GZK neutrinos en exploitant le glaciers d’antarctique  </a:t>
            </a:r>
            <a:endParaRPr lang="fr-FR" sz="1400" dirty="0" smtClean="0">
              <a:solidFill>
                <a:schemeClr val="bg1">
                  <a:lumMod val="95000"/>
                </a:schemeClr>
              </a:solidFill>
              <a:latin typeface="Optima"/>
              <a:cs typeface="Optima"/>
            </a:endParaRPr>
          </a:p>
        </p:txBody>
      </p:sp>
      <p:pic>
        <p:nvPicPr>
          <p:cNvPr id="10" name="Picture 9"/>
          <p:cNvPicPr>
            <a:picLocks noChangeAspect="1"/>
          </p:cNvPicPr>
          <p:nvPr/>
        </p:nvPicPr>
        <p:blipFill>
          <a:blip r:embed="rId5"/>
          <a:stretch>
            <a:fillRect/>
          </a:stretch>
        </p:blipFill>
        <p:spPr>
          <a:xfrm>
            <a:off x="4708310" y="4024041"/>
            <a:ext cx="2514520" cy="20116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Sommaire</a:t>
            </a:r>
            <a:endParaRPr lang="fr-FR" dirty="0"/>
          </a:p>
        </p:txBody>
      </p:sp>
      <p:sp>
        <p:nvSpPr>
          <p:cNvPr id="6" name="Content Placeholder 5"/>
          <p:cNvSpPr>
            <a:spLocks noGrp="1"/>
          </p:cNvSpPr>
          <p:nvPr>
            <p:ph idx="1"/>
          </p:nvPr>
        </p:nvSpPr>
        <p:spPr>
          <a:xfrm>
            <a:off x="457202" y="1462356"/>
            <a:ext cx="4328084" cy="3737125"/>
          </a:xfrm>
        </p:spPr>
        <p:txBody>
          <a:bodyPr>
            <a:normAutofit fontScale="92500" lnSpcReduction="10000"/>
          </a:bodyPr>
          <a:lstStyle/>
          <a:p>
            <a:pPr algn="l"/>
            <a:r>
              <a:rPr lang="fr-FR" sz="2000" dirty="0" smtClean="0"/>
              <a:t>Il reste les questions fondamentales que la domaine des astroparticules essaie de r</a:t>
            </a:r>
            <a:r>
              <a:rPr lang="fr-FR" sz="2000" dirty="0" smtClean="0"/>
              <a:t>ésoudre, et, la communauté investit les ressources significatives a ce but.</a:t>
            </a:r>
          </a:p>
          <a:p>
            <a:pPr algn="l"/>
            <a:r>
              <a:rPr lang="fr-FR" sz="2000" dirty="0" smtClean="0"/>
              <a:t>Actuellement les observatoires des messagers cosmiques font les découvertes importants, particulièrement dans les gammas. </a:t>
            </a:r>
          </a:p>
          <a:p>
            <a:pPr algn="l"/>
            <a:r>
              <a:rPr lang="fr-FR" sz="2000" dirty="0" smtClean="0"/>
              <a:t>Dans l’avenir il y aurait le soutien pour continuer les expériences et construire les « </a:t>
            </a:r>
            <a:r>
              <a:rPr lang="fr-FR" sz="2000" dirty="0" err="1" smtClean="0"/>
              <a:t>next</a:t>
            </a:r>
            <a:r>
              <a:rPr lang="fr-FR" sz="2000" dirty="0" smtClean="0"/>
              <a:t> </a:t>
            </a:r>
            <a:r>
              <a:rPr lang="fr-FR" sz="2000" dirty="0" err="1" smtClean="0"/>
              <a:t>generation</a:t>
            </a:r>
            <a:r>
              <a:rPr lang="fr-FR" sz="2000" dirty="0" smtClean="0"/>
              <a:t> » détecteurs.</a:t>
            </a:r>
            <a:endParaRPr lang="fr-FR" sz="2000" dirty="0" smtClean="0"/>
          </a:p>
          <a:p>
            <a:pPr algn="l">
              <a:buNone/>
            </a:pPr>
            <a:endParaRPr lang="fr-FR" sz="2000"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5" name="Footer Placeholder 4"/>
          <p:cNvSpPr>
            <a:spLocks noGrp="1"/>
          </p:cNvSpPr>
          <p:nvPr>
            <p:ph type="ftr" sz="quarter" idx="11"/>
          </p:nvPr>
        </p:nvSpPr>
        <p:spPr/>
        <p:txBody>
          <a:bodyPr/>
          <a:lstStyle/>
          <a:p>
            <a:r>
              <a:rPr lang="en-US" smtClean="0"/>
              <a:t>JJC-2010</a:t>
            </a:r>
            <a:endParaRPr lang="fr-FR" dirty="0"/>
          </a:p>
        </p:txBody>
      </p:sp>
      <p:sp>
        <p:nvSpPr>
          <p:cNvPr id="4" name="Slide Number Placeholder 3"/>
          <p:cNvSpPr>
            <a:spLocks noGrp="1"/>
          </p:cNvSpPr>
          <p:nvPr>
            <p:ph type="sldNum" sz="quarter" idx="12"/>
          </p:nvPr>
        </p:nvSpPr>
        <p:spPr/>
        <p:txBody>
          <a:bodyPr/>
          <a:lstStyle/>
          <a:p>
            <a:fld id="{96B7E9BE-1243-6846-877D-65D641F451C6}" type="slidenum">
              <a:rPr lang="fr-FR" smtClean="0"/>
              <a:pPr/>
              <a:t>18</a:t>
            </a:fld>
            <a:endParaRPr lang="fr-FR"/>
          </a:p>
        </p:txBody>
      </p:sp>
      <p:pic>
        <p:nvPicPr>
          <p:cNvPr id="7" name="Picture 6" descr="crab-0052_xray_widefield.jpg"/>
          <p:cNvPicPr>
            <a:picLocks noChangeAspect="1"/>
          </p:cNvPicPr>
          <p:nvPr/>
        </p:nvPicPr>
        <p:blipFill>
          <a:blip r:embed="rId2"/>
          <a:stretch>
            <a:fillRect/>
          </a:stretch>
        </p:blipFill>
        <p:spPr>
          <a:xfrm>
            <a:off x="5087032" y="1462356"/>
            <a:ext cx="3599768" cy="35997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Définitions et l’Histoire</a:t>
            </a:r>
            <a:endParaRPr lang="fr-FR" dirty="0"/>
          </a:p>
        </p:txBody>
      </p:sp>
      <p:sp>
        <p:nvSpPr>
          <p:cNvPr id="3" name="Content Placeholder 2"/>
          <p:cNvSpPr>
            <a:spLocks noGrp="1"/>
          </p:cNvSpPr>
          <p:nvPr>
            <p:ph idx="1"/>
          </p:nvPr>
        </p:nvSpPr>
        <p:spPr/>
        <p:txBody>
          <a:bodyPr>
            <a:normAutofit fontScale="62500" lnSpcReduction="20000"/>
          </a:bodyPr>
          <a:lstStyle/>
          <a:p>
            <a:r>
              <a:rPr lang="fr-FR" dirty="0" smtClean="0"/>
              <a:t>La physique des astroparticules est une domaine au carrefour de la physique des particules élémentaires et </a:t>
            </a:r>
            <a:r>
              <a:rPr lang="fr-FR" dirty="0" smtClean="0"/>
              <a:t>astrophysique et cosmologie.</a:t>
            </a:r>
          </a:p>
          <a:p>
            <a:r>
              <a:rPr lang="fr-FR" dirty="0" smtClean="0"/>
              <a:t>C’est pas un nouvelle domaine – presque il y a 100 ans étaient les premiers études des rayons cosmiques et dans les années 30 et 40 il y avait les découvertes célèbres de la muon (Anderson 1936) et le pion (Powell 1947).</a:t>
            </a:r>
          </a:p>
          <a:p>
            <a:r>
              <a:rPr lang="fr-FR" dirty="0" smtClean="0"/>
              <a:t>D’abord c’est utile de définir l’étude des astroparticules et la contraster à la astrophysique. Dans mon cerveau, la différence est dans le comment plus que le quoi: </a:t>
            </a:r>
          </a:p>
          <a:p>
            <a:pPr lvl="1"/>
            <a:r>
              <a:rPr lang="fr-FR" dirty="0" smtClean="0">
                <a:solidFill>
                  <a:srgbClr val="FFFFFF"/>
                </a:solidFill>
              </a:rPr>
              <a:t>Un astroparticulier étudie les</a:t>
            </a:r>
            <a:r>
              <a:rPr lang="fr-FR" dirty="0" smtClean="0">
                <a:solidFill>
                  <a:srgbClr val="FFFFFF"/>
                </a:solidFill>
              </a:rPr>
              <a:t> m</a:t>
            </a:r>
            <a:r>
              <a:rPr lang="fr-FR" dirty="0" smtClean="0">
                <a:solidFill>
                  <a:srgbClr val="FFFFFF"/>
                </a:solidFill>
              </a:rPr>
              <a:t>êmes </a:t>
            </a:r>
            <a:r>
              <a:rPr lang="fr-FR" dirty="0" smtClean="0">
                <a:solidFill>
                  <a:srgbClr val="FFFFFF"/>
                </a:solidFill>
              </a:rPr>
              <a:t>objets </a:t>
            </a:r>
            <a:r>
              <a:rPr lang="fr-FR" dirty="0" smtClean="0">
                <a:solidFill>
                  <a:srgbClr val="FFFFFF"/>
                </a:solidFill>
              </a:rPr>
              <a:t>(</a:t>
            </a:r>
            <a:r>
              <a:rPr lang="fr-FR" dirty="0" smtClean="0">
                <a:solidFill>
                  <a:srgbClr val="FFFFFF"/>
                </a:solidFill>
              </a:rPr>
              <a:t>les </a:t>
            </a:r>
            <a:r>
              <a:rPr lang="fr-FR" dirty="0" smtClean="0">
                <a:solidFill>
                  <a:srgbClr val="FFFFFF"/>
                </a:solidFill>
              </a:rPr>
              <a:t>trous </a:t>
            </a:r>
            <a:r>
              <a:rPr lang="fr-FR" dirty="0" smtClean="0">
                <a:solidFill>
                  <a:srgbClr val="FFFFFF"/>
                </a:solidFill>
              </a:rPr>
              <a:t>noirs / galaxies actives), </a:t>
            </a:r>
            <a:r>
              <a:rPr lang="fr-FR" dirty="0" smtClean="0">
                <a:solidFill>
                  <a:srgbClr val="FFFFFF"/>
                </a:solidFill>
              </a:rPr>
              <a:t>mais il / elle étudie en utilisant les particules de haute énergie.  D’habitude l’astrophysicien utilise les</a:t>
            </a:r>
            <a:r>
              <a:rPr lang="fr-FR" dirty="0" smtClean="0">
                <a:solidFill>
                  <a:srgbClr val="FFFFFF"/>
                </a:solidFill>
              </a:rPr>
              <a:t> </a:t>
            </a:r>
            <a:r>
              <a:rPr lang="fr-FR" dirty="0" err="1" smtClean="0">
                <a:solidFill>
                  <a:srgbClr val="FFFFFF"/>
                </a:solidFill>
              </a:rPr>
              <a:t>γ</a:t>
            </a:r>
            <a:r>
              <a:rPr lang="fr-FR" dirty="0" smtClean="0">
                <a:solidFill>
                  <a:srgbClr val="FFFFFF"/>
                </a:solidFill>
              </a:rPr>
              <a:t>(</a:t>
            </a:r>
            <a:r>
              <a:rPr lang="fr-FR" dirty="0" smtClean="0">
                <a:solidFill>
                  <a:srgbClr val="FFFFFF"/>
                </a:solidFill>
              </a:rPr>
              <a:t>radio, visible, ou IR / </a:t>
            </a:r>
            <a:r>
              <a:rPr lang="fr-FR" dirty="0" err="1" smtClean="0">
                <a:solidFill>
                  <a:srgbClr val="FFFFFF"/>
                </a:solidFill>
              </a:rPr>
              <a:t>X-ray</a:t>
            </a:r>
            <a:r>
              <a:rPr lang="fr-FR" dirty="0" smtClean="0">
                <a:solidFill>
                  <a:srgbClr val="FFFFFF"/>
                </a:solidFill>
              </a:rPr>
              <a:t>).</a:t>
            </a:r>
          </a:p>
          <a:p>
            <a:pPr lvl="1"/>
            <a:r>
              <a:rPr lang="fr-FR" dirty="0" smtClean="0">
                <a:solidFill>
                  <a:srgbClr val="FFFFFF"/>
                </a:solidFill>
              </a:rPr>
              <a:t>Les détecteurs des astroparticules sont de la genre trouvés aux accélérateurs. </a:t>
            </a:r>
            <a:r>
              <a:rPr lang="fr-FR" dirty="0" smtClean="0">
                <a:solidFill>
                  <a:srgbClr val="FFFFFF"/>
                </a:solidFill>
              </a:rPr>
              <a:t> </a:t>
            </a:r>
          </a:p>
          <a:p>
            <a:pPr lvl="1"/>
            <a:r>
              <a:rPr lang="fr-FR" dirty="0" smtClean="0">
                <a:solidFill>
                  <a:srgbClr val="FFFFFF"/>
                </a:solidFill>
              </a:rPr>
              <a:t>Les données sont différents:  c’est normale que l’astrophysicien analyse les images.  Les données en astroparticules sont organisées dans l évènements et ils sont traitées par les techniques de la physique des </a:t>
            </a:r>
            <a:r>
              <a:rPr lang="fr-FR" dirty="0" smtClean="0">
                <a:solidFill>
                  <a:srgbClr val="FFFFFF"/>
                </a:solidFill>
              </a:rPr>
              <a:t>accélérateurs, la mention de ROOT </a:t>
            </a:r>
            <a:r>
              <a:rPr lang="en-US" dirty="0" err="1" smtClean="0">
                <a:solidFill>
                  <a:srgbClr val="FFFFFF"/>
                </a:solidFill>
                <a:sym typeface="Wingdings"/>
              </a:rPr>
              <a:t></a:t>
            </a:r>
            <a:r>
              <a:rPr lang="en-US" dirty="0" smtClean="0">
                <a:solidFill>
                  <a:srgbClr val="FFFFFF"/>
                </a:solidFill>
                <a:sym typeface="Wingdings"/>
              </a:rPr>
              <a:t> astroparticules!</a:t>
            </a:r>
            <a:endParaRPr lang="fr-FR" dirty="0">
              <a:solidFill>
                <a:srgbClr val="FFFFFF"/>
              </a:solidFill>
            </a:endParaRPr>
          </a:p>
        </p:txBody>
      </p:sp>
      <p:sp>
        <p:nvSpPr>
          <p:cNvPr id="4" name="Date Placeholder 3"/>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2</a:t>
            </a:fld>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Les questions demandés</a:t>
            </a:r>
            <a:endParaRPr lang="fr-FR" dirty="0"/>
          </a:p>
        </p:txBody>
      </p:sp>
      <p:sp>
        <p:nvSpPr>
          <p:cNvPr id="3" name="Content Placeholder 2"/>
          <p:cNvSpPr>
            <a:spLocks noGrp="1"/>
          </p:cNvSpPr>
          <p:nvPr>
            <p:ph idx="1"/>
          </p:nvPr>
        </p:nvSpPr>
        <p:spPr>
          <a:xfrm>
            <a:off x="457200" y="1498892"/>
            <a:ext cx="8229600" cy="4708944"/>
          </a:xfrm>
        </p:spPr>
        <p:txBody>
          <a:bodyPr>
            <a:normAutofit fontScale="77500" lnSpcReduction="20000"/>
          </a:bodyPr>
          <a:lstStyle/>
          <a:p>
            <a:r>
              <a:rPr lang="fr-FR" dirty="0" smtClean="0"/>
              <a:t>De quoi l’univers est-il fait ?</a:t>
            </a:r>
          </a:p>
          <a:p>
            <a:r>
              <a:rPr lang="fr-FR" dirty="0" smtClean="0"/>
              <a:t>Ont les protons une vie finie ?</a:t>
            </a:r>
          </a:p>
          <a:p>
            <a:r>
              <a:rPr lang="fr-FR" dirty="0" smtClean="0"/>
              <a:t>Quelles sont les propriétés des neutrinos et quel rôle ils jouent dans l’évolution d’univers ?</a:t>
            </a:r>
          </a:p>
          <a:p>
            <a:r>
              <a:rPr lang="fr-FR" dirty="0" smtClean="0"/>
              <a:t>Comment nous pourrions utiliser les neutrinos pour étudier les intérieurs de le Soleil, la Terre, et les supernovae ?</a:t>
            </a:r>
          </a:p>
          <a:p>
            <a:r>
              <a:rPr lang="fr-FR" dirty="0" smtClean="0"/>
              <a:t>Quelle est l’origine des rayons cosmiques à très haute énergie?  Quelle est la vue du ciel à énergie extrême ?</a:t>
            </a:r>
          </a:p>
          <a:p>
            <a:r>
              <a:rPr lang="fr-FR" dirty="0" smtClean="0"/>
              <a:t>Pouvons-nous détecter les ondes gravitationnelles ?  Que ils nous dira des processus cosmiques violents et les lois fondamentales de la physique ?</a:t>
            </a:r>
            <a:endParaRPr lang="fr-FR" dirty="0" smtClean="0"/>
          </a:p>
        </p:txBody>
      </p:sp>
      <p:sp>
        <p:nvSpPr>
          <p:cNvPr id="5" name="Date Placeholder 4"/>
          <p:cNvSpPr>
            <a:spLocks noGrp="1"/>
          </p:cNvSpPr>
          <p:nvPr>
            <p:ph type="dt" sz="half" idx="10"/>
          </p:nvPr>
        </p:nvSpPr>
        <p:spPr/>
        <p:txBody>
          <a:bodyPr/>
          <a:lstStyle/>
          <a:p>
            <a:r>
              <a:rPr lang="en-US" smtClean="0"/>
              <a:t>11/26/10</a:t>
            </a:r>
            <a:endParaRPr lang="fr-FR"/>
          </a:p>
        </p:txBody>
      </p:sp>
      <p:sp>
        <p:nvSpPr>
          <p:cNvPr id="7" name="Footer Placeholder 6"/>
          <p:cNvSpPr>
            <a:spLocks noGrp="1"/>
          </p:cNvSpPr>
          <p:nvPr>
            <p:ph type="ftr" sz="quarter" idx="11"/>
          </p:nvPr>
        </p:nvSpPr>
        <p:spPr/>
        <p:txBody>
          <a:bodyPr/>
          <a:lstStyle/>
          <a:p>
            <a:r>
              <a:rPr lang="en-US" smtClean="0"/>
              <a:t>JJC-2010</a:t>
            </a:r>
            <a:endParaRPr lang="fr-FR" dirty="0"/>
          </a:p>
        </p:txBody>
      </p:sp>
      <p:sp>
        <p:nvSpPr>
          <p:cNvPr id="6" name="Slide Number Placeholder 5"/>
          <p:cNvSpPr>
            <a:spLocks noGrp="1"/>
          </p:cNvSpPr>
          <p:nvPr>
            <p:ph type="sldNum" sz="quarter" idx="12"/>
          </p:nvPr>
        </p:nvSpPr>
        <p:spPr/>
        <p:txBody>
          <a:bodyPr/>
          <a:lstStyle/>
          <a:p>
            <a:fld id="{96B7E9BE-1243-6846-877D-65D641F451C6}" type="slidenum">
              <a:rPr lang="fr-FR" smtClean="0"/>
              <a:pPr/>
              <a:t>3</a:t>
            </a:fld>
            <a:endParaRPr lang="fr-FR"/>
          </a:p>
        </p:txBody>
      </p:sp>
      <p:sp>
        <p:nvSpPr>
          <p:cNvPr id="4" name="TextBox 3"/>
          <p:cNvSpPr txBox="1"/>
          <p:nvPr/>
        </p:nvSpPr>
        <p:spPr>
          <a:xfrm>
            <a:off x="1549378" y="892470"/>
            <a:ext cx="6045245" cy="369332"/>
          </a:xfrm>
          <a:prstGeom prst="rect">
            <a:avLst/>
          </a:prstGeom>
          <a:noFill/>
        </p:spPr>
        <p:txBody>
          <a:bodyPr wrap="none" rtlCol="0">
            <a:spAutoFit/>
          </a:bodyPr>
          <a:lstStyle/>
          <a:p>
            <a:r>
              <a:rPr lang="fr-FR" dirty="0" smtClean="0">
                <a:solidFill>
                  <a:schemeClr val="bg1"/>
                </a:solidFill>
                <a:latin typeface="Optima"/>
                <a:cs typeface="Optima"/>
              </a:rPr>
              <a:t>Extrait de l’</a:t>
            </a:r>
            <a:r>
              <a:rPr lang="fr-FR" dirty="0" err="1" smtClean="0">
                <a:solidFill>
                  <a:schemeClr val="bg1"/>
                </a:solidFill>
                <a:latin typeface="Optima"/>
                <a:cs typeface="Optima"/>
              </a:rPr>
              <a:t>organization</a:t>
            </a:r>
            <a:r>
              <a:rPr lang="fr-FR" dirty="0" smtClean="0">
                <a:solidFill>
                  <a:schemeClr val="bg1"/>
                </a:solidFill>
                <a:latin typeface="Optima"/>
                <a:cs typeface="Optima"/>
              </a:rPr>
              <a:t> </a:t>
            </a:r>
            <a:r>
              <a:rPr lang="fr-FR" dirty="0" smtClean="0">
                <a:solidFill>
                  <a:schemeClr val="bg1"/>
                </a:solidFill>
                <a:latin typeface="Optima"/>
                <a:cs typeface="Optima"/>
                <a:hlinkClick r:id="rId2"/>
              </a:rPr>
              <a:t>ASPERA</a:t>
            </a:r>
            <a:r>
              <a:rPr lang="fr-FR" dirty="0" smtClean="0">
                <a:solidFill>
                  <a:schemeClr val="bg1"/>
                </a:solidFill>
                <a:latin typeface="Optima"/>
                <a:cs typeface="Optima"/>
              </a:rPr>
              <a:t> « </a:t>
            </a:r>
            <a:r>
              <a:rPr lang="en-US" dirty="0" smtClean="0">
                <a:solidFill>
                  <a:schemeClr val="bg1"/>
                </a:solidFill>
                <a:latin typeface="Optima"/>
                <a:cs typeface="Optima"/>
              </a:rPr>
              <a:t>roadmap</a:t>
            </a:r>
            <a:r>
              <a:rPr lang="fr-FR" dirty="0" smtClean="0">
                <a:solidFill>
                  <a:schemeClr val="bg1"/>
                </a:solidFill>
                <a:latin typeface="Optima"/>
                <a:cs typeface="Optima"/>
              </a:rPr>
              <a:t> » pour l’avenir</a:t>
            </a:r>
            <a:endParaRPr lang="fr-FR" dirty="0">
              <a:solidFill>
                <a:schemeClr val="bg1"/>
              </a:solidFill>
              <a:latin typeface="Optima"/>
              <a:cs typeface="Optim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Matière Noir</a:t>
            </a:r>
            <a:endParaRPr lang="fr-FR" dirty="0"/>
          </a:p>
        </p:txBody>
      </p:sp>
      <p:sp>
        <p:nvSpPr>
          <p:cNvPr id="5" name="Content Placeholder 4"/>
          <p:cNvSpPr>
            <a:spLocks noGrp="1"/>
          </p:cNvSpPr>
          <p:nvPr>
            <p:ph idx="1"/>
          </p:nvPr>
        </p:nvSpPr>
        <p:spPr/>
        <p:txBody>
          <a:bodyPr>
            <a:noAutofit/>
          </a:bodyPr>
          <a:lstStyle/>
          <a:p>
            <a:pPr marL="228600" indent="-228600" algn="just"/>
            <a:r>
              <a:rPr lang="fr-FR" sz="1600" dirty="0" smtClean="0">
                <a:solidFill>
                  <a:srgbClr val="FFFFFF"/>
                </a:solidFill>
              </a:rPr>
              <a:t>Seulement 4% de la masse d’univers est fait de la matière ordinaire – les baryons qui composent presque tout qu’on voit.  73% est un champs répulsif – « l’énergie noir » et 23% est </a:t>
            </a:r>
            <a:r>
              <a:rPr lang="fr-FR" sz="1600" dirty="0" err="1" smtClean="0">
                <a:solidFill>
                  <a:srgbClr val="FFFFFF"/>
                </a:solidFill>
              </a:rPr>
              <a:t>non-lumineuse</a:t>
            </a:r>
            <a:r>
              <a:rPr lang="fr-FR" sz="1600" dirty="0" smtClean="0">
                <a:solidFill>
                  <a:srgbClr val="FFFFFF"/>
                </a:solidFill>
              </a:rPr>
              <a:t>, </a:t>
            </a:r>
            <a:r>
              <a:rPr lang="fr-FR" sz="1600" dirty="0" err="1" smtClean="0">
                <a:solidFill>
                  <a:srgbClr val="FFFFFF"/>
                </a:solidFill>
              </a:rPr>
              <a:t>non-baryonique</a:t>
            </a:r>
            <a:r>
              <a:rPr lang="fr-FR" sz="1600" dirty="0" smtClean="0">
                <a:solidFill>
                  <a:srgbClr val="FFFFFF"/>
                </a:solidFill>
              </a:rPr>
              <a:t> « matière noir » dans le soi-disant ΛCDM modèle.  </a:t>
            </a:r>
          </a:p>
          <a:p>
            <a:pPr marL="228600" indent="-228600" algn="just"/>
            <a:r>
              <a:rPr lang="fr-FR" sz="1600" dirty="0" smtClean="0">
                <a:solidFill>
                  <a:srgbClr val="FFFFFF"/>
                </a:solidFill>
              </a:rPr>
              <a:t>La nature de l’énergie noire est tellement inconnue – OK skip </a:t>
            </a:r>
            <a:r>
              <a:rPr lang="fr-FR" sz="1600" dirty="0" err="1" smtClean="0">
                <a:solidFill>
                  <a:srgbClr val="FFFFFF"/>
                </a:solidFill>
              </a:rPr>
              <a:t>this</a:t>
            </a:r>
            <a:r>
              <a:rPr lang="fr-FR" sz="1600" dirty="0" smtClean="0">
                <a:solidFill>
                  <a:srgbClr val="FFFFFF"/>
                </a:solidFill>
              </a:rPr>
              <a:t> for </a:t>
            </a:r>
            <a:r>
              <a:rPr lang="fr-FR" sz="1600" dirty="0" err="1" smtClean="0">
                <a:solidFill>
                  <a:srgbClr val="FFFFFF"/>
                </a:solidFill>
              </a:rPr>
              <a:t>now</a:t>
            </a:r>
            <a:endParaRPr lang="fr-FR" sz="1600" dirty="0" smtClean="0">
              <a:solidFill>
                <a:srgbClr val="FFFFFF"/>
              </a:solidFill>
            </a:endParaRPr>
          </a:p>
          <a:p>
            <a:pPr marL="228600" indent="-228600" algn="just"/>
            <a:r>
              <a:rPr lang="fr-FR" sz="1600" dirty="0" smtClean="0">
                <a:solidFill>
                  <a:srgbClr val="FFFFFF"/>
                </a:solidFill>
              </a:rPr>
              <a:t>La particule DM est contrainte d’être massive, stable, faiblement interagissant, et </a:t>
            </a:r>
            <a:r>
              <a:rPr lang="fr-FR" sz="1600" dirty="0" err="1" smtClean="0">
                <a:solidFill>
                  <a:srgbClr val="FFFFFF"/>
                </a:solidFill>
              </a:rPr>
              <a:t>non-baryonic</a:t>
            </a:r>
            <a:r>
              <a:rPr lang="fr-FR" sz="1600" dirty="0" smtClean="0">
                <a:solidFill>
                  <a:srgbClr val="FFFFFF"/>
                </a:solidFill>
              </a:rPr>
              <a:t>: </a:t>
            </a:r>
            <a:r>
              <a:rPr lang="fr-FR" sz="1600" dirty="0" err="1" smtClean="0">
                <a:solidFill>
                  <a:srgbClr val="FFFFFF"/>
                </a:solidFill>
              </a:rPr>
              <a:t>WIMPs</a:t>
            </a:r>
            <a:r>
              <a:rPr lang="fr-FR" sz="1600" dirty="0" smtClean="0">
                <a:solidFill>
                  <a:srgbClr val="FFFFFF"/>
                </a:solidFill>
              </a:rPr>
              <a:t> (</a:t>
            </a:r>
            <a:r>
              <a:rPr lang="fr-FR" sz="1600" dirty="0" err="1" smtClean="0">
                <a:solidFill>
                  <a:srgbClr val="FFFFFF"/>
                </a:solidFill>
              </a:rPr>
              <a:t>Weakly</a:t>
            </a:r>
            <a:r>
              <a:rPr lang="fr-FR" sz="1600" dirty="0" smtClean="0">
                <a:solidFill>
                  <a:srgbClr val="FFFFFF"/>
                </a:solidFill>
              </a:rPr>
              <a:t> </a:t>
            </a:r>
            <a:r>
              <a:rPr lang="fr-FR" sz="1600" dirty="0" err="1" smtClean="0">
                <a:solidFill>
                  <a:srgbClr val="FFFFFF"/>
                </a:solidFill>
              </a:rPr>
              <a:t>Interacting</a:t>
            </a:r>
            <a:r>
              <a:rPr lang="fr-FR" sz="1600" dirty="0" smtClean="0">
                <a:solidFill>
                  <a:srgbClr val="FFFFFF"/>
                </a:solidFill>
              </a:rPr>
              <a:t> Massive </a:t>
            </a:r>
            <a:r>
              <a:rPr lang="fr-FR" sz="1600" dirty="0" err="1" smtClean="0">
                <a:solidFill>
                  <a:srgbClr val="FFFFFF"/>
                </a:solidFill>
              </a:rPr>
              <a:t>Particles</a:t>
            </a:r>
            <a:r>
              <a:rPr lang="fr-FR" sz="1600" dirty="0" smtClean="0">
                <a:solidFill>
                  <a:srgbClr val="FFFFFF"/>
                </a:solidFill>
              </a:rPr>
              <a:t>).  Les candidats plus favori : LSP </a:t>
            </a:r>
            <a:r>
              <a:rPr lang="fr-FR" sz="1600" dirty="0" err="1" smtClean="0">
                <a:solidFill>
                  <a:srgbClr val="FFFFFF"/>
                </a:solidFill>
              </a:rPr>
              <a:t>neutralinos</a:t>
            </a:r>
            <a:r>
              <a:rPr lang="fr-FR" sz="1600" dirty="0" smtClean="0">
                <a:solidFill>
                  <a:srgbClr val="FFFFFF"/>
                </a:solidFill>
              </a:rPr>
              <a:t> de SUSY</a:t>
            </a:r>
          </a:p>
          <a:p>
            <a:pPr marL="228600" indent="-228600" algn="just"/>
            <a:r>
              <a:rPr lang="fr-FR" sz="1600" dirty="0" smtClean="0">
                <a:solidFill>
                  <a:srgbClr val="FFFFFF"/>
                </a:solidFill>
              </a:rPr>
              <a:t>L’évidence pour DM </a:t>
            </a:r>
          </a:p>
          <a:p>
            <a:pPr marL="685800" lvl="1" indent="-228600" algn="just">
              <a:buFont typeface="Arial"/>
              <a:buChar char="•"/>
            </a:pPr>
            <a:r>
              <a:rPr lang="fr-FR" sz="1600" dirty="0" smtClean="0">
                <a:solidFill>
                  <a:srgbClr val="FFFFFF"/>
                </a:solidFill>
              </a:rPr>
              <a:t>CMBR mesures sont les plus précises, sinon indirect </a:t>
            </a:r>
            <a:endParaRPr lang="fr-FR" sz="1600" dirty="0" smtClean="0">
              <a:solidFill>
                <a:srgbClr val="FFFFFF"/>
              </a:solidFill>
            </a:endParaRPr>
          </a:p>
          <a:p>
            <a:pPr marL="685800" lvl="1" indent="-228600" algn="just">
              <a:buFont typeface="Arial"/>
              <a:buChar char="•"/>
            </a:pPr>
            <a:r>
              <a:rPr lang="fr-FR" sz="1600" dirty="0" smtClean="0">
                <a:solidFill>
                  <a:srgbClr val="FFFFFF"/>
                </a:solidFill>
              </a:rPr>
              <a:t>É</a:t>
            </a:r>
            <a:r>
              <a:rPr lang="fr-FR" sz="1600" dirty="0" smtClean="0">
                <a:solidFill>
                  <a:srgbClr val="FFFFFF"/>
                </a:solidFill>
              </a:rPr>
              <a:t>galement </a:t>
            </a:r>
            <a:r>
              <a:rPr lang="fr-FR" sz="1600" dirty="0" smtClean="0">
                <a:solidFill>
                  <a:srgbClr val="FFFFFF"/>
                </a:solidFill>
              </a:rPr>
              <a:t>depuis 1937 il est connu que les distributions de la matière lumineuse dans les galaxies et les amas des galaxies sont pas en accordance avec les vitesses de la rotation de ces systèmes: DM « halos » autour les galaxies</a:t>
            </a:r>
          </a:p>
          <a:p>
            <a:pPr marL="228600" indent="-228600" algn="just"/>
            <a:r>
              <a:rPr lang="fr-FR" sz="1600" dirty="0" smtClean="0">
                <a:solidFill>
                  <a:srgbClr val="FFFFFF"/>
                </a:solidFill>
              </a:rPr>
              <a:t>La détection de DM:	</a:t>
            </a:r>
          </a:p>
          <a:p>
            <a:pPr marL="685800" lvl="1" indent="-228600" algn="just">
              <a:buFont typeface="Arial"/>
              <a:buChar char="•"/>
            </a:pPr>
            <a:r>
              <a:rPr lang="fr-FR" sz="1600" dirty="0" smtClean="0">
                <a:solidFill>
                  <a:srgbClr val="FFFFFF"/>
                </a:solidFill>
              </a:rPr>
              <a:t>Direct: le DM interagit dans un cristal ou semiconducteur.  Le group DAMA actuellement annonce un résultat positif</a:t>
            </a:r>
            <a:r>
              <a:rPr lang="fr-FR" sz="1600" dirty="0" smtClean="0">
                <a:solidFill>
                  <a:srgbClr val="FFFFFF"/>
                </a:solidFill>
              </a:rPr>
              <a:t> – CDMS voit 2 évènements mais c’est encore compatible avec le </a:t>
            </a:r>
            <a:r>
              <a:rPr lang="fr-FR" sz="1600" dirty="0" err="1" smtClean="0">
                <a:solidFill>
                  <a:srgbClr val="FFFFFF"/>
                </a:solidFill>
              </a:rPr>
              <a:t>buit</a:t>
            </a:r>
            <a:r>
              <a:rPr lang="fr-FR" sz="1600" dirty="0" smtClean="0">
                <a:solidFill>
                  <a:srgbClr val="FFFFFF"/>
                </a:solidFill>
              </a:rPr>
              <a:t> fond. </a:t>
            </a:r>
          </a:p>
          <a:p>
            <a:pPr marL="685800" lvl="1" indent="-228600" algn="just">
              <a:buFont typeface="Arial"/>
              <a:buChar char="•"/>
            </a:pPr>
            <a:r>
              <a:rPr lang="fr-FR" sz="1600" dirty="0" smtClean="0">
                <a:solidFill>
                  <a:srgbClr val="FFFFFF"/>
                </a:solidFill>
              </a:rPr>
              <a:t>Indirect: le DM particules s’annihilent produisant gammas, </a:t>
            </a:r>
            <a:r>
              <a:rPr lang="fr-FR" sz="1600" dirty="0" err="1" smtClean="0">
                <a:solidFill>
                  <a:srgbClr val="FFFFFF"/>
                </a:solidFill>
              </a:rPr>
              <a:t>electrons</a:t>
            </a:r>
            <a:r>
              <a:rPr lang="fr-FR" sz="1600" dirty="0" smtClean="0">
                <a:solidFill>
                  <a:srgbClr val="FFFFFF"/>
                </a:solidFill>
              </a:rPr>
              <a:t>, neutrinos, </a:t>
            </a:r>
            <a:r>
              <a:rPr lang="fr-FR" sz="1600" dirty="0" smtClean="0">
                <a:solidFill>
                  <a:srgbClr val="FFFFFF"/>
                </a:solidFill>
              </a:rPr>
              <a:t>… voir l’expose plus tard de Z. </a:t>
            </a:r>
            <a:r>
              <a:rPr lang="fr-FR" sz="1600" dirty="0" err="1" smtClean="0">
                <a:solidFill>
                  <a:srgbClr val="FFFFFF"/>
                </a:solidFill>
              </a:rPr>
              <a:t>Charif</a:t>
            </a:r>
            <a:r>
              <a:rPr lang="fr-FR" sz="1600" dirty="0" smtClean="0">
                <a:solidFill>
                  <a:srgbClr val="FFFFFF"/>
                </a:solidFill>
              </a:rPr>
              <a:t>.</a:t>
            </a:r>
            <a:endParaRPr lang="fr-FR" sz="1600" dirty="0"/>
          </a:p>
        </p:txBody>
      </p:sp>
      <p:sp>
        <p:nvSpPr>
          <p:cNvPr id="6" name="Date Placeholder 5"/>
          <p:cNvSpPr>
            <a:spLocks noGrp="1"/>
          </p:cNvSpPr>
          <p:nvPr>
            <p:ph type="dt" sz="half" idx="10"/>
          </p:nvPr>
        </p:nvSpPr>
        <p:spPr/>
        <p:txBody>
          <a:bodyPr/>
          <a:lstStyle/>
          <a:p>
            <a:r>
              <a:rPr lang="en-US" smtClean="0"/>
              <a:t>11/26/10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4</a:t>
            </a:fld>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Ondes Gravitationnelles</a:t>
            </a:r>
            <a:endParaRPr lang="fr-FR" dirty="0"/>
          </a:p>
        </p:txBody>
      </p:sp>
      <p:sp>
        <p:nvSpPr>
          <p:cNvPr id="3" name="Date Placeholder 2"/>
          <p:cNvSpPr>
            <a:spLocks noGrp="1"/>
          </p:cNvSpPr>
          <p:nvPr>
            <p:ph type="dt" sz="half" idx="10"/>
          </p:nvPr>
        </p:nvSpPr>
        <p:spPr/>
        <p:txBody>
          <a:bodyPr/>
          <a:lstStyle/>
          <a:p>
            <a:r>
              <a:rPr lang="en-US" smtClean="0"/>
              <a:t>11/26/10</a:t>
            </a:r>
            <a:endParaRPr lang="fr-FR"/>
          </a:p>
        </p:txBody>
      </p:sp>
      <p:sp>
        <p:nvSpPr>
          <p:cNvPr id="4" name="Slide Number Placeholder 3"/>
          <p:cNvSpPr>
            <a:spLocks noGrp="1"/>
          </p:cNvSpPr>
          <p:nvPr>
            <p:ph type="sldNum" sz="quarter" idx="12"/>
          </p:nvPr>
        </p:nvSpPr>
        <p:spPr/>
        <p:txBody>
          <a:bodyPr/>
          <a:lstStyle/>
          <a:p>
            <a:fld id="{96B7E9BE-1243-6846-877D-65D641F451C6}" type="slidenum">
              <a:rPr lang="fr-FR" smtClean="0"/>
              <a:pPr/>
              <a:t>5</a:t>
            </a:fld>
            <a:endParaRPr lang="fr-FR"/>
          </a:p>
        </p:txBody>
      </p:sp>
      <p:sp>
        <p:nvSpPr>
          <p:cNvPr id="5" name="Footer Placeholder 4"/>
          <p:cNvSpPr>
            <a:spLocks noGrp="1"/>
          </p:cNvSpPr>
          <p:nvPr>
            <p:ph type="ftr" sz="quarter" idx="11"/>
          </p:nvPr>
        </p:nvSpPr>
        <p:spPr/>
        <p:txBody>
          <a:bodyPr/>
          <a:lstStyle/>
          <a:p>
            <a:r>
              <a:rPr lang="en-US" smtClean="0"/>
              <a:t>JJC-2010</a:t>
            </a:r>
            <a:endParaRPr lang="fr-FR" dirty="0"/>
          </a:p>
        </p:txBody>
      </p:sp>
      <p:pic>
        <p:nvPicPr>
          <p:cNvPr id="6" name="Picture 5"/>
          <p:cNvPicPr>
            <a:picLocks noChangeAspect="1"/>
          </p:cNvPicPr>
          <p:nvPr/>
        </p:nvPicPr>
        <p:blipFill>
          <a:blip r:embed="rId2">
            <a:duotone>
              <a:schemeClr val="bg2">
                <a:shade val="45000"/>
                <a:satMod val="135000"/>
              </a:schemeClr>
              <a:prstClr val="white"/>
            </a:duotone>
          </a:blip>
          <a:stretch>
            <a:fillRect/>
          </a:stretch>
        </p:blipFill>
        <p:spPr>
          <a:xfrm>
            <a:off x="3544592" y="1958517"/>
            <a:ext cx="2351774" cy="631820"/>
          </a:xfrm>
          <a:prstGeom prst="rect">
            <a:avLst/>
          </a:prstGeom>
        </p:spPr>
      </p:pic>
      <p:sp>
        <p:nvSpPr>
          <p:cNvPr id="7" name="TextBox 6"/>
          <p:cNvSpPr txBox="1"/>
          <p:nvPr/>
        </p:nvSpPr>
        <p:spPr>
          <a:xfrm>
            <a:off x="457200" y="1109866"/>
            <a:ext cx="8229600" cy="646331"/>
          </a:xfrm>
          <a:prstGeom prst="rect">
            <a:avLst/>
          </a:prstGeom>
          <a:noFill/>
        </p:spPr>
        <p:txBody>
          <a:bodyPr wrap="square" rtlCol="0">
            <a:spAutoFit/>
          </a:bodyPr>
          <a:lstStyle/>
          <a:p>
            <a:r>
              <a:rPr lang="fr-FR" dirty="0" smtClean="0">
                <a:solidFill>
                  <a:schemeClr val="bg1">
                    <a:lumMod val="95000"/>
                  </a:schemeClr>
                </a:solidFill>
                <a:latin typeface="Optima"/>
                <a:cs typeface="Optima"/>
              </a:rPr>
              <a:t>La radiation gravitationnelle émise par un syst</a:t>
            </a:r>
            <a:r>
              <a:rPr lang="fr-FR" dirty="0" smtClean="0">
                <a:solidFill>
                  <a:schemeClr val="bg1">
                    <a:lumMod val="95000"/>
                  </a:schemeClr>
                </a:solidFill>
                <a:latin typeface="Optima"/>
                <a:cs typeface="Optima"/>
              </a:rPr>
              <a:t>ème binaire est exprimé dans l’expression:</a:t>
            </a:r>
            <a:endParaRPr lang="fr-FR" dirty="0">
              <a:solidFill>
                <a:schemeClr val="bg1">
                  <a:lumMod val="95000"/>
                </a:schemeClr>
              </a:solidFill>
              <a:latin typeface="Optima"/>
              <a:cs typeface="Optima"/>
            </a:endParaRPr>
          </a:p>
        </p:txBody>
      </p:sp>
      <p:sp>
        <p:nvSpPr>
          <p:cNvPr id="8" name="TextBox 7"/>
          <p:cNvSpPr txBox="1"/>
          <p:nvPr/>
        </p:nvSpPr>
        <p:spPr>
          <a:xfrm>
            <a:off x="457200" y="2906247"/>
            <a:ext cx="8229600" cy="923330"/>
          </a:xfrm>
          <a:prstGeom prst="rect">
            <a:avLst/>
          </a:prstGeom>
          <a:noFill/>
        </p:spPr>
        <p:txBody>
          <a:bodyPr wrap="square" rtlCol="0">
            <a:spAutoFit/>
          </a:bodyPr>
          <a:lstStyle/>
          <a:p>
            <a:r>
              <a:rPr lang="fr-FR" dirty="0" smtClean="0">
                <a:solidFill>
                  <a:schemeClr val="bg1">
                    <a:lumMod val="95000"/>
                  </a:schemeClr>
                </a:solidFill>
                <a:latin typeface="Optima"/>
                <a:cs typeface="Optima"/>
              </a:rPr>
              <a:t>Pour le syst</a:t>
            </a:r>
            <a:r>
              <a:rPr lang="fr-FR" dirty="0" smtClean="0">
                <a:solidFill>
                  <a:schemeClr val="bg1">
                    <a:lumMod val="95000"/>
                  </a:schemeClr>
                </a:solidFill>
                <a:latin typeface="Optima"/>
                <a:cs typeface="Optima"/>
              </a:rPr>
              <a:t>ème Soleil – Terre est équivalent à 300 W!  Ne soyez pas découragés, parce que la fusion d’un système binaire des étoiles à neutrons dégage 10</a:t>
            </a:r>
            <a:r>
              <a:rPr lang="fr-FR" baseline="30000" dirty="0" smtClean="0">
                <a:solidFill>
                  <a:schemeClr val="bg1">
                    <a:lumMod val="95000"/>
                  </a:schemeClr>
                </a:solidFill>
                <a:latin typeface="Optima"/>
                <a:cs typeface="Optima"/>
              </a:rPr>
              <a:t>22</a:t>
            </a:r>
            <a:r>
              <a:rPr lang="fr-FR" dirty="0" smtClean="0">
                <a:solidFill>
                  <a:schemeClr val="bg1">
                    <a:lumMod val="95000"/>
                  </a:schemeClr>
                </a:solidFill>
                <a:latin typeface="Optima"/>
                <a:cs typeface="Optima"/>
              </a:rPr>
              <a:t> fois cette puissance, et le </a:t>
            </a:r>
            <a:r>
              <a:rPr lang="fr-FR" dirty="0" err="1" smtClean="0">
                <a:solidFill>
                  <a:schemeClr val="bg1">
                    <a:lumMod val="95000"/>
                  </a:schemeClr>
                </a:solidFill>
                <a:latin typeface="Optima"/>
                <a:cs typeface="Optima"/>
              </a:rPr>
              <a:t>strain</a:t>
            </a:r>
            <a:r>
              <a:rPr lang="fr-FR" dirty="0" smtClean="0">
                <a:solidFill>
                  <a:schemeClr val="bg1">
                    <a:lumMod val="95000"/>
                  </a:schemeClr>
                </a:solidFill>
                <a:latin typeface="Optima"/>
                <a:cs typeface="Optima"/>
              </a:rPr>
              <a:t> varie comme 1-sur-r, pas 1-sur-r-carré   </a:t>
            </a:r>
            <a:endParaRPr lang="fr-FR" dirty="0">
              <a:solidFill>
                <a:schemeClr val="bg1">
                  <a:lumMod val="95000"/>
                </a:schemeClr>
              </a:solidFill>
              <a:latin typeface="Optima"/>
              <a:cs typeface="Optima"/>
            </a:endParaRPr>
          </a:p>
        </p:txBody>
      </p:sp>
      <p:pic>
        <p:nvPicPr>
          <p:cNvPr id="9" name="Picture 8"/>
          <p:cNvPicPr>
            <a:picLocks noChangeAspect="1"/>
          </p:cNvPicPr>
          <p:nvPr/>
        </p:nvPicPr>
        <p:blipFill>
          <a:blip r:embed="rId3">
            <a:duotone>
              <a:schemeClr val="bg2">
                <a:shade val="45000"/>
                <a:satMod val="135000"/>
              </a:schemeClr>
              <a:prstClr val="white"/>
            </a:duotone>
          </a:blip>
          <a:stretch>
            <a:fillRect/>
          </a:stretch>
        </p:blipFill>
        <p:spPr>
          <a:xfrm>
            <a:off x="3420764" y="4008856"/>
            <a:ext cx="2914781" cy="685831"/>
          </a:xfrm>
          <a:prstGeom prst="rect">
            <a:avLst/>
          </a:prstGeom>
        </p:spPr>
      </p:pic>
      <p:sp>
        <p:nvSpPr>
          <p:cNvPr id="10" name="TextBox 9"/>
          <p:cNvSpPr txBox="1"/>
          <p:nvPr/>
        </p:nvSpPr>
        <p:spPr>
          <a:xfrm>
            <a:off x="609600" y="4874257"/>
            <a:ext cx="8229600" cy="369332"/>
          </a:xfrm>
          <a:prstGeom prst="rect">
            <a:avLst/>
          </a:prstGeom>
          <a:noFill/>
        </p:spPr>
        <p:txBody>
          <a:bodyPr wrap="square" rtlCol="0">
            <a:spAutoFit/>
          </a:bodyPr>
          <a:lstStyle/>
          <a:p>
            <a:r>
              <a:rPr lang="fr-FR" dirty="0" smtClean="0">
                <a:solidFill>
                  <a:schemeClr val="bg1">
                    <a:lumMod val="95000"/>
                  </a:schemeClr>
                </a:solidFill>
                <a:latin typeface="Optima"/>
                <a:cs typeface="Optima"/>
              </a:rPr>
              <a:t>Vous </a:t>
            </a:r>
            <a:r>
              <a:rPr lang="fr-FR" dirty="0" smtClean="0">
                <a:solidFill>
                  <a:schemeClr val="bg1">
                    <a:lumMod val="95000"/>
                  </a:schemeClr>
                </a:solidFill>
                <a:latin typeface="Optima"/>
                <a:cs typeface="Optima"/>
              </a:rPr>
              <a:t>êtes dirigés à l’exposé de M. </a:t>
            </a:r>
            <a:r>
              <a:rPr lang="fr-FR" dirty="0" err="1" smtClean="0">
                <a:solidFill>
                  <a:schemeClr val="bg1">
                    <a:lumMod val="95000"/>
                  </a:schemeClr>
                </a:solidFill>
                <a:latin typeface="Optima"/>
                <a:cs typeface="Optima"/>
              </a:rPr>
              <a:t>Was</a:t>
            </a:r>
            <a:r>
              <a:rPr lang="fr-FR" dirty="0" smtClean="0">
                <a:solidFill>
                  <a:schemeClr val="bg1">
                    <a:lumMod val="95000"/>
                  </a:schemeClr>
                </a:solidFill>
                <a:latin typeface="Optima"/>
                <a:cs typeface="Optima"/>
              </a:rPr>
              <a:t> pour les infos concrètes.</a:t>
            </a:r>
            <a:endParaRPr lang="fr-FR" dirty="0">
              <a:solidFill>
                <a:schemeClr val="bg1">
                  <a:lumMod val="95000"/>
                </a:schemeClr>
              </a:solidFill>
              <a:latin typeface="Optima"/>
              <a:cs typeface="Optima"/>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smtClean="0"/>
              <a:t>Astronomie avec particules</a:t>
            </a:r>
            <a:endParaRPr lang="fr-FR" dirty="0"/>
          </a:p>
        </p:txBody>
      </p:sp>
      <p:sp>
        <p:nvSpPr>
          <p:cNvPr id="5" name="Text Placeholder 4"/>
          <p:cNvSpPr>
            <a:spLocks noGrp="1"/>
          </p:cNvSpPr>
          <p:nvPr>
            <p:ph type="body" idx="1"/>
          </p:nvPr>
        </p:nvSpPr>
        <p:spPr/>
        <p:txBody>
          <a:bodyPr/>
          <a:lstStyle/>
          <a:p>
            <a:r>
              <a:rPr lang="fr-FR" dirty="0" smtClean="0"/>
              <a:t>Protons / Noyaux, Gammas, et Neutrinos</a:t>
            </a:r>
            <a:endParaRPr lang="fr-FR" dirty="0"/>
          </a:p>
        </p:txBody>
      </p:sp>
      <p:sp>
        <p:nvSpPr>
          <p:cNvPr id="6" name="Date Placeholder 5"/>
          <p:cNvSpPr>
            <a:spLocks noGrp="1"/>
          </p:cNvSpPr>
          <p:nvPr>
            <p:ph type="dt" sz="half" idx="10"/>
          </p:nvPr>
        </p:nvSpPr>
        <p:spPr/>
        <p:txBody>
          <a:bodyPr/>
          <a:lstStyle/>
          <a:p>
            <a:r>
              <a:rPr lang="en-US" smtClean="0"/>
              <a:t>11/26/10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6</a:t>
            </a:fld>
            <a:endParaRPr lang="fr-FR"/>
          </a:p>
        </p:txBody>
      </p:sp>
      <p:sp>
        <p:nvSpPr>
          <p:cNvPr id="8" name="Footer Placeholder 7"/>
          <p:cNvSpPr>
            <a:spLocks noGrp="1"/>
          </p:cNvSpPr>
          <p:nvPr>
            <p:ph type="ftr" sz="quarter" idx="11"/>
          </p:nvPr>
        </p:nvSpPr>
        <p:spPr/>
        <p:txBody>
          <a:bodyPr/>
          <a:lstStyle/>
          <a:p>
            <a:r>
              <a:rPr lang="en-US" smtClean="0"/>
              <a:t>JJC-2010</a:t>
            </a: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smtClean="0"/>
              <a:t>Les Messagers et les Sources</a:t>
            </a:r>
            <a:endParaRPr lang="fr-FR" dirty="0"/>
          </a:p>
        </p:txBody>
      </p:sp>
      <p:sp>
        <p:nvSpPr>
          <p:cNvPr id="5" name="Content Placeholder 4"/>
          <p:cNvSpPr>
            <a:spLocks noGrp="1"/>
          </p:cNvSpPr>
          <p:nvPr>
            <p:ph idx="1"/>
          </p:nvPr>
        </p:nvSpPr>
        <p:spPr>
          <a:xfrm>
            <a:off x="457200" y="957806"/>
            <a:ext cx="5289919" cy="5250029"/>
          </a:xfrm>
        </p:spPr>
        <p:txBody>
          <a:bodyPr>
            <a:normAutofit fontScale="47500" lnSpcReduction="20000"/>
          </a:bodyPr>
          <a:lstStyle/>
          <a:p>
            <a:pPr marL="176213" indent="-176213"/>
            <a:r>
              <a:rPr lang="fr-FR" dirty="0" smtClean="0">
                <a:solidFill>
                  <a:schemeClr val="bg1">
                    <a:lumMod val="95000"/>
                  </a:schemeClr>
                </a:solidFill>
              </a:rPr>
              <a:t>D’être un messager des informations des phénomènes cosmiques à haute énergie, on a besoin les caractéristiques suivantes:</a:t>
            </a:r>
          </a:p>
          <a:p>
            <a:pPr marL="400050" lvl="1" indent="-166688"/>
            <a:r>
              <a:rPr lang="fr-FR" dirty="0" smtClean="0">
                <a:solidFill>
                  <a:schemeClr val="bg1">
                    <a:lumMod val="95000"/>
                  </a:schemeClr>
                </a:solidFill>
              </a:rPr>
              <a:t>On doit être une particule stable</a:t>
            </a:r>
          </a:p>
          <a:p>
            <a:pPr marL="400050" lvl="1" indent="-166688"/>
            <a:r>
              <a:rPr lang="fr-FR" dirty="0" smtClean="0">
                <a:solidFill>
                  <a:schemeClr val="bg1">
                    <a:lumMod val="95000"/>
                  </a:schemeClr>
                </a:solidFill>
              </a:rPr>
              <a:t>C’est préférable si on n’a pas la charge, autrement on est dévié par les champs magnétiques galactiques et intergalactiques (rayon Lamour / </a:t>
            </a:r>
            <a:r>
              <a:rPr lang="en-US" dirty="0" err="1" smtClean="0">
                <a:solidFill>
                  <a:schemeClr val="bg1">
                    <a:lumMod val="95000"/>
                  </a:schemeClr>
                </a:solidFill>
              </a:rPr>
              <a:t>gyroradius</a:t>
            </a:r>
            <a:r>
              <a:rPr lang="fr-FR" dirty="0" smtClean="0">
                <a:solidFill>
                  <a:schemeClr val="bg1">
                    <a:lumMod val="95000"/>
                  </a:schemeClr>
                </a:solidFill>
              </a:rPr>
              <a:t>) </a:t>
            </a:r>
          </a:p>
          <a:p>
            <a:pPr marL="400050" lvl="1" indent="-166688"/>
            <a:r>
              <a:rPr lang="fr-FR" dirty="0" smtClean="0">
                <a:solidFill>
                  <a:schemeClr val="bg1">
                    <a:lumMod val="95000"/>
                  </a:schemeClr>
                </a:solidFill>
              </a:rPr>
              <a:t>Pour les détecteurs basés au niveau de la terre, il faut que les particules puissent pénétrer l’atmosphère </a:t>
            </a:r>
          </a:p>
          <a:p>
            <a:pPr marL="176213" indent="-176213"/>
            <a:r>
              <a:rPr lang="fr-FR" dirty="0" smtClean="0">
                <a:solidFill>
                  <a:schemeClr val="bg1">
                    <a:lumMod val="95000"/>
                  </a:schemeClr>
                </a:solidFill>
              </a:rPr>
              <a:t>Ils restent</a:t>
            </a:r>
          </a:p>
          <a:p>
            <a:pPr marL="400050" lvl="1" indent="-166688"/>
            <a:r>
              <a:rPr lang="fr-FR" b="1" dirty="0" smtClean="0">
                <a:solidFill>
                  <a:schemeClr val="bg1"/>
                </a:solidFill>
              </a:rPr>
              <a:t>Protons et noyaux</a:t>
            </a:r>
            <a:r>
              <a:rPr lang="fr-FR" dirty="0" smtClean="0">
                <a:solidFill>
                  <a:schemeClr val="bg1">
                    <a:lumMod val="95000"/>
                  </a:schemeClr>
                </a:solidFill>
              </a:rPr>
              <a:t/>
            </a:r>
            <a:br>
              <a:rPr lang="fr-FR" dirty="0" smtClean="0">
                <a:solidFill>
                  <a:schemeClr val="bg1">
                    <a:lumMod val="95000"/>
                  </a:schemeClr>
                </a:solidFill>
              </a:rPr>
            </a:br>
            <a:r>
              <a:rPr lang="fr-FR" dirty="0" smtClean="0">
                <a:solidFill>
                  <a:schemeClr val="bg1">
                    <a:lumMod val="95000"/>
                  </a:schemeClr>
                </a:solidFill>
              </a:rPr>
              <a:t>Les protons forment la majorité du flux des RC – ¾ au sommet de l’atmosphère, et presque tous les restants sont noyaux plus massives: He, C, O, Ne, Mg, Si, S, Ar, Ca, Fe … à cause de leur charge, ils sont déviés en traversant l’espace, ainsi c’est difficile d’identifier les sources ponctuelles (M. </a:t>
            </a:r>
            <a:r>
              <a:rPr lang="fr-FR" dirty="0" err="1" smtClean="0">
                <a:solidFill>
                  <a:schemeClr val="bg1">
                    <a:lumMod val="95000"/>
                  </a:schemeClr>
                </a:solidFill>
              </a:rPr>
              <a:t>M</a:t>
            </a:r>
            <a:r>
              <a:rPr lang="fr-FR" dirty="0" err="1" smtClean="0">
                <a:solidFill>
                  <a:schemeClr val="bg1">
                    <a:lumMod val="95000"/>
                  </a:schemeClr>
                </a:solidFill>
              </a:rPr>
              <a:t>ünchmeyer</a:t>
            </a:r>
            <a:r>
              <a:rPr lang="fr-FR" smtClean="0">
                <a:solidFill>
                  <a:schemeClr val="bg1">
                    <a:lumMod val="95000"/>
                  </a:schemeClr>
                </a:solidFill>
              </a:rPr>
              <a:t>)</a:t>
            </a:r>
            <a:endParaRPr lang="fr-FR" smtClean="0">
              <a:solidFill>
                <a:schemeClr val="bg1">
                  <a:lumMod val="95000"/>
                </a:schemeClr>
              </a:solidFill>
            </a:endParaRPr>
          </a:p>
          <a:p>
            <a:pPr marL="400050" lvl="1" indent="-166688"/>
            <a:r>
              <a:rPr lang="fr-FR" b="1" dirty="0" smtClean="0">
                <a:solidFill>
                  <a:schemeClr val="bg1"/>
                </a:solidFill>
              </a:rPr>
              <a:t>Gammas et électrons</a:t>
            </a:r>
            <a:r>
              <a:rPr lang="fr-FR" dirty="0" smtClean="0">
                <a:solidFill>
                  <a:schemeClr val="bg1">
                    <a:lumMod val="95000"/>
                  </a:schemeClr>
                </a:solidFill>
              </a:rPr>
              <a:t/>
            </a:r>
            <a:br>
              <a:rPr lang="fr-FR" dirty="0" smtClean="0">
                <a:solidFill>
                  <a:schemeClr val="bg1">
                    <a:lumMod val="95000"/>
                  </a:schemeClr>
                </a:solidFill>
              </a:rPr>
            </a:br>
            <a:r>
              <a:rPr lang="fr-FR" dirty="0" smtClean="0">
                <a:solidFill>
                  <a:schemeClr val="bg1">
                    <a:lumMod val="95000"/>
                  </a:schemeClr>
                </a:solidFill>
              </a:rPr>
              <a:t>Les photons de haute énergie ont donné, depuis les 90’s, un abondance de connaissance (CGRO: EGRET / BATSE 1991-2000 et actuellement FERMI).  Ils sont neutres, donc pointent à les sources.  À les énergies au-delà 1 </a:t>
            </a:r>
            <a:r>
              <a:rPr lang="fr-FR" dirty="0" err="1" smtClean="0">
                <a:solidFill>
                  <a:schemeClr val="bg1">
                    <a:lumMod val="95000"/>
                  </a:schemeClr>
                </a:solidFill>
              </a:rPr>
              <a:t>TeV</a:t>
            </a:r>
            <a:r>
              <a:rPr lang="fr-FR" dirty="0" smtClean="0">
                <a:solidFill>
                  <a:schemeClr val="bg1">
                    <a:lumMod val="95000"/>
                  </a:schemeClr>
                </a:solidFill>
              </a:rPr>
              <a:t> ils interagissent avec le CMBR et ici l’horizon est limité à notre voisinage cosmique. </a:t>
            </a:r>
          </a:p>
          <a:p>
            <a:pPr marL="400050" lvl="1" indent="-166688"/>
            <a:r>
              <a:rPr lang="fr-FR" b="1" dirty="0" smtClean="0">
                <a:solidFill>
                  <a:schemeClr val="bg1"/>
                </a:solidFill>
              </a:rPr>
              <a:t>Neutrinos</a:t>
            </a:r>
            <a:r>
              <a:rPr lang="fr-FR" dirty="0" smtClean="0">
                <a:solidFill>
                  <a:schemeClr val="bg1">
                    <a:lumMod val="95000"/>
                  </a:schemeClr>
                </a:solidFill>
              </a:rPr>
              <a:t/>
            </a:r>
            <a:br>
              <a:rPr lang="fr-FR" dirty="0" smtClean="0">
                <a:solidFill>
                  <a:schemeClr val="bg1">
                    <a:lumMod val="95000"/>
                  </a:schemeClr>
                </a:solidFill>
              </a:rPr>
            </a:br>
            <a:r>
              <a:rPr lang="fr-FR" dirty="0" smtClean="0">
                <a:solidFill>
                  <a:schemeClr val="bg1">
                    <a:lumMod val="95000"/>
                  </a:schemeClr>
                </a:solidFill>
              </a:rPr>
              <a:t>Les neutrinos sont très bons particules pour porter les informations des sources directement à l’observateur.  Ils sont neutres et ils possèdent une section efficace ridiculement petite, alors ils peuvent venir du cœur d’une source, essentiellement pas changés jusqu’à l’interaction dans le détecteur.  Malheureusement, la section efficace aussi nécessite les détecteurs de tailles extrêmes. </a:t>
            </a:r>
          </a:p>
        </p:txBody>
      </p:sp>
      <p:sp>
        <p:nvSpPr>
          <p:cNvPr id="6" name="Date Placeholder 5"/>
          <p:cNvSpPr>
            <a:spLocks noGrp="1"/>
          </p:cNvSpPr>
          <p:nvPr>
            <p:ph type="dt" sz="half" idx="10"/>
          </p:nvPr>
        </p:nvSpPr>
        <p:spPr/>
        <p:txBody>
          <a:bodyPr/>
          <a:lstStyle/>
          <a:p>
            <a:r>
              <a:rPr lang="en-US" smtClean="0"/>
              <a:t>11/26/10</a:t>
            </a:r>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sp>
        <p:nvSpPr>
          <p:cNvPr id="7" name="Slide Number Placeholder 6"/>
          <p:cNvSpPr>
            <a:spLocks noGrp="1"/>
          </p:cNvSpPr>
          <p:nvPr>
            <p:ph type="sldNum" sz="quarter" idx="12"/>
          </p:nvPr>
        </p:nvSpPr>
        <p:spPr/>
        <p:txBody>
          <a:bodyPr/>
          <a:lstStyle/>
          <a:p>
            <a:fld id="{96B7E9BE-1243-6846-877D-65D641F451C6}" type="slidenum">
              <a:rPr lang="fr-FR" smtClean="0"/>
              <a:pPr/>
              <a:t>7</a:t>
            </a:fld>
            <a:endParaRPr lang="fr-FR"/>
          </a:p>
        </p:txBody>
      </p:sp>
      <p:pic>
        <p:nvPicPr>
          <p:cNvPr id="14" name="Picture 13"/>
          <p:cNvPicPr>
            <a:picLocks noChangeAspect="1"/>
          </p:cNvPicPr>
          <p:nvPr/>
        </p:nvPicPr>
        <p:blipFill>
          <a:blip r:embed="rId2"/>
          <a:stretch>
            <a:fillRect/>
          </a:stretch>
        </p:blipFill>
        <p:spPr>
          <a:xfrm>
            <a:off x="6553200" y="957806"/>
            <a:ext cx="2057400" cy="2147012"/>
          </a:xfrm>
          <a:prstGeom prst="rect">
            <a:avLst/>
          </a:prstGeom>
          <a:ln>
            <a:solidFill>
              <a:srgbClr val="FFFFFF"/>
            </a:solidFill>
          </a:ln>
        </p:spPr>
      </p:pic>
      <p:pic>
        <p:nvPicPr>
          <p:cNvPr id="16" name="Picture 15"/>
          <p:cNvPicPr>
            <a:picLocks noChangeAspect="1"/>
          </p:cNvPicPr>
          <p:nvPr/>
        </p:nvPicPr>
        <p:blipFill>
          <a:blip r:embed="rId3"/>
          <a:stretch>
            <a:fillRect/>
          </a:stretch>
        </p:blipFill>
        <p:spPr>
          <a:xfrm>
            <a:off x="6553200" y="3578295"/>
            <a:ext cx="2057400" cy="1695052"/>
          </a:xfrm>
          <a:prstGeom prst="rect">
            <a:avLst/>
          </a:prstGeom>
        </p:spPr>
      </p:pic>
      <p:sp>
        <p:nvSpPr>
          <p:cNvPr id="17" name="TextBox 16"/>
          <p:cNvSpPr txBox="1"/>
          <p:nvPr/>
        </p:nvSpPr>
        <p:spPr>
          <a:xfrm>
            <a:off x="6484620" y="3104818"/>
            <a:ext cx="2194560" cy="246221"/>
          </a:xfrm>
          <a:prstGeom prst="rect">
            <a:avLst/>
          </a:prstGeom>
          <a:noFill/>
        </p:spPr>
        <p:txBody>
          <a:bodyPr wrap="square" rtlCol="0">
            <a:spAutoFit/>
          </a:bodyPr>
          <a:lstStyle/>
          <a:p>
            <a:r>
              <a:rPr lang="fr-FR" sz="1000" dirty="0" smtClean="0">
                <a:solidFill>
                  <a:schemeClr val="bg1">
                    <a:lumMod val="95000"/>
                  </a:schemeClr>
                </a:solidFill>
                <a:latin typeface="Optima"/>
                <a:cs typeface="Optima"/>
              </a:rPr>
              <a:t>M87 : AGN /w/ </a:t>
            </a:r>
            <a:r>
              <a:rPr lang="fr-FR" sz="1000" dirty="0" err="1" smtClean="0">
                <a:solidFill>
                  <a:schemeClr val="bg1">
                    <a:lumMod val="95000"/>
                  </a:schemeClr>
                </a:solidFill>
                <a:latin typeface="Optima"/>
                <a:cs typeface="Optima"/>
              </a:rPr>
              <a:t>characteristic</a:t>
            </a:r>
            <a:r>
              <a:rPr lang="fr-FR" sz="1000" dirty="0" smtClean="0">
                <a:solidFill>
                  <a:schemeClr val="bg1">
                    <a:lumMod val="95000"/>
                  </a:schemeClr>
                </a:solidFill>
                <a:latin typeface="Optima"/>
                <a:cs typeface="Optima"/>
              </a:rPr>
              <a:t> jet </a:t>
            </a:r>
          </a:p>
        </p:txBody>
      </p:sp>
      <p:sp>
        <p:nvSpPr>
          <p:cNvPr id="19" name="TextBox 18"/>
          <p:cNvSpPr txBox="1"/>
          <p:nvPr/>
        </p:nvSpPr>
        <p:spPr>
          <a:xfrm>
            <a:off x="6484620" y="5273347"/>
            <a:ext cx="2194560" cy="246221"/>
          </a:xfrm>
          <a:prstGeom prst="rect">
            <a:avLst/>
          </a:prstGeom>
          <a:noFill/>
        </p:spPr>
        <p:txBody>
          <a:bodyPr wrap="square" rtlCol="0">
            <a:spAutoFit/>
          </a:bodyPr>
          <a:lstStyle/>
          <a:p>
            <a:r>
              <a:rPr lang="en-US" sz="1000" dirty="0" smtClean="0">
                <a:solidFill>
                  <a:schemeClr val="bg1">
                    <a:lumMod val="95000"/>
                  </a:schemeClr>
                </a:solidFill>
                <a:latin typeface="Optima"/>
                <a:cs typeface="Optima"/>
              </a:rPr>
              <a:t>RX J0852.0-</a:t>
            </a:r>
            <a:r>
              <a:rPr lang="en-US" sz="1000" dirty="0" smtClean="0">
                <a:solidFill>
                  <a:schemeClr val="bg1">
                    <a:lumMod val="95000"/>
                  </a:schemeClr>
                </a:solidFill>
                <a:latin typeface="Optima"/>
                <a:cs typeface="Optima"/>
              </a:rPr>
              <a:t>4622 – Vela Junior SNR</a:t>
            </a:r>
            <a:endParaRPr lang="fr-FR" sz="1000" dirty="0" smtClean="0">
              <a:solidFill>
                <a:schemeClr val="bg1">
                  <a:lumMod val="95000"/>
                </a:schemeClr>
              </a:solidFill>
              <a:latin typeface="Optima"/>
              <a:cs typeface="Optim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smtClean="0"/>
              <a:t>Les Rayons Cosmiques</a:t>
            </a:r>
            <a:endParaRPr lang="fr-FR" dirty="0"/>
          </a:p>
        </p:txBody>
      </p:sp>
      <p:sp>
        <p:nvSpPr>
          <p:cNvPr id="6" name="Date Placeholder 5"/>
          <p:cNvSpPr>
            <a:spLocks noGrp="1"/>
          </p:cNvSpPr>
          <p:nvPr>
            <p:ph type="dt" sz="half" idx="10"/>
          </p:nvPr>
        </p:nvSpPr>
        <p:spPr/>
        <p:txBody>
          <a:bodyPr/>
          <a:lstStyle/>
          <a:p>
            <a:r>
              <a:rPr lang="en-US" smtClean="0"/>
              <a:t>11/26/10</a:t>
            </a:r>
            <a:endParaRPr lang="fr-FR"/>
          </a:p>
        </p:txBody>
      </p:sp>
      <p:sp>
        <p:nvSpPr>
          <p:cNvPr id="7" name="Slide Number Placeholder 6"/>
          <p:cNvSpPr>
            <a:spLocks noGrp="1"/>
          </p:cNvSpPr>
          <p:nvPr>
            <p:ph type="sldNum" sz="quarter" idx="12"/>
          </p:nvPr>
        </p:nvSpPr>
        <p:spPr/>
        <p:txBody>
          <a:bodyPr/>
          <a:lstStyle/>
          <a:p>
            <a:fld id="{96B7E9BE-1243-6846-877D-65D641F451C6}" type="slidenum">
              <a:rPr lang="fr-FR" smtClean="0"/>
              <a:pPr/>
              <a:t>8</a:t>
            </a:fld>
            <a:endParaRPr lang="fr-FR"/>
          </a:p>
        </p:txBody>
      </p:sp>
      <p:sp>
        <p:nvSpPr>
          <p:cNvPr id="8" name="Footer Placeholder 7"/>
          <p:cNvSpPr>
            <a:spLocks noGrp="1"/>
          </p:cNvSpPr>
          <p:nvPr>
            <p:ph type="ftr" sz="quarter" idx="11"/>
          </p:nvPr>
        </p:nvSpPr>
        <p:spPr/>
        <p:txBody>
          <a:bodyPr/>
          <a:lstStyle/>
          <a:p>
            <a:r>
              <a:rPr lang="en-US" smtClean="0"/>
              <a:t>JJC-2010</a:t>
            </a:r>
            <a:endParaRPr lang="fr-FR" dirty="0"/>
          </a:p>
        </p:txBody>
      </p:sp>
      <p:pic>
        <p:nvPicPr>
          <p:cNvPr id="10" name="Picture 9" descr="droppedImage.tiff"/>
          <p:cNvPicPr>
            <a:picLocks noChangeAspect="1"/>
          </p:cNvPicPr>
          <p:nvPr/>
        </p:nvPicPr>
        <p:blipFill>
          <a:blip r:embed="rId2"/>
          <a:stretch>
            <a:fillRect/>
          </a:stretch>
        </p:blipFill>
        <p:spPr>
          <a:xfrm>
            <a:off x="5215623" y="3436554"/>
            <a:ext cx="3246120" cy="2744521"/>
          </a:xfrm>
          <a:prstGeom prst="rect">
            <a:avLst/>
          </a:prstGeom>
        </p:spPr>
      </p:pic>
      <p:sp>
        <p:nvSpPr>
          <p:cNvPr id="11" name="TextBox 10"/>
          <p:cNvSpPr txBox="1"/>
          <p:nvPr/>
        </p:nvSpPr>
        <p:spPr>
          <a:xfrm>
            <a:off x="3556351" y="833207"/>
            <a:ext cx="4944426" cy="523220"/>
          </a:xfrm>
          <a:prstGeom prst="rect">
            <a:avLst/>
          </a:prstGeom>
          <a:noFill/>
        </p:spPr>
        <p:txBody>
          <a:bodyPr wrap="square" rtlCol="0">
            <a:spAutoFit/>
          </a:bodyPr>
          <a:lstStyle/>
          <a:p>
            <a:r>
              <a:rPr lang="fr-FR" sz="1400" dirty="0" smtClean="0">
                <a:solidFill>
                  <a:schemeClr val="bg1">
                    <a:lumMod val="85000"/>
                  </a:schemeClr>
                </a:solidFill>
                <a:latin typeface="Optima"/>
                <a:cs typeface="Optima"/>
              </a:rPr>
              <a:t>La spectre CR </a:t>
            </a:r>
            <a:r>
              <a:rPr lang="fr-FR" sz="1400" dirty="0" smtClean="0">
                <a:solidFill>
                  <a:schemeClr val="bg1">
                    <a:lumMod val="85000"/>
                  </a:schemeClr>
                </a:solidFill>
                <a:latin typeface="Optima"/>
                <a:cs typeface="Optima"/>
              </a:rPr>
              <a:t>à terre a une très grande gamme dynamique: de 1 GeV à 10</a:t>
            </a:r>
            <a:r>
              <a:rPr lang="fr-FR" sz="1400" baseline="30000" dirty="0" smtClean="0">
                <a:solidFill>
                  <a:schemeClr val="bg1">
                    <a:lumMod val="85000"/>
                  </a:schemeClr>
                </a:solidFill>
                <a:latin typeface="Optima"/>
                <a:cs typeface="Optima"/>
              </a:rPr>
              <a:t>11</a:t>
            </a:r>
            <a:r>
              <a:rPr lang="fr-FR" sz="1400" dirty="0" smtClean="0">
                <a:solidFill>
                  <a:schemeClr val="bg1">
                    <a:lumMod val="85000"/>
                  </a:schemeClr>
                </a:solidFill>
                <a:latin typeface="Optima"/>
                <a:cs typeface="Optima"/>
              </a:rPr>
              <a:t> GeV (750 </a:t>
            </a:r>
            <a:r>
              <a:rPr lang="fr-FR" sz="1400" dirty="0" err="1" smtClean="0">
                <a:solidFill>
                  <a:schemeClr val="bg1">
                    <a:lumMod val="85000"/>
                  </a:schemeClr>
                </a:solidFill>
                <a:latin typeface="Optima"/>
                <a:cs typeface="Optima"/>
              </a:rPr>
              <a:t>TeV</a:t>
            </a:r>
            <a:r>
              <a:rPr lang="fr-FR" sz="1400" dirty="0" smtClean="0">
                <a:solidFill>
                  <a:schemeClr val="bg1">
                    <a:lumMod val="85000"/>
                  </a:schemeClr>
                </a:solidFill>
                <a:latin typeface="Optima"/>
                <a:cs typeface="Optima"/>
              </a:rPr>
              <a:t> </a:t>
            </a:r>
            <a:r>
              <a:rPr lang="fr-FR" sz="1400" dirty="0" err="1" smtClean="0">
                <a:solidFill>
                  <a:schemeClr val="bg1">
                    <a:lumMod val="85000"/>
                  </a:schemeClr>
                </a:solidFill>
                <a:latin typeface="Optima"/>
                <a:cs typeface="Optima"/>
              </a:rPr>
              <a:t>cms</a:t>
            </a:r>
            <a:r>
              <a:rPr lang="fr-FR" sz="1400" dirty="0" smtClean="0">
                <a:solidFill>
                  <a:schemeClr val="bg1">
                    <a:lumMod val="85000"/>
                  </a:schemeClr>
                </a:solidFill>
                <a:latin typeface="Optima"/>
                <a:cs typeface="Optima"/>
              </a:rPr>
              <a:t>)</a:t>
            </a:r>
            <a:r>
              <a:rPr lang="fr-FR" sz="1400" dirty="0" smtClean="0">
                <a:solidFill>
                  <a:schemeClr val="bg1">
                    <a:lumMod val="85000"/>
                  </a:schemeClr>
                </a:solidFill>
                <a:latin typeface="Optima"/>
                <a:cs typeface="Optima"/>
              </a:rPr>
              <a:t>.  Jusqu’à +/- 1 </a:t>
            </a:r>
            <a:r>
              <a:rPr lang="fr-FR" sz="1400" dirty="0" err="1" smtClean="0">
                <a:solidFill>
                  <a:schemeClr val="bg1">
                    <a:lumMod val="85000"/>
                  </a:schemeClr>
                </a:solidFill>
                <a:latin typeface="Optima"/>
                <a:cs typeface="Optima"/>
              </a:rPr>
              <a:t>PeV</a:t>
            </a:r>
            <a:r>
              <a:rPr lang="fr-FR" sz="1400" dirty="0" smtClean="0">
                <a:solidFill>
                  <a:schemeClr val="bg1">
                    <a:lumMod val="85000"/>
                  </a:schemeClr>
                </a:solidFill>
                <a:latin typeface="Optima"/>
                <a:cs typeface="Optima"/>
              </a:rPr>
              <a:t>  il suit  </a:t>
            </a:r>
            <a:endParaRPr lang="fr-FR" sz="1400" baseline="30000" dirty="0" smtClean="0">
              <a:solidFill>
                <a:schemeClr val="bg1">
                  <a:lumMod val="85000"/>
                </a:schemeClr>
              </a:solidFill>
              <a:latin typeface="Optima"/>
              <a:cs typeface="Optima"/>
            </a:endParaRPr>
          </a:p>
        </p:txBody>
      </p:sp>
      <p:pic>
        <p:nvPicPr>
          <p:cNvPr id="12" name="Picture 11"/>
          <p:cNvPicPr>
            <a:picLocks noChangeAspect="1"/>
          </p:cNvPicPr>
          <p:nvPr/>
        </p:nvPicPr>
        <p:blipFill>
          <a:blip r:embed="rId3">
            <a:duotone>
              <a:schemeClr val="bg2">
                <a:shade val="45000"/>
                <a:satMod val="135000"/>
              </a:schemeClr>
              <a:prstClr val="white"/>
            </a:duotone>
          </a:blip>
          <a:stretch>
            <a:fillRect/>
          </a:stretch>
        </p:blipFill>
        <p:spPr>
          <a:xfrm>
            <a:off x="3921594" y="1516877"/>
            <a:ext cx="4540149" cy="455803"/>
          </a:xfrm>
          <a:prstGeom prst="rect">
            <a:avLst/>
          </a:prstGeom>
        </p:spPr>
      </p:pic>
      <p:sp>
        <p:nvSpPr>
          <p:cNvPr id="13" name="TextBox 12"/>
          <p:cNvSpPr txBox="1"/>
          <p:nvPr/>
        </p:nvSpPr>
        <p:spPr>
          <a:xfrm>
            <a:off x="3556350" y="2059651"/>
            <a:ext cx="4944427" cy="954107"/>
          </a:xfrm>
          <a:prstGeom prst="rect">
            <a:avLst/>
          </a:prstGeom>
          <a:noFill/>
        </p:spPr>
        <p:txBody>
          <a:bodyPr wrap="square" rtlCol="0">
            <a:spAutoFit/>
          </a:bodyPr>
          <a:lstStyle/>
          <a:p>
            <a:r>
              <a:rPr lang="fr-FR" sz="1400" dirty="0" smtClean="0">
                <a:solidFill>
                  <a:schemeClr val="bg1">
                    <a:lumMod val="85000"/>
                  </a:schemeClr>
                </a:solidFill>
                <a:latin typeface="Optima"/>
                <a:cs typeface="Optima"/>
              </a:rPr>
              <a:t>Au-del</a:t>
            </a:r>
            <a:r>
              <a:rPr lang="fr-FR" sz="1400" dirty="0" smtClean="0">
                <a:solidFill>
                  <a:schemeClr val="bg1">
                    <a:lumMod val="85000"/>
                  </a:schemeClr>
                </a:solidFill>
                <a:latin typeface="Optima"/>
                <a:cs typeface="Optima"/>
              </a:rPr>
              <a:t>à de ce point on rencontre les diverses traites anatomiques: « genoux » et « cheville. » Ce sont les populations différents ou une fuite de la UHE CR de la galaxie?</a:t>
            </a:r>
            <a:endParaRPr lang="fr-FR" sz="1400" baseline="30000" dirty="0" smtClean="0">
              <a:solidFill>
                <a:schemeClr val="bg1">
                  <a:lumMod val="85000"/>
                </a:schemeClr>
              </a:solidFill>
              <a:latin typeface="Optima"/>
              <a:cs typeface="Optima"/>
            </a:endParaRPr>
          </a:p>
        </p:txBody>
      </p:sp>
      <p:sp>
        <p:nvSpPr>
          <p:cNvPr id="14" name="TextBox 13"/>
          <p:cNvSpPr txBox="1"/>
          <p:nvPr/>
        </p:nvSpPr>
        <p:spPr>
          <a:xfrm>
            <a:off x="457200" y="4091871"/>
            <a:ext cx="4552083" cy="1815882"/>
          </a:xfrm>
          <a:prstGeom prst="rect">
            <a:avLst/>
          </a:prstGeom>
          <a:noFill/>
        </p:spPr>
        <p:txBody>
          <a:bodyPr wrap="square" rtlCol="0">
            <a:spAutoFit/>
          </a:bodyPr>
          <a:lstStyle/>
          <a:p>
            <a:r>
              <a:rPr lang="fr-FR" sz="1400" dirty="0" smtClean="0">
                <a:solidFill>
                  <a:schemeClr val="bg1">
                    <a:lumMod val="85000"/>
                  </a:schemeClr>
                </a:solidFill>
                <a:latin typeface="Optima"/>
                <a:cs typeface="Optima"/>
              </a:rPr>
              <a:t>Les sources des rayons cosmiques ne sont pas entièrement connus: jusqu’</a:t>
            </a:r>
            <a:r>
              <a:rPr lang="fr-FR" sz="1400" dirty="0" smtClean="0">
                <a:solidFill>
                  <a:schemeClr val="bg1">
                    <a:lumMod val="85000"/>
                  </a:schemeClr>
                </a:solidFill>
                <a:latin typeface="Optima"/>
                <a:cs typeface="Optima"/>
              </a:rPr>
              <a:t>à 100 </a:t>
            </a:r>
            <a:r>
              <a:rPr lang="fr-FR" sz="1400" dirty="0" err="1" smtClean="0">
                <a:solidFill>
                  <a:schemeClr val="bg1">
                    <a:lumMod val="85000"/>
                  </a:schemeClr>
                </a:solidFill>
                <a:latin typeface="Optima"/>
                <a:cs typeface="Optima"/>
              </a:rPr>
              <a:t>TeV</a:t>
            </a:r>
            <a:r>
              <a:rPr lang="fr-FR" sz="1400" dirty="0" smtClean="0">
                <a:solidFill>
                  <a:schemeClr val="bg1">
                    <a:lumMod val="85000"/>
                  </a:schemeClr>
                </a:solidFill>
                <a:latin typeface="Optima"/>
                <a:cs typeface="Optima"/>
              </a:rPr>
              <a:t> les fluxes sont liés à </a:t>
            </a:r>
            <a:r>
              <a:rPr lang="fr-FR" sz="1400" dirty="0" err="1" smtClean="0">
                <a:solidFill>
                  <a:schemeClr val="bg1">
                    <a:lumMod val="85000"/>
                  </a:schemeClr>
                </a:solidFill>
                <a:latin typeface="Optima"/>
                <a:cs typeface="Optima"/>
              </a:rPr>
              <a:t>shock</a:t>
            </a:r>
            <a:r>
              <a:rPr lang="fr-FR" sz="1400" dirty="0" smtClean="0">
                <a:solidFill>
                  <a:schemeClr val="bg1">
                    <a:lumMod val="85000"/>
                  </a:schemeClr>
                </a:solidFill>
                <a:latin typeface="Optima"/>
                <a:cs typeface="Optima"/>
              </a:rPr>
              <a:t> </a:t>
            </a:r>
            <a:r>
              <a:rPr lang="fr-FR" sz="1400" dirty="0" err="1" smtClean="0">
                <a:solidFill>
                  <a:schemeClr val="bg1">
                    <a:lumMod val="85000"/>
                  </a:schemeClr>
                </a:solidFill>
                <a:latin typeface="Optima"/>
                <a:cs typeface="Optima"/>
              </a:rPr>
              <a:t>acceleration</a:t>
            </a:r>
            <a:r>
              <a:rPr lang="fr-FR" sz="1400" dirty="0" smtClean="0">
                <a:solidFill>
                  <a:schemeClr val="bg1">
                    <a:lumMod val="85000"/>
                  </a:schemeClr>
                </a:solidFill>
                <a:latin typeface="Optima"/>
                <a:cs typeface="Optima"/>
              </a:rPr>
              <a:t> à SNR.  C’est difficile d’expliquer la transfère d’énergies pour les CR de ultra-haute énergie. </a:t>
            </a:r>
          </a:p>
          <a:p>
            <a:endParaRPr lang="fr-FR" sz="1400" dirty="0" smtClean="0">
              <a:solidFill>
                <a:schemeClr val="bg1">
                  <a:lumMod val="85000"/>
                </a:schemeClr>
              </a:solidFill>
              <a:latin typeface="Optima"/>
              <a:cs typeface="Optima"/>
            </a:endParaRPr>
          </a:p>
          <a:p>
            <a:r>
              <a:rPr lang="fr-FR" sz="1400" dirty="0" smtClean="0">
                <a:solidFill>
                  <a:schemeClr val="bg1">
                    <a:lumMod val="85000"/>
                  </a:schemeClr>
                </a:solidFill>
                <a:latin typeface="Optima"/>
                <a:cs typeface="Optima"/>
              </a:rPr>
              <a:t>Donc, nous avons deux questions fondamentales encore:</a:t>
            </a:r>
            <a:endParaRPr lang="fr-FR" sz="1400" baseline="30000" dirty="0" smtClean="0">
              <a:solidFill>
                <a:schemeClr val="bg1">
                  <a:lumMod val="85000"/>
                </a:schemeClr>
              </a:solidFill>
              <a:latin typeface="Optima"/>
              <a:cs typeface="Optima"/>
            </a:endParaRPr>
          </a:p>
          <a:p>
            <a:pPr marL="342900" indent="-342900">
              <a:buFont typeface="+mj-lt"/>
              <a:buAutoNum type="arabicPeriod"/>
            </a:pPr>
            <a:r>
              <a:rPr lang="fr-FR" sz="1400" dirty="0" smtClean="0">
                <a:solidFill>
                  <a:schemeClr val="bg1">
                    <a:lumMod val="85000"/>
                  </a:schemeClr>
                </a:solidFill>
                <a:latin typeface="Optima"/>
                <a:cs typeface="Optima"/>
              </a:rPr>
              <a:t>Qui sont les sources de UHE CR?</a:t>
            </a:r>
          </a:p>
          <a:p>
            <a:pPr marL="342900" indent="-342900">
              <a:buFont typeface="+mj-lt"/>
              <a:buAutoNum type="arabicPeriod"/>
            </a:pPr>
            <a:r>
              <a:rPr lang="fr-FR" sz="1400" dirty="0" smtClean="0">
                <a:solidFill>
                  <a:schemeClr val="bg1">
                    <a:lumMod val="85000"/>
                  </a:schemeClr>
                </a:solidFill>
                <a:latin typeface="Optima"/>
                <a:cs typeface="Optima"/>
              </a:rPr>
              <a:t>Quelle est leur composition?</a:t>
            </a:r>
          </a:p>
        </p:txBody>
      </p:sp>
      <p:pic>
        <p:nvPicPr>
          <p:cNvPr id="15" name="Picture 14"/>
          <p:cNvPicPr>
            <a:picLocks noChangeAspect="1"/>
          </p:cNvPicPr>
          <p:nvPr/>
        </p:nvPicPr>
        <p:blipFill>
          <a:blip r:embed="rId4"/>
          <a:stretch>
            <a:fillRect/>
          </a:stretch>
        </p:blipFill>
        <p:spPr>
          <a:xfrm>
            <a:off x="519772" y="790312"/>
            <a:ext cx="3024820" cy="2878269"/>
          </a:xfrm>
          <a:prstGeom prst="rect">
            <a:avLst/>
          </a:prstGeom>
        </p:spPr>
      </p:pic>
      <p:sp>
        <p:nvSpPr>
          <p:cNvPr id="16" name="TextBox 15"/>
          <p:cNvSpPr txBox="1"/>
          <p:nvPr/>
        </p:nvSpPr>
        <p:spPr>
          <a:xfrm>
            <a:off x="4727070" y="2990062"/>
            <a:ext cx="2318938" cy="369332"/>
          </a:xfrm>
          <a:prstGeom prst="rect">
            <a:avLst/>
          </a:prstGeom>
          <a:noFill/>
        </p:spPr>
        <p:txBody>
          <a:bodyPr wrap="none" rtlCol="0">
            <a:spAutoFit/>
          </a:bodyPr>
          <a:lstStyle/>
          <a:p>
            <a:r>
              <a:rPr lang="fr-FR" dirty="0" smtClean="0">
                <a:solidFill>
                  <a:schemeClr val="bg1">
                    <a:lumMod val="95000"/>
                  </a:schemeClr>
                </a:solidFill>
                <a:latin typeface="Optima"/>
                <a:cs typeface="Optima"/>
              </a:rPr>
              <a:t>voir </a:t>
            </a:r>
            <a:r>
              <a:rPr lang="fr-FR" dirty="0" smtClean="0">
                <a:solidFill>
                  <a:schemeClr val="bg1">
                    <a:lumMod val="95000"/>
                  </a:schemeClr>
                </a:solidFill>
                <a:latin typeface="Optima"/>
                <a:cs typeface="Optima"/>
                <a:hlinkClick r:id="rId5"/>
              </a:rPr>
              <a:t>arXiV:0904.0725</a:t>
            </a:r>
            <a:endParaRPr lang="fr-FR" dirty="0" smtClean="0">
              <a:solidFill>
                <a:schemeClr val="bg1">
                  <a:lumMod val="95000"/>
                </a:schemeClr>
              </a:solidFill>
              <a:latin typeface="Optima"/>
              <a:cs typeface="Optim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GZK</a:t>
            </a:r>
            <a:endParaRPr lang="fr-FR" dirty="0"/>
          </a:p>
        </p:txBody>
      </p:sp>
      <p:sp>
        <p:nvSpPr>
          <p:cNvPr id="4" name="Date Placeholder 3"/>
          <p:cNvSpPr>
            <a:spLocks noGrp="1"/>
          </p:cNvSpPr>
          <p:nvPr>
            <p:ph type="dt" sz="half" idx="10"/>
          </p:nvPr>
        </p:nvSpPr>
        <p:spPr/>
        <p:txBody>
          <a:bodyPr/>
          <a:lstStyle/>
          <a:p>
            <a:r>
              <a:rPr lang="en-US" smtClean="0"/>
              <a:t>11/26/10</a:t>
            </a:r>
            <a:endParaRPr lang="fr-FR"/>
          </a:p>
        </p:txBody>
      </p:sp>
      <p:sp>
        <p:nvSpPr>
          <p:cNvPr id="6" name="Footer Placeholder 5"/>
          <p:cNvSpPr>
            <a:spLocks noGrp="1"/>
          </p:cNvSpPr>
          <p:nvPr>
            <p:ph type="ftr" sz="quarter" idx="11"/>
          </p:nvPr>
        </p:nvSpPr>
        <p:spPr/>
        <p:txBody>
          <a:bodyPr/>
          <a:lstStyle/>
          <a:p>
            <a:r>
              <a:rPr lang="en-US" smtClean="0"/>
              <a:t>JJC-2010</a:t>
            </a:r>
            <a:endParaRPr lang="fr-FR" dirty="0"/>
          </a:p>
        </p:txBody>
      </p:sp>
      <p:sp>
        <p:nvSpPr>
          <p:cNvPr id="5" name="Slide Number Placeholder 4"/>
          <p:cNvSpPr>
            <a:spLocks noGrp="1"/>
          </p:cNvSpPr>
          <p:nvPr>
            <p:ph type="sldNum" sz="quarter" idx="12"/>
          </p:nvPr>
        </p:nvSpPr>
        <p:spPr/>
        <p:txBody>
          <a:bodyPr/>
          <a:lstStyle/>
          <a:p>
            <a:fld id="{96B7E9BE-1243-6846-877D-65D641F451C6}" type="slidenum">
              <a:rPr lang="fr-FR" smtClean="0"/>
              <a:pPr/>
              <a:t>9</a:t>
            </a:fld>
            <a:endParaRPr lang="fr-FR"/>
          </a:p>
        </p:txBody>
      </p:sp>
      <p:pic>
        <p:nvPicPr>
          <p:cNvPr id="7" name="Picture 6"/>
          <p:cNvPicPr>
            <a:picLocks noChangeAspect="1"/>
          </p:cNvPicPr>
          <p:nvPr/>
        </p:nvPicPr>
        <p:blipFill>
          <a:blip r:embed="rId2">
            <a:duotone>
              <a:schemeClr val="bg2">
                <a:shade val="45000"/>
                <a:satMod val="135000"/>
              </a:schemeClr>
              <a:prstClr val="white"/>
            </a:duotone>
          </a:blip>
          <a:stretch>
            <a:fillRect/>
          </a:stretch>
        </p:blipFill>
        <p:spPr>
          <a:xfrm>
            <a:off x="3346284" y="2261790"/>
            <a:ext cx="2755900" cy="607918"/>
          </a:xfrm>
          <a:prstGeom prst="rect">
            <a:avLst/>
          </a:prstGeom>
        </p:spPr>
      </p:pic>
      <p:sp>
        <p:nvSpPr>
          <p:cNvPr id="8" name="TextBox 7"/>
          <p:cNvSpPr txBox="1"/>
          <p:nvPr/>
        </p:nvSpPr>
        <p:spPr>
          <a:xfrm>
            <a:off x="457199" y="1332148"/>
            <a:ext cx="8067989" cy="646331"/>
          </a:xfrm>
          <a:prstGeom prst="rect">
            <a:avLst/>
          </a:prstGeom>
          <a:noFill/>
        </p:spPr>
        <p:txBody>
          <a:bodyPr wrap="square" rtlCol="0">
            <a:spAutoFit/>
          </a:bodyPr>
          <a:lstStyle/>
          <a:p>
            <a:r>
              <a:rPr lang="fr-FR" dirty="0" smtClean="0">
                <a:solidFill>
                  <a:schemeClr val="bg1">
                    <a:lumMod val="95000"/>
                  </a:schemeClr>
                </a:solidFill>
                <a:latin typeface="Optima"/>
                <a:cs typeface="Optima"/>
              </a:rPr>
              <a:t>À 3×10</a:t>
            </a:r>
            <a:r>
              <a:rPr lang="fr-FR" baseline="30000" dirty="0" smtClean="0">
                <a:solidFill>
                  <a:schemeClr val="bg1">
                    <a:lumMod val="95000"/>
                  </a:schemeClr>
                </a:solidFill>
                <a:latin typeface="Optima"/>
                <a:cs typeface="Optima"/>
              </a:rPr>
              <a:t>19 </a:t>
            </a:r>
            <a:r>
              <a:rPr lang="fr-FR" dirty="0" smtClean="0">
                <a:solidFill>
                  <a:schemeClr val="bg1">
                    <a:lumMod val="95000"/>
                  </a:schemeClr>
                </a:solidFill>
                <a:latin typeface="Optima"/>
                <a:cs typeface="Optima"/>
              </a:rPr>
              <a:t>eV les UHE CR protons interagit avec le CMBR avec l’énergie suffisant pour la production des pions par delta résonances.</a:t>
            </a:r>
          </a:p>
        </p:txBody>
      </p:sp>
      <p:sp>
        <p:nvSpPr>
          <p:cNvPr id="9" name="Rectangle 8"/>
          <p:cNvSpPr/>
          <p:nvPr/>
        </p:nvSpPr>
        <p:spPr>
          <a:xfrm>
            <a:off x="457200" y="3429000"/>
            <a:ext cx="8067988" cy="1477328"/>
          </a:xfrm>
          <a:prstGeom prst="rect">
            <a:avLst/>
          </a:prstGeom>
        </p:spPr>
        <p:txBody>
          <a:bodyPr wrap="square">
            <a:spAutoFit/>
          </a:bodyPr>
          <a:lstStyle/>
          <a:p>
            <a:r>
              <a:rPr lang="fr-FR" dirty="0" smtClean="0">
                <a:solidFill>
                  <a:schemeClr val="bg1">
                    <a:lumMod val="95000"/>
                  </a:schemeClr>
                </a:solidFill>
                <a:latin typeface="Optima"/>
                <a:cs typeface="Optima"/>
              </a:rPr>
              <a:t>La </a:t>
            </a:r>
            <a:r>
              <a:rPr lang="fr-FR" dirty="0" smtClean="0">
                <a:solidFill>
                  <a:schemeClr val="bg1">
                    <a:lumMod val="95000"/>
                  </a:schemeClr>
                </a:solidFill>
                <a:latin typeface="Optima"/>
                <a:cs typeface="Optima"/>
              </a:rPr>
              <a:t>section efficace est beaucoup plus grand et limite la horizon pour les UHE protons à la voisinage </a:t>
            </a:r>
            <a:r>
              <a:rPr lang="fr-FR" dirty="0" smtClean="0">
                <a:solidFill>
                  <a:schemeClr val="bg1">
                    <a:lumMod val="95000"/>
                  </a:schemeClr>
                </a:solidFill>
                <a:latin typeface="Optima"/>
                <a:cs typeface="Optima"/>
              </a:rPr>
              <a:t>cosmique.  L’effet est appelé GZK (</a:t>
            </a:r>
            <a:r>
              <a:rPr lang="fr-FR" dirty="0" err="1" smtClean="0">
                <a:solidFill>
                  <a:schemeClr val="bg1">
                    <a:lumMod val="95000"/>
                  </a:schemeClr>
                </a:solidFill>
                <a:latin typeface="Optima"/>
                <a:cs typeface="Optima"/>
              </a:rPr>
              <a:t>Greisen-Zatsepin-Kuz’min</a:t>
            </a:r>
            <a:r>
              <a:rPr lang="fr-FR" dirty="0" smtClean="0">
                <a:solidFill>
                  <a:schemeClr val="bg1">
                    <a:lumMod val="95000"/>
                  </a:schemeClr>
                </a:solidFill>
                <a:latin typeface="Optima"/>
                <a:cs typeface="Optima"/>
              </a:rPr>
              <a:t>) et a </a:t>
            </a:r>
            <a:r>
              <a:rPr lang="fr-FR" dirty="0" smtClean="0">
                <a:solidFill>
                  <a:schemeClr val="bg1">
                    <a:lumMod val="95000"/>
                  </a:schemeClr>
                </a:solidFill>
                <a:latin typeface="Optima"/>
                <a:cs typeface="Optima"/>
              </a:rPr>
              <a:t>été confirmé par Auger.  Eventuellement, les pions désintègre, formant les neutrinos qui peuvent atteindre la Terre d’une distance cosmologique.  Les expériences ANITA et ARA cherchent pour ces neutrinos. </a:t>
            </a: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bg1">
                <a:lumMod val="95000"/>
              </a:schemeClr>
            </a:solidFill>
            <a:latin typeface="Optima"/>
            <a:cs typeface="Optim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3909</TotalTime>
  <Words>1882</Words>
  <Application>Microsoft Macintosh PowerPoint</Application>
  <PresentationFormat>On-screen Show (4:3)</PresentationFormat>
  <Paragraphs>153</Paragraphs>
  <Slides>18</Slides>
  <Notes>1</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La Physique des Astroparticules</vt:lpstr>
      <vt:lpstr>Définitions et l’Histoire</vt:lpstr>
      <vt:lpstr>Les questions demandés</vt:lpstr>
      <vt:lpstr>Matière Noir</vt:lpstr>
      <vt:lpstr>Les Ondes Gravitationnelles</vt:lpstr>
      <vt:lpstr>Astronomie avec particules</vt:lpstr>
      <vt:lpstr>Les Messagers et les Sources</vt:lpstr>
      <vt:lpstr>Les Rayons Cosmiques</vt:lpstr>
      <vt:lpstr>GZK</vt:lpstr>
      <vt:lpstr>Rayons Gammas</vt:lpstr>
      <vt:lpstr>Le ciel du FERMI</vt:lpstr>
      <vt:lpstr>Neutrinos</vt:lpstr>
      <vt:lpstr>Les Observatoires des Neutrinos</vt:lpstr>
      <vt:lpstr>Underwater Neutrino Observatories</vt:lpstr>
      <vt:lpstr> IceCube</vt:lpstr>
      <vt:lpstr>Neutrino Sky /w/ 40 Strings</vt:lpstr>
      <vt:lpstr>Radiodétection des Particles</vt:lpstr>
      <vt:lpstr>Sommaire</vt:lpstr>
    </vt:vector>
  </TitlesOfParts>
  <Company>University of Wisconsin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Physique des Astroparticules</dc:title>
  <dc:creator>Kael Hanson</dc:creator>
  <cp:lastModifiedBy>Kael Hanson</cp:lastModifiedBy>
  <cp:revision>25</cp:revision>
  <dcterms:created xsi:type="dcterms:W3CDTF">2010-11-25T13:56:18Z</dcterms:created>
  <dcterms:modified xsi:type="dcterms:W3CDTF">2010-11-26T07:45:15Z</dcterms:modified>
</cp:coreProperties>
</file>