
<file path=[Content_Types].xml><?xml version="1.0" encoding="utf-8"?>
<Types xmlns="http://schemas.openxmlformats.org/package/2006/content-types">
  <Override PartName="/ppt/tags/tag1.xml" ContentType="application/vnd.openxmlformats-officedocument.presentationml.tags+xml"/>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19"/>
  </p:notesMasterIdLst>
  <p:sldIdLst>
    <p:sldId id="256" r:id="rId2"/>
    <p:sldId id="257" r:id="rId3"/>
    <p:sldId id="258" r:id="rId4"/>
    <p:sldId id="259" r:id="rId5"/>
    <p:sldId id="260" r:id="rId6"/>
    <p:sldId id="261" r:id="rId7"/>
    <p:sldId id="262" r:id="rId8"/>
    <p:sldId id="264" r:id="rId9"/>
    <p:sldId id="265" r:id="rId10"/>
    <p:sldId id="269" r:id="rId11"/>
    <p:sldId id="270" r:id="rId12"/>
    <p:sldId id="271" r:id="rId13"/>
    <p:sldId id="266" r:id="rId14"/>
    <p:sldId id="272" r:id="rId15"/>
    <p:sldId id="267" r:id="rId16"/>
    <p:sldId id="273" r:id="rId17"/>
    <p:sldId id="274" r:id="rId18"/>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81" d="100"/>
          <a:sy n="81" d="100"/>
        </p:scale>
        <p:origin x="-1032" y="-12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0D39BB-B833-1F4C-86C8-3CAC1A43EB31}" type="datetimeFigureOut">
              <a:rPr lang="fr-FR" smtClean="0"/>
              <a:pPr/>
              <a:t>21/11/10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86D5C2-9085-4443-819F-004BDB901434}"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86D5C2-9085-4443-819F-004BDB901434}" type="slidenum">
              <a:rPr lang="fr-FR" smtClean="0"/>
              <a:pPr/>
              <a:t>3</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DA86D5C2-9085-4443-819F-004BDB901434}" type="slidenum">
              <a:rPr lang="fr-FR" smtClean="0"/>
              <a:pPr/>
              <a:t>4</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Cliquez pour modifier le style des sous-titres du masque</a:t>
            </a:r>
            <a:endParaRPr kumimoji="0" lang="en-US"/>
          </a:p>
        </p:txBody>
      </p:sp>
      <p:sp>
        <p:nvSpPr>
          <p:cNvPr id="28" name="Espace réservé de la date 27"/>
          <p:cNvSpPr>
            <a:spLocks noGrp="1"/>
          </p:cNvSpPr>
          <p:nvPr>
            <p:ph type="dt" sz="half" idx="10"/>
          </p:nvPr>
        </p:nvSpPr>
        <p:spPr/>
        <p:txBody>
          <a:bodyPr/>
          <a:lstStyle/>
          <a:p>
            <a:fld id="{C699CB88-5E1A-4FAC-892A-60949ACB1F6F}" type="datetimeFigureOut">
              <a:rPr lang="en-US" smtClean="0"/>
              <a:pPr/>
              <a:t>21/11/10</a:t>
            </a:fld>
            <a:endParaRPr lang="en-US"/>
          </a:p>
        </p:txBody>
      </p:sp>
      <p:sp>
        <p:nvSpPr>
          <p:cNvPr id="17" name="Espace réservé du pied de page 16"/>
          <p:cNvSpPr>
            <a:spLocks noGrp="1"/>
          </p:cNvSpPr>
          <p:nvPr>
            <p:ph type="ftr" sz="quarter" idx="11"/>
          </p:nvPr>
        </p:nvSpPr>
        <p:spPr/>
        <p:txBody>
          <a:bodyPr/>
          <a:lstStyle/>
          <a:p>
            <a:endParaRPr kumimoji="0" lang="en-US"/>
          </a:p>
        </p:txBody>
      </p:sp>
      <p:sp>
        <p:nvSpPr>
          <p:cNvPr id="7" name="Connecteur droit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Espace réservé du numéro de diapositive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1974DF9-AD47-4691-BA21-BBFCE3637A9A}" type="slidenum">
              <a:rPr kumimoji="0" lang="en-US" smtClean="0"/>
              <a:pPr/>
              <a:t>‹#›</a:t>
            </a:fld>
            <a:endParaRPr kumimoji="0" lang="en-US"/>
          </a:p>
        </p:txBody>
      </p:sp>
      <p:sp>
        <p:nvSpPr>
          <p:cNvPr id="8" name="Titr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Cliquez et modifiez le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4" name="Espace réservé de la date 3"/>
          <p:cNvSpPr>
            <a:spLocks noGrp="1"/>
          </p:cNvSpPr>
          <p:nvPr>
            <p:ph type="dt" sz="half" idx="10"/>
          </p:nvPr>
        </p:nvSpPr>
        <p:spPr/>
        <p:txBody>
          <a:bodyPr/>
          <a:lstStyle/>
          <a:p>
            <a:fld id="{C699CB88-5E1A-4FAC-892A-60949ACB1F6F}" type="datetimeFigureOut">
              <a:rPr lang="en-US" smtClean="0"/>
              <a:pPr/>
              <a:t>21/11/10</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91974DF9-AD47-4691-BA21-BBFCE3637A9A}" type="slidenum">
              <a:rPr kumimoji="0" lang="en-US" smtClean="0"/>
              <a:pPr/>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Titre vertical et texte">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cteur droit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e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6915912" y="3009901"/>
            <a:ext cx="457200" cy="441325"/>
          </a:xfrm>
        </p:spPr>
        <p:txBody>
          <a:bodyPr/>
          <a:lstStyle/>
          <a:p>
            <a:fld id="{91974DF9-AD47-4691-BA21-BBFCE3637A9A}" type="slidenum">
              <a:rPr kumimoji="0" lang="en-US" smtClean="0"/>
              <a:pPr/>
              <a:t>‹#›</a:t>
            </a:fld>
            <a:endParaRPr kumimoji="0" lang="en-US"/>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4" name="Espace réservé de la date 3"/>
          <p:cNvSpPr>
            <a:spLocks noGrp="1"/>
          </p:cNvSpPr>
          <p:nvPr>
            <p:ph type="dt" sz="half" idx="10"/>
          </p:nvPr>
        </p:nvSpPr>
        <p:spPr/>
        <p:txBody>
          <a:bodyPr/>
          <a:lstStyle/>
          <a:p>
            <a:fld id="{C699CB88-5E1A-4FAC-892A-60949ACB1F6F}" type="datetimeFigureOut">
              <a:rPr lang="en-US" smtClean="0"/>
              <a:pPr/>
              <a:t>21/11/10</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2" name="Titre vertical 1"/>
          <p:cNvSpPr>
            <a:spLocks noGrp="1"/>
          </p:cNvSpPr>
          <p:nvPr>
            <p:ph type="title" orient="vert"/>
          </p:nvPr>
        </p:nvSpPr>
        <p:spPr>
          <a:xfrm>
            <a:off x="7391400" y="304801"/>
            <a:ext cx="1447800" cy="5851525"/>
          </a:xfrm>
        </p:spPr>
        <p:txBody>
          <a:bodyPr vert="eaVert"/>
          <a:lstStyle/>
          <a:p>
            <a:r>
              <a:rPr kumimoji="0" lang="en-US"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kumimoji="0" lang="en-US" smtClean="0"/>
              <a:t>Cliquez et modifiez le titre</a:t>
            </a:r>
            <a:endParaRPr kumimoji="0" lang="en-US"/>
          </a:p>
        </p:txBody>
      </p:sp>
      <p:sp>
        <p:nvSpPr>
          <p:cNvPr id="4" name="Espace réservé de la date 3"/>
          <p:cNvSpPr>
            <a:spLocks noGrp="1"/>
          </p:cNvSpPr>
          <p:nvPr>
            <p:ph type="dt" sz="half" idx="10"/>
          </p:nvPr>
        </p:nvSpPr>
        <p:spPr/>
        <p:txBody>
          <a:bodyPr/>
          <a:lstStyle/>
          <a:p>
            <a:fld id="{C699CB88-5E1A-4FAC-892A-60949ACB1F6F}" type="datetimeFigureOut">
              <a:rPr lang="en-US" smtClean="0"/>
              <a:pPr/>
              <a:t>21/11/10</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a:xfrm>
            <a:off x="4361688" y="1026372"/>
            <a:ext cx="457200" cy="441325"/>
          </a:xfrm>
        </p:spPr>
        <p:txBody>
          <a:bodyPr/>
          <a:lstStyle/>
          <a:p>
            <a:fld id="{91974DF9-AD47-4691-BA21-BBFCE3637A9A}" type="slidenum">
              <a:rPr kumimoji="0" lang="en-US" smtClean="0"/>
              <a:pPr/>
              <a:t>‹#›</a:t>
            </a:fld>
            <a:endParaRPr kumimoji="0" lang="en-US"/>
          </a:p>
        </p:txBody>
      </p:sp>
      <p:sp>
        <p:nvSpPr>
          <p:cNvPr id="8" name="Espace réservé du contenu 7"/>
          <p:cNvSpPr>
            <a:spLocks noGrp="1"/>
          </p:cNvSpPr>
          <p:nvPr>
            <p:ph sz="quarter" idx="1"/>
          </p:nvPr>
        </p:nvSpPr>
        <p:spPr>
          <a:xfrm>
            <a:off x="301752" y="1527048"/>
            <a:ext cx="8503920" cy="4572000"/>
          </a:xfrm>
        </p:spPr>
        <p:txBody>
          <a:body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En-tête de section">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Cliquez pour modifier les styles du texte du masque</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Espace réservé du pied de page 4"/>
          <p:cNvSpPr>
            <a:spLocks noGrp="1"/>
          </p:cNvSpPr>
          <p:nvPr>
            <p:ph type="ftr" sz="quarter" idx="11"/>
          </p:nvPr>
        </p:nvSpPr>
        <p:spPr/>
        <p:txBody>
          <a:bodyPr/>
          <a:lstStyle/>
          <a:p>
            <a:endParaRPr kumimoji="0" lang="en-US"/>
          </a:p>
        </p:txBody>
      </p:sp>
      <p:sp>
        <p:nvSpPr>
          <p:cNvPr id="4" name="Espace réservé de la date 3"/>
          <p:cNvSpPr>
            <a:spLocks noGrp="1"/>
          </p:cNvSpPr>
          <p:nvPr>
            <p:ph type="dt" sz="half" idx="10"/>
          </p:nvPr>
        </p:nvSpPr>
        <p:spPr/>
        <p:txBody>
          <a:bodyPr/>
          <a:lstStyle/>
          <a:p>
            <a:fld id="{C699CB88-5E1A-4FAC-892A-60949ACB1F6F}" type="datetimeFigureOut">
              <a:rPr lang="en-US" smtClean="0"/>
              <a:pPr/>
              <a:t>21/11/10</a:t>
            </a:fld>
            <a:endParaRPr lang="en-US"/>
          </a:p>
        </p:txBody>
      </p:sp>
      <p:sp>
        <p:nvSpPr>
          <p:cNvPr id="8" name="Connecteur droit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e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1974DF9-AD47-4691-BA21-BBFCE3637A9A}" type="slidenum">
              <a:rPr kumimoji="0" lang="en-US" smtClean="0"/>
              <a:pPr/>
              <a:t>‹#›</a:t>
            </a:fld>
            <a:endParaRPr kumimoji="0" lang="en-US"/>
          </a:p>
        </p:txBody>
      </p:sp>
      <p:sp>
        <p:nvSpPr>
          <p:cNvPr id="2" name="Titr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301752" y="228600"/>
            <a:ext cx="8534400" cy="758952"/>
          </a:xfrm>
        </p:spPr>
        <p:txBody>
          <a:bodyPr/>
          <a:lstStyle/>
          <a:p>
            <a:r>
              <a:rPr kumimoji="0" lang="en-US" smtClean="0"/>
              <a:t>Cliquez et modifiez le titre</a:t>
            </a:r>
            <a:endParaRPr kumimoji="0" lang="en-US"/>
          </a:p>
        </p:txBody>
      </p:sp>
      <p:sp>
        <p:nvSpPr>
          <p:cNvPr id="5" name="Espace réservé de la date 4"/>
          <p:cNvSpPr>
            <a:spLocks noGrp="1"/>
          </p:cNvSpPr>
          <p:nvPr>
            <p:ph type="dt" sz="half" idx="10"/>
          </p:nvPr>
        </p:nvSpPr>
        <p:spPr>
          <a:xfrm>
            <a:off x="5791200" y="6409944"/>
            <a:ext cx="3044952" cy="365760"/>
          </a:xfrm>
        </p:spPr>
        <p:txBody>
          <a:bodyPr/>
          <a:lstStyle/>
          <a:p>
            <a:fld id="{C699CB88-5E1A-4FAC-892A-60949ACB1F6F}" type="datetimeFigureOut">
              <a:rPr lang="en-US" smtClean="0"/>
              <a:pPr/>
              <a:t>21/11/10</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91974DF9-AD47-4691-BA21-BBFCE3637A9A}" type="slidenum">
              <a:rPr kumimoji="0" lang="en-US" smtClean="0"/>
              <a:pPr/>
              <a:t>‹#›</a:t>
            </a:fld>
            <a:endParaRPr kumimoji="0" lang="en-US"/>
          </a:p>
        </p:txBody>
      </p:sp>
      <p:sp>
        <p:nvSpPr>
          <p:cNvPr id="8" name="Connecteur droit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aison">
    <p:bg>
      <p:bgRef idx="1001">
        <a:schemeClr val="bg2"/>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Cliquez pour modifier les styles du texte du masque</a:t>
            </a:r>
          </a:p>
        </p:txBody>
      </p:sp>
      <p:sp>
        <p:nvSpPr>
          <p:cNvPr id="4" name="Espace réservé du texte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Cliquez pour modifier les styles du texte du masque</a:t>
            </a:r>
          </a:p>
        </p:txBody>
      </p:sp>
      <p:sp>
        <p:nvSpPr>
          <p:cNvPr id="7" name="Espace réservé de la date 6"/>
          <p:cNvSpPr>
            <a:spLocks noGrp="1"/>
          </p:cNvSpPr>
          <p:nvPr>
            <p:ph type="dt" sz="half" idx="10"/>
          </p:nvPr>
        </p:nvSpPr>
        <p:spPr/>
        <p:txBody>
          <a:bodyPr/>
          <a:lstStyle/>
          <a:p>
            <a:fld id="{C699CB88-5E1A-4FAC-892A-60949ACB1F6F}" type="datetimeFigureOut">
              <a:rPr lang="en-US" smtClean="0"/>
              <a:pPr/>
              <a:t>21/11/10</a:t>
            </a:fld>
            <a:endParaRPr lang="en-US"/>
          </a:p>
        </p:txBody>
      </p:sp>
      <p:sp>
        <p:nvSpPr>
          <p:cNvPr id="8" name="Espace réservé du pied de page 7"/>
          <p:cNvSpPr>
            <a:spLocks noGrp="1"/>
          </p:cNvSpPr>
          <p:nvPr>
            <p:ph type="ftr" sz="quarter" idx="11"/>
          </p:nvPr>
        </p:nvSpPr>
        <p:spPr>
          <a:xfrm>
            <a:off x="304800" y="6409944"/>
            <a:ext cx="3581400" cy="365760"/>
          </a:xfrm>
        </p:spPr>
        <p:txBody>
          <a:bodyPr/>
          <a:lstStyle/>
          <a:p>
            <a:endParaRPr kumimoji="0" lang="en-US"/>
          </a:p>
        </p:txBody>
      </p:sp>
      <p:sp>
        <p:nvSpPr>
          <p:cNvPr id="15" name="Connecteur droit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Espace réservé du contenu 23"/>
          <p:cNvSpPr>
            <a:spLocks noGrp="1"/>
          </p:cNvSpPr>
          <p:nvPr>
            <p:ph sz="quarter" idx="2"/>
          </p:nvPr>
        </p:nvSpPr>
        <p:spPr>
          <a:xfrm>
            <a:off x="301752" y="2471383"/>
            <a:ext cx="4041648" cy="3818404"/>
          </a:xfrm>
        </p:spPr>
        <p:txBody>
          <a:body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26" name="Espace réservé du contenu 25"/>
          <p:cNvSpPr>
            <a:spLocks noGrp="1"/>
          </p:cNvSpPr>
          <p:nvPr>
            <p:ph sz="quarter" idx="4"/>
          </p:nvPr>
        </p:nvSpPr>
        <p:spPr>
          <a:xfrm>
            <a:off x="4800600" y="2471383"/>
            <a:ext cx="4038600" cy="3822192"/>
          </a:xfrm>
        </p:spPr>
        <p:txBody>
          <a:body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25" name="Ellipse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e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Espace réservé du numéro de diapositive 8"/>
          <p:cNvSpPr>
            <a:spLocks noGrp="1"/>
          </p:cNvSpPr>
          <p:nvPr>
            <p:ph type="sldNum" sz="quarter" idx="12"/>
          </p:nvPr>
        </p:nvSpPr>
        <p:spPr>
          <a:xfrm>
            <a:off x="4343400" y="1042416"/>
            <a:ext cx="457200" cy="441325"/>
          </a:xfrm>
        </p:spPr>
        <p:txBody>
          <a:bodyPr/>
          <a:lstStyle>
            <a:lvl1pPr algn="ctr">
              <a:defRPr/>
            </a:lvl1pPr>
          </a:lstStyle>
          <a:p>
            <a:fld id="{91974DF9-AD47-4691-BA21-BBFCE3637A9A}" type="slidenum">
              <a:rPr kumimoji="0" lang="en-US" smtClean="0"/>
              <a:pPr/>
              <a:t>‹#›</a:t>
            </a:fld>
            <a:endParaRPr kumimoji="0" lang="en-US"/>
          </a:p>
        </p:txBody>
      </p:sp>
      <p:sp>
        <p:nvSpPr>
          <p:cNvPr id="23" name="Titre 22"/>
          <p:cNvSpPr>
            <a:spLocks noGrp="1"/>
          </p:cNvSpPr>
          <p:nvPr>
            <p:ph type="title"/>
          </p:nvPr>
        </p:nvSpPr>
        <p:spPr/>
        <p:txBody>
          <a:bodyPr rtlCol="0" anchor="b" anchorCtr="0"/>
          <a:lstStyle/>
          <a:p>
            <a:r>
              <a:rPr kumimoji="0" lang="en-US"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mtClean="0"/>
              <a:t>Cliquez et modifiez le titre</a:t>
            </a:r>
            <a:endParaRPr kumimoji="0" lang="en-US"/>
          </a:p>
        </p:txBody>
      </p:sp>
      <p:sp>
        <p:nvSpPr>
          <p:cNvPr id="3" name="Espace réservé de la date 2"/>
          <p:cNvSpPr>
            <a:spLocks noGrp="1"/>
          </p:cNvSpPr>
          <p:nvPr>
            <p:ph type="dt" sz="half" idx="10"/>
          </p:nvPr>
        </p:nvSpPr>
        <p:spPr/>
        <p:txBody>
          <a:bodyPr/>
          <a:lstStyle/>
          <a:p>
            <a:fld id="{C699CB88-5E1A-4FAC-892A-60949ACB1F6F}" type="datetimeFigureOut">
              <a:rPr lang="en-US" smtClean="0"/>
              <a:pPr/>
              <a:t>21/11/10</a:t>
            </a:fld>
            <a:endParaRPr lang="en-US"/>
          </a:p>
        </p:txBody>
      </p:sp>
      <p:sp>
        <p:nvSpPr>
          <p:cNvPr id="4" name="Espace réservé du pied de page 3"/>
          <p:cNvSpPr>
            <a:spLocks noGrp="1"/>
          </p:cNvSpPr>
          <p:nvPr>
            <p:ph type="ftr" sz="quarter" idx="11"/>
          </p:nvPr>
        </p:nvSpPr>
        <p:spPr/>
        <p:txBody>
          <a:bodyPr/>
          <a:lstStyle/>
          <a:p>
            <a:endParaRPr kumimoji="0" lang="en-US"/>
          </a:p>
        </p:txBody>
      </p:sp>
      <p:sp>
        <p:nvSpPr>
          <p:cNvPr id="5" name="Espace réservé du numéro de diapositive 4"/>
          <p:cNvSpPr>
            <a:spLocks noGrp="1"/>
          </p:cNvSpPr>
          <p:nvPr>
            <p:ph type="sldNum" sz="quarter" idx="12"/>
          </p:nvPr>
        </p:nvSpPr>
        <p:spPr>
          <a:xfrm>
            <a:off x="4343400" y="1036020"/>
            <a:ext cx="457200" cy="441325"/>
          </a:xfrm>
        </p:spPr>
        <p:txBody>
          <a:bodyPr/>
          <a:lstStyle/>
          <a:p>
            <a:fld id="{91974DF9-AD47-4691-BA21-BBFCE3637A9A}"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Vid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Espace réservé de la date 1"/>
          <p:cNvSpPr>
            <a:spLocks noGrp="1"/>
          </p:cNvSpPr>
          <p:nvPr>
            <p:ph type="dt" sz="half" idx="10"/>
          </p:nvPr>
        </p:nvSpPr>
        <p:spPr/>
        <p:txBody>
          <a:bodyPr/>
          <a:lstStyle/>
          <a:p>
            <a:fld id="{C699CB88-5E1A-4FAC-892A-60949ACB1F6F}" type="datetimeFigureOut">
              <a:rPr lang="en-US" smtClean="0"/>
              <a:pPr/>
              <a:t>21/11/10</a:t>
            </a:fld>
            <a:endParaRPr lang="en-US"/>
          </a:p>
        </p:txBody>
      </p:sp>
      <p:sp>
        <p:nvSpPr>
          <p:cNvPr id="3" name="Espace réservé du pied de page 2"/>
          <p:cNvSpPr>
            <a:spLocks noGrp="1"/>
          </p:cNvSpPr>
          <p:nvPr>
            <p:ph type="ftr" sz="quarter" idx="11"/>
          </p:nvPr>
        </p:nvSpPr>
        <p:spPr/>
        <p:txBody>
          <a:bodyPr/>
          <a:lstStyle/>
          <a:p>
            <a:endParaRPr kumimoji="0" lang="en-US"/>
          </a:p>
        </p:txBody>
      </p:sp>
      <p:sp>
        <p:nvSpPr>
          <p:cNvPr id="4" name="Espace réservé du numéro de diapositive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1974DF9-AD47-4691-BA21-BBFCE3637A9A}"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Cliquez et modifiez le titre</a:t>
            </a:r>
            <a:endParaRPr kumimoji="0" lang="en-US"/>
          </a:p>
        </p:txBody>
      </p:sp>
      <p:sp>
        <p:nvSpPr>
          <p:cNvPr id="3" name="Espace réservé du texte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Cliquez pour modifier les styles du texte du masque</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cteur droit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Espace réservé du contenu 19"/>
          <p:cNvSpPr>
            <a:spLocks noGrp="1"/>
          </p:cNvSpPr>
          <p:nvPr>
            <p:ph sz="quarter" idx="1"/>
          </p:nvPr>
        </p:nvSpPr>
        <p:spPr>
          <a:xfrm>
            <a:off x="3124200" y="685800"/>
            <a:ext cx="5638800" cy="5410200"/>
          </a:xfrm>
        </p:spPr>
        <p:txBody>
          <a:bodyPr/>
          <a:lstStyle/>
          <a:p>
            <a:pPr lvl="0" eaLnBrk="1" latinLnBrk="0" hangingPunct="1"/>
            <a:r>
              <a:rPr lang="en-US" smtClean="0"/>
              <a:t>Cliquez pour modifier les styles du texte du masque</a:t>
            </a:r>
          </a:p>
          <a:p>
            <a:pPr lvl="1" eaLnBrk="1" latinLnBrk="0" hangingPunct="1"/>
            <a:r>
              <a:rPr lang="en-US" smtClean="0"/>
              <a:t>Deuxième niveau</a:t>
            </a:r>
          </a:p>
          <a:p>
            <a:pPr lvl="2" eaLnBrk="1" latinLnBrk="0" hangingPunct="1"/>
            <a:r>
              <a:rPr lang="en-US" smtClean="0"/>
              <a:t>Troisième niveau</a:t>
            </a:r>
          </a:p>
          <a:p>
            <a:pPr lvl="3" eaLnBrk="1" latinLnBrk="0" hangingPunct="1"/>
            <a:r>
              <a:rPr lang="en-US" smtClean="0"/>
              <a:t>Quatrième niveau</a:t>
            </a:r>
          </a:p>
          <a:p>
            <a:pPr lvl="4" eaLnBrk="1" latinLnBrk="0" hangingPunct="1"/>
            <a:r>
              <a:rPr lang="en-US" smtClean="0"/>
              <a:t>Cinquième niveau</a:t>
            </a:r>
            <a:endParaRPr kumimoji="0" lang="en-US"/>
          </a:p>
        </p:txBody>
      </p:sp>
      <p:sp>
        <p:nvSpPr>
          <p:cNvPr id="10" name="Ellipse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1974DF9-AD47-4691-BA21-BBFCE3637A9A}" type="slidenum">
              <a:rPr kumimoji="0" lang="en-US" smtClean="0"/>
              <a:pPr/>
              <a:t>‹#›</a:t>
            </a:fld>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p:txBody>
          <a:bodyPr/>
          <a:lstStyle/>
          <a:p>
            <a:fld id="{C699CB88-5E1A-4FAC-892A-60949ACB1F6F}" type="datetimeFigureOut">
              <a:rPr lang="en-US" smtClean="0"/>
              <a:pPr/>
              <a:t>21/11/10</a:t>
            </a:fld>
            <a:endParaRPr lang="en-US"/>
          </a:p>
        </p:txBody>
      </p:sp>
      <p:sp>
        <p:nvSpPr>
          <p:cNvPr id="6" name="Espace réservé du pied de page 5"/>
          <p:cNvSpPr>
            <a:spLocks noGrp="1"/>
          </p:cNvSpPr>
          <p:nvPr>
            <p:ph type="ftr" sz="quarter" idx="11"/>
          </p:nvPr>
        </p:nvSpPr>
        <p:spPr>
          <a:xfrm>
            <a:off x="301752" y="6410848"/>
            <a:ext cx="3383280" cy="365760"/>
          </a:xfrm>
        </p:spPr>
        <p:txBody>
          <a:bodyPr/>
          <a:lstStyle/>
          <a:p>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Image avec légende">
    <p:spTree>
      <p:nvGrpSpPr>
        <p:cNvPr id="1" name=""/>
        <p:cNvGrpSpPr/>
        <p:nvPr/>
      </p:nvGrpSpPr>
      <p:grpSpPr>
        <a:xfrm>
          <a:off x="0" y="0"/>
          <a:ext cx="0" cy="0"/>
          <a:chOff x="0" y="0"/>
          <a:chExt cx="0" cy="0"/>
        </a:xfrm>
      </p:grpSpPr>
      <p:sp>
        <p:nvSpPr>
          <p:cNvPr id="21" name="Connecteur droit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e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p>
            <a:fld id="{91974DF9-AD47-4691-BA21-BBFCE3637A9A}" type="slidenum">
              <a:rPr kumimoji="0" lang="en-US" smtClean="0"/>
              <a:pPr/>
              <a:t>‹#›</a:t>
            </a:fld>
            <a:endParaRPr kumimoji="0" lang="en-US"/>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Cliquez et modifiez le titre</a:t>
            </a:r>
            <a:endParaRPr kumimoji="0" lang="en-US"/>
          </a:p>
        </p:txBody>
      </p:sp>
      <p:sp>
        <p:nvSpPr>
          <p:cNvPr id="3" name="Espace réservé pour une image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Cliquez sur l'icône pour ajouter une image</a:t>
            </a:r>
            <a:endParaRPr kumimoji="0" lang="en-US"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Cliquez pour modifier les styles du texte du masque</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a:xfrm>
            <a:off x="5788152" y="6404984"/>
            <a:ext cx="3044952" cy="365760"/>
          </a:xfrm>
        </p:spPr>
        <p:txBody>
          <a:bodyPr/>
          <a:lstStyle/>
          <a:p>
            <a:fld id="{C699CB88-5E1A-4FAC-892A-60949ACB1F6F}" type="datetimeFigureOut">
              <a:rPr lang="en-US" smtClean="0"/>
              <a:pPr/>
              <a:t>21/11/10</a:t>
            </a:fld>
            <a:endParaRPr lang="en-US"/>
          </a:p>
        </p:txBody>
      </p:sp>
      <p:sp>
        <p:nvSpPr>
          <p:cNvPr id="6" name="Espace réservé du pied de page 5"/>
          <p:cNvSpPr>
            <a:spLocks noGrp="1"/>
          </p:cNvSpPr>
          <p:nvPr>
            <p:ph type="ftr" sz="quarter" idx="11"/>
          </p:nvPr>
        </p:nvSpPr>
        <p:spPr>
          <a:xfrm>
            <a:off x="301752" y="6410848"/>
            <a:ext cx="3584448" cy="365760"/>
          </a:xfrm>
        </p:spPr>
        <p:txBody>
          <a:bodyPr/>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Espace réservé de la date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699CB88-5E1A-4FAC-892A-60949ACB1F6F}" type="datetimeFigureOut">
              <a:rPr lang="en-US" smtClean="0"/>
              <a:pPr/>
              <a:t>21/11/10</a:t>
            </a:fld>
            <a:endParaRPr lang="en-US"/>
          </a:p>
        </p:txBody>
      </p:sp>
      <p:sp>
        <p:nvSpPr>
          <p:cNvPr id="3" name="Espace réservé du pied de page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kumimoji="0"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cteur droit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1974DF9-AD47-4691-BA21-BBFCE3637A9A}" type="slidenum">
              <a:rPr kumimoji="0" lang="en-US" smtClean="0"/>
              <a:pPr/>
              <a:t>‹#›</a:t>
            </a:fld>
            <a:endParaRPr kumimoji="0" lang="en-US"/>
          </a:p>
        </p:txBody>
      </p:sp>
      <p:sp>
        <p:nvSpPr>
          <p:cNvPr id="22" name="Espace réservé du titre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Cliquez et modifiez le titre</a:t>
            </a:r>
            <a:endParaRPr kumimoji="0" lang="en-US"/>
          </a:p>
        </p:txBody>
      </p:sp>
      <p:sp>
        <p:nvSpPr>
          <p:cNvPr id="13" name="Espace réservé du texte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Cliquez pour modifier les styles du texte du masque</a:t>
            </a:r>
          </a:p>
          <a:p>
            <a:pPr lvl="1" eaLnBrk="1" latinLnBrk="0" hangingPunct="1"/>
            <a:r>
              <a:rPr kumimoji="0" lang="en-US" smtClean="0"/>
              <a:t>Deuxième niveau</a:t>
            </a:r>
          </a:p>
          <a:p>
            <a:pPr lvl="2" eaLnBrk="1" latinLnBrk="0" hangingPunct="1"/>
            <a:r>
              <a:rPr kumimoji="0" lang="en-US" smtClean="0"/>
              <a:t>Troisième niveau</a:t>
            </a:r>
          </a:p>
          <a:p>
            <a:pPr lvl="3" eaLnBrk="1" latinLnBrk="0" hangingPunct="1"/>
            <a:r>
              <a:rPr kumimoji="0" lang="en-US" smtClean="0"/>
              <a:t>Quatrième niveau</a:t>
            </a:r>
          </a:p>
          <a:p>
            <a:pPr lvl="4" eaLnBrk="1" latinLnBrk="0" hangingPunct="1"/>
            <a:r>
              <a:rPr kumimoji="0" lang="en-US" smtClean="0"/>
              <a:t>Cinquième niveau</a:t>
            </a:r>
            <a:endParaRPr kumimoji="0"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png"/><Relationship Id="rId8" Type="http://schemas.openxmlformats.org/officeDocument/2006/relationships/image" Target="../media/image9.jpeg"/><Relationship Id="rId9"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10.jpe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tags" Target="../tags/tag1.xml"/><Relationship Id="rId2" Type="http://schemas.openxmlformats.org/officeDocument/2006/relationships/tags" Target="../tags/tag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9" descr="Planck01"/>
          <p:cNvPicPr>
            <a:picLocks noChangeAspect="1" noChangeArrowheads="1"/>
          </p:cNvPicPr>
          <p:nvPr/>
        </p:nvPicPr>
        <p:blipFill>
          <a:blip r:embed="rId2"/>
          <a:srcRect/>
          <a:stretch>
            <a:fillRect/>
          </a:stretch>
        </p:blipFill>
        <p:spPr bwMode="auto">
          <a:xfrm>
            <a:off x="6934200" y="4114800"/>
            <a:ext cx="2043113" cy="2514600"/>
          </a:xfrm>
          <a:prstGeom prst="rect">
            <a:avLst/>
          </a:prstGeom>
          <a:noFill/>
        </p:spPr>
      </p:pic>
      <p:pic>
        <p:nvPicPr>
          <p:cNvPr id="9" name="Image 8"/>
          <p:cNvPicPr>
            <a:picLocks noChangeAspect="1"/>
          </p:cNvPicPr>
          <p:nvPr/>
        </p:nvPicPr>
        <p:blipFill>
          <a:blip r:embed="rId3"/>
          <a:stretch>
            <a:fillRect/>
          </a:stretch>
        </p:blipFill>
        <p:spPr>
          <a:xfrm>
            <a:off x="1905000" y="3632200"/>
            <a:ext cx="2971800" cy="2844800"/>
          </a:xfrm>
          <a:prstGeom prst="rect">
            <a:avLst/>
          </a:prstGeom>
          <a:ln>
            <a:noFill/>
          </a:ln>
          <a:effectLst>
            <a:outerShdw blurRad="292100" dist="139700" dir="2700000" algn="tl" rotWithShape="0">
              <a:srgbClr val="333333">
                <a:alpha val="65000"/>
              </a:srgbClr>
            </a:outerShdw>
          </a:effectLst>
        </p:spPr>
      </p:pic>
      <p:sp>
        <p:nvSpPr>
          <p:cNvPr id="3" name="Sous-titre 2"/>
          <p:cNvSpPr>
            <a:spLocks noGrp="1"/>
          </p:cNvSpPr>
          <p:nvPr>
            <p:ph type="subTitle" idx="1"/>
          </p:nvPr>
        </p:nvSpPr>
        <p:spPr>
          <a:xfrm>
            <a:off x="2057400" y="1307157"/>
            <a:ext cx="6400800" cy="1752600"/>
          </a:xfrm>
        </p:spPr>
        <p:txBody>
          <a:bodyPr/>
          <a:lstStyle/>
          <a:p>
            <a:r>
              <a:rPr lang="fr-FR" dirty="0" smtClean="0"/>
              <a:t>Mathieu Benoit , LAL, Orsay </a:t>
            </a:r>
          </a:p>
        </p:txBody>
      </p:sp>
      <p:sp>
        <p:nvSpPr>
          <p:cNvPr id="2" name="Titre 1"/>
          <p:cNvSpPr>
            <a:spLocks noGrp="1"/>
          </p:cNvSpPr>
          <p:nvPr>
            <p:ph type="ctrTitle"/>
          </p:nvPr>
        </p:nvSpPr>
        <p:spPr>
          <a:xfrm>
            <a:off x="381000" y="369887"/>
            <a:ext cx="8077200" cy="936625"/>
          </a:xfrm>
        </p:spPr>
        <p:txBody>
          <a:bodyPr/>
          <a:lstStyle/>
          <a:p>
            <a:r>
              <a:rPr lang="fr-FR" dirty="0" smtClean="0"/>
              <a:t>Session instrumentation</a:t>
            </a:r>
            <a:endParaRPr lang="fr-FR" dirty="0"/>
          </a:p>
        </p:txBody>
      </p:sp>
      <p:pic>
        <p:nvPicPr>
          <p:cNvPr id="5" name="Рисунок 5" descr="D:\Photo\2010\10\26\4.jpg"/>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585799" y="2133600"/>
            <a:ext cx="3101001" cy="2469976"/>
          </a:xfrm>
          <a:prstGeom prst="rect">
            <a:avLst/>
          </a:prstGeom>
          <a:ln>
            <a:noFill/>
          </a:ln>
          <a:effectLst>
            <a:outerShdw blurRad="292100" dist="139700" dir="2700000" algn="tl" rotWithShape="0">
              <a:srgbClr val="333333">
                <a:alpha val="65000"/>
              </a:srgbClr>
            </a:outerShdw>
          </a:effectLst>
        </p:spPr>
      </p:pic>
      <p:pic>
        <p:nvPicPr>
          <p:cNvPr id="6" name="Объект 3" descr="C:\Users\Ksu\Downloads\Ministage\whole_ATLAS.jpg"/>
          <p:cNvPicPr>
            <a:picLocks/>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60489" y="4114800"/>
            <a:ext cx="3059511" cy="2057400"/>
          </a:xfrm>
          <a:prstGeom prst="rect">
            <a:avLst/>
          </a:prstGeom>
          <a:ln>
            <a:noFill/>
          </a:ln>
          <a:effectLst>
            <a:outerShdw blurRad="292100" dist="139700" dir="2700000" algn="tl" rotWithShape="0">
              <a:srgbClr val="333333">
                <a:alpha val="65000"/>
              </a:srgbClr>
            </a:outerShdw>
          </a:effectLst>
        </p:spPr>
      </p:pic>
      <p:pic>
        <p:nvPicPr>
          <p:cNvPr id="8" name="Image 7" descr="DSC03026.JPG"/>
          <p:cNvPicPr>
            <a:picLocks noChangeAspect="1"/>
          </p:cNvPicPr>
          <p:nvPr/>
        </p:nvPicPr>
        <p:blipFill>
          <a:blip r:embed="rId6"/>
          <a:stretch>
            <a:fillRect/>
          </a:stretch>
        </p:blipFill>
        <p:spPr>
          <a:xfrm>
            <a:off x="3048000" y="2711624"/>
            <a:ext cx="2438400" cy="1828800"/>
          </a:xfrm>
          <a:prstGeom prst="rect">
            <a:avLst/>
          </a:prstGeom>
          <a:ln>
            <a:noFill/>
          </a:ln>
          <a:effectLst>
            <a:outerShdw blurRad="292100" dist="139700" dir="2700000" algn="tl" rotWithShape="0">
              <a:srgbClr val="333333">
                <a:alpha val="65000"/>
              </a:srgbClr>
            </a:outerShdw>
          </a:effectLst>
        </p:spPr>
      </p:pic>
      <p:pic>
        <p:nvPicPr>
          <p:cNvPr id="7" name="Image 6"/>
          <p:cNvPicPr>
            <a:picLocks noChangeAspect="1"/>
          </p:cNvPicPr>
          <p:nvPr/>
        </p:nvPicPr>
        <p:blipFill>
          <a:blip r:embed="rId7"/>
          <a:stretch>
            <a:fillRect/>
          </a:stretch>
        </p:blipFill>
        <p:spPr>
          <a:xfrm>
            <a:off x="381000" y="2133600"/>
            <a:ext cx="2826615" cy="1816100"/>
          </a:xfrm>
          <a:prstGeom prst="rect">
            <a:avLst/>
          </a:prstGeom>
          <a:ln>
            <a:noFill/>
          </a:ln>
          <a:effectLst>
            <a:outerShdw blurRad="292100" dist="139700" dir="2700000" algn="tl" rotWithShape="0">
              <a:srgbClr val="333333">
                <a:alpha val="65000"/>
              </a:srgbClr>
            </a:outerShdw>
          </a:effectLst>
        </p:spPr>
      </p:pic>
      <p:pic>
        <p:nvPicPr>
          <p:cNvPr id="12" name="Picture 15" descr="crate"/>
          <p:cNvPicPr>
            <a:picLocks noChangeAspect="1" noChangeArrowheads="1"/>
          </p:cNvPicPr>
          <p:nvPr/>
        </p:nvPicPr>
        <p:blipFill>
          <a:blip r:embed="rId8"/>
          <a:srcRect/>
          <a:stretch>
            <a:fillRect/>
          </a:stretch>
        </p:blipFill>
        <p:spPr bwMode="auto">
          <a:xfrm>
            <a:off x="381000" y="3886200"/>
            <a:ext cx="1943100" cy="2590800"/>
          </a:xfrm>
          <a:prstGeom prst="rect">
            <a:avLst/>
          </a:prstGeom>
          <a:noFill/>
        </p:spPr>
      </p:pic>
      <p:sp>
        <p:nvSpPr>
          <p:cNvPr id="10" name="ZoneTexte 9"/>
          <p:cNvSpPr txBox="1"/>
          <p:nvPr/>
        </p:nvSpPr>
        <p:spPr>
          <a:xfrm>
            <a:off x="1143000" y="5772090"/>
            <a:ext cx="6920284" cy="400110"/>
          </a:xfrm>
          <a:prstGeom prst="rect">
            <a:avLst/>
          </a:prstGeom>
          <a:noFill/>
        </p:spPr>
        <p:txBody>
          <a:bodyPr wrap="none" rtlCol="0">
            <a:spAutoFit/>
          </a:bodyPr>
          <a:lstStyle/>
          <a:p>
            <a:r>
              <a:rPr lang="fr-FR" sz="2000" dirty="0" smtClean="0">
                <a:solidFill>
                  <a:schemeClr val="accent5">
                    <a:lumMod val="60000"/>
                    <a:lumOff val="40000"/>
                  </a:schemeClr>
                </a:solidFill>
                <a:effectLst>
                  <a:glow rad="228600">
                    <a:schemeClr val="accent1">
                      <a:alpha val="75000"/>
                    </a:schemeClr>
                  </a:glow>
                </a:effectLst>
              </a:rPr>
              <a:t>Parce que les données ne  se collecterons pas toutes seules !!</a:t>
            </a:r>
            <a:endParaRPr lang="fr-FR" sz="2000" dirty="0">
              <a:solidFill>
                <a:schemeClr val="accent5">
                  <a:lumMod val="60000"/>
                  <a:lumOff val="40000"/>
                </a:schemeClr>
              </a:solidFill>
              <a:effectLst>
                <a:glow rad="228600">
                  <a:schemeClr val="accent1">
                    <a:alpha val="75000"/>
                  </a:schemeClr>
                </a:glow>
              </a:effectLst>
            </a:endParaRPr>
          </a:p>
        </p:txBody>
      </p:sp>
      <p:pic>
        <p:nvPicPr>
          <p:cNvPr id="13" name="Image 12" descr="schtroumpf.jpg"/>
          <p:cNvPicPr>
            <a:picLocks noChangeAspect="1"/>
          </p:cNvPicPr>
          <p:nvPr/>
        </p:nvPicPr>
        <p:blipFill>
          <a:blip r:embed="rId9">
            <a:clrChange>
              <a:clrFrom>
                <a:srgbClr val="93849A"/>
              </a:clrFrom>
              <a:clrTo>
                <a:srgbClr val="93849A">
                  <a:alpha val="0"/>
                </a:srgbClr>
              </a:clrTo>
            </a:clrChange>
          </a:blip>
          <a:srcRect l="7513" t="13575" r="7781" b="10996"/>
          <a:stretch>
            <a:fillRect/>
          </a:stretch>
        </p:blipFill>
        <p:spPr>
          <a:xfrm>
            <a:off x="3352800" y="3059757"/>
            <a:ext cx="658091" cy="4826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81000"/>
            <a:ext cx="8534400" cy="758952"/>
          </a:xfrm>
        </p:spPr>
        <p:txBody>
          <a:bodyPr>
            <a:normAutofit fontScale="90000"/>
          </a:bodyPr>
          <a:lstStyle/>
          <a:p>
            <a:r>
              <a:rPr lang="fr-FR" dirty="0" smtClean="0"/>
              <a:t>Bon mais ca mange quoi en hiver , un instrumentaliste en HEP/</a:t>
            </a:r>
            <a:r>
              <a:rPr lang="fr-FR" dirty="0" err="1" smtClean="0"/>
              <a:t>Astro</a:t>
            </a:r>
            <a:r>
              <a:rPr lang="fr-FR" dirty="0" smtClean="0"/>
              <a:t> ?</a:t>
            </a:r>
            <a:endParaRPr lang="fr-FR" dirty="0"/>
          </a:p>
        </p:txBody>
      </p:sp>
      <p:sp>
        <p:nvSpPr>
          <p:cNvPr id="3" name="Espace réservé du contenu 2"/>
          <p:cNvSpPr>
            <a:spLocks noGrp="1"/>
          </p:cNvSpPr>
          <p:nvPr>
            <p:ph sz="quarter" idx="1"/>
          </p:nvPr>
        </p:nvSpPr>
        <p:spPr>
          <a:xfrm>
            <a:off x="0" y="1371600"/>
            <a:ext cx="4876800" cy="3062812"/>
          </a:xfrm>
        </p:spPr>
        <p:txBody>
          <a:bodyPr>
            <a:noAutofit/>
          </a:bodyPr>
          <a:lstStyle/>
          <a:p>
            <a:r>
              <a:rPr lang="fr-FR" sz="2800" dirty="0" smtClean="0"/>
              <a:t>Dans notre domaine :</a:t>
            </a:r>
          </a:p>
          <a:p>
            <a:pPr lvl="1"/>
            <a:r>
              <a:rPr lang="fr-FR" sz="2400" dirty="0" smtClean="0"/>
              <a:t>Informatique et électronique</a:t>
            </a:r>
          </a:p>
          <a:p>
            <a:pPr lvl="2"/>
            <a:r>
              <a:rPr lang="fr-FR" dirty="0" smtClean="0"/>
              <a:t>Développement d’une électronique de lecture adapté a une expérience </a:t>
            </a:r>
          </a:p>
          <a:p>
            <a:pPr lvl="2"/>
            <a:r>
              <a:rPr lang="fr-FR" dirty="0" smtClean="0"/>
              <a:t>Conception d’un système d’acquisition, triggers, optimiser les algorithmes, adapter le code aux caractéristiques du détecteur.  </a:t>
            </a:r>
          </a:p>
          <a:p>
            <a:pPr lvl="2"/>
            <a:r>
              <a:rPr lang="fr-FR" dirty="0" smtClean="0"/>
              <a:t>Minimiser le bruit, la conso</a:t>
            </a:r>
          </a:p>
          <a:p>
            <a:pPr lvl="2"/>
            <a:r>
              <a:rPr lang="fr-FR" dirty="0" smtClean="0"/>
              <a:t>Franchir la </a:t>
            </a:r>
            <a:r>
              <a:rPr lang="fr-FR" dirty="0" err="1" smtClean="0"/>
              <a:t>barriere</a:t>
            </a:r>
            <a:r>
              <a:rPr lang="fr-FR" dirty="0" smtClean="0"/>
              <a:t> de la picoseconde  </a:t>
            </a:r>
          </a:p>
          <a:p>
            <a:pPr lvl="2"/>
            <a:endParaRPr lang="fr-FR" dirty="0" smtClean="0"/>
          </a:p>
        </p:txBody>
      </p:sp>
      <p:sp>
        <p:nvSpPr>
          <p:cNvPr id="5" name="ZoneTexte 4"/>
          <p:cNvSpPr txBox="1"/>
          <p:nvPr/>
        </p:nvSpPr>
        <p:spPr>
          <a:xfrm>
            <a:off x="5181600" y="1600200"/>
            <a:ext cx="3657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err="1" smtClean="0"/>
              <a:t>Mrs.Selma</a:t>
            </a:r>
            <a:r>
              <a:rPr lang="fr-FR" dirty="0" smtClean="0"/>
              <a:t>  </a:t>
            </a:r>
            <a:r>
              <a:rPr lang="fr-FR" dirty="0" err="1" smtClean="0"/>
              <a:t>Conforti</a:t>
            </a:r>
            <a:r>
              <a:rPr lang="fr-FR" dirty="0" smtClean="0"/>
              <a:t> :</a:t>
            </a:r>
            <a:r>
              <a:rPr lang="fr-FR" dirty="0" smtClean="0"/>
              <a:t> PARISROC, a </a:t>
            </a:r>
            <a:r>
              <a:rPr lang="fr-FR" dirty="0" err="1" smtClean="0"/>
              <a:t>Photomultiplier</a:t>
            </a:r>
            <a:r>
              <a:rPr lang="fr-FR" dirty="0" smtClean="0"/>
              <a:t> </a:t>
            </a:r>
            <a:r>
              <a:rPr lang="fr-FR" dirty="0" err="1" smtClean="0"/>
              <a:t>ARray</a:t>
            </a:r>
            <a:r>
              <a:rPr lang="fr-FR" dirty="0" smtClean="0"/>
              <a:t> </a:t>
            </a:r>
            <a:r>
              <a:rPr lang="fr-FR" dirty="0" err="1" smtClean="0"/>
              <a:t>Integrated</a:t>
            </a:r>
            <a:r>
              <a:rPr lang="fr-FR" dirty="0" smtClean="0"/>
              <a:t> in </a:t>
            </a:r>
            <a:r>
              <a:rPr lang="fr-FR" dirty="0" err="1" smtClean="0"/>
              <a:t>SiGe</a:t>
            </a:r>
            <a:r>
              <a:rPr lang="fr-FR" dirty="0" smtClean="0"/>
              <a:t> </a:t>
            </a:r>
            <a:r>
              <a:rPr lang="fr-FR" dirty="0" err="1" smtClean="0"/>
              <a:t>Read-Out</a:t>
            </a:r>
            <a:r>
              <a:rPr lang="fr-FR" dirty="0" smtClean="0"/>
              <a:t> Chip</a:t>
            </a:r>
            <a:endParaRPr lang="fr-FR" dirty="0"/>
          </a:p>
        </p:txBody>
      </p:sp>
      <p:pic>
        <p:nvPicPr>
          <p:cNvPr id="12" name="Image 11"/>
          <p:cNvPicPr>
            <a:picLocks noChangeAspect="1"/>
          </p:cNvPicPr>
          <p:nvPr/>
        </p:nvPicPr>
        <p:blipFill>
          <a:blip r:embed="rId2">
            <a:clrChange>
              <a:clrFrom>
                <a:srgbClr val="FFFFFF"/>
              </a:clrFrom>
              <a:clrTo>
                <a:srgbClr val="FFFFFF">
                  <a:alpha val="0"/>
                </a:srgbClr>
              </a:clrTo>
            </a:clrChange>
          </a:blip>
          <a:stretch>
            <a:fillRect/>
          </a:stretch>
        </p:blipFill>
        <p:spPr>
          <a:xfrm>
            <a:off x="6902450" y="2523530"/>
            <a:ext cx="2089150" cy="1474381"/>
          </a:xfrm>
          <a:prstGeom prst="rect">
            <a:avLst/>
          </a:prstGeom>
        </p:spPr>
      </p:pic>
      <p:pic>
        <p:nvPicPr>
          <p:cNvPr id="13" name="Image 12"/>
          <p:cNvPicPr>
            <a:picLocks noChangeAspect="1"/>
          </p:cNvPicPr>
          <p:nvPr/>
        </p:nvPicPr>
        <p:blipFill>
          <a:blip r:embed="rId3"/>
          <a:stretch>
            <a:fillRect/>
          </a:stretch>
        </p:blipFill>
        <p:spPr>
          <a:xfrm>
            <a:off x="5226050" y="2783380"/>
            <a:ext cx="1676400" cy="1651032"/>
          </a:xfrm>
          <a:prstGeom prst="rect">
            <a:avLst/>
          </a:prstGeom>
        </p:spPr>
      </p:pic>
      <p:pic>
        <p:nvPicPr>
          <p:cNvPr id="14" name="Image 13"/>
          <p:cNvPicPr>
            <a:picLocks noChangeAspect="1"/>
          </p:cNvPicPr>
          <p:nvPr/>
        </p:nvPicPr>
        <p:blipFill>
          <a:blip r:embed="rId4"/>
          <a:stretch>
            <a:fillRect/>
          </a:stretch>
        </p:blipFill>
        <p:spPr>
          <a:xfrm>
            <a:off x="4876800" y="4648200"/>
            <a:ext cx="4038600" cy="130056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81000"/>
            <a:ext cx="8534400" cy="758952"/>
          </a:xfrm>
        </p:spPr>
        <p:txBody>
          <a:bodyPr>
            <a:normAutofit fontScale="90000"/>
          </a:bodyPr>
          <a:lstStyle/>
          <a:p>
            <a:r>
              <a:rPr lang="fr-FR" dirty="0" smtClean="0"/>
              <a:t>Bon mais ca mange quoi en hiver , un instrumentaliste en HEP/</a:t>
            </a:r>
            <a:r>
              <a:rPr lang="fr-FR" dirty="0" err="1" smtClean="0"/>
              <a:t>Astro</a:t>
            </a:r>
            <a:r>
              <a:rPr lang="fr-FR" dirty="0" smtClean="0"/>
              <a:t> ?</a:t>
            </a:r>
            <a:endParaRPr lang="fr-FR" dirty="0"/>
          </a:p>
        </p:txBody>
      </p:sp>
      <p:sp>
        <p:nvSpPr>
          <p:cNvPr id="3" name="Espace réservé du contenu 2"/>
          <p:cNvSpPr>
            <a:spLocks noGrp="1"/>
          </p:cNvSpPr>
          <p:nvPr>
            <p:ph sz="quarter" idx="1"/>
          </p:nvPr>
        </p:nvSpPr>
        <p:spPr>
          <a:xfrm>
            <a:off x="301752" y="1371600"/>
            <a:ext cx="4876800" cy="3062812"/>
          </a:xfrm>
        </p:spPr>
        <p:txBody>
          <a:bodyPr>
            <a:normAutofit fontScale="92500" lnSpcReduction="20000"/>
          </a:bodyPr>
          <a:lstStyle/>
          <a:p>
            <a:r>
              <a:rPr lang="fr-FR" dirty="0" smtClean="0"/>
              <a:t>Dans notre domaine :</a:t>
            </a:r>
          </a:p>
          <a:p>
            <a:pPr lvl="1"/>
            <a:r>
              <a:rPr lang="fr-FR" dirty="0" smtClean="0"/>
              <a:t>R&amp;D sur les détecteurs </a:t>
            </a:r>
          </a:p>
          <a:p>
            <a:pPr lvl="2"/>
            <a:r>
              <a:rPr lang="fr-FR" dirty="0" smtClean="0"/>
              <a:t>Etude des dispositifs de détection</a:t>
            </a:r>
          </a:p>
          <a:p>
            <a:pPr lvl="2"/>
            <a:r>
              <a:rPr lang="fr-FR" dirty="0" smtClean="0"/>
              <a:t>Optimisation des propriétés d’une expérience pour en maximiser les performance</a:t>
            </a:r>
          </a:p>
          <a:p>
            <a:pPr lvl="2"/>
            <a:r>
              <a:rPr lang="fr-FR" dirty="0" err="1" smtClean="0"/>
              <a:t>Commisionning</a:t>
            </a:r>
            <a:r>
              <a:rPr lang="fr-FR" dirty="0" smtClean="0"/>
              <a:t>, calibration et analyse des </a:t>
            </a:r>
            <a:r>
              <a:rPr lang="fr-FR" dirty="0" err="1" smtClean="0"/>
              <a:t>donnees</a:t>
            </a:r>
            <a:r>
              <a:rPr lang="fr-FR" dirty="0" smtClean="0"/>
              <a:t> d’une expérience </a:t>
            </a:r>
          </a:p>
          <a:p>
            <a:pPr lvl="2">
              <a:buNone/>
            </a:pPr>
            <a:r>
              <a:rPr lang="fr-FR" dirty="0" smtClean="0"/>
              <a:t> </a:t>
            </a:r>
          </a:p>
          <a:p>
            <a:pPr lvl="2"/>
            <a:endParaRPr lang="fr-FR" dirty="0" smtClean="0"/>
          </a:p>
        </p:txBody>
      </p:sp>
      <p:grpSp>
        <p:nvGrpSpPr>
          <p:cNvPr id="12" name="Group 106"/>
          <p:cNvGrpSpPr>
            <a:grpSpLocks/>
          </p:cNvGrpSpPr>
          <p:nvPr>
            <p:custDataLst>
              <p:tags r:id="rId1"/>
            </p:custDataLst>
          </p:nvPr>
        </p:nvGrpSpPr>
        <p:grpSpPr bwMode="auto">
          <a:xfrm>
            <a:off x="5638800" y="1600200"/>
            <a:ext cx="2895600" cy="2007666"/>
            <a:chOff x="204" y="2568"/>
            <a:chExt cx="2721" cy="1752"/>
          </a:xfrm>
        </p:grpSpPr>
        <p:pic>
          <p:nvPicPr>
            <p:cNvPr id="13" name="Picture 102" descr="sensor"/>
            <p:cNvPicPr>
              <a:picLocks noChangeAspect="1" noChangeArrowheads="1"/>
            </p:cNvPicPr>
            <p:nvPr/>
          </p:nvPicPr>
          <p:blipFill>
            <a:blip r:embed="rId4" cstate="print"/>
            <a:srcRect l="-1695" t="6734" r="19492"/>
            <a:stretch>
              <a:fillRect/>
            </a:stretch>
          </p:blipFill>
          <p:spPr bwMode="auto">
            <a:xfrm>
              <a:off x="204" y="2568"/>
              <a:ext cx="2677" cy="1752"/>
            </a:xfrm>
            <a:prstGeom prst="rect">
              <a:avLst/>
            </a:prstGeom>
            <a:noFill/>
          </p:spPr>
        </p:pic>
        <p:sp>
          <p:nvSpPr>
            <p:cNvPr id="14" name="Rectangle 105"/>
            <p:cNvSpPr>
              <a:spLocks noChangeArrowheads="1"/>
            </p:cNvSpPr>
            <p:nvPr/>
          </p:nvSpPr>
          <p:spPr bwMode="auto">
            <a:xfrm>
              <a:off x="2381" y="2568"/>
              <a:ext cx="544" cy="499"/>
            </a:xfrm>
            <a:prstGeom prst="rect">
              <a:avLst/>
            </a:prstGeom>
            <a:solidFill>
              <a:schemeClr val="bg1"/>
            </a:solidFill>
            <a:ln w="9525">
              <a:solidFill>
                <a:schemeClr val="bg1"/>
              </a:solidFill>
              <a:miter lim="800000"/>
              <a:headEnd/>
              <a:tailEnd/>
            </a:ln>
            <a:effectLst/>
          </p:spPr>
          <p:txBody>
            <a:bodyPr wrap="none" anchor="ctr"/>
            <a:lstStyle/>
            <a:p>
              <a:endParaRPr lang="fr-CA"/>
            </a:p>
          </p:txBody>
        </p:sp>
      </p:grpSp>
      <p:pic>
        <p:nvPicPr>
          <p:cNvPr id="15" name="Picture 7" descr="oreach-2008-001_01.jpg"/>
          <p:cNvPicPr>
            <a:picLocks noChangeAspect="1"/>
          </p:cNvPicPr>
          <p:nvPr>
            <p:custDataLst>
              <p:tags r:id="rId2"/>
            </p:custDataLst>
          </p:nvPr>
        </p:nvPicPr>
        <p:blipFill>
          <a:blip r:embed="rId5" cstate="print">
            <a:clrChange>
              <a:clrFrom>
                <a:srgbClr val="FFFFFF"/>
              </a:clrFrom>
              <a:clrTo>
                <a:srgbClr val="FFFFFF">
                  <a:alpha val="0"/>
                </a:srgbClr>
              </a:clrTo>
            </a:clrChange>
          </a:blip>
          <a:srcRect l="28558" t="21514" r="35507" b="33333"/>
          <a:stretch>
            <a:fillRect/>
          </a:stretch>
        </p:blipFill>
        <p:spPr>
          <a:xfrm>
            <a:off x="6183845" y="3886200"/>
            <a:ext cx="1771648" cy="1935678"/>
          </a:xfrm>
          <a:prstGeom prst="rect">
            <a:avLst/>
          </a:prstGeom>
          <a:ln>
            <a:noFill/>
          </a:ln>
        </p:spPr>
      </p:pic>
      <p:pic>
        <p:nvPicPr>
          <p:cNvPr id="16" name="Picture 10" descr="schtroumpf.jpg"/>
          <p:cNvPicPr>
            <a:picLocks noChangeAspect="1"/>
          </p:cNvPicPr>
          <p:nvPr/>
        </p:nvPicPr>
        <p:blipFill>
          <a:blip r:embed="rId6">
            <a:clrChange>
              <a:clrFrom>
                <a:srgbClr val="928399"/>
              </a:clrFrom>
              <a:clrTo>
                <a:srgbClr val="928399">
                  <a:alpha val="0"/>
                </a:srgbClr>
              </a:clrTo>
            </a:clrChange>
          </a:blip>
          <a:srcRect l="8970" t="13035" r="7647" b="11428"/>
          <a:stretch>
            <a:fillRect/>
          </a:stretch>
        </p:blipFill>
        <p:spPr>
          <a:xfrm>
            <a:off x="7528985" y="4674780"/>
            <a:ext cx="853016" cy="636377"/>
          </a:xfrm>
          <a:prstGeom prst="rect">
            <a:avLst/>
          </a:prstGeom>
        </p:spPr>
      </p:pic>
      <p:sp>
        <p:nvSpPr>
          <p:cNvPr id="17" name="TextBox 11"/>
          <p:cNvSpPr txBox="1"/>
          <p:nvPr/>
        </p:nvSpPr>
        <p:spPr>
          <a:xfrm>
            <a:off x="6553199" y="5637212"/>
            <a:ext cx="1748411"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CA" dirty="0" smtClean="0"/>
              <a:t>Reconstruction</a:t>
            </a:r>
            <a:endParaRPr lang="fr-CA" dirty="0"/>
          </a:p>
        </p:txBody>
      </p:sp>
      <p:pic>
        <p:nvPicPr>
          <p:cNvPr id="18" name="Image 17"/>
          <p:cNvPicPr>
            <a:picLocks noChangeAspect="1"/>
          </p:cNvPicPr>
          <p:nvPr/>
        </p:nvPicPr>
        <p:blipFill>
          <a:blip r:embed="rId7"/>
          <a:stretch>
            <a:fillRect/>
          </a:stretch>
        </p:blipFill>
        <p:spPr>
          <a:xfrm>
            <a:off x="3226474" y="3822560"/>
            <a:ext cx="2957371" cy="2730640"/>
          </a:xfrm>
          <a:prstGeom prst="rect">
            <a:avLst/>
          </a:prstGeom>
        </p:spPr>
      </p:pic>
      <p:pic>
        <p:nvPicPr>
          <p:cNvPr id="19" name="Image 18"/>
          <p:cNvPicPr>
            <a:picLocks noChangeAspect="1"/>
          </p:cNvPicPr>
          <p:nvPr/>
        </p:nvPicPr>
        <p:blipFill>
          <a:blip r:embed="rId8"/>
          <a:stretch>
            <a:fillRect/>
          </a:stretch>
        </p:blipFill>
        <p:spPr>
          <a:xfrm>
            <a:off x="301752" y="4434412"/>
            <a:ext cx="2717800" cy="20383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81000"/>
            <a:ext cx="8534400" cy="758952"/>
          </a:xfrm>
        </p:spPr>
        <p:txBody>
          <a:bodyPr>
            <a:normAutofit fontScale="90000"/>
          </a:bodyPr>
          <a:lstStyle/>
          <a:p>
            <a:r>
              <a:rPr lang="fr-FR" dirty="0" smtClean="0"/>
              <a:t>Bon mais ca mange quoi en hiver , un instrumentaliste en HEP/</a:t>
            </a:r>
            <a:r>
              <a:rPr lang="fr-FR" dirty="0" err="1" smtClean="0"/>
              <a:t>Astro</a:t>
            </a:r>
            <a:r>
              <a:rPr lang="fr-FR" dirty="0" smtClean="0"/>
              <a:t> ?</a:t>
            </a:r>
            <a:endParaRPr lang="fr-FR" dirty="0"/>
          </a:p>
        </p:txBody>
      </p:sp>
      <p:sp>
        <p:nvSpPr>
          <p:cNvPr id="3" name="Espace réservé du contenu 2"/>
          <p:cNvSpPr>
            <a:spLocks noGrp="1"/>
          </p:cNvSpPr>
          <p:nvPr>
            <p:ph sz="quarter" idx="1"/>
          </p:nvPr>
        </p:nvSpPr>
        <p:spPr>
          <a:xfrm>
            <a:off x="301752" y="1371600"/>
            <a:ext cx="4876800" cy="3581400"/>
          </a:xfrm>
        </p:spPr>
        <p:txBody>
          <a:bodyPr>
            <a:normAutofit fontScale="85000" lnSpcReduction="20000"/>
          </a:bodyPr>
          <a:lstStyle/>
          <a:p>
            <a:r>
              <a:rPr lang="fr-FR" dirty="0" smtClean="0"/>
              <a:t>Dans notre domaine :</a:t>
            </a:r>
          </a:p>
          <a:p>
            <a:pPr lvl="1"/>
            <a:r>
              <a:rPr lang="fr-FR" dirty="0" smtClean="0"/>
              <a:t>R&amp;D sur les détecteurs </a:t>
            </a:r>
          </a:p>
          <a:p>
            <a:pPr lvl="2"/>
            <a:r>
              <a:rPr lang="fr-FR" dirty="0" err="1" smtClean="0"/>
              <a:t>Mise-à-jour</a:t>
            </a:r>
            <a:r>
              <a:rPr lang="fr-FR" dirty="0" smtClean="0"/>
              <a:t> des sous détecteurs pour </a:t>
            </a:r>
            <a:r>
              <a:rPr lang="fr-FR" dirty="0" err="1" smtClean="0"/>
              <a:t>s-LHC</a:t>
            </a:r>
            <a:r>
              <a:rPr lang="fr-FR" dirty="0" smtClean="0"/>
              <a:t>, développement pour ILC</a:t>
            </a:r>
          </a:p>
          <a:p>
            <a:pPr lvl="2"/>
            <a:r>
              <a:rPr lang="fr-FR" dirty="0" smtClean="0"/>
              <a:t>Etude des </a:t>
            </a:r>
            <a:r>
              <a:rPr lang="fr-FR" dirty="0" err="1" smtClean="0"/>
              <a:t>SiPM</a:t>
            </a:r>
            <a:r>
              <a:rPr lang="fr-FR" dirty="0" smtClean="0"/>
              <a:t> pour l’utilisation en HEP et </a:t>
            </a:r>
            <a:r>
              <a:rPr lang="fr-FR" dirty="0" err="1" smtClean="0"/>
              <a:t>astro</a:t>
            </a:r>
            <a:endParaRPr lang="fr-FR" dirty="0" smtClean="0"/>
          </a:p>
          <a:p>
            <a:pPr lvl="2"/>
            <a:r>
              <a:rPr lang="fr-FR" dirty="0" err="1" smtClean="0"/>
              <a:t>Developpement</a:t>
            </a:r>
            <a:r>
              <a:rPr lang="fr-FR" dirty="0" smtClean="0"/>
              <a:t> de </a:t>
            </a:r>
            <a:r>
              <a:rPr lang="fr-FR" dirty="0" err="1" smtClean="0"/>
              <a:t>detecteur</a:t>
            </a:r>
            <a:r>
              <a:rPr lang="fr-FR" dirty="0" smtClean="0"/>
              <a:t> pour l’imagerie </a:t>
            </a:r>
            <a:r>
              <a:rPr lang="fr-FR" dirty="0" err="1" smtClean="0"/>
              <a:t>medicale</a:t>
            </a:r>
            <a:r>
              <a:rPr lang="fr-FR" dirty="0" smtClean="0"/>
              <a:t> </a:t>
            </a:r>
          </a:p>
          <a:p>
            <a:pPr lvl="2"/>
            <a:r>
              <a:rPr lang="fr-FR" dirty="0" smtClean="0"/>
              <a:t>Détection de neutrons, gamma, beta pour la </a:t>
            </a:r>
            <a:r>
              <a:rPr lang="fr-FR" dirty="0" err="1" smtClean="0"/>
              <a:t>securité</a:t>
            </a:r>
            <a:r>
              <a:rPr lang="fr-FR" dirty="0" smtClean="0"/>
              <a:t> nationale et l’imagerie industrielle  </a:t>
            </a:r>
          </a:p>
          <a:p>
            <a:pPr lvl="2"/>
            <a:r>
              <a:rPr lang="fr-FR" dirty="0" err="1" smtClean="0"/>
              <a:t>Super-B</a:t>
            </a:r>
            <a:r>
              <a:rPr lang="fr-FR" dirty="0" smtClean="0"/>
              <a:t> </a:t>
            </a:r>
            <a:r>
              <a:rPr lang="fr-FR" dirty="0" err="1" smtClean="0"/>
              <a:t>factory</a:t>
            </a:r>
            <a:r>
              <a:rPr lang="fr-FR" dirty="0" smtClean="0"/>
              <a:t> </a:t>
            </a:r>
          </a:p>
          <a:p>
            <a:pPr lvl="2"/>
            <a:r>
              <a:rPr lang="fr-FR" dirty="0" err="1" smtClean="0"/>
              <a:t>Etc</a:t>
            </a:r>
            <a:r>
              <a:rPr lang="fr-FR" dirty="0" smtClean="0"/>
              <a:t>…</a:t>
            </a:r>
          </a:p>
        </p:txBody>
      </p:sp>
      <p:sp>
        <p:nvSpPr>
          <p:cNvPr id="4" name="ZoneTexte 3"/>
          <p:cNvSpPr txBox="1"/>
          <p:nvPr/>
        </p:nvSpPr>
        <p:spPr>
          <a:xfrm>
            <a:off x="5181600" y="1600200"/>
            <a:ext cx="365455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smtClean="0"/>
              <a:t>Mr. Mario  </a:t>
            </a:r>
            <a:r>
              <a:rPr lang="fr-FR" dirty="0" err="1" smtClean="0"/>
              <a:t>Bachaalany</a:t>
            </a:r>
            <a:r>
              <a:rPr lang="fr-FR" dirty="0" smtClean="0"/>
              <a:t> </a:t>
            </a:r>
            <a:r>
              <a:rPr lang="fr-FR" dirty="0" smtClean="0"/>
              <a:t>:  Single </a:t>
            </a:r>
            <a:r>
              <a:rPr lang="fr-FR" dirty="0" err="1" smtClean="0"/>
              <a:t>X-ray</a:t>
            </a:r>
            <a:r>
              <a:rPr lang="fr-FR" dirty="0" smtClean="0"/>
              <a:t> </a:t>
            </a:r>
            <a:r>
              <a:rPr lang="fr-FR" dirty="0" err="1" smtClean="0"/>
              <a:t>detection</a:t>
            </a:r>
            <a:r>
              <a:rPr lang="fr-FR" dirty="0" smtClean="0"/>
              <a:t> </a:t>
            </a:r>
            <a:r>
              <a:rPr lang="fr-FR" dirty="0" err="1" smtClean="0"/>
              <a:t>with</a:t>
            </a:r>
            <a:r>
              <a:rPr lang="fr-FR" dirty="0" smtClean="0"/>
              <a:t> </a:t>
            </a:r>
            <a:r>
              <a:rPr lang="fr-FR" dirty="0" err="1" smtClean="0"/>
              <a:t>high</a:t>
            </a:r>
            <a:r>
              <a:rPr lang="fr-FR" dirty="0" smtClean="0"/>
              <a:t> </a:t>
            </a:r>
            <a:r>
              <a:rPr lang="fr-FR" dirty="0" err="1" smtClean="0"/>
              <a:t>sensitivity</a:t>
            </a:r>
            <a:r>
              <a:rPr lang="fr-FR" dirty="0" smtClean="0"/>
              <a:t> CMOS detectors</a:t>
            </a:r>
            <a:endParaRPr lang="fr-FR" dirty="0"/>
          </a:p>
        </p:txBody>
      </p:sp>
      <p:sp>
        <p:nvSpPr>
          <p:cNvPr id="6" name="ZoneTexte 5"/>
          <p:cNvSpPr txBox="1"/>
          <p:nvPr/>
        </p:nvSpPr>
        <p:spPr>
          <a:xfrm>
            <a:off x="5178552" y="2658070"/>
            <a:ext cx="3657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smtClean="0"/>
              <a:t> Ms.</a:t>
            </a:r>
            <a:r>
              <a:rPr lang="fr-FR" dirty="0" smtClean="0"/>
              <a:t> </a:t>
            </a:r>
            <a:r>
              <a:rPr lang="fr-FR" dirty="0" err="1" smtClean="0"/>
              <a:t>Navanka</a:t>
            </a:r>
            <a:r>
              <a:rPr lang="fr-FR" dirty="0" smtClean="0"/>
              <a:t> </a:t>
            </a:r>
            <a:r>
              <a:rPr lang="fr-FR" dirty="0" err="1" smtClean="0"/>
              <a:t>Bolnet</a:t>
            </a:r>
            <a:r>
              <a:rPr lang="fr-FR" dirty="0" smtClean="0"/>
              <a:t>,  </a:t>
            </a:r>
            <a:r>
              <a:rPr lang="fr-FR" dirty="0" smtClean="0"/>
              <a:t>: </a:t>
            </a:r>
            <a:r>
              <a:rPr lang="fr-FR" dirty="0" err="1" smtClean="0"/>
              <a:t>Alignment</a:t>
            </a:r>
            <a:r>
              <a:rPr lang="fr-FR" dirty="0" smtClean="0"/>
              <a:t> of the muon </a:t>
            </a:r>
            <a:r>
              <a:rPr lang="fr-FR" dirty="0" err="1" smtClean="0"/>
              <a:t>spectrometer</a:t>
            </a:r>
            <a:r>
              <a:rPr lang="fr-FR" dirty="0" smtClean="0"/>
              <a:t> of the ATLAS</a:t>
            </a:r>
            <a:endParaRPr lang="fr-FR" dirty="0"/>
          </a:p>
        </p:txBody>
      </p:sp>
      <p:sp>
        <p:nvSpPr>
          <p:cNvPr id="8" name="ZoneTexte 7"/>
          <p:cNvSpPr txBox="1"/>
          <p:nvPr/>
        </p:nvSpPr>
        <p:spPr>
          <a:xfrm>
            <a:off x="5178552" y="3752671"/>
            <a:ext cx="36576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smtClean="0"/>
              <a:t> Silvia </a:t>
            </a:r>
            <a:r>
              <a:rPr lang="fr-FR" dirty="0" smtClean="0"/>
              <a:t>Gambetta : R&amp;D for a new detector of UHECR to </a:t>
            </a:r>
            <a:r>
              <a:rPr lang="fr-FR" dirty="0" err="1" smtClean="0"/>
              <a:t>measure</a:t>
            </a:r>
            <a:r>
              <a:rPr lang="fr-FR" dirty="0" smtClean="0"/>
              <a:t> the radio </a:t>
            </a:r>
            <a:r>
              <a:rPr lang="fr-FR" dirty="0" err="1" smtClean="0"/>
              <a:t>emission</a:t>
            </a:r>
            <a:r>
              <a:rPr lang="fr-FR" dirty="0" smtClean="0"/>
              <a:t> of Extensive Air </a:t>
            </a:r>
            <a:r>
              <a:rPr lang="fr-FR" dirty="0" err="1" smtClean="0"/>
              <a:t>Shower</a:t>
            </a:r>
            <a:r>
              <a:rPr lang="fr-FR" dirty="0" smtClean="0"/>
              <a:t> </a:t>
            </a:r>
            <a:endParaRPr lang="fr-FR" dirty="0"/>
          </a:p>
        </p:txBody>
      </p:sp>
      <p:sp>
        <p:nvSpPr>
          <p:cNvPr id="10" name="ZoneTexte 9"/>
          <p:cNvSpPr txBox="1"/>
          <p:nvPr/>
        </p:nvSpPr>
        <p:spPr>
          <a:xfrm>
            <a:off x="685800" y="5096470"/>
            <a:ext cx="4267200"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smtClean="0"/>
              <a:t>Mr</a:t>
            </a:r>
            <a:r>
              <a:rPr lang="fr-FR" dirty="0" smtClean="0"/>
              <a:t>. Olivier  </a:t>
            </a:r>
            <a:r>
              <a:rPr lang="fr-FR" dirty="0" err="1" smtClean="0"/>
              <a:t>B</a:t>
            </a:r>
            <a:r>
              <a:rPr lang="fr-FR" dirty="0" err="1" smtClean="0"/>
              <a:t>ondu</a:t>
            </a:r>
            <a:r>
              <a:rPr lang="fr-FR" dirty="0" smtClean="0"/>
              <a:t> : </a:t>
            </a:r>
            <a:r>
              <a:rPr lang="fr-FR" dirty="0" smtClean="0"/>
              <a:t>Étude des désintégrations radiatives Z-&gt;</a:t>
            </a:r>
            <a:r>
              <a:rPr lang="fr-FR" dirty="0" err="1" smtClean="0"/>
              <a:t>mu,mu,gamma</a:t>
            </a:r>
            <a:r>
              <a:rPr lang="fr-FR" dirty="0" smtClean="0"/>
              <a:t> pour la calibration du calorimètre électromagnétique dans l'expérience CMS au LHC</a:t>
            </a:r>
            <a:endParaRPr lang="fr-FR" dirty="0"/>
          </a:p>
        </p:txBody>
      </p:sp>
      <p:sp>
        <p:nvSpPr>
          <p:cNvPr id="11" name="ZoneTexte 10"/>
          <p:cNvSpPr txBox="1"/>
          <p:nvPr/>
        </p:nvSpPr>
        <p:spPr>
          <a:xfrm>
            <a:off x="5178552" y="5096470"/>
            <a:ext cx="3657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smtClean="0"/>
              <a:t>Mr. </a:t>
            </a:r>
            <a:r>
              <a:rPr lang="fr-FR" dirty="0" err="1" smtClean="0"/>
              <a:t>Yorgos</a:t>
            </a:r>
            <a:r>
              <a:rPr lang="fr-FR" dirty="0" smtClean="0"/>
              <a:t>  </a:t>
            </a:r>
            <a:r>
              <a:rPr lang="fr-FR" dirty="0" err="1" smtClean="0"/>
              <a:t>Voutsinas</a:t>
            </a:r>
            <a:r>
              <a:rPr lang="fr-FR" dirty="0" smtClean="0"/>
              <a:t> :  </a:t>
            </a:r>
            <a:r>
              <a:rPr lang="fr-FR" dirty="0" smtClean="0"/>
              <a:t>  Optimisation of ILC vertex detector</a:t>
            </a: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384048"/>
            <a:ext cx="8534400" cy="758952"/>
          </a:xfrm>
        </p:spPr>
        <p:txBody>
          <a:bodyPr>
            <a:normAutofit fontScale="90000"/>
          </a:bodyPr>
          <a:lstStyle/>
          <a:p>
            <a:r>
              <a:rPr lang="fr-FR" dirty="0" smtClean="0"/>
              <a:t>Etre instrumentaliste, c’est </a:t>
            </a:r>
            <a:r>
              <a:rPr lang="fr-FR" dirty="0" err="1" smtClean="0"/>
              <a:t>schtroumpfant</a:t>
            </a:r>
            <a:r>
              <a:rPr lang="fr-FR" dirty="0" smtClean="0"/>
              <a:t> ! Seul eux peuvent …  </a:t>
            </a:r>
            <a:endParaRPr lang="fr-FR" dirty="0"/>
          </a:p>
        </p:txBody>
      </p:sp>
      <p:sp>
        <p:nvSpPr>
          <p:cNvPr id="3" name="Espace réservé du contenu 2"/>
          <p:cNvSpPr>
            <a:spLocks noGrp="1"/>
          </p:cNvSpPr>
          <p:nvPr>
            <p:ph sz="quarter" idx="1"/>
          </p:nvPr>
        </p:nvSpPr>
        <p:spPr>
          <a:xfrm>
            <a:off x="301752" y="1527048"/>
            <a:ext cx="8534400" cy="2816352"/>
          </a:xfrm>
        </p:spPr>
        <p:txBody>
          <a:bodyPr>
            <a:normAutofit fontScale="55000" lnSpcReduction="20000"/>
          </a:bodyPr>
          <a:lstStyle/>
          <a:p>
            <a:r>
              <a:rPr lang="fr-FR" dirty="0" smtClean="0"/>
              <a:t>Tu peux te lever  à 3h du matin le samedi, pour aller mettre de l’azote dans ta manip</a:t>
            </a:r>
          </a:p>
          <a:p>
            <a:r>
              <a:rPr lang="fr-FR" dirty="0" smtClean="0"/>
              <a:t>Tu peux appuyer sur plein de boutons et personne te gronde </a:t>
            </a:r>
          </a:p>
          <a:p>
            <a:r>
              <a:rPr lang="fr-FR" dirty="0" smtClean="0"/>
              <a:t>Tu peux construire un détecteur et influencer sa forme finale</a:t>
            </a:r>
          </a:p>
          <a:p>
            <a:r>
              <a:rPr lang="fr-FR" dirty="0" smtClean="0"/>
              <a:t>Si ca plante tu peux dire que c’est a cause du soft. </a:t>
            </a:r>
          </a:p>
          <a:p>
            <a:r>
              <a:rPr lang="fr-FR" dirty="0" err="1" smtClean="0"/>
              <a:t>Toé</a:t>
            </a:r>
            <a:r>
              <a:rPr lang="fr-FR" dirty="0" smtClean="0"/>
              <a:t> au moins, ta des vrais données .</a:t>
            </a:r>
          </a:p>
          <a:p>
            <a:r>
              <a:rPr lang="fr-FR" dirty="0" smtClean="0"/>
              <a:t>Peuvent </a:t>
            </a:r>
            <a:r>
              <a:rPr lang="fr-FR" dirty="0" smtClean="0"/>
              <a:t>détruire un détecteur à 1000 euros et en rire</a:t>
            </a:r>
          </a:p>
          <a:p>
            <a:r>
              <a:rPr lang="fr-FR" dirty="0" smtClean="0"/>
              <a:t>Apprécier la beauté d’une belle soudure </a:t>
            </a:r>
          </a:p>
          <a:p>
            <a:r>
              <a:rPr lang="fr-FR" dirty="0" smtClean="0"/>
              <a:t>Avoir hâte d’allumer la haute </a:t>
            </a:r>
            <a:r>
              <a:rPr lang="fr-FR" dirty="0" smtClean="0"/>
              <a:t>tension</a:t>
            </a:r>
          </a:p>
          <a:p>
            <a:r>
              <a:rPr lang="fr-FR" dirty="0" smtClean="0"/>
              <a:t>Détecter des organisme bioluminescent ou la tondeuse du voisin</a:t>
            </a:r>
          </a:p>
          <a:p>
            <a:r>
              <a:rPr lang="fr-FR" dirty="0" smtClean="0"/>
              <a:t>Passer 6 mois de r</a:t>
            </a:r>
            <a:r>
              <a:rPr lang="fr-FR" dirty="0" smtClean="0"/>
              <a:t>êves dans la nuit permanente de l’</a:t>
            </a:r>
            <a:r>
              <a:rPr lang="fr-FR" dirty="0" err="1" smtClean="0"/>
              <a:t>antartique</a:t>
            </a:r>
            <a:endParaRPr lang="fr-FR" dirty="0" smtClean="0"/>
          </a:p>
          <a:p>
            <a:r>
              <a:rPr lang="fr-FR" dirty="0" smtClean="0"/>
              <a:t>s</a:t>
            </a:r>
            <a:r>
              <a:rPr lang="fr-FR" dirty="0" smtClean="0"/>
              <a:t>’extasier de mesurer une vitesse plus petite que la dérive des continents   </a:t>
            </a:r>
          </a:p>
          <a:p>
            <a:endParaRPr lang="fr-FR" dirty="0" smtClean="0"/>
          </a:p>
          <a:p>
            <a:endParaRPr lang="fr-FR" dirty="0" smtClean="0"/>
          </a:p>
        </p:txBody>
      </p:sp>
      <p:pic>
        <p:nvPicPr>
          <p:cNvPr id="4" name="Image 3"/>
          <p:cNvPicPr>
            <a:picLocks noChangeAspect="1"/>
          </p:cNvPicPr>
          <p:nvPr/>
        </p:nvPicPr>
        <p:blipFill>
          <a:blip r:embed="rId2"/>
          <a:stretch>
            <a:fillRect/>
          </a:stretch>
        </p:blipFill>
        <p:spPr>
          <a:xfrm>
            <a:off x="1828800" y="4343400"/>
            <a:ext cx="5359400" cy="231985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384048"/>
            <a:ext cx="8534400" cy="758952"/>
          </a:xfrm>
        </p:spPr>
        <p:txBody>
          <a:bodyPr>
            <a:normAutofit fontScale="90000"/>
          </a:bodyPr>
          <a:lstStyle/>
          <a:p>
            <a:r>
              <a:rPr lang="fr-FR" dirty="0" smtClean="0"/>
              <a:t>Etre instrumentaliste, c’est </a:t>
            </a:r>
            <a:r>
              <a:rPr lang="fr-FR" dirty="0" err="1" smtClean="0"/>
              <a:t>schtroumpfant</a:t>
            </a:r>
            <a:r>
              <a:rPr lang="fr-FR" dirty="0" smtClean="0"/>
              <a:t> ! Seul eux peuvent …  </a:t>
            </a:r>
            <a:endParaRPr lang="fr-FR" dirty="0"/>
          </a:p>
        </p:txBody>
      </p:sp>
      <p:sp>
        <p:nvSpPr>
          <p:cNvPr id="3" name="Espace réservé du contenu 2"/>
          <p:cNvSpPr>
            <a:spLocks noGrp="1"/>
          </p:cNvSpPr>
          <p:nvPr>
            <p:ph sz="quarter" idx="1"/>
          </p:nvPr>
        </p:nvSpPr>
        <p:spPr>
          <a:xfrm>
            <a:off x="301752" y="1527048"/>
            <a:ext cx="8534400" cy="2816352"/>
          </a:xfrm>
        </p:spPr>
        <p:txBody>
          <a:bodyPr>
            <a:normAutofit fontScale="62500" lnSpcReduction="20000"/>
          </a:bodyPr>
          <a:lstStyle/>
          <a:p>
            <a:r>
              <a:rPr lang="fr-FR" dirty="0" smtClean="0"/>
              <a:t>Tu peux te lever  à 3h du matin le samedi, pour aller mettre de l’azote dans ta manip</a:t>
            </a:r>
          </a:p>
          <a:p>
            <a:r>
              <a:rPr lang="fr-FR" dirty="0" smtClean="0"/>
              <a:t>Tu peux appuyer sur plein de boutons et personne te gronde </a:t>
            </a:r>
          </a:p>
          <a:p>
            <a:r>
              <a:rPr lang="fr-FR" dirty="0" smtClean="0"/>
              <a:t>Tu peux construire un détecteur et influencer sa forme finale</a:t>
            </a:r>
          </a:p>
          <a:p>
            <a:r>
              <a:rPr lang="fr-FR" dirty="0" smtClean="0"/>
              <a:t>Si ca plante tu peux dire que c’est a cause du soft. </a:t>
            </a:r>
          </a:p>
          <a:p>
            <a:r>
              <a:rPr lang="fr-FR" dirty="0" err="1" smtClean="0"/>
              <a:t>Toé</a:t>
            </a:r>
            <a:r>
              <a:rPr lang="fr-FR" dirty="0" smtClean="0"/>
              <a:t> au moins, ta des vrais données .</a:t>
            </a:r>
          </a:p>
          <a:p>
            <a:r>
              <a:rPr lang="fr-FR" dirty="0" smtClean="0"/>
              <a:t>Peuvent </a:t>
            </a:r>
            <a:r>
              <a:rPr lang="fr-FR" dirty="0" smtClean="0"/>
              <a:t>détruire un détecteur à 1000 euros et en rire</a:t>
            </a:r>
          </a:p>
          <a:p>
            <a:r>
              <a:rPr lang="fr-FR" dirty="0" smtClean="0"/>
              <a:t>Apprécier la beauté d’une belle soudure </a:t>
            </a:r>
          </a:p>
          <a:p>
            <a:r>
              <a:rPr lang="fr-FR" dirty="0" smtClean="0"/>
              <a:t>Avoir hâte d’allumer la haute </a:t>
            </a:r>
            <a:r>
              <a:rPr lang="fr-FR" dirty="0" smtClean="0"/>
              <a:t>tension</a:t>
            </a:r>
          </a:p>
          <a:p>
            <a:r>
              <a:rPr lang="fr-FR" dirty="0" smtClean="0"/>
              <a:t>s</a:t>
            </a:r>
            <a:r>
              <a:rPr lang="fr-FR" dirty="0" smtClean="0"/>
              <a:t>’extasier de mesurer une vitesse plus petite que la dérive des continents   </a:t>
            </a:r>
          </a:p>
          <a:p>
            <a:endParaRPr lang="fr-FR" dirty="0" smtClean="0"/>
          </a:p>
          <a:p>
            <a:endParaRPr lang="fr-FR" dirty="0" smtClean="0"/>
          </a:p>
        </p:txBody>
      </p:sp>
      <p:pic>
        <p:nvPicPr>
          <p:cNvPr id="4" name="Image 3"/>
          <p:cNvPicPr>
            <a:picLocks noChangeAspect="1"/>
          </p:cNvPicPr>
          <p:nvPr/>
        </p:nvPicPr>
        <p:blipFill>
          <a:blip r:embed="rId2"/>
          <a:stretch>
            <a:fillRect/>
          </a:stretch>
        </p:blipFill>
        <p:spPr>
          <a:xfrm>
            <a:off x="1828800" y="4343400"/>
            <a:ext cx="5359400" cy="2319855"/>
          </a:xfrm>
          <a:prstGeom prst="rect">
            <a:avLst/>
          </a:prstGeom>
        </p:spPr>
      </p:pic>
      <p:pic>
        <p:nvPicPr>
          <p:cNvPr id="5" name="Image 4" descr="DriftSpeed_batch2.png"/>
          <p:cNvPicPr>
            <a:picLocks noChangeAspect="1"/>
          </p:cNvPicPr>
          <p:nvPr/>
        </p:nvPicPr>
        <p:blipFill>
          <a:blip r:embed="rId3"/>
          <a:stretch>
            <a:fillRect/>
          </a:stretch>
        </p:blipFill>
        <p:spPr>
          <a:xfrm>
            <a:off x="0" y="1143000"/>
            <a:ext cx="9144000" cy="481564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a:t>
            </a:r>
            <a:endParaRPr lang="fr-FR" dirty="0"/>
          </a:p>
        </p:txBody>
      </p:sp>
      <p:sp>
        <p:nvSpPr>
          <p:cNvPr id="3" name="Espace réservé du contenu 2"/>
          <p:cNvSpPr>
            <a:spLocks noGrp="1"/>
          </p:cNvSpPr>
          <p:nvPr>
            <p:ph sz="quarter" idx="1"/>
          </p:nvPr>
        </p:nvSpPr>
        <p:spPr/>
        <p:txBody>
          <a:bodyPr/>
          <a:lstStyle/>
          <a:p>
            <a:r>
              <a:rPr lang="fr-FR" dirty="0" smtClean="0"/>
              <a:t>L’instrumentation c’est instrumentale à : </a:t>
            </a:r>
          </a:p>
          <a:p>
            <a:pPr lvl="1"/>
            <a:r>
              <a:rPr lang="fr-FR" dirty="0" smtClean="0"/>
              <a:t>Améliorer nos connaissances du monde en nous fournissant des données de qualité </a:t>
            </a:r>
          </a:p>
          <a:p>
            <a:pPr lvl="1"/>
            <a:r>
              <a:rPr lang="fr-FR" dirty="0" smtClean="0"/>
              <a:t>L’amélioration des performances de machines et détecteurs actuels</a:t>
            </a:r>
          </a:p>
          <a:p>
            <a:pPr lvl="1"/>
            <a:r>
              <a:rPr lang="fr-FR" dirty="0" smtClean="0"/>
              <a:t>Ouvrir de nouveau domaines permettant de nouvelles mesures autrefois impossibles</a:t>
            </a:r>
          </a:p>
          <a:p>
            <a:pPr lvl="1"/>
            <a:endParaRPr lang="fr-FR" dirty="0" smtClean="0"/>
          </a:p>
          <a:p>
            <a:r>
              <a:rPr lang="fr-FR" dirty="0" smtClean="0"/>
              <a:t>C’est un boulot parfait quand on aime travailler avec ses mains et sa t</a:t>
            </a:r>
            <a:r>
              <a:rPr lang="fr-FR" dirty="0" smtClean="0"/>
              <a:t>ête. </a:t>
            </a:r>
          </a:p>
          <a:p>
            <a:r>
              <a:rPr lang="fr-FR" dirty="0" smtClean="0"/>
              <a:t>Mais comme on a si bien dit hier soir …. </a:t>
            </a:r>
            <a:r>
              <a:rPr lang="fr-FR" dirty="0" smtClean="0"/>
              <a:t> </a:t>
            </a:r>
          </a:p>
          <a:p>
            <a:pPr lvl="1"/>
            <a:endParaRPr lang="fr-FR" dirty="0" smtClean="0"/>
          </a:p>
          <a:p>
            <a:pPr lvl="1"/>
            <a:endParaRPr lang="fr-FR"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a:t>
            </a:r>
            <a:endParaRPr lang="fr-FR" dirty="0"/>
          </a:p>
        </p:txBody>
      </p:sp>
      <p:sp>
        <p:nvSpPr>
          <p:cNvPr id="3" name="Espace réservé du contenu 2"/>
          <p:cNvSpPr>
            <a:spLocks noGrp="1"/>
          </p:cNvSpPr>
          <p:nvPr>
            <p:ph sz="quarter" idx="1"/>
          </p:nvPr>
        </p:nvSpPr>
        <p:spPr/>
        <p:txBody>
          <a:bodyPr/>
          <a:lstStyle/>
          <a:p>
            <a:r>
              <a:rPr lang="fr-FR" dirty="0" smtClean="0"/>
              <a:t>L’instrumentation c’est instrumentale à : </a:t>
            </a:r>
          </a:p>
          <a:p>
            <a:pPr lvl="1"/>
            <a:r>
              <a:rPr lang="fr-FR" dirty="0" smtClean="0"/>
              <a:t>Améliorer nos connaissances du monde en nous fournissant des données de qualité </a:t>
            </a:r>
          </a:p>
          <a:p>
            <a:pPr lvl="1"/>
            <a:r>
              <a:rPr lang="fr-FR" dirty="0" smtClean="0"/>
              <a:t>L’amélioration des performances de machines et détecteurs actuels</a:t>
            </a:r>
          </a:p>
          <a:p>
            <a:pPr lvl="1"/>
            <a:r>
              <a:rPr lang="fr-FR" dirty="0" smtClean="0"/>
              <a:t>Ouvrir de nouveau domaines permettant de nouvelles mesures autrefois impossibles</a:t>
            </a:r>
          </a:p>
          <a:p>
            <a:pPr lvl="1"/>
            <a:endParaRPr lang="fr-FR" dirty="0" smtClean="0"/>
          </a:p>
          <a:p>
            <a:r>
              <a:rPr lang="fr-FR" dirty="0" smtClean="0"/>
              <a:t>C’est un boulot parfait quand on aime travailler avec ses mains et sa t</a:t>
            </a:r>
            <a:r>
              <a:rPr lang="fr-FR" dirty="0" smtClean="0"/>
              <a:t>ête. </a:t>
            </a:r>
          </a:p>
          <a:p>
            <a:r>
              <a:rPr lang="fr-FR" dirty="0" smtClean="0"/>
              <a:t>Mais comme on a si bien dit hier soir …. </a:t>
            </a:r>
            <a:r>
              <a:rPr lang="fr-FR" dirty="0" smtClean="0"/>
              <a:t> </a:t>
            </a:r>
          </a:p>
          <a:p>
            <a:pPr lvl="1"/>
            <a:endParaRPr lang="fr-FR" dirty="0" smtClean="0"/>
          </a:p>
          <a:p>
            <a:pPr lvl="1"/>
            <a:endParaRPr lang="fr-FR" dirty="0" smtClean="0"/>
          </a:p>
        </p:txBody>
      </p:sp>
      <p:pic>
        <p:nvPicPr>
          <p:cNvPr id="4" name="Image 3" descr="DSC03697.JPG"/>
          <p:cNvPicPr>
            <a:picLocks noChangeAspect="1"/>
          </p:cNvPicPr>
          <p:nvPr/>
        </p:nvPicPr>
        <p:blipFill>
          <a:blip r:embed="rId2"/>
          <a:stretch>
            <a:fillRect/>
          </a:stretch>
        </p:blipFill>
        <p:spPr>
          <a:xfrm>
            <a:off x="762000" y="457200"/>
            <a:ext cx="7620000" cy="5715000"/>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1676400" y="4659868"/>
            <a:ext cx="5759810" cy="369332"/>
          </a:xfrm>
          <a:prstGeom prst="rect">
            <a:avLst/>
          </a:prstGeom>
          <a:noFill/>
        </p:spPr>
        <p:txBody>
          <a:bodyPr wrap="none" rtlCol="0">
            <a:spAutoFit/>
          </a:bodyPr>
          <a:lstStyle/>
          <a:p>
            <a:r>
              <a:rPr lang="fr-FR" dirty="0" smtClean="0">
                <a:effectLst>
                  <a:glow rad="228600">
                    <a:schemeClr val="accent2">
                      <a:alpha val="75000"/>
                    </a:schemeClr>
                  </a:glow>
                </a:effectLst>
              </a:rPr>
              <a:t>On peut toujours ben pas faire de physique sans bière ! </a:t>
            </a:r>
            <a:endParaRPr lang="fr-FR" dirty="0">
              <a:effectLst>
                <a:glow rad="228600">
                  <a:schemeClr val="accent2">
                    <a:alpha val="75000"/>
                  </a:schemeClr>
                </a:glo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Rappel</a:t>
            </a:r>
            <a:endParaRPr lang="fr-FR" dirty="0"/>
          </a:p>
        </p:txBody>
      </p:sp>
      <p:sp>
        <p:nvSpPr>
          <p:cNvPr id="4" name="ZoneTexte 3"/>
          <p:cNvSpPr txBox="1"/>
          <p:nvPr/>
        </p:nvSpPr>
        <p:spPr>
          <a:xfrm>
            <a:off x="335280" y="1575137"/>
            <a:ext cx="850392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2000" dirty="0" smtClean="0"/>
              <a:t>Mr. Mario  </a:t>
            </a:r>
            <a:r>
              <a:rPr lang="fr-FR" sz="2000" dirty="0" err="1" smtClean="0"/>
              <a:t>Bachaalany</a:t>
            </a:r>
            <a:r>
              <a:rPr lang="fr-FR" sz="2000" dirty="0" smtClean="0"/>
              <a:t> </a:t>
            </a:r>
            <a:r>
              <a:rPr lang="fr-FR" sz="2000" dirty="0" smtClean="0"/>
              <a:t>:  Single </a:t>
            </a:r>
            <a:r>
              <a:rPr lang="fr-FR" sz="2000" dirty="0" err="1" smtClean="0"/>
              <a:t>X-ray</a:t>
            </a:r>
            <a:r>
              <a:rPr lang="fr-FR" sz="2000" dirty="0" smtClean="0"/>
              <a:t> </a:t>
            </a:r>
            <a:r>
              <a:rPr lang="fr-FR" sz="2000" dirty="0" err="1" smtClean="0"/>
              <a:t>detection</a:t>
            </a:r>
            <a:r>
              <a:rPr lang="fr-FR" sz="2000" dirty="0" smtClean="0"/>
              <a:t> </a:t>
            </a:r>
            <a:r>
              <a:rPr lang="fr-FR" sz="2000" dirty="0" err="1" smtClean="0"/>
              <a:t>with</a:t>
            </a:r>
            <a:r>
              <a:rPr lang="fr-FR" sz="2000" dirty="0" smtClean="0"/>
              <a:t> </a:t>
            </a:r>
            <a:r>
              <a:rPr lang="fr-FR" sz="2000" dirty="0" err="1" smtClean="0"/>
              <a:t>high</a:t>
            </a:r>
            <a:r>
              <a:rPr lang="fr-FR" sz="2000" dirty="0" smtClean="0"/>
              <a:t> </a:t>
            </a:r>
            <a:r>
              <a:rPr lang="fr-FR" sz="2000" dirty="0" err="1" smtClean="0"/>
              <a:t>sensitivity</a:t>
            </a:r>
            <a:r>
              <a:rPr lang="fr-FR" sz="2000" dirty="0" smtClean="0"/>
              <a:t> CMOS detectors</a:t>
            </a:r>
            <a:endParaRPr lang="fr-FR" sz="2000" dirty="0"/>
          </a:p>
        </p:txBody>
      </p:sp>
      <p:sp>
        <p:nvSpPr>
          <p:cNvPr id="5" name="ZoneTexte 4"/>
          <p:cNvSpPr txBox="1"/>
          <p:nvPr/>
        </p:nvSpPr>
        <p:spPr>
          <a:xfrm>
            <a:off x="292608" y="2489537"/>
            <a:ext cx="850392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2000" dirty="0" smtClean="0"/>
              <a:t>Dr. Selma  </a:t>
            </a:r>
            <a:r>
              <a:rPr lang="fr-FR" sz="2000" dirty="0" err="1" smtClean="0"/>
              <a:t>Conforti</a:t>
            </a:r>
            <a:r>
              <a:rPr lang="fr-FR" sz="2000" dirty="0" smtClean="0"/>
              <a:t> :</a:t>
            </a:r>
            <a:r>
              <a:rPr lang="fr-FR" sz="2000" dirty="0" smtClean="0"/>
              <a:t> PARISROC, a </a:t>
            </a:r>
            <a:r>
              <a:rPr lang="fr-FR" sz="2000" dirty="0" err="1" smtClean="0"/>
              <a:t>Photomultiplier</a:t>
            </a:r>
            <a:r>
              <a:rPr lang="fr-FR" sz="2000" dirty="0" smtClean="0"/>
              <a:t> </a:t>
            </a:r>
            <a:r>
              <a:rPr lang="fr-FR" sz="2000" dirty="0" err="1" smtClean="0"/>
              <a:t>ARray</a:t>
            </a:r>
            <a:r>
              <a:rPr lang="fr-FR" sz="2000" dirty="0" smtClean="0"/>
              <a:t> </a:t>
            </a:r>
            <a:r>
              <a:rPr lang="fr-FR" sz="2000" dirty="0" err="1" smtClean="0"/>
              <a:t>Integrated</a:t>
            </a:r>
            <a:r>
              <a:rPr lang="fr-FR" sz="2000" dirty="0" smtClean="0"/>
              <a:t> in </a:t>
            </a:r>
            <a:r>
              <a:rPr lang="fr-FR" sz="2000" dirty="0" err="1" smtClean="0"/>
              <a:t>SiGe</a:t>
            </a:r>
            <a:r>
              <a:rPr lang="fr-FR" sz="2000" dirty="0" smtClean="0"/>
              <a:t> </a:t>
            </a:r>
            <a:r>
              <a:rPr lang="fr-FR" sz="2000" dirty="0" err="1" smtClean="0"/>
              <a:t>Read-Out</a:t>
            </a:r>
            <a:r>
              <a:rPr lang="fr-FR" sz="2000" dirty="0" smtClean="0"/>
              <a:t> Chip</a:t>
            </a:r>
            <a:endParaRPr lang="fr-FR" sz="2000" dirty="0"/>
          </a:p>
        </p:txBody>
      </p:sp>
      <p:sp>
        <p:nvSpPr>
          <p:cNvPr id="6" name="ZoneTexte 5"/>
          <p:cNvSpPr txBox="1"/>
          <p:nvPr/>
        </p:nvSpPr>
        <p:spPr>
          <a:xfrm>
            <a:off x="292608" y="3403937"/>
            <a:ext cx="8503920"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2000" dirty="0" smtClean="0"/>
              <a:t> Ms.</a:t>
            </a:r>
            <a:r>
              <a:rPr lang="fr-FR" sz="2000" dirty="0" smtClean="0"/>
              <a:t> </a:t>
            </a:r>
            <a:r>
              <a:rPr lang="fr-FR" sz="2000" dirty="0" err="1" smtClean="0"/>
              <a:t>Navanka</a:t>
            </a:r>
            <a:r>
              <a:rPr lang="fr-FR" sz="2000" dirty="0" smtClean="0"/>
              <a:t> </a:t>
            </a:r>
            <a:r>
              <a:rPr lang="fr-FR" sz="2000" dirty="0" err="1" smtClean="0"/>
              <a:t>Bolnet</a:t>
            </a:r>
            <a:r>
              <a:rPr lang="fr-FR" sz="2000" dirty="0" smtClean="0"/>
              <a:t>,  </a:t>
            </a:r>
            <a:r>
              <a:rPr lang="fr-FR" sz="2000" dirty="0" smtClean="0"/>
              <a:t>: </a:t>
            </a:r>
            <a:r>
              <a:rPr lang="fr-FR" sz="2000" dirty="0" err="1" smtClean="0"/>
              <a:t>Alignment</a:t>
            </a:r>
            <a:r>
              <a:rPr lang="fr-FR" sz="2000" dirty="0" smtClean="0"/>
              <a:t> of the muon </a:t>
            </a:r>
            <a:r>
              <a:rPr lang="fr-FR" sz="2000" dirty="0" err="1" smtClean="0"/>
              <a:t>spectrometer</a:t>
            </a:r>
            <a:r>
              <a:rPr lang="fr-FR" sz="2000" dirty="0" smtClean="0"/>
              <a:t> of the </a:t>
            </a:r>
            <a:r>
              <a:rPr lang="fr-FR" sz="2000" dirty="0" smtClean="0"/>
              <a:t>ATLAS </a:t>
            </a:r>
            <a:r>
              <a:rPr lang="fr-FR" sz="2000" dirty="0" err="1" smtClean="0"/>
              <a:t>experiment</a:t>
            </a:r>
            <a:endParaRPr lang="fr-FR" sz="2000" dirty="0"/>
          </a:p>
        </p:txBody>
      </p:sp>
      <p:sp>
        <p:nvSpPr>
          <p:cNvPr id="7" name="ZoneTexte 6"/>
          <p:cNvSpPr txBox="1"/>
          <p:nvPr/>
        </p:nvSpPr>
        <p:spPr>
          <a:xfrm>
            <a:off x="292608" y="4318337"/>
            <a:ext cx="8503920"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2000" dirty="0" smtClean="0"/>
              <a:t>Mr</a:t>
            </a:r>
            <a:r>
              <a:rPr lang="fr-FR" sz="2000" dirty="0" smtClean="0"/>
              <a:t>. Olivier  </a:t>
            </a:r>
            <a:r>
              <a:rPr lang="fr-FR" sz="2000" dirty="0" err="1" smtClean="0"/>
              <a:t>B</a:t>
            </a:r>
            <a:r>
              <a:rPr lang="fr-FR" sz="2000" dirty="0" err="1" smtClean="0"/>
              <a:t>ondu</a:t>
            </a:r>
            <a:r>
              <a:rPr lang="fr-FR" sz="2000" dirty="0" smtClean="0"/>
              <a:t> : </a:t>
            </a:r>
            <a:r>
              <a:rPr lang="fr-FR" sz="2000" dirty="0" smtClean="0"/>
              <a:t>Étude des désintégrations radiatives Z-&gt;</a:t>
            </a:r>
            <a:r>
              <a:rPr lang="fr-FR" sz="2000" dirty="0" err="1" smtClean="0"/>
              <a:t>mu,mu,gamma</a:t>
            </a:r>
            <a:r>
              <a:rPr lang="fr-FR" sz="2000" dirty="0" smtClean="0"/>
              <a:t> pour la calibration du calorimètre électromagnétique dans l'expérience CMS au LHC</a:t>
            </a:r>
            <a:endParaRPr lang="fr-FR" sz="2000" dirty="0"/>
          </a:p>
        </p:txBody>
      </p:sp>
      <p:sp>
        <p:nvSpPr>
          <p:cNvPr id="9" name="ZoneTexte 8"/>
          <p:cNvSpPr txBox="1"/>
          <p:nvPr/>
        </p:nvSpPr>
        <p:spPr>
          <a:xfrm>
            <a:off x="292608" y="5558135"/>
            <a:ext cx="8546592"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sz="2000" dirty="0" smtClean="0"/>
              <a:t>Mr. </a:t>
            </a:r>
            <a:r>
              <a:rPr lang="fr-FR" sz="2000" dirty="0" err="1" smtClean="0"/>
              <a:t>Yorgos</a:t>
            </a:r>
            <a:r>
              <a:rPr lang="fr-FR" sz="2000" dirty="0" smtClean="0"/>
              <a:t>  </a:t>
            </a:r>
            <a:r>
              <a:rPr lang="fr-FR" sz="2000" dirty="0" err="1" smtClean="0"/>
              <a:t>Voutsinas</a:t>
            </a:r>
            <a:r>
              <a:rPr lang="fr-FR" sz="2000" dirty="0" smtClean="0"/>
              <a:t> :  </a:t>
            </a:r>
            <a:r>
              <a:rPr lang="fr-FR" sz="2000" dirty="0" smtClean="0"/>
              <a:t>  Optimisation of ILC vertex detector</a:t>
            </a:r>
            <a:endParaRPr lang="fr-FR"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peu de moi</a:t>
            </a:r>
            <a:endParaRPr lang="fr-FR" dirty="0"/>
          </a:p>
        </p:txBody>
      </p:sp>
      <p:sp>
        <p:nvSpPr>
          <p:cNvPr id="3" name="Espace réservé du contenu 2"/>
          <p:cNvSpPr>
            <a:spLocks noGrp="1"/>
          </p:cNvSpPr>
          <p:nvPr>
            <p:ph sz="quarter" idx="1"/>
          </p:nvPr>
        </p:nvSpPr>
        <p:spPr>
          <a:xfrm>
            <a:off x="301752" y="1527048"/>
            <a:ext cx="5641848" cy="4797552"/>
          </a:xfrm>
        </p:spPr>
        <p:txBody>
          <a:bodyPr>
            <a:normAutofit fontScale="77500" lnSpcReduction="20000"/>
          </a:bodyPr>
          <a:lstStyle/>
          <a:p>
            <a:r>
              <a:rPr lang="fr-FR" dirty="0" smtClean="0"/>
              <a:t>Mathieu Benoit</a:t>
            </a:r>
          </a:p>
          <a:p>
            <a:pPr lvl="1"/>
            <a:r>
              <a:rPr lang="fr-FR" dirty="0" smtClean="0"/>
              <a:t>Natif de Marseille  ;)</a:t>
            </a:r>
          </a:p>
          <a:p>
            <a:pPr lvl="1"/>
            <a:r>
              <a:rPr lang="fr-FR" dirty="0" smtClean="0"/>
              <a:t>Boute-en-train certifié</a:t>
            </a:r>
          </a:p>
          <a:p>
            <a:pPr lvl="1"/>
            <a:r>
              <a:rPr lang="fr-FR" dirty="0" smtClean="0"/>
              <a:t>Conteur de légendes </a:t>
            </a:r>
            <a:r>
              <a:rPr lang="fr-FR" dirty="0" err="1" smtClean="0"/>
              <a:t>schtroumfantes</a:t>
            </a:r>
            <a:r>
              <a:rPr lang="fr-FR" dirty="0" smtClean="0"/>
              <a:t> </a:t>
            </a:r>
          </a:p>
          <a:p>
            <a:pPr lvl="1"/>
            <a:r>
              <a:rPr lang="fr-FR" dirty="0" smtClean="0"/>
              <a:t>Doctorant au LAL, Orsay, sur le projet de </a:t>
            </a:r>
            <a:r>
              <a:rPr lang="fr-FR" dirty="0" err="1" smtClean="0"/>
              <a:t>mise-à-jour</a:t>
            </a:r>
            <a:r>
              <a:rPr lang="fr-FR" dirty="0" smtClean="0"/>
              <a:t> du </a:t>
            </a:r>
            <a:r>
              <a:rPr lang="fr-FR" dirty="0" err="1" smtClean="0"/>
              <a:t>tracker</a:t>
            </a:r>
            <a:r>
              <a:rPr lang="fr-FR" dirty="0" smtClean="0"/>
              <a:t> de l’expérience ATLAS au LHC pour l’opération a haute luminosité</a:t>
            </a:r>
          </a:p>
          <a:p>
            <a:pPr lvl="1"/>
            <a:r>
              <a:rPr lang="fr-FR" dirty="0" smtClean="0"/>
              <a:t>Maitrise en modélisation du transport de charge dans le </a:t>
            </a:r>
            <a:r>
              <a:rPr lang="fr-FR" dirty="0" err="1" smtClean="0"/>
              <a:t>CdZnTe</a:t>
            </a:r>
            <a:r>
              <a:rPr lang="fr-FR" dirty="0" smtClean="0"/>
              <a:t> (prononcé </a:t>
            </a:r>
            <a:r>
              <a:rPr lang="fr-FR" dirty="0" err="1" smtClean="0"/>
              <a:t>cezte’euhh</a:t>
            </a:r>
            <a:r>
              <a:rPr lang="fr-FR" dirty="0" smtClean="0"/>
              <a:t>) pour l’optimisation des détecteurs pixel pour la spectroscopie et l’imagerie gamma</a:t>
            </a:r>
          </a:p>
          <a:p>
            <a:pPr lvl="1"/>
            <a:r>
              <a:rPr lang="fr-FR" dirty="0" smtClean="0"/>
              <a:t>Mes intérêts scientifiques : </a:t>
            </a:r>
          </a:p>
          <a:p>
            <a:pPr lvl="2"/>
            <a:r>
              <a:rPr lang="fr-FR" dirty="0" smtClean="0"/>
              <a:t>Modélisation des semi-conducteurs</a:t>
            </a:r>
          </a:p>
          <a:p>
            <a:pPr lvl="3"/>
            <a:r>
              <a:rPr lang="fr-FR" dirty="0" smtClean="0"/>
              <a:t>Dommage radiatif</a:t>
            </a:r>
          </a:p>
          <a:p>
            <a:pPr lvl="3"/>
            <a:r>
              <a:rPr lang="fr-FR" dirty="0" smtClean="0"/>
              <a:t>Transport de charge (FEM, MC , hybrides ) </a:t>
            </a:r>
          </a:p>
          <a:p>
            <a:pPr lvl="2"/>
            <a:r>
              <a:rPr lang="fr-FR" dirty="0" smtClean="0"/>
              <a:t>Caractérisation des détecteurs semi-conducteurs </a:t>
            </a:r>
          </a:p>
          <a:p>
            <a:pPr lvl="3"/>
            <a:r>
              <a:rPr lang="fr-FR" dirty="0" smtClean="0"/>
              <a:t>Salle blanche </a:t>
            </a:r>
          </a:p>
          <a:p>
            <a:pPr lvl="3"/>
            <a:r>
              <a:rPr lang="fr-FR" dirty="0" smtClean="0"/>
              <a:t>En test faisceau   </a:t>
            </a:r>
          </a:p>
        </p:txBody>
      </p:sp>
      <p:pic>
        <p:nvPicPr>
          <p:cNvPr id="4" name="Image 3" descr="IMG00122-20091204-2005.jpg"/>
          <p:cNvPicPr>
            <a:picLocks noChangeAspect="1"/>
          </p:cNvPicPr>
          <p:nvPr/>
        </p:nvPicPr>
        <p:blipFill>
          <a:blip r:embed="rId2"/>
          <a:srcRect l="16000" r="18000"/>
          <a:stretch>
            <a:fillRect/>
          </a:stretch>
        </p:blipFill>
        <p:spPr>
          <a:xfrm>
            <a:off x="6089538" y="2133600"/>
            <a:ext cx="2746614" cy="3121152"/>
          </a:xfrm>
          <a:prstGeom prst="rect">
            <a:avLst/>
          </a:prstGeom>
        </p:spPr>
      </p:pic>
      <p:pic>
        <p:nvPicPr>
          <p:cNvPr id="5" name="Image 4" descr="schtroumpf.jpg"/>
          <p:cNvPicPr>
            <a:picLocks noChangeAspect="1"/>
          </p:cNvPicPr>
          <p:nvPr/>
        </p:nvPicPr>
        <p:blipFill>
          <a:blip r:embed="rId3">
            <a:clrChange>
              <a:clrFrom>
                <a:srgbClr val="93849A"/>
              </a:clrFrom>
              <a:clrTo>
                <a:srgbClr val="93849A">
                  <a:alpha val="0"/>
                </a:srgbClr>
              </a:clrTo>
            </a:clrChange>
          </a:blip>
          <a:srcRect l="7513" t="13575" r="7781" b="10996"/>
          <a:stretch>
            <a:fillRect/>
          </a:stretch>
        </p:blipFill>
        <p:spPr>
          <a:xfrm>
            <a:off x="7696200" y="2818457"/>
            <a:ext cx="658091" cy="4826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L’instrumentation c’est quoi ?</a:t>
            </a:r>
            <a:endParaRPr lang="fr-FR" dirty="0"/>
          </a:p>
        </p:txBody>
      </p:sp>
      <p:sp>
        <p:nvSpPr>
          <p:cNvPr id="3" name="Espace réservé du contenu 2"/>
          <p:cNvSpPr>
            <a:spLocks noGrp="1"/>
          </p:cNvSpPr>
          <p:nvPr>
            <p:ph sz="quarter" idx="1"/>
          </p:nvPr>
        </p:nvSpPr>
        <p:spPr>
          <a:xfrm>
            <a:off x="301752" y="1603248"/>
            <a:ext cx="8534400" cy="5026152"/>
          </a:xfrm>
        </p:spPr>
        <p:txBody>
          <a:bodyPr>
            <a:normAutofit fontScale="70000" lnSpcReduction="20000"/>
          </a:bodyPr>
          <a:lstStyle/>
          <a:p>
            <a:r>
              <a:rPr lang="fr-FR" dirty="0" smtClean="0"/>
              <a:t>Selon Larousse : Ensemble des instruments et appareils permettant d'assurer la conduite d'une installation, d'un avion, d'un véhicule spatial, etc. ; technologie de la conception et de l'emploi de ces instruments.</a:t>
            </a:r>
          </a:p>
          <a:p>
            <a:endParaRPr lang="fr-FR" dirty="0" smtClean="0"/>
          </a:p>
          <a:p>
            <a:r>
              <a:rPr lang="fr-FR" dirty="0" smtClean="0"/>
              <a:t>Selon </a:t>
            </a:r>
            <a:r>
              <a:rPr lang="fr-FR" dirty="0" err="1" smtClean="0"/>
              <a:t>Merriam-Webster</a:t>
            </a:r>
            <a:r>
              <a:rPr lang="fr-FR" dirty="0" smtClean="0"/>
              <a:t>:  The use or application of instruments (as for observation, </a:t>
            </a:r>
            <a:r>
              <a:rPr lang="fr-FR" dirty="0" err="1" smtClean="0"/>
              <a:t>measurement</a:t>
            </a:r>
            <a:r>
              <a:rPr lang="fr-FR" dirty="0" smtClean="0"/>
              <a:t>, or control)</a:t>
            </a:r>
          </a:p>
          <a:p>
            <a:endParaRPr lang="fr-FR" dirty="0" smtClean="0"/>
          </a:p>
          <a:p>
            <a:r>
              <a:rPr lang="fr-FR" dirty="0" smtClean="0"/>
              <a:t>Selon </a:t>
            </a:r>
            <a:r>
              <a:rPr lang="fr-FR" dirty="0" err="1" smtClean="0"/>
              <a:t>wikipedia</a:t>
            </a:r>
            <a:r>
              <a:rPr lang="fr-FR" dirty="0" smtClean="0"/>
              <a:t> (</a:t>
            </a:r>
            <a:r>
              <a:rPr lang="fr-FR" dirty="0" err="1" smtClean="0"/>
              <a:t>ang</a:t>
            </a:r>
            <a:r>
              <a:rPr lang="fr-FR" dirty="0" smtClean="0"/>
              <a:t>) : the art and science of </a:t>
            </a:r>
            <a:r>
              <a:rPr lang="fr-FR" dirty="0" err="1" smtClean="0"/>
              <a:t>measurement</a:t>
            </a:r>
            <a:r>
              <a:rPr lang="fr-FR" dirty="0" smtClean="0"/>
              <a:t> and control.</a:t>
            </a:r>
          </a:p>
          <a:p>
            <a:endParaRPr lang="fr-FR" dirty="0" smtClean="0"/>
          </a:p>
          <a:p>
            <a:r>
              <a:rPr lang="fr-FR" dirty="0" smtClean="0"/>
              <a:t>Selon </a:t>
            </a:r>
            <a:r>
              <a:rPr lang="fr-FR" dirty="0" err="1" smtClean="0"/>
              <a:t>wikipedia</a:t>
            </a:r>
            <a:r>
              <a:rPr lang="fr-FR" dirty="0" smtClean="0"/>
              <a:t> (</a:t>
            </a:r>
            <a:r>
              <a:rPr lang="fr-FR" dirty="0" err="1" smtClean="0"/>
              <a:t>fr</a:t>
            </a:r>
            <a:r>
              <a:rPr lang="fr-FR" dirty="0" smtClean="0"/>
              <a:t>) :  Technique de mise en œuvre d'appareils de mesures, d'actionneurs, de capteurs, de régulateurs, en vue d'avoir le contrôle sur un procédé grâce à un système de contrôle/commande capable de renseigner un système d'acquisition de données.</a:t>
            </a:r>
          </a:p>
          <a:p>
            <a:endParaRPr lang="fr-FR" dirty="0" smtClean="0"/>
          </a:p>
          <a:p>
            <a:r>
              <a:rPr lang="fr-FR" sz="4000" dirty="0" smtClean="0"/>
              <a:t>Si vous vous emmerdez , comptez les schtroumpfs   </a:t>
            </a:r>
            <a:endParaRPr lang="fr-FR" sz="4000" dirty="0"/>
          </a:p>
        </p:txBody>
      </p:sp>
      <p:pic>
        <p:nvPicPr>
          <p:cNvPr id="4" name="Image 3"/>
          <p:cNvPicPr>
            <a:picLocks noChangeAspect="1"/>
          </p:cNvPicPr>
          <p:nvPr/>
        </p:nvPicPr>
        <p:blipFill>
          <a:blip r:embed="rId3">
            <a:clrChange>
              <a:clrFrom>
                <a:srgbClr val="FFFFFF"/>
              </a:clrFrom>
              <a:clrTo>
                <a:srgbClr val="FFFFFF">
                  <a:alpha val="0"/>
                </a:srgbClr>
              </a:clrTo>
            </a:clrChange>
          </a:blip>
          <a:stretch>
            <a:fillRect/>
          </a:stretch>
        </p:blipFill>
        <p:spPr>
          <a:xfrm>
            <a:off x="7620000" y="228600"/>
            <a:ext cx="965200" cy="9652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L’instrumentation c’est quoi ?</a:t>
            </a:r>
            <a:endParaRPr lang="fr-FR" dirty="0"/>
          </a:p>
        </p:txBody>
      </p:sp>
      <p:sp>
        <p:nvSpPr>
          <p:cNvPr id="3" name="Espace réservé du contenu 2"/>
          <p:cNvSpPr>
            <a:spLocks noGrp="1"/>
          </p:cNvSpPr>
          <p:nvPr>
            <p:ph sz="quarter" idx="1"/>
          </p:nvPr>
        </p:nvSpPr>
        <p:spPr>
          <a:xfrm>
            <a:off x="301752" y="1527048"/>
            <a:ext cx="8503920" cy="5026152"/>
          </a:xfrm>
        </p:spPr>
        <p:txBody>
          <a:bodyPr>
            <a:normAutofit fontScale="77500" lnSpcReduction="20000"/>
          </a:bodyPr>
          <a:lstStyle/>
          <a:p>
            <a:r>
              <a:rPr lang="fr-FR" dirty="0" smtClean="0"/>
              <a:t>Selon Larousse : Ensemble des instruments et appareils permettant d'assurer la conduite d'une installation, d'un avion, d'un véhicule spatial, etc. ; technologie de la conception et de l'emploi de ces instruments.</a:t>
            </a:r>
          </a:p>
          <a:p>
            <a:endParaRPr lang="fr-FR" dirty="0" smtClean="0"/>
          </a:p>
          <a:p>
            <a:r>
              <a:rPr lang="fr-FR" dirty="0" smtClean="0"/>
              <a:t>Selon </a:t>
            </a:r>
            <a:r>
              <a:rPr lang="fr-FR" dirty="0" err="1" smtClean="0"/>
              <a:t>Merriam-Webster</a:t>
            </a:r>
            <a:r>
              <a:rPr lang="fr-FR" dirty="0" smtClean="0"/>
              <a:t>:  The use or application of instruments (as for observation, </a:t>
            </a:r>
            <a:r>
              <a:rPr lang="fr-FR" dirty="0" err="1" smtClean="0"/>
              <a:t>measurement</a:t>
            </a:r>
            <a:r>
              <a:rPr lang="fr-FR" dirty="0" smtClean="0"/>
              <a:t>, or control)</a:t>
            </a:r>
          </a:p>
          <a:p>
            <a:endParaRPr lang="fr-FR" dirty="0" smtClean="0"/>
          </a:p>
          <a:p>
            <a:r>
              <a:rPr lang="fr-FR" dirty="0" smtClean="0"/>
              <a:t>Selon </a:t>
            </a:r>
            <a:r>
              <a:rPr lang="fr-FR" dirty="0" err="1" smtClean="0"/>
              <a:t>wikipedia</a:t>
            </a:r>
            <a:r>
              <a:rPr lang="fr-FR" dirty="0" smtClean="0"/>
              <a:t> (</a:t>
            </a:r>
            <a:r>
              <a:rPr lang="fr-FR" dirty="0" err="1" smtClean="0"/>
              <a:t>ang</a:t>
            </a:r>
            <a:r>
              <a:rPr lang="fr-FR" dirty="0" smtClean="0"/>
              <a:t>) : the art and science of </a:t>
            </a:r>
            <a:r>
              <a:rPr lang="fr-FR" dirty="0" err="1" smtClean="0"/>
              <a:t>measurement</a:t>
            </a:r>
            <a:r>
              <a:rPr lang="fr-FR" dirty="0" smtClean="0"/>
              <a:t> and control.</a:t>
            </a:r>
          </a:p>
          <a:p>
            <a:endParaRPr lang="fr-FR" dirty="0" smtClean="0"/>
          </a:p>
          <a:p>
            <a:r>
              <a:rPr lang="fr-FR" dirty="0" smtClean="0"/>
              <a:t>Selon </a:t>
            </a:r>
            <a:r>
              <a:rPr lang="fr-FR" dirty="0" err="1" smtClean="0"/>
              <a:t>wikipedia</a:t>
            </a:r>
            <a:r>
              <a:rPr lang="fr-FR" dirty="0" smtClean="0"/>
              <a:t> (</a:t>
            </a:r>
            <a:r>
              <a:rPr lang="fr-FR" dirty="0" err="1" smtClean="0"/>
              <a:t>fr</a:t>
            </a:r>
            <a:r>
              <a:rPr lang="fr-FR" dirty="0" smtClean="0"/>
              <a:t>) </a:t>
            </a:r>
            <a:r>
              <a:rPr lang="fr-FR" smtClean="0"/>
              <a:t>:  Technique </a:t>
            </a:r>
            <a:r>
              <a:rPr lang="fr-FR" dirty="0" smtClean="0"/>
              <a:t>de mise en œuvre d'appareils de mesures, d'actionneurs, de capteurs, de régulateurs, en vue d'avoir le contrôle sur un procédé grâce à un système de contrôle/commande capable de renseigner un système d'acquisition de données.   </a:t>
            </a:r>
            <a:endParaRPr lang="fr-FR" dirty="0"/>
          </a:p>
        </p:txBody>
      </p:sp>
      <p:sp>
        <p:nvSpPr>
          <p:cNvPr id="4" name="ZoneTexte 3"/>
          <p:cNvSpPr txBox="1"/>
          <p:nvPr/>
        </p:nvSpPr>
        <p:spPr>
          <a:xfrm>
            <a:off x="762000" y="987552"/>
            <a:ext cx="7470648" cy="563231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fr-FR" dirty="0" smtClean="0"/>
              <a:t>Selon moi, l’instrumentation c’est :</a:t>
            </a:r>
          </a:p>
          <a:p>
            <a:endParaRPr lang="fr-FR" dirty="0" smtClean="0"/>
          </a:p>
          <a:p>
            <a:r>
              <a:rPr lang="fr-FR" dirty="0" smtClean="0"/>
              <a:t>La discipline qui étudie la théorie de la mesure , les moyens de détection et l’interprétation des information obtenues par le mesure faites avec l’aide des moyens de détection pour obtenir une quantité physique</a:t>
            </a:r>
          </a:p>
          <a:p>
            <a:r>
              <a:rPr lang="fr-FR" dirty="0" smtClean="0"/>
              <a:t> </a:t>
            </a:r>
          </a:p>
          <a:p>
            <a:endParaRPr lang="fr-FR" dirty="0" smtClean="0"/>
          </a:p>
          <a:p>
            <a:r>
              <a:rPr lang="fr-FR" dirty="0" smtClean="0"/>
              <a:t>Cela couvre donc un large spectre de disciplines : </a:t>
            </a:r>
          </a:p>
          <a:p>
            <a:pPr lvl="1">
              <a:buFont typeface="Arial"/>
              <a:buChar char="•"/>
            </a:pPr>
            <a:r>
              <a:rPr lang="fr-FR" dirty="0" smtClean="0"/>
              <a:t> Statistique et analyse de données </a:t>
            </a:r>
          </a:p>
          <a:p>
            <a:pPr lvl="1">
              <a:buFont typeface="Arial"/>
              <a:buChar char="•"/>
            </a:pPr>
            <a:r>
              <a:rPr lang="fr-FR" dirty="0" smtClean="0"/>
              <a:t> Physique du détecteur </a:t>
            </a:r>
          </a:p>
          <a:p>
            <a:pPr lvl="2">
              <a:buFont typeface="Arial"/>
              <a:buChar char="•"/>
            </a:pPr>
            <a:r>
              <a:rPr lang="fr-FR" dirty="0" smtClean="0"/>
              <a:t>Gaz, Semi-conducteur, scintillateur </a:t>
            </a:r>
            <a:r>
              <a:rPr lang="fr-FR" dirty="0" err="1" smtClean="0"/>
              <a:t>etc</a:t>
            </a:r>
            <a:r>
              <a:rPr lang="fr-FR" dirty="0" smtClean="0"/>
              <a:t>…</a:t>
            </a:r>
          </a:p>
          <a:p>
            <a:pPr lvl="1">
              <a:buFont typeface="Arial"/>
              <a:buChar char="•"/>
            </a:pPr>
            <a:r>
              <a:rPr lang="fr-FR" dirty="0" smtClean="0"/>
              <a:t> Modélisation</a:t>
            </a:r>
          </a:p>
          <a:p>
            <a:pPr lvl="2">
              <a:buFont typeface="Arial"/>
              <a:buChar char="•"/>
            </a:pPr>
            <a:r>
              <a:rPr lang="fr-FR" dirty="0" smtClean="0"/>
              <a:t>Éléments finis</a:t>
            </a:r>
          </a:p>
          <a:p>
            <a:pPr lvl="2">
              <a:buFont typeface="Arial"/>
              <a:buChar char="•"/>
            </a:pPr>
            <a:r>
              <a:rPr lang="fr-FR" dirty="0" smtClean="0"/>
              <a:t> Monte-Carlo </a:t>
            </a:r>
            <a:r>
              <a:rPr lang="fr-FR" dirty="0" err="1" smtClean="0"/>
              <a:t>etc</a:t>
            </a:r>
            <a:r>
              <a:rPr lang="fr-FR" dirty="0" smtClean="0"/>
              <a:t>…</a:t>
            </a:r>
          </a:p>
          <a:p>
            <a:pPr lvl="1">
              <a:buFont typeface="Arial"/>
              <a:buChar char="•"/>
            </a:pPr>
            <a:r>
              <a:rPr lang="fr-FR" dirty="0" smtClean="0"/>
              <a:t> Electronique </a:t>
            </a:r>
          </a:p>
          <a:p>
            <a:pPr lvl="1">
              <a:buFont typeface="Arial"/>
              <a:buChar char="•"/>
            </a:pPr>
            <a:r>
              <a:rPr lang="fr-FR" dirty="0" smtClean="0"/>
              <a:t> Informatique, algorithmique</a:t>
            </a:r>
          </a:p>
          <a:p>
            <a:pPr lvl="1">
              <a:buFont typeface="Arial"/>
              <a:buChar char="•"/>
            </a:pPr>
            <a:r>
              <a:rPr lang="fr-FR" dirty="0" smtClean="0"/>
              <a:t> Phénoménologie -&gt; Comprendre son signal et obtenir une quantité physique de celui-ci</a:t>
            </a:r>
          </a:p>
          <a:p>
            <a:pPr lvl="1">
              <a:buFont typeface="Arial"/>
              <a:buChar char="•"/>
            </a:pPr>
            <a:endParaRPr lang="fr-FR" dirty="0" smtClean="0"/>
          </a:p>
          <a:p>
            <a:r>
              <a:rPr lang="fr-FR" dirty="0" smtClean="0"/>
              <a:t>Sans détecteur, les théories restent des théories !!     </a:t>
            </a:r>
          </a:p>
          <a:p>
            <a:endParaRPr lang="fr-FR"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L’instrumentation , en pratique</a:t>
            </a:r>
            <a:endParaRPr lang="fr-FR" dirty="0"/>
          </a:p>
        </p:txBody>
      </p:sp>
      <p:sp>
        <p:nvSpPr>
          <p:cNvPr id="3" name="Espace réservé du contenu 2"/>
          <p:cNvSpPr>
            <a:spLocks noGrp="1"/>
          </p:cNvSpPr>
          <p:nvPr>
            <p:ph sz="quarter" idx="1"/>
          </p:nvPr>
        </p:nvSpPr>
        <p:spPr>
          <a:xfrm>
            <a:off x="148957" y="1527048"/>
            <a:ext cx="5337443" cy="4572000"/>
          </a:xfrm>
        </p:spPr>
        <p:txBody>
          <a:bodyPr>
            <a:normAutofit lnSpcReduction="10000"/>
          </a:bodyPr>
          <a:lstStyle/>
          <a:p>
            <a:r>
              <a:rPr lang="fr-FR" sz="2400" dirty="0" smtClean="0"/>
              <a:t>En gros :</a:t>
            </a:r>
            <a:r>
              <a:rPr lang="fr-FR" sz="2000" dirty="0" smtClean="0"/>
              <a:t> tout ce qui touche </a:t>
            </a:r>
            <a:r>
              <a:rPr lang="en-US" sz="2000" dirty="0" err="1" smtClean="0">
                <a:ea typeface="Arial" charset="0"/>
                <a:cs typeface="Arial" charset="0"/>
              </a:rPr>
              <a:t>à</a:t>
            </a:r>
            <a:r>
              <a:rPr lang="fr-FR" sz="2000" dirty="0" smtClean="0"/>
              <a:t> la R&amp;D, la construction, l’installation, la mise en service, la réparation et la maintenance des instruments de mesures (tests, contrôle – commande).</a:t>
            </a:r>
          </a:p>
          <a:p>
            <a:endParaRPr lang="fr-FR" sz="800" dirty="0" smtClean="0"/>
          </a:p>
          <a:p>
            <a:r>
              <a:rPr lang="fr-FR" sz="2400" dirty="0" smtClean="0"/>
              <a:t>Dans nos domaines :</a:t>
            </a:r>
          </a:p>
          <a:p>
            <a:pPr lvl="1"/>
            <a:r>
              <a:rPr lang="fr-FR" sz="2000" dirty="0" smtClean="0"/>
              <a:t>Accélérateurs – faisceaux de particules</a:t>
            </a:r>
          </a:p>
          <a:p>
            <a:pPr lvl="1"/>
            <a:r>
              <a:rPr lang="fr-FR" sz="2000" dirty="0" smtClean="0"/>
              <a:t>Détecteurs (télescopes, spectromètres, satellites, </a:t>
            </a:r>
            <a:r>
              <a:rPr lang="fr-FR" sz="2000" dirty="0" err="1" smtClean="0"/>
              <a:t>trajectographes</a:t>
            </a:r>
            <a:r>
              <a:rPr lang="fr-FR" sz="2000" dirty="0" smtClean="0"/>
              <a:t>, calorimètres…)</a:t>
            </a:r>
          </a:p>
          <a:p>
            <a:pPr lvl="1"/>
            <a:r>
              <a:rPr lang="fr-FR" sz="2000" dirty="0" smtClean="0"/>
              <a:t>Mécanique, électronique, cryogénie, électromagnétisme…</a:t>
            </a:r>
          </a:p>
          <a:p>
            <a:pPr lvl="1"/>
            <a:r>
              <a:rPr lang="fr-FR" sz="2000" dirty="0" smtClean="0"/>
              <a:t>Informatique (conception, tests, monitoring, </a:t>
            </a:r>
            <a:r>
              <a:rPr lang="fr-FR" sz="2000" dirty="0" err="1" smtClean="0"/>
              <a:t>etc</a:t>
            </a:r>
            <a:r>
              <a:rPr lang="fr-FR" sz="2000" dirty="0" smtClean="0"/>
              <a:t>)</a:t>
            </a:r>
            <a:endParaRPr lang="fr-FR" dirty="0"/>
          </a:p>
        </p:txBody>
      </p:sp>
      <p:sp>
        <p:nvSpPr>
          <p:cNvPr id="4" name="ZoneTexte 3"/>
          <p:cNvSpPr txBox="1"/>
          <p:nvPr/>
        </p:nvSpPr>
        <p:spPr>
          <a:xfrm>
            <a:off x="3657600" y="6444734"/>
            <a:ext cx="1981595" cy="246221"/>
          </a:xfrm>
          <a:prstGeom prst="rect">
            <a:avLst/>
          </a:prstGeom>
          <a:noFill/>
        </p:spPr>
        <p:txBody>
          <a:bodyPr wrap="none" rtlCol="0">
            <a:spAutoFit/>
          </a:bodyPr>
          <a:lstStyle/>
          <a:p>
            <a:r>
              <a:rPr lang="fr-FR" sz="1000" dirty="0" err="1" smtClean="0"/>
              <a:t>Slide</a:t>
            </a:r>
            <a:r>
              <a:rPr lang="fr-FR" sz="1000" dirty="0" smtClean="0"/>
              <a:t> totalement volé a Pierre …</a:t>
            </a:r>
            <a:endParaRPr lang="fr-FR" sz="1000" dirty="0"/>
          </a:p>
        </p:txBody>
      </p:sp>
      <p:pic>
        <p:nvPicPr>
          <p:cNvPr id="5" name="Picture 5" descr="cms01"/>
          <p:cNvPicPr>
            <a:picLocks noChangeAspect="1" noChangeArrowheads="1"/>
          </p:cNvPicPr>
          <p:nvPr/>
        </p:nvPicPr>
        <p:blipFill>
          <a:blip r:embed="rId2"/>
          <a:srcRect/>
          <a:stretch>
            <a:fillRect/>
          </a:stretch>
        </p:blipFill>
        <p:spPr bwMode="auto">
          <a:xfrm>
            <a:off x="6418764" y="887778"/>
            <a:ext cx="1828800" cy="2731722"/>
          </a:xfrm>
          <a:prstGeom prst="rect">
            <a:avLst/>
          </a:prstGeom>
          <a:noFill/>
          <a:ln w="9525">
            <a:noFill/>
            <a:miter lim="800000"/>
            <a:headEnd/>
            <a:tailEnd/>
          </a:ln>
        </p:spPr>
      </p:pic>
      <p:pic>
        <p:nvPicPr>
          <p:cNvPr id="6" name="Picture 7" descr="lhcb"/>
          <p:cNvPicPr>
            <a:picLocks noChangeAspect="1" noChangeArrowheads="1"/>
          </p:cNvPicPr>
          <p:nvPr/>
        </p:nvPicPr>
        <p:blipFill>
          <a:blip r:embed="rId3"/>
          <a:srcRect/>
          <a:stretch>
            <a:fillRect/>
          </a:stretch>
        </p:blipFill>
        <p:spPr bwMode="auto">
          <a:xfrm>
            <a:off x="5170029" y="2743200"/>
            <a:ext cx="2171337" cy="1676400"/>
          </a:xfrm>
          <a:prstGeom prst="rect">
            <a:avLst/>
          </a:prstGeom>
          <a:noFill/>
          <a:ln w="9525">
            <a:noFill/>
            <a:miter lim="800000"/>
            <a:headEnd/>
            <a:tailEnd/>
          </a:ln>
        </p:spPr>
      </p:pic>
      <p:pic>
        <p:nvPicPr>
          <p:cNvPr id="8" name="Picture 8" descr="LHCalimentationCryogenique"/>
          <p:cNvPicPr>
            <a:picLocks noChangeAspect="1" noChangeArrowheads="1"/>
          </p:cNvPicPr>
          <p:nvPr/>
        </p:nvPicPr>
        <p:blipFill>
          <a:blip r:embed="rId4"/>
          <a:srcRect/>
          <a:stretch>
            <a:fillRect/>
          </a:stretch>
        </p:blipFill>
        <p:spPr bwMode="auto">
          <a:xfrm>
            <a:off x="6015527" y="4459923"/>
            <a:ext cx="2651678" cy="1984811"/>
          </a:xfrm>
          <a:prstGeom prst="rect">
            <a:avLst/>
          </a:prstGeom>
          <a:noFill/>
          <a:ln w="9525">
            <a:noFill/>
            <a:miter lim="800000"/>
            <a:headEnd/>
            <a:tailEnd/>
          </a:ln>
        </p:spPr>
      </p:pic>
      <p:pic>
        <p:nvPicPr>
          <p:cNvPr id="9" name="Picture 9" descr="PC_broken"/>
          <p:cNvPicPr>
            <a:picLocks noChangeAspect="1" noChangeArrowheads="1"/>
          </p:cNvPicPr>
          <p:nvPr/>
        </p:nvPicPr>
        <p:blipFill>
          <a:blip r:embed="rId5"/>
          <a:srcRect/>
          <a:stretch>
            <a:fillRect/>
          </a:stretch>
        </p:blipFill>
        <p:spPr bwMode="auto">
          <a:xfrm>
            <a:off x="7025316" y="3352800"/>
            <a:ext cx="1810836" cy="1600200"/>
          </a:xfrm>
          <a:prstGeom prst="rect">
            <a:avLst/>
          </a:prstGeom>
          <a:noFill/>
          <a:ln w="9525">
            <a:noFill/>
            <a:miter lim="800000"/>
            <a:headEnd/>
            <a:tailEnd/>
          </a:ln>
        </p:spPr>
      </p:pic>
      <p:pic>
        <p:nvPicPr>
          <p:cNvPr id="10" name="Image 9"/>
          <p:cNvPicPr>
            <a:picLocks noChangeAspect="1"/>
          </p:cNvPicPr>
          <p:nvPr/>
        </p:nvPicPr>
        <p:blipFill>
          <a:blip r:embed="rId6"/>
          <a:stretch>
            <a:fillRect/>
          </a:stretch>
        </p:blipFill>
        <p:spPr>
          <a:xfrm>
            <a:off x="8013674" y="5789422"/>
            <a:ext cx="467780" cy="619252"/>
          </a:xfrm>
          <a:prstGeom prst="rect">
            <a:avLst/>
          </a:prstGeom>
        </p:spPr>
      </p:pic>
      <p:pic>
        <p:nvPicPr>
          <p:cNvPr id="11" name="Image 10"/>
          <p:cNvPicPr>
            <a:picLocks noChangeAspect="1"/>
          </p:cNvPicPr>
          <p:nvPr/>
        </p:nvPicPr>
        <p:blipFill>
          <a:blip r:embed="rId6"/>
          <a:stretch>
            <a:fillRect/>
          </a:stretch>
        </p:blipFill>
        <p:spPr>
          <a:xfrm>
            <a:off x="7462310" y="1217422"/>
            <a:ext cx="233890" cy="3096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8" name="Espace réservé de la date 5"/>
          <p:cNvSpPr>
            <a:spLocks noGrp="1"/>
          </p:cNvSpPr>
          <p:nvPr>
            <p:ph type="dt" sz="quarter" idx="12"/>
          </p:nvPr>
        </p:nvSpPr>
        <p:spPr/>
        <p:txBody>
          <a:bodyPr>
            <a:normAutofit fontScale="40000" lnSpcReduction="20000"/>
          </a:bodyPr>
          <a:lstStyle/>
          <a:p>
            <a:r>
              <a:rPr lang="fr-FR"/>
              <a:t>Mercredi 2 décembre 2009</a:t>
            </a:r>
          </a:p>
        </p:txBody>
      </p:sp>
      <p:sp>
        <p:nvSpPr>
          <p:cNvPr id="16389" name="Rectangle 2"/>
          <p:cNvSpPr>
            <a:spLocks noGrp="1" noChangeArrowheads="1"/>
          </p:cNvSpPr>
          <p:nvPr>
            <p:ph type="title"/>
          </p:nvPr>
        </p:nvSpPr>
        <p:spPr/>
        <p:txBody>
          <a:bodyPr/>
          <a:lstStyle/>
          <a:p>
            <a:pPr eaLnBrk="1" hangingPunct="1"/>
            <a:r>
              <a:rPr lang="fr-FR"/>
              <a:t>Son importance… et ses besoins</a:t>
            </a:r>
          </a:p>
        </p:txBody>
      </p:sp>
      <p:sp>
        <p:nvSpPr>
          <p:cNvPr id="8195" name="Rectangle 3"/>
          <p:cNvSpPr>
            <a:spLocks noGrp="1" noChangeArrowheads="1"/>
          </p:cNvSpPr>
          <p:nvPr>
            <p:ph type="body" idx="1"/>
          </p:nvPr>
        </p:nvSpPr>
        <p:spPr>
          <a:xfrm>
            <a:off x="304800" y="1467697"/>
            <a:ext cx="8382000" cy="2819400"/>
          </a:xfrm>
        </p:spPr>
        <p:txBody>
          <a:bodyPr>
            <a:normAutofit/>
          </a:bodyPr>
          <a:lstStyle/>
          <a:p>
            <a:pPr eaLnBrk="1" hangingPunct="1"/>
            <a:r>
              <a:rPr lang="fr-FR" sz="1600" dirty="0"/>
              <a:t>L’instrumentation est indispensable </a:t>
            </a:r>
            <a:r>
              <a:rPr lang="en-US" sz="1600" dirty="0" err="1">
                <a:ea typeface="Arial" charset="0"/>
                <a:cs typeface="Arial" charset="0"/>
              </a:rPr>
              <a:t>à</a:t>
            </a:r>
            <a:r>
              <a:rPr lang="fr-FR" sz="1600" dirty="0"/>
              <a:t> la recherche fondamentale et réciproquement</a:t>
            </a:r>
          </a:p>
          <a:p>
            <a:pPr eaLnBrk="1" hangingPunct="1"/>
            <a:r>
              <a:rPr lang="fr-FR" sz="1600" dirty="0"/>
              <a:t>La recherche et sa soif de compréhension tirent l’instrumentation vers le haut et nécessitent une technologie de pointe</a:t>
            </a:r>
          </a:p>
          <a:p>
            <a:pPr eaLnBrk="1" hangingPunct="1"/>
            <a:r>
              <a:rPr lang="fr-FR" sz="1600" dirty="0"/>
              <a:t>Sans instrumentation performante, les théories ne peuvent pas être confrontées aux mesures, les paramètres ne peuvent pas être mesurés précisément et dans de bonnes conditions.</a:t>
            </a:r>
          </a:p>
          <a:p>
            <a:pPr eaLnBrk="1" hangingPunct="1"/>
            <a:r>
              <a:rPr lang="fr-FR" sz="1600" dirty="0"/>
              <a:t>Fonctionnement en boucle </a:t>
            </a:r>
            <a:r>
              <a:rPr lang="fr-FR" sz="1600" dirty="0" smtClean="0"/>
              <a:t>(Vision de pierre il </a:t>
            </a:r>
            <a:r>
              <a:rPr lang="fr-FR" sz="1600" dirty="0"/>
              <a:t>y a</a:t>
            </a:r>
            <a:r>
              <a:rPr lang="fr-FR" sz="1600" dirty="0" smtClean="0"/>
              <a:t> 3 </a:t>
            </a:r>
            <a:r>
              <a:rPr lang="fr-FR" sz="1600" dirty="0"/>
              <a:t>ans) :</a:t>
            </a:r>
          </a:p>
        </p:txBody>
      </p:sp>
      <p:sp>
        <p:nvSpPr>
          <p:cNvPr id="8196" name="AutoShape 4"/>
          <p:cNvSpPr>
            <a:spLocks noChangeArrowheads="1"/>
          </p:cNvSpPr>
          <p:nvPr/>
        </p:nvSpPr>
        <p:spPr bwMode="auto">
          <a:xfrm>
            <a:off x="5715000" y="3810000"/>
            <a:ext cx="3200400" cy="990600"/>
          </a:xfrm>
          <a:prstGeom prst="flowChartAlternateProcess">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fr-FR" sz="1600"/>
              <a:t>Avancées dans la compréhension</a:t>
            </a:r>
          </a:p>
          <a:p>
            <a:pPr algn="ctr"/>
            <a:r>
              <a:rPr lang="fr-FR" sz="1600"/>
              <a:t>Confrontation des théories </a:t>
            </a:r>
          </a:p>
          <a:p>
            <a:pPr algn="ctr"/>
            <a:r>
              <a:rPr lang="en-US" sz="1600">
                <a:ea typeface="Arial" charset="0"/>
                <a:cs typeface="Arial" charset="0"/>
              </a:rPr>
              <a:t>à</a:t>
            </a:r>
            <a:r>
              <a:rPr lang="fr-FR" sz="1600"/>
              <a:t> la réalité des mesures</a:t>
            </a:r>
          </a:p>
        </p:txBody>
      </p:sp>
      <p:sp>
        <p:nvSpPr>
          <p:cNvPr id="8197" name="AutoShape 5"/>
          <p:cNvSpPr>
            <a:spLocks noChangeArrowheads="1"/>
          </p:cNvSpPr>
          <p:nvPr/>
        </p:nvSpPr>
        <p:spPr bwMode="auto">
          <a:xfrm>
            <a:off x="4876800" y="5562600"/>
            <a:ext cx="2895600" cy="762000"/>
          </a:xfrm>
          <a:prstGeom prst="flowChartAlternateProcess">
            <a:avLst/>
          </a:prstGeom>
          <a:solidFill>
            <a:schemeClr val="accent1"/>
          </a:solidFill>
          <a:ln w="9525">
            <a:solidFill>
              <a:schemeClr val="tx1"/>
            </a:solidFill>
            <a:miter lim="800000"/>
            <a:headEnd/>
            <a:tailEnd/>
          </a:ln>
        </p:spPr>
        <p:txBody>
          <a:bodyPr wrap="none" anchor="ctr">
            <a:prstTxWarp prst="textNoShape">
              <a:avLst/>
            </a:prstTxWarp>
          </a:bodyPr>
          <a:lstStyle/>
          <a:p>
            <a:pPr algn="ctr"/>
            <a:r>
              <a:rPr lang="fr-FR" sz="1600"/>
              <a:t>Nouvelles théories, </a:t>
            </a:r>
          </a:p>
          <a:p>
            <a:pPr algn="ctr"/>
            <a:r>
              <a:rPr lang="fr-FR" sz="1600"/>
              <a:t>affinement et/ou modification</a:t>
            </a:r>
          </a:p>
          <a:p>
            <a:pPr algn="ctr"/>
            <a:r>
              <a:rPr lang="fr-FR" sz="1600"/>
              <a:t>des anciennes</a:t>
            </a:r>
          </a:p>
        </p:txBody>
      </p:sp>
      <p:sp>
        <p:nvSpPr>
          <p:cNvPr id="8198" name="AutoShape 6"/>
          <p:cNvSpPr>
            <a:spLocks noChangeArrowheads="1"/>
          </p:cNvSpPr>
          <p:nvPr/>
        </p:nvSpPr>
        <p:spPr bwMode="auto">
          <a:xfrm>
            <a:off x="381000" y="5486400"/>
            <a:ext cx="2895600" cy="762000"/>
          </a:xfrm>
          <a:prstGeom prst="flowChartAlternateProcess">
            <a:avLst/>
          </a:prstGeom>
          <a:solidFill>
            <a:srgbClr val="C0BBE3"/>
          </a:solidFill>
          <a:ln w="9525">
            <a:solidFill>
              <a:schemeClr val="tx1"/>
            </a:solidFill>
            <a:miter lim="800000"/>
            <a:headEnd/>
            <a:tailEnd/>
          </a:ln>
        </p:spPr>
        <p:txBody>
          <a:bodyPr wrap="none" anchor="ctr">
            <a:prstTxWarp prst="textNoShape">
              <a:avLst/>
            </a:prstTxWarp>
          </a:bodyPr>
          <a:lstStyle/>
          <a:p>
            <a:pPr algn="ctr"/>
            <a:r>
              <a:rPr lang="fr-FR" sz="1600"/>
              <a:t>Technologie(s) nécessaire(s) ?</a:t>
            </a:r>
          </a:p>
          <a:p>
            <a:pPr algn="ctr"/>
            <a:r>
              <a:rPr lang="fr-FR" sz="1600"/>
              <a:t>R&amp;D instrument(s)</a:t>
            </a:r>
          </a:p>
        </p:txBody>
      </p:sp>
      <p:sp>
        <p:nvSpPr>
          <p:cNvPr id="8199" name="AutoShape 7"/>
          <p:cNvSpPr>
            <a:spLocks noChangeArrowheads="1"/>
          </p:cNvSpPr>
          <p:nvPr/>
        </p:nvSpPr>
        <p:spPr bwMode="auto">
          <a:xfrm>
            <a:off x="1600200" y="3657600"/>
            <a:ext cx="2286000" cy="1066800"/>
          </a:xfrm>
          <a:prstGeom prst="flowChartAlternateProcess">
            <a:avLst/>
          </a:prstGeom>
          <a:solidFill>
            <a:srgbClr val="C0BBE3"/>
          </a:solidFill>
          <a:ln w="9525">
            <a:solidFill>
              <a:schemeClr val="tx1"/>
            </a:solidFill>
            <a:miter lim="800000"/>
            <a:headEnd/>
            <a:tailEnd/>
          </a:ln>
        </p:spPr>
        <p:txBody>
          <a:bodyPr wrap="none" anchor="ctr">
            <a:prstTxWarp prst="textNoShape">
              <a:avLst/>
            </a:prstTxWarp>
          </a:bodyPr>
          <a:lstStyle/>
          <a:p>
            <a:pPr algn="ctr"/>
            <a:r>
              <a:rPr lang="fr-FR" sz="1600"/>
              <a:t>Tests, mesures, </a:t>
            </a:r>
          </a:p>
          <a:p>
            <a:pPr algn="ctr"/>
            <a:r>
              <a:rPr lang="fr-FR" sz="1600"/>
              <a:t>contrôle commande, </a:t>
            </a:r>
          </a:p>
          <a:p>
            <a:pPr algn="ctr"/>
            <a:r>
              <a:rPr lang="fr-FR" sz="1600"/>
              <a:t>modification </a:t>
            </a:r>
          </a:p>
          <a:p>
            <a:pPr algn="ctr"/>
            <a:r>
              <a:rPr lang="fr-FR" sz="1600"/>
              <a:t>de(s) l’instrument(s)…</a:t>
            </a:r>
          </a:p>
        </p:txBody>
      </p:sp>
      <p:grpSp>
        <p:nvGrpSpPr>
          <p:cNvPr id="2" name="Group 18"/>
          <p:cNvGrpSpPr>
            <a:grpSpLocks/>
          </p:cNvGrpSpPr>
          <p:nvPr/>
        </p:nvGrpSpPr>
        <p:grpSpPr bwMode="auto">
          <a:xfrm>
            <a:off x="3352800" y="5791200"/>
            <a:ext cx="1371600" cy="609600"/>
            <a:chOff x="2112" y="3648"/>
            <a:chExt cx="864" cy="384"/>
          </a:xfrm>
        </p:grpSpPr>
        <p:sp>
          <p:nvSpPr>
            <p:cNvPr id="16405" name="AutoShape 11"/>
            <p:cNvSpPr>
              <a:spLocks noChangeArrowheads="1"/>
            </p:cNvSpPr>
            <p:nvPr/>
          </p:nvSpPr>
          <p:spPr bwMode="auto">
            <a:xfrm>
              <a:off x="2112" y="3648"/>
              <a:ext cx="864" cy="210"/>
            </a:xfrm>
            <a:prstGeom prst="leftArrow">
              <a:avLst>
                <a:gd name="adj1" fmla="val 50000"/>
                <a:gd name="adj2" fmla="val 102857"/>
              </a:avLst>
            </a:prstGeom>
            <a:solidFill>
              <a:schemeClr val="accent2"/>
            </a:solidFill>
            <a:ln w="9525">
              <a:solidFill>
                <a:schemeClr val="tx1"/>
              </a:solidFill>
              <a:miter lim="800000"/>
              <a:headEnd/>
              <a:tailEnd/>
            </a:ln>
          </p:spPr>
          <p:txBody>
            <a:bodyPr wrap="none" anchor="ctr">
              <a:prstTxWarp prst="textNoShape">
                <a:avLst/>
              </a:prstTxWarp>
            </a:bodyPr>
            <a:lstStyle/>
            <a:p>
              <a:endParaRPr lang="fr-FR"/>
            </a:p>
          </p:txBody>
        </p:sp>
        <p:sp>
          <p:nvSpPr>
            <p:cNvPr id="16406" name="AutoShape 13"/>
            <p:cNvSpPr>
              <a:spLocks noChangeArrowheads="1"/>
            </p:cNvSpPr>
            <p:nvPr/>
          </p:nvSpPr>
          <p:spPr bwMode="auto">
            <a:xfrm>
              <a:off x="2208" y="3840"/>
              <a:ext cx="768" cy="192"/>
            </a:xfrm>
            <a:prstGeom prst="flowChartProcess">
              <a:avLst/>
            </a:prstGeom>
            <a:noFill/>
            <a:ln w="9525">
              <a:noFill/>
              <a:miter lim="800000"/>
              <a:headEnd/>
              <a:tailEnd/>
            </a:ln>
          </p:spPr>
          <p:txBody>
            <a:bodyPr wrap="none" anchor="ctr">
              <a:prstTxWarp prst="textNoShape">
                <a:avLst/>
              </a:prstTxWarp>
            </a:bodyPr>
            <a:lstStyle/>
            <a:p>
              <a:pPr algn="ctr"/>
              <a:r>
                <a:rPr lang="fr-FR" sz="1600" u="sng">
                  <a:solidFill>
                    <a:schemeClr val="hlink"/>
                  </a:solidFill>
                </a:rPr>
                <a:t>Il faut tester</a:t>
              </a:r>
            </a:p>
          </p:txBody>
        </p:sp>
      </p:grpSp>
      <p:grpSp>
        <p:nvGrpSpPr>
          <p:cNvPr id="3" name="Group 20"/>
          <p:cNvGrpSpPr>
            <a:grpSpLocks/>
          </p:cNvGrpSpPr>
          <p:nvPr/>
        </p:nvGrpSpPr>
        <p:grpSpPr bwMode="auto">
          <a:xfrm>
            <a:off x="4038600" y="3962400"/>
            <a:ext cx="1600200" cy="609600"/>
            <a:chOff x="2544" y="2496"/>
            <a:chExt cx="1008" cy="384"/>
          </a:xfrm>
        </p:grpSpPr>
        <p:sp>
          <p:nvSpPr>
            <p:cNvPr id="16403" name="AutoShape 9"/>
            <p:cNvSpPr>
              <a:spLocks noChangeArrowheads="1"/>
            </p:cNvSpPr>
            <p:nvPr/>
          </p:nvSpPr>
          <p:spPr bwMode="auto">
            <a:xfrm>
              <a:off x="2544" y="2496"/>
              <a:ext cx="1008" cy="192"/>
            </a:xfrm>
            <a:prstGeom prst="rightArrow">
              <a:avLst>
                <a:gd name="adj1" fmla="val 50000"/>
                <a:gd name="adj2" fmla="val 131250"/>
              </a:avLst>
            </a:prstGeom>
            <a:solidFill>
              <a:schemeClr val="accent2"/>
            </a:solidFill>
            <a:ln w="9525">
              <a:solidFill>
                <a:schemeClr val="tx1"/>
              </a:solidFill>
              <a:miter lim="800000"/>
              <a:headEnd/>
              <a:tailEnd/>
            </a:ln>
          </p:spPr>
          <p:txBody>
            <a:bodyPr wrap="none" anchor="ctr">
              <a:prstTxWarp prst="textNoShape">
                <a:avLst/>
              </a:prstTxWarp>
            </a:bodyPr>
            <a:lstStyle/>
            <a:p>
              <a:endParaRPr lang="fr-FR"/>
            </a:p>
          </p:txBody>
        </p:sp>
        <p:sp>
          <p:nvSpPr>
            <p:cNvPr id="16404" name="AutoShape 14"/>
            <p:cNvSpPr>
              <a:spLocks noChangeArrowheads="1"/>
            </p:cNvSpPr>
            <p:nvPr/>
          </p:nvSpPr>
          <p:spPr bwMode="auto">
            <a:xfrm>
              <a:off x="2640" y="2688"/>
              <a:ext cx="768" cy="192"/>
            </a:xfrm>
            <a:prstGeom prst="flowChartProcess">
              <a:avLst/>
            </a:prstGeom>
            <a:noFill/>
            <a:ln w="9525">
              <a:noFill/>
              <a:miter lim="800000"/>
              <a:headEnd/>
              <a:tailEnd/>
            </a:ln>
          </p:spPr>
          <p:txBody>
            <a:bodyPr wrap="none" anchor="ctr">
              <a:prstTxWarp prst="textNoShape">
                <a:avLst/>
              </a:prstTxWarp>
            </a:bodyPr>
            <a:lstStyle/>
            <a:p>
              <a:pPr algn="ctr"/>
              <a:r>
                <a:rPr lang="fr-FR" sz="1600" u="sng">
                  <a:solidFill>
                    <a:schemeClr val="hlink"/>
                  </a:solidFill>
                </a:rPr>
                <a:t>Il faut interpréter</a:t>
              </a:r>
            </a:p>
          </p:txBody>
        </p:sp>
      </p:grpSp>
      <p:grpSp>
        <p:nvGrpSpPr>
          <p:cNvPr id="4" name="Group 19"/>
          <p:cNvGrpSpPr>
            <a:grpSpLocks/>
          </p:cNvGrpSpPr>
          <p:nvPr/>
        </p:nvGrpSpPr>
        <p:grpSpPr bwMode="auto">
          <a:xfrm>
            <a:off x="1905000" y="4800600"/>
            <a:ext cx="1676400" cy="609600"/>
            <a:chOff x="1200" y="3024"/>
            <a:chExt cx="1056" cy="384"/>
          </a:xfrm>
        </p:grpSpPr>
        <p:sp>
          <p:nvSpPr>
            <p:cNvPr id="16401" name="AutoShape 12"/>
            <p:cNvSpPr>
              <a:spLocks noChangeArrowheads="1"/>
            </p:cNvSpPr>
            <p:nvPr/>
          </p:nvSpPr>
          <p:spPr bwMode="auto">
            <a:xfrm>
              <a:off x="1200" y="3024"/>
              <a:ext cx="192" cy="384"/>
            </a:xfrm>
            <a:prstGeom prst="upArrow">
              <a:avLst>
                <a:gd name="adj1" fmla="val 50000"/>
                <a:gd name="adj2" fmla="val 50000"/>
              </a:avLst>
            </a:prstGeom>
            <a:solidFill>
              <a:schemeClr val="accent2"/>
            </a:solidFill>
            <a:ln w="9525">
              <a:solidFill>
                <a:schemeClr val="tx1"/>
              </a:solidFill>
              <a:miter lim="800000"/>
              <a:headEnd/>
              <a:tailEnd/>
            </a:ln>
          </p:spPr>
          <p:txBody>
            <a:bodyPr wrap="none" anchor="ctr">
              <a:prstTxWarp prst="textNoShape">
                <a:avLst/>
              </a:prstTxWarp>
            </a:bodyPr>
            <a:lstStyle/>
            <a:p>
              <a:endParaRPr lang="fr-FR"/>
            </a:p>
          </p:txBody>
        </p:sp>
        <p:sp>
          <p:nvSpPr>
            <p:cNvPr id="16402" name="AutoShape 15"/>
            <p:cNvSpPr>
              <a:spLocks noChangeArrowheads="1"/>
            </p:cNvSpPr>
            <p:nvPr/>
          </p:nvSpPr>
          <p:spPr bwMode="auto">
            <a:xfrm>
              <a:off x="1392" y="3120"/>
              <a:ext cx="864" cy="192"/>
            </a:xfrm>
            <a:prstGeom prst="flowChartProcess">
              <a:avLst/>
            </a:prstGeom>
            <a:noFill/>
            <a:ln w="9525">
              <a:noFill/>
              <a:miter lim="800000"/>
              <a:headEnd/>
              <a:tailEnd/>
            </a:ln>
          </p:spPr>
          <p:txBody>
            <a:bodyPr wrap="none" anchor="ctr">
              <a:prstTxWarp prst="textNoShape">
                <a:avLst/>
              </a:prstTxWarp>
            </a:bodyPr>
            <a:lstStyle/>
            <a:p>
              <a:pPr algn="ctr"/>
              <a:r>
                <a:rPr lang="fr-FR" sz="1600" u="sng">
                  <a:solidFill>
                    <a:schemeClr val="hlink"/>
                  </a:solidFill>
                </a:rPr>
                <a:t>Ça marche</a:t>
              </a:r>
              <a:r>
                <a:rPr lang="fr-FR" sz="1600">
                  <a:solidFill>
                    <a:schemeClr val="hlink"/>
                  </a:solidFill>
                </a:rPr>
                <a:t> ?</a:t>
              </a:r>
            </a:p>
          </p:txBody>
        </p:sp>
      </p:grpSp>
      <p:grpSp>
        <p:nvGrpSpPr>
          <p:cNvPr id="5" name="Group 21"/>
          <p:cNvGrpSpPr>
            <a:grpSpLocks/>
          </p:cNvGrpSpPr>
          <p:nvPr/>
        </p:nvGrpSpPr>
        <p:grpSpPr bwMode="auto">
          <a:xfrm>
            <a:off x="6324600" y="4876800"/>
            <a:ext cx="1981200" cy="609600"/>
            <a:chOff x="3984" y="3072"/>
            <a:chExt cx="1248" cy="384"/>
          </a:xfrm>
        </p:grpSpPr>
        <p:sp>
          <p:nvSpPr>
            <p:cNvPr id="16399" name="AutoShape 10"/>
            <p:cNvSpPr>
              <a:spLocks noChangeArrowheads="1"/>
            </p:cNvSpPr>
            <p:nvPr/>
          </p:nvSpPr>
          <p:spPr bwMode="auto">
            <a:xfrm>
              <a:off x="3984" y="3072"/>
              <a:ext cx="192" cy="384"/>
            </a:xfrm>
            <a:prstGeom prst="downArrow">
              <a:avLst>
                <a:gd name="adj1" fmla="val 50000"/>
                <a:gd name="adj2" fmla="val 50000"/>
              </a:avLst>
            </a:prstGeom>
            <a:solidFill>
              <a:schemeClr val="accent2"/>
            </a:solidFill>
            <a:ln w="9525">
              <a:solidFill>
                <a:schemeClr val="tx1"/>
              </a:solidFill>
              <a:miter lim="800000"/>
              <a:headEnd/>
              <a:tailEnd/>
            </a:ln>
          </p:spPr>
          <p:txBody>
            <a:bodyPr wrap="none" anchor="ctr">
              <a:prstTxWarp prst="textNoShape">
                <a:avLst/>
              </a:prstTxWarp>
            </a:bodyPr>
            <a:lstStyle/>
            <a:p>
              <a:endParaRPr lang="fr-FR"/>
            </a:p>
          </p:txBody>
        </p:sp>
        <p:sp>
          <p:nvSpPr>
            <p:cNvPr id="16400" name="AutoShape 16"/>
            <p:cNvSpPr>
              <a:spLocks noChangeArrowheads="1"/>
            </p:cNvSpPr>
            <p:nvPr/>
          </p:nvSpPr>
          <p:spPr bwMode="auto">
            <a:xfrm>
              <a:off x="4176" y="3120"/>
              <a:ext cx="1056" cy="192"/>
            </a:xfrm>
            <a:prstGeom prst="flowChartProcess">
              <a:avLst/>
            </a:prstGeom>
            <a:noFill/>
            <a:ln w="9525">
              <a:noFill/>
              <a:miter lim="800000"/>
              <a:headEnd/>
              <a:tailEnd/>
            </a:ln>
          </p:spPr>
          <p:txBody>
            <a:bodyPr wrap="none" anchor="ctr">
              <a:prstTxWarp prst="textNoShape">
                <a:avLst/>
              </a:prstTxWarp>
            </a:bodyPr>
            <a:lstStyle/>
            <a:p>
              <a:pPr algn="ctr"/>
              <a:r>
                <a:rPr lang="fr-FR" sz="1600" u="sng">
                  <a:solidFill>
                    <a:schemeClr val="hlink"/>
                  </a:solidFill>
                </a:rPr>
                <a:t>Il faut avancer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P spid="8196" grpId="0" animBg="1"/>
      <p:bldP spid="8197" grpId="0" animBg="1"/>
      <p:bldP spid="8198" grpId="0" animBg="1"/>
      <p:bldP spid="8199"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Espace réservé du pied de page 4"/>
          <p:cNvSpPr>
            <a:spLocks noGrp="1"/>
          </p:cNvSpPr>
          <p:nvPr>
            <p:ph type="ftr" sz="quarter" idx="10"/>
          </p:nvPr>
        </p:nvSpPr>
        <p:spPr/>
        <p:txBody>
          <a:bodyPr/>
          <a:lstStyle/>
          <a:p>
            <a:r>
              <a:rPr lang="fr-FR"/>
              <a:t>JRJC2009 - Moulin Neuf, Barbaste</a:t>
            </a:r>
          </a:p>
        </p:txBody>
      </p:sp>
      <p:sp>
        <p:nvSpPr>
          <p:cNvPr id="17411" name="Espace réservé du numéro de diapositive 5"/>
          <p:cNvSpPr>
            <a:spLocks noGrp="1"/>
          </p:cNvSpPr>
          <p:nvPr>
            <p:ph type="sldNum" sz="quarter" idx="11"/>
          </p:nvPr>
        </p:nvSpPr>
        <p:spPr/>
        <p:txBody>
          <a:bodyPr/>
          <a:lstStyle/>
          <a:p>
            <a:fld id="{92CB9E2E-894A-304E-BC1D-6C899C3B5B50}" type="slidenum">
              <a:rPr lang="fr-FR" smtClean="0"/>
              <a:pPr/>
              <a:t>7</a:t>
            </a:fld>
            <a:endParaRPr lang="fr-FR" smtClean="0"/>
          </a:p>
        </p:txBody>
      </p:sp>
      <p:sp>
        <p:nvSpPr>
          <p:cNvPr id="17412" name="Espace réservé de la date 6"/>
          <p:cNvSpPr>
            <a:spLocks noGrp="1"/>
          </p:cNvSpPr>
          <p:nvPr>
            <p:ph type="dt" sz="quarter" idx="12"/>
          </p:nvPr>
        </p:nvSpPr>
        <p:spPr/>
        <p:txBody>
          <a:bodyPr>
            <a:normAutofit fontScale="40000" lnSpcReduction="20000"/>
          </a:bodyPr>
          <a:lstStyle/>
          <a:p>
            <a:r>
              <a:rPr lang="fr-FR"/>
              <a:t>Mercredi 2 décembre 2009</a:t>
            </a:r>
          </a:p>
        </p:txBody>
      </p:sp>
      <p:sp>
        <p:nvSpPr>
          <p:cNvPr id="17413" name="Rectangle 2"/>
          <p:cNvSpPr>
            <a:spLocks noGrp="1" noChangeArrowheads="1"/>
          </p:cNvSpPr>
          <p:nvPr>
            <p:ph type="title"/>
          </p:nvPr>
        </p:nvSpPr>
        <p:spPr/>
        <p:txBody>
          <a:bodyPr/>
          <a:lstStyle/>
          <a:p>
            <a:pPr eaLnBrk="1" hangingPunct="1"/>
            <a:r>
              <a:rPr lang="fr-FR"/>
              <a:t>L’instrumentation dans une expérience</a:t>
            </a:r>
          </a:p>
        </p:txBody>
      </p:sp>
      <p:sp>
        <p:nvSpPr>
          <p:cNvPr id="14339" name="Text Box 3"/>
          <p:cNvSpPr txBox="1">
            <a:spLocks noChangeArrowheads="1"/>
          </p:cNvSpPr>
          <p:nvPr/>
        </p:nvSpPr>
        <p:spPr bwMode="auto">
          <a:xfrm>
            <a:off x="3348038" y="1040174"/>
            <a:ext cx="2159000" cy="284162"/>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fr-FR" sz="1200">
                <a:latin typeface="Comic Sans MS" charset="0"/>
              </a:rPr>
              <a:t>Idée géniale de prix Nobel</a:t>
            </a:r>
          </a:p>
        </p:txBody>
      </p:sp>
      <p:sp>
        <p:nvSpPr>
          <p:cNvPr id="14340" name="Line 4"/>
          <p:cNvSpPr>
            <a:spLocks noChangeShapeType="1"/>
          </p:cNvSpPr>
          <p:nvPr/>
        </p:nvSpPr>
        <p:spPr bwMode="auto">
          <a:xfrm>
            <a:off x="4356100" y="1196975"/>
            <a:ext cx="0" cy="21590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41" name="Text Box 5"/>
          <p:cNvSpPr txBox="1">
            <a:spLocks noChangeArrowheads="1"/>
          </p:cNvSpPr>
          <p:nvPr/>
        </p:nvSpPr>
        <p:spPr bwMode="auto">
          <a:xfrm>
            <a:off x="2771775" y="1412875"/>
            <a:ext cx="3454400" cy="274638"/>
          </a:xfrm>
          <a:prstGeom prst="rect">
            <a:avLst/>
          </a:prstGeom>
          <a:noFill/>
          <a:ln w="9525">
            <a:noFill/>
            <a:miter lim="800000"/>
            <a:headEnd/>
            <a:tailEnd/>
          </a:ln>
        </p:spPr>
        <p:txBody>
          <a:bodyPr>
            <a:prstTxWarp prst="textNoShape">
              <a:avLst/>
            </a:prstTxWarp>
            <a:spAutoFit/>
          </a:bodyPr>
          <a:lstStyle/>
          <a:p>
            <a:pPr algn="ctr">
              <a:spcBef>
                <a:spcPct val="50000"/>
              </a:spcBef>
            </a:pPr>
            <a:r>
              <a:rPr lang="fr-FR" sz="1200">
                <a:latin typeface="Comic Sans MS" charset="0"/>
              </a:rPr>
              <a:t>On connait le signal attendu ?</a:t>
            </a:r>
          </a:p>
        </p:txBody>
      </p:sp>
      <p:sp>
        <p:nvSpPr>
          <p:cNvPr id="14342" name="Text Box 6"/>
          <p:cNvSpPr txBox="1">
            <a:spLocks noChangeArrowheads="1"/>
          </p:cNvSpPr>
          <p:nvPr/>
        </p:nvSpPr>
        <p:spPr bwMode="auto">
          <a:xfrm>
            <a:off x="2339975" y="5373688"/>
            <a:ext cx="428625" cy="274637"/>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Oui</a:t>
            </a:r>
          </a:p>
        </p:txBody>
      </p:sp>
      <p:sp>
        <p:nvSpPr>
          <p:cNvPr id="14343" name="Text Box 7"/>
          <p:cNvSpPr txBox="1">
            <a:spLocks noChangeArrowheads="1"/>
          </p:cNvSpPr>
          <p:nvPr/>
        </p:nvSpPr>
        <p:spPr bwMode="auto">
          <a:xfrm>
            <a:off x="5975350" y="3068638"/>
            <a:ext cx="2700338" cy="457200"/>
          </a:xfrm>
          <a:prstGeom prst="rect">
            <a:avLst/>
          </a:prstGeom>
          <a:noFill/>
          <a:ln w="9525">
            <a:noFill/>
            <a:miter lim="800000"/>
            <a:headEnd/>
            <a:tailEnd/>
          </a:ln>
        </p:spPr>
        <p:txBody>
          <a:bodyPr>
            <a:prstTxWarp prst="textNoShape">
              <a:avLst/>
            </a:prstTxWarp>
            <a:spAutoFit/>
          </a:bodyPr>
          <a:lstStyle/>
          <a:p>
            <a:r>
              <a:rPr lang="fr-FR" sz="1200">
                <a:latin typeface="Comic Sans MS" charset="0"/>
              </a:rPr>
              <a:t>Oui mais les chambres à bulles ça fait pas très moderne</a:t>
            </a:r>
          </a:p>
        </p:txBody>
      </p:sp>
      <p:sp>
        <p:nvSpPr>
          <p:cNvPr id="14344" name="Text Box 8"/>
          <p:cNvSpPr txBox="1">
            <a:spLocks noChangeArrowheads="1"/>
          </p:cNvSpPr>
          <p:nvPr/>
        </p:nvSpPr>
        <p:spPr bwMode="auto">
          <a:xfrm>
            <a:off x="2051050" y="3429000"/>
            <a:ext cx="428625" cy="274638"/>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Oui</a:t>
            </a:r>
          </a:p>
        </p:txBody>
      </p:sp>
      <p:sp>
        <p:nvSpPr>
          <p:cNvPr id="14345" name="Text Box 9"/>
          <p:cNvSpPr txBox="1">
            <a:spLocks noChangeArrowheads="1"/>
          </p:cNvSpPr>
          <p:nvPr/>
        </p:nvSpPr>
        <p:spPr bwMode="auto">
          <a:xfrm>
            <a:off x="4572000" y="1628775"/>
            <a:ext cx="428625" cy="274638"/>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Oui</a:t>
            </a:r>
          </a:p>
        </p:txBody>
      </p:sp>
      <p:sp>
        <p:nvSpPr>
          <p:cNvPr id="14346" name="Text Box 10"/>
          <p:cNvSpPr txBox="1">
            <a:spLocks noChangeArrowheads="1"/>
          </p:cNvSpPr>
          <p:nvPr/>
        </p:nvSpPr>
        <p:spPr bwMode="auto">
          <a:xfrm>
            <a:off x="5546725" y="3141663"/>
            <a:ext cx="465138" cy="274637"/>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Non</a:t>
            </a:r>
          </a:p>
        </p:txBody>
      </p:sp>
      <p:sp>
        <p:nvSpPr>
          <p:cNvPr id="14347" name="Text Box 11"/>
          <p:cNvSpPr txBox="1">
            <a:spLocks noChangeArrowheads="1"/>
          </p:cNvSpPr>
          <p:nvPr/>
        </p:nvSpPr>
        <p:spPr bwMode="auto">
          <a:xfrm>
            <a:off x="1403350" y="3429000"/>
            <a:ext cx="465138" cy="274638"/>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Non</a:t>
            </a:r>
          </a:p>
        </p:txBody>
      </p:sp>
      <p:sp>
        <p:nvSpPr>
          <p:cNvPr id="14348" name="Text Box 12"/>
          <p:cNvSpPr txBox="1">
            <a:spLocks noChangeArrowheads="1"/>
          </p:cNvSpPr>
          <p:nvPr/>
        </p:nvSpPr>
        <p:spPr bwMode="auto">
          <a:xfrm>
            <a:off x="3779838" y="1628775"/>
            <a:ext cx="465137" cy="274638"/>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Non</a:t>
            </a:r>
          </a:p>
        </p:txBody>
      </p:sp>
      <p:sp>
        <p:nvSpPr>
          <p:cNvPr id="14349" name="Text Box 13"/>
          <p:cNvSpPr txBox="1">
            <a:spLocks noChangeArrowheads="1"/>
          </p:cNvSpPr>
          <p:nvPr/>
        </p:nvSpPr>
        <p:spPr bwMode="auto">
          <a:xfrm>
            <a:off x="1835150" y="5373688"/>
            <a:ext cx="465138" cy="274637"/>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Non</a:t>
            </a:r>
          </a:p>
        </p:txBody>
      </p:sp>
      <p:sp>
        <p:nvSpPr>
          <p:cNvPr id="14350" name="Line 14"/>
          <p:cNvSpPr>
            <a:spLocks noChangeShapeType="1"/>
          </p:cNvSpPr>
          <p:nvPr/>
        </p:nvSpPr>
        <p:spPr bwMode="auto">
          <a:xfrm flipH="1">
            <a:off x="2843213" y="1773238"/>
            <a:ext cx="865187"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51" name="Text Box 15"/>
          <p:cNvSpPr txBox="1">
            <a:spLocks noChangeArrowheads="1"/>
          </p:cNvSpPr>
          <p:nvPr/>
        </p:nvSpPr>
        <p:spPr bwMode="auto">
          <a:xfrm>
            <a:off x="971550" y="1641475"/>
            <a:ext cx="2016125" cy="457200"/>
          </a:xfrm>
          <a:prstGeom prst="rect">
            <a:avLst/>
          </a:prstGeom>
          <a:noFill/>
          <a:ln w="9525">
            <a:noFill/>
            <a:miter lim="800000"/>
            <a:headEnd/>
            <a:tailEnd/>
          </a:ln>
        </p:spPr>
        <p:txBody>
          <a:bodyPr>
            <a:prstTxWarp prst="textNoShape">
              <a:avLst/>
            </a:prstTxWarp>
            <a:spAutoFit/>
          </a:bodyPr>
          <a:lstStyle/>
          <a:p>
            <a:pPr algn="ctr"/>
            <a:r>
              <a:rPr lang="fr-FR" sz="1200">
                <a:latin typeface="Comic Sans MS" charset="0"/>
              </a:rPr>
              <a:t>Mettre les théoriciens sur le coup</a:t>
            </a:r>
          </a:p>
        </p:txBody>
      </p:sp>
      <p:sp>
        <p:nvSpPr>
          <p:cNvPr id="14352" name="Line 16"/>
          <p:cNvSpPr>
            <a:spLocks noChangeShapeType="1"/>
          </p:cNvSpPr>
          <p:nvPr/>
        </p:nvSpPr>
        <p:spPr bwMode="auto">
          <a:xfrm>
            <a:off x="4787900" y="1917700"/>
            <a:ext cx="0" cy="21590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53" name="Text Box 17"/>
          <p:cNvSpPr txBox="1">
            <a:spLocks noChangeArrowheads="1"/>
          </p:cNvSpPr>
          <p:nvPr/>
        </p:nvSpPr>
        <p:spPr bwMode="auto">
          <a:xfrm>
            <a:off x="5507038" y="2636838"/>
            <a:ext cx="2736850" cy="457200"/>
          </a:xfrm>
          <a:prstGeom prst="rect">
            <a:avLst/>
          </a:prstGeom>
          <a:noFill/>
          <a:ln w="9525">
            <a:noFill/>
            <a:miter lim="800000"/>
            <a:headEnd/>
            <a:tailEnd/>
          </a:ln>
        </p:spPr>
        <p:txBody>
          <a:bodyPr>
            <a:prstTxWarp prst="textNoShape">
              <a:avLst/>
            </a:prstTxWarp>
            <a:spAutoFit/>
          </a:bodyPr>
          <a:lstStyle/>
          <a:p>
            <a:pPr algn="ctr"/>
            <a:r>
              <a:rPr lang="fr-FR" sz="1200">
                <a:latin typeface="Comic Sans MS" charset="0"/>
              </a:rPr>
              <a:t>La technologie actuelle permet-t-elle  de répondre aux contraintes ?</a:t>
            </a:r>
          </a:p>
        </p:txBody>
      </p:sp>
      <p:grpSp>
        <p:nvGrpSpPr>
          <p:cNvPr id="2" name="Group 18"/>
          <p:cNvGrpSpPr>
            <a:grpSpLocks/>
          </p:cNvGrpSpPr>
          <p:nvPr/>
        </p:nvGrpSpPr>
        <p:grpSpPr bwMode="auto">
          <a:xfrm>
            <a:off x="1979613" y="1555750"/>
            <a:ext cx="1439862" cy="144463"/>
            <a:chOff x="1247" y="980"/>
            <a:chExt cx="907" cy="91"/>
          </a:xfrm>
        </p:grpSpPr>
        <p:sp>
          <p:nvSpPr>
            <p:cNvPr id="17505" name="Line 19"/>
            <p:cNvSpPr>
              <a:spLocks noChangeShapeType="1"/>
            </p:cNvSpPr>
            <p:nvPr/>
          </p:nvSpPr>
          <p:spPr bwMode="auto">
            <a:xfrm>
              <a:off x="1247" y="981"/>
              <a:ext cx="907"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7506" name="Line 20"/>
            <p:cNvSpPr>
              <a:spLocks noChangeShapeType="1"/>
            </p:cNvSpPr>
            <p:nvPr/>
          </p:nvSpPr>
          <p:spPr bwMode="auto">
            <a:xfrm>
              <a:off x="1247" y="980"/>
              <a:ext cx="0" cy="91"/>
            </a:xfrm>
            <a:prstGeom prst="line">
              <a:avLst/>
            </a:prstGeom>
            <a:noFill/>
            <a:ln w="9525">
              <a:solidFill>
                <a:schemeClr val="tx1"/>
              </a:solidFill>
              <a:round/>
              <a:headEnd/>
              <a:tailEnd/>
            </a:ln>
          </p:spPr>
          <p:txBody>
            <a:bodyPr>
              <a:prstTxWarp prst="textNoShape">
                <a:avLst/>
              </a:prstTxWarp>
            </a:bodyPr>
            <a:lstStyle/>
            <a:p>
              <a:endParaRPr lang="fr-FR"/>
            </a:p>
          </p:txBody>
        </p:sp>
      </p:grpSp>
      <p:sp>
        <p:nvSpPr>
          <p:cNvPr id="14357" name="Line 21"/>
          <p:cNvSpPr>
            <a:spLocks noChangeShapeType="1"/>
          </p:cNvSpPr>
          <p:nvPr/>
        </p:nvSpPr>
        <p:spPr bwMode="auto">
          <a:xfrm flipH="1">
            <a:off x="4067175" y="3284538"/>
            <a:ext cx="1441450"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58" name="Text Box 22"/>
          <p:cNvSpPr txBox="1">
            <a:spLocks noChangeArrowheads="1"/>
          </p:cNvSpPr>
          <p:nvPr/>
        </p:nvSpPr>
        <p:spPr bwMode="auto">
          <a:xfrm>
            <a:off x="3203575" y="2133600"/>
            <a:ext cx="3384550" cy="457200"/>
          </a:xfrm>
          <a:prstGeom prst="rect">
            <a:avLst/>
          </a:prstGeom>
          <a:noFill/>
          <a:ln w="9525">
            <a:noFill/>
            <a:miter lim="800000"/>
            <a:headEnd/>
            <a:tailEnd/>
          </a:ln>
        </p:spPr>
        <p:txBody>
          <a:bodyPr>
            <a:prstTxWarp prst="textNoShape">
              <a:avLst/>
            </a:prstTxWarp>
            <a:spAutoFit/>
          </a:bodyPr>
          <a:lstStyle/>
          <a:p>
            <a:pPr algn="ctr"/>
            <a:r>
              <a:rPr lang="fr-FR" sz="1200">
                <a:latin typeface="Comic Sans MS" charset="0"/>
              </a:rPr>
              <a:t>Caractérisations requises pour le détecteur (particule à détecter, sensibilité ...)</a:t>
            </a:r>
          </a:p>
        </p:txBody>
      </p:sp>
      <p:sp>
        <p:nvSpPr>
          <p:cNvPr id="14359" name="Line 23"/>
          <p:cNvSpPr>
            <a:spLocks noChangeShapeType="1"/>
          </p:cNvSpPr>
          <p:nvPr/>
        </p:nvSpPr>
        <p:spPr bwMode="auto">
          <a:xfrm>
            <a:off x="4787900" y="2565400"/>
            <a:ext cx="0" cy="21590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60" name="Text Box 24"/>
          <p:cNvSpPr txBox="1">
            <a:spLocks noChangeArrowheads="1"/>
          </p:cNvSpPr>
          <p:nvPr/>
        </p:nvSpPr>
        <p:spPr bwMode="auto">
          <a:xfrm>
            <a:off x="3563938" y="3213100"/>
            <a:ext cx="498475" cy="284163"/>
          </a:xfrm>
          <a:prstGeom prst="rect">
            <a:avLst/>
          </a:prstGeom>
          <a:noFill/>
          <a:ln w="9525">
            <a:solidFill>
              <a:schemeClr val="tx1"/>
            </a:solidFill>
            <a:miter lim="800000"/>
            <a:headEnd/>
            <a:tailEnd/>
          </a:ln>
        </p:spPr>
        <p:txBody>
          <a:bodyPr wrap="none">
            <a:prstTxWarp prst="textNoShape">
              <a:avLst/>
            </a:prstTxWarp>
            <a:spAutoFit/>
          </a:bodyPr>
          <a:lstStyle/>
          <a:p>
            <a:r>
              <a:rPr lang="fr-FR" sz="1200" b="1">
                <a:solidFill>
                  <a:srgbClr val="966C14"/>
                </a:solidFill>
                <a:latin typeface="Comic Sans MS" charset="0"/>
              </a:rPr>
              <a:t>R&amp;D</a:t>
            </a:r>
          </a:p>
        </p:txBody>
      </p:sp>
      <p:sp>
        <p:nvSpPr>
          <p:cNvPr id="14361" name="Line 25"/>
          <p:cNvSpPr>
            <a:spLocks noChangeShapeType="1"/>
          </p:cNvSpPr>
          <p:nvPr/>
        </p:nvSpPr>
        <p:spPr bwMode="auto">
          <a:xfrm flipH="1" flipV="1">
            <a:off x="4067175" y="3429000"/>
            <a:ext cx="1873250"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62" name="Text Box 26"/>
          <p:cNvSpPr txBox="1">
            <a:spLocks noChangeArrowheads="1"/>
          </p:cNvSpPr>
          <p:nvPr/>
        </p:nvSpPr>
        <p:spPr bwMode="auto">
          <a:xfrm>
            <a:off x="1187450" y="2565400"/>
            <a:ext cx="1584325" cy="639763"/>
          </a:xfrm>
          <a:prstGeom prst="rect">
            <a:avLst/>
          </a:prstGeom>
          <a:noFill/>
          <a:ln w="9525">
            <a:noFill/>
            <a:miter lim="800000"/>
            <a:headEnd/>
            <a:tailEnd/>
          </a:ln>
        </p:spPr>
        <p:txBody>
          <a:bodyPr>
            <a:prstTxWarp prst="textNoShape">
              <a:avLst/>
            </a:prstTxWarp>
            <a:spAutoFit/>
          </a:bodyPr>
          <a:lstStyle/>
          <a:p>
            <a:pPr algn="ctr"/>
            <a:r>
              <a:rPr lang="fr-FR" sz="1200" b="1">
                <a:solidFill>
                  <a:srgbClr val="966C14"/>
                </a:solidFill>
                <a:latin typeface="Comic Sans MS" charset="0"/>
              </a:rPr>
              <a:t>Performances</a:t>
            </a:r>
          </a:p>
          <a:p>
            <a:pPr algn="ctr"/>
            <a:r>
              <a:rPr lang="fr-FR" sz="1200">
                <a:solidFill>
                  <a:srgbClr val="966C14"/>
                </a:solidFill>
                <a:latin typeface="Comic Sans MS" charset="0"/>
              </a:rPr>
              <a:t>Validation de la technologie ?</a:t>
            </a:r>
          </a:p>
        </p:txBody>
      </p:sp>
      <p:sp>
        <p:nvSpPr>
          <p:cNvPr id="14363" name="Line 27"/>
          <p:cNvSpPr>
            <a:spLocks noChangeShapeType="1"/>
          </p:cNvSpPr>
          <p:nvPr/>
        </p:nvSpPr>
        <p:spPr bwMode="auto">
          <a:xfrm>
            <a:off x="2287588" y="3705225"/>
            <a:ext cx="0" cy="287338"/>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64" name="Text Box 28"/>
          <p:cNvSpPr txBox="1">
            <a:spLocks noChangeArrowheads="1"/>
          </p:cNvSpPr>
          <p:nvPr/>
        </p:nvSpPr>
        <p:spPr bwMode="auto">
          <a:xfrm>
            <a:off x="2266950" y="3716338"/>
            <a:ext cx="492125" cy="274637"/>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TDR</a:t>
            </a:r>
          </a:p>
        </p:txBody>
      </p:sp>
      <p:grpSp>
        <p:nvGrpSpPr>
          <p:cNvPr id="3" name="Group 29"/>
          <p:cNvGrpSpPr>
            <a:grpSpLocks/>
          </p:cNvGrpSpPr>
          <p:nvPr/>
        </p:nvGrpSpPr>
        <p:grpSpPr bwMode="auto">
          <a:xfrm>
            <a:off x="1042988" y="3357563"/>
            <a:ext cx="2449512" cy="215900"/>
            <a:chOff x="657" y="2115"/>
            <a:chExt cx="1543" cy="136"/>
          </a:xfrm>
        </p:grpSpPr>
        <p:sp>
          <p:nvSpPr>
            <p:cNvPr id="17502" name="Line 30"/>
            <p:cNvSpPr>
              <a:spLocks noChangeShapeType="1"/>
            </p:cNvSpPr>
            <p:nvPr/>
          </p:nvSpPr>
          <p:spPr bwMode="auto">
            <a:xfrm>
              <a:off x="657" y="2115"/>
              <a:ext cx="1543"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7503" name="Line 31"/>
            <p:cNvSpPr>
              <a:spLocks noChangeShapeType="1"/>
            </p:cNvSpPr>
            <p:nvPr/>
          </p:nvSpPr>
          <p:spPr bwMode="auto">
            <a:xfrm flipH="1">
              <a:off x="657" y="2250"/>
              <a:ext cx="227" cy="1"/>
            </a:xfrm>
            <a:prstGeom prst="line">
              <a:avLst/>
            </a:prstGeom>
            <a:noFill/>
            <a:ln w="9525">
              <a:solidFill>
                <a:schemeClr val="tx1"/>
              </a:solidFill>
              <a:round/>
              <a:headEnd/>
              <a:tailEnd/>
            </a:ln>
          </p:spPr>
          <p:txBody>
            <a:bodyPr>
              <a:prstTxWarp prst="textNoShape">
                <a:avLst/>
              </a:prstTxWarp>
            </a:bodyPr>
            <a:lstStyle/>
            <a:p>
              <a:endParaRPr lang="fr-FR"/>
            </a:p>
          </p:txBody>
        </p:sp>
        <p:sp>
          <p:nvSpPr>
            <p:cNvPr id="17504" name="Line 32"/>
            <p:cNvSpPr>
              <a:spLocks noChangeShapeType="1"/>
            </p:cNvSpPr>
            <p:nvPr/>
          </p:nvSpPr>
          <p:spPr bwMode="auto">
            <a:xfrm>
              <a:off x="657" y="2115"/>
              <a:ext cx="0" cy="136"/>
            </a:xfrm>
            <a:prstGeom prst="line">
              <a:avLst/>
            </a:prstGeom>
            <a:noFill/>
            <a:ln w="9525">
              <a:solidFill>
                <a:schemeClr val="tx1"/>
              </a:solidFill>
              <a:round/>
              <a:headEnd/>
              <a:tailEnd/>
            </a:ln>
          </p:spPr>
          <p:txBody>
            <a:bodyPr>
              <a:prstTxWarp prst="textNoShape">
                <a:avLst/>
              </a:prstTxWarp>
            </a:bodyPr>
            <a:lstStyle/>
            <a:p>
              <a:endParaRPr lang="fr-FR"/>
            </a:p>
          </p:txBody>
        </p:sp>
      </p:grpSp>
      <p:sp>
        <p:nvSpPr>
          <p:cNvPr id="14369" name="Line 33"/>
          <p:cNvSpPr>
            <a:spLocks noChangeShapeType="1"/>
          </p:cNvSpPr>
          <p:nvPr/>
        </p:nvSpPr>
        <p:spPr bwMode="auto">
          <a:xfrm flipH="1">
            <a:off x="107950" y="3644900"/>
            <a:ext cx="1295400" cy="0"/>
          </a:xfrm>
          <a:prstGeom prst="line">
            <a:avLst/>
          </a:prstGeom>
          <a:noFill/>
          <a:ln w="9525">
            <a:solidFill>
              <a:schemeClr val="tx1"/>
            </a:solidFill>
            <a:round/>
            <a:headEnd/>
            <a:tailEnd/>
          </a:ln>
        </p:spPr>
        <p:txBody>
          <a:bodyPr>
            <a:prstTxWarp prst="textNoShape">
              <a:avLst/>
            </a:prstTxWarp>
          </a:bodyPr>
          <a:lstStyle/>
          <a:p>
            <a:endParaRPr lang="fr-FR"/>
          </a:p>
        </p:txBody>
      </p:sp>
      <p:sp>
        <p:nvSpPr>
          <p:cNvPr id="14370" name="Text Box 34"/>
          <p:cNvSpPr txBox="1">
            <a:spLocks noChangeArrowheads="1"/>
          </p:cNvSpPr>
          <p:nvPr/>
        </p:nvSpPr>
        <p:spPr bwMode="auto">
          <a:xfrm>
            <a:off x="107950" y="3644900"/>
            <a:ext cx="1439863" cy="274638"/>
          </a:xfrm>
          <a:prstGeom prst="rect">
            <a:avLst/>
          </a:prstGeom>
          <a:noFill/>
          <a:ln w="9525">
            <a:noFill/>
            <a:miter lim="800000"/>
            <a:headEnd/>
            <a:tailEnd/>
          </a:ln>
        </p:spPr>
        <p:txBody>
          <a:bodyPr>
            <a:prstTxWarp prst="textNoShape">
              <a:avLst/>
            </a:prstTxWarp>
            <a:spAutoFit/>
          </a:bodyPr>
          <a:lstStyle/>
          <a:p>
            <a:r>
              <a:rPr lang="fr-FR" sz="1200">
                <a:latin typeface="Comic Sans MS" charset="0"/>
              </a:rPr>
              <a:t>Changer de sujet</a:t>
            </a:r>
          </a:p>
        </p:txBody>
      </p:sp>
      <p:grpSp>
        <p:nvGrpSpPr>
          <p:cNvPr id="4" name="Group 35"/>
          <p:cNvGrpSpPr>
            <a:grpSpLocks/>
          </p:cNvGrpSpPr>
          <p:nvPr/>
        </p:nvGrpSpPr>
        <p:grpSpPr bwMode="auto">
          <a:xfrm>
            <a:off x="2700338" y="2708275"/>
            <a:ext cx="1079500" cy="504825"/>
            <a:chOff x="1701" y="1706"/>
            <a:chExt cx="680" cy="318"/>
          </a:xfrm>
        </p:grpSpPr>
        <p:sp>
          <p:nvSpPr>
            <p:cNvPr id="17500" name="Line 36"/>
            <p:cNvSpPr>
              <a:spLocks noChangeShapeType="1"/>
            </p:cNvSpPr>
            <p:nvPr/>
          </p:nvSpPr>
          <p:spPr bwMode="auto">
            <a:xfrm flipH="1" flipV="1">
              <a:off x="1701" y="1706"/>
              <a:ext cx="680"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7501" name="Line 37"/>
            <p:cNvSpPr>
              <a:spLocks noChangeShapeType="1"/>
            </p:cNvSpPr>
            <p:nvPr/>
          </p:nvSpPr>
          <p:spPr bwMode="auto">
            <a:xfrm flipV="1">
              <a:off x="2381" y="1706"/>
              <a:ext cx="0" cy="318"/>
            </a:xfrm>
            <a:prstGeom prst="line">
              <a:avLst/>
            </a:prstGeom>
            <a:noFill/>
            <a:ln w="9525">
              <a:solidFill>
                <a:schemeClr val="tx1"/>
              </a:solidFill>
              <a:round/>
              <a:headEnd/>
              <a:tailEnd/>
            </a:ln>
          </p:spPr>
          <p:txBody>
            <a:bodyPr>
              <a:prstTxWarp prst="textNoShape">
                <a:avLst/>
              </a:prstTxWarp>
            </a:bodyPr>
            <a:lstStyle/>
            <a:p>
              <a:endParaRPr lang="fr-FR"/>
            </a:p>
          </p:txBody>
        </p:sp>
      </p:grpSp>
      <p:sp>
        <p:nvSpPr>
          <p:cNvPr id="14374" name="Line 38"/>
          <p:cNvSpPr>
            <a:spLocks noChangeShapeType="1"/>
          </p:cNvSpPr>
          <p:nvPr/>
        </p:nvSpPr>
        <p:spPr bwMode="auto">
          <a:xfrm>
            <a:off x="107950" y="1196975"/>
            <a:ext cx="3168650"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75" name="Line 39"/>
          <p:cNvSpPr>
            <a:spLocks noChangeShapeType="1"/>
          </p:cNvSpPr>
          <p:nvPr/>
        </p:nvSpPr>
        <p:spPr bwMode="auto">
          <a:xfrm flipV="1">
            <a:off x="107949" y="1196974"/>
            <a:ext cx="45719" cy="2447925"/>
          </a:xfrm>
          <a:prstGeom prst="line">
            <a:avLst/>
          </a:prstGeom>
          <a:noFill/>
          <a:ln w="9525">
            <a:solidFill>
              <a:schemeClr val="tx1"/>
            </a:solidFill>
            <a:round/>
            <a:headEnd/>
            <a:tailEnd/>
          </a:ln>
        </p:spPr>
        <p:txBody>
          <a:bodyPr>
            <a:prstTxWarp prst="textNoShape">
              <a:avLst/>
            </a:prstTxWarp>
          </a:bodyPr>
          <a:lstStyle/>
          <a:p>
            <a:endParaRPr lang="fr-FR"/>
          </a:p>
        </p:txBody>
      </p:sp>
      <p:sp>
        <p:nvSpPr>
          <p:cNvPr id="14376" name="Text Box 40"/>
          <p:cNvSpPr txBox="1">
            <a:spLocks noChangeArrowheads="1"/>
          </p:cNvSpPr>
          <p:nvPr/>
        </p:nvSpPr>
        <p:spPr bwMode="auto">
          <a:xfrm>
            <a:off x="1835150" y="4008438"/>
            <a:ext cx="944563" cy="284162"/>
          </a:xfrm>
          <a:prstGeom prst="rect">
            <a:avLst/>
          </a:prstGeom>
          <a:noFill/>
          <a:ln w="9525">
            <a:solidFill>
              <a:schemeClr val="tx1"/>
            </a:solidFill>
            <a:miter lim="800000"/>
            <a:headEnd/>
            <a:tailEnd/>
          </a:ln>
        </p:spPr>
        <p:txBody>
          <a:bodyPr wrap="none">
            <a:prstTxWarp prst="textNoShape">
              <a:avLst/>
            </a:prstTxWarp>
            <a:spAutoFit/>
          </a:bodyPr>
          <a:lstStyle/>
          <a:p>
            <a:r>
              <a:rPr lang="fr-FR" sz="1200">
                <a:latin typeface="Comic Sans MS" charset="0"/>
              </a:rPr>
              <a:t>Production</a:t>
            </a:r>
          </a:p>
        </p:txBody>
      </p:sp>
      <p:sp>
        <p:nvSpPr>
          <p:cNvPr id="14377" name="Text Box 41"/>
          <p:cNvSpPr txBox="1">
            <a:spLocks noChangeArrowheads="1"/>
          </p:cNvSpPr>
          <p:nvPr/>
        </p:nvSpPr>
        <p:spPr bwMode="auto">
          <a:xfrm>
            <a:off x="1476375" y="4581525"/>
            <a:ext cx="1892300" cy="822325"/>
          </a:xfrm>
          <a:prstGeom prst="rect">
            <a:avLst/>
          </a:prstGeom>
          <a:noFill/>
          <a:ln w="9525">
            <a:noFill/>
            <a:miter lim="800000"/>
            <a:headEnd/>
            <a:tailEnd/>
          </a:ln>
        </p:spPr>
        <p:txBody>
          <a:bodyPr>
            <a:prstTxWarp prst="textNoShape">
              <a:avLst/>
            </a:prstTxWarp>
            <a:spAutoFit/>
          </a:bodyPr>
          <a:lstStyle/>
          <a:p>
            <a:pPr algn="ctr"/>
            <a:r>
              <a:rPr lang="fr-FR" sz="1200" b="1">
                <a:solidFill>
                  <a:srgbClr val="966C14"/>
                </a:solidFill>
                <a:latin typeface="Comic Sans MS" charset="0"/>
              </a:rPr>
              <a:t>Contrôle qualité</a:t>
            </a:r>
          </a:p>
          <a:p>
            <a:pPr algn="ctr"/>
            <a:r>
              <a:rPr lang="fr-FR" sz="1200">
                <a:solidFill>
                  <a:srgbClr val="966C14"/>
                </a:solidFill>
                <a:latin typeface="Comic Sans MS" charset="0"/>
              </a:rPr>
              <a:t>Test de chaque partie</a:t>
            </a:r>
          </a:p>
          <a:p>
            <a:pPr algn="ctr"/>
            <a:r>
              <a:rPr lang="fr-FR" sz="1200">
                <a:latin typeface="Comic Sans MS" charset="0"/>
              </a:rPr>
              <a:t>L’élément répond au cahier des charges ?</a:t>
            </a:r>
          </a:p>
        </p:txBody>
      </p:sp>
      <p:sp>
        <p:nvSpPr>
          <p:cNvPr id="14378" name="Line 42"/>
          <p:cNvSpPr>
            <a:spLocks noChangeShapeType="1"/>
          </p:cNvSpPr>
          <p:nvPr/>
        </p:nvSpPr>
        <p:spPr bwMode="auto">
          <a:xfrm>
            <a:off x="2339975" y="4365625"/>
            <a:ext cx="0" cy="21590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79" name="Line 43"/>
          <p:cNvSpPr>
            <a:spLocks noChangeShapeType="1"/>
          </p:cNvSpPr>
          <p:nvPr/>
        </p:nvSpPr>
        <p:spPr bwMode="auto">
          <a:xfrm>
            <a:off x="2555875" y="5661025"/>
            <a:ext cx="0" cy="144463"/>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80" name="Text Box 44"/>
          <p:cNvSpPr txBox="1">
            <a:spLocks noChangeArrowheads="1"/>
          </p:cNvSpPr>
          <p:nvPr/>
        </p:nvSpPr>
        <p:spPr bwMode="auto">
          <a:xfrm>
            <a:off x="1908175" y="5805488"/>
            <a:ext cx="1223963" cy="274637"/>
          </a:xfrm>
          <a:prstGeom prst="rect">
            <a:avLst/>
          </a:prstGeom>
          <a:noFill/>
          <a:ln w="9525">
            <a:noFill/>
            <a:miter lim="800000"/>
            <a:headEnd/>
            <a:tailEnd/>
          </a:ln>
        </p:spPr>
        <p:txBody>
          <a:bodyPr>
            <a:prstTxWarp prst="textNoShape">
              <a:avLst/>
            </a:prstTxWarp>
            <a:spAutoFit/>
          </a:bodyPr>
          <a:lstStyle/>
          <a:p>
            <a:pPr algn="ctr">
              <a:spcBef>
                <a:spcPct val="50000"/>
              </a:spcBef>
            </a:pPr>
            <a:r>
              <a:rPr lang="fr-FR" sz="1200" b="1">
                <a:solidFill>
                  <a:srgbClr val="966C14"/>
                </a:solidFill>
                <a:latin typeface="Comic Sans MS" charset="0"/>
              </a:rPr>
              <a:t>Construction</a:t>
            </a:r>
          </a:p>
        </p:txBody>
      </p:sp>
      <p:sp>
        <p:nvSpPr>
          <p:cNvPr id="14381" name="Text Box 45"/>
          <p:cNvSpPr txBox="1">
            <a:spLocks noChangeArrowheads="1"/>
          </p:cNvSpPr>
          <p:nvPr/>
        </p:nvSpPr>
        <p:spPr bwMode="auto">
          <a:xfrm>
            <a:off x="3995738" y="4005263"/>
            <a:ext cx="2073275" cy="457200"/>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A y est on a un détecteur !</a:t>
            </a:r>
          </a:p>
          <a:p>
            <a:r>
              <a:rPr lang="fr-FR" sz="1200">
                <a:latin typeface="Comic Sans MS" charset="0"/>
              </a:rPr>
              <a:t>Est-ce qu’il marche ?</a:t>
            </a:r>
          </a:p>
        </p:txBody>
      </p:sp>
      <p:sp>
        <p:nvSpPr>
          <p:cNvPr id="14382" name="Text Box 46"/>
          <p:cNvSpPr txBox="1">
            <a:spLocks noChangeArrowheads="1"/>
          </p:cNvSpPr>
          <p:nvPr/>
        </p:nvSpPr>
        <p:spPr bwMode="auto">
          <a:xfrm>
            <a:off x="4051300" y="4437063"/>
            <a:ext cx="881063" cy="274637"/>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Sûrement</a:t>
            </a:r>
          </a:p>
        </p:txBody>
      </p:sp>
      <p:sp>
        <p:nvSpPr>
          <p:cNvPr id="14383" name="Text Box 47"/>
          <p:cNvSpPr txBox="1">
            <a:spLocks noChangeArrowheads="1"/>
          </p:cNvSpPr>
          <p:nvPr/>
        </p:nvSpPr>
        <p:spPr bwMode="auto">
          <a:xfrm>
            <a:off x="4859338" y="4437063"/>
            <a:ext cx="965200" cy="274637"/>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Je sais pas</a:t>
            </a:r>
          </a:p>
        </p:txBody>
      </p:sp>
      <p:sp>
        <p:nvSpPr>
          <p:cNvPr id="14384" name="Line 48"/>
          <p:cNvSpPr>
            <a:spLocks noChangeShapeType="1"/>
          </p:cNvSpPr>
          <p:nvPr/>
        </p:nvSpPr>
        <p:spPr bwMode="auto">
          <a:xfrm flipH="1">
            <a:off x="4498975" y="4652963"/>
            <a:ext cx="1588" cy="21590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85" name="Text Box 49"/>
          <p:cNvSpPr txBox="1">
            <a:spLocks noChangeArrowheads="1"/>
          </p:cNvSpPr>
          <p:nvPr/>
        </p:nvSpPr>
        <p:spPr bwMode="auto">
          <a:xfrm>
            <a:off x="3492500" y="4911725"/>
            <a:ext cx="2736850" cy="639763"/>
          </a:xfrm>
          <a:prstGeom prst="rect">
            <a:avLst/>
          </a:prstGeom>
          <a:noFill/>
          <a:ln w="9525">
            <a:noFill/>
            <a:miter lim="800000"/>
            <a:headEnd/>
            <a:tailEnd/>
          </a:ln>
        </p:spPr>
        <p:txBody>
          <a:bodyPr>
            <a:prstTxWarp prst="textNoShape">
              <a:avLst/>
            </a:prstTxWarp>
            <a:spAutoFit/>
          </a:bodyPr>
          <a:lstStyle/>
          <a:p>
            <a:pPr algn="ctr"/>
            <a:r>
              <a:rPr lang="fr-FR" sz="1200">
                <a:solidFill>
                  <a:srgbClr val="966C14"/>
                </a:solidFill>
                <a:latin typeface="Comic Sans MS" charset="0"/>
              </a:rPr>
              <a:t>Vérifier (après son </a:t>
            </a:r>
            <a:r>
              <a:rPr lang="fr-FR" sz="1200" b="1">
                <a:solidFill>
                  <a:srgbClr val="966C14"/>
                </a:solidFill>
                <a:latin typeface="Comic Sans MS" charset="0"/>
              </a:rPr>
              <a:t>développement</a:t>
            </a:r>
            <a:r>
              <a:rPr lang="fr-FR" sz="1200">
                <a:solidFill>
                  <a:srgbClr val="966C14"/>
                </a:solidFill>
                <a:latin typeface="Comic Sans MS" charset="0"/>
              </a:rPr>
              <a:t>) sur </a:t>
            </a:r>
            <a:r>
              <a:rPr lang="fr-FR" sz="1200" b="1">
                <a:solidFill>
                  <a:srgbClr val="966C14"/>
                </a:solidFill>
                <a:latin typeface="Comic Sans MS" charset="0"/>
              </a:rPr>
              <a:t>l’interface de control</a:t>
            </a:r>
          </a:p>
          <a:p>
            <a:pPr algn="ctr"/>
            <a:r>
              <a:rPr lang="fr-FR" sz="1200">
                <a:latin typeface="Comic Sans MS" charset="0"/>
              </a:rPr>
              <a:t>Est-ce qu’il marche ?</a:t>
            </a:r>
          </a:p>
        </p:txBody>
      </p:sp>
      <p:sp>
        <p:nvSpPr>
          <p:cNvPr id="14386" name="Line 50"/>
          <p:cNvSpPr>
            <a:spLocks noChangeShapeType="1"/>
          </p:cNvSpPr>
          <p:nvPr/>
        </p:nvSpPr>
        <p:spPr bwMode="auto">
          <a:xfrm flipH="1">
            <a:off x="4500563" y="5876925"/>
            <a:ext cx="0" cy="142875"/>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87" name="Text Box 51"/>
          <p:cNvSpPr txBox="1">
            <a:spLocks noChangeArrowheads="1"/>
          </p:cNvSpPr>
          <p:nvPr/>
        </p:nvSpPr>
        <p:spPr bwMode="auto">
          <a:xfrm>
            <a:off x="4211638" y="5589588"/>
            <a:ext cx="541337" cy="274637"/>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Oups</a:t>
            </a:r>
          </a:p>
        </p:txBody>
      </p:sp>
      <p:sp>
        <p:nvSpPr>
          <p:cNvPr id="14388" name="Text Box 52"/>
          <p:cNvSpPr txBox="1">
            <a:spLocks noChangeArrowheads="1"/>
          </p:cNvSpPr>
          <p:nvPr/>
        </p:nvSpPr>
        <p:spPr bwMode="auto">
          <a:xfrm>
            <a:off x="4932363" y="5589588"/>
            <a:ext cx="428625" cy="274637"/>
          </a:xfrm>
          <a:prstGeom prst="rect">
            <a:avLst/>
          </a:prstGeom>
          <a:noFill/>
          <a:ln w="9525">
            <a:noFill/>
            <a:miter lim="800000"/>
            <a:headEnd/>
            <a:tailEnd/>
          </a:ln>
        </p:spPr>
        <p:txBody>
          <a:bodyPr wrap="none">
            <a:prstTxWarp prst="textNoShape">
              <a:avLst/>
            </a:prstTxWarp>
            <a:spAutoFit/>
          </a:bodyPr>
          <a:lstStyle/>
          <a:p>
            <a:r>
              <a:rPr lang="fr-FR" sz="1200">
                <a:latin typeface="Comic Sans MS" charset="0"/>
              </a:rPr>
              <a:t>Oui</a:t>
            </a:r>
          </a:p>
        </p:txBody>
      </p:sp>
      <p:sp>
        <p:nvSpPr>
          <p:cNvPr id="14389" name="Text Box 53"/>
          <p:cNvSpPr txBox="1">
            <a:spLocks noChangeArrowheads="1"/>
          </p:cNvSpPr>
          <p:nvPr/>
        </p:nvSpPr>
        <p:spPr bwMode="auto">
          <a:xfrm>
            <a:off x="3708400" y="5994400"/>
            <a:ext cx="1531938" cy="457200"/>
          </a:xfrm>
          <a:prstGeom prst="rect">
            <a:avLst/>
          </a:prstGeom>
          <a:noFill/>
          <a:ln w="9525">
            <a:noFill/>
            <a:miter lim="800000"/>
            <a:headEnd/>
            <a:tailEnd/>
          </a:ln>
        </p:spPr>
        <p:txBody>
          <a:bodyPr>
            <a:prstTxWarp prst="textNoShape">
              <a:avLst/>
            </a:prstTxWarp>
            <a:spAutoFit/>
          </a:bodyPr>
          <a:lstStyle/>
          <a:p>
            <a:pPr algn="ctr"/>
            <a:r>
              <a:rPr lang="fr-FR" sz="1200" b="1">
                <a:solidFill>
                  <a:srgbClr val="966C14"/>
                </a:solidFill>
                <a:latin typeface="Comic Sans MS" charset="0"/>
              </a:rPr>
              <a:t>Déceler la panne, la réparer</a:t>
            </a:r>
          </a:p>
        </p:txBody>
      </p:sp>
      <p:grpSp>
        <p:nvGrpSpPr>
          <p:cNvPr id="5" name="Group 54"/>
          <p:cNvGrpSpPr>
            <a:grpSpLocks/>
          </p:cNvGrpSpPr>
          <p:nvPr/>
        </p:nvGrpSpPr>
        <p:grpSpPr bwMode="auto">
          <a:xfrm>
            <a:off x="2555875" y="6092825"/>
            <a:ext cx="1152525" cy="144463"/>
            <a:chOff x="1610" y="3838"/>
            <a:chExt cx="726" cy="91"/>
          </a:xfrm>
        </p:grpSpPr>
        <p:sp>
          <p:nvSpPr>
            <p:cNvPr id="17498" name="Line 55"/>
            <p:cNvSpPr>
              <a:spLocks noChangeShapeType="1"/>
            </p:cNvSpPr>
            <p:nvPr/>
          </p:nvSpPr>
          <p:spPr bwMode="auto">
            <a:xfrm flipH="1">
              <a:off x="1610" y="3928"/>
              <a:ext cx="726" cy="0"/>
            </a:xfrm>
            <a:prstGeom prst="line">
              <a:avLst/>
            </a:prstGeom>
            <a:noFill/>
            <a:ln w="9525">
              <a:solidFill>
                <a:schemeClr val="tx1"/>
              </a:solidFill>
              <a:round/>
              <a:headEnd/>
              <a:tailEnd/>
            </a:ln>
          </p:spPr>
          <p:txBody>
            <a:bodyPr>
              <a:prstTxWarp prst="textNoShape">
                <a:avLst/>
              </a:prstTxWarp>
            </a:bodyPr>
            <a:lstStyle/>
            <a:p>
              <a:endParaRPr lang="fr-FR"/>
            </a:p>
          </p:txBody>
        </p:sp>
        <p:sp>
          <p:nvSpPr>
            <p:cNvPr id="17499" name="Line 56"/>
            <p:cNvSpPr>
              <a:spLocks noChangeShapeType="1"/>
            </p:cNvSpPr>
            <p:nvPr/>
          </p:nvSpPr>
          <p:spPr bwMode="auto">
            <a:xfrm flipV="1">
              <a:off x="1610" y="3838"/>
              <a:ext cx="0" cy="91"/>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grpSp>
      <p:sp>
        <p:nvSpPr>
          <p:cNvPr id="14393" name="Line 57"/>
          <p:cNvSpPr>
            <a:spLocks noChangeShapeType="1"/>
          </p:cNvSpPr>
          <p:nvPr/>
        </p:nvSpPr>
        <p:spPr bwMode="auto">
          <a:xfrm flipH="1">
            <a:off x="5292725" y="4652963"/>
            <a:ext cx="1588" cy="21590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94" name="Rectangle 58"/>
          <p:cNvSpPr>
            <a:spLocks noChangeArrowheads="1"/>
          </p:cNvSpPr>
          <p:nvPr/>
        </p:nvSpPr>
        <p:spPr bwMode="auto">
          <a:xfrm>
            <a:off x="4427538" y="2781300"/>
            <a:ext cx="944562" cy="284163"/>
          </a:xfrm>
          <a:prstGeom prst="rect">
            <a:avLst/>
          </a:prstGeom>
          <a:noFill/>
          <a:ln w="9525">
            <a:solidFill>
              <a:schemeClr val="tx1"/>
            </a:solidFill>
            <a:miter lim="800000"/>
            <a:headEnd/>
            <a:tailEnd/>
          </a:ln>
        </p:spPr>
        <p:txBody>
          <a:bodyPr wrap="none">
            <a:prstTxWarp prst="textNoShape">
              <a:avLst/>
            </a:prstTxWarp>
            <a:spAutoFit/>
          </a:bodyPr>
          <a:lstStyle/>
          <a:p>
            <a:r>
              <a:rPr lang="fr-FR" sz="1200">
                <a:latin typeface="Comic Sans MS" charset="0"/>
              </a:rPr>
              <a:t>Pre-design</a:t>
            </a:r>
          </a:p>
        </p:txBody>
      </p:sp>
      <p:sp>
        <p:nvSpPr>
          <p:cNvPr id="14395" name="Line 59"/>
          <p:cNvSpPr>
            <a:spLocks noChangeShapeType="1"/>
          </p:cNvSpPr>
          <p:nvPr/>
        </p:nvSpPr>
        <p:spPr bwMode="auto">
          <a:xfrm>
            <a:off x="5364163" y="5734050"/>
            <a:ext cx="215900"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96" name="Text Box 60"/>
          <p:cNvSpPr txBox="1">
            <a:spLocks noChangeArrowheads="1"/>
          </p:cNvSpPr>
          <p:nvPr/>
        </p:nvSpPr>
        <p:spPr bwMode="auto">
          <a:xfrm>
            <a:off x="7594600" y="5445125"/>
            <a:ext cx="1081088" cy="466725"/>
          </a:xfrm>
          <a:prstGeom prst="rect">
            <a:avLst/>
          </a:prstGeom>
          <a:noFill/>
          <a:ln w="9525">
            <a:solidFill>
              <a:schemeClr val="tx1"/>
            </a:solidFill>
            <a:miter lim="800000"/>
            <a:headEnd/>
            <a:tailEnd/>
          </a:ln>
        </p:spPr>
        <p:txBody>
          <a:bodyPr>
            <a:prstTxWarp prst="textNoShape">
              <a:avLst/>
            </a:prstTxWarp>
            <a:spAutoFit/>
          </a:bodyPr>
          <a:lstStyle/>
          <a:p>
            <a:pPr algn="ctr"/>
            <a:r>
              <a:rPr lang="fr-FR" sz="1200">
                <a:latin typeface="Comic Sans MS" charset="0"/>
              </a:rPr>
              <a:t>Analyse des données</a:t>
            </a:r>
          </a:p>
        </p:txBody>
      </p:sp>
      <p:sp>
        <p:nvSpPr>
          <p:cNvPr id="14397" name="Text Box 61"/>
          <p:cNvSpPr txBox="1">
            <a:spLocks noChangeArrowheads="1"/>
          </p:cNvSpPr>
          <p:nvPr/>
        </p:nvSpPr>
        <p:spPr bwMode="auto">
          <a:xfrm>
            <a:off x="7599363" y="4005263"/>
            <a:ext cx="933450" cy="284162"/>
          </a:xfrm>
          <a:prstGeom prst="rect">
            <a:avLst/>
          </a:prstGeom>
          <a:noFill/>
          <a:ln w="9525">
            <a:solidFill>
              <a:schemeClr val="tx1"/>
            </a:solidFill>
            <a:miter lim="800000"/>
            <a:headEnd/>
            <a:tailEnd/>
          </a:ln>
        </p:spPr>
        <p:txBody>
          <a:bodyPr wrap="none">
            <a:prstTxWarp prst="textNoShape">
              <a:avLst/>
            </a:prstTxWarp>
            <a:spAutoFit/>
          </a:bodyPr>
          <a:lstStyle/>
          <a:p>
            <a:r>
              <a:rPr lang="fr-FR" sz="1200">
                <a:latin typeface="Comic Sans MS" charset="0"/>
              </a:rPr>
              <a:t>Simulation</a:t>
            </a:r>
          </a:p>
        </p:txBody>
      </p:sp>
      <p:sp>
        <p:nvSpPr>
          <p:cNvPr id="14398" name="Line 62"/>
          <p:cNvSpPr>
            <a:spLocks noChangeShapeType="1"/>
          </p:cNvSpPr>
          <p:nvPr/>
        </p:nvSpPr>
        <p:spPr bwMode="auto">
          <a:xfrm>
            <a:off x="8097838" y="4365625"/>
            <a:ext cx="0" cy="21590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399" name="Line 63"/>
          <p:cNvSpPr>
            <a:spLocks noChangeShapeType="1"/>
          </p:cNvSpPr>
          <p:nvPr/>
        </p:nvSpPr>
        <p:spPr bwMode="auto">
          <a:xfrm flipV="1">
            <a:off x="8097838" y="5013325"/>
            <a:ext cx="0" cy="360363"/>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4400" name="Text Box 64"/>
          <p:cNvSpPr txBox="1">
            <a:spLocks noChangeArrowheads="1"/>
          </p:cNvSpPr>
          <p:nvPr/>
        </p:nvSpPr>
        <p:spPr bwMode="auto">
          <a:xfrm>
            <a:off x="7667625" y="4652963"/>
            <a:ext cx="873125" cy="284162"/>
          </a:xfrm>
          <a:prstGeom prst="rect">
            <a:avLst/>
          </a:prstGeom>
          <a:noFill/>
          <a:ln w="9525">
            <a:solidFill>
              <a:srgbClr val="FF0000"/>
            </a:solidFill>
            <a:miter lim="800000"/>
            <a:headEnd/>
            <a:tailEnd/>
          </a:ln>
        </p:spPr>
        <p:txBody>
          <a:bodyPr wrap="none">
            <a:prstTxWarp prst="textNoShape">
              <a:avLst/>
            </a:prstTxWarp>
            <a:spAutoFit/>
          </a:bodyPr>
          <a:lstStyle/>
          <a:p>
            <a:r>
              <a:rPr lang="fr-FR" sz="1200" b="1">
                <a:solidFill>
                  <a:srgbClr val="FF0000"/>
                </a:solidFill>
                <a:latin typeface="Comic Sans MS" charset="0"/>
              </a:rPr>
              <a:t>Résultats</a:t>
            </a:r>
          </a:p>
        </p:txBody>
      </p:sp>
      <p:grpSp>
        <p:nvGrpSpPr>
          <p:cNvPr id="6" name="Group 65"/>
          <p:cNvGrpSpPr>
            <a:grpSpLocks/>
          </p:cNvGrpSpPr>
          <p:nvPr/>
        </p:nvGrpSpPr>
        <p:grpSpPr bwMode="auto">
          <a:xfrm>
            <a:off x="3059113" y="4221163"/>
            <a:ext cx="865187" cy="1728787"/>
            <a:chOff x="1927" y="2659"/>
            <a:chExt cx="545" cy="1089"/>
          </a:xfrm>
        </p:grpSpPr>
        <p:sp>
          <p:nvSpPr>
            <p:cNvPr id="17495" name="Line 66"/>
            <p:cNvSpPr>
              <a:spLocks noChangeShapeType="1"/>
            </p:cNvSpPr>
            <p:nvPr/>
          </p:nvSpPr>
          <p:spPr bwMode="auto">
            <a:xfrm flipV="1">
              <a:off x="2109" y="2659"/>
              <a:ext cx="363"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7496" name="Line 67"/>
            <p:cNvSpPr>
              <a:spLocks noChangeShapeType="1"/>
            </p:cNvSpPr>
            <p:nvPr/>
          </p:nvSpPr>
          <p:spPr bwMode="auto">
            <a:xfrm>
              <a:off x="1927" y="3748"/>
              <a:ext cx="182" cy="0"/>
            </a:xfrm>
            <a:prstGeom prst="line">
              <a:avLst/>
            </a:prstGeom>
            <a:noFill/>
            <a:ln w="9525">
              <a:solidFill>
                <a:schemeClr val="tx1"/>
              </a:solidFill>
              <a:round/>
              <a:headEnd/>
              <a:tailEnd/>
            </a:ln>
          </p:spPr>
          <p:txBody>
            <a:bodyPr>
              <a:prstTxWarp prst="textNoShape">
                <a:avLst/>
              </a:prstTxWarp>
            </a:bodyPr>
            <a:lstStyle/>
            <a:p>
              <a:endParaRPr lang="fr-FR"/>
            </a:p>
          </p:txBody>
        </p:sp>
        <p:sp>
          <p:nvSpPr>
            <p:cNvPr id="17497" name="Line 68"/>
            <p:cNvSpPr>
              <a:spLocks noChangeShapeType="1"/>
            </p:cNvSpPr>
            <p:nvPr/>
          </p:nvSpPr>
          <p:spPr bwMode="auto">
            <a:xfrm flipV="1">
              <a:off x="2109" y="2659"/>
              <a:ext cx="0" cy="1089"/>
            </a:xfrm>
            <a:prstGeom prst="line">
              <a:avLst/>
            </a:prstGeom>
            <a:noFill/>
            <a:ln w="9525">
              <a:solidFill>
                <a:schemeClr val="tx1"/>
              </a:solidFill>
              <a:round/>
              <a:headEnd/>
              <a:tailEnd/>
            </a:ln>
          </p:spPr>
          <p:txBody>
            <a:bodyPr>
              <a:prstTxWarp prst="textNoShape">
                <a:avLst/>
              </a:prstTxWarp>
            </a:bodyPr>
            <a:lstStyle/>
            <a:p>
              <a:endParaRPr lang="fr-FR"/>
            </a:p>
          </p:txBody>
        </p:sp>
      </p:grpSp>
      <p:grpSp>
        <p:nvGrpSpPr>
          <p:cNvPr id="7" name="Group 69"/>
          <p:cNvGrpSpPr>
            <a:grpSpLocks/>
          </p:cNvGrpSpPr>
          <p:nvPr/>
        </p:nvGrpSpPr>
        <p:grpSpPr bwMode="auto">
          <a:xfrm>
            <a:off x="5724525" y="1557338"/>
            <a:ext cx="3095625" cy="2592387"/>
            <a:chOff x="3606" y="981"/>
            <a:chExt cx="1950" cy="1633"/>
          </a:xfrm>
        </p:grpSpPr>
        <p:sp>
          <p:nvSpPr>
            <p:cNvPr id="17492" name="Line 70"/>
            <p:cNvSpPr>
              <a:spLocks noChangeShapeType="1"/>
            </p:cNvSpPr>
            <p:nvPr/>
          </p:nvSpPr>
          <p:spPr bwMode="auto">
            <a:xfrm>
              <a:off x="3606" y="981"/>
              <a:ext cx="1950" cy="0"/>
            </a:xfrm>
            <a:prstGeom prst="line">
              <a:avLst/>
            </a:prstGeom>
            <a:noFill/>
            <a:ln w="9525">
              <a:solidFill>
                <a:schemeClr val="tx1"/>
              </a:solidFill>
              <a:round/>
              <a:headEnd/>
              <a:tailEnd/>
            </a:ln>
          </p:spPr>
          <p:txBody>
            <a:bodyPr>
              <a:prstTxWarp prst="textNoShape">
                <a:avLst/>
              </a:prstTxWarp>
            </a:bodyPr>
            <a:lstStyle/>
            <a:p>
              <a:endParaRPr lang="fr-FR"/>
            </a:p>
          </p:txBody>
        </p:sp>
        <p:sp>
          <p:nvSpPr>
            <p:cNvPr id="17493" name="Line 71"/>
            <p:cNvSpPr>
              <a:spLocks noChangeShapeType="1"/>
            </p:cNvSpPr>
            <p:nvPr/>
          </p:nvSpPr>
          <p:spPr bwMode="auto">
            <a:xfrm>
              <a:off x="5556" y="981"/>
              <a:ext cx="0" cy="1633"/>
            </a:xfrm>
            <a:prstGeom prst="line">
              <a:avLst/>
            </a:prstGeom>
            <a:noFill/>
            <a:ln w="9525">
              <a:solidFill>
                <a:schemeClr val="tx1"/>
              </a:solidFill>
              <a:round/>
              <a:headEnd/>
              <a:tailEnd/>
            </a:ln>
          </p:spPr>
          <p:txBody>
            <a:bodyPr>
              <a:prstTxWarp prst="textNoShape">
                <a:avLst/>
              </a:prstTxWarp>
            </a:bodyPr>
            <a:lstStyle/>
            <a:p>
              <a:endParaRPr lang="fr-FR"/>
            </a:p>
          </p:txBody>
        </p:sp>
        <p:sp>
          <p:nvSpPr>
            <p:cNvPr id="17494" name="Line 72"/>
            <p:cNvSpPr>
              <a:spLocks noChangeShapeType="1"/>
            </p:cNvSpPr>
            <p:nvPr/>
          </p:nvSpPr>
          <p:spPr bwMode="auto">
            <a:xfrm flipH="1">
              <a:off x="5376" y="2614"/>
              <a:ext cx="180"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grpSp>
      <p:sp>
        <p:nvSpPr>
          <p:cNvPr id="14409" name="Text Box 73"/>
          <p:cNvSpPr txBox="1">
            <a:spLocks noChangeArrowheads="1"/>
          </p:cNvSpPr>
          <p:nvPr/>
        </p:nvSpPr>
        <p:spPr bwMode="auto">
          <a:xfrm>
            <a:off x="5703888" y="5492750"/>
            <a:ext cx="1460500" cy="457200"/>
          </a:xfrm>
          <a:prstGeom prst="rect">
            <a:avLst/>
          </a:prstGeom>
          <a:noFill/>
          <a:ln w="9525">
            <a:noFill/>
            <a:miter lim="800000"/>
            <a:headEnd/>
            <a:tailEnd/>
          </a:ln>
        </p:spPr>
        <p:txBody>
          <a:bodyPr>
            <a:prstTxWarp prst="textNoShape">
              <a:avLst/>
            </a:prstTxWarp>
            <a:spAutoFit/>
          </a:bodyPr>
          <a:lstStyle/>
          <a:p>
            <a:pPr algn="ctr"/>
            <a:r>
              <a:rPr lang="fr-FR" sz="1200" b="1">
                <a:solidFill>
                  <a:srgbClr val="966C14"/>
                </a:solidFill>
                <a:latin typeface="Comic Sans MS" charset="0"/>
              </a:rPr>
              <a:t>Caractérisation du détecteur</a:t>
            </a:r>
          </a:p>
        </p:txBody>
      </p:sp>
      <p:grpSp>
        <p:nvGrpSpPr>
          <p:cNvPr id="8" name="Group 74"/>
          <p:cNvGrpSpPr>
            <a:grpSpLocks/>
          </p:cNvGrpSpPr>
          <p:nvPr/>
        </p:nvGrpSpPr>
        <p:grpSpPr bwMode="auto">
          <a:xfrm>
            <a:off x="6372225" y="5949950"/>
            <a:ext cx="1728788" cy="142875"/>
            <a:chOff x="4014" y="3748"/>
            <a:chExt cx="1089" cy="90"/>
          </a:xfrm>
        </p:grpSpPr>
        <p:sp>
          <p:nvSpPr>
            <p:cNvPr id="17489" name="Line 75"/>
            <p:cNvSpPr>
              <a:spLocks noChangeShapeType="1"/>
            </p:cNvSpPr>
            <p:nvPr/>
          </p:nvSpPr>
          <p:spPr bwMode="auto">
            <a:xfrm>
              <a:off x="5103" y="3748"/>
              <a:ext cx="0" cy="90"/>
            </a:xfrm>
            <a:prstGeom prst="line">
              <a:avLst/>
            </a:prstGeom>
            <a:noFill/>
            <a:ln w="9525">
              <a:solidFill>
                <a:schemeClr val="tx1"/>
              </a:solidFill>
              <a:round/>
              <a:headEnd/>
              <a:tailEnd/>
            </a:ln>
          </p:spPr>
          <p:txBody>
            <a:bodyPr>
              <a:prstTxWarp prst="textNoShape">
                <a:avLst/>
              </a:prstTxWarp>
            </a:bodyPr>
            <a:lstStyle/>
            <a:p>
              <a:endParaRPr lang="fr-FR"/>
            </a:p>
          </p:txBody>
        </p:sp>
        <p:sp>
          <p:nvSpPr>
            <p:cNvPr id="17490" name="Line 76"/>
            <p:cNvSpPr>
              <a:spLocks noChangeShapeType="1"/>
            </p:cNvSpPr>
            <p:nvPr/>
          </p:nvSpPr>
          <p:spPr bwMode="auto">
            <a:xfrm flipH="1">
              <a:off x="4014" y="3838"/>
              <a:ext cx="1089" cy="0"/>
            </a:xfrm>
            <a:prstGeom prst="line">
              <a:avLst/>
            </a:prstGeom>
            <a:noFill/>
            <a:ln w="9525">
              <a:solidFill>
                <a:schemeClr val="tx1"/>
              </a:solidFill>
              <a:round/>
              <a:headEnd/>
              <a:tailEnd/>
            </a:ln>
          </p:spPr>
          <p:txBody>
            <a:bodyPr>
              <a:prstTxWarp prst="textNoShape">
                <a:avLst/>
              </a:prstTxWarp>
            </a:bodyPr>
            <a:lstStyle/>
            <a:p>
              <a:endParaRPr lang="fr-FR"/>
            </a:p>
          </p:txBody>
        </p:sp>
        <p:sp>
          <p:nvSpPr>
            <p:cNvPr id="17491" name="Line 77"/>
            <p:cNvSpPr>
              <a:spLocks noChangeShapeType="1"/>
            </p:cNvSpPr>
            <p:nvPr/>
          </p:nvSpPr>
          <p:spPr bwMode="auto">
            <a:xfrm flipV="1">
              <a:off x="4014" y="3748"/>
              <a:ext cx="0" cy="9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grpSp>
      <p:sp>
        <p:nvSpPr>
          <p:cNvPr id="14414" name="Line 78"/>
          <p:cNvSpPr>
            <a:spLocks noChangeShapeType="1"/>
          </p:cNvSpPr>
          <p:nvPr/>
        </p:nvSpPr>
        <p:spPr bwMode="auto">
          <a:xfrm>
            <a:off x="7092950" y="5661025"/>
            <a:ext cx="358775"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grpSp>
        <p:nvGrpSpPr>
          <p:cNvPr id="9" name="Group 79"/>
          <p:cNvGrpSpPr>
            <a:grpSpLocks/>
          </p:cNvGrpSpPr>
          <p:nvPr/>
        </p:nvGrpSpPr>
        <p:grpSpPr bwMode="auto">
          <a:xfrm>
            <a:off x="468313" y="4148138"/>
            <a:ext cx="1366837" cy="1441450"/>
            <a:chOff x="295" y="2613"/>
            <a:chExt cx="861" cy="908"/>
          </a:xfrm>
        </p:grpSpPr>
        <p:sp>
          <p:nvSpPr>
            <p:cNvPr id="17486" name="Line 80"/>
            <p:cNvSpPr>
              <a:spLocks noChangeShapeType="1"/>
            </p:cNvSpPr>
            <p:nvPr/>
          </p:nvSpPr>
          <p:spPr bwMode="auto">
            <a:xfrm flipV="1">
              <a:off x="295" y="2614"/>
              <a:ext cx="0" cy="907"/>
            </a:xfrm>
            <a:prstGeom prst="line">
              <a:avLst/>
            </a:prstGeom>
            <a:noFill/>
            <a:ln w="9525">
              <a:solidFill>
                <a:schemeClr val="tx1"/>
              </a:solidFill>
              <a:round/>
              <a:headEnd/>
              <a:tailEnd/>
            </a:ln>
          </p:spPr>
          <p:txBody>
            <a:bodyPr>
              <a:prstTxWarp prst="textNoShape">
                <a:avLst/>
              </a:prstTxWarp>
            </a:bodyPr>
            <a:lstStyle/>
            <a:p>
              <a:endParaRPr lang="fr-FR"/>
            </a:p>
          </p:txBody>
        </p:sp>
        <p:sp>
          <p:nvSpPr>
            <p:cNvPr id="17487" name="Line 81"/>
            <p:cNvSpPr>
              <a:spLocks noChangeShapeType="1"/>
            </p:cNvSpPr>
            <p:nvPr/>
          </p:nvSpPr>
          <p:spPr bwMode="auto">
            <a:xfrm flipV="1">
              <a:off x="295" y="2613"/>
              <a:ext cx="816" cy="1"/>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7488" name="Line 82"/>
            <p:cNvSpPr>
              <a:spLocks noChangeShapeType="1"/>
            </p:cNvSpPr>
            <p:nvPr/>
          </p:nvSpPr>
          <p:spPr bwMode="auto">
            <a:xfrm flipH="1">
              <a:off x="295" y="3521"/>
              <a:ext cx="861" cy="0"/>
            </a:xfrm>
            <a:prstGeom prst="line">
              <a:avLst/>
            </a:prstGeom>
            <a:noFill/>
            <a:ln w="9525">
              <a:solidFill>
                <a:schemeClr val="tx1"/>
              </a:solidFill>
              <a:round/>
              <a:headEnd/>
              <a:tailEnd/>
            </a:ln>
          </p:spPr>
          <p:txBody>
            <a:bodyPr>
              <a:prstTxWarp prst="textNoShape">
                <a:avLst/>
              </a:prstTxWarp>
            </a:bodyPr>
            <a:lstStyle/>
            <a:p>
              <a:endParaRPr lang="fr-FR"/>
            </a:p>
          </p:txBody>
        </p:sp>
      </p:grpSp>
      <p:grpSp>
        <p:nvGrpSpPr>
          <p:cNvPr id="10" name="Group 83"/>
          <p:cNvGrpSpPr>
            <a:grpSpLocks/>
          </p:cNvGrpSpPr>
          <p:nvPr/>
        </p:nvGrpSpPr>
        <p:grpSpPr bwMode="auto">
          <a:xfrm>
            <a:off x="971550" y="5300663"/>
            <a:ext cx="863600" cy="215900"/>
            <a:chOff x="612" y="3339"/>
            <a:chExt cx="544" cy="136"/>
          </a:xfrm>
        </p:grpSpPr>
        <p:sp>
          <p:nvSpPr>
            <p:cNvPr id="17484" name="Line 84"/>
            <p:cNvSpPr>
              <a:spLocks noChangeShapeType="1"/>
            </p:cNvSpPr>
            <p:nvPr/>
          </p:nvSpPr>
          <p:spPr bwMode="auto">
            <a:xfrm flipH="1">
              <a:off x="612" y="3475"/>
              <a:ext cx="544" cy="0"/>
            </a:xfrm>
            <a:prstGeom prst="line">
              <a:avLst/>
            </a:prstGeom>
            <a:noFill/>
            <a:ln w="9525">
              <a:solidFill>
                <a:schemeClr val="tx1"/>
              </a:solidFill>
              <a:round/>
              <a:headEnd/>
              <a:tailEnd/>
            </a:ln>
          </p:spPr>
          <p:txBody>
            <a:bodyPr>
              <a:prstTxWarp prst="textNoShape">
                <a:avLst/>
              </a:prstTxWarp>
            </a:bodyPr>
            <a:lstStyle/>
            <a:p>
              <a:endParaRPr lang="fr-FR"/>
            </a:p>
          </p:txBody>
        </p:sp>
        <p:sp>
          <p:nvSpPr>
            <p:cNvPr id="17485" name="Line 85"/>
            <p:cNvSpPr>
              <a:spLocks noChangeShapeType="1"/>
            </p:cNvSpPr>
            <p:nvPr/>
          </p:nvSpPr>
          <p:spPr bwMode="auto">
            <a:xfrm flipV="1">
              <a:off x="612" y="3339"/>
              <a:ext cx="0" cy="136"/>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grpSp>
      <p:sp>
        <p:nvSpPr>
          <p:cNvPr id="14422" name="Text Box 86"/>
          <p:cNvSpPr txBox="1">
            <a:spLocks noChangeArrowheads="1"/>
          </p:cNvSpPr>
          <p:nvPr/>
        </p:nvSpPr>
        <p:spPr bwMode="auto">
          <a:xfrm>
            <a:off x="396875" y="5026025"/>
            <a:ext cx="1079500" cy="274638"/>
          </a:xfrm>
          <a:prstGeom prst="rect">
            <a:avLst/>
          </a:prstGeom>
          <a:noFill/>
          <a:ln w="9525">
            <a:noFill/>
            <a:miter lim="800000"/>
            <a:headEnd/>
            <a:tailEnd/>
          </a:ln>
        </p:spPr>
        <p:txBody>
          <a:bodyPr>
            <a:prstTxWarp prst="textNoShape">
              <a:avLst/>
            </a:prstTxWarp>
            <a:spAutoFit/>
          </a:bodyPr>
          <a:lstStyle/>
          <a:p>
            <a:pPr algn="ctr"/>
            <a:r>
              <a:rPr lang="fr-FR" sz="1200" b="1">
                <a:solidFill>
                  <a:srgbClr val="966C14"/>
                </a:solidFill>
                <a:latin typeface="Comic Sans MS" charset="0"/>
              </a:rPr>
              <a:t>Réparation</a:t>
            </a:r>
          </a:p>
        </p:txBody>
      </p:sp>
      <p:grpSp>
        <p:nvGrpSpPr>
          <p:cNvPr id="11" name="Group 87"/>
          <p:cNvGrpSpPr>
            <a:grpSpLocks/>
          </p:cNvGrpSpPr>
          <p:nvPr/>
        </p:nvGrpSpPr>
        <p:grpSpPr bwMode="auto">
          <a:xfrm>
            <a:off x="971550" y="4724400"/>
            <a:ext cx="647700" cy="288925"/>
            <a:chOff x="612" y="2976"/>
            <a:chExt cx="408" cy="182"/>
          </a:xfrm>
        </p:grpSpPr>
        <p:sp>
          <p:nvSpPr>
            <p:cNvPr id="17482" name="Line 88"/>
            <p:cNvSpPr>
              <a:spLocks noChangeShapeType="1"/>
            </p:cNvSpPr>
            <p:nvPr/>
          </p:nvSpPr>
          <p:spPr bwMode="auto">
            <a:xfrm>
              <a:off x="612" y="2976"/>
              <a:ext cx="408" cy="0"/>
            </a:xfrm>
            <a:prstGeom prst="line">
              <a:avLst/>
            </a:prstGeom>
            <a:noFill/>
            <a:ln w="9525">
              <a:solidFill>
                <a:schemeClr val="tx1"/>
              </a:solidFill>
              <a:round/>
              <a:headEnd/>
              <a:tailEnd type="triangle" w="med" len="med"/>
            </a:ln>
          </p:spPr>
          <p:txBody>
            <a:bodyPr>
              <a:prstTxWarp prst="textNoShape">
                <a:avLst/>
              </a:prstTxWarp>
            </a:bodyPr>
            <a:lstStyle/>
            <a:p>
              <a:endParaRPr lang="fr-FR"/>
            </a:p>
          </p:txBody>
        </p:sp>
        <p:sp>
          <p:nvSpPr>
            <p:cNvPr id="17483" name="Line 89"/>
            <p:cNvSpPr>
              <a:spLocks noChangeShapeType="1"/>
            </p:cNvSpPr>
            <p:nvPr/>
          </p:nvSpPr>
          <p:spPr bwMode="auto">
            <a:xfrm flipV="1">
              <a:off x="612" y="2976"/>
              <a:ext cx="0" cy="182"/>
            </a:xfrm>
            <a:prstGeom prst="line">
              <a:avLst/>
            </a:prstGeom>
            <a:noFill/>
            <a:ln w="9525">
              <a:solidFill>
                <a:schemeClr val="tx1"/>
              </a:solidFill>
              <a:round/>
              <a:headEnd/>
              <a:tailEnd/>
            </a:ln>
          </p:spPr>
          <p:txBody>
            <a:bodyPr>
              <a:prstTxWarp prst="textNoShape">
                <a:avLst/>
              </a:prstTxWarp>
            </a:bodyPr>
            <a:lstStyle/>
            <a:p>
              <a:endParaRPr lang="fr-FR"/>
            </a:p>
          </p:txBody>
        </p:sp>
      </p:grpSp>
      <p:sp>
        <p:nvSpPr>
          <p:cNvPr id="14426" name="Text Box 90"/>
          <p:cNvSpPr txBox="1">
            <a:spLocks noChangeArrowheads="1"/>
          </p:cNvSpPr>
          <p:nvPr/>
        </p:nvSpPr>
        <p:spPr bwMode="auto">
          <a:xfrm>
            <a:off x="5653283" y="1059895"/>
            <a:ext cx="3596883" cy="369332"/>
          </a:xfrm>
          <a:prstGeom prst="rect">
            <a:avLst/>
          </a:prstGeom>
          <a:solidFill>
            <a:schemeClr val="accent2"/>
          </a:solidFill>
          <a:ln w="9525">
            <a:noFill/>
            <a:miter lim="800000"/>
            <a:headEnd/>
            <a:tailEnd/>
          </a:ln>
        </p:spPr>
        <p:txBody>
          <a:bodyPr wrap="none">
            <a:prstTxWarp prst="textNoShape">
              <a:avLst/>
            </a:prstTxWarp>
            <a:spAutoFit/>
          </a:bodyPr>
          <a:lstStyle/>
          <a:p>
            <a:r>
              <a:rPr lang="en-US" dirty="0">
                <a:solidFill>
                  <a:schemeClr val="bg1"/>
                </a:solidFill>
                <a:latin typeface="Comic Sans MS" charset="0"/>
              </a:rPr>
              <a:t>Vision de M. Neutrino </a:t>
            </a:r>
            <a:r>
              <a:rPr lang="en-US" dirty="0" err="1">
                <a:solidFill>
                  <a:schemeClr val="bg1"/>
                </a:solidFill>
                <a:latin typeface="Comic Sans MS" charset="0"/>
              </a:rPr>
              <a:t>il</a:t>
            </a:r>
            <a:r>
              <a:rPr lang="en-US" dirty="0">
                <a:solidFill>
                  <a:schemeClr val="bg1"/>
                </a:solidFill>
                <a:latin typeface="Comic Sans MS" charset="0"/>
              </a:rPr>
              <a:t> </a:t>
            </a:r>
            <a:r>
              <a:rPr lang="en-US" dirty="0" err="1">
                <a:solidFill>
                  <a:schemeClr val="bg1"/>
                </a:solidFill>
                <a:latin typeface="Comic Sans MS" charset="0"/>
              </a:rPr>
              <a:t>y</a:t>
            </a:r>
            <a:r>
              <a:rPr lang="en-US" dirty="0">
                <a:solidFill>
                  <a:schemeClr val="bg1"/>
                </a:solidFill>
                <a:latin typeface="Comic Sans MS" charset="0"/>
              </a:rPr>
              <a:t> a</a:t>
            </a:r>
            <a:r>
              <a:rPr lang="en-US" dirty="0" smtClean="0">
                <a:solidFill>
                  <a:schemeClr val="bg1"/>
                </a:solidFill>
                <a:latin typeface="Comic Sans MS" charset="0"/>
              </a:rPr>
              <a:t> 2 </a:t>
            </a:r>
            <a:r>
              <a:rPr lang="en-US" dirty="0">
                <a:solidFill>
                  <a:schemeClr val="bg1"/>
                </a:solidFill>
                <a:latin typeface="Comic Sans MS" charset="0"/>
              </a:rPr>
              <a:t>an</a:t>
            </a:r>
            <a:endParaRPr lang="fr-FR" dirty="0">
              <a:solidFill>
                <a:schemeClr val="bg1"/>
              </a:solidFill>
              <a:latin typeface="Comic Sans MS" charset="0"/>
            </a:endParaRPr>
          </a:p>
        </p:txBody>
      </p:sp>
      <p:sp>
        <p:nvSpPr>
          <p:cNvPr id="14430" name="Rectangle 94"/>
          <p:cNvSpPr>
            <a:spLocks noChangeArrowheads="1"/>
          </p:cNvSpPr>
          <p:nvPr/>
        </p:nvSpPr>
        <p:spPr bwMode="auto">
          <a:xfrm>
            <a:off x="3962400" y="4038600"/>
            <a:ext cx="2057400" cy="381000"/>
          </a:xfrm>
          <a:prstGeom prst="rect">
            <a:avLst/>
          </a:prstGeom>
          <a:noFill/>
          <a:ln w="19050">
            <a:solidFill>
              <a:srgbClr val="FF0000"/>
            </a:solidFill>
            <a:miter lim="800000"/>
            <a:headEnd/>
            <a:tailEnd/>
          </a:ln>
        </p:spPr>
        <p:txBody>
          <a:bodyPr wrap="none" anchor="ctr">
            <a:prstTxWarp prst="textNoShape">
              <a:avLst/>
            </a:prstTxWarp>
          </a:bodyPr>
          <a:lstStyle/>
          <a:p>
            <a:endParaRPr lang="fr-FR"/>
          </a:p>
        </p:txBody>
      </p:sp>
      <p:sp>
        <p:nvSpPr>
          <p:cNvPr id="14431" name="Rectangle 95"/>
          <p:cNvSpPr>
            <a:spLocks noChangeArrowheads="1"/>
          </p:cNvSpPr>
          <p:nvPr/>
        </p:nvSpPr>
        <p:spPr bwMode="auto">
          <a:xfrm>
            <a:off x="5791200" y="5486400"/>
            <a:ext cx="1295400" cy="457200"/>
          </a:xfrm>
          <a:prstGeom prst="rect">
            <a:avLst/>
          </a:prstGeom>
          <a:noFill/>
          <a:ln w="19050">
            <a:solidFill>
              <a:srgbClr val="FF0000"/>
            </a:solidFill>
            <a:miter lim="800000"/>
            <a:headEnd/>
            <a:tailEnd/>
          </a:ln>
        </p:spPr>
        <p:txBody>
          <a:bodyPr wrap="none" anchor="ctr">
            <a:prstTxWarp prst="textNoShape">
              <a:avLst/>
            </a:prstTxWarp>
          </a:bodyPr>
          <a:lstStyle/>
          <a:p>
            <a:endParaRPr lang="fr-FR"/>
          </a:p>
        </p:txBody>
      </p:sp>
      <p:pic>
        <p:nvPicPr>
          <p:cNvPr id="99" name="Image 98"/>
          <p:cNvPicPr>
            <a:picLocks noChangeAspect="1"/>
          </p:cNvPicPr>
          <p:nvPr/>
        </p:nvPicPr>
        <p:blipFill>
          <a:blip r:embed="rId2">
            <a:clrChange>
              <a:clrFrom>
                <a:srgbClr val="7A97CB"/>
              </a:clrFrom>
              <a:clrTo>
                <a:srgbClr val="7A97CB">
                  <a:alpha val="0"/>
                </a:srgbClr>
              </a:clrTo>
            </a:clrChange>
          </a:blip>
          <a:srcRect l="8792" r="14407"/>
          <a:stretch>
            <a:fillRect/>
          </a:stretch>
        </p:blipFill>
        <p:spPr>
          <a:xfrm>
            <a:off x="6278563" y="4604277"/>
            <a:ext cx="503237" cy="8884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3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3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3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3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3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3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39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3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3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3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36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36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34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36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37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37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437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34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36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436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37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437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37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34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442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434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437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438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438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438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438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438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439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4385"/>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438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438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4389"/>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1438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4395"/>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440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14414"/>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439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8"/>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4397"/>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4398"/>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4399"/>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4400"/>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14430"/>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4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0" grpId="0" animBg="1"/>
      <p:bldP spid="14341" grpId="0"/>
      <p:bldP spid="14342" grpId="0"/>
      <p:bldP spid="14343" grpId="0"/>
      <p:bldP spid="14344" grpId="0"/>
      <p:bldP spid="14345" grpId="0"/>
      <p:bldP spid="14346" grpId="0"/>
      <p:bldP spid="14347" grpId="0"/>
      <p:bldP spid="14348" grpId="0"/>
      <p:bldP spid="14349" grpId="0"/>
      <p:bldP spid="14350" grpId="0" animBg="1"/>
      <p:bldP spid="14351" grpId="0"/>
      <p:bldP spid="14352" grpId="0" animBg="1"/>
      <p:bldP spid="14353" grpId="0"/>
      <p:bldP spid="14357" grpId="0" animBg="1"/>
      <p:bldP spid="14358" grpId="0"/>
      <p:bldP spid="14359" grpId="0" animBg="1"/>
      <p:bldP spid="14360" grpId="0" animBg="1"/>
      <p:bldP spid="14361" grpId="0" animBg="1"/>
      <p:bldP spid="14362" grpId="0"/>
      <p:bldP spid="14363" grpId="0" animBg="1"/>
      <p:bldP spid="14364" grpId="0"/>
      <p:bldP spid="14369" grpId="0" animBg="1"/>
      <p:bldP spid="14370" grpId="0"/>
      <p:bldP spid="14374" grpId="0" animBg="1"/>
      <p:bldP spid="14375" grpId="0" animBg="1"/>
      <p:bldP spid="14376" grpId="0" animBg="1"/>
      <p:bldP spid="14377" grpId="0"/>
      <p:bldP spid="14378" grpId="0" animBg="1"/>
      <p:bldP spid="14379" grpId="0" animBg="1"/>
      <p:bldP spid="14380" grpId="0"/>
      <p:bldP spid="14381" grpId="0"/>
      <p:bldP spid="14382" grpId="0"/>
      <p:bldP spid="14383" grpId="0"/>
      <p:bldP spid="14384" grpId="0" animBg="1"/>
      <p:bldP spid="14385" grpId="0"/>
      <p:bldP spid="14386" grpId="0" animBg="1"/>
      <p:bldP spid="14387" grpId="0"/>
      <p:bldP spid="14388" grpId="0"/>
      <p:bldP spid="14389" grpId="0"/>
      <p:bldP spid="14393" grpId="0" animBg="1"/>
      <p:bldP spid="14394" grpId="0" animBg="1"/>
      <p:bldP spid="14395" grpId="0" animBg="1"/>
      <p:bldP spid="14396" grpId="0" animBg="1"/>
      <p:bldP spid="14397" grpId="0" animBg="1"/>
      <p:bldP spid="14398" grpId="0" animBg="1"/>
      <p:bldP spid="14399" grpId="0" animBg="1"/>
      <p:bldP spid="14400" grpId="0" animBg="1"/>
      <p:bldP spid="14409" grpId="0"/>
      <p:bldP spid="14414" grpId="0" animBg="1"/>
      <p:bldP spid="14422" grpId="0"/>
      <p:bldP spid="14426" grpId="0" animBg="1"/>
      <p:bldP spid="14430" grpId="0" animBg="1"/>
      <p:bldP spid="14431" grpId="0" animBg="1"/>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Espace réservé du numéro de diapositive 4"/>
          <p:cNvSpPr>
            <a:spLocks noGrp="1"/>
          </p:cNvSpPr>
          <p:nvPr>
            <p:ph type="sldNum" sz="quarter" idx="11"/>
          </p:nvPr>
        </p:nvSpPr>
        <p:spPr/>
        <p:txBody>
          <a:bodyPr/>
          <a:lstStyle/>
          <a:p>
            <a:fld id="{2FE9CD8E-39AD-ED49-8B35-9B54D1C76C6B}" type="slidenum">
              <a:rPr lang="fr-FR" sz="1100" smtClean="0"/>
              <a:pPr/>
              <a:t>8</a:t>
            </a:fld>
            <a:endParaRPr lang="fr-FR" sz="1100" smtClean="0"/>
          </a:p>
        </p:txBody>
      </p:sp>
      <p:sp>
        <p:nvSpPr>
          <p:cNvPr id="19460" name="Espace réservé de la date 5"/>
          <p:cNvSpPr>
            <a:spLocks noGrp="1"/>
          </p:cNvSpPr>
          <p:nvPr>
            <p:ph type="dt" sz="quarter" idx="12"/>
          </p:nvPr>
        </p:nvSpPr>
        <p:spPr/>
        <p:txBody>
          <a:bodyPr>
            <a:normAutofit/>
          </a:bodyPr>
          <a:lstStyle/>
          <a:p>
            <a:r>
              <a:rPr lang="fr-FR" sz="400"/>
              <a:t>Mercredi 2 décembre 2009</a:t>
            </a:r>
          </a:p>
        </p:txBody>
      </p:sp>
      <p:sp>
        <p:nvSpPr>
          <p:cNvPr id="19461" name="Rectangle 2"/>
          <p:cNvSpPr>
            <a:spLocks noGrp="1" noChangeArrowheads="1"/>
          </p:cNvSpPr>
          <p:nvPr>
            <p:ph type="title"/>
          </p:nvPr>
        </p:nvSpPr>
        <p:spPr/>
        <p:txBody>
          <a:bodyPr/>
          <a:lstStyle/>
          <a:p>
            <a:pPr eaLnBrk="1" hangingPunct="1"/>
            <a:r>
              <a:rPr lang="fr-FR" sz="2800"/>
              <a:t>Comment </a:t>
            </a:r>
            <a:r>
              <a:rPr lang="fr-FR" sz="2800">
                <a:ea typeface="Arial" charset="0"/>
                <a:cs typeface="Arial" charset="0"/>
              </a:rPr>
              <a:t>ç</a:t>
            </a:r>
            <a:r>
              <a:rPr lang="fr-FR" sz="2800"/>
              <a:t>a caricatural ?</a:t>
            </a:r>
          </a:p>
        </p:txBody>
      </p:sp>
      <p:grpSp>
        <p:nvGrpSpPr>
          <p:cNvPr id="2" name="Group 31"/>
          <p:cNvGrpSpPr>
            <a:grpSpLocks/>
          </p:cNvGrpSpPr>
          <p:nvPr/>
        </p:nvGrpSpPr>
        <p:grpSpPr bwMode="auto">
          <a:xfrm>
            <a:off x="4267200" y="228600"/>
            <a:ext cx="4267200" cy="3352800"/>
            <a:chOff x="2688" y="144"/>
            <a:chExt cx="2688" cy="2112"/>
          </a:xfrm>
        </p:grpSpPr>
        <p:pic>
          <p:nvPicPr>
            <p:cNvPr id="19481" name="Picture 5"/>
            <p:cNvPicPr>
              <a:picLocks noChangeAspect="1" noChangeArrowheads="1"/>
            </p:cNvPicPr>
            <p:nvPr/>
          </p:nvPicPr>
          <p:blipFill>
            <a:blip r:embed="rId2"/>
            <a:srcRect/>
            <a:stretch>
              <a:fillRect/>
            </a:stretch>
          </p:blipFill>
          <p:spPr bwMode="auto">
            <a:xfrm>
              <a:off x="2688" y="1008"/>
              <a:ext cx="1063" cy="1248"/>
            </a:xfrm>
            <a:prstGeom prst="rect">
              <a:avLst/>
            </a:prstGeom>
            <a:noFill/>
            <a:ln w="9525">
              <a:noFill/>
              <a:miter lim="800000"/>
              <a:headEnd/>
              <a:tailEnd/>
            </a:ln>
          </p:spPr>
        </p:pic>
        <p:sp>
          <p:nvSpPr>
            <p:cNvPr id="19482" name="AutoShape 6"/>
            <p:cNvSpPr>
              <a:spLocks noChangeArrowheads="1"/>
            </p:cNvSpPr>
            <p:nvPr/>
          </p:nvSpPr>
          <p:spPr bwMode="auto">
            <a:xfrm>
              <a:off x="3360" y="144"/>
              <a:ext cx="2016" cy="576"/>
            </a:xfrm>
            <a:prstGeom prst="wedgeEllipseCallout">
              <a:avLst>
                <a:gd name="adj1" fmla="val -33829"/>
                <a:gd name="adj2" fmla="val 105731"/>
              </a:avLst>
            </a:prstGeom>
            <a:ln>
              <a:headEnd/>
              <a:tailEnd/>
            </a:ln>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algn="ctr"/>
              <a:r>
                <a:rPr lang="fr-FR" sz="1200" b="1" dirty="0" smtClean="0"/>
                <a:t>Je vais te patenter un criss de bon </a:t>
              </a:r>
              <a:r>
                <a:rPr lang="fr-FR" sz="1200" b="1" dirty="0" err="1" smtClean="0"/>
                <a:t>sensor</a:t>
              </a:r>
              <a:r>
                <a:rPr lang="fr-FR" sz="1200" b="1" dirty="0" smtClean="0"/>
                <a:t> tu vas voir ca va  </a:t>
              </a:r>
              <a:r>
                <a:rPr lang="fr-FR" sz="1200" b="1" dirty="0" err="1" smtClean="0"/>
                <a:t>swinger</a:t>
              </a:r>
              <a:r>
                <a:rPr lang="fr-FR" sz="1200" b="1" dirty="0" smtClean="0"/>
                <a:t> ! </a:t>
              </a:r>
              <a:endParaRPr lang="fr-FR" sz="1200" b="1" dirty="0"/>
            </a:p>
          </p:txBody>
        </p:sp>
      </p:grpSp>
      <p:grpSp>
        <p:nvGrpSpPr>
          <p:cNvPr id="3" name="Group 28"/>
          <p:cNvGrpSpPr>
            <a:grpSpLocks/>
          </p:cNvGrpSpPr>
          <p:nvPr/>
        </p:nvGrpSpPr>
        <p:grpSpPr bwMode="auto">
          <a:xfrm>
            <a:off x="152400" y="571500"/>
            <a:ext cx="3962400" cy="1943100"/>
            <a:chOff x="96" y="360"/>
            <a:chExt cx="2496" cy="1224"/>
          </a:xfrm>
        </p:grpSpPr>
        <p:pic>
          <p:nvPicPr>
            <p:cNvPr id="19479" name="Picture 9"/>
            <p:cNvPicPr>
              <a:picLocks noChangeAspect="1" noChangeArrowheads="1"/>
            </p:cNvPicPr>
            <p:nvPr/>
          </p:nvPicPr>
          <p:blipFill>
            <a:blip r:embed="rId3"/>
            <a:srcRect/>
            <a:stretch>
              <a:fillRect/>
            </a:stretch>
          </p:blipFill>
          <p:spPr bwMode="auto">
            <a:xfrm>
              <a:off x="96" y="834"/>
              <a:ext cx="1110" cy="750"/>
            </a:xfrm>
            <a:prstGeom prst="rect">
              <a:avLst/>
            </a:prstGeom>
            <a:noFill/>
            <a:ln w="9525">
              <a:noFill/>
              <a:miter lim="800000"/>
              <a:headEnd/>
              <a:tailEnd/>
            </a:ln>
          </p:spPr>
        </p:pic>
        <p:sp>
          <p:nvSpPr>
            <p:cNvPr id="19480" name="AutoShape 10"/>
            <p:cNvSpPr>
              <a:spLocks noChangeArrowheads="1"/>
            </p:cNvSpPr>
            <p:nvPr/>
          </p:nvSpPr>
          <p:spPr bwMode="auto">
            <a:xfrm>
              <a:off x="576" y="360"/>
              <a:ext cx="2016" cy="720"/>
            </a:xfrm>
            <a:prstGeom prst="wedgeEllipseCallout">
              <a:avLst>
                <a:gd name="adj1" fmla="val -34426"/>
                <a:gd name="adj2" fmla="val 52222"/>
              </a:avLst>
            </a:prstGeom>
            <a:solidFill>
              <a:schemeClr val="accent1"/>
            </a:solidFill>
            <a:ln w="9525">
              <a:solidFill>
                <a:schemeClr val="tx1"/>
              </a:solidFill>
              <a:miter lim="800000"/>
              <a:headEnd/>
              <a:tailEnd/>
            </a:ln>
          </p:spPr>
          <p:txBody>
            <a:bodyPr>
              <a:prstTxWarp prst="textNoShape">
                <a:avLst/>
              </a:prstTxWarp>
            </a:bodyPr>
            <a:lstStyle/>
            <a:p>
              <a:pPr algn="ctr"/>
              <a:r>
                <a:rPr lang="fr-FR" sz="1200" b="1" dirty="0" err="1" smtClean="0"/>
                <a:t>Eille</a:t>
              </a:r>
              <a:r>
                <a:rPr lang="fr-FR" sz="1200" b="1" dirty="0" smtClean="0"/>
                <a:t> j’ai une maudite bonne idée de recherche , faut absolument la mener a bout</a:t>
              </a:r>
              <a:endParaRPr lang="fr-FR" sz="1200" b="1" dirty="0"/>
            </a:p>
          </p:txBody>
        </p:sp>
      </p:grpSp>
      <p:sp>
        <p:nvSpPr>
          <p:cNvPr id="15373" name="AutoShape 13"/>
          <p:cNvSpPr>
            <a:spLocks noChangeArrowheads="1"/>
          </p:cNvSpPr>
          <p:nvPr/>
        </p:nvSpPr>
        <p:spPr bwMode="auto">
          <a:xfrm>
            <a:off x="5791200" y="3352800"/>
            <a:ext cx="3352800" cy="838200"/>
          </a:xfrm>
          <a:prstGeom prst="wedgeEllipseCallout">
            <a:avLst>
              <a:gd name="adj1" fmla="val -55778"/>
              <a:gd name="adj2" fmla="val -103032"/>
            </a:avLst>
          </a:prstGeom>
          <a:ln>
            <a:headEnd/>
            <a:tailEnd/>
          </a:ln>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algn="ctr"/>
            <a:r>
              <a:rPr lang="fr-FR" sz="1200" b="1" dirty="0" smtClean="0"/>
              <a:t>Come on ,  </a:t>
            </a:r>
            <a:r>
              <a:rPr lang="fr-FR" sz="1200" b="1" dirty="0">
                <a:ea typeface="Arial" charset="0"/>
                <a:cs typeface="Arial" charset="0"/>
              </a:rPr>
              <a:t>ç</a:t>
            </a:r>
            <a:r>
              <a:rPr lang="fr-FR" sz="1200" b="1" dirty="0"/>
              <a:t>a je finance </a:t>
            </a:r>
            <a:r>
              <a:rPr lang="fr-FR" sz="1200" b="1" dirty="0">
                <a:ea typeface="Arial" charset="0"/>
                <a:cs typeface="Arial" charset="0"/>
              </a:rPr>
              <a:t>à</a:t>
            </a:r>
            <a:r>
              <a:rPr lang="fr-FR" sz="1200" b="1" dirty="0"/>
              <a:t> peine </a:t>
            </a:r>
            <a:r>
              <a:rPr lang="fr-FR" sz="1200" b="1" dirty="0" smtClean="0"/>
              <a:t>le proto ! </a:t>
            </a:r>
            <a:endParaRPr lang="fr-FR" sz="1200" b="1" dirty="0"/>
          </a:p>
        </p:txBody>
      </p:sp>
      <p:grpSp>
        <p:nvGrpSpPr>
          <p:cNvPr id="4" name="Group 24"/>
          <p:cNvGrpSpPr>
            <a:grpSpLocks/>
          </p:cNvGrpSpPr>
          <p:nvPr/>
        </p:nvGrpSpPr>
        <p:grpSpPr bwMode="auto">
          <a:xfrm>
            <a:off x="228600" y="1828800"/>
            <a:ext cx="3733800" cy="1952625"/>
            <a:chOff x="144" y="1152"/>
            <a:chExt cx="2352" cy="1230"/>
          </a:xfrm>
        </p:grpSpPr>
        <p:pic>
          <p:nvPicPr>
            <p:cNvPr id="19477" name="Picture 11"/>
            <p:cNvPicPr>
              <a:picLocks noChangeAspect="1" noChangeArrowheads="1"/>
            </p:cNvPicPr>
            <p:nvPr/>
          </p:nvPicPr>
          <p:blipFill>
            <a:blip r:embed="rId3"/>
            <a:srcRect/>
            <a:stretch>
              <a:fillRect/>
            </a:stretch>
          </p:blipFill>
          <p:spPr bwMode="auto">
            <a:xfrm>
              <a:off x="144" y="1632"/>
              <a:ext cx="1110" cy="750"/>
            </a:xfrm>
            <a:prstGeom prst="rect">
              <a:avLst/>
            </a:prstGeom>
            <a:noFill/>
            <a:ln w="9525">
              <a:noFill/>
              <a:miter lim="800000"/>
              <a:headEnd/>
              <a:tailEnd/>
            </a:ln>
          </p:spPr>
        </p:pic>
        <p:sp>
          <p:nvSpPr>
            <p:cNvPr id="19478" name="AutoShape 14"/>
            <p:cNvSpPr>
              <a:spLocks noChangeArrowheads="1"/>
            </p:cNvSpPr>
            <p:nvPr/>
          </p:nvSpPr>
          <p:spPr bwMode="auto">
            <a:xfrm>
              <a:off x="672" y="1152"/>
              <a:ext cx="1824" cy="624"/>
            </a:xfrm>
            <a:prstGeom prst="wedgeEllipseCallout">
              <a:avLst>
                <a:gd name="adj1" fmla="val -25329"/>
                <a:gd name="adj2" fmla="val 115106"/>
              </a:avLst>
            </a:prstGeom>
            <a:solidFill>
              <a:schemeClr val="accent1"/>
            </a:solidFill>
            <a:ln w="9525">
              <a:solidFill>
                <a:schemeClr val="tx1"/>
              </a:solidFill>
              <a:miter lim="800000"/>
              <a:headEnd/>
              <a:tailEnd/>
            </a:ln>
          </p:spPr>
          <p:txBody>
            <a:bodyPr>
              <a:prstTxWarp prst="textNoShape">
                <a:avLst/>
              </a:prstTxWarp>
            </a:bodyPr>
            <a:lstStyle/>
            <a:p>
              <a:pPr algn="ctr"/>
              <a:r>
                <a:rPr lang="fr-FR" sz="1200" b="1" dirty="0" smtClean="0"/>
                <a:t>C’est parce que ca me prends une </a:t>
              </a:r>
              <a:r>
                <a:rPr lang="fr-FR" sz="1200" b="1" dirty="0"/>
                <a:t>résolution de 0.0001 %</a:t>
              </a:r>
            </a:p>
          </p:txBody>
        </p:sp>
      </p:grpSp>
      <p:sp>
        <p:nvSpPr>
          <p:cNvPr id="15375" name="AutoShape 15"/>
          <p:cNvSpPr>
            <a:spLocks noChangeArrowheads="1"/>
          </p:cNvSpPr>
          <p:nvPr/>
        </p:nvSpPr>
        <p:spPr bwMode="auto">
          <a:xfrm>
            <a:off x="5943600" y="1295400"/>
            <a:ext cx="3200400" cy="1066800"/>
          </a:xfrm>
          <a:prstGeom prst="wedgeEllipseCallout">
            <a:avLst>
              <a:gd name="adj1" fmla="val -50097"/>
              <a:gd name="adj2" fmla="val 29167"/>
            </a:avLst>
          </a:prstGeom>
          <a:ln>
            <a:headEnd/>
            <a:tailEnd/>
          </a:ln>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algn="ctr"/>
            <a:r>
              <a:rPr lang="fr-FR" sz="1200" b="1" dirty="0" smtClean="0"/>
              <a:t>Baptême , va falloir faire mieux que tout ce qui existe par un facteur 12000!!!!</a:t>
            </a:r>
            <a:endParaRPr lang="fr-FR" sz="1200" b="1" dirty="0"/>
          </a:p>
        </p:txBody>
      </p:sp>
      <p:grpSp>
        <p:nvGrpSpPr>
          <p:cNvPr id="5" name="Group 30"/>
          <p:cNvGrpSpPr>
            <a:grpSpLocks/>
          </p:cNvGrpSpPr>
          <p:nvPr/>
        </p:nvGrpSpPr>
        <p:grpSpPr bwMode="auto">
          <a:xfrm>
            <a:off x="381000" y="3657600"/>
            <a:ext cx="5486400" cy="1571625"/>
            <a:chOff x="240" y="2304"/>
            <a:chExt cx="3456" cy="990"/>
          </a:xfrm>
        </p:grpSpPr>
        <p:pic>
          <p:nvPicPr>
            <p:cNvPr id="19475" name="Picture 16"/>
            <p:cNvPicPr>
              <a:picLocks noChangeAspect="1" noChangeArrowheads="1"/>
            </p:cNvPicPr>
            <p:nvPr/>
          </p:nvPicPr>
          <p:blipFill>
            <a:blip r:embed="rId3"/>
            <a:srcRect/>
            <a:stretch>
              <a:fillRect/>
            </a:stretch>
          </p:blipFill>
          <p:spPr bwMode="auto">
            <a:xfrm>
              <a:off x="240" y="2544"/>
              <a:ext cx="1110" cy="750"/>
            </a:xfrm>
            <a:prstGeom prst="rect">
              <a:avLst/>
            </a:prstGeom>
            <a:noFill/>
            <a:ln w="9525">
              <a:noFill/>
              <a:miter lim="800000"/>
              <a:headEnd/>
              <a:tailEnd/>
            </a:ln>
          </p:spPr>
        </p:pic>
        <p:sp>
          <p:nvSpPr>
            <p:cNvPr id="19476" name="AutoShape 17"/>
            <p:cNvSpPr>
              <a:spLocks noChangeArrowheads="1"/>
            </p:cNvSpPr>
            <p:nvPr/>
          </p:nvSpPr>
          <p:spPr bwMode="auto">
            <a:xfrm>
              <a:off x="960" y="2304"/>
              <a:ext cx="2736" cy="720"/>
            </a:xfrm>
            <a:prstGeom prst="wedgeEllipseCallout">
              <a:avLst>
                <a:gd name="adj1" fmla="val -51681"/>
                <a:gd name="adj2" fmla="val 26806"/>
              </a:avLst>
            </a:prstGeom>
            <a:solidFill>
              <a:schemeClr val="accent1"/>
            </a:solidFill>
            <a:ln w="9525">
              <a:solidFill>
                <a:schemeClr val="tx1"/>
              </a:solidFill>
              <a:miter lim="800000"/>
              <a:headEnd/>
              <a:tailEnd/>
            </a:ln>
          </p:spPr>
          <p:txBody>
            <a:bodyPr>
              <a:prstTxWarp prst="textNoShape">
                <a:avLst/>
              </a:prstTxWarp>
            </a:bodyPr>
            <a:lstStyle/>
            <a:p>
              <a:pPr algn="ctr"/>
              <a:r>
                <a:rPr lang="fr-FR" sz="1200" b="1" dirty="0"/>
                <a:t>Il</a:t>
              </a:r>
              <a:r>
                <a:rPr lang="fr-FR" sz="1200" b="1" dirty="0" smtClean="0"/>
                <a:t> me  faudrait ca  </a:t>
              </a:r>
              <a:r>
                <a:rPr lang="fr-FR" sz="1200" b="1" dirty="0"/>
                <a:t>dans 10 mois car après il faudra 20 ans de prise de données pour avoir une chance d’observer un</a:t>
              </a:r>
              <a:r>
                <a:rPr lang="fr-FR" sz="1200" b="1" dirty="0" smtClean="0"/>
                <a:t> affaire …</a:t>
              </a:r>
              <a:endParaRPr lang="fr-FR" sz="1200" b="1" dirty="0"/>
            </a:p>
          </p:txBody>
        </p:sp>
      </p:grpSp>
      <p:grpSp>
        <p:nvGrpSpPr>
          <p:cNvPr id="6" name="Group 26"/>
          <p:cNvGrpSpPr>
            <a:grpSpLocks/>
          </p:cNvGrpSpPr>
          <p:nvPr/>
        </p:nvGrpSpPr>
        <p:grpSpPr bwMode="auto">
          <a:xfrm>
            <a:off x="1371600" y="4876800"/>
            <a:ext cx="4648200" cy="1419225"/>
            <a:chOff x="864" y="3072"/>
            <a:chExt cx="2928" cy="894"/>
          </a:xfrm>
        </p:grpSpPr>
        <p:pic>
          <p:nvPicPr>
            <p:cNvPr id="19473" name="Picture 18"/>
            <p:cNvPicPr>
              <a:picLocks noChangeAspect="1" noChangeArrowheads="1"/>
            </p:cNvPicPr>
            <p:nvPr/>
          </p:nvPicPr>
          <p:blipFill>
            <a:blip r:embed="rId3"/>
            <a:srcRect/>
            <a:stretch>
              <a:fillRect/>
            </a:stretch>
          </p:blipFill>
          <p:spPr bwMode="auto">
            <a:xfrm>
              <a:off x="864" y="3216"/>
              <a:ext cx="1110" cy="750"/>
            </a:xfrm>
            <a:prstGeom prst="rect">
              <a:avLst/>
            </a:prstGeom>
            <a:noFill/>
            <a:ln w="9525">
              <a:noFill/>
              <a:miter lim="800000"/>
              <a:headEnd/>
              <a:tailEnd/>
            </a:ln>
          </p:spPr>
        </p:pic>
        <p:sp>
          <p:nvSpPr>
            <p:cNvPr id="19474" name="AutoShape 12"/>
            <p:cNvSpPr>
              <a:spLocks noChangeArrowheads="1"/>
            </p:cNvSpPr>
            <p:nvPr/>
          </p:nvSpPr>
          <p:spPr bwMode="auto">
            <a:xfrm>
              <a:off x="1584" y="3072"/>
              <a:ext cx="2208" cy="528"/>
            </a:xfrm>
            <a:prstGeom prst="wedgeEllipseCallout">
              <a:avLst>
                <a:gd name="adj1" fmla="val -47009"/>
                <a:gd name="adj2" fmla="val 34093"/>
              </a:avLst>
            </a:prstGeom>
            <a:solidFill>
              <a:schemeClr val="accent1"/>
            </a:solidFill>
            <a:ln w="9525">
              <a:solidFill>
                <a:schemeClr val="tx1"/>
              </a:solidFill>
              <a:miter lim="800000"/>
              <a:headEnd/>
              <a:tailEnd/>
            </a:ln>
          </p:spPr>
          <p:txBody>
            <a:bodyPr>
              <a:prstTxWarp prst="textNoShape">
                <a:avLst/>
              </a:prstTxWarp>
            </a:bodyPr>
            <a:lstStyle/>
            <a:p>
              <a:pPr algn="ctr"/>
              <a:r>
                <a:rPr lang="fr-FR" sz="1200" b="1" dirty="0"/>
                <a:t>Par contre il ne faudra pas dépasser un budget de 100k euros.</a:t>
              </a:r>
            </a:p>
          </p:txBody>
        </p:sp>
      </p:grpSp>
      <p:sp>
        <p:nvSpPr>
          <p:cNvPr id="15379" name="AutoShape 19"/>
          <p:cNvSpPr>
            <a:spLocks noChangeArrowheads="1"/>
          </p:cNvSpPr>
          <p:nvPr/>
        </p:nvSpPr>
        <p:spPr bwMode="auto">
          <a:xfrm>
            <a:off x="5943600" y="2438400"/>
            <a:ext cx="3200400" cy="838200"/>
          </a:xfrm>
          <a:prstGeom prst="wedgeEllipseCallout">
            <a:avLst>
              <a:gd name="adj1" fmla="val -54116"/>
              <a:gd name="adj2" fmla="val -61574"/>
            </a:avLst>
          </a:prstGeom>
          <a:ln>
            <a:headEnd/>
            <a:tailEnd/>
          </a:ln>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algn="ctr"/>
            <a:r>
              <a:rPr lang="fr-FR" sz="1200" b="1" dirty="0" err="1"/>
              <a:t>Heuuuu</a:t>
            </a:r>
            <a:r>
              <a:rPr lang="fr-FR" sz="1200" b="1" dirty="0"/>
              <a:t>, dans 10 mois</a:t>
            </a:r>
            <a:r>
              <a:rPr lang="fr-FR" sz="1200" b="1" dirty="0" smtClean="0"/>
              <a:t> </a:t>
            </a:r>
            <a:r>
              <a:rPr lang="fr-FR" sz="1200" b="1" dirty="0" err="1" smtClean="0"/>
              <a:t>j’te</a:t>
            </a:r>
            <a:r>
              <a:rPr lang="fr-FR" sz="1200" b="1" dirty="0" smtClean="0"/>
              <a:t> </a:t>
            </a:r>
            <a:r>
              <a:rPr lang="fr-FR" sz="1200" b="1" dirty="0" err="1" smtClean="0"/>
              <a:t>scuplte</a:t>
            </a:r>
            <a:r>
              <a:rPr lang="fr-FR" sz="1200" b="1" dirty="0" smtClean="0"/>
              <a:t> un prototype dans une </a:t>
            </a:r>
            <a:r>
              <a:rPr lang="fr-FR" sz="1200" b="1" dirty="0" err="1" smtClean="0"/>
              <a:t>ptit</a:t>
            </a:r>
            <a:r>
              <a:rPr lang="fr-FR" sz="1200" b="1" dirty="0" smtClean="0"/>
              <a:t> bout de buche </a:t>
            </a:r>
            <a:endParaRPr lang="fr-FR" sz="1200" b="1" dirty="0"/>
          </a:p>
        </p:txBody>
      </p:sp>
      <p:sp>
        <p:nvSpPr>
          <p:cNvPr id="15380" name="AutoShape 20"/>
          <p:cNvSpPr>
            <a:spLocks noChangeArrowheads="1"/>
          </p:cNvSpPr>
          <p:nvPr/>
        </p:nvSpPr>
        <p:spPr bwMode="auto">
          <a:xfrm>
            <a:off x="3810000" y="5715000"/>
            <a:ext cx="3200400" cy="685800"/>
          </a:xfrm>
          <a:prstGeom prst="wedgeEllipseCallout">
            <a:avLst>
              <a:gd name="adj1" fmla="val -81301"/>
              <a:gd name="adj2" fmla="val -28704"/>
            </a:avLst>
          </a:prstGeom>
          <a:solidFill>
            <a:schemeClr val="accent1"/>
          </a:solidFill>
          <a:ln w="9525">
            <a:solidFill>
              <a:schemeClr val="tx1"/>
            </a:solidFill>
            <a:miter lim="800000"/>
            <a:headEnd/>
            <a:tailEnd/>
          </a:ln>
        </p:spPr>
        <p:txBody>
          <a:bodyPr>
            <a:prstTxWarp prst="textNoShape">
              <a:avLst/>
            </a:prstTxWarp>
          </a:bodyPr>
          <a:lstStyle/>
          <a:p>
            <a:pPr algn="ctr"/>
            <a:r>
              <a:rPr lang="fr-FR" sz="1200" b="1" dirty="0" smtClean="0"/>
              <a:t>Ah, </a:t>
            </a:r>
            <a:r>
              <a:rPr lang="fr-FR" sz="1200" b="1" dirty="0" err="1" smtClean="0"/>
              <a:t>details</a:t>
            </a:r>
            <a:r>
              <a:rPr lang="fr-FR" sz="1200" b="1" dirty="0" smtClean="0"/>
              <a:t> ma ca va dans l’espace </a:t>
            </a:r>
            <a:endParaRPr lang="fr-FR" sz="1200" b="1" dirty="0"/>
          </a:p>
        </p:txBody>
      </p:sp>
      <p:sp>
        <p:nvSpPr>
          <p:cNvPr id="15382" name="AutoShape 22"/>
          <p:cNvSpPr>
            <a:spLocks noChangeArrowheads="1"/>
          </p:cNvSpPr>
          <p:nvPr/>
        </p:nvSpPr>
        <p:spPr bwMode="auto">
          <a:xfrm>
            <a:off x="5943600" y="4419600"/>
            <a:ext cx="3200400" cy="685800"/>
          </a:xfrm>
          <a:prstGeom prst="wedgeEllipseCallout">
            <a:avLst>
              <a:gd name="adj1" fmla="val -70389"/>
              <a:gd name="adj2" fmla="val -215278"/>
            </a:avLst>
          </a:prstGeom>
          <a:ln>
            <a:headEnd/>
            <a:tailEnd/>
          </a:ln>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algn="ctr"/>
            <a:r>
              <a:rPr lang="fr-FR" sz="1200" b="1" dirty="0" err="1"/>
              <a:t>Noooooooooooooooooooooooooooooooooon</a:t>
            </a:r>
            <a:r>
              <a:rPr lang="fr-FR" sz="1200" b="1" dirty="0"/>
              <a:t> !</a:t>
            </a:r>
          </a:p>
        </p:txBody>
      </p:sp>
      <p:sp>
        <p:nvSpPr>
          <p:cNvPr id="15389" name="Text Box 29"/>
          <p:cNvSpPr txBox="1">
            <a:spLocks noChangeArrowheads="1"/>
          </p:cNvSpPr>
          <p:nvPr/>
        </p:nvSpPr>
        <p:spPr bwMode="auto">
          <a:xfrm>
            <a:off x="2514600" y="2060138"/>
            <a:ext cx="4114800" cy="2308324"/>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square">
            <a:prstTxWarp prst="textNoShape">
              <a:avLst/>
            </a:prstTxWarp>
            <a:spAutoFit/>
          </a:bodyPr>
          <a:lstStyle/>
          <a:p>
            <a:pPr algn="ctr">
              <a:spcBef>
                <a:spcPct val="50000"/>
              </a:spcBef>
            </a:pPr>
            <a:r>
              <a:rPr lang="fr-FR" b="1" dirty="0">
                <a:solidFill>
                  <a:schemeClr val="bg1"/>
                </a:solidFill>
              </a:rPr>
              <a:t>Les choix de la technologie utilisée et de la géométrie sont le résultat d’une équation mettant en jeu la faisabilité, les performances requises, le budget disponible, le temps imparti pour la phase de R&amp;D et de construction définitive,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3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3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3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3" grpId="0" animBg="1"/>
      <p:bldP spid="15375" grpId="0" animBg="1"/>
      <p:bldP spid="15379" grpId="0" animBg="1"/>
      <p:bldP spid="15380" grpId="0" animBg="1"/>
      <p:bldP spid="15382" grpId="0" animBg="1"/>
      <p:bldP spid="15389" grpId="0" animBg="1"/>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381000"/>
            <a:ext cx="8534400" cy="758952"/>
          </a:xfrm>
        </p:spPr>
        <p:txBody>
          <a:bodyPr>
            <a:normAutofit fontScale="90000"/>
          </a:bodyPr>
          <a:lstStyle/>
          <a:p>
            <a:r>
              <a:rPr lang="fr-FR" dirty="0" smtClean="0"/>
              <a:t>Bon mais ca mange quoi en hiver , un instrumentaliste en HEP/</a:t>
            </a:r>
            <a:r>
              <a:rPr lang="fr-FR" dirty="0" err="1" smtClean="0"/>
              <a:t>Astro</a:t>
            </a:r>
            <a:r>
              <a:rPr lang="fr-FR" dirty="0" smtClean="0"/>
              <a:t> ?</a:t>
            </a:r>
            <a:endParaRPr lang="fr-FR" dirty="0"/>
          </a:p>
        </p:txBody>
      </p:sp>
      <p:sp>
        <p:nvSpPr>
          <p:cNvPr id="3" name="Espace réservé du contenu 2"/>
          <p:cNvSpPr>
            <a:spLocks noGrp="1"/>
          </p:cNvSpPr>
          <p:nvPr>
            <p:ph sz="quarter" idx="1"/>
          </p:nvPr>
        </p:nvSpPr>
        <p:spPr>
          <a:xfrm>
            <a:off x="301752" y="1371600"/>
            <a:ext cx="4876800" cy="3062812"/>
          </a:xfrm>
        </p:spPr>
        <p:txBody>
          <a:bodyPr>
            <a:normAutofit/>
          </a:bodyPr>
          <a:lstStyle/>
          <a:p>
            <a:r>
              <a:rPr lang="fr-FR" dirty="0" smtClean="0"/>
              <a:t>Dans notre domaine :</a:t>
            </a:r>
          </a:p>
          <a:p>
            <a:pPr lvl="1"/>
            <a:r>
              <a:rPr lang="fr-FR" dirty="0" smtClean="0"/>
              <a:t>Physique des accélérateurs</a:t>
            </a:r>
          </a:p>
          <a:p>
            <a:pPr lvl="2"/>
            <a:r>
              <a:rPr lang="fr-FR" dirty="0" smtClean="0"/>
              <a:t>S-LHC</a:t>
            </a:r>
          </a:p>
          <a:p>
            <a:pPr lvl="2"/>
            <a:r>
              <a:rPr lang="fr-FR" dirty="0" smtClean="0"/>
              <a:t>ILC</a:t>
            </a:r>
          </a:p>
          <a:p>
            <a:pPr lvl="2"/>
            <a:r>
              <a:rPr lang="fr-FR" dirty="0" err="1" smtClean="0"/>
              <a:t>Acceleration</a:t>
            </a:r>
            <a:r>
              <a:rPr lang="fr-FR" dirty="0" smtClean="0"/>
              <a:t> </a:t>
            </a:r>
            <a:r>
              <a:rPr lang="fr-FR" dirty="0" err="1" smtClean="0"/>
              <a:t>Laser-Plasma</a:t>
            </a:r>
            <a:endParaRPr lang="fr-FR" dirty="0" smtClean="0"/>
          </a:p>
          <a:p>
            <a:pPr lvl="2"/>
            <a:r>
              <a:rPr lang="fr-FR" dirty="0" smtClean="0"/>
              <a:t>PHIL, Clio, CLIC , ATF2 </a:t>
            </a:r>
            <a:r>
              <a:rPr lang="fr-FR" dirty="0" err="1" smtClean="0"/>
              <a:t>etc</a:t>
            </a:r>
            <a:r>
              <a:rPr lang="fr-FR" dirty="0" smtClean="0"/>
              <a:t>…. </a:t>
            </a:r>
          </a:p>
          <a:p>
            <a:pPr lvl="2">
              <a:buNone/>
            </a:pPr>
            <a:r>
              <a:rPr lang="fr-FR" dirty="0" smtClean="0"/>
              <a:t> </a:t>
            </a:r>
          </a:p>
          <a:p>
            <a:pPr lvl="2"/>
            <a:endParaRPr lang="fr-FR" dirty="0" smtClean="0"/>
          </a:p>
        </p:txBody>
      </p:sp>
      <p:sp>
        <p:nvSpPr>
          <p:cNvPr id="9" name="ZoneTexte 8"/>
          <p:cNvSpPr txBox="1"/>
          <p:nvPr/>
        </p:nvSpPr>
        <p:spPr>
          <a:xfrm>
            <a:off x="5257800" y="1524000"/>
            <a:ext cx="3657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dirty="0" smtClean="0"/>
              <a:t>Mr</a:t>
            </a:r>
            <a:r>
              <a:rPr lang="fr-FR" dirty="0" smtClean="0"/>
              <a:t>.</a:t>
            </a:r>
            <a:r>
              <a:rPr lang="fr-FR" dirty="0" smtClean="0"/>
              <a:t> </a:t>
            </a:r>
            <a:r>
              <a:rPr lang="fr-FR" dirty="0" smtClean="0"/>
              <a:t>Nicolas</a:t>
            </a:r>
            <a:r>
              <a:rPr lang="fr-FR" dirty="0" smtClean="0"/>
              <a:t> Ruiz </a:t>
            </a:r>
            <a:r>
              <a:rPr lang="fr-FR" dirty="0" smtClean="0"/>
              <a:t> : Étude et réalisation d'un faisceau de positons lents au CEA de Saclay.</a:t>
            </a:r>
            <a:endParaRPr lang="fr-FR" dirty="0"/>
          </a:p>
        </p:txBody>
      </p:sp>
      <p:pic>
        <p:nvPicPr>
          <p:cNvPr id="12" name="Image 11"/>
          <p:cNvPicPr>
            <a:picLocks noChangeAspect="1"/>
          </p:cNvPicPr>
          <p:nvPr/>
        </p:nvPicPr>
        <p:blipFill>
          <a:blip r:embed="rId2">
            <a:clrChange>
              <a:clrFrom>
                <a:srgbClr val="FFFFFF"/>
              </a:clrFrom>
              <a:clrTo>
                <a:srgbClr val="FFFFFF">
                  <a:alpha val="0"/>
                </a:srgbClr>
              </a:clrTo>
            </a:clrChange>
          </a:blip>
          <a:stretch>
            <a:fillRect/>
          </a:stretch>
        </p:blipFill>
        <p:spPr>
          <a:xfrm>
            <a:off x="5614539" y="2362200"/>
            <a:ext cx="3377061" cy="1828800"/>
          </a:xfrm>
          <a:prstGeom prst="rect">
            <a:avLst/>
          </a:prstGeom>
        </p:spPr>
      </p:pic>
      <p:sp>
        <p:nvSpPr>
          <p:cNvPr id="13" name="ZoneTexte 12"/>
          <p:cNvSpPr txBox="1"/>
          <p:nvPr/>
        </p:nvSpPr>
        <p:spPr>
          <a:xfrm>
            <a:off x="685801" y="4434412"/>
            <a:ext cx="7772400" cy="2308324"/>
          </a:xfrm>
          <a:prstGeom prst="rect">
            <a:avLst/>
          </a:prstGeom>
          <a:noFill/>
        </p:spPr>
        <p:txBody>
          <a:bodyPr wrap="square" rtlCol="0">
            <a:spAutoFit/>
          </a:bodyPr>
          <a:lstStyle/>
          <a:p>
            <a:pPr>
              <a:buFont typeface="Arial"/>
              <a:buChar char="•"/>
            </a:pPr>
            <a:r>
              <a:rPr lang="fr-FR" dirty="0" smtClean="0"/>
              <a:t> Comprendre la dynamique du faisceau, augmenter la luminosité, l’</a:t>
            </a:r>
            <a:r>
              <a:rPr lang="fr-FR" dirty="0" smtClean="0"/>
              <a:t>é</a:t>
            </a:r>
            <a:r>
              <a:rPr lang="fr-FR" dirty="0" smtClean="0"/>
              <a:t>nergie, la focalisation. Produire des faisceau de particules exotiques (positons, ADN, neutrinos </a:t>
            </a:r>
            <a:r>
              <a:rPr lang="fr-FR" dirty="0" err="1" smtClean="0"/>
              <a:t>beams</a:t>
            </a:r>
            <a:r>
              <a:rPr lang="fr-FR" dirty="0" smtClean="0"/>
              <a:t>)</a:t>
            </a:r>
          </a:p>
          <a:p>
            <a:pPr>
              <a:buFont typeface="Arial"/>
              <a:buChar char="•"/>
            </a:pPr>
            <a:endParaRPr lang="fr-FR" dirty="0" smtClean="0"/>
          </a:p>
          <a:p>
            <a:pPr>
              <a:buFont typeface="Arial"/>
              <a:buChar char="•"/>
            </a:pPr>
            <a:r>
              <a:rPr lang="fr-FR" dirty="0" smtClean="0"/>
              <a:t> Réduire les co</a:t>
            </a:r>
            <a:r>
              <a:rPr lang="fr-FR" dirty="0" smtClean="0"/>
              <a:t>û</a:t>
            </a:r>
            <a:r>
              <a:rPr lang="fr-FR" dirty="0" smtClean="0"/>
              <a:t>ts pour rendre plus accessible la technologie (physique médicale, archéométrie, imagerie industrielle )</a:t>
            </a:r>
          </a:p>
          <a:p>
            <a:endParaRPr lang="fr-FR" dirty="0" smtClean="0"/>
          </a:p>
          <a:p>
            <a:r>
              <a:rPr lang="fr-FR" dirty="0" smtClean="0"/>
              <a:t> </a:t>
            </a:r>
            <a:endParaRPr lang="fr-FR"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NUM" val="5"/>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NUM" val="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que">
  <a:themeElements>
    <a:clrScheme name="Civiqu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que">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que">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Civique.thmx</Template>
  <TotalTime>2507</TotalTime>
  <Words>1967</Words>
  <Application>Microsoft Macintosh PowerPoint</Application>
  <PresentationFormat>Présentation à l'écran (4:3)</PresentationFormat>
  <Paragraphs>231</Paragraphs>
  <Slides>17</Slides>
  <Notes>2</Notes>
  <HiddenSlides>0</HiddenSlides>
  <MMClips>0</MMClips>
  <ScaleCrop>false</ScaleCrop>
  <HeadingPairs>
    <vt:vector size="4" baseType="variant">
      <vt:variant>
        <vt:lpstr>Modèle de conception</vt:lpstr>
      </vt:variant>
      <vt:variant>
        <vt:i4>1</vt:i4>
      </vt:variant>
      <vt:variant>
        <vt:lpstr>Titres des diapositives</vt:lpstr>
      </vt:variant>
      <vt:variant>
        <vt:i4>17</vt:i4>
      </vt:variant>
    </vt:vector>
  </HeadingPairs>
  <TitlesOfParts>
    <vt:vector size="18" baseType="lpstr">
      <vt:lpstr>Civique</vt:lpstr>
      <vt:lpstr>Session instrumentation</vt:lpstr>
      <vt:lpstr>Un peu de moi</vt:lpstr>
      <vt:lpstr>L’instrumentation c’est quoi ?</vt:lpstr>
      <vt:lpstr>L’instrumentation c’est quoi ?</vt:lpstr>
      <vt:lpstr>L’instrumentation , en pratique</vt:lpstr>
      <vt:lpstr>Son importance… et ses besoins</vt:lpstr>
      <vt:lpstr>L’instrumentation dans une expérience</vt:lpstr>
      <vt:lpstr>Comment ça caricatural ?</vt:lpstr>
      <vt:lpstr>Bon mais ca mange quoi en hiver , un instrumentaliste en HEP/Astro ?</vt:lpstr>
      <vt:lpstr>Bon mais ca mange quoi en hiver , un instrumentaliste en HEP/Astro ?</vt:lpstr>
      <vt:lpstr>Bon mais ca mange quoi en hiver , un instrumentaliste en HEP/Astro ?</vt:lpstr>
      <vt:lpstr>Bon mais ca mange quoi en hiver , un instrumentaliste en HEP/Astro ?</vt:lpstr>
      <vt:lpstr>Etre instrumentaliste, c’est schtroumpfant ! Seul eux peuvent …  </vt:lpstr>
      <vt:lpstr>Etre instrumentaliste, c’est schtroumpfant ! Seul eux peuvent …  </vt:lpstr>
      <vt:lpstr>Conclusion</vt:lpstr>
      <vt:lpstr>Conclusion</vt:lpstr>
      <vt:lpstr>Rappel</vt:lpstr>
    </vt:vector>
  </TitlesOfParts>
  <Manager/>
  <Company>LAL</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instrumentation</dc:title>
  <dc:subject/>
  <dc:creator>Mathieu Benoit</dc:creator>
  <cp:keywords/>
  <dc:description/>
  <cp:lastModifiedBy>Mathieu Benoit</cp:lastModifiedBy>
  <cp:revision>138</cp:revision>
  <dcterms:created xsi:type="dcterms:W3CDTF">2010-11-21T17:38:52Z</dcterms:created>
  <dcterms:modified xsi:type="dcterms:W3CDTF">2010-11-22T16:55:20Z</dcterms:modified>
  <cp:category/>
</cp:coreProperties>
</file>