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31"/>
  </p:notesMasterIdLst>
  <p:sldIdLst>
    <p:sldId id="256" r:id="rId2"/>
    <p:sldId id="257" r:id="rId3"/>
    <p:sldId id="258" r:id="rId4"/>
    <p:sldId id="273" r:id="rId5"/>
    <p:sldId id="268" r:id="rId6"/>
    <p:sldId id="279" r:id="rId7"/>
    <p:sldId id="286" r:id="rId8"/>
    <p:sldId id="287" r:id="rId9"/>
    <p:sldId id="288" r:id="rId10"/>
    <p:sldId id="289" r:id="rId11"/>
    <p:sldId id="267" r:id="rId12"/>
    <p:sldId id="269" r:id="rId13"/>
    <p:sldId id="259" r:id="rId14"/>
    <p:sldId id="282" r:id="rId15"/>
    <p:sldId id="271" r:id="rId16"/>
    <p:sldId id="275" r:id="rId17"/>
    <p:sldId id="265" r:id="rId18"/>
    <p:sldId id="260" r:id="rId19"/>
    <p:sldId id="261" r:id="rId20"/>
    <p:sldId id="283" r:id="rId21"/>
    <p:sldId id="263" r:id="rId22"/>
    <p:sldId id="264" r:id="rId23"/>
    <p:sldId id="272" r:id="rId24"/>
    <p:sldId id="285" r:id="rId25"/>
    <p:sldId id="277" r:id="rId26"/>
    <p:sldId id="278" r:id="rId27"/>
    <p:sldId id="270" r:id="rId28"/>
    <p:sldId id="284" r:id="rId29"/>
    <p:sldId id="281" r:id="rId3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32F5ED8-277A-42B1-B538-889C417AC965}" type="datetimeFigureOut">
              <a:rPr lang="fr-FR" smtClean="0"/>
              <a:pPr/>
              <a:t>24/11/2010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7DC167A-C030-4D4F-B79F-110B6289CC4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C167A-C030-4D4F-B79F-110B6289CC4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C167A-C030-4D4F-B79F-110B6289CC4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E5CE702-10E3-4180-B3D1-0F5C0821CC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E5CE702-10E3-4180-B3D1-0F5C0821CC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5CE702-10E3-4180-B3D1-0F5C0821CC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907704" y="764704"/>
            <a:ext cx="1694880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717032"/>
            <a:ext cx="710560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Studies of W(</a:t>
            </a:r>
            <a:r>
              <a:rPr lang="en-GB" dirty="0" smtClean="0">
                <a:latin typeface="Times New Roman"/>
                <a:cs typeface="Times New Roman"/>
              </a:rPr>
              <a:t>→</a:t>
            </a:r>
            <a:r>
              <a:rPr lang="en-GB" dirty="0" smtClean="0"/>
              <a:t>e</a:t>
            </a:r>
            <a:r>
              <a:rPr lang="el-GR" dirty="0" smtClean="0"/>
              <a:t>ν</a:t>
            </a:r>
            <a:r>
              <a:rPr lang="en-GB" dirty="0" smtClean="0"/>
              <a:t>) boson production in pp interactions in ATLAS</a:t>
            </a:r>
            <a:br>
              <a:rPr lang="en-GB" dirty="0" smtClean="0"/>
            </a:br>
            <a:r>
              <a:rPr lang="fr-FR" sz="2000" dirty="0" smtClean="0"/>
              <a:t>Journées Jeunes Chercheurs 2010</a:t>
            </a:r>
            <a:endParaRPr lang="fr-F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744" y="5124450"/>
            <a:ext cx="7609656" cy="824830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 smtClean="0"/>
              <a:t>Dimitra</a:t>
            </a:r>
            <a:r>
              <a:rPr lang="en-GB" dirty="0" smtClean="0"/>
              <a:t> </a:t>
            </a:r>
            <a:r>
              <a:rPr lang="en-GB" dirty="0" err="1" smtClean="0"/>
              <a:t>Tsionou</a:t>
            </a:r>
            <a:endParaRPr lang="en-GB" dirty="0" smtClean="0"/>
          </a:p>
          <a:p>
            <a:r>
              <a:rPr lang="en-GB" dirty="0" smtClean="0"/>
              <a:t>Supervisors: Lucia Di </a:t>
            </a:r>
            <a:r>
              <a:rPr lang="en-GB" dirty="0" err="1" smtClean="0"/>
              <a:t>Ciaccio</a:t>
            </a:r>
            <a:r>
              <a:rPr lang="en-GB" dirty="0" smtClean="0"/>
              <a:t> (LAPP) &amp; </a:t>
            </a:r>
            <a:r>
              <a:rPr lang="en-GB" dirty="0" err="1" smtClean="0"/>
              <a:t>Stathes</a:t>
            </a:r>
            <a:r>
              <a:rPr lang="en-GB" dirty="0" smtClean="0"/>
              <a:t> </a:t>
            </a:r>
            <a:r>
              <a:rPr lang="en-GB" dirty="0" err="1" smtClean="0"/>
              <a:t>Paganis</a:t>
            </a:r>
            <a:r>
              <a:rPr lang="en-GB" dirty="0" smtClean="0"/>
              <a:t> (Sheffield)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00" y="109057"/>
            <a:ext cx="1655588" cy="108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tuoslogo_key_rgb_l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922" y="104175"/>
            <a:ext cx="2040174" cy="87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3" descr="ATLAS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24913"/>
            <a:ext cx="1224136" cy="157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553504" y="980728"/>
            <a:ext cx="2114840" cy="69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Trigger System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09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3 levels: LVL1, LVL2, Event Filter (EF)</a:t>
            </a:r>
            <a:endParaRPr lang="fr-FR" dirty="0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024886" y="1700809"/>
            <a:ext cx="3883657" cy="3672407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1520" y="1618456"/>
            <a:ext cx="436392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395536" y="5661248"/>
            <a:ext cx="8280920" cy="7920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Trigger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at 300 Hz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GB" sz="2600" dirty="0" smtClean="0"/>
              <a:t>T</a:t>
            </a:r>
            <a:r>
              <a:rPr lang="en-GB" sz="2600" baseline="0" dirty="0" smtClean="0"/>
              <a:t>rigger</a:t>
            </a:r>
            <a:r>
              <a:rPr lang="en-GB" sz="2600" dirty="0" smtClean="0"/>
              <a:t> menu updated to comply with the increasing luminosity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580112" y="4077072"/>
            <a:ext cx="3168352" cy="0"/>
          </a:xfrm>
          <a:prstGeom prst="line">
            <a:avLst/>
          </a:prstGeom>
          <a:ln w="9525">
            <a:solidFill>
              <a:schemeClr val="accent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88024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300 Hz</a:t>
            </a: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calo_cubes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7"/>
            <a:ext cx="4521466" cy="3835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</a:t>
            </a:r>
            <a:r>
              <a:rPr lang="en-US" dirty="0" smtClean="0"/>
              <a:t> Calorimeters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4464496" cy="12241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Active medium: Liquid Argon (</a:t>
            </a:r>
            <a:r>
              <a:rPr lang="en-US" dirty="0" err="1" smtClean="0"/>
              <a:t>LAr</a:t>
            </a:r>
            <a:r>
              <a:rPr lang="en-US" dirty="0" smtClean="0"/>
              <a:t>)</a:t>
            </a:r>
          </a:p>
          <a:p>
            <a:r>
              <a:rPr lang="en-GB" dirty="0" smtClean="0"/>
              <a:t>Accordion geometry (complete coverage in </a:t>
            </a:r>
            <a:r>
              <a:rPr lang="el-GR" dirty="0" smtClean="0"/>
              <a:t>φ</a:t>
            </a:r>
            <a:r>
              <a:rPr lang="en-US" dirty="0" smtClean="0">
                <a:latin typeface="Gill Sans MT" pitchFamily="34" charset="0"/>
              </a:rPr>
              <a:t>)</a:t>
            </a:r>
            <a:r>
              <a:rPr lang="en-GB" dirty="0" smtClean="0"/>
              <a:t> </a:t>
            </a:r>
          </a:p>
        </p:txBody>
      </p:sp>
      <p:pic>
        <p:nvPicPr>
          <p:cNvPr id="23555" name="Picture 3" descr="D:\annec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31628"/>
            <a:ext cx="3689327" cy="2213596"/>
          </a:xfrm>
          <a:prstGeom prst="rect">
            <a:avLst/>
          </a:prstGeom>
          <a:noFill/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5940152" y="4077072"/>
            <a:ext cx="3096344" cy="144016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noProof="0" dirty="0" smtClean="0"/>
              <a:t>   Longitudinal segmentation allowing to look at </a:t>
            </a:r>
            <a:r>
              <a:rPr lang="en-US" sz="2600" dirty="0" smtClean="0"/>
              <a:t>the shower </a:t>
            </a:r>
            <a:r>
              <a:rPr lang="en-US" sz="2600" noProof="0" dirty="0" smtClean="0"/>
              <a:t>development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561126" y="3537012"/>
            <a:ext cx="719286" cy="216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156176" y="4005064"/>
            <a:ext cx="280831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716016" y="548680"/>
            <a:ext cx="2088232" cy="50405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noProof="0" dirty="0" smtClean="0"/>
              <a:t>   EM Calorimeter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95536" y="5373216"/>
            <a:ext cx="8208912" cy="10801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signal is amplified, shaped and digitized by the Front-End electronics. The Back-End electronics reconstruct the energy and the time of each cell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5040052" y="944724"/>
            <a:ext cx="1368152" cy="11521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4"/>
          <p:cNvSpPr txBox="1">
            <a:spLocks/>
          </p:cNvSpPr>
          <p:nvPr/>
        </p:nvSpPr>
        <p:spPr>
          <a:xfrm rot="-3000000">
            <a:off x="5214883" y="1372609"/>
            <a:ext cx="990548" cy="33330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noProof="0" dirty="0" smtClean="0"/>
              <a:t>   ~20 X</a:t>
            </a:r>
            <a:r>
              <a:rPr lang="en-US" sz="2600" baseline="-25000" noProof="0" dirty="0" smtClean="0"/>
              <a:t>0</a:t>
            </a:r>
            <a:endParaRPr kumimoji="0" lang="fr-FR" sz="26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6200000" flipH="1" flipV="1">
            <a:off x="5292701" y="1269381"/>
            <a:ext cx="2033388" cy="18538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2580000">
            <a:off x="6672990" y="958612"/>
            <a:ext cx="111856" cy="16451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4932040" y="2708920"/>
            <a:ext cx="855712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noProof="0" dirty="0" smtClean="0"/>
              <a:t>   </a:t>
            </a:r>
            <a:r>
              <a:rPr lang="en-US" sz="2600" noProof="0" dirty="0" smtClean="0">
                <a:solidFill>
                  <a:srgbClr val="FF0000"/>
                </a:solidFill>
              </a:rPr>
              <a:t>e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5364088" y="2996952"/>
            <a:ext cx="21602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/>
          <p:cNvSpPr txBox="1">
            <a:spLocks/>
          </p:cNvSpPr>
          <p:nvPr/>
        </p:nvSpPr>
        <p:spPr>
          <a:xfrm>
            <a:off x="395536" y="1124744"/>
            <a:ext cx="4464496" cy="122413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sub-detectors: Electromagnetic Barrel and End-cap,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Hadronic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End-cap, Forward Calorimeter (~200000 cells)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(Digital) Signal Processor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568952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DSP is part of the </a:t>
            </a:r>
            <a:r>
              <a:rPr lang="en-US" dirty="0" err="1" smtClean="0"/>
              <a:t>LAr</a:t>
            </a:r>
            <a:r>
              <a:rPr lang="en-US" dirty="0" smtClean="0"/>
              <a:t> Back-End electronics . It computes the</a:t>
            </a:r>
            <a:r>
              <a:rPr lang="en-US" dirty="0" smtClean="0">
                <a:solidFill>
                  <a:schemeClr val="accent2"/>
                </a:solidFill>
              </a:rPr>
              <a:t> energy, signal timing </a:t>
            </a:r>
            <a:r>
              <a:rPr lang="en-US" dirty="0" smtClean="0"/>
              <a:t>and a</a:t>
            </a:r>
            <a:r>
              <a:rPr lang="en-US" dirty="0" smtClean="0">
                <a:solidFill>
                  <a:schemeClr val="accent2"/>
                </a:solidFill>
              </a:rPr>
              <a:t> quality factor</a:t>
            </a:r>
            <a:r>
              <a:rPr lang="en-US" dirty="0" smtClean="0"/>
              <a:t> for each cell.</a:t>
            </a:r>
          </a:p>
          <a:p>
            <a:pPr lvl="1"/>
            <a:r>
              <a:rPr lang="en-US" dirty="0" smtClean="0"/>
              <a:t>Store directly high level information rather than all the digital samples composing the electric signal recorded when a particle crosses the detector</a:t>
            </a:r>
          </a:p>
          <a:p>
            <a:r>
              <a:rPr lang="en-US" dirty="0" smtClean="0"/>
              <a:t>Online Monitoring of the DSP and investigation of any errors that occur during data-taking is vital since they can affect the data quality</a:t>
            </a:r>
          </a:p>
        </p:txBody>
      </p:sp>
      <p:pic>
        <p:nvPicPr>
          <p:cNvPr id="13" name="Picture 3" descr="D:\eon_vs_eo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3" y="3429000"/>
            <a:ext cx="3275857" cy="245882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91680" y="573325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Eonline</a:t>
            </a:r>
            <a:r>
              <a:rPr lang="en-US" dirty="0" smtClean="0"/>
              <a:t> [</a:t>
            </a:r>
            <a:r>
              <a:rPr lang="en-US" dirty="0" err="1" smtClean="0"/>
              <a:t>MeV</a:t>
            </a:r>
            <a:r>
              <a:rPr lang="en-US" dirty="0" smtClean="0"/>
              <a:t>]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 rot="-5400000">
            <a:off x="-545214" y="428845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Eoffline</a:t>
            </a:r>
            <a:r>
              <a:rPr lang="en-US" dirty="0" smtClean="0"/>
              <a:t> [</a:t>
            </a:r>
            <a:r>
              <a:rPr lang="en-US" dirty="0" err="1" smtClean="0"/>
              <a:t>MeV</a:t>
            </a:r>
            <a:r>
              <a:rPr lang="en-US" dirty="0" smtClean="0"/>
              <a:t>]</a:t>
            </a:r>
            <a:endParaRPr lang="fr-FR" dirty="0"/>
          </a:p>
        </p:txBody>
      </p:sp>
      <p:pic>
        <p:nvPicPr>
          <p:cNvPr id="21" name="Picture 1" descr="D:\dq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26144"/>
            <a:ext cx="4104456" cy="2535104"/>
          </a:xfrm>
          <a:prstGeom prst="rect">
            <a:avLst/>
          </a:prstGeom>
          <a:noFill/>
        </p:spPr>
      </p:pic>
      <p:sp>
        <p:nvSpPr>
          <p:cNvPr id="22" name="Content Placeholder 4"/>
          <p:cNvSpPr txBox="1">
            <a:spLocks/>
          </p:cNvSpPr>
          <p:nvPr/>
        </p:nvSpPr>
        <p:spPr>
          <a:xfrm>
            <a:off x="3059832" y="5589240"/>
            <a:ext cx="6048672" cy="108012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     Difference between the energy calculated on the DSP (online) and the energy calculated offline.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4 energy ranges defined,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 one with a different precision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619672" y="3501008"/>
            <a:ext cx="1872208" cy="288032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     ATLAS work in progress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6588224" y="3212976"/>
            <a:ext cx="1872208" cy="36004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     ATLAS work in progress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GB" dirty="0" smtClean="0">
                <a:latin typeface="Times New Roman"/>
                <a:cs typeface="Times New Roman"/>
              </a:rPr>
              <a:t>→</a:t>
            </a:r>
            <a:r>
              <a:rPr lang="en-GB" dirty="0" smtClean="0"/>
              <a:t>e</a:t>
            </a:r>
            <a:r>
              <a:rPr lang="el-GR" dirty="0" smtClean="0"/>
              <a:t>ν </a:t>
            </a:r>
            <a:r>
              <a:rPr lang="en-US" dirty="0" smtClean="0"/>
              <a:t>Analysis – Event Selection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425752" y="1867272"/>
            <a:ext cx="3610744" cy="2713856"/>
          </a:xfrm>
        </p:spPr>
        <p:txBody>
          <a:bodyPr>
            <a:normAutofit/>
          </a:bodyPr>
          <a:lstStyle/>
          <a:p>
            <a:r>
              <a:rPr lang="en-US" dirty="0" smtClean="0"/>
              <a:t>Selection cuts:</a:t>
            </a:r>
          </a:p>
          <a:p>
            <a:pPr lvl="1"/>
            <a:r>
              <a:rPr lang="en-US" dirty="0" smtClean="0"/>
              <a:t>Event cleaning cuts</a:t>
            </a:r>
          </a:p>
          <a:p>
            <a:pPr lvl="1"/>
            <a:r>
              <a:rPr lang="en-US" dirty="0" smtClean="0"/>
              <a:t>Electron cuts (pt, </a:t>
            </a:r>
            <a:r>
              <a:rPr lang="el-GR" dirty="0" smtClean="0"/>
              <a:t>η, </a:t>
            </a:r>
            <a:r>
              <a:rPr lang="en-US" dirty="0" smtClean="0"/>
              <a:t>     e identification)</a:t>
            </a:r>
          </a:p>
          <a:p>
            <a:pPr lvl="1"/>
            <a:r>
              <a:rPr lang="en-US" dirty="0" err="1" smtClean="0"/>
              <a:t>Etmiss</a:t>
            </a:r>
            <a:r>
              <a:rPr lang="en-US" dirty="0" smtClean="0"/>
              <a:t> cut (escaping </a:t>
            </a:r>
            <a:r>
              <a:rPr lang="el-GR" dirty="0" smtClean="0"/>
              <a:t>ν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 transverse mass cut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95536" y="5611688"/>
            <a:ext cx="7488832" cy="9136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data: 36.41 pb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lang="en-US" sz="2600" dirty="0" smtClean="0"/>
              <a:t> 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1" name="Picture 1" descr="C:\Users\tsionou\Desktop\wen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5" y="1528050"/>
            <a:ext cx="5439831" cy="305307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907704" y="2996952"/>
            <a:ext cx="1728192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1043608" y="2996952"/>
            <a:ext cx="792088" cy="648072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1907704" y="4005064"/>
            <a:ext cx="1080120" cy="64807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/>
          <p:cNvSpPr txBox="1">
            <a:spLocks/>
          </p:cNvSpPr>
          <p:nvPr/>
        </p:nvSpPr>
        <p:spPr>
          <a:xfrm>
            <a:off x="1691680" y="4797152"/>
            <a:ext cx="2655912" cy="64807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Soft tracks bend in the inner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detector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848225" y="4652963"/>
          <a:ext cx="4273550" cy="522287"/>
        </p:xfrm>
        <a:graphic>
          <a:graphicData uri="http://schemas.openxmlformats.org/presentationml/2006/ole">
            <p:oleObj spid="_x0000_s30721" name="Equation" r:id="rId5" imgW="228600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596336" y="3707740"/>
            <a:ext cx="1258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background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00392" y="4437112"/>
            <a:ext cx="1042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Isolation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Identification &amp; Isolation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39552" y="1124744"/>
            <a:ext cx="8064896" cy="25922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A number of variables is used to distinguish between electrons and fakes (3 levels of identification: loose, medium, tight)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300" dirty="0" smtClean="0">
                <a:solidFill>
                  <a:schemeClr val="tx2"/>
                </a:solidFill>
              </a:rPr>
              <a:t>Loose: calorimetric criteria (lateral shower shapes)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Medium: lateral and longitudinal shower shapes criteria,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track variables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300" baseline="0" dirty="0" smtClean="0">
                <a:solidFill>
                  <a:schemeClr val="tx2"/>
                </a:solidFill>
              </a:rPr>
              <a:t>Tight:</a:t>
            </a:r>
            <a:r>
              <a:rPr lang="en-US" sz="2300" dirty="0" smtClean="0">
                <a:solidFill>
                  <a:schemeClr val="tx2"/>
                </a:solidFill>
              </a:rPr>
              <a:t> cluster-track matching, track variables</a:t>
            </a:r>
          </a:p>
          <a:p>
            <a:pPr marL="91440" indent="-274320">
              <a:spcBef>
                <a:spcPts val="500"/>
              </a:spcBef>
              <a:buClr>
                <a:schemeClr val="accent2"/>
              </a:buClr>
              <a:buSzPct val="76000"/>
              <a:defRPr/>
            </a:pPr>
            <a:endParaRPr lang="en-US" sz="2300" dirty="0" smtClean="0">
              <a:solidFill>
                <a:schemeClr val="tx2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39552" y="3501008"/>
            <a:ext cx="8064896" cy="43204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Criteria defined in a p</a:t>
            </a:r>
            <a:r>
              <a:rPr lang="en-US" sz="2600" baseline="-25000" dirty="0" smtClean="0"/>
              <a:t>t</a:t>
            </a:r>
            <a:r>
              <a:rPr lang="en-US" sz="2600" dirty="0" smtClean="0"/>
              <a:t> and </a:t>
            </a:r>
            <a:r>
              <a:rPr lang="el-GR" sz="2600" dirty="0" smtClean="0"/>
              <a:t>η</a:t>
            </a:r>
            <a:r>
              <a:rPr lang="en-US" sz="2600" dirty="0" smtClean="0"/>
              <a:t> grid</a:t>
            </a:r>
            <a:endParaRPr lang="en-US" sz="2300" dirty="0" smtClean="0">
              <a:solidFill>
                <a:schemeClr val="tx2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707904" y="4725144"/>
            <a:ext cx="5364088" cy="172819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additional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cut to select W events is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calorimetric isolation </a:t>
            </a:r>
            <a:r>
              <a:rPr lang="en-US" sz="2600" dirty="0" smtClean="0"/>
              <a:t>(</a:t>
            </a:r>
            <a:r>
              <a:rPr lang="en-US" sz="2600" dirty="0" err="1" smtClean="0"/>
              <a:t>eg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Etcone30/Et)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values 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→ more </a:t>
            </a: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isolated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 </a:t>
            </a: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object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, </a:t>
            </a: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less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 </a:t>
            </a: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activity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 </a:t>
            </a: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around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 </a:t>
            </a: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it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C:\Users\tsionou\Desktop\etcone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2729483" cy="2445773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rot="5400000">
            <a:off x="6120172" y="3825044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32240" y="4437112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804248" y="3351470"/>
            <a:ext cx="1311965" cy="1071218"/>
          </a:xfrm>
          <a:custGeom>
            <a:avLst/>
            <a:gdLst>
              <a:gd name="connsiteX0" fmla="*/ 0 w 1311965"/>
              <a:gd name="connsiteY0" fmla="*/ 1029252 h 1071218"/>
              <a:gd name="connsiteX1" fmla="*/ 225287 w 1311965"/>
              <a:gd name="connsiteY1" fmla="*/ 22087 h 1071218"/>
              <a:gd name="connsiteX2" fmla="*/ 371061 w 1311965"/>
              <a:gd name="connsiteY2" fmla="*/ 896731 h 1071218"/>
              <a:gd name="connsiteX3" fmla="*/ 1311965 w 1311965"/>
              <a:gd name="connsiteY3" fmla="*/ 1069009 h 1071218"/>
              <a:gd name="connsiteX4" fmla="*/ 1311965 w 1311965"/>
              <a:gd name="connsiteY4" fmla="*/ 1069009 h 1071218"/>
              <a:gd name="connsiteX5" fmla="*/ 1311965 w 1311965"/>
              <a:gd name="connsiteY5" fmla="*/ 1069009 h 107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1965" h="1071218">
                <a:moveTo>
                  <a:pt x="0" y="1029252"/>
                </a:moveTo>
                <a:cubicBezTo>
                  <a:pt x="81722" y="536713"/>
                  <a:pt x="163444" y="44174"/>
                  <a:pt x="225287" y="22087"/>
                </a:cubicBezTo>
                <a:cubicBezTo>
                  <a:pt x="287130" y="0"/>
                  <a:pt x="189948" y="722244"/>
                  <a:pt x="371061" y="896731"/>
                </a:cubicBezTo>
                <a:cubicBezTo>
                  <a:pt x="552174" y="1071218"/>
                  <a:pt x="1311965" y="1069009"/>
                  <a:pt x="1311965" y="1069009"/>
                </a:cubicBezTo>
                <a:lnTo>
                  <a:pt x="1311965" y="1069009"/>
                </a:lnTo>
                <a:lnTo>
                  <a:pt x="1311965" y="1069009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reeform 20"/>
          <p:cNvSpPr/>
          <p:nvPr/>
        </p:nvSpPr>
        <p:spPr>
          <a:xfrm>
            <a:off x="6771861" y="3985366"/>
            <a:ext cx="1603513" cy="395356"/>
          </a:xfrm>
          <a:custGeom>
            <a:avLst/>
            <a:gdLst>
              <a:gd name="connsiteX0" fmla="*/ 0 w 1603513"/>
              <a:gd name="connsiteY0" fmla="*/ 395356 h 395356"/>
              <a:gd name="connsiteX1" fmla="*/ 927652 w 1603513"/>
              <a:gd name="connsiteY1" fmla="*/ 11043 h 395356"/>
              <a:gd name="connsiteX2" fmla="*/ 1603513 w 1603513"/>
              <a:gd name="connsiteY2" fmla="*/ 329096 h 3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3513" h="395356">
                <a:moveTo>
                  <a:pt x="0" y="395356"/>
                </a:moveTo>
                <a:cubicBezTo>
                  <a:pt x="330200" y="208721"/>
                  <a:pt x="660400" y="22086"/>
                  <a:pt x="927652" y="11043"/>
                </a:cubicBezTo>
                <a:cubicBezTo>
                  <a:pt x="1194904" y="0"/>
                  <a:pt x="1399208" y="164548"/>
                  <a:pt x="1603513" y="329096"/>
                </a:cubicBezTo>
              </a:path>
            </a:pathLst>
          </a:cu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7092280" y="3140968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Signal (isolated electrons)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2447764" y="5049180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63688" y="5302949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Energy in a cone around the shower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Cutflow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3528" y="1219200"/>
            <a:ext cx="4186808" cy="2785864"/>
          </a:xfrm>
        </p:spPr>
        <p:txBody>
          <a:bodyPr>
            <a:normAutofit/>
          </a:bodyPr>
          <a:lstStyle/>
          <a:p>
            <a:r>
              <a:rPr lang="en-US" dirty="0" err="1" smtClean="0"/>
              <a:t>Cutflow</a:t>
            </a:r>
            <a:r>
              <a:rPr lang="en-US" dirty="0" smtClean="0"/>
              <a:t> for the W analysis</a:t>
            </a:r>
          </a:p>
          <a:p>
            <a:pPr lvl="1"/>
            <a:r>
              <a:rPr lang="en-US" dirty="0" err="1" smtClean="0"/>
              <a:t>Preselection</a:t>
            </a:r>
            <a:r>
              <a:rPr lang="en-US" dirty="0" smtClean="0"/>
              <a:t> includes event cleaning cuts as well as a number of electron cuts such as p</a:t>
            </a:r>
            <a:r>
              <a:rPr lang="en-US" baseline="-25000" dirty="0" smtClean="0"/>
              <a:t>t</a:t>
            </a:r>
            <a:r>
              <a:rPr lang="en-US" dirty="0" smtClean="0"/>
              <a:t> and </a:t>
            </a:r>
            <a:r>
              <a:rPr lang="el-GR" dirty="0" smtClean="0"/>
              <a:t>η</a:t>
            </a:r>
            <a:endParaRPr lang="fr-F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5" y="4074882"/>
          <a:ext cx="7920879" cy="223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42985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( 36.</a:t>
                      </a:r>
                      <a:r>
                        <a:rPr lang="en-US" baseline="0" dirty="0" smtClean="0"/>
                        <a:t> 41 pb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fr-FR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Expected</a:t>
                      </a:r>
                      <a:r>
                        <a:rPr lang="en-GB" baseline="0" dirty="0" smtClean="0"/>
                        <a:t> signal (MC)</a:t>
                      </a:r>
                      <a:endParaRPr lang="fr-FR" dirty="0"/>
                    </a:p>
                  </a:txBody>
                  <a:tcPr marT="25200" marB="25200"/>
                </a:tc>
              </a:tr>
              <a:tr h="42985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Preselection</a:t>
                      </a:r>
                      <a:endParaRPr lang="fr-FR" sz="18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506103</a:t>
                      </a:r>
                      <a:endParaRPr lang="fr-FR" sz="18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157358</a:t>
                      </a:r>
                      <a:endParaRPr lang="fr-FR" sz="1800" dirty="0"/>
                    </a:p>
                  </a:txBody>
                  <a:tcPr marT="25200" marB="25200"/>
                </a:tc>
              </a:tr>
              <a:tr h="429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 Identification tight</a:t>
                      </a:r>
                      <a:endParaRPr lang="fr-FR" sz="18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197446</a:t>
                      </a:r>
                      <a:endParaRPr lang="fr-FR" sz="18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136010</a:t>
                      </a:r>
                      <a:endParaRPr lang="fr-FR" sz="1800" dirty="0"/>
                    </a:p>
                  </a:txBody>
                  <a:tcPr marT="25200" marB="25200"/>
                </a:tc>
              </a:tr>
              <a:tr h="42985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Etmiss</a:t>
                      </a:r>
                      <a:r>
                        <a:rPr lang="en-US" sz="1800" dirty="0" smtClean="0"/>
                        <a:t>&gt;25 </a:t>
                      </a:r>
                      <a:r>
                        <a:rPr lang="en-US" sz="1800" dirty="0" err="1" smtClean="0"/>
                        <a:t>GeV</a:t>
                      </a:r>
                      <a:endParaRPr lang="fr-FR" sz="18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135221</a:t>
                      </a:r>
                      <a:endParaRPr lang="fr-FR" sz="18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110582</a:t>
                      </a:r>
                      <a:endParaRPr lang="fr-FR" sz="1800" dirty="0"/>
                    </a:p>
                  </a:txBody>
                  <a:tcPr marT="25200" marB="25200"/>
                </a:tc>
              </a:tr>
              <a:tr h="51501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</a:t>
                      </a:r>
                      <a:r>
                        <a:rPr lang="en-US" sz="1800" baseline="-25000" dirty="0" err="1" smtClean="0"/>
                        <a:t>tW</a:t>
                      </a:r>
                      <a:r>
                        <a:rPr lang="en-US" sz="1800" dirty="0" smtClean="0"/>
                        <a:t>&gt;40 </a:t>
                      </a:r>
                      <a:r>
                        <a:rPr lang="en-US" sz="1800" dirty="0" err="1" smtClean="0"/>
                        <a:t>GeV</a:t>
                      </a:r>
                      <a:endParaRPr lang="fr-FR" sz="18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rgbClr val="000000"/>
                          </a:solidFill>
                        </a:rPr>
                        <a:t>118521</a:t>
                      </a:r>
                      <a:endParaRPr lang="fr-FR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rgbClr val="000000"/>
                          </a:solidFill>
                        </a:rPr>
                        <a:t>109465</a:t>
                      </a:r>
                      <a:endParaRPr lang="fr-FR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2051720" y="3284984"/>
            <a:ext cx="230425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Etmiss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 for the W selection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D:\jjc2010\met_stack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536504" cy="3642464"/>
          </a:xfrm>
          <a:prstGeom prst="rect">
            <a:avLst/>
          </a:prstGeom>
          <a:noFill/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7740352" y="1310824"/>
            <a:ext cx="1080120" cy="108012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lang="en-GB" sz="2600" dirty="0" smtClean="0">
                <a:cs typeface="Times New Roman"/>
              </a:rPr>
              <a:t>→</a:t>
            </a:r>
            <a:r>
              <a:rPr lang="en-US" sz="2600" dirty="0" smtClean="0">
                <a:cs typeface="Times New Roman"/>
              </a:rPr>
              <a:t>e</a:t>
            </a:r>
            <a:r>
              <a:rPr lang="el-GR" sz="2600" dirty="0" smtClean="0"/>
              <a:t>ν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600" dirty="0" smtClean="0"/>
              <a:t>W</a:t>
            </a:r>
            <a:r>
              <a:rPr lang="en-GB" sz="2600" dirty="0" smtClean="0">
                <a:cs typeface="Times New Roman"/>
              </a:rPr>
              <a:t>→</a:t>
            </a:r>
            <a:r>
              <a:rPr lang="el-GR" sz="2600" dirty="0" smtClean="0">
                <a:cs typeface="Times New Roman"/>
              </a:rPr>
              <a:t>τ</a:t>
            </a:r>
            <a:r>
              <a:rPr lang="el-GR" sz="2600" dirty="0" smtClean="0"/>
              <a:t>ν</a:t>
            </a:r>
            <a:endParaRPr lang="en-US" sz="260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lang="en-GB" sz="2600" dirty="0" smtClean="0">
                <a:cs typeface="Times New Roman"/>
              </a:rPr>
              <a:t>→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600" dirty="0" smtClean="0"/>
              <a:t>QCD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452320" y="138283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452320" y="1526848"/>
            <a:ext cx="288032" cy="720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ounded Rectangle 12"/>
          <p:cNvSpPr/>
          <p:nvPr/>
        </p:nvSpPr>
        <p:spPr>
          <a:xfrm>
            <a:off x="7452320" y="1742872"/>
            <a:ext cx="288032" cy="7200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ounded Rectangle 13"/>
          <p:cNvSpPr/>
          <p:nvPr/>
        </p:nvSpPr>
        <p:spPr>
          <a:xfrm>
            <a:off x="7452320" y="1958896"/>
            <a:ext cx="288032" cy="7200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ounded Rectangle 14"/>
          <p:cNvSpPr/>
          <p:nvPr/>
        </p:nvSpPr>
        <p:spPr>
          <a:xfrm>
            <a:off x="7452320" y="2174920"/>
            <a:ext cx="288032" cy="7200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4391980" y="2138916"/>
            <a:ext cx="2808312" cy="0"/>
          </a:xfrm>
          <a:prstGeom prst="line">
            <a:avLst/>
          </a:prstGeom>
          <a:ln w="15875"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6684963" y="914400"/>
          <a:ext cx="1671637" cy="427038"/>
        </p:xfrm>
        <a:graphic>
          <a:graphicData uri="http://schemas.openxmlformats.org/presentationml/2006/ole">
            <p:oleObj spid="_x0000_s44033" name="Equation" r:id="rId4" imgW="1091880" imgH="27936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380312" y="3717032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Etmiss</a:t>
            </a:r>
            <a:r>
              <a:rPr lang="en-US" dirty="0" smtClean="0"/>
              <a:t> [</a:t>
            </a:r>
            <a:r>
              <a:rPr lang="en-US" dirty="0" err="1" smtClean="0"/>
              <a:t>GeV</a:t>
            </a:r>
            <a:r>
              <a:rPr lang="en-US" dirty="0" smtClean="0"/>
              <a:t>]</a:t>
            </a:r>
            <a:endParaRPr lang="fr-FR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211960" y="314096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4"/>
          <p:cNvSpPr txBox="1">
            <a:spLocks/>
          </p:cNvSpPr>
          <p:nvPr/>
        </p:nvSpPr>
        <p:spPr>
          <a:xfrm>
            <a:off x="6660232" y="692696"/>
            <a:ext cx="2016224" cy="43204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     ATLAS work in progress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D:\jjc2010\mtw_st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4320480" cy="3168352"/>
          </a:xfrm>
          <a:prstGeom prst="rect">
            <a:avLst/>
          </a:prstGeom>
          <a:noFill/>
        </p:spPr>
      </p:pic>
      <p:pic>
        <p:nvPicPr>
          <p:cNvPr id="6" name="Picture 6" descr="C:\Users\tsionou\Desktop\mt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340768"/>
            <a:ext cx="4032448" cy="34237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 Transverse Mass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411760" y="4653136"/>
            <a:ext cx="4824536" cy="4320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all cuts the S/B is ~15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4896036" y="2816932"/>
            <a:ext cx="2808312" cy="0"/>
          </a:xfrm>
          <a:prstGeom prst="line">
            <a:avLst/>
          </a:prstGeom>
          <a:ln w="15875"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 txBox="1">
            <a:spLocks/>
          </p:cNvSpPr>
          <p:nvPr/>
        </p:nvSpPr>
        <p:spPr>
          <a:xfrm>
            <a:off x="72008" y="5373216"/>
            <a:ext cx="9540552" cy="108012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pected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2600" dirty="0" smtClean="0"/>
              <a:t>W</a:t>
            </a:r>
            <a:r>
              <a:rPr lang="en-GB" sz="2600" dirty="0" smtClean="0">
                <a:cs typeface="Times New Roman"/>
              </a:rPr>
              <a:t>→</a:t>
            </a:r>
            <a:r>
              <a:rPr lang="en-US" sz="2600" dirty="0" smtClean="0">
                <a:cs typeface="Times New Roman"/>
              </a:rPr>
              <a:t>e</a:t>
            </a:r>
            <a:r>
              <a:rPr lang="el-GR" sz="2600" dirty="0" smtClean="0"/>
              <a:t>ν </a:t>
            </a:r>
            <a:r>
              <a:rPr lang="en-US" sz="2600" dirty="0" smtClean="0"/>
              <a:t> X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-section: </a:t>
            </a:r>
            <a:r>
              <a:rPr lang="el-GR" sz="2600" dirty="0" smtClean="0"/>
              <a:t>σ</a:t>
            </a:r>
            <a:r>
              <a:rPr lang="en-US" sz="2600" baseline="-25000" dirty="0" smtClean="0">
                <a:latin typeface="Gill Sans MT" pitchFamily="34" charset="0"/>
              </a:rPr>
              <a:t>W</a:t>
            </a:r>
            <a:r>
              <a:rPr lang="fr-FR" sz="2600" baseline="-25000" dirty="0" smtClean="0">
                <a:latin typeface="Times New Roman"/>
                <a:cs typeface="Times New Roman"/>
              </a:rPr>
              <a:t>→</a:t>
            </a:r>
            <a:r>
              <a:rPr lang="en-US" sz="2600" baseline="-25000" dirty="0" smtClean="0"/>
              <a:t>e</a:t>
            </a:r>
            <a:r>
              <a:rPr lang="el-GR" sz="2600" baseline="-25000" dirty="0" smtClean="0"/>
              <a:t>ν</a:t>
            </a:r>
            <a:r>
              <a:rPr lang="el-GR" sz="2600" dirty="0" smtClean="0"/>
              <a:t>=</a:t>
            </a:r>
            <a:r>
              <a:rPr lang="fr-FR" sz="2600" dirty="0" smtClean="0">
                <a:solidFill>
                  <a:schemeClr val="accent2"/>
                </a:solidFill>
              </a:rPr>
              <a:t>10.46</a:t>
            </a:r>
            <a:r>
              <a:rPr lang="fr-FR" sz="2600" dirty="0" smtClean="0"/>
              <a:t> ± 0.42 nb (MSTW2008)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 err="1" smtClean="0"/>
              <a:t>Measured</a:t>
            </a:r>
            <a:r>
              <a:rPr lang="fr-FR" sz="2600" dirty="0" smtClean="0"/>
              <a:t> </a:t>
            </a:r>
            <a:r>
              <a:rPr lang="en-US" sz="2600" dirty="0" smtClean="0"/>
              <a:t>W</a:t>
            </a:r>
            <a:r>
              <a:rPr lang="en-GB" sz="2600" dirty="0" smtClean="0">
                <a:cs typeface="Times New Roman"/>
              </a:rPr>
              <a:t>→</a:t>
            </a:r>
            <a:r>
              <a:rPr lang="en-US" sz="2600" dirty="0" smtClean="0">
                <a:cs typeface="Times New Roman"/>
              </a:rPr>
              <a:t>e</a:t>
            </a:r>
            <a:r>
              <a:rPr lang="el-GR" sz="2600" dirty="0" smtClean="0"/>
              <a:t>ν </a:t>
            </a:r>
            <a:r>
              <a:rPr lang="fr-FR" sz="2600" dirty="0" smtClean="0"/>
              <a:t>X-section: </a:t>
            </a:r>
            <a:r>
              <a:rPr lang="el-GR" sz="2600" dirty="0" smtClean="0"/>
              <a:t>σ</a:t>
            </a:r>
            <a:r>
              <a:rPr lang="en-US" sz="2600" baseline="-25000" dirty="0" smtClean="0">
                <a:latin typeface="Gill Sans MT" pitchFamily="34" charset="0"/>
              </a:rPr>
              <a:t>W</a:t>
            </a:r>
            <a:r>
              <a:rPr lang="fr-FR" sz="2600" baseline="-25000" dirty="0" smtClean="0">
                <a:latin typeface="Times New Roman"/>
                <a:cs typeface="Times New Roman"/>
              </a:rPr>
              <a:t>→</a:t>
            </a:r>
            <a:r>
              <a:rPr lang="en-US" sz="2600" baseline="-25000" dirty="0" smtClean="0"/>
              <a:t>e</a:t>
            </a:r>
            <a:r>
              <a:rPr lang="el-GR" sz="2600" baseline="-25000" dirty="0" smtClean="0"/>
              <a:t>ν</a:t>
            </a:r>
            <a:r>
              <a:rPr lang="el-GR" sz="2600" dirty="0" smtClean="0"/>
              <a:t>= </a:t>
            </a:r>
            <a:r>
              <a:rPr lang="fr-FR" sz="2600" dirty="0" smtClean="0">
                <a:solidFill>
                  <a:schemeClr val="accent2"/>
                </a:solidFill>
              </a:rPr>
              <a:t>10.02</a:t>
            </a:r>
            <a:r>
              <a:rPr lang="fr-FR" sz="2600" dirty="0" smtClean="0"/>
              <a:t> ± 0.23</a:t>
            </a:r>
            <a:r>
              <a:rPr lang="fr-FR" sz="1600" dirty="0" smtClean="0"/>
              <a:t>(stat)</a:t>
            </a:r>
            <a:r>
              <a:rPr lang="fr-FR" sz="2600" dirty="0" smtClean="0"/>
              <a:t> ± 0.37</a:t>
            </a:r>
            <a:r>
              <a:rPr lang="fr-FR" sz="1600" dirty="0" smtClean="0"/>
              <a:t>(</a:t>
            </a:r>
            <a:r>
              <a:rPr lang="fr-FR" sz="1600" dirty="0" err="1" smtClean="0"/>
              <a:t>syst</a:t>
            </a:r>
            <a:r>
              <a:rPr lang="fr-FR" sz="1600" dirty="0" smtClean="0"/>
              <a:t>) </a:t>
            </a:r>
            <a:r>
              <a:rPr lang="fr-FR" sz="2600" dirty="0" smtClean="0"/>
              <a:t>± 1.11</a:t>
            </a:r>
            <a:r>
              <a:rPr lang="fr-FR" sz="1600" dirty="0" smtClean="0"/>
              <a:t>(</a:t>
            </a:r>
            <a:r>
              <a:rPr lang="fr-FR" sz="1600" dirty="0" err="1" smtClean="0"/>
              <a:t>lumi</a:t>
            </a:r>
            <a:r>
              <a:rPr lang="fr-FR" sz="1600" dirty="0" smtClean="0"/>
              <a:t>)</a:t>
            </a:r>
            <a:r>
              <a:rPr lang="fr-FR" sz="2600" dirty="0" smtClean="0"/>
              <a:t> nb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fr-FR" sz="2600" dirty="0" smtClean="0"/>
              <a:t>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1376" y="4221088"/>
            <a:ext cx="1618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tW</a:t>
            </a:r>
            <a:r>
              <a:rPr lang="en-US" dirty="0" smtClean="0"/>
              <a:t> [</a:t>
            </a:r>
            <a:r>
              <a:rPr lang="en-US" dirty="0" err="1" smtClean="0"/>
              <a:t>GeV</a:t>
            </a:r>
            <a:r>
              <a:rPr lang="en-US" dirty="0" smtClean="0"/>
              <a:t>]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7273824" y="4427820"/>
            <a:ext cx="1618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tW</a:t>
            </a:r>
            <a:r>
              <a:rPr lang="en-US" dirty="0" smtClean="0"/>
              <a:t> [</a:t>
            </a:r>
            <a:r>
              <a:rPr lang="en-US" dirty="0" err="1" smtClean="0"/>
              <a:t>GeV</a:t>
            </a:r>
            <a:r>
              <a:rPr lang="en-US" dirty="0" smtClean="0"/>
              <a:t>]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1124744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547664" y="1916832"/>
            <a:ext cx="1080120" cy="864096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lang="en-GB" sz="2600" dirty="0" smtClean="0">
                <a:cs typeface="Times New Roman"/>
              </a:rPr>
              <a:t>→</a:t>
            </a:r>
            <a:r>
              <a:rPr lang="en-US" sz="2600" dirty="0" smtClean="0">
                <a:cs typeface="Times New Roman"/>
              </a:rPr>
              <a:t>e</a:t>
            </a:r>
            <a:r>
              <a:rPr lang="el-GR" sz="2600" dirty="0" smtClean="0"/>
              <a:t>ν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600" dirty="0" smtClean="0"/>
              <a:t>W</a:t>
            </a:r>
            <a:r>
              <a:rPr lang="en-GB" sz="2600" dirty="0" smtClean="0">
                <a:cs typeface="Times New Roman"/>
              </a:rPr>
              <a:t>→</a:t>
            </a:r>
            <a:r>
              <a:rPr lang="el-GR" sz="2600" dirty="0" smtClean="0">
                <a:cs typeface="Times New Roman"/>
              </a:rPr>
              <a:t>τ</a:t>
            </a:r>
            <a:r>
              <a:rPr lang="el-GR" sz="2600" dirty="0" smtClean="0"/>
              <a:t>ν</a:t>
            </a:r>
            <a:endParaRPr lang="en-US" sz="260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lang="en-GB" sz="2600" dirty="0" smtClean="0">
                <a:cs typeface="Times New Roman"/>
              </a:rPr>
              <a:t>→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59632" y="198884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259632" y="2132856"/>
            <a:ext cx="288032" cy="720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1259632" y="2348880"/>
            <a:ext cx="288032" cy="7200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1259632" y="2564904"/>
            <a:ext cx="288032" cy="7200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88988" y="1561803"/>
          <a:ext cx="1671637" cy="427037"/>
        </p:xfrm>
        <a:graphic>
          <a:graphicData uri="http://schemas.openxmlformats.org/presentationml/2006/ole">
            <p:oleObj spid="_x0000_s43010" name="Equation" r:id="rId6" imgW="1091880" imgH="279360" progId="Equation.3">
              <p:embed/>
            </p:oleObj>
          </a:graphicData>
        </a:graphic>
      </p:graphicFrame>
      <p:sp>
        <p:nvSpPr>
          <p:cNvPr id="24" name="Content Placeholder 4"/>
          <p:cNvSpPr txBox="1">
            <a:spLocks/>
          </p:cNvSpPr>
          <p:nvPr/>
        </p:nvSpPr>
        <p:spPr>
          <a:xfrm>
            <a:off x="2339752" y="1268760"/>
            <a:ext cx="2016224" cy="43204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     ATLAS work in progress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6660232" y="1196752"/>
            <a:ext cx="1944216" cy="36004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     ATLAS Preliminary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wstot_datawen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33" y="3861048"/>
            <a:ext cx="4349771" cy="2661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Shower Shapes from W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640960" cy="216024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Setting up an </a:t>
            </a:r>
            <a:r>
              <a:rPr lang="en-GB" dirty="0" smtClean="0">
                <a:solidFill>
                  <a:schemeClr val="accent2"/>
                </a:solidFill>
              </a:rPr>
              <a:t>alternative selection</a:t>
            </a:r>
            <a:r>
              <a:rPr lang="en-GB" dirty="0" smtClean="0"/>
              <a:t> based mostly on Inner Detector variables allowed to study these shower shapes.  Alternative cuts:</a:t>
            </a:r>
          </a:p>
          <a:p>
            <a:pPr lvl="1"/>
            <a:r>
              <a:rPr lang="en-GB" dirty="0" smtClean="0"/>
              <a:t>event cleaning cuts</a:t>
            </a:r>
          </a:p>
          <a:p>
            <a:pPr lvl="1"/>
            <a:r>
              <a:rPr lang="en-GB" dirty="0" smtClean="0"/>
              <a:t>electron cuts (pt, </a:t>
            </a:r>
            <a:r>
              <a:rPr lang="el-GR" dirty="0" smtClean="0"/>
              <a:t>η</a:t>
            </a:r>
            <a:r>
              <a:rPr lang="en-US" dirty="0" smtClean="0"/>
              <a:t>, number Inner Detector hits, loose identification, isolation)</a:t>
            </a:r>
          </a:p>
          <a:p>
            <a:pPr lvl="1"/>
            <a:r>
              <a:rPr lang="en-US" dirty="0" err="1" smtClean="0"/>
              <a:t>Etmiss</a:t>
            </a:r>
            <a:r>
              <a:rPr lang="en-US" dirty="0" smtClean="0"/>
              <a:t> cut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23528" y="1124744"/>
            <a:ext cx="8676456" cy="10081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 </a:t>
            </a:r>
            <a:r>
              <a:rPr lang="en-GB" sz="2600" dirty="0" err="1" smtClean="0"/>
              <a:t>W</a:t>
            </a:r>
            <a:r>
              <a:rPr lang="en-GB" sz="2600" dirty="0" err="1" smtClean="0">
                <a:latin typeface="Times New Roman"/>
                <a:cs typeface="Times New Roman"/>
              </a:rPr>
              <a:t>→</a:t>
            </a:r>
            <a:r>
              <a:rPr lang="en-GB" sz="2600" dirty="0" err="1" smtClean="0"/>
              <a:t>e</a:t>
            </a:r>
            <a:r>
              <a:rPr lang="el-GR" sz="2600" dirty="0" smtClean="0"/>
              <a:t>ν</a:t>
            </a:r>
            <a:r>
              <a:rPr lang="en-GB" sz="2600" dirty="0" smtClean="0"/>
              <a:t> is a </a:t>
            </a:r>
            <a:r>
              <a:rPr lang="en-GB" sz="2600" dirty="0" smtClean="0">
                <a:solidFill>
                  <a:schemeClr val="accent2"/>
                </a:solidFill>
              </a:rPr>
              <a:t>clean signal</a:t>
            </a:r>
            <a:r>
              <a:rPr lang="en-GB" sz="2600" dirty="0" smtClean="0"/>
              <a:t>. It can be used to compare electrons in data and Monte Carlo</a:t>
            </a:r>
            <a:endParaRPr lang="en-US" sz="260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Official analysis uses cuts on calorimetric electron shower shapes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267744" y="4221088"/>
            <a:ext cx="2016224" cy="1084351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800" dirty="0" smtClean="0">
                <a:solidFill>
                  <a:srgbClr val="000000"/>
                </a:solidFill>
              </a:rPr>
              <a:t>    Shower width broader in data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D:\eovp_datawen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221" y="3910146"/>
            <a:ext cx="4391267" cy="2687206"/>
          </a:xfrm>
          <a:prstGeom prst="rect">
            <a:avLst/>
          </a:prstGeom>
          <a:noFill/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5940152" y="4509120"/>
            <a:ext cx="2520280" cy="369605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800" dirty="0" smtClean="0">
                <a:solidFill>
                  <a:srgbClr val="000000"/>
                </a:solidFill>
              </a:rPr>
              <a:t>    Calibration effect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339752" y="3933056"/>
            <a:ext cx="2016224" cy="43204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     ATLAS work in progress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732240" y="4005064"/>
            <a:ext cx="2016224" cy="43204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     ATLAS work in progress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Estimation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06896" y="1723256"/>
            <a:ext cx="8229600" cy="1057672"/>
          </a:xfrm>
        </p:spPr>
        <p:txBody>
          <a:bodyPr>
            <a:normAutofit fontScale="925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2"/>
                </a:solidFill>
              </a:rPr>
              <a:t>electroweak background </a:t>
            </a:r>
            <a:r>
              <a:rPr lang="en-US" dirty="0" smtClean="0"/>
              <a:t>(well-known)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is estimated using Monte Carlo. The W</a:t>
            </a:r>
            <a:r>
              <a:rPr lang="en-GB" dirty="0" smtClean="0">
                <a:latin typeface="Times New Roman"/>
                <a:cs typeface="Times New Roman"/>
              </a:rPr>
              <a:t>→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r>
              <a:rPr lang="el-GR" dirty="0" smtClean="0"/>
              <a:t>ν </a:t>
            </a:r>
            <a:r>
              <a:rPr lang="en-US" dirty="0" smtClean="0"/>
              <a:t>and Z</a:t>
            </a:r>
            <a:r>
              <a:rPr lang="en-GB" dirty="0" smtClean="0">
                <a:latin typeface="Times New Roman"/>
                <a:cs typeface="Times New Roman"/>
              </a:rPr>
              <a:t>→</a:t>
            </a:r>
            <a:r>
              <a:rPr lang="en-US" dirty="0" err="1" smtClean="0"/>
              <a:t>ee</a:t>
            </a:r>
            <a:r>
              <a:rPr lang="en-US" dirty="0" smtClean="0"/>
              <a:t> processes are studied</a:t>
            </a:r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2708920"/>
          <a:ext cx="8280920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76264"/>
                <a:gridCol w="1872208"/>
                <a:gridCol w="1728192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Data (3.13pb</a:t>
                      </a:r>
                      <a:r>
                        <a:rPr lang="en-US" sz="2300" baseline="30000" dirty="0" smtClean="0"/>
                        <a:t>-1</a:t>
                      </a:r>
                      <a:r>
                        <a:rPr lang="en-US" sz="2300" dirty="0" smtClean="0"/>
                        <a:t>)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W→e</a:t>
                      </a:r>
                      <a:r>
                        <a:rPr lang="el-GR" sz="2300" dirty="0" smtClean="0"/>
                        <a:t>ν</a:t>
                      </a:r>
                      <a:r>
                        <a:rPr lang="en-US" sz="2300" dirty="0" smtClean="0"/>
                        <a:t> (signal)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W→</a:t>
                      </a:r>
                      <a:r>
                        <a:rPr lang="el-GR" sz="2300" dirty="0" smtClean="0"/>
                        <a:t>τν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Z→ee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000000"/>
                          </a:solidFill>
                        </a:rPr>
                        <a:t>9901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9400±32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242±5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40±1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1907704" y="4099520"/>
            <a:ext cx="6789440" cy="9856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800" dirty="0" smtClean="0">
                <a:solidFill>
                  <a:srgbClr val="000000"/>
                </a:solidFill>
              </a:rPr>
              <a:t>    The W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→</a:t>
            </a:r>
            <a:r>
              <a:rPr lang="el-GR" sz="2800" dirty="0" smtClean="0">
                <a:solidFill>
                  <a:srgbClr val="000000"/>
                </a:solidFill>
                <a:cs typeface="Times New Roman"/>
              </a:rPr>
              <a:t>τν</a:t>
            </a:r>
            <a:r>
              <a:rPr lang="en-US" sz="2800" dirty="0" smtClean="0">
                <a:solidFill>
                  <a:srgbClr val="000000"/>
                </a:solidFill>
              </a:rPr>
              <a:t> is the main electroweak background and amounts to ~2.5% of the signal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184068" y="3753036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4"/>
          <p:cNvSpPr txBox="1">
            <a:spLocks/>
          </p:cNvSpPr>
          <p:nvPr/>
        </p:nvSpPr>
        <p:spPr>
          <a:xfrm>
            <a:off x="755576" y="5013176"/>
            <a:ext cx="8352928" cy="122413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QCD background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The QCD cross-section is not well-known so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data-driven methods are used in order to estimate this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background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67544" y="1268760"/>
            <a:ext cx="8352928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sources of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background in W analysis: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QCD Background Estimation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79240"/>
            <a:ext cx="5050904" cy="1561728"/>
          </a:xfrm>
        </p:spPr>
        <p:txBody>
          <a:bodyPr>
            <a:normAutofit/>
          </a:bodyPr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After the analysis</a:t>
            </a:r>
          </a:p>
          <a:p>
            <a:pPr lvl="1"/>
            <a:r>
              <a:rPr lang="en-US" dirty="0" smtClean="0"/>
              <a:t>Applying an additional cut</a:t>
            </a:r>
            <a:endParaRPr lang="fr-F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347864" y="1916832"/>
          <a:ext cx="3096344" cy="599176"/>
        </p:xfrm>
        <a:graphic>
          <a:graphicData uri="http://schemas.openxmlformats.org/presentationml/2006/ole">
            <p:oleObj spid="_x0000_s2050" name="Equation" r:id="rId3" imgW="1244520" imgH="2412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325814" y="2348880"/>
          <a:ext cx="4278634" cy="633347"/>
        </p:xfrm>
        <a:graphic>
          <a:graphicData uri="http://schemas.openxmlformats.org/presentationml/2006/ole">
            <p:oleObj spid="_x0000_s2051" name="Equation" r:id="rId4" imgW="1714320" imgH="253800" progId="Equation.3">
              <p:embed/>
            </p:oleObj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467544" y="3451448"/>
            <a:ext cx="8136904" cy="2137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Variables to be measured in order to calculate N</a:t>
            </a:r>
            <a:r>
              <a:rPr lang="en-US" sz="2600" baseline="-25000" dirty="0" smtClean="0"/>
              <a:t>QCD</a:t>
            </a:r>
            <a:endParaRPr kumimoji="0" lang="en-US" sz="26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300" dirty="0" err="1" smtClean="0">
                <a:solidFill>
                  <a:schemeClr val="accent2"/>
                </a:solidFill>
              </a:rPr>
              <a:t>N</a:t>
            </a:r>
            <a:r>
              <a:rPr lang="en-US" sz="2300" baseline="-25000" dirty="0" err="1" smtClean="0">
                <a:solidFill>
                  <a:schemeClr val="accent2"/>
                </a:solidFill>
              </a:rPr>
              <a:t>wcand</a:t>
            </a:r>
            <a:r>
              <a:rPr lang="en-US" sz="2300" dirty="0" smtClean="0">
                <a:solidFill>
                  <a:schemeClr val="tx2"/>
                </a:solidFill>
              </a:rPr>
              <a:t>, </a:t>
            </a:r>
            <a:r>
              <a:rPr lang="en-US" sz="2300" dirty="0" err="1" smtClean="0">
                <a:solidFill>
                  <a:schemeClr val="accent2"/>
                </a:solidFill>
              </a:rPr>
              <a:t>N</a:t>
            </a:r>
            <a:r>
              <a:rPr lang="en-US" sz="2300" baseline="-25000" dirty="0" err="1" smtClean="0">
                <a:solidFill>
                  <a:schemeClr val="accent2"/>
                </a:solidFill>
              </a:rPr>
              <a:t>wcand,cut</a:t>
            </a:r>
            <a:r>
              <a:rPr lang="en-US" sz="2300" dirty="0" smtClean="0">
                <a:solidFill>
                  <a:schemeClr val="tx2"/>
                </a:solidFill>
              </a:rPr>
              <a:t> from the </a:t>
            </a:r>
            <a:r>
              <a:rPr lang="en-US" sz="2300" dirty="0" err="1" smtClean="0">
                <a:solidFill>
                  <a:schemeClr val="tx2"/>
                </a:solidFill>
              </a:rPr>
              <a:t>cutflow</a:t>
            </a:r>
            <a:r>
              <a:rPr lang="en-US" sz="2300" dirty="0" smtClean="0">
                <a:solidFill>
                  <a:schemeClr val="tx2"/>
                </a:solidFill>
              </a:rPr>
              <a:t> of the analysis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el-GR" sz="2300" dirty="0" smtClean="0">
                <a:solidFill>
                  <a:schemeClr val="accent2"/>
                </a:solidFill>
              </a:rPr>
              <a:t>ε</a:t>
            </a:r>
            <a:r>
              <a:rPr lang="en-US" sz="2300" baseline="-25000" dirty="0" smtClean="0">
                <a:solidFill>
                  <a:schemeClr val="accent2"/>
                </a:solidFill>
              </a:rPr>
              <a:t>sig</a:t>
            </a:r>
            <a:r>
              <a:rPr lang="en-US" sz="2300" dirty="0" smtClean="0">
                <a:solidFill>
                  <a:schemeClr val="accent2"/>
                </a:solidFill>
              </a:rPr>
              <a:t> </a:t>
            </a:r>
            <a:r>
              <a:rPr lang="en-US" sz="2300" dirty="0" smtClean="0">
                <a:solidFill>
                  <a:schemeClr val="tx2"/>
                </a:solidFill>
              </a:rPr>
              <a:t>determined from data using </a:t>
            </a:r>
            <a:r>
              <a:rPr lang="en-US" sz="2300" dirty="0" err="1" smtClean="0">
                <a:solidFill>
                  <a:schemeClr val="tx2"/>
                </a:solidFill>
              </a:rPr>
              <a:t>Z</a:t>
            </a:r>
            <a:r>
              <a:rPr lang="en-US" sz="2300" dirty="0" err="1" smtClean="0">
                <a:solidFill>
                  <a:schemeClr val="tx2"/>
                </a:solidFill>
                <a:cs typeface="Times New Roman"/>
              </a:rPr>
              <a:t>→ee</a:t>
            </a:r>
            <a:r>
              <a:rPr lang="en-US" sz="2300" dirty="0" smtClean="0">
                <a:solidFill>
                  <a:schemeClr val="tx2"/>
                </a:solidFill>
                <a:cs typeface="Times New Roman"/>
              </a:rPr>
              <a:t> events</a:t>
            </a:r>
            <a:endParaRPr lang="en-US" sz="2300" dirty="0" smtClean="0">
              <a:solidFill>
                <a:schemeClr val="tx2"/>
              </a:solidFill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l-GR" sz="2300" dirty="0" err="1" smtClean="0">
                <a:solidFill>
                  <a:schemeClr val="accent2"/>
                </a:solidFill>
              </a:rPr>
              <a:t>ε</a:t>
            </a:r>
            <a:r>
              <a:rPr kumimoji="0" lang="en-US" sz="2300" b="0" i="0" strike="noStrike" kern="120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QCD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Select a signal-free QCD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sample similar to the one that passes the selection criteria of the W analysis</a:t>
            </a:r>
            <a:endParaRPr kumimoji="0" lang="fr-FR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67544" y="5611688"/>
            <a:ext cx="8136904" cy="9136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Completely data-driven method</a:t>
            </a:r>
            <a:endParaRPr kumimoji="0" lang="fr-FR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Standard Model and W physics</a:t>
            </a:r>
          </a:p>
          <a:p>
            <a:r>
              <a:rPr lang="en-GB" dirty="0" smtClean="0"/>
              <a:t>LHC</a:t>
            </a:r>
          </a:p>
          <a:p>
            <a:r>
              <a:rPr lang="en-GB" dirty="0" smtClean="0"/>
              <a:t>ATLAS  detector &amp; </a:t>
            </a:r>
            <a:r>
              <a:rPr lang="en-GB" dirty="0" err="1" smtClean="0"/>
              <a:t>LAr</a:t>
            </a:r>
            <a:r>
              <a:rPr lang="en-GB" dirty="0" smtClean="0"/>
              <a:t> Calorimeters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Online calculation of energy, time and quality factor</a:t>
            </a:r>
          </a:p>
          <a:p>
            <a:r>
              <a:rPr lang="en-GB" dirty="0" err="1" smtClean="0">
                <a:solidFill>
                  <a:schemeClr val="accent2"/>
                </a:solidFill>
              </a:rPr>
              <a:t>W</a:t>
            </a:r>
            <a:r>
              <a:rPr lang="en-GB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→</a:t>
            </a:r>
            <a:r>
              <a:rPr lang="en-GB" dirty="0" err="1" smtClean="0">
                <a:solidFill>
                  <a:schemeClr val="accent2"/>
                </a:solidFill>
              </a:rPr>
              <a:t>e</a:t>
            </a:r>
            <a:r>
              <a:rPr lang="el-GR" dirty="0" smtClean="0">
                <a:solidFill>
                  <a:schemeClr val="accent2"/>
                </a:solidFill>
              </a:rPr>
              <a:t>ν</a:t>
            </a:r>
            <a:r>
              <a:rPr lang="en-GB" dirty="0" smtClean="0">
                <a:solidFill>
                  <a:schemeClr val="accent2"/>
                </a:solidFill>
              </a:rPr>
              <a:t> analysis 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Shower shapes</a:t>
            </a:r>
            <a:r>
              <a:rPr lang="en-GB" dirty="0" smtClean="0"/>
              <a:t> 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Background estimation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QCD background sample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2924944"/>
          <a:ext cx="842493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16224"/>
                <a:gridCol w="1512168"/>
                <a:gridCol w="1393908"/>
                <a:gridCol w="1414405"/>
              </a:tblGrid>
              <a:tr h="436843">
                <a:tc>
                  <a:txBody>
                    <a:bodyPr/>
                    <a:lstStyle/>
                    <a:p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QCD sample</a:t>
                      </a:r>
                    </a:p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(Data 3.13pb</a:t>
                      </a:r>
                      <a:r>
                        <a:rPr lang="en-US" sz="2300" b="0" baseline="30000" dirty="0" smtClean="0">
                          <a:solidFill>
                            <a:srgbClr val="000000"/>
                          </a:solidFill>
                        </a:rPr>
                        <a:t>-1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463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cs typeface="Times New Roman"/>
                        </a:rPr>
                        <a:t>→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el-GR" sz="2300" b="0" dirty="0" smtClean="0">
                          <a:solidFill>
                            <a:srgbClr val="000000"/>
                          </a:solidFill>
                        </a:rPr>
                        <a:t>ν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 (MC)</a:t>
                      </a:r>
                      <a:endParaRPr lang="fr-FR" sz="23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463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cs typeface="Times New Roman"/>
                        </a:rPr>
                        <a:t>→</a:t>
                      </a:r>
                      <a:r>
                        <a:rPr lang="el-GR" sz="2300" b="0" dirty="0" smtClean="0">
                          <a:solidFill>
                            <a:srgbClr val="000000"/>
                          </a:solidFill>
                          <a:cs typeface="Times New Roman"/>
                        </a:rPr>
                        <a:t>τν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cs typeface="Times New Roman"/>
                        </a:rPr>
                        <a:t> (MC)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cs typeface="Times New Roman"/>
                        </a:rPr>
                        <a:t>Z→ee</a:t>
                      </a:r>
                      <a:endParaRPr lang="en-US" sz="2300" b="0" dirty="0" smtClean="0">
                        <a:solidFill>
                          <a:srgbClr val="000000"/>
                        </a:solidFill>
                        <a:cs typeface="Times New Roman"/>
                      </a:endParaRPr>
                    </a:p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  <a:cs typeface="Times New Roman"/>
                        </a:rPr>
                        <a:t>(MC)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0070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Before</a:t>
                      </a:r>
                      <a:r>
                        <a:rPr lang="en-US" sz="2300" b="0" baseline="0" dirty="0" smtClean="0">
                          <a:solidFill>
                            <a:srgbClr val="000000"/>
                          </a:solidFill>
                        </a:rPr>
                        <a:t> isolation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161595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1358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174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1198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0070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After isolation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79280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1335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170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1170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467544" y="5013176"/>
            <a:ext cx="8640960" cy="86409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~3% contamination of the QCD sample from the electroweak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 W</a:t>
            </a:r>
            <a:r>
              <a:rPr lang="en-GB" sz="2600" dirty="0" smtClean="0">
                <a:latin typeface="Times New Roman"/>
                <a:cs typeface="Times New Roman"/>
              </a:rPr>
              <a:t>→</a:t>
            </a:r>
            <a:r>
              <a:rPr lang="en-GB" sz="2600" dirty="0" smtClean="0"/>
              <a:t>e</a:t>
            </a:r>
            <a:r>
              <a:rPr lang="el-GR" sz="2600" dirty="0" smtClean="0"/>
              <a:t>ν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</a:t>
            </a:r>
            <a:r>
              <a:rPr lang="en-GB" sz="2600" dirty="0" smtClean="0">
                <a:latin typeface="Times New Roman"/>
                <a:cs typeface="Times New Roman"/>
              </a:rPr>
              <a:t>→</a:t>
            </a:r>
            <a:r>
              <a:rPr lang="el-GR" sz="2600" dirty="0" smtClean="0"/>
              <a:t>τν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</a:t>
            </a:r>
            <a:r>
              <a:rPr lang="en-GB" sz="2600" dirty="0" smtClean="0">
                <a:latin typeface="Times New Roman"/>
                <a:cs typeface="Times New Roman"/>
              </a:rPr>
              <a:t>→</a:t>
            </a:r>
            <a:r>
              <a:rPr lang="en-GB" sz="2600" dirty="0" smtClean="0"/>
              <a:t>e</a:t>
            </a:r>
            <a:r>
              <a:rPr lang="en-US" sz="2600" dirty="0" smtClean="0"/>
              <a:t>e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1201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order to select our QCD sample we use the same cuts as for the W analysis </a:t>
            </a:r>
            <a:r>
              <a:rPr lang="en-US" u="sng" dirty="0" smtClean="0"/>
              <a:t>but</a:t>
            </a:r>
            <a:r>
              <a:rPr lang="en-US" dirty="0" smtClean="0"/>
              <a:t> use medium electron instead of tight electron and reverse the </a:t>
            </a:r>
            <a:r>
              <a:rPr lang="en-US" dirty="0" err="1" smtClean="0"/>
              <a:t>Etmiss</a:t>
            </a:r>
            <a:r>
              <a:rPr lang="en-US" dirty="0" smtClean="0"/>
              <a:t> cut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Etmiss</a:t>
            </a:r>
            <a:r>
              <a:rPr lang="en-US" dirty="0" smtClean="0"/>
              <a:t>-Isolation correlation Study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6" name="Picture 7" descr="C:\Users\tsionou\Desktop\d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4034889" cy="2736304"/>
          </a:xfrm>
          <a:prstGeom prst="rect">
            <a:avLst/>
          </a:prstGeom>
          <a:noFill/>
        </p:spPr>
      </p:pic>
      <p:pic>
        <p:nvPicPr>
          <p:cNvPr id="7" name="Picture 8" descr="C:\Users\tsionou\Desktop\mcW_q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034889" cy="2736304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5508104" y="3140968"/>
            <a:ext cx="3168352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5576" y="5517232"/>
            <a:ext cx="3168352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-108520" y="4941168"/>
            <a:ext cx="2160240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644008" y="2564904"/>
            <a:ext cx="2160240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/>
          <p:cNvSpPr txBox="1">
            <a:spLocks/>
          </p:cNvSpPr>
          <p:nvPr/>
        </p:nvSpPr>
        <p:spPr>
          <a:xfrm>
            <a:off x="7308304" y="1700808"/>
            <a:ext cx="1008112" cy="36004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Data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403648" y="4077072"/>
            <a:ext cx="2664296" cy="50405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noProof="0" dirty="0" smtClean="0"/>
              <a:t>MC </a:t>
            </a:r>
            <a:r>
              <a:rPr lang="en-US" sz="2600" noProof="0" dirty="0" err="1" smtClean="0"/>
              <a:t>Wenu</a:t>
            </a:r>
            <a:r>
              <a:rPr lang="en-US" sz="2600" noProof="0" dirty="0" smtClean="0"/>
              <a:t> + QCD sample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403648" y="1412776"/>
            <a:ext cx="3816424" cy="86409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    Data passing the event cleaning and the electron cuts for the W analysis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251520" y="2420888"/>
            <a:ext cx="4968552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600" dirty="0" smtClean="0"/>
              <a:t>    Data passing the event cleaning and the electron cuts for the QCD sample. W</a:t>
            </a:r>
            <a:r>
              <a:rPr lang="en-GB" sz="2600" dirty="0" smtClean="0">
                <a:latin typeface="Times New Roman"/>
                <a:cs typeface="Times New Roman"/>
              </a:rPr>
              <a:t>→</a:t>
            </a:r>
            <a:r>
              <a:rPr lang="en-GB" sz="2600" dirty="0" smtClean="0"/>
              <a:t>e</a:t>
            </a:r>
            <a:r>
              <a:rPr lang="el-GR" sz="2600" dirty="0" smtClean="0"/>
              <a:t>ν </a:t>
            </a:r>
            <a:r>
              <a:rPr lang="en-US" sz="2600" dirty="0" smtClean="0"/>
              <a:t>MC that passes the W analysis cuts (event cleaning and electron cuts) has been added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19672" y="1340768"/>
            <a:ext cx="3456384" cy="93610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467544" y="2420888"/>
            <a:ext cx="4608512" cy="108012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76056" y="1772816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979714" y="3573015"/>
            <a:ext cx="432048" cy="28803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/>
          <p:cNvSpPr txBox="1">
            <a:spLocks/>
          </p:cNvSpPr>
          <p:nvPr/>
        </p:nvSpPr>
        <p:spPr>
          <a:xfrm>
            <a:off x="4211960" y="4581128"/>
            <a:ext cx="4464496" cy="151216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600" noProof="0" dirty="0" smtClean="0"/>
              <a:t>Conclusion: similar correlation in both samples (W data and MC W</a:t>
            </a:r>
            <a:r>
              <a:rPr lang="en-GB" sz="2600" dirty="0" smtClean="0">
                <a:cs typeface="Times New Roman"/>
              </a:rPr>
              <a:t>→</a:t>
            </a:r>
            <a:r>
              <a:rPr lang="en-GB" sz="2600" dirty="0" smtClean="0"/>
              <a:t>e</a:t>
            </a:r>
            <a:r>
              <a:rPr lang="el-GR" sz="2600" dirty="0" smtClean="0"/>
              <a:t>ν</a:t>
            </a:r>
            <a:r>
              <a:rPr lang="en-US" sz="2600" noProof="0" dirty="0" smtClean="0"/>
              <a:t>+QCD) </a:t>
            </a:r>
            <a:r>
              <a:rPr lang="en-US" sz="2600" noProof="0" dirty="0" smtClean="0">
                <a:sym typeface="Wingdings 3"/>
              </a:rPr>
              <a:t> We can use this cut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6876256" y="1268760"/>
            <a:ext cx="2016224" cy="43204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     ATLAS work in progress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2123728" y="3645024"/>
            <a:ext cx="2016224" cy="43204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     ATLAS work in progress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background calculation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91208"/>
            <a:ext cx="8229600" cy="985664"/>
          </a:xfrm>
        </p:spPr>
        <p:txBody>
          <a:bodyPr/>
          <a:lstStyle/>
          <a:p>
            <a:r>
              <a:rPr lang="en-US" dirty="0" smtClean="0"/>
              <a:t>Using the formulae shown previously we can calculate the N</a:t>
            </a:r>
            <a:r>
              <a:rPr lang="en-US" baseline="-25000" dirty="0" smtClean="0"/>
              <a:t>QCD</a:t>
            </a:r>
            <a:r>
              <a:rPr lang="en-US" dirty="0" smtClean="0"/>
              <a:t> as well as the uncertainty on it</a:t>
            </a:r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35696" y="2492897"/>
          <a:ext cx="4536504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2"/>
                <a:gridCol w="2268252"/>
              </a:tblGrid>
              <a:tr h="369952">
                <a:tc>
                  <a:txBody>
                    <a:bodyPr/>
                    <a:lstStyle/>
                    <a:p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Data</a:t>
                      </a:r>
                      <a:r>
                        <a:rPr lang="en-US" sz="2300" b="0" baseline="0" dirty="0" smtClean="0">
                          <a:solidFill>
                            <a:srgbClr val="000000"/>
                          </a:solidFill>
                        </a:rPr>
                        <a:t> (3.13 pb</a:t>
                      </a:r>
                      <a:r>
                        <a:rPr lang="en-US" sz="2300" b="0" baseline="30000" dirty="0" smtClean="0">
                          <a:solidFill>
                            <a:srgbClr val="000000"/>
                          </a:solidFill>
                        </a:rPr>
                        <a:t>-1</a:t>
                      </a:r>
                      <a:r>
                        <a:rPr lang="en-US" sz="2300" b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69952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US" sz="2300" b="0" baseline="0" dirty="0" smtClean="0">
                          <a:solidFill>
                            <a:srgbClr val="000000"/>
                          </a:solidFill>
                        </a:rPr>
                        <a:t> candidates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9901</a:t>
                      </a:r>
                      <a:endParaRPr lang="fr-FR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69952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en-US" sz="2300" b="0" baseline="-25000" dirty="0" smtClean="0">
                          <a:solidFill>
                            <a:srgbClr val="000000"/>
                          </a:solidFill>
                        </a:rPr>
                        <a:t>QCD</a:t>
                      </a:r>
                      <a:endParaRPr lang="fr-FR" sz="23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00"/>
                          </a:solidFill>
                        </a:rPr>
                        <a:t>447±120 </a:t>
                      </a:r>
                      <a:r>
                        <a:rPr lang="en-US" sz="2300" b="0" dirty="0" smtClean="0">
                          <a:solidFill>
                            <a:schemeClr val="accent2"/>
                          </a:solidFill>
                        </a:rPr>
                        <a:t>(4.5%)</a:t>
                      </a:r>
                      <a:endParaRPr lang="fr-FR" sz="2300" b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84918" y="4284216"/>
          <a:ext cx="3211018" cy="944984"/>
        </p:xfrm>
        <a:graphic>
          <a:graphicData uri="http://schemas.openxmlformats.org/presentationml/2006/ole">
            <p:oleObj spid="_x0000_s59393" name="Equation" r:id="rId3" imgW="16380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30018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Since LHC is a pp collider there is an asymmetry in the W</a:t>
            </a:r>
            <a:r>
              <a:rPr lang="en-US" baseline="30000" dirty="0" smtClean="0"/>
              <a:t>+</a:t>
            </a:r>
            <a:r>
              <a:rPr lang="en-US" dirty="0" smtClean="0"/>
              <a:t> (u</a:t>
            </a:r>
            <a:r>
              <a:rPr lang="vi-VN" dirty="0" smtClean="0">
                <a:cs typeface="Times New Roman"/>
              </a:rPr>
              <a:t>đ</a:t>
            </a:r>
            <a:r>
              <a:rPr lang="en-US" dirty="0" smtClean="0"/>
              <a:t>) and W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vi-VN" dirty="0" smtClean="0">
                <a:cs typeface="Times New Roman"/>
              </a:rPr>
              <a:t>ū</a:t>
            </a:r>
            <a:r>
              <a:rPr lang="en-US" dirty="0" smtClean="0">
                <a:cs typeface="Times New Roman"/>
              </a:rPr>
              <a:t>d</a:t>
            </a:r>
            <a:r>
              <a:rPr lang="en-US" dirty="0" smtClean="0"/>
              <a:t>) production</a:t>
            </a:r>
          </a:p>
          <a:p>
            <a:r>
              <a:rPr lang="en-US" dirty="0" smtClean="0"/>
              <a:t>Charge </a:t>
            </a:r>
            <a:r>
              <a:rPr lang="en-US" dirty="0" err="1" smtClean="0"/>
              <a:t>mis</a:t>
            </a:r>
            <a:r>
              <a:rPr lang="en-US" dirty="0" smtClean="0"/>
              <a:t>-identification (wrong identification of electron charge can affect the measurement of W</a:t>
            </a:r>
            <a:r>
              <a:rPr lang="en-US" baseline="30000" dirty="0" smtClean="0"/>
              <a:t>+</a:t>
            </a:r>
            <a:r>
              <a:rPr lang="en-US" dirty="0" smtClean="0"/>
              <a:t>/W</a:t>
            </a:r>
            <a:r>
              <a:rPr lang="en-US" baseline="30000" dirty="0" smtClean="0"/>
              <a:t>-</a:t>
            </a:r>
            <a:r>
              <a:rPr lang="en-US" dirty="0" smtClean="0"/>
              <a:t> production   (e</a:t>
            </a:r>
            <a:r>
              <a:rPr lang="en-US" baseline="30000" dirty="0" smtClean="0"/>
              <a:t>+</a:t>
            </a:r>
            <a:r>
              <a:rPr lang="en-US" dirty="0" smtClean="0"/>
              <a:t>/e</a:t>
            </a:r>
            <a:r>
              <a:rPr lang="en-US" baseline="30000" dirty="0" smtClean="0"/>
              <a:t>- </a:t>
            </a:r>
            <a:r>
              <a:rPr lang="en-US" dirty="0" smtClean="0"/>
              <a:t>&gt;1)</a:t>
            </a:r>
          </a:p>
          <a:p>
            <a:r>
              <a:rPr lang="en-US" dirty="0" err="1" smtClean="0"/>
              <a:t>W</a:t>
            </a:r>
            <a:r>
              <a:rPr lang="en-US" dirty="0" err="1" smtClean="0">
                <a:latin typeface="Times New Roman"/>
                <a:cs typeface="Times New Roman"/>
              </a:rPr>
              <a:t>→</a:t>
            </a:r>
            <a:r>
              <a:rPr lang="en-US" dirty="0" err="1" smtClean="0"/>
              <a:t>e</a:t>
            </a:r>
            <a:r>
              <a:rPr lang="el-GR" dirty="0" smtClean="0"/>
              <a:t>ν</a:t>
            </a:r>
            <a:r>
              <a:rPr lang="en-US" dirty="0" smtClean="0"/>
              <a:t> differential cross-section measurement</a:t>
            </a:r>
          </a:p>
          <a:p>
            <a:endParaRPr lang="en-US" dirty="0" smtClean="0"/>
          </a:p>
          <a:p>
            <a:r>
              <a:rPr lang="en-US" dirty="0" smtClean="0"/>
              <a:t>W asymmetry                         provides information on the u and d 							quark content</a:t>
            </a: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83768" y="2924944"/>
          <a:ext cx="1800200" cy="1224136"/>
        </p:xfrm>
        <a:graphic>
          <a:graphicData uri="http://schemas.openxmlformats.org/presentationml/2006/ole">
            <p:oleObj spid="_x0000_s38913" name="Equation" r:id="rId3" imgW="1269720" imgH="863280" progId="Equation.3">
              <p:embed/>
            </p:oleObj>
          </a:graphicData>
        </a:graphic>
      </p:graphicFrame>
      <p:pic>
        <p:nvPicPr>
          <p:cNvPr id="38915" name="Picture 3" descr="C:\Users\tsionou\Desktop\fig_16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3384377" cy="2924944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10800000">
            <a:off x="4499992" y="5229200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/>
          <p:cNvSpPr txBox="1">
            <a:spLocks/>
          </p:cNvSpPr>
          <p:nvPr/>
        </p:nvSpPr>
        <p:spPr>
          <a:xfrm>
            <a:off x="683568" y="4653136"/>
            <a:ext cx="3744416" cy="136815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noProof="0" dirty="0" smtClean="0"/>
              <a:t>   In agreement but large uncertainties. With more data we might be able to rule out some models 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QCD background estimation can be used as a complementary method to control the </a:t>
            </a:r>
            <a:r>
              <a:rPr lang="en-US" dirty="0" err="1" smtClean="0"/>
              <a:t>systematics</a:t>
            </a:r>
            <a:r>
              <a:rPr lang="en-US" dirty="0" smtClean="0"/>
              <a:t> of the method currently used in the ATLAS collaboration</a:t>
            </a:r>
          </a:p>
          <a:p>
            <a:endParaRPr lang="en-US" baseline="30000" dirty="0" smtClean="0"/>
          </a:p>
          <a:p>
            <a:r>
              <a:rPr lang="en-US" dirty="0" smtClean="0"/>
              <a:t>Charge </a:t>
            </a:r>
            <a:r>
              <a:rPr lang="en-US" dirty="0" err="1" smtClean="0"/>
              <a:t>mis</a:t>
            </a:r>
            <a:r>
              <a:rPr lang="en-US" dirty="0" smtClean="0"/>
              <a:t>-identification study for differential cross-section and W asymmetry</a:t>
            </a:r>
          </a:p>
          <a:p>
            <a:endParaRPr lang="en-US" dirty="0" smtClean="0"/>
          </a:p>
          <a:p>
            <a:r>
              <a:rPr lang="en-US" dirty="0" smtClean="0"/>
              <a:t>Ongoing DSP studies on timing calculation, improvement of the online code</a:t>
            </a:r>
          </a:p>
          <a:p>
            <a:endParaRPr lang="en-US" dirty="0" smtClean="0"/>
          </a:p>
          <a:p>
            <a:r>
              <a:rPr lang="en-US" dirty="0" smtClean="0"/>
              <a:t>Investigation of electron shower shapes 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Backup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&amp; Probe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489648" y="1412776"/>
            <a:ext cx="4042792" cy="38164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Data-driven technique for performance analysis </a:t>
            </a:r>
          </a:p>
          <a:p>
            <a:r>
              <a:rPr lang="en-US" dirty="0" smtClean="0"/>
              <a:t>Derive efficiencies using the </a:t>
            </a:r>
            <a:r>
              <a:rPr lang="en-US" dirty="0" err="1" smtClean="0"/>
              <a:t>Z</a:t>
            </a:r>
            <a:r>
              <a:rPr lang="en-US" dirty="0" err="1" smtClean="0">
                <a:latin typeface="Times New Roman"/>
                <a:cs typeface="Times New Roman"/>
              </a:rPr>
              <a:t>→</a:t>
            </a:r>
            <a:r>
              <a:rPr lang="en-US" dirty="0" err="1" smtClean="0"/>
              <a:t>ee</a:t>
            </a:r>
            <a:r>
              <a:rPr lang="en-US" dirty="0" smtClean="0"/>
              <a:t> decay</a:t>
            </a:r>
          </a:p>
          <a:p>
            <a:r>
              <a:rPr lang="en-US" dirty="0" smtClean="0"/>
              <a:t>The method is based on the definition of a probe-like object, used to make the performance measurement, within a properly “tagged” sample of events</a:t>
            </a:r>
            <a:endParaRPr lang="fr-FR" dirty="0"/>
          </a:p>
        </p:txBody>
      </p:sp>
      <p:pic>
        <p:nvPicPr>
          <p:cNvPr id="26627" name="Picture 3" descr="C:\Users\tsionou\Desktop\z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960440" cy="3504324"/>
          </a:xfrm>
          <a:prstGeom prst="rect">
            <a:avLst/>
          </a:prstGeom>
          <a:noFill/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95536" y="5157192"/>
            <a:ext cx="194421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tag electron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2483768" y="5589240"/>
            <a:ext cx="5040560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Search for a second electron with desired properties (probe)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-504564" y="3320988"/>
            <a:ext cx="3168352" cy="648072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2915816" y="4653136"/>
            <a:ext cx="1296144" cy="57606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to the Benchmark Code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02088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of the official analysis code within the ATLAS framework (ATHENA) for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fr-FR" sz="24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→</a:t>
            </a:r>
            <a:r>
              <a:rPr lang="en-US" dirty="0" smtClean="0">
                <a:solidFill>
                  <a:schemeClr val="accent2"/>
                </a:solidFill>
              </a:rPr>
              <a:t>e</a:t>
            </a:r>
            <a:r>
              <a:rPr lang="el-GR" dirty="0" smtClean="0">
                <a:solidFill>
                  <a:schemeClr val="accent2"/>
                </a:solidFill>
              </a:rPr>
              <a:t>ν</a:t>
            </a:r>
            <a:r>
              <a:rPr lang="el-GR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It produces results against which all other analyses can be compared (bench-marking)</a:t>
            </a:r>
          </a:p>
          <a:p>
            <a:pPr lvl="1"/>
            <a:r>
              <a:rPr lang="en-US" dirty="0" smtClean="0"/>
              <a:t>User-friendly and flexible: the user can plug in their own analysis</a:t>
            </a:r>
          </a:p>
          <a:p>
            <a:pPr lvl="1"/>
            <a:r>
              <a:rPr lang="en-US" dirty="0" smtClean="0"/>
              <a:t>Used for W</a:t>
            </a:r>
            <a:r>
              <a:rPr lang="fr-FR" sz="2400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e</a:t>
            </a:r>
            <a:r>
              <a:rPr lang="el-GR" dirty="0" smtClean="0"/>
              <a:t>ν </a:t>
            </a:r>
            <a:r>
              <a:rPr lang="en-US" dirty="0" smtClean="0"/>
              <a:t>selection and producing an easy-to-use output</a:t>
            </a:r>
          </a:p>
          <a:p>
            <a:pPr lvl="1"/>
            <a:r>
              <a:rPr lang="en-US" dirty="0" smtClean="0"/>
              <a:t>Relaxing the selection criteria, this program </a:t>
            </a:r>
            <a:r>
              <a:rPr lang="en-US" dirty="0" smtClean="0">
                <a:solidFill>
                  <a:schemeClr val="accent2"/>
                </a:solidFill>
              </a:rPr>
              <a:t>is now used by the ATLAS Standard Model group </a:t>
            </a:r>
            <a:r>
              <a:rPr lang="en-US" dirty="0" smtClean="0"/>
              <a:t>to produce reduced datasets for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D:\dq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56992"/>
            <a:ext cx="4896544" cy="30243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 energy calculation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544" y="1219200"/>
            <a:ext cx="8219256" cy="228180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energy is calculated for every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cell during data taking. There is an energy threshold for time and quality factor calculation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Taking into account the required precision on the energy measurement and the performance of the DSP: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/>
              <a:t>four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energy ranges are defined each one with a different precision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baseline="0" dirty="0" smtClean="0"/>
              <a:t>Since we want</a:t>
            </a:r>
            <a:r>
              <a:rPr lang="en-US" sz="2600" dirty="0" smtClean="0"/>
              <a:t> to store the Energy and not the digits we need to be sure that the energy computation is correct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4008" y="5467672"/>
            <a:ext cx="4392488" cy="62562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noProof="0" dirty="0" smtClean="0"/>
              <a:t>1</a:t>
            </a:r>
            <a:r>
              <a:rPr lang="en-US" sz="2600" baseline="30000" noProof="0" dirty="0" smtClean="0"/>
              <a:t>st</a:t>
            </a:r>
            <a:r>
              <a:rPr lang="en-US" sz="2600" noProof="0" dirty="0" smtClean="0"/>
              <a:t> energy range: E&lt;2</a:t>
            </a:r>
            <a:r>
              <a:rPr lang="en-US" sz="2400" baseline="30000" noProof="0" dirty="0" smtClean="0"/>
              <a:t>13 </a:t>
            </a:r>
            <a:r>
              <a:rPr lang="en-US" sz="2400" noProof="0" dirty="0" err="1" smtClean="0"/>
              <a:t>MeV</a:t>
            </a:r>
            <a:r>
              <a:rPr lang="en-US" sz="2400" noProof="0" dirty="0" smtClean="0"/>
              <a:t>,  </a:t>
            </a:r>
            <a:r>
              <a:rPr lang="el-GR" sz="2400" noProof="0" dirty="0" smtClean="0"/>
              <a:t>Δ</a:t>
            </a:r>
            <a:r>
              <a:rPr lang="en-US" sz="2400" noProof="0" dirty="0" smtClean="0"/>
              <a:t>E</a:t>
            </a:r>
            <a:r>
              <a:rPr lang="en-US" sz="2400" noProof="0" dirty="0" smtClean="0">
                <a:latin typeface="Times New Roman"/>
                <a:cs typeface="Times New Roman"/>
              </a:rPr>
              <a:t>≤1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4008" y="4891608"/>
            <a:ext cx="4392488" cy="62562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</a:t>
            </a:r>
            <a:r>
              <a:rPr lang="en-US" sz="2600" noProof="0" dirty="0" smtClean="0"/>
              <a:t>energy range: E&lt;2</a:t>
            </a:r>
            <a:r>
              <a:rPr lang="en-US" sz="2400" baseline="30000" noProof="0" dirty="0" smtClean="0"/>
              <a:t>16 </a:t>
            </a:r>
            <a:r>
              <a:rPr lang="en-US" sz="2400" noProof="0" dirty="0" err="1" smtClean="0"/>
              <a:t>MeV</a:t>
            </a:r>
            <a:r>
              <a:rPr lang="en-US" sz="2400" noProof="0" dirty="0" smtClean="0"/>
              <a:t>,  </a:t>
            </a:r>
            <a:r>
              <a:rPr lang="el-GR" sz="2400" noProof="0" dirty="0" smtClean="0"/>
              <a:t>Δ</a:t>
            </a:r>
            <a:r>
              <a:rPr lang="en-US" sz="2400" noProof="0" dirty="0" smtClean="0"/>
              <a:t>E</a:t>
            </a:r>
            <a:r>
              <a:rPr lang="en-US" sz="2400" noProof="0" dirty="0" smtClean="0">
                <a:latin typeface="Times New Roman"/>
                <a:cs typeface="Times New Roman"/>
              </a:rPr>
              <a:t>≤8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44008" y="4315544"/>
            <a:ext cx="4499992" cy="62562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</a:t>
            </a:r>
            <a:r>
              <a:rPr lang="en-US" sz="2600" noProof="0" dirty="0" smtClean="0"/>
              <a:t>energy range: E&lt;2</a:t>
            </a:r>
            <a:r>
              <a:rPr lang="en-US" sz="2400" baseline="30000" noProof="0" dirty="0" smtClean="0"/>
              <a:t>19 </a:t>
            </a:r>
            <a:r>
              <a:rPr lang="en-US" sz="2400" noProof="0" dirty="0" err="1" smtClean="0"/>
              <a:t>MeV</a:t>
            </a:r>
            <a:r>
              <a:rPr lang="en-US" sz="2400" noProof="0" dirty="0" smtClean="0"/>
              <a:t>,  </a:t>
            </a:r>
            <a:r>
              <a:rPr lang="el-GR" sz="2400" noProof="0" dirty="0" smtClean="0"/>
              <a:t>Δ</a:t>
            </a:r>
            <a:r>
              <a:rPr lang="en-US" sz="2400" noProof="0" dirty="0" smtClean="0"/>
              <a:t>E</a:t>
            </a:r>
            <a:r>
              <a:rPr lang="en-US" sz="2400" noProof="0" dirty="0" smtClean="0">
                <a:latin typeface="Times New Roman"/>
                <a:cs typeface="Times New Roman"/>
              </a:rPr>
              <a:t>≤64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44008" y="3689920"/>
            <a:ext cx="4788024" cy="62562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/>
              <a:t>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600" noProof="0" dirty="0" smtClean="0"/>
              <a:t>energy range: E&lt;2</a:t>
            </a:r>
            <a:r>
              <a:rPr lang="en-US" sz="2400" baseline="30000" dirty="0" smtClean="0"/>
              <a:t>22</a:t>
            </a:r>
            <a:r>
              <a:rPr lang="en-US" sz="2400" baseline="30000" noProof="0" dirty="0" smtClean="0"/>
              <a:t> </a:t>
            </a:r>
            <a:r>
              <a:rPr lang="en-US" sz="2400" noProof="0" dirty="0" err="1" smtClean="0"/>
              <a:t>MeV</a:t>
            </a:r>
            <a:r>
              <a:rPr lang="en-US" sz="2400" noProof="0" dirty="0" smtClean="0"/>
              <a:t>,  </a:t>
            </a:r>
            <a:r>
              <a:rPr lang="el-GR" sz="2400" noProof="0" dirty="0" smtClean="0"/>
              <a:t>Δ</a:t>
            </a:r>
            <a:r>
              <a:rPr lang="en-US" sz="2400" noProof="0" dirty="0" smtClean="0"/>
              <a:t>E</a:t>
            </a:r>
            <a:r>
              <a:rPr lang="en-US" sz="2400" noProof="0" dirty="0" smtClean="0">
                <a:latin typeface="Times New Roman"/>
                <a:cs typeface="Times New Roman"/>
              </a:rPr>
              <a:t>≤512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6228020"/>
            <a:ext cx="1618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Eoff</a:t>
            </a:r>
            <a:r>
              <a:rPr lang="en-US" dirty="0" smtClean="0"/>
              <a:t>-Eon [</a:t>
            </a:r>
            <a:r>
              <a:rPr lang="en-US" dirty="0" err="1" smtClean="0"/>
              <a:t>MeV</a:t>
            </a:r>
            <a:r>
              <a:rPr lang="en-US" dirty="0" smtClean="0"/>
              <a:t>]</a:t>
            </a:r>
            <a:endParaRPr lang="fr-FR" dirty="0"/>
          </a:p>
        </p:txBody>
      </p:sp>
      <p:sp>
        <p:nvSpPr>
          <p:cNvPr id="13" name="Right Brace 12"/>
          <p:cNvSpPr/>
          <p:nvPr/>
        </p:nvSpPr>
        <p:spPr>
          <a:xfrm>
            <a:off x="4499992" y="3717032"/>
            <a:ext cx="144016" cy="504056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ight Brace 13"/>
          <p:cNvSpPr/>
          <p:nvPr/>
        </p:nvSpPr>
        <p:spPr>
          <a:xfrm>
            <a:off x="4499992" y="4293096"/>
            <a:ext cx="144016" cy="504056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ight Brace 14"/>
          <p:cNvSpPr/>
          <p:nvPr/>
        </p:nvSpPr>
        <p:spPr>
          <a:xfrm>
            <a:off x="4499992" y="4869160"/>
            <a:ext cx="144016" cy="504056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ight Brace 15"/>
          <p:cNvSpPr/>
          <p:nvPr/>
        </p:nvSpPr>
        <p:spPr>
          <a:xfrm>
            <a:off x="4499992" y="5517232"/>
            <a:ext cx="144016" cy="504056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Official Method for Estimating the QCD Background in </a:t>
            </a:r>
            <a:r>
              <a:rPr lang="en-GB" dirty="0" err="1" smtClean="0"/>
              <a:t>W</a:t>
            </a:r>
            <a:r>
              <a:rPr lang="en-GB" dirty="0" err="1" smtClean="0">
                <a:latin typeface="Times New Roman"/>
                <a:cs typeface="Times New Roman"/>
              </a:rPr>
              <a:t>→</a:t>
            </a:r>
            <a:r>
              <a:rPr lang="en-GB" dirty="0" err="1" smtClean="0"/>
              <a:t>e</a:t>
            </a:r>
            <a:r>
              <a:rPr lang="el-GR" dirty="0" smtClean="0"/>
              <a:t>ν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Content Placeholder 4"/>
          <p:cNvSpPr txBox="1">
            <a:spLocks noGrp="1"/>
          </p:cNvSpPr>
          <p:nvPr>
            <p:ph sz="quarter" idx="1"/>
          </p:nvPr>
        </p:nvSpPr>
        <p:spPr>
          <a:xfrm>
            <a:off x="4716016" y="1196752"/>
            <a:ext cx="4186808" cy="518457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 smtClean="0"/>
              <a:t>P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artially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data-driven method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Etmiss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a discriminating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</a:t>
            </a:r>
            <a:r>
              <a:rPr lang="en-US" dirty="0" smtClean="0"/>
              <a:t>.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signal and QCD </a:t>
            </a:r>
            <a:r>
              <a:rPr lang="en-US" dirty="0" smtClean="0"/>
              <a:t>b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ackground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fraction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are </a:t>
            </a:r>
            <a:r>
              <a:rPr lang="en-US" dirty="0" smtClean="0"/>
              <a:t>extracted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using a binned maximum likelihood fit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baseline="0" dirty="0" smtClean="0"/>
              <a:t>Templates for signal shape from MC</a:t>
            </a:r>
            <a:r>
              <a:rPr lang="en-US" sz="2600" dirty="0" smtClean="0"/>
              <a:t> while templates for QCD shape from data (sample selected by inverting </a:t>
            </a:r>
            <a:r>
              <a:rPr lang="en-US" sz="2600" dirty="0" err="1" smtClean="0"/>
              <a:t>trackmatching</a:t>
            </a:r>
            <a:r>
              <a:rPr lang="en-US" sz="2600" dirty="0" smtClean="0"/>
              <a:t>,.. cuts)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C:\Users\tsionou\Desktop\etmi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176464" cy="3947331"/>
          </a:xfrm>
          <a:prstGeom prst="rect">
            <a:avLst/>
          </a:prstGeom>
          <a:noFill/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611560" y="5229200"/>
            <a:ext cx="2664296" cy="72008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Etmiss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 for the W selection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107504" y="2852936"/>
            <a:ext cx="3168352" cy="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9" name="Picture 3" descr="D:\jjc2010\met_stack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26696"/>
            <a:ext cx="4536504" cy="3642464"/>
          </a:xfrm>
          <a:prstGeom prst="rect">
            <a:avLst/>
          </a:prstGeom>
          <a:noFill/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3635896" y="2204864"/>
            <a:ext cx="1080120" cy="108012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lang="en-GB" sz="2600" dirty="0" smtClean="0">
                <a:cs typeface="Times New Roman"/>
              </a:rPr>
              <a:t>→</a:t>
            </a:r>
            <a:r>
              <a:rPr lang="en-US" sz="2600" dirty="0" smtClean="0">
                <a:cs typeface="Times New Roman"/>
              </a:rPr>
              <a:t>e</a:t>
            </a:r>
            <a:r>
              <a:rPr lang="el-GR" sz="2600" dirty="0" smtClean="0"/>
              <a:t>ν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600" dirty="0" smtClean="0"/>
              <a:t>W</a:t>
            </a:r>
            <a:r>
              <a:rPr lang="en-GB" sz="2600" dirty="0" smtClean="0">
                <a:cs typeface="Times New Roman"/>
              </a:rPr>
              <a:t>→</a:t>
            </a:r>
            <a:r>
              <a:rPr lang="el-GR" sz="2600" dirty="0" smtClean="0">
                <a:cs typeface="Times New Roman"/>
              </a:rPr>
              <a:t>τ</a:t>
            </a:r>
            <a:r>
              <a:rPr lang="el-GR" sz="2600" dirty="0" smtClean="0"/>
              <a:t>ν</a:t>
            </a:r>
            <a:endParaRPr lang="en-US" sz="260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lang="en-GB" sz="2600" dirty="0" smtClean="0">
                <a:cs typeface="Times New Roman"/>
              </a:rPr>
              <a:t>→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600" dirty="0" smtClean="0"/>
              <a:t>QCD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347864" y="227687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347864" y="2420888"/>
            <a:ext cx="288032" cy="720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3347864" y="2636912"/>
            <a:ext cx="288032" cy="7200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3347864" y="2852936"/>
            <a:ext cx="288032" cy="7200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3347864" y="3068960"/>
            <a:ext cx="288032" cy="7200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287524" y="3032956"/>
            <a:ext cx="2808312" cy="0"/>
          </a:xfrm>
          <a:prstGeom prst="line">
            <a:avLst/>
          </a:prstGeom>
          <a:ln w="15875"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579688" y="1706563"/>
          <a:ext cx="1671637" cy="427037"/>
        </p:xfrm>
        <a:graphic>
          <a:graphicData uri="http://schemas.openxmlformats.org/presentationml/2006/ole">
            <p:oleObj spid="_x0000_s50178" name="Equation" r:id="rId5" imgW="1091880" imgH="27936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75856" y="4725144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Etmiss</a:t>
            </a:r>
            <a:r>
              <a:rPr lang="en-US" dirty="0" smtClean="0"/>
              <a:t> [</a:t>
            </a:r>
            <a:r>
              <a:rPr lang="en-US" dirty="0" err="1" smtClean="0"/>
              <a:t>GeV</a:t>
            </a:r>
            <a:r>
              <a:rPr lang="en-US" dirty="0" smtClean="0"/>
              <a:t>]</a:t>
            </a:r>
            <a:endParaRPr lang="fr-FR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331640" y="4869160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W&amp;Z bosons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8640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 and Z bosons - the carriers of the electroweak interactions - were </a:t>
            </a:r>
            <a:r>
              <a:rPr lang="fr-FR" dirty="0" err="1" smtClean="0"/>
              <a:t>discovered</a:t>
            </a:r>
            <a:r>
              <a:rPr lang="fr-FR" dirty="0" smtClean="0"/>
              <a:t> in 1983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SppS</a:t>
            </a:r>
            <a:r>
              <a:rPr lang="fr-FR" dirty="0" smtClean="0"/>
              <a:t> (CERN)</a:t>
            </a:r>
          </a:p>
          <a:p>
            <a:endParaRPr lang="fr-FR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7544" y="3645024"/>
            <a:ext cx="8064896" cy="28803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They will be abundantly produced in LHC</a:t>
            </a:r>
            <a:r>
              <a:rPr lang="el-GR" sz="2600" dirty="0" smtClean="0"/>
              <a:t> </a:t>
            </a:r>
            <a:r>
              <a:rPr lang="en-GB" sz="2600" dirty="0" smtClean="0"/>
              <a:t>                   </a:t>
            </a:r>
            <a:r>
              <a:rPr lang="el-GR" sz="2600" dirty="0" smtClean="0"/>
              <a:t>(</a:t>
            </a:r>
            <a:r>
              <a:rPr lang="el-GR" sz="2600" dirty="0" smtClean="0">
                <a:latin typeface="Times New Roman"/>
                <a:cs typeface="Times New Roman"/>
              </a:rPr>
              <a:t>√</a:t>
            </a:r>
            <a:r>
              <a:rPr lang="en-US" sz="2600" dirty="0" smtClean="0">
                <a:latin typeface="Gill Sans MT" pitchFamily="34" charset="0"/>
                <a:cs typeface="Times New Roman"/>
              </a:rPr>
              <a:t>s=</a:t>
            </a:r>
            <a:r>
              <a:rPr lang="el-GR" sz="2600" dirty="0" smtClean="0"/>
              <a:t>7</a:t>
            </a:r>
            <a:r>
              <a:rPr lang="en-US" sz="2600" dirty="0" err="1" smtClean="0">
                <a:latin typeface="Gill Sans MT" pitchFamily="34" charset="0"/>
              </a:rPr>
              <a:t>TeV</a:t>
            </a:r>
            <a:r>
              <a:rPr lang="en-US" sz="2600" dirty="0" smtClean="0">
                <a:latin typeface="Gill Sans MT" pitchFamily="34" charset="0"/>
              </a:rPr>
              <a:t>: </a:t>
            </a:r>
            <a:r>
              <a:rPr lang="el-GR" sz="2600" dirty="0" smtClean="0"/>
              <a:t>σ</a:t>
            </a:r>
            <a:r>
              <a:rPr lang="en-US" sz="2600" baseline="-25000" dirty="0" smtClean="0">
                <a:latin typeface="Gill Sans MT" pitchFamily="34" charset="0"/>
              </a:rPr>
              <a:t>W</a:t>
            </a:r>
            <a:r>
              <a:rPr lang="fr-FR" sz="2600" baseline="-25000" dirty="0" smtClean="0">
                <a:latin typeface="Times New Roman"/>
                <a:cs typeface="Times New Roman"/>
              </a:rPr>
              <a:t>→</a:t>
            </a:r>
            <a:r>
              <a:rPr lang="en-US" sz="2600" baseline="-25000" dirty="0" smtClean="0"/>
              <a:t>e</a:t>
            </a:r>
            <a:r>
              <a:rPr lang="el-GR" sz="2600" baseline="-25000" dirty="0" smtClean="0"/>
              <a:t>ν</a:t>
            </a:r>
            <a:r>
              <a:rPr lang="el-GR" sz="2600" dirty="0" smtClean="0"/>
              <a:t>=</a:t>
            </a:r>
            <a:r>
              <a:rPr lang="fr-FR" sz="2600" dirty="0" smtClean="0"/>
              <a:t>10.46 ± 0.42 nb </a:t>
            </a:r>
            <a:r>
              <a:rPr lang="fr-FR" sz="2600" dirty="0" smtClean="0">
                <a:latin typeface="Times New Roman"/>
                <a:cs typeface="Times New Roman"/>
                <a:sym typeface="Wingdings"/>
              </a:rPr>
              <a:t></a:t>
            </a:r>
            <a:r>
              <a:rPr lang="fr-FR" sz="2600" dirty="0" smtClean="0">
                <a:latin typeface="Times New Roman"/>
                <a:cs typeface="Times New Roman"/>
              </a:rPr>
              <a:t> </a:t>
            </a:r>
            <a:r>
              <a:rPr lang="fr-FR" sz="2600" dirty="0" smtClean="0"/>
              <a:t>~3000 </a:t>
            </a:r>
            <a:r>
              <a:rPr lang="fr-FR" sz="2600" dirty="0" err="1" smtClean="0"/>
              <a:t>W</a:t>
            </a:r>
            <a:r>
              <a:rPr lang="fr-FR" sz="2600" dirty="0" err="1" smtClean="0">
                <a:latin typeface="Times New Roman"/>
                <a:cs typeface="Times New Roman"/>
              </a:rPr>
              <a:t>→</a:t>
            </a:r>
            <a:r>
              <a:rPr lang="fr-FR" sz="2600" dirty="0" err="1" smtClean="0"/>
              <a:t>e</a:t>
            </a:r>
            <a:r>
              <a:rPr lang="el-GR" sz="2600" dirty="0" smtClean="0"/>
              <a:t>ν</a:t>
            </a:r>
            <a:r>
              <a:rPr lang="fr-FR" sz="2600" dirty="0" smtClean="0"/>
              <a:t>/</a:t>
            </a:r>
            <a:r>
              <a:rPr lang="fr-FR" sz="2600" dirty="0" err="1" smtClean="0"/>
              <a:t>pb</a:t>
            </a:r>
            <a:r>
              <a:rPr lang="fr-FR" sz="2600" baseline="30000" dirty="0" smtClean="0"/>
              <a:t>-1</a:t>
            </a:r>
            <a:r>
              <a:rPr lang="fr-FR" sz="2600" dirty="0" smtClean="0"/>
              <a:t> </a:t>
            </a:r>
            <a:r>
              <a:rPr lang="fr-FR" sz="2600" dirty="0" err="1" smtClean="0"/>
              <a:t>detected</a:t>
            </a:r>
            <a:r>
              <a:rPr lang="fr-FR" sz="2600" dirty="0" smtClean="0"/>
              <a:t> 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300" dirty="0" smtClean="0">
                <a:solidFill>
                  <a:schemeClr val="tx2"/>
                </a:solidFill>
              </a:rPr>
              <a:t>Allowing us to understand the detector performance since it is a known process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300" dirty="0" smtClean="0">
                <a:solidFill>
                  <a:schemeClr val="tx2"/>
                </a:solidFill>
              </a:rPr>
              <a:t>Need to be better measured since they are a background to new physics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 precision measurements (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3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fr-FR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60446" y="2255272"/>
          <a:ext cx="64519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787"/>
                <a:gridCol w="1784269"/>
                <a:gridCol w="1555880"/>
                <a:gridCol w="16129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 (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/c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80.398±0.023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±1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91.1876±0.0021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tsionou\Desktop\feynman_W_mun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2838450" cy="1666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with W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89720"/>
          </a:xfrm>
        </p:spPr>
        <p:txBody>
          <a:bodyPr/>
          <a:lstStyle/>
          <a:p>
            <a:r>
              <a:rPr lang="en-US" dirty="0" smtClean="0"/>
              <a:t>The W differential cross-section measurements and W asymmetry can be used to constrain the </a:t>
            </a:r>
            <a:r>
              <a:rPr lang="en-US" dirty="0" smtClean="0">
                <a:solidFill>
                  <a:schemeClr val="accent2"/>
                </a:solidFill>
              </a:rPr>
              <a:t>Parton Density Functions</a:t>
            </a:r>
            <a:endParaRPr lang="fr-FR" dirty="0" smtClean="0">
              <a:solidFill>
                <a:schemeClr val="accent2"/>
              </a:solidFill>
            </a:endParaRPr>
          </a:p>
          <a:p>
            <a:endParaRPr lang="fr-FR" dirty="0"/>
          </a:p>
        </p:txBody>
      </p:sp>
      <p:pic>
        <p:nvPicPr>
          <p:cNvPr id="25602" name="Picture 2" descr="C:\Users\tsionou\Desktop\lhc_te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84533"/>
            <a:ext cx="4536504" cy="41247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3708698" y="4149080"/>
            <a:ext cx="1728192" cy="1588"/>
          </a:xfrm>
          <a:prstGeom prst="straightConnector1">
            <a:avLst/>
          </a:prstGeom>
          <a:ln w="2222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996333" y="3716635"/>
            <a:ext cx="720874" cy="1588"/>
          </a:xfrm>
          <a:prstGeom prst="straightConnector1">
            <a:avLst/>
          </a:prstGeom>
          <a:ln w="2222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/>
          <p:cNvSpPr txBox="1">
            <a:spLocks/>
          </p:cNvSpPr>
          <p:nvPr/>
        </p:nvSpPr>
        <p:spPr>
          <a:xfrm>
            <a:off x="2987824" y="4221088"/>
            <a:ext cx="2088232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>
                <a:solidFill>
                  <a:schemeClr val="accent2"/>
                </a:solidFill>
              </a:rPr>
              <a:t>x</a:t>
            </a:r>
            <a:r>
              <a:rPr lang="en-US" sz="2600" noProof="0" dirty="0" smtClean="0">
                <a:solidFill>
                  <a:schemeClr val="accent2"/>
                </a:solidFill>
              </a:rPr>
              <a:t> range for LHC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2699792" y="3212976"/>
            <a:ext cx="1872208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x</a:t>
            </a:r>
            <a:r>
              <a:rPr lang="en-US" sz="2600" noProof="0" dirty="0" smtClean="0">
                <a:solidFill>
                  <a:schemeClr val="accent1"/>
                </a:solidFill>
              </a:rPr>
              <a:t> range for </a:t>
            </a:r>
            <a:r>
              <a:rPr lang="en-US" sz="2600" noProof="0" dirty="0" err="1" smtClean="0">
                <a:solidFill>
                  <a:schemeClr val="accent1"/>
                </a:solidFill>
              </a:rPr>
              <a:t>Tevatron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23528" y="4509120"/>
          <a:ext cx="1992277" cy="864096"/>
        </p:xfrm>
        <a:graphic>
          <a:graphicData uri="http://schemas.openxmlformats.org/presentationml/2006/ole">
            <p:oleObj spid="_x0000_s8194" name="Equation" r:id="rId5" imgW="965160" imgH="419040" progId="Equation.3">
              <p:embed/>
            </p:oleObj>
          </a:graphicData>
        </a:graphic>
      </p:graphicFrame>
      <p:sp>
        <p:nvSpPr>
          <p:cNvPr id="19" name="Content Placeholder 4"/>
          <p:cNvSpPr txBox="1">
            <a:spLocks/>
          </p:cNvSpPr>
          <p:nvPr/>
        </p:nvSpPr>
        <p:spPr>
          <a:xfrm>
            <a:off x="1691680" y="3789040"/>
            <a:ext cx="1440160" cy="50405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=M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827584" y="2996952"/>
            <a:ext cx="504056" cy="43204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endParaRPr kumimoji="0" lang="fr-FR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827584" y="3284984"/>
            <a:ext cx="504056" cy="2880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endParaRPr kumimoji="0" lang="fr-FR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1727684" y="3465004"/>
            <a:ext cx="43204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53616"/>
          </a:xfrm>
        </p:spPr>
        <p:txBody>
          <a:bodyPr/>
          <a:lstStyle/>
          <a:p>
            <a:r>
              <a:rPr lang="en-US" dirty="0" smtClean="0"/>
              <a:t>LHC characteristics</a:t>
            </a:r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60" y="1700808"/>
          <a:ext cx="799289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Number of bunches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Interactions/crossing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</a:t>
                      </a:r>
                      <a:r>
                        <a:rPr lang="en-US" dirty="0" err="1" smtClean="0"/>
                        <a:t>TeV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34</a:t>
                      </a:r>
                      <a:r>
                        <a:rPr lang="en-US" dirty="0" smtClean="0"/>
                        <a:t> 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~2800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Actual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</a:t>
                      </a:r>
                      <a:r>
                        <a:rPr lang="en-US" dirty="0" err="1" smtClean="0"/>
                        <a:t>TeV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2∙10</a:t>
                      </a:r>
                      <a:r>
                        <a:rPr lang="en-US" baseline="30000" dirty="0" smtClean="0"/>
                        <a:t>32 </a:t>
                      </a:r>
                      <a:r>
                        <a:rPr lang="en-US" dirty="0" smtClean="0"/>
                        <a:t>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ontent Placeholder 4"/>
          <p:cNvSpPr txBox="1">
            <a:spLocks/>
          </p:cNvSpPr>
          <p:nvPr/>
        </p:nvSpPr>
        <p:spPr>
          <a:xfrm>
            <a:off x="446856" y="3667472"/>
            <a:ext cx="3405064" cy="22818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noProof="0" dirty="0" smtClean="0"/>
              <a:t>45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pb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recorded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ATLAS during the proton-proton collisions 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5040052" y="454512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544107" y="454512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688124" y="454512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6336195" y="454512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r="9890"/>
          <a:stretch>
            <a:fillRect/>
          </a:stretch>
        </p:blipFill>
        <p:spPr>
          <a:xfrm>
            <a:off x="4067944" y="3165063"/>
            <a:ext cx="4464496" cy="3216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975" y="1916832"/>
            <a:ext cx="726650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Toroidal</a:t>
            </a:r>
            <a:r>
              <a:rPr lang="en-US" dirty="0" smtClean="0"/>
              <a:t> LHC </a:t>
            </a:r>
            <a:r>
              <a:rPr lang="en-US" dirty="0" err="1" smtClean="0"/>
              <a:t>ApparatuS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>
          <a:xfrm>
            <a:off x="395536" y="2924944"/>
            <a:ext cx="1802160" cy="409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GB" sz="2600" dirty="0" err="1" smtClean="0"/>
              <a:t>pseudorapidity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52748" y="3212976"/>
          <a:ext cx="1426964" cy="660237"/>
        </p:xfrm>
        <a:graphic>
          <a:graphicData uri="http://schemas.openxmlformats.org/presentationml/2006/ole">
            <p:oleObj spid="_x0000_s32771" name="Equation" r:id="rId4" imgW="850680" imgH="393480" progId="Equation.3">
              <p:embed/>
            </p:oleObj>
          </a:graphicData>
        </a:graphic>
      </p:graphicFrame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24744"/>
            <a:ext cx="8363272" cy="2232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ATLAS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experiment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300" noProof="0" dirty="0" smtClean="0">
                <a:solidFill>
                  <a:schemeClr val="tx2"/>
                </a:solidFill>
              </a:rPr>
              <a:t>Inner </a:t>
            </a:r>
            <a:r>
              <a:rPr lang="en-US" sz="2300" dirty="0" smtClean="0">
                <a:solidFill>
                  <a:schemeClr val="tx2"/>
                </a:solidFill>
              </a:rPr>
              <a:t>Detector (</a:t>
            </a:r>
            <a:r>
              <a:rPr lang="en-US" sz="2300" noProof="0" dirty="0" smtClean="0">
                <a:solidFill>
                  <a:schemeClr val="tx2"/>
                </a:solidFill>
              </a:rPr>
              <a:t>Tracking in Solenoid), Calorimeters, </a:t>
            </a:r>
            <a:r>
              <a:rPr lang="en-US" sz="2300" noProof="0" dirty="0" err="1" smtClean="0">
                <a:solidFill>
                  <a:schemeClr val="tx2"/>
                </a:solidFill>
              </a:rPr>
              <a:t>Muon</a:t>
            </a:r>
            <a:r>
              <a:rPr lang="en-US" sz="2300" noProof="0" dirty="0" smtClean="0">
                <a:solidFill>
                  <a:schemeClr val="tx2"/>
                </a:solidFill>
              </a:rPr>
              <a:t> Detectors (</a:t>
            </a:r>
            <a:r>
              <a:rPr lang="en-US" sz="2300" noProof="0" dirty="0" err="1" smtClean="0">
                <a:solidFill>
                  <a:schemeClr val="tx2"/>
                </a:solidFill>
              </a:rPr>
              <a:t>Toroid</a:t>
            </a:r>
            <a:r>
              <a:rPr lang="en-US" sz="2300" noProof="0" dirty="0" smtClean="0">
                <a:solidFill>
                  <a:schemeClr val="tx2"/>
                </a:solidFill>
              </a:rPr>
              <a:t>)</a:t>
            </a:r>
            <a:endParaRPr kumimoji="0" lang="fr-FR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Inner Detector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2808312" cy="50405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Pixel – SCT - TRT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456384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12"/>
          <p:cNvCxnSpPr/>
          <p:nvPr/>
        </p:nvCxnSpPr>
        <p:spPr>
          <a:xfrm rot="16200000" flipH="1">
            <a:off x="7031038" y="3793430"/>
            <a:ext cx="287338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13"/>
          <p:cNvCxnSpPr/>
          <p:nvPr/>
        </p:nvCxnSpPr>
        <p:spPr>
          <a:xfrm rot="5400000">
            <a:off x="6673850" y="3804543"/>
            <a:ext cx="287337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23"/>
          <p:cNvSpPr txBox="1">
            <a:spLocks noChangeArrowheads="1"/>
          </p:cNvSpPr>
          <p:nvPr/>
        </p:nvSpPr>
        <p:spPr bwMode="auto">
          <a:xfrm>
            <a:off x="6372200" y="3140968"/>
            <a:ext cx="1873250" cy="522287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Bookman Old Style" pitchFamily="18" charset="0"/>
              </a:rPr>
              <a:t>Pixel support shift ~ 1cm</a:t>
            </a:r>
            <a:endParaRPr lang="fr-FR" sz="14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44678" y="44624"/>
            <a:ext cx="5019809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4716016" y="5107632"/>
            <a:ext cx="4392488" cy="62562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GB" sz="2600" noProof="0" dirty="0" smtClean="0"/>
              <a:t>Material description: agreement at 10% 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51520" y="4581128"/>
            <a:ext cx="8568952" cy="187220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 Reconstruction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Momentum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300" dirty="0" smtClean="0">
                <a:solidFill>
                  <a:schemeClr val="tx2"/>
                </a:solidFill>
              </a:rPr>
              <a:t>Direction (</a:t>
            </a:r>
            <a:r>
              <a:rPr lang="el-GR" sz="2300" dirty="0" smtClean="0">
                <a:solidFill>
                  <a:schemeClr val="tx2"/>
                </a:solidFill>
              </a:rPr>
              <a:t>η, φ, ...</a:t>
            </a:r>
            <a:r>
              <a:rPr lang="en-US" sz="2300" dirty="0" smtClean="0">
                <a:solidFill>
                  <a:schemeClr val="tx2"/>
                </a:solidFill>
              </a:rPr>
              <a:t>)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Vertex Reconstruction (primary, secondary, conversions)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Particle Identification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(TRT)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0" name="Picture 2" descr="https://twiki.cern.ch/twiki/pub/Atlas/ElectronGammaPublicCollisionResults/ConversionEventDisplay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96952"/>
            <a:ext cx="4248472" cy="2541000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rot="5400000" flipH="1" flipV="1">
            <a:off x="6372200" y="4365104"/>
            <a:ext cx="936104" cy="216024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60232" y="3430741"/>
            <a:ext cx="1296144" cy="646331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Photon conversion</a:t>
            </a: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23"/>
          <p:cNvSpPr txBox="1">
            <a:spLocks noChangeArrowheads="1"/>
          </p:cNvSpPr>
          <p:nvPr/>
        </p:nvSpPr>
        <p:spPr bwMode="auto">
          <a:xfrm>
            <a:off x="4788024" y="4149080"/>
            <a:ext cx="324036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1400" dirty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Bookman Old Style" pitchFamily="18" charset="0"/>
              </a:rPr>
              <a:t>Good performance of the Missing Transverse Energy reconstruction</a:t>
            </a:r>
            <a:endParaRPr lang="fr-FR" sz="14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963616"/>
            <a:ext cx="8229600" cy="14177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Reconstruction of the EM and </a:t>
            </a:r>
            <a:r>
              <a:rPr lang="en-US" dirty="0" err="1" smtClean="0"/>
              <a:t>hadronic</a:t>
            </a:r>
            <a:r>
              <a:rPr lang="en-US" dirty="0" smtClean="0"/>
              <a:t> energy deposit</a:t>
            </a:r>
          </a:p>
          <a:p>
            <a:pPr lvl="1"/>
            <a:r>
              <a:rPr lang="en-US" dirty="0" smtClean="0"/>
              <a:t>Energy, Missing Transverse Energy</a:t>
            </a:r>
          </a:p>
          <a:p>
            <a:pPr lvl="1"/>
            <a:r>
              <a:rPr lang="en-GB" dirty="0" smtClean="0"/>
              <a:t>Position, direction</a:t>
            </a:r>
          </a:p>
          <a:p>
            <a:r>
              <a:rPr lang="en-GB" dirty="0" smtClean="0"/>
              <a:t>Particle Identification (electrons, photons)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154" y="1340768"/>
            <a:ext cx="4068763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980728"/>
            <a:ext cx="490537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2"/>
          <p:cNvSpPr txBox="1">
            <a:spLocks noChangeArrowheads="1"/>
          </p:cNvSpPr>
          <p:nvPr/>
        </p:nvSpPr>
        <p:spPr bwMode="auto">
          <a:xfrm>
            <a:off x="165096" y="3937869"/>
            <a:ext cx="2074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EM Calorimeter</a:t>
            </a:r>
            <a:endParaRPr lang="fr-FR" b="1" dirty="0">
              <a:latin typeface="Bookman Old Style" pitchFamily="18" charset="0"/>
            </a:endParaRPr>
          </a:p>
        </p:txBody>
      </p:sp>
      <p:sp>
        <p:nvSpPr>
          <p:cNvPr id="9" name="ZoneTexte 13"/>
          <p:cNvSpPr txBox="1">
            <a:spLocks noChangeArrowheads="1"/>
          </p:cNvSpPr>
          <p:nvPr/>
        </p:nvSpPr>
        <p:spPr bwMode="auto">
          <a:xfrm>
            <a:off x="1857668" y="4285383"/>
            <a:ext cx="2786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Bookman Old Style" pitchFamily="18" charset="0"/>
              </a:rPr>
              <a:t>Hadronic</a:t>
            </a:r>
            <a:r>
              <a:rPr lang="en-US" b="1" dirty="0" smtClean="0">
                <a:latin typeface="Bookman Old Style" pitchFamily="18" charset="0"/>
              </a:rPr>
              <a:t> Calorimeter</a:t>
            </a:r>
            <a:endParaRPr lang="fr-FR" b="1" dirty="0">
              <a:latin typeface="Bookman Old Style" pitchFamily="18" charset="0"/>
            </a:endParaRPr>
          </a:p>
        </p:txBody>
      </p:sp>
      <p:cxnSp>
        <p:nvCxnSpPr>
          <p:cNvPr id="10" name="Connecteur droit 10"/>
          <p:cNvCxnSpPr>
            <a:stCxn id="8" idx="0"/>
          </p:cNvCxnSpPr>
          <p:nvPr/>
        </p:nvCxnSpPr>
        <p:spPr>
          <a:xfrm rot="5400000" flipH="1" flipV="1">
            <a:off x="1043331" y="3015880"/>
            <a:ext cx="1081058" cy="76292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2"/>
          <p:cNvCxnSpPr>
            <a:stCxn id="9" idx="0"/>
          </p:cNvCxnSpPr>
          <p:nvPr/>
        </p:nvCxnSpPr>
        <p:spPr>
          <a:xfrm rot="16200000" flipV="1">
            <a:off x="2475117" y="3509662"/>
            <a:ext cx="1216423" cy="33502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3"/>
          <p:cNvCxnSpPr>
            <a:stCxn id="9" idx="0"/>
          </p:cNvCxnSpPr>
          <p:nvPr/>
        </p:nvCxnSpPr>
        <p:spPr>
          <a:xfrm rot="16200000" flipV="1">
            <a:off x="2043068" y="3077613"/>
            <a:ext cx="1144415" cy="127112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Muon</a:t>
            </a:r>
            <a:r>
              <a:rPr lang="en-GB" dirty="0" smtClean="0"/>
              <a:t> Spectrometer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24/11/2010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E702-10E3-4180-B3D1-0F5C0821CC6F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721" y="1268760"/>
            <a:ext cx="425926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124744"/>
            <a:ext cx="4355976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10"/>
          <p:cNvSpPr txBox="1">
            <a:spLocks noChangeArrowheads="1"/>
          </p:cNvSpPr>
          <p:nvPr/>
        </p:nvSpPr>
        <p:spPr bwMode="auto">
          <a:xfrm>
            <a:off x="4788024" y="3193231"/>
            <a:ext cx="36567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 err="1" smtClean="0">
                <a:latin typeface="+mj-lt"/>
              </a:rPr>
              <a:t>Muons’</a:t>
            </a:r>
            <a:r>
              <a:rPr lang="en-US" sz="1400" i="1" dirty="0" smtClean="0">
                <a:latin typeface="+mj-lt"/>
              </a:rPr>
              <a:t> transverse Momentum resolution</a:t>
            </a:r>
            <a:endParaRPr lang="fr-FR" sz="1400" i="1" dirty="0">
              <a:latin typeface="+mj-lt"/>
            </a:endParaRPr>
          </a:p>
        </p:txBody>
      </p:sp>
      <p:pic>
        <p:nvPicPr>
          <p:cNvPr id="60418" name="Picture 2" descr="https://twiki.cern.ch/twiki/pub/Atlas/MuonPerformancePublicPlots/DimuonRes_CB_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798" y="3501008"/>
            <a:ext cx="4209698" cy="288032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3528" y="4797152"/>
            <a:ext cx="5184576" cy="14177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Track reconstruction and identification (</a:t>
            </a:r>
            <a:r>
              <a:rPr lang="en-GB" dirty="0" err="1" smtClean="0"/>
              <a:t>muons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Momentum</a:t>
            </a:r>
          </a:p>
          <a:p>
            <a:pPr lvl="1"/>
            <a:r>
              <a:rPr lang="en-GB" dirty="0" smtClean="0"/>
              <a:t>Direction (</a:t>
            </a:r>
            <a:r>
              <a:rPr lang="el-GR" dirty="0" smtClean="0"/>
              <a:t>η, φ</a:t>
            </a:r>
            <a:r>
              <a:rPr lang="en-GB" dirty="0" smtClean="0"/>
              <a:t>, ...)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323942" y="5013176"/>
            <a:ext cx="12805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 smtClean="0">
                <a:latin typeface="+mj-lt"/>
              </a:rPr>
              <a:t>Combined</a:t>
            </a:r>
            <a:endParaRPr lang="fr-FR" sz="1400" i="1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2815</TotalTime>
  <Words>1925</Words>
  <Application>Microsoft Office PowerPoint</Application>
  <PresentationFormat>On-screen Show (4:3)</PresentationFormat>
  <Paragraphs>337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Origin</vt:lpstr>
      <vt:lpstr>Equation</vt:lpstr>
      <vt:lpstr>Studies of W(→eν) boson production in pp interactions in ATLAS Journées Jeunes Chercheurs 2010</vt:lpstr>
      <vt:lpstr>Outline</vt:lpstr>
      <vt:lpstr>W&amp;Z bosons</vt:lpstr>
      <vt:lpstr>Physics with W</vt:lpstr>
      <vt:lpstr>Large Hadron Collider</vt:lpstr>
      <vt:lpstr>A Toroidal LHC ApparatuS</vt:lpstr>
      <vt:lpstr>Inner Detector</vt:lpstr>
      <vt:lpstr>Calorimeters</vt:lpstr>
      <vt:lpstr>Muon Spectrometer</vt:lpstr>
      <vt:lpstr>Trigger System</vt:lpstr>
      <vt:lpstr>LAr Calorimeters</vt:lpstr>
      <vt:lpstr>Online (Digital) Signal Processor</vt:lpstr>
      <vt:lpstr>W→eν Analysis – Event Selection</vt:lpstr>
      <vt:lpstr>Electron Identification &amp; Isolation</vt:lpstr>
      <vt:lpstr>Cutflow</vt:lpstr>
      <vt:lpstr>W Transverse Mass</vt:lpstr>
      <vt:lpstr>Electron Shower Shapes from W</vt:lpstr>
      <vt:lpstr>Background Estimation</vt:lpstr>
      <vt:lpstr>QCD Background Estimation</vt:lpstr>
      <vt:lpstr>Selecting QCD background sample</vt:lpstr>
      <vt:lpstr>Etmiss-Isolation correlation Study</vt:lpstr>
      <vt:lpstr>QCD background calculation</vt:lpstr>
      <vt:lpstr>Future Plans</vt:lpstr>
      <vt:lpstr>Conclusion</vt:lpstr>
      <vt:lpstr>Backup</vt:lpstr>
      <vt:lpstr>Tag &amp; Probe</vt:lpstr>
      <vt:lpstr>Contribution to the Benchmark Code</vt:lpstr>
      <vt:lpstr>DSP energy calculation</vt:lpstr>
      <vt:lpstr>Official Method for Estimating the QCD Background in W→eν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W→enu Analysis</dc:title>
  <dc:creator>tsionou</dc:creator>
  <cp:lastModifiedBy>tsionou</cp:lastModifiedBy>
  <cp:revision>402</cp:revision>
  <dcterms:created xsi:type="dcterms:W3CDTF">2010-10-20T14:14:51Z</dcterms:created>
  <dcterms:modified xsi:type="dcterms:W3CDTF">2010-11-24T09:47:01Z</dcterms:modified>
</cp:coreProperties>
</file>