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82" r:id="rId9"/>
    <p:sldId id="297" r:id="rId10"/>
    <p:sldId id="298" r:id="rId11"/>
    <p:sldId id="299" r:id="rId12"/>
    <p:sldId id="300" r:id="rId13"/>
    <p:sldId id="294" r:id="rId14"/>
    <p:sldId id="302" r:id="rId15"/>
    <p:sldId id="303" r:id="rId16"/>
    <p:sldId id="284" r:id="rId17"/>
    <p:sldId id="295" r:id="rId18"/>
    <p:sldId id="266" r:id="rId19"/>
    <p:sldId id="285" r:id="rId20"/>
    <p:sldId id="267" r:id="rId21"/>
    <p:sldId id="286" r:id="rId22"/>
    <p:sldId id="292" r:id="rId23"/>
    <p:sldId id="287" r:id="rId24"/>
    <p:sldId id="288" r:id="rId25"/>
    <p:sldId id="289" r:id="rId26"/>
    <p:sldId id="290" r:id="rId27"/>
    <p:sldId id="291" r:id="rId28"/>
    <p:sldId id="301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C324-2D76-48E3-ACAC-987E713CDC0B}" type="datetimeFigureOut">
              <a:rPr lang="en-US" smtClean="0"/>
              <a:t>11/25/2010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F4098-7F76-4C88-886C-90E698F25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9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4098-7F76-4C88-886C-90E698F25C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5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F34AB-7BE8-49C8-8085-F530C619023B}" type="slidenum">
              <a:rPr lang="en-GB"/>
              <a:pPr/>
              <a:t>8</a:t>
            </a:fld>
            <a:endParaRPr lang="en-GB"/>
          </a:p>
        </p:txBody>
      </p:sp>
      <p:sp>
        <p:nvSpPr>
          <p:cNvPr id="500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00739" name="Notes Placeholder 2"/>
          <p:cNvSpPr>
            <a:spLocks noGrp="1"/>
          </p:cNvSpPr>
          <p:nvPr>
            <p:ph type="body" idx="1"/>
          </p:nvPr>
        </p:nvSpPr>
        <p:spPr/>
        <p:txBody>
          <a:bodyPr lIns="88139" tIns="44071" rIns="88139" bIns="44071"/>
          <a:lstStyle/>
          <a:p>
            <a:endParaRPr lang="fr-FR"/>
          </a:p>
        </p:txBody>
      </p:sp>
      <p:sp>
        <p:nvSpPr>
          <p:cNvPr id="500740" name="Footer Placeholder 3"/>
          <p:cNvSpPr txBox="1">
            <a:spLocks noGrp="1"/>
          </p:cNvSpPr>
          <p:nvPr/>
        </p:nvSpPr>
        <p:spPr bwMode="auto">
          <a:xfrm>
            <a:off x="0" y="8685878"/>
            <a:ext cx="2970471" cy="45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1" rIns="88139" bIns="44071" anchor="b"/>
          <a:lstStyle>
            <a:lvl1pPr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9938" indent="-296863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84275" indent="-238125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55763" indent="-236538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8838" indent="-234950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6038" indent="-234950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43238" indent="-234950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00438" indent="-234950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638" indent="-234950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300"/>
              <a:t>M. Spurio- ANTARES</a:t>
            </a:r>
          </a:p>
        </p:txBody>
      </p:sp>
      <p:sp>
        <p:nvSpPr>
          <p:cNvPr id="500741" name="Slide Number Placeholder 4"/>
          <p:cNvSpPr txBox="1">
            <a:spLocks noGrp="1"/>
          </p:cNvSpPr>
          <p:nvPr/>
        </p:nvSpPr>
        <p:spPr bwMode="auto">
          <a:xfrm>
            <a:off x="3887530" y="8685878"/>
            <a:ext cx="2970470" cy="45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1" rIns="88139" bIns="44071" anchor="b"/>
          <a:lstStyle>
            <a:lvl1pPr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9938" indent="-296863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84275" indent="-238125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55763" indent="-236538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8838" indent="-234950" algn="l" defTabSz="9461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6038" indent="-234950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43238" indent="-234950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00438" indent="-234950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7638" indent="-234950" defTabSz="9461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CC37A00-A13B-4CE3-8C01-E28DD63339D7}" type="slidenum">
              <a:rPr lang="it-IT" sz="1300"/>
              <a:pPr algn="r"/>
              <a:t>8</a:t>
            </a:fld>
            <a:endParaRPr lang="it-IT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F4098-7F76-4C88-886C-90E698F25C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A9C-AB7B-420A-BD5C-B14624A437FD}" type="datetime1">
              <a:rPr lang="en-US" smtClean="0"/>
              <a:t>11/25/2010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Ziad Charif, ANTARES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1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AFB1B-CEEC-4291-89F4-F6F15066A76C}" type="datetime1">
              <a:rPr lang="en-US" smtClean="0"/>
              <a:t>11/25/2010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Ziad Charif, ANTARES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7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6F34-AFF9-49C0-964E-56A69DBB3807}" type="datetime1">
              <a:rPr lang="en-US" smtClean="0"/>
              <a:t>11/25/2010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Ziad Charif, ANTARES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CB5C-4400-4F48-AB46-83DD8D42CFF8}" type="datetime1">
              <a:rPr lang="en-US" smtClean="0"/>
              <a:t>11/25/2010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Ziad Charif, ANTARES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2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46BC-E498-4779-938F-CE79C8DF048F}" type="datetime1">
              <a:rPr lang="en-US" smtClean="0"/>
              <a:t>11/25/2010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Ziad Charif, ANTARES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5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D6D1-311E-4B2D-86AF-DB300C16262F}" type="datetime1">
              <a:rPr lang="en-US" smtClean="0"/>
              <a:t>11/25/2010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Ziad Charif, ANTARES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1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710-7315-463E-9EC4-4AAFEB3AF080}" type="datetime1">
              <a:rPr lang="en-US" smtClean="0"/>
              <a:t>11/25/2010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Ziad Charif, ANTARES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0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3393-FBD2-4895-97B3-B8AE33BE511B}" type="datetime1">
              <a:rPr lang="en-US" smtClean="0"/>
              <a:t>11/25/2010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Ziad Charif, ANTARES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6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66A8-085C-4CB0-B8D5-A70342ECEA8F}" type="datetime1">
              <a:rPr lang="en-US" smtClean="0"/>
              <a:t>11/25/2010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Ziad Charif, ANTARES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1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7C04-28BD-4844-8787-5D384418B7FC}" type="datetime1">
              <a:rPr lang="en-US" smtClean="0"/>
              <a:t>11/25/2010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Ziad Charif, ANTARES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1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8D05-F1E2-4D02-89E5-71C1A6D4A89D}" type="datetime1">
              <a:rPr lang="en-US" smtClean="0"/>
              <a:t>11/25/2010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Ziad Charif, ANTARES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14A2E-5A70-4044-A1F3-2899ED7E0E4F}" type="datetime1">
              <a:rPr lang="en-US" smtClean="0"/>
              <a:t>11/25/2010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Ziad Charif, ANTARES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D05E5-500E-4D50-954B-F27AAA28A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Indirect Search For Dark Matter With Antares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Ziad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Charif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Supervisor: Paschal Coyle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Co-supervisor: </a:t>
            </a:r>
            <a:r>
              <a:rPr lang="en-US" dirty="0" smtClean="0">
                <a:solidFill>
                  <a:schemeClr val="tx1"/>
                </a:solidFill>
              </a:rPr>
              <a:t>Vincent </a:t>
            </a:r>
            <a:r>
              <a:rPr lang="en-US" dirty="0" err="1" smtClean="0">
                <a:solidFill>
                  <a:schemeClr val="tx1"/>
                </a:solidFill>
              </a:rPr>
              <a:t>Bertin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Co-supervisor: Pascal Gay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8" descr="Logo_CPPM_Quadri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5366"/>
            <a:ext cx="1016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logo_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6007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And Then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hunt begins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894966">
            <a:off x="1616250" y="406711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Neutrinos!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0799"/>
            <a:ext cx="3886200" cy="29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And we keep on searching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Even during the night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894966">
            <a:off x="1540050" y="406711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It ran away!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18018"/>
            <a:ext cx="3824507" cy="286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5 minutes break with the fish and shrimp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894966">
            <a:off x="1311450" y="4030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Got neutrinos?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6" y="2971800"/>
            <a:ext cx="3562954" cy="26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Physics with Antares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Neutrino astronomy</a:t>
            </a:r>
          </a:p>
          <a:p>
            <a:r>
              <a:rPr lang="en-US" sz="2400" dirty="0" smtClean="0"/>
              <a:t>Neutrino oscillation</a:t>
            </a:r>
          </a:p>
          <a:p>
            <a:r>
              <a:rPr lang="en-US" sz="2400" dirty="0" smtClean="0"/>
              <a:t>Diffuse fluxes</a:t>
            </a:r>
          </a:p>
          <a:p>
            <a:r>
              <a:rPr lang="en-US" sz="2400" dirty="0" smtClean="0"/>
              <a:t>GRBs</a:t>
            </a:r>
          </a:p>
          <a:p>
            <a:r>
              <a:rPr lang="en-US" sz="2400" dirty="0" smtClean="0"/>
              <a:t>Cosmic rays</a:t>
            </a:r>
          </a:p>
          <a:p>
            <a:r>
              <a:rPr lang="en-US" sz="2400" dirty="0" smtClean="0"/>
              <a:t>Magnetic monopoles</a:t>
            </a:r>
          </a:p>
          <a:p>
            <a:r>
              <a:rPr lang="en-US" sz="2400" dirty="0" smtClean="0"/>
              <a:t>Dark matter</a:t>
            </a:r>
          </a:p>
          <a:p>
            <a:r>
              <a:rPr lang="en-US" sz="2400" dirty="0" err="1" smtClean="0"/>
              <a:t>Nuclearites</a:t>
            </a:r>
            <a:endParaRPr lang="en-US" sz="2400" dirty="0" smtClean="0"/>
          </a:p>
          <a:p>
            <a:r>
              <a:rPr lang="en-US" sz="2400" dirty="0" smtClean="0"/>
              <a:t>K-40 radioactivity</a:t>
            </a:r>
          </a:p>
          <a:p>
            <a:r>
              <a:rPr lang="en-US" sz="2400" dirty="0" smtClean="0"/>
              <a:t>Water proprieties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725945"/>
            <a:ext cx="5661212" cy="412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Physics with Antares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Neutrino astronomy</a:t>
            </a:r>
          </a:p>
          <a:p>
            <a:r>
              <a:rPr lang="en-US" sz="2400" dirty="0" smtClean="0"/>
              <a:t>Neutrino oscillation</a:t>
            </a:r>
          </a:p>
          <a:p>
            <a:r>
              <a:rPr lang="en-US" sz="2400" dirty="0" smtClean="0"/>
              <a:t>Diffuse fluxes</a:t>
            </a:r>
          </a:p>
          <a:p>
            <a:r>
              <a:rPr lang="en-US" sz="2400" dirty="0" smtClean="0"/>
              <a:t>GRBs</a:t>
            </a:r>
          </a:p>
          <a:p>
            <a:r>
              <a:rPr lang="en-US" sz="2400" dirty="0" smtClean="0"/>
              <a:t>Cosmic rays</a:t>
            </a:r>
          </a:p>
          <a:p>
            <a:r>
              <a:rPr lang="en-US" sz="2400" dirty="0" smtClean="0"/>
              <a:t>Magnetic monopoles</a:t>
            </a:r>
          </a:p>
          <a:p>
            <a:r>
              <a:rPr lang="en-US" sz="2400" dirty="0" smtClean="0"/>
              <a:t>Dark matter</a:t>
            </a:r>
          </a:p>
          <a:p>
            <a:r>
              <a:rPr lang="en-US" sz="2400" dirty="0" err="1" smtClean="0"/>
              <a:t>Nuclearites</a:t>
            </a:r>
            <a:endParaRPr lang="en-US" sz="2400" dirty="0" smtClean="0"/>
          </a:p>
          <a:p>
            <a:r>
              <a:rPr lang="en-US" sz="2400" dirty="0" smtClean="0"/>
              <a:t>K-40 radioactivity</a:t>
            </a:r>
          </a:p>
          <a:p>
            <a:r>
              <a:rPr lang="en-US" sz="2400" dirty="0" smtClean="0"/>
              <a:t>Water proprieties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13641"/>
            <a:ext cx="5638800" cy="544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Physics with Antares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Neutrino astronomy</a:t>
            </a:r>
          </a:p>
          <a:p>
            <a:r>
              <a:rPr lang="en-US" sz="2400" dirty="0" smtClean="0"/>
              <a:t>Neutrino oscillation</a:t>
            </a:r>
          </a:p>
          <a:p>
            <a:r>
              <a:rPr lang="en-US" sz="2400" dirty="0" smtClean="0"/>
              <a:t>Diffuse fluxes</a:t>
            </a:r>
          </a:p>
          <a:p>
            <a:r>
              <a:rPr lang="en-US" sz="2400" dirty="0" smtClean="0"/>
              <a:t>GRBs</a:t>
            </a:r>
          </a:p>
          <a:p>
            <a:r>
              <a:rPr lang="en-US" sz="2400" dirty="0" smtClean="0"/>
              <a:t>Cosmic rays</a:t>
            </a:r>
          </a:p>
          <a:p>
            <a:r>
              <a:rPr lang="en-US" sz="2400" dirty="0" smtClean="0"/>
              <a:t>Magnetic monopoles</a:t>
            </a:r>
          </a:p>
          <a:p>
            <a:r>
              <a:rPr lang="en-US" sz="2400" dirty="0" smtClean="0"/>
              <a:t>Dark matter</a:t>
            </a:r>
          </a:p>
          <a:p>
            <a:r>
              <a:rPr lang="en-US" sz="2400" dirty="0" err="1" smtClean="0"/>
              <a:t>Nuclearites</a:t>
            </a:r>
            <a:endParaRPr lang="en-US" sz="2400" dirty="0" smtClean="0"/>
          </a:p>
          <a:p>
            <a:r>
              <a:rPr lang="en-US" sz="2400" dirty="0" smtClean="0"/>
              <a:t>K-40 radioactivity</a:t>
            </a:r>
          </a:p>
          <a:p>
            <a:r>
              <a:rPr lang="en-US" sz="2400" dirty="0" smtClean="0"/>
              <a:t>Water proprieties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41" y="3048000"/>
            <a:ext cx="560625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DM Search With Antares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source analysis of the Sun and the Galactic center</a:t>
            </a:r>
          </a:p>
          <a:p>
            <a:r>
              <a:rPr lang="en-US" dirty="0" smtClean="0"/>
              <a:t>Anisotropic analysis of the Galactic halo</a:t>
            </a:r>
          </a:p>
          <a:p>
            <a:r>
              <a:rPr lang="en-US" dirty="0" smtClean="0"/>
              <a:t>Dwarf galaxies(high DM/Baryonic mass ratio)</a:t>
            </a:r>
          </a:p>
          <a:p>
            <a:r>
              <a:rPr lang="en-US" dirty="0" smtClean="0"/>
              <a:t>Earth Center</a:t>
            </a:r>
          </a:p>
        </p:txBody>
      </p:sp>
    </p:spTree>
    <p:extLst>
      <p:ext uri="{BB962C8B-B14F-4D97-AF65-F5344CB8AC3E}">
        <p14:creationId xmlns:p14="http://schemas.microsoft.com/office/powerpoint/2010/main" val="39437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Previous DM results: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Search in the Sun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2514600"/>
            <a:ext cx="5195703" cy="4114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88695"/>
            <a:ext cx="77724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Differences between old and new analysis will be highlighted in the next slides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24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Searching for DM in the sun 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87" y="1600200"/>
            <a:ext cx="5486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sample: 2008 data, which is equivalent to 73.5 of total data life time</a:t>
            </a:r>
          </a:p>
          <a:p>
            <a:r>
              <a:rPr lang="en-US" dirty="0" smtClean="0"/>
              <a:t>Background noise consists of cosmic rays, hitting the earth atmosphere creating </a:t>
            </a:r>
            <a:r>
              <a:rPr lang="en-US" dirty="0" err="1" smtClean="0"/>
              <a:t>muons</a:t>
            </a:r>
            <a:r>
              <a:rPr lang="en-US" dirty="0" smtClean="0"/>
              <a:t> for down-going events and neutrinos for up-going events</a:t>
            </a:r>
          </a:p>
          <a:p>
            <a:r>
              <a:rPr lang="en-US" dirty="0" smtClean="0"/>
              <a:t>The analysis will mostly focus on eliminating </a:t>
            </a:r>
            <a:r>
              <a:rPr lang="en-US" dirty="0" err="1" smtClean="0"/>
              <a:t>muons</a:t>
            </a:r>
            <a:r>
              <a:rPr lang="en-US" dirty="0" smtClean="0"/>
              <a:t> that are badly reconstructed as up-going and keeping the neutrinos at the end</a:t>
            </a:r>
          </a:p>
          <a:p>
            <a:r>
              <a:rPr lang="en-US" dirty="0" smtClean="0"/>
              <a:t>A simple track reconstruction algorithm that does not take into account the detector’s dynamic geometry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87" y="1752600"/>
            <a:ext cx="3352800" cy="3723461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235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Event Characteristics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Number of floors hit(trigger and reconstruction)</a:t>
            </a:r>
          </a:p>
          <a:p>
            <a:r>
              <a:rPr lang="en-US" dirty="0" smtClean="0"/>
              <a:t>Number of detector lines hit</a:t>
            </a:r>
          </a:p>
          <a:p>
            <a:r>
              <a:rPr lang="en-US" dirty="0" smtClean="0"/>
              <a:t>A Cherenkov cone like fit estimator</a:t>
            </a:r>
          </a:p>
          <a:p>
            <a:r>
              <a:rPr lang="en-US" dirty="0" smtClean="0"/>
              <a:t>A bright point like fit estimator</a:t>
            </a:r>
          </a:p>
          <a:p>
            <a:r>
              <a:rPr lang="en-US" dirty="0" smtClean="0"/>
              <a:t>Reconstructed Zenith of the </a:t>
            </a:r>
            <a:r>
              <a:rPr lang="en-US" dirty="0" err="1" smtClean="0"/>
              <a:t>muon</a:t>
            </a:r>
            <a:endParaRPr lang="en-US" dirty="0" smtClean="0"/>
          </a:p>
          <a:p>
            <a:r>
              <a:rPr lang="en-US" dirty="0" smtClean="0"/>
              <a:t>Reconstructed Azimuth of the </a:t>
            </a:r>
            <a:r>
              <a:rPr lang="en-US" dirty="0" err="1" smtClean="0"/>
              <a:t>muon</a:t>
            </a:r>
            <a:endParaRPr lang="en-US" dirty="0" smtClean="0"/>
          </a:p>
          <a:p>
            <a:r>
              <a:rPr lang="en-US" dirty="0" smtClean="0"/>
              <a:t>Sadly no information on the energy of the neutrino</a:t>
            </a:r>
          </a:p>
          <a:p>
            <a:r>
              <a:rPr lang="en-US" dirty="0" smtClean="0"/>
              <a:t>Etc…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What’s dark </a:t>
            </a:r>
            <a:r>
              <a:rPr lang="en-US" dirty="0"/>
              <a:t>m</a:t>
            </a:r>
            <a:r>
              <a:rPr lang="en-US" dirty="0" smtClean="0"/>
              <a:t>atter? And how we know it exist</a:t>
            </a:r>
          </a:p>
          <a:p>
            <a:r>
              <a:rPr lang="en-US" dirty="0" smtClean="0"/>
              <a:t>Neutrino astronomy</a:t>
            </a:r>
          </a:p>
          <a:p>
            <a:r>
              <a:rPr lang="en-US" dirty="0" smtClean="0"/>
              <a:t>Searching for dark matter with neutrinos</a:t>
            </a:r>
          </a:p>
          <a:p>
            <a:r>
              <a:rPr lang="en-US" dirty="0"/>
              <a:t>Antares </a:t>
            </a:r>
            <a:r>
              <a:rPr lang="en-US" dirty="0" smtClean="0"/>
              <a:t>Telescope</a:t>
            </a:r>
          </a:p>
          <a:p>
            <a:r>
              <a:rPr lang="en-US" dirty="0" smtClean="0"/>
              <a:t>The analysis</a:t>
            </a:r>
          </a:p>
          <a:p>
            <a:r>
              <a:rPr lang="en-US" dirty="0" smtClean="0"/>
              <a:t>Conclusions and final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Apply basic cuts:</a:t>
            </a:r>
          </a:p>
          <a:p>
            <a:r>
              <a:rPr lang="en-US" dirty="0" smtClean="0"/>
              <a:t>Events that touch 5 floors or more</a:t>
            </a:r>
          </a:p>
          <a:p>
            <a:r>
              <a:rPr lang="en-US" dirty="0" smtClean="0"/>
              <a:t>Events that touch 2 lines or more</a:t>
            </a:r>
          </a:p>
          <a:p>
            <a:r>
              <a:rPr lang="en-US" dirty="0"/>
              <a:t>Cut on Zenith, keep up-going events and remove down-going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Then with more complex cuts:</a:t>
            </a:r>
          </a:p>
          <a:p>
            <a:r>
              <a:rPr lang="en-US" dirty="0" smtClean="0"/>
              <a:t>Tchi2: or quality of reconstruction as a </a:t>
            </a:r>
            <a:r>
              <a:rPr lang="en-US" dirty="0" err="1" smtClean="0"/>
              <a:t>muon</a:t>
            </a:r>
            <a:r>
              <a:rPr lang="en-US" dirty="0" smtClean="0"/>
              <a:t> generating a Cherenkov cone</a:t>
            </a:r>
          </a:p>
          <a:p>
            <a:r>
              <a:rPr lang="en-US" dirty="0" smtClean="0"/>
              <a:t>Bchi2: Or quality of reconstructions as a bright point , a characteristic of an electron emitting light</a:t>
            </a:r>
          </a:p>
          <a:p>
            <a:r>
              <a:rPr lang="en-US" dirty="0" smtClean="0"/>
              <a:t>Half Cone angle around the sun, which follows it during our data taking period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1905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8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Dark Matter and Monte Carlo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Background noise:</a:t>
            </a:r>
          </a:p>
          <a:p>
            <a:r>
              <a:rPr lang="en-US" dirty="0" smtClean="0"/>
              <a:t>With a Monte Carlo event generator we simulate our main background noise contributors (and secondary sources), atmospheric neutrinos and </a:t>
            </a:r>
            <a:r>
              <a:rPr lang="en-US" dirty="0" err="1" smtClean="0"/>
              <a:t>muons</a:t>
            </a:r>
            <a:r>
              <a:rPr lang="en-US" dirty="0" smtClean="0"/>
              <a:t>. And then run them through a simulation of our detector and the same reconstruction algorithm</a:t>
            </a:r>
          </a:p>
          <a:p>
            <a:pPr marL="0" indent="0">
              <a:buNone/>
            </a:pPr>
            <a:r>
              <a:rPr lang="en-US" dirty="0" smtClean="0"/>
              <a:t>Dark Matter: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Wimpsim</a:t>
            </a:r>
            <a:r>
              <a:rPr lang="en-US" dirty="0" smtClean="0"/>
              <a:t> we can </a:t>
            </a:r>
            <a:r>
              <a:rPr lang="en-US" dirty="0"/>
              <a:t>generate auto- annihilation </a:t>
            </a:r>
            <a:r>
              <a:rPr lang="en-US" dirty="0" smtClean="0"/>
              <a:t>of DM particles via model independent process for any DM mass we want, to obtain the differential flux of neutrinos at earth surface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5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DM Flux and Decay channels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153400" cy="182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following masses(</a:t>
            </a:r>
            <a:r>
              <a:rPr lang="en-US" dirty="0" err="1" smtClean="0"/>
              <a:t>GeV</a:t>
            </a:r>
            <a:r>
              <a:rPr lang="en-US" dirty="0" smtClean="0"/>
              <a:t>) of DM were chosen for the analysis: 50, 80.3, 100, 150, 200, 350, 500, 750, 1000</a:t>
            </a:r>
          </a:p>
          <a:p>
            <a:r>
              <a:rPr lang="en-US" dirty="0" smtClean="0"/>
              <a:t>Two main decay channels: Hard (</a:t>
            </a:r>
            <a:r>
              <a:rPr lang="el-GR" dirty="0" smtClean="0"/>
              <a:t>τ</a:t>
            </a:r>
            <a:r>
              <a:rPr lang="en-US" dirty="0" smtClean="0"/>
              <a:t>+</a:t>
            </a:r>
            <a:r>
              <a:rPr lang="el-GR" dirty="0" smtClean="0"/>
              <a:t>τ</a:t>
            </a:r>
            <a:r>
              <a:rPr lang="en-US" dirty="0" smtClean="0"/>
              <a:t>-), and Soft (</a:t>
            </a:r>
            <a:r>
              <a:rPr lang="en-US" dirty="0" err="1" smtClean="0"/>
              <a:t>b+b</a:t>
            </a:r>
            <a:r>
              <a:rPr lang="en-US" dirty="0" smtClean="0"/>
              <a:t>-)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3278"/>
            <a:ext cx="9144000" cy="4484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471" y="48768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Log </a:t>
            </a:r>
            <a:r>
              <a:rPr lang="en-US" b="1" u="sng" dirty="0"/>
              <a:t>scale: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1000 </a:t>
            </a:r>
            <a:r>
              <a:rPr lang="en-US" b="1" dirty="0" err="1">
                <a:solidFill>
                  <a:srgbClr val="FF0000"/>
                </a:solidFill>
              </a:rPr>
              <a:t>GeV</a:t>
            </a:r>
            <a:r>
              <a:rPr lang="en-US" b="1" dirty="0">
                <a:solidFill>
                  <a:srgbClr val="FF0000"/>
                </a:solidFill>
              </a:rPr>
              <a:t> Hard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1000 </a:t>
            </a:r>
            <a:r>
              <a:rPr lang="en-US" b="1" dirty="0" err="1"/>
              <a:t>GeV</a:t>
            </a:r>
            <a:r>
              <a:rPr lang="en-US" b="1" dirty="0"/>
              <a:t> Soft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68133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Linear scale: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50 </a:t>
            </a:r>
            <a:r>
              <a:rPr lang="en-US" b="1" dirty="0" err="1">
                <a:solidFill>
                  <a:srgbClr val="00B050"/>
                </a:solidFill>
              </a:rPr>
              <a:t>GeV</a:t>
            </a:r>
            <a:r>
              <a:rPr lang="en-US" b="1" dirty="0">
                <a:solidFill>
                  <a:srgbClr val="00B050"/>
                </a:solidFill>
              </a:rPr>
              <a:t> Hard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50 </a:t>
            </a:r>
            <a:r>
              <a:rPr lang="en-US" b="1" dirty="0" err="1">
                <a:solidFill>
                  <a:srgbClr val="0070C0"/>
                </a:solidFill>
              </a:rPr>
              <a:t>GeV</a:t>
            </a:r>
            <a:r>
              <a:rPr lang="en-US" b="1" dirty="0">
                <a:solidFill>
                  <a:srgbClr val="0070C0"/>
                </a:solidFill>
              </a:rPr>
              <a:t> Soft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Cut optimization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use a Model Rejection Factor method based on the Feldman-cousins method of rare events to optimize </a:t>
            </a:r>
            <a:r>
              <a:rPr lang="en-US" dirty="0" smtClean="0"/>
              <a:t>for </a:t>
            </a:r>
            <a:r>
              <a:rPr lang="en-US" dirty="0"/>
              <a:t>best detector </a:t>
            </a:r>
            <a:r>
              <a:rPr lang="en-US" dirty="0" smtClean="0"/>
              <a:t>sensitivity</a:t>
            </a:r>
          </a:p>
          <a:p>
            <a:r>
              <a:rPr lang="en-US" dirty="0" smtClean="0"/>
              <a:t>This MRF uses a function of three variables, which are the Track fit quality (TChi2), Bright point fit quality (Bchi2), and the Half-cone angle. In order to find the exact cut values for the best sensitivity and then apply them on the data 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48200"/>
            <a:ext cx="2335306" cy="21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TCHI2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2037"/>
            <a:ext cx="8066543" cy="4525963"/>
          </a:xfrm>
        </p:spPr>
      </p:pic>
      <p:sp>
        <p:nvSpPr>
          <p:cNvPr id="5" name="TextBox 4"/>
          <p:cNvSpPr txBox="1"/>
          <p:nvPr/>
        </p:nvSpPr>
        <p:spPr>
          <a:xfrm>
            <a:off x="493058" y="5334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Muons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70C0"/>
                </a:solidFill>
              </a:rPr>
              <a:t>Atm</a:t>
            </a:r>
            <a:r>
              <a:rPr lang="en-US" b="1" dirty="0" smtClean="0">
                <a:solidFill>
                  <a:srgbClr val="0070C0"/>
                </a:solidFill>
              </a:rPr>
              <a:t> Neutrinos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DM_1TeV Hard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DM_1TeV Soft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DM_200GeV Hard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86000" y="2809546"/>
            <a:ext cx="0" cy="3566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94964" y="419462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TChi2&lt;1.4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90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BCHI2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2332037"/>
            <a:ext cx="8066543" cy="4525963"/>
          </a:xfrm>
        </p:spPr>
      </p:pic>
      <p:sp>
        <p:nvSpPr>
          <p:cNvPr id="6" name="TextBox 5"/>
          <p:cNvSpPr txBox="1"/>
          <p:nvPr/>
        </p:nvSpPr>
        <p:spPr>
          <a:xfrm>
            <a:off x="542365" y="5334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Muons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70C0"/>
                </a:solidFill>
              </a:rPr>
              <a:t>Atm</a:t>
            </a:r>
            <a:r>
              <a:rPr lang="en-US" b="1" dirty="0" smtClean="0">
                <a:solidFill>
                  <a:srgbClr val="0070C0"/>
                </a:solidFill>
              </a:rPr>
              <a:t> Neutrinos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DM_1TeV Hard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DM_1TeV Soft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DM_200GeV Hard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14600" y="2895600"/>
            <a:ext cx="0" cy="3566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4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BChi2&gt;1.8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74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Half-Cone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45484"/>
            <a:ext cx="8066543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Scrambled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Muons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70C0"/>
                </a:solidFill>
              </a:rPr>
              <a:t>Atm</a:t>
            </a:r>
            <a:r>
              <a:rPr lang="en-US" b="1" dirty="0" smtClean="0">
                <a:solidFill>
                  <a:srgbClr val="0070C0"/>
                </a:solidFill>
              </a:rPr>
              <a:t> Neutrinos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DM_1TeV Hard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DM_1TeV Soft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DM_200GeV Hard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28800" y="2895600"/>
            <a:ext cx="0" cy="3566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64658" y="3342056"/>
            <a:ext cx="22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Theta &lt; 6.1 Degrees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7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1520"/>
            <a:ext cx="8229600" cy="4423323"/>
          </a:xfrm>
        </p:spPr>
      </p:pic>
      <p:sp>
        <p:nvSpPr>
          <p:cNvPr id="5" name="TextBox 4"/>
          <p:cNvSpPr txBox="1"/>
          <p:nvPr/>
        </p:nvSpPr>
        <p:spPr>
          <a:xfrm>
            <a:off x="2514600" y="1600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Preliminary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2182562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2007 Data-Soft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2008 Data-Soft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2007 Data-Hard(W+W- decay channel)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2008 Data-hard(</a:t>
            </a:r>
            <a:r>
              <a:rPr lang="en-US" b="1" dirty="0">
                <a:solidFill>
                  <a:srgbClr val="7030A0"/>
                </a:solidFill>
              </a:rPr>
              <a:t>W+W- decay </a:t>
            </a:r>
            <a:r>
              <a:rPr lang="en-US" b="1" dirty="0" smtClean="0">
                <a:solidFill>
                  <a:srgbClr val="7030A0"/>
                </a:solidFill>
              </a:rPr>
              <a:t>channel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2008 Data-hard(</a:t>
            </a:r>
            <a:r>
              <a:rPr lang="en-US" b="1" dirty="0" err="1" smtClean="0">
                <a:solidFill>
                  <a:srgbClr val="0070C0"/>
                </a:solidFill>
              </a:rPr>
              <a:t>tau+tau</a:t>
            </a:r>
            <a:r>
              <a:rPr lang="en-US" b="1" dirty="0" smtClean="0">
                <a:solidFill>
                  <a:srgbClr val="0070C0"/>
                </a:solidFill>
              </a:rPr>
              <a:t>- decay channel)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Projection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79" y="1828800"/>
            <a:ext cx="7068821" cy="50292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3200400" cy="1566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1459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Life time of 3 years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58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Conclusions And Final Remarks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Same analysis is being finalized with more data, roughly three times the current life time, which should result in around 1.7 better sensitivity</a:t>
            </a:r>
          </a:p>
          <a:p>
            <a:r>
              <a:rPr lang="en-US" dirty="0" smtClean="0"/>
              <a:t>And can be extended to include </a:t>
            </a:r>
            <a:r>
              <a:rPr lang="en-US" dirty="0"/>
              <a:t>the Galactic Center, and Dwarf Galaxies</a:t>
            </a:r>
          </a:p>
          <a:p>
            <a:endParaRPr lang="en-US" dirty="0" smtClean="0"/>
          </a:p>
          <a:p>
            <a:r>
              <a:rPr lang="en-US" dirty="0" smtClean="0"/>
              <a:t>A parallel analysis using neural networks is in progress, </a:t>
            </a:r>
            <a:r>
              <a:rPr lang="en-US" smtClean="0"/>
              <a:t>and already showing </a:t>
            </a:r>
            <a:r>
              <a:rPr lang="en-US" dirty="0" smtClean="0"/>
              <a:t>promising results</a:t>
            </a:r>
          </a:p>
          <a:p>
            <a:r>
              <a:rPr lang="en-US" dirty="0" smtClean="0"/>
              <a:t>Next step will include the switch to PDF’s and estimators instead of the simple binned method, and the use of a </a:t>
            </a:r>
            <a:r>
              <a:rPr lang="en-US" dirty="0"/>
              <a:t>dedicated low energy reconstruction to optimize the analysis</a:t>
            </a:r>
          </a:p>
          <a:p>
            <a:endParaRPr lang="en-US" dirty="0" smtClean="0"/>
          </a:p>
          <a:p>
            <a:r>
              <a:rPr lang="en-US" dirty="0" smtClean="0"/>
              <a:t>Models with higher branching ration in the hard decay channel has more chance of detection</a:t>
            </a:r>
          </a:p>
        </p:txBody>
      </p:sp>
    </p:spTree>
    <p:extLst>
      <p:ext uri="{BB962C8B-B14F-4D97-AF65-F5344CB8AC3E}">
        <p14:creationId xmlns:p14="http://schemas.microsoft.com/office/powerpoint/2010/main" val="27711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Dark Matter and the Evidence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curves of spiral galaxies</a:t>
            </a:r>
          </a:p>
          <a:p>
            <a:r>
              <a:rPr lang="en-US" dirty="0" smtClean="0"/>
              <a:t>Galaxy groups emitting X-rays</a:t>
            </a:r>
          </a:p>
          <a:p>
            <a:r>
              <a:rPr lang="en-US" dirty="0" smtClean="0"/>
              <a:t>Mass to luminosity ratios</a:t>
            </a:r>
          </a:p>
          <a:p>
            <a:r>
              <a:rPr lang="en-US" dirty="0"/>
              <a:t>Velocity </a:t>
            </a:r>
            <a:r>
              <a:rPr lang="en-US" dirty="0" smtClean="0"/>
              <a:t>dispersion </a:t>
            </a:r>
            <a:r>
              <a:rPr lang="en-US" dirty="0"/>
              <a:t>of </a:t>
            </a:r>
            <a:r>
              <a:rPr lang="en-US" dirty="0" smtClean="0"/>
              <a:t>galaxies</a:t>
            </a:r>
          </a:p>
          <a:p>
            <a:r>
              <a:rPr lang="en-US" dirty="0" smtClean="0"/>
              <a:t>Gravitational lensing</a:t>
            </a:r>
          </a:p>
          <a:p>
            <a:r>
              <a:rPr lang="en-US" dirty="0" smtClean="0"/>
              <a:t>Other: CMB, BAO, etc.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52" y="3812216"/>
            <a:ext cx="3810000" cy="304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92" y="5022272"/>
            <a:ext cx="1828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94564"/>
            <a:ext cx="1856508" cy="1856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75" y="2059616"/>
            <a:ext cx="309409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Possible explanations of DM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1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Particle Origin: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Super-Symmetry LSP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Universal Extra Dimensions</a:t>
            </a:r>
            <a:r>
              <a:rPr lang="en-US" dirty="0" smtClean="0"/>
              <a:t> </a:t>
            </a:r>
            <a:r>
              <a:rPr lang="en-US" dirty="0" smtClean="0"/>
              <a:t>LKP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Axions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Sterile neutrinos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Etc…</a:t>
            </a:r>
          </a:p>
          <a:p>
            <a:r>
              <a:rPr lang="en-US" dirty="0" smtClean="0"/>
              <a:t>Fields Origin: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MOND(</a:t>
            </a:r>
            <a:r>
              <a:rPr lang="en-US" dirty="0" err="1"/>
              <a:t>MOdified</a:t>
            </a:r>
            <a:r>
              <a:rPr lang="en-US" dirty="0"/>
              <a:t> Newtonian Dynamics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Dark </a:t>
            </a:r>
            <a:r>
              <a:rPr lang="en-US" dirty="0" smtClean="0"/>
              <a:t>fluid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From corrections to the conventional gravitational interaction as a result of the reconciliation of gravity with quantum mechanics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Etc…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2667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Neutrino Astronomy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cross-section messenger</a:t>
            </a:r>
          </a:p>
          <a:p>
            <a:r>
              <a:rPr lang="en-US" dirty="0" smtClean="0"/>
              <a:t>No charge, so no deviation by magnetic fields</a:t>
            </a:r>
          </a:p>
          <a:p>
            <a:r>
              <a:rPr lang="en-US" dirty="0" smtClean="0"/>
              <a:t>Ability to observe the inner workings of the astrophysical objects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52" y="3733801"/>
            <a:ext cx="6817068" cy="31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Dark matter search via neutrino astronomy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If DM is from a particle origin (LSP or LKP)</a:t>
            </a:r>
          </a:p>
          <a:p>
            <a:r>
              <a:rPr lang="en-US" dirty="0"/>
              <a:t>Auto-annihilation </a:t>
            </a:r>
            <a:r>
              <a:rPr lang="en-US" dirty="0" smtClean="0"/>
              <a:t>is possible</a:t>
            </a:r>
          </a:p>
          <a:p>
            <a:r>
              <a:rPr lang="en-US" dirty="0" smtClean="0"/>
              <a:t>Unless the products are stable(photons or electrons), there is always a neutrino</a:t>
            </a:r>
          </a:p>
          <a:p>
            <a:r>
              <a:rPr lang="en-US" dirty="0" smtClean="0"/>
              <a:t>The su</a:t>
            </a:r>
            <a:r>
              <a:rPr lang="en-US" dirty="0"/>
              <a:t>n</a:t>
            </a:r>
            <a:r>
              <a:rPr lang="en-US" dirty="0" smtClean="0"/>
              <a:t> is a very close </a:t>
            </a:r>
          </a:p>
          <a:p>
            <a:pPr marL="0" indent="0">
              <a:buNone/>
            </a:pPr>
            <a:r>
              <a:rPr lang="en-US" dirty="0" smtClean="0"/>
              <a:t>     possible accumulation </a:t>
            </a:r>
          </a:p>
          <a:p>
            <a:pPr marL="0" indent="0">
              <a:buNone/>
            </a:pPr>
            <a:r>
              <a:rPr lang="en-US" dirty="0" smtClean="0"/>
              <a:t>     of DM that can be detected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45906"/>
            <a:ext cx="3505198" cy="30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ANTARES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1087747"/>
            <a:ext cx="5395415" cy="5770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6872" y="4303455"/>
            <a:ext cx="3637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One of the only few Cherenkov neutrino telescopes in the world (Antares, Baikal, </a:t>
            </a:r>
            <a:r>
              <a:rPr lang="en-US" sz="2000" dirty="0" err="1" smtClean="0"/>
              <a:t>IceCube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40Km offshore, ~2500m deep, 12 lines, 25 floors per line, with 3 OMs per floor. Totaling a sum of 900 OMs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95" y="1441473"/>
            <a:ext cx="2257425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59220" y="2531969"/>
                <a:ext cx="1371600" cy="1335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16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US" sz="1600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</m:func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1600" b="1" i="1" smtClean="0">
                              <a:latin typeface="Cambria Math"/>
                              <a:ea typeface="Cambria Math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US" sz="1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≃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1600" b="1" dirty="0" smtClean="0"/>
              </a:p>
              <a:p>
                <a:r>
                  <a:rPr lang="en-US" sz="1600" b="1" dirty="0" err="1" smtClean="0"/>
                  <a:t>n_water</a:t>
                </a:r>
                <a:r>
                  <a:rPr lang="en-US" sz="1600" b="1" dirty="0" smtClean="0"/>
                  <a:t>=1.33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≃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𝟒𝟓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220" y="2531969"/>
                <a:ext cx="1371600" cy="1335302"/>
              </a:xfrm>
              <a:prstGeom prst="rect">
                <a:avLst/>
              </a:prstGeom>
              <a:blipFill rotWithShape="1">
                <a:blip r:embed="rId5"/>
                <a:stretch>
                  <a:fillRect l="-222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15" descr="bgLightningVolt_Deep_Blue_Sea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5" b="31123"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9715" name="Picture 2" descr="r34927_7155_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633538"/>
            <a:ext cx="489585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16" name="Text Box 4"/>
          <p:cNvSpPr txBox="1">
            <a:spLocks noChangeArrowheads="1"/>
          </p:cNvSpPr>
          <p:nvPr/>
        </p:nvSpPr>
        <p:spPr bwMode="auto">
          <a:xfrm>
            <a:off x="5307013" y="1628775"/>
            <a:ext cx="3654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Arial" charset="0"/>
                <a:ea typeface="Lucida Sans Unicode" pitchFamily="34" charset="0"/>
                <a:cs typeface="Lucida Sans Unicode" pitchFamily="34" charset="0"/>
              </a:rPr>
              <a:t>Example of a </a:t>
            </a:r>
            <a:r>
              <a:rPr lang="en-US" sz="1600">
                <a:solidFill>
                  <a:srgbClr val="FF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reconstructed up-going muon</a:t>
            </a:r>
            <a:r>
              <a:rPr lang="en-US" sz="1600">
                <a:latin typeface="Arial" charset="0"/>
                <a:ea typeface="Lucida Sans Unicode" pitchFamily="34" charset="0"/>
                <a:cs typeface="Lucida Sans Unicode" pitchFamily="34" charset="0"/>
              </a:rPr>
              <a:t> (i.e. a neutrino candidate) detected in 6/12 detector lines: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577975" y="1760538"/>
            <a:ext cx="941388" cy="852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2808288" y="1754188"/>
            <a:ext cx="941387" cy="852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2801938" y="2871788"/>
            <a:ext cx="941387" cy="852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1585913" y="2867025"/>
            <a:ext cx="941387" cy="85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355600" y="2873375"/>
            <a:ext cx="941388" cy="85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4032250" y="2867025"/>
            <a:ext cx="941388" cy="85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4025900" y="3984625"/>
            <a:ext cx="941388" cy="85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2797175" y="3979863"/>
            <a:ext cx="941388" cy="852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1579563" y="3973513"/>
            <a:ext cx="941387" cy="852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350838" y="3979863"/>
            <a:ext cx="941387" cy="852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2803525" y="5099050"/>
            <a:ext cx="941388" cy="85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1573213" y="5105400"/>
            <a:ext cx="941387" cy="85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499729" name="Rectangle 17"/>
          <p:cNvSpPr>
            <a:spLocks noChangeArrowheads="1"/>
          </p:cNvSpPr>
          <p:nvPr/>
        </p:nvSpPr>
        <p:spPr bwMode="auto">
          <a:xfrm>
            <a:off x="5202238" y="2544763"/>
            <a:ext cx="3792537" cy="352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pic>
        <p:nvPicPr>
          <p:cNvPr id="145426" name="Picture 18" descr="r33236f10972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601913"/>
            <a:ext cx="3683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31" name="Line 21"/>
          <p:cNvSpPr>
            <a:spLocks noChangeShapeType="1"/>
          </p:cNvSpPr>
          <p:nvPr/>
        </p:nvSpPr>
        <p:spPr bwMode="auto">
          <a:xfrm flipH="1">
            <a:off x="192088" y="6115050"/>
            <a:ext cx="5184775" cy="1588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9732" name="Text Box 22"/>
          <p:cNvSpPr txBox="1">
            <a:spLocks noChangeArrowheads="1"/>
          </p:cNvSpPr>
          <p:nvPr/>
        </p:nvSpPr>
        <p:spPr bwMode="auto">
          <a:xfrm>
            <a:off x="4019550" y="5661025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800" b="1">
                <a:solidFill>
                  <a:srgbClr val="FF0000"/>
                </a:solidFill>
                <a:latin typeface="Arial" charset="0"/>
              </a:rPr>
              <a:t>time</a:t>
            </a:r>
          </a:p>
        </p:txBody>
      </p:sp>
      <p:sp>
        <p:nvSpPr>
          <p:cNvPr id="499733" name="Line 23"/>
          <p:cNvSpPr>
            <a:spLocks noChangeShapeType="1"/>
          </p:cNvSpPr>
          <p:nvPr/>
        </p:nvSpPr>
        <p:spPr bwMode="auto">
          <a:xfrm>
            <a:off x="211138" y="798513"/>
            <a:ext cx="0" cy="532923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9734" name="Text Box 24"/>
          <p:cNvSpPr txBox="1">
            <a:spLocks noChangeArrowheads="1"/>
          </p:cNvSpPr>
          <p:nvPr/>
        </p:nvSpPr>
        <p:spPr bwMode="auto">
          <a:xfrm>
            <a:off x="284163" y="1603375"/>
            <a:ext cx="110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800" b="1">
                <a:solidFill>
                  <a:srgbClr val="FF0000"/>
                </a:solidFill>
                <a:latin typeface="Arial" charset="0"/>
              </a:rPr>
              <a:t>height</a:t>
            </a:r>
          </a:p>
        </p:txBody>
      </p:sp>
      <p:sp>
        <p:nvSpPr>
          <p:cNvPr id="499735" name="Title 2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  <a:ln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Event Display: Neutrino-induced </a:t>
            </a:r>
            <a:r>
              <a:rPr lang="en-US" dirty="0" err="1">
                <a:solidFill>
                  <a:srgbClr val="FF0000"/>
                </a:solidFill>
              </a:rPr>
              <a:t>muon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99736" name="Text Box 24"/>
          <p:cNvSpPr txBox="1">
            <a:spLocks noChangeArrowheads="1"/>
          </p:cNvSpPr>
          <p:nvPr/>
        </p:nvSpPr>
        <p:spPr bwMode="auto">
          <a:xfrm>
            <a:off x="533400" y="908050"/>
            <a:ext cx="809307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  <a:cs typeface="Arial" charset="0"/>
              </a:rPr>
              <a:t>reconstruction of muon trajectory from</a:t>
            </a:r>
            <a:r>
              <a:rPr lang="en-US">
                <a:cs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cs typeface="Arial" charset="0"/>
              </a:rPr>
              <a:t>time, charge and position</a:t>
            </a:r>
            <a:r>
              <a:rPr lang="en-US">
                <a:cs typeface="Arial" charset="0"/>
              </a:rPr>
              <a:t> </a:t>
            </a:r>
            <a:r>
              <a:rPr lang="en-US">
                <a:solidFill>
                  <a:srgbClr val="0033CC"/>
                </a:solidFill>
                <a:cs typeface="Arial" charset="0"/>
              </a:rPr>
              <a:t>of PMT hits</a:t>
            </a:r>
          </a:p>
          <a:p>
            <a:r>
              <a:rPr lang="en-US">
                <a:solidFill>
                  <a:srgbClr val="0033CC"/>
                </a:solidFill>
                <a:cs typeface="Arial" charset="0"/>
              </a:rPr>
              <a:t>assuming relativistic muon emitting</a:t>
            </a:r>
            <a:r>
              <a:rPr lang="en-US">
                <a:cs typeface="Arial" charset="0"/>
              </a:rPr>
              <a:t> </a:t>
            </a:r>
            <a:r>
              <a:rPr lang="en-US" b="1">
                <a:solidFill>
                  <a:srgbClr val="00CC00"/>
                </a:solidFill>
                <a:cs typeface="Arial" charset="0"/>
              </a:rPr>
              <a:t>Cherenkov light</a:t>
            </a:r>
          </a:p>
        </p:txBody>
      </p:sp>
    </p:spTree>
    <p:extLst>
      <p:ext uri="{BB962C8B-B14F-4D97-AF65-F5344CB8AC3E}">
        <p14:creationId xmlns:p14="http://schemas.microsoft.com/office/powerpoint/2010/main" val="1292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nimBg="1"/>
      <p:bldP spid="145414" grpId="0" animBg="1"/>
      <p:bldP spid="145415" grpId="0" animBg="1"/>
      <p:bldP spid="145416" grpId="0" animBg="1"/>
      <p:bldP spid="145417" grpId="0" animBg="1"/>
      <p:bldP spid="145418" grpId="0" animBg="1"/>
      <p:bldP spid="145419" grpId="0" animBg="1"/>
      <p:bldP spid="145420" grpId="0" animBg="1"/>
      <p:bldP spid="145421" grpId="0" animBg="1"/>
      <p:bldP spid="145422" grpId="0" animBg="1"/>
      <p:bldP spid="145423" grpId="0" animBg="1"/>
      <p:bldP spid="1454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And once per year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You have to go on detector Shift</a:t>
            </a:r>
          </a:p>
          <a:p>
            <a:pPr marL="0" indent="0" algn="ctr">
              <a:buNone/>
            </a:pPr>
            <a:r>
              <a:rPr lang="en-US" dirty="0" smtClean="0"/>
              <a:t>And search for neutrinos yourself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95600"/>
            <a:ext cx="3562959" cy="2672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94966">
            <a:off x="1176256" y="424422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Man Overboard!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17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5006</TotalTime>
  <Words>1076</Words>
  <Application>Microsoft Office PowerPoint</Application>
  <PresentationFormat>On-screen Show (4:3)</PresentationFormat>
  <Paragraphs>194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Indirect Search For Dark Matter With Antares</vt:lpstr>
      <vt:lpstr>Outline</vt:lpstr>
      <vt:lpstr>Dark Matter and the Evidence</vt:lpstr>
      <vt:lpstr>Possible explanations of DM</vt:lpstr>
      <vt:lpstr>Neutrino Astronomy</vt:lpstr>
      <vt:lpstr>Dark matter search via neutrino astronomy</vt:lpstr>
      <vt:lpstr>ANTARES</vt:lpstr>
      <vt:lpstr>Event Display: Neutrino-induced muon</vt:lpstr>
      <vt:lpstr>And once per year</vt:lpstr>
      <vt:lpstr>And Then</vt:lpstr>
      <vt:lpstr>And we keep on searching</vt:lpstr>
      <vt:lpstr>Finally</vt:lpstr>
      <vt:lpstr>Physics with Antares</vt:lpstr>
      <vt:lpstr>Physics with Antares</vt:lpstr>
      <vt:lpstr>Physics with Antares</vt:lpstr>
      <vt:lpstr>DM Search With Antares</vt:lpstr>
      <vt:lpstr>Previous DM results: Search in the Sun</vt:lpstr>
      <vt:lpstr>Searching for DM in the sun analysis</vt:lpstr>
      <vt:lpstr>Event Characteristics </vt:lpstr>
      <vt:lpstr>Cuts</vt:lpstr>
      <vt:lpstr>Dark Matter and Monte Carlo</vt:lpstr>
      <vt:lpstr>DM Flux and Decay channels</vt:lpstr>
      <vt:lpstr>Cut optimization</vt:lpstr>
      <vt:lpstr>TCHI2</vt:lpstr>
      <vt:lpstr>BCHI2</vt:lpstr>
      <vt:lpstr>Half-Cone</vt:lpstr>
      <vt:lpstr>Results</vt:lpstr>
      <vt:lpstr>Projection</vt:lpstr>
      <vt:lpstr>Conclusions And Final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Search</dc:title>
  <dc:creator>vader</dc:creator>
  <cp:lastModifiedBy>vader</cp:lastModifiedBy>
  <cp:revision>209</cp:revision>
  <dcterms:created xsi:type="dcterms:W3CDTF">2010-06-12T17:39:15Z</dcterms:created>
  <dcterms:modified xsi:type="dcterms:W3CDTF">2010-11-25T16:54:23Z</dcterms:modified>
</cp:coreProperties>
</file>