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61" r:id="rId2"/>
    <p:sldId id="289" r:id="rId3"/>
    <p:sldId id="290" r:id="rId4"/>
    <p:sldId id="292" r:id="rId5"/>
    <p:sldId id="291" r:id="rId6"/>
    <p:sldId id="309" r:id="rId7"/>
    <p:sldId id="293" r:id="rId8"/>
    <p:sldId id="295" r:id="rId9"/>
    <p:sldId id="273" r:id="rId10"/>
    <p:sldId id="269" r:id="rId11"/>
    <p:sldId id="265" r:id="rId12"/>
    <p:sldId id="311" r:id="rId13"/>
    <p:sldId id="294" r:id="rId14"/>
    <p:sldId id="267" r:id="rId15"/>
    <p:sldId id="270" r:id="rId16"/>
    <p:sldId id="297" r:id="rId17"/>
    <p:sldId id="298" r:id="rId18"/>
    <p:sldId id="300" r:id="rId19"/>
    <p:sldId id="296" r:id="rId20"/>
    <p:sldId id="302" r:id="rId21"/>
    <p:sldId id="304" r:id="rId22"/>
    <p:sldId id="305" r:id="rId23"/>
    <p:sldId id="306" r:id="rId24"/>
    <p:sldId id="307" r:id="rId25"/>
    <p:sldId id="315" r:id="rId26"/>
    <p:sldId id="314" r:id="rId27"/>
    <p:sldId id="299" r:id="rId28"/>
    <p:sldId id="312" r:id="rId29"/>
    <p:sldId id="316" r:id="rId30"/>
    <p:sldId id="313" r:id="rId31"/>
    <p:sldId id="282" r:id="rId3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EC200"/>
    <a:srgbClr val="FBF0AB"/>
    <a:srgbClr val="DEF1F2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7668" autoAdjust="0"/>
  </p:normalViewPr>
  <p:slideViewPr>
    <p:cSldViewPr>
      <p:cViewPr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E81AE8-AC45-423D-8BD0-A10CE8D25B48}" type="datetimeFigureOut">
              <a:rPr lang="fr-FR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93B72-4689-4BCC-A4BC-6CC35D274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4AA09-7884-4428-BFC1-4602067B556B}" type="datetimeFigureOut">
              <a:rPr lang="fr-FR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AE457-BBE3-4C3D-9A9E-DB5FFE82EC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D30F3-F5E4-467A-BF0A-52D39347FD3F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AE457-BBE3-4C3D-9A9E-DB5FFE82ECA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AE457-BBE3-4C3D-9A9E-DB5FFE82ECA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9FB4D-40A4-4D01-81D8-A566CA301997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16175-69F3-4633-A02D-FB9BAFE07B4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31512-6A15-4C77-82BB-50A9B2BFE7A2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E3C4-FB48-4AE0-9B7C-2189E944D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378CD-AEC2-4727-8468-FEDE8CD8B76B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93C03-4056-4893-BA3A-A6EB47B48F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FB9F5-13B9-41A9-AD49-919DFBA87D5A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78E-E3B7-4347-AB7E-3929E456DA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2C83C4-2631-4AA5-B536-120CA52B9F02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23D95-EDFC-4D1F-8372-ADCBB9BD226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6050C-BDFD-493C-A27F-4396B6233040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F2ED-2501-4CC9-ACB2-A7B3762FC4A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A62B0-8ED5-4BBE-A4D7-2569C9C05D08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ABFB-D5C6-4777-B372-6C7EB08CE7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92A72-A4F7-45A8-A6DB-092B4FD0691E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5A48A-3323-4D73-892B-3436D901186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84463-F50D-41FC-BF88-DC2DFB58D653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B0B2-00D1-4B85-9E0B-53B8497A6D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3293B-065B-4963-A284-21BA36FE1146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CC4AF8B9-5222-4710-8D06-592F98DA12C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5DA125A2-5416-485B-8D3B-05A570C3FE7E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BC922-E20C-41A6-82BB-2FB6E65C9AE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E98F7F5-02CF-40DE-AA40-2C612772E22E}" type="datetime1">
              <a:rPr lang="fr-FR" smtClean="0"/>
              <a:pPr>
                <a:defRPr/>
              </a:pPr>
              <a:t>24/11/2010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63A04D0-24BD-405E-BF93-ACF73F2B68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644008" y="5105400"/>
            <a:ext cx="4319808" cy="1752600"/>
          </a:xfrm>
        </p:spPr>
        <p:txBody>
          <a:bodyPr/>
          <a:lstStyle/>
          <a:p>
            <a:r>
              <a:rPr lang="fr-FR" sz="2800" dirty="0" smtClean="0"/>
              <a:t>Florian BRUNET</a:t>
            </a:r>
          </a:p>
          <a:p>
            <a:r>
              <a:rPr lang="fr-FR" sz="2800" dirty="0" smtClean="0"/>
              <a:t>JJC – </a:t>
            </a:r>
            <a:fld id="{D7CA43FF-0472-4A45-AE65-36460B458B7A}" type="datetime4">
              <a:rPr lang="fr-FR" sz="2800" smtClean="0"/>
              <a:pPr/>
              <a:t>24 novembre 2010</a:t>
            </a:fld>
            <a:endParaRPr lang="fr-FR" sz="2400" dirty="0" smtClean="0"/>
          </a:p>
          <a:p>
            <a:endParaRPr lang="fr-FR" dirty="0" smtClean="0"/>
          </a:p>
        </p:txBody>
      </p:sp>
      <p:pic>
        <p:nvPicPr>
          <p:cNvPr id="25603" name="Picture 4" descr="Z:\rapport\logo_o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368152" cy="10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88640"/>
            <a:ext cx="2520280" cy="840093"/>
          </a:xfrm>
          <a:prstGeom prst="rect">
            <a:avLst/>
          </a:prstGeom>
        </p:spPr>
      </p:pic>
      <p:pic>
        <p:nvPicPr>
          <p:cNvPr id="8" name="Image 7" descr="Logo_LAPP_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1"/>
            <a:ext cx="1728192" cy="1070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1412776"/>
            <a:ext cx="8712968" cy="409342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None/>
            </a:pPr>
            <a:r>
              <a:rPr lang="fr-FR" sz="5200" dirty="0" smtClean="0">
                <a:solidFill>
                  <a:schemeClr val="bg1"/>
                </a:solidFill>
                <a:latin typeface="Calibri" pitchFamily="34" charset="0"/>
              </a:rPr>
              <a:t>Etude des oscillations neutrino avec détection </a:t>
            </a:r>
            <a:r>
              <a:rPr lang="fr-FR" sz="5200" dirty="0" smtClean="0">
                <a:solidFill>
                  <a:schemeClr val="bg1"/>
                </a:solidFill>
                <a:latin typeface="Calibri" pitchFamily="34" charset="0"/>
              </a:rPr>
              <a:t>d'électrons </a:t>
            </a:r>
            <a:r>
              <a:rPr lang="fr-FR" sz="5400" dirty="0" smtClean="0">
                <a:solidFill>
                  <a:schemeClr val="bg1"/>
                </a:solidFill>
                <a:latin typeface="Calibri" pitchFamily="34" charset="0"/>
              </a:rPr>
              <a:t>dans l’expérience OPERA</a:t>
            </a:r>
            <a:endParaRPr lang="fr-FR" sz="5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2400"/>
              </a:spcAft>
              <a:buNone/>
            </a:pPr>
            <a:r>
              <a:rPr lang="fr-FR" sz="4000" dirty="0" smtClean="0">
                <a:solidFill>
                  <a:schemeClr val="bg1"/>
                </a:solidFill>
                <a:latin typeface="Calibri" pitchFamily="34" charset="0"/>
              </a:rPr>
              <a:t>Reconstruction et analyse des gerbes </a:t>
            </a:r>
            <a:r>
              <a:rPr lang="fr-FR" sz="4000" dirty="0" smtClean="0">
                <a:solidFill>
                  <a:schemeClr val="bg1"/>
                </a:solidFill>
                <a:latin typeface="Calibri" pitchFamily="34" charset="0"/>
              </a:rPr>
              <a:t>électromagnétiques</a:t>
            </a:r>
            <a:endParaRPr lang="fr-FR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rapport\trajet_neut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5085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57301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OPERA est une expérience dite « long-</a:t>
            </a:r>
            <a:r>
              <a:rPr lang="fr-FR" sz="2000" dirty="0" err="1">
                <a:solidFill>
                  <a:schemeClr val="tx1"/>
                </a:solidFill>
              </a:rPr>
              <a:t>baseline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». 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Faisceau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créé à l’accélérateur de particules du CERN près de Genève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Détecteur OPERA au </a:t>
            </a:r>
            <a:r>
              <a:rPr lang="fr-FR" sz="2000" dirty="0" err="1">
                <a:solidFill>
                  <a:schemeClr val="tx1"/>
                </a:solidFill>
              </a:rPr>
              <a:t>Gran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Sasso</a:t>
            </a:r>
            <a:r>
              <a:rPr lang="fr-FR" sz="2000" dirty="0">
                <a:solidFill>
                  <a:schemeClr val="tx1"/>
                </a:solidFill>
              </a:rPr>
              <a:t> en Italie 732 km plus loin.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 il doit mettre en évidence l’apparition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qui auront oscillés depuis des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endParaRPr lang="fr-FR" sz="2000" dirty="0">
              <a:solidFill>
                <a:schemeClr val="tx1"/>
              </a:solidFill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   grâce à une bonne sensibilité de détection des électrons et à une faible contamination du faisceau  en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, on peut étudier aussi l’oscillation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et abaisser la limite sur l’angle de mélange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infrastructures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5" descr="Z:\rapport\C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85875"/>
            <a:ext cx="76184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0" y="4071938"/>
            <a:ext cx="556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Caractéristiques nominales du faisceau CNGS :</a:t>
            </a:r>
          </a:p>
        </p:txBody>
      </p:sp>
      <p:graphicFrame>
        <p:nvGraphicFramePr>
          <p:cNvPr id="5151" name="Group 31"/>
          <p:cNvGraphicFramePr>
            <a:graphicFrameLocks noGrp="1"/>
          </p:cNvGraphicFramePr>
          <p:nvPr/>
        </p:nvGraphicFramePr>
        <p:xfrm>
          <a:off x="5652120" y="3870960"/>
          <a:ext cx="3048000" cy="29870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 (km)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0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négligeable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3" name="Object 86"/>
          <p:cNvGraphicFramePr>
            <a:graphicFrameLocks noChangeAspect="1"/>
          </p:cNvGraphicFramePr>
          <p:nvPr/>
        </p:nvGraphicFramePr>
        <p:xfrm>
          <a:off x="5796136" y="3933056"/>
          <a:ext cx="1228725" cy="436563"/>
        </p:xfrm>
        <a:graphic>
          <a:graphicData uri="http://schemas.openxmlformats.org/presentationml/2006/ole">
            <p:oleObj spid="_x0000_s5123" name="Equation" r:id="rId4" imgW="749160" imgH="266400" progId="Equation.3">
              <p:embed/>
            </p:oleObj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faisceau CNGS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8172400" y="6410987"/>
            <a:ext cx="762000" cy="365125"/>
          </a:xfrm>
        </p:spPr>
        <p:txBody>
          <a:bodyPr/>
          <a:lstStyle/>
          <a:p>
            <a:pPr>
              <a:buNone/>
              <a:defRPr/>
            </a:pPr>
            <a:fld id="{83B5A48A-3323-4D73-892B-3436D9011860}" type="slidenum">
              <a:rPr lang="fr-FR" sz="1800" smtClean="0"/>
              <a:pPr>
                <a:buNone/>
                <a:defRPr/>
              </a:pPr>
              <a:t>11</a:t>
            </a:fld>
            <a:endParaRPr lang="fr-FR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5940152" y="5921984"/>
          <a:ext cx="893763" cy="585787"/>
        </p:xfrm>
        <a:graphic>
          <a:graphicData uri="http://schemas.openxmlformats.org/presentationml/2006/ole">
            <p:oleObj spid="_x0000_s5129" name="Équation" r:id="rId5" imgW="368280" imgH="241200" progId="Equation.3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012160" y="4869160"/>
          <a:ext cx="893763" cy="585787"/>
        </p:xfrm>
        <a:graphic>
          <a:graphicData uri="http://schemas.openxmlformats.org/presentationml/2006/ole">
            <p:oleObj spid="_x0000_s5130" name="Équation" r:id="rId6" imgW="368280" imgH="2412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957568" y="5373216"/>
          <a:ext cx="925512" cy="585788"/>
        </p:xfrm>
        <a:graphic>
          <a:graphicData uri="http://schemas.openxmlformats.org/presentationml/2006/ole">
            <p:oleObj spid="_x0000_s5131" name="Équation" r:id="rId7" imgW="380880" imgH="241200" progId="Equation.3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989991" y="6393081"/>
          <a:ext cx="895350" cy="585788"/>
        </p:xfrm>
        <a:graphic>
          <a:graphicData uri="http://schemas.openxmlformats.org/presentationml/2006/ole">
            <p:oleObj spid="_x0000_s5132" name="Équation" r:id="rId8" imgW="368280" imgH="241200" progId="Equation.3">
              <p:embed/>
            </p:oleObj>
          </a:graphicData>
        </a:graphic>
      </p:graphicFrame>
      <p:sp>
        <p:nvSpPr>
          <p:cNvPr id="12" name="Text Box 484"/>
          <p:cNvSpPr txBox="1">
            <a:spLocks noChangeArrowheads="1"/>
          </p:cNvSpPr>
          <p:nvPr/>
        </p:nvSpPr>
        <p:spPr bwMode="auto">
          <a:xfrm>
            <a:off x="323528" y="4869160"/>
            <a:ext cx="5263953" cy="1200329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</a:rPr>
              <a:t>Expected neutrino interactions for 22.5x10</a:t>
            </a:r>
            <a:r>
              <a:rPr lang="en-GB" altLang="ja-JP" sz="1800" baseline="30000" dirty="0">
                <a:solidFill>
                  <a:schemeClr val="bg1"/>
                </a:solidFill>
                <a:latin typeface="Calibri" pitchFamily="34" charset="0"/>
              </a:rPr>
              <a:t>19 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</a:rPr>
              <a:t>pot: </a:t>
            </a:r>
          </a:p>
          <a:p>
            <a:pPr>
              <a:buFont typeface="Symbol" pitchFamily="18" charset="2"/>
              <a:buNone/>
              <a:defRPr/>
            </a:pP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~ 23600 </a:t>
            </a:r>
            <a:r>
              <a:rPr lang="en-GB" altLang="ja-JP" sz="1800" baseline="-25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CC + NC</a:t>
            </a:r>
          </a:p>
          <a:p>
            <a:pPr>
              <a:buFont typeface="Symbol" pitchFamily="18" charset="2"/>
              <a:buNone/>
              <a:defRPr/>
            </a:pP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~ 160 </a:t>
            </a:r>
            <a:r>
              <a:rPr lang="en-GB" altLang="ja-JP" sz="1800" baseline="-25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e 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GB" altLang="ja-JP" sz="1800" baseline="-25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</a:t>
            </a:r>
            <a:r>
              <a:rPr lang="en-GB" altLang="ja-JP" sz="1800" baseline="-25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CC</a:t>
            </a:r>
          </a:p>
          <a:p>
            <a:pPr>
              <a:buFont typeface="Symbol" pitchFamily="18" charset="2"/>
              <a:buNone/>
              <a:defRPr/>
            </a:pP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~ 115 </a:t>
            </a:r>
            <a:r>
              <a:rPr lang="en-GB" altLang="ja-JP" sz="1800" baseline="-25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 </a:t>
            </a:r>
            <a:r>
              <a:rPr lang="en-GB" altLang="ja-JP" sz="18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CC </a:t>
            </a:r>
            <a:r>
              <a:rPr lang="en-GB" altLang="ja-JP" sz="16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(m</a:t>
            </a:r>
            <a:r>
              <a:rPr lang="en-GB" altLang="ja-JP" sz="1600" baseline="30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GB" altLang="ja-JP" sz="16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= 2.5 x 10</a:t>
            </a:r>
            <a:r>
              <a:rPr lang="en-GB" altLang="ja-JP" sz="1600" baseline="30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-3</a:t>
            </a:r>
            <a:r>
              <a:rPr lang="en-GB" altLang="ja-JP" sz="16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 eV</a:t>
            </a:r>
            <a:r>
              <a:rPr lang="en-GB" altLang="ja-JP" sz="1600" baseline="30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GB" altLang="ja-JP" sz="16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None/>
              <a:defRPr/>
            </a:pPr>
            <a:fld id="{83B5A48A-3323-4D73-892B-3436D9011860}" type="slidenum">
              <a:rPr lang="fr-FR" sz="1800" smtClean="0"/>
              <a:pPr>
                <a:buNone/>
                <a:defRPr/>
              </a:pPr>
              <a:t>12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performances du CNGS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8768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73"/>
          <p:cNvGraphicFramePr>
            <a:graphicFrameLocks noGrp="1"/>
          </p:cNvGraphicFramePr>
          <p:nvPr/>
        </p:nvGraphicFramePr>
        <p:xfrm>
          <a:off x="0" y="980728"/>
          <a:ext cx="6516216" cy="1927225"/>
        </p:xfrm>
        <a:graphic>
          <a:graphicData uri="http://schemas.openxmlformats.org/drawingml/2006/table">
            <a:tbl>
              <a:tblPr/>
              <a:tblGrid>
                <a:gridCol w="734751"/>
                <a:gridCol w="2694087"/>
                <a:gridCol w="1186507"/>
                <a:gridCol w="1900871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0.076x10</a:t>
                      </a:r>
                      <a:r>
                        <a:rPr kumimoji="1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aucun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Commissioning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2007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0.082x10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38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Commissioning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2008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1.78x10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1698 ev.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er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3.52x10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3693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4.04x10</a:t>
                      </a:r>
                      <a:r>
                        <a:rPr kumimoji="0" lang="fr-FR" sz="1600" b="1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4246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60032" y="3645024"/>
            <a:ext cx="411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9637 </a:t>
            </a:r>
            <a:r>
              <a:rPr lang="fr-FR" sz="2000" dirty="0" smtClean="0">
                <a:solidFill>
                  <a:schemeClr val="tx1"/>
                </a:solidFill>
              </a:rPr>
              <a:t>événements </a:t>
            </a:r>
          </a:p>
          <a:p>
            <a:pPr algn="l"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2010 : </a:t>
            </a:r>
            <a:r>
              <a:rPr lang="fr-FR" sz="2000" dirty="0" err="1" smtClean="0">
                <a:solidFill>
                  <a:schemeClr val="tx1"/>
                </a:solidFill>
              </a:rPr>
              <a:t>run</a:t>
            </a:r>
            <a:r>
              <a:rPr lang="fr-FR" sz="2000" dirty="0" smtClean="0">
                <a:solidFill>
                  <a:schemeClr val="tx1"/>
                </a:solidFill>
              </a:rPr>
              <a:t> terminé depuis hier</a:t>
            </a:r>
          </a:p>
          <a:p>
            <a:pPr algn="l"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Run</a:t>
            </a:r>
            <a:r>
              <a:rPr lang="fr-FR" sz="2000" dirty="0" smtClean="0">
                <a:solidFill>
                  <a:schemeClr val="tx1"/>
                </a:solidFill>
              </a:rPr>
              <a:t> à haute intensité en 2011&amp;2012</a:t>
            </a:r>
          </a:p>
          <a:p>
            <a:pPr algn="l">
              <a:defRPr/>
            </a:pPr>
            <a:endParaRPr lang="fr-F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principe de l’expérience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179512" y="1268760"/>
            <a:ext cx="38884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Faisceau de ν</a:t>
            </a:r>
            <a:r>
              <a:rPr lang="fr-FR" sz="2000" baseline="-25000" dirty="0" smtClean="0">
                <a:solidFill>
                  <a:schemeClr val="tx1"/>
                </a:solidFill>
              </a:rPr>
              <a:t>µ</a:t>
            </a:r>
            <a:r>
              <a:rPr lang="fr-FR" sz="2000" dirty="0" smtClean="0">
                <a:solidFill>
                  <a:schemeClr val="tx1"/>
                </a:solidFill>
              </a:rPr>
              <a:t> intense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Cible à grande masse fiducielle et résolution spatiale micrométrique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Détection de la topologie en coude du tau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Emulsions :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Résolution spatiale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lang="fr-FR" sz="2000" dirty="0" smtClean="0">
                <a:solidFill>
                  <a:schemeClr val="tx1"/>
                </a:solidFill>
              </a:rPr>
              <a:t> 1 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Résolution angulaire 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lang="fr-FR" sz="2000" dirty="0" smtClean="0">
                <a:solidFill>
                  <a:schemeClr val="tx1"/>
                </a:solidFill>
              </a:rPr>
              <a:t> 1mrad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Les détecteurs électroniques servent à localiser le lieu de l’interaction neutrino dans la cible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13</a:t>
            </a:fld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1124744"/>
            <a:ext cx="4680520" cy="4702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2" name="Connecteur droit avec flèche 11"/>
          <p:cNvCxnSpPr/>
          <p:nvPr/>
        </p:nvCxnSpPr>
        <p:spPr>
          <a:xfrm>
            <a:off x="4355976" y="3501008"/>
            <a:ext cx="151216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16016" y="342900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prova"/>
          <p:cNvPicPr>
            <a:picLocks noChangeAspect="1" noChangeArrowheads="1"/>
          </p:cNvPicPr>
          <p:nvPr/>
        </p:nvPicPr>
        <p:blipFill>
          <a:blip r:embed="rId2" cstate="print"/>
          <a:srcRect l="1370" r="1370" b="7281"/>
          <a:stretch>
            <a:fillRect/>
          </a:stretch>
        </p:blipFill>
        <p:spPr bwMode="auto">
          <a:xfrm>
            <a:off x="119178" y="1449952"/>
            <a:ext cx="8915638" cy="46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932040" y="2204864"/>
            <a:ext cx="262778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Alternance d’un plan de  </a:t>
            </a:r>
            <a:r>
              <a:rPr lang="fr-FR" sz="1600" dirty="0">
                <a:solidFill>
                  <a:schemeClr val="bg1"/>
                </a:solidFill>
              </a:rPr>
              <a:t>briques </a:t>
            </a:r>
            <a:r>
              <a:rPr lang="fr-FR" sz="1600" dirty="0" smtClean="0">
                <a:solidFill>
                  <a:schemeClr val="bg1"/>
                </a:solidFill>
              </a:rPr>
              <a:t>avec 1 plan de scintillateur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0" y="6427113"/>
            <a:ext cx="5076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150000 briques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 1.25kt de plomb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buNone/>
            </a:pPr>
            <a:endParaRPr lang="fr-FR" altLang="ja-JP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3" descr="Z:\soutenancel_stage_2009-07-09\brique+di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2554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sz="1400" b="1">
                <a:solidFill>
                  <a:schemeClr val="bg1"/>
                </a:solidFill>
              </a:rPr>
              <a:t>Masse = 8.3kg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Image 40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548" y="3717032"/>
            <a:ext cx="4753452" cy="27363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" name="Image 41" descr="Ima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49466"/>
            <a:ext cx="4279039" cy="3608534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78225" y="1124744"/>
            <a:ext cx="3707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Les briques ECC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masse = 8kg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numériser les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émulsions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4860032" cy="4065696"/>
          </a:xfrm>
          <a:prstGeom prst="rect">
            <a:avLst/>
          </a:prstGeom>
        </p:spPr>
      </p:pic>
      <p:pic>
        <p:nvPicPr>
          <p:cNvPr id="5" name="Picture 1" descr="L:\ariga\Pictures\IMG_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1196752"/>
            <a:ext cx="4211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Les briques sélectionnées sont  désassemblées, leurs émulsions développées puis envoyées dans les différents laboratoires de scan en Europe et au Japon.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reconstruire les données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les simulations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4847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On va associer d’émulsion en émulsion les morceaux de traces afin de reconstruire les traces complètes et de chercher une convergence vers un vertex. Voici un exemple  :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17</a:t>
            </a:fld>
            <a:endParaRPr lang="fr-FR" dirty="0"/>
          </a:p>
        </p:txBody>
      </p:sp>
      <p:pic>
        <p:nvPicPr>
          <p:cNvPr id="8" name="Image 7" descr="N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27335"/>
            <a:ext cx="6249938" cy="4330665"/>
          </a:xfrm>
          <a:prstGeom prst="rect">
            <a:avLst/>
          </a:prstGeom>
        </p:spPr>
      </p:pic>
      <p:pic>
        <p:nvPicPr>
          <p:cNvPr id="9" name="Picture 6" descr="b096038_animated_2_bea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63280" y="2420888"/>
            <a:ext cx="6480720" cy="4015032"/>
            <a:chOff x="914400" y="1697944"/>
            <a:chExt cx="7258050" cy="4362450"/>
          </a:xfrm>
        </p:grpSpPr>
        <p:pic>
          <p:nvPicPr>
            <p:cNvPr id="7" name="Picture 1" descr="L:\ariga\OPERA\Napoli\b072693\side_z10_l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97944"/>
              <a:ext cx="7258050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2247900" y="2057400"/>
              <a:ext cx="928694" cy="41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2590800" y="2667000"/>
              <a:ext cx="928694" cy="41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résultats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9652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n</a:t>
            </a:r>
            <a:r>
              <a:rPr lang="fr-FR" sz="2000" dirty="0" smtClean="0">
                <a:solidFill>
                  <a:schemeClr val="tx1"/>
                </a:solidFill>
              </a:rPr>
              <a:t>ombre d’interactions neutrino trouvées à l’heure actuelle : 1617</a:t>
            </a:r>
          </a:p>
          <a:p>
            <a:pPr algn="l">
              <a:buFont typeface="Wingdings" pitchFamily="2" charset="2"/>
              <a:buChar char="à"/>
            </a:pPr>
            <a:r>
              <a:rPr lang="fr-FR" sz="2000" dirty="0" smtClean="0">
                <a:solidFill>
                  <a:schemeClr val="tx1"/>
                </a:solidFill>
              </a:rPr>
              <a:t>événements passés au travers du “</a:t>
            </a:r>
            <a:r>
              <a:rPr lang="fr-FR" sz="2000" dirty="0" err="1" smtClean="0">
                <a:solidFill>
                  <a:schemeClr val="tx1"/>
                </a:solidFill>
              </a:rPr>
              <a:t>decay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search</a:t>
            </a:r>
            <a:r>
              <a:rPr lang="fr-FR" sz="2000" dirty="0" smtClean="0">
                <a:solidFill>
                  <a:schemeClr val="tx1"/>
                </a:solidFill>
              </a:rPr>
              <a:t>”: 1088 (187NC)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représentent 35% de la statistique 2008-2009</a:t>
            </a:r>
            <a:r>
              <a:rPr lang="fr-FR" sz="2000" dirty="0" smtClean="0">
                <a:solidFill>
                  <a:schemeClr val="tx1"/>
                </a:solidFill>
              </a:rPr>
              <a:t> : 1.85 x 10</a:t>
            </a:r>
            <a:r>
              <a:rPr lang="fr-FR" sz="2000" baseline="30000" dirty="0" smtClean="0">
                <a:solidFill>
                  <a:schemeClr val="tx1"/>
                </a:solidFill>
              </a:rPr>
              <a:t>19</a:t>
            </a:r>
            <a:r>
              <a:rPr lang="fr-FR" sz="2000" dirty="0" smtClean="0">
                <a:solidFill>
                  <a:schemeClr val="tx1"/>
                </a:solidFill>
              </a:rPr>
              <a:t> pot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avec cette stat et </a:t>
            </a:r>
            <a:r>
              <a:rPr lang="fr-FR" sz="20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m</a:t>
            </a:r>
            <a:r>
              <a:rPr lang="fr-FR" sz="2000" baseline="30000" dirty="0" smtClean="0">
                <a:solidFill>
                  <a:schemeClr val="tx1"/>
                </a:solidFill>
              </a:rPr>
              <a:t>2</a:t>
            </a:r>
            <a:r>
              <a:rPr lang="fr-FR" sz="2000" baseline="-25000" dirty="0" smtClean="0">
                <a:solidFill>
                  <a:schemeClr val="tx1"/>
                </a:solidFill>
              </a:rPr>
              <a:t>23</a:t>
            </a:r>
            <a:r>
              <a:rPr lang="fr-FR" sz="2000" dirty="0" smtClean="0">
                <a:solidFill>
                  <a:schemeClr val="tx1"/>
                </a:solidFill>
              </a:rPr>
              <a:t> = 2.5 x10</a:t>
            </a:r>
            <a:r>
              <a:rPr lang="fr-FR" sz="2000" baseline="30000" dirty="0" smtClean="0">
                <a:solidFill>
                  <a:schemeClr val="tx1"/>
                </a:solidFill>
              </a:rPr>
              <a:t>-3</a:t>
            </a:r>
            <a:r>
              <a:rPr lang="fr-FR" sz="2000" dirty="0" smtClean="0">
                <a:solidFill>
                  <a:schemeClr val="tx1"/>
                </a:solidFill>
              </a:rPr>
              <a:t> eV</a:t>
            </a:r>
            <a:r>
              <a:rPr lang="fr-FR" sz="2000" baseline="30000" dirty="0" smtClean="0">
                <a:solidFill>
                  <a:schemeClr val="tx1"/>
                </a:solidFill>
              </a:rPr>
              <a:t>2</a:t>
            </a:r>
            <a:r>
              <a:rPr lang="fr-FR" sz="2000" dirty="0" smtClean="0">
                <a:solidFill>
                  <a:schemeClr val="tx1"/>
                </a:solidFill>
              </a:rPr>
              <a:t>  on attend dans OPERA ~ 0.5 </a:t>
            </a:r>
            <a:r>
              <a:rPr lang="fr-FR" sz="2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fr-FR" sz="2000" baseline="-25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457890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 probabilité de fluctuation du bruit de fond est de 1.8%.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18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492896"/>
            <a:ext cx="2699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</a:rPr>
              <a:t>Candidat </a:t>
            </a:r>
            <a:r>
              <a:rPr lang="el-G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ν</a:t>
            </a:r>
            <a:r>
              <a:rPr lang="el-GR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τ</a:t>
            </a:r>
            <a:r>
              <a:rPr lang="en-US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</a:rPr>
              <a:t>de cet été</a:t>
            </a:r>
          </a:p>
          <a:p>
            <a:pPr>
              <a:buNone/>
            </a:pPr>
            <a:endParaRPr lang="fr-FR" sz="4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Phys.Lett.B691:138-145,2010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arXiv:1006.1623</a:t>
            </a:r>
            <a:r>
              <a:rPr lang="en-US" sz="1400" dirty="0" smtClean="0">
                <a:solidFill>
                  <a:schemeClr val="tx1"/>
                </a:solidFill>
              </a:rPr>
              <a:t> [</a:t>
            </a:r>
            <a:r>
              <a:rPr lang="en-US" sz="1400" dirty="0" err="1" smtClean="0">
                <a:solidFill>
                  <a:schemeClr val="tx1"/>
                </a:solidFill>
              </a:rPr>
              <a:t>hep</a:t>
            </a:r>
            <a:r>
              <a:rPr lang="en-US" sz="1400" dirty="0" smtClean="0">
                <a:solidFill>
                  <a:schemeClr val="tx1"/>
                </a:solidFill>
              </a:rPr>
              <a:t>-ex]</a:t>
            </a:r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2" descr="L:\ariga\OPERA\Napoli\b072693\anim_zoom_z10_n200_f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6444208" cy="41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Reconstruction des gerbes électromagnétiques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5589240"/>
            <a:ext cx="8229600" cy="108012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chercher à associer les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basetraces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des critères géométriques formant la gerbe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19</a:t>
            </a:fld>
            <a:endParaRPr lang="fr-FR" dirty="0"/>
          </a:p>
        </p:txBody>
      </p:sp>
      <p:pic>
        <p:nvPicPr>
          <p:cNvPr id="15" name="Image 14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088" y="1628800"/>
            <a:ext cx="2419912" cy="22370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ZoneTexte 15"/>
          <p:cNvSpPr txBox="1"/>
          <p:nvPr/>
        </p:nvSpPr>
        <p:spPr>
          <a:xfrm>
            <a:off x="8460432" y="278092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Pb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0672" t="16065" r="20267" b="27236"/>
          <a:stretch>
            <a:fillRect/>
          </a:stretch>
        </p:blipFill>
        <p:spPr bwMode="auto">
          <a:xfrm>
            <a:off x="611560" y="1844824"/>
            <a:ext cx="5688633" cy="34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Sommaire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neutrino et ses oscillations : aspects théoriques et expérimentaux</a:t>
            </a:r>
          </a:p>
          <a:p>
            <a:r>
              <a:rPr lang="fr-FR" dirty="0" smtClean="0"/>
              <a:t>Un </a:t>
            </a:r>
            <a:r>
              <a:rPr lang="fr-FR" dirty="0" smtClean="0"/>
              <a:t>calorimètre e-m pour la détection des électrons produits d’oscillation</a:t>
            </a:r>
            <a:endParaRPr lang="fr-FR" dirty="0" smtClean="0"/>
          </a:p>
          <a:p>
            <a:r>
              <a:rPr lang="fr-FR" dirty="0" smtClean="0"/>
              <a:t>Le faisceau CNGS &amp; le détecteur OPERA</a:t>
            </a:r>
          </a:p>
          <a:p>
            <a:r>
              <a:rPr lang="fr-FR" dirty="0" smtClean="0"/>
              <a:t>Simulation et reconstruction</a:t>
            </a:r>
          </a:p>
          <a:p>
            <a:r>
              <a:rPr lang="fr-FR" dirty="0" smtClean="0"/>
              <a:t>Premiers résultats</a:t>
            </a:r>
          </a:p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4572000" cy="2520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800" dirty="0" smtClean="0"/>
              <a:t>Séparation électron/pion</a:t>
            </a:r>
          </a:p>
          <a:p>
            <a:r>
              <a:rPr lang="fr-FR" sz="2400" dirty="0" smtClean="0"/>
              <a:t>Réseau de neurones </a:t>
            </a:r>
            <a:r>
              <a:rPr lang="fr-FR" sz="2400" dirty="0" err="1" smtClean="0"/>
              <a:t>Root</a:t>
            </a:r>
            <a:endParaRPr lang="fr-FR" sz="2400" dirty="0" smtClean="0"/>
          </a:p>
          <a:p>
            <a:r>
              <a:rPr lang="fr-FR" sz="2400" dirty="0" smtClean="0"/>
              <a:t>Variables d’entrée : de 18 à 53</a:t>
            </a:r>
          </a:p>
          <a:p>
            <a:r>
              <a:rPr lang="fr-FR" sz="2400" dirty="0" smtClean="0">
                <a:cs typeface="Times New Roman"/>
                <a:sym typeface="Wingdings" pitchFamily="2" charset="2"/>
              </a:rPr>
              <a:t>Variable de sortie : probabilité d’être 1 électron</a:t>
            </a:r>
            <a:endParaRPr lang="fr-FR" sz="2400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Analyse à réseaux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20</a:t>
            </a:fld>
            <a:endParaRPr lang="fr-FR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3003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0" y="2348880"/>
            <a:ext cx="4572000" cy="25202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de l’énergie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d’une gerbe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fr-FR" sz="24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Réseau de neurones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Root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d’entrée : de 18 à 53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Variable de sortie : Energie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9832" y="371703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2 </a:t>
            </a:r>
            <a:r>
              <a:rPr lang="fr-FR" sz="2400" dirty="0" err="1" smtClean="0">
                <a:solidFill>
                  <a:schemeClr val="bg1"/>
                </a:solidFill>
              </a:rPr>
              <a:t>GeV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électrons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21</a:t>
            </a:fld>
            <a:endParaRPr lang="fr-FR" dirty="0"/>
          </a:p>
        </p:txBody>
      </p:sp>
      <p:pic>
        <p:nvPicPr>
          <p:cNvPr id="16" name="Espace réservé du contenu 15" descr="electron_6+4+1.5+0.5GeV_serie1WithScat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976" y="772725"/>
            <a:ext cx="8425464" cy="6085275"/>
          </a:xfrm>
        </p:spPr>
      </p:pic>
      <p:graphicFrame>
        <p:nvGraphicFramePr>
          <p:cNvPr id="15" name="Espace réservé du contenu 5"/>
          <p:cNvGraphicFramePr>
            <a:graphicFrameLocks/>
          </p:cNvGraphicFramePr>
          <p:nvPr/>
        </p:nvGraphicFramePr>
        <p:xfrm>
          <a:off x="179513" y="3861049"/>
          <a:ext cx="8280921" cy="29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46745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MC </a:t>
                      </a:r>
                      <a:r>
                        <a:rPr lang="fr-FR" sz="2000" dirty="0" err="1" smtClean="0"/>
                        <a:t>Energy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EnergyMean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EnergyRMS</a:t>
                      </a:r>
                      <a:endParaRPr lang="fr-FR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</a:t>
                      </a:r>
                      <a:r>
                        <a:rPr lang="fr-FR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11.7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2.4 (20%)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 </a:t>
                      </a:r>
                      <a:r>
                        <a:rPr lang="fr-FR" sz="2000" dirty="0" err="1" smtClean="0"/>
                        <a:t>GeV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7.4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2.2 (30%)</a:t>
                      </a:r>
                      <a:endParaRPr lang="fr-FR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fr-FR" sz="200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4.9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2.1 (43%)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1.5 </a:t>
                      </a:r>
                      <a:r>
                        <a:rPr lang="fr-FR" sz="2000" dirty="0" err="1" smtClean="0">
                          <a:solidFill>
                            <a:srgbClr val="0070C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1.4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0.9 (65%)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0.5 </a:t>
                      </a:r>
                      <a:r>
                        <a:rPr lang="fr-FR" sz="2000" dirty="0" err="1" smtClean="0">
                          <a:solidFill>
                            <a:srgbClr val="FF0066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0.44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0.26 (60%)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22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électrons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Espace réservé du contenu 8" descr="electron_6+4+1.5+0.5GeV_seri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7452320" cy="5373216"/>
          </a:xfrm>
        </p:spPr>
      </p:pic>
      <p:sp>
        <p:nvSpPr>
          <p:cNvPr id="6" name="ZoneTexte 5"/>
          <p:cNvSpPr txBox="1"/>
          <p:nvPr/>
        </p:nvSpPr>
        <p:spPr>
          <a:xfrm>
            <a:off x="0" y="2780928"/>
            <a:ext cx="209224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MC vrai :</a:t>
            </a:r>
          </a:p>
          <a:p>
            <a:pPr algn="l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E</a:t>
            </a:r>
            <a:r>
              <a:rPr lang="fr-FR" sz="2400" baseline="-25000" dirty="0" smtClean="0">
                <a:solidFill>
                  <a:schemeClr val="bg1"/>
                </a:solidFill>
              </a:rPr>
              <a:t>MC</a:t>
            </a:r>
            <a:r>
              <a:rPr lang="fr-FR" sz="2400" dirty="0" smtClean="0">
                <a:solidFill>
                  <a:schemeClr val="bg1"/>
                </a:solidFill>
              </a:rPr>
              <a:t> = 6 </a:t>
            </a:r>
            <a:r>
              <a:rPr lang="fr-FR" sz="2400" dirty="0" err="1" smtClean="0">
                <a:solidFill>
                  <a:schemeClr val="bg1"/>
                </a:solidFill>
              </a:rPr>
              <a:t>GeV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</a:rPr>
              <a:t>MC</a:t>
            </a:r>
            <a:r>
              <a:rPr lang="fr-FR" sz="2400" dirty="0" smtClean="0">
                <a:solidFill>
                  <a:srgbClr val="FF0000"/>
                </a:solidFill>
              </a:rPr>
              <a:t> = 4 </a:t>
            </a:r>
            <a:r>
              <a:rPr lang="fr-FR" sz="2400" dirty="0" err="1" smtClean="0">
                <a:solidFill>
                  <a:srgbClr val="FF0000"/>
                </a:solidFill>
              </a:rPr>
              <a:t>GeV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E</a:t>
            </a:r>
            <a:r>
              <a:rPr lang="fr-FR" sz="2400" baseline="-25000" dirty="0" smtClean="0">
                <a:solidFill>
                  <a:srgbClr val="0070C0"/>
                </a:solidFill>
              </a:rPr>
              <a:t>MC</a:t>
            </a:r>
            <a:r>
              <a:rPr lang="fr-FR" sz="2400" dirty="0" smtClean="0">
                <a:solidFill>
                  <a:srgbClr val="0070C0"/>
                </a:solidFill>
              </a:rPr>
              <a:t> =1.5 </a:t>
            </a:r>
            <a:r>
              <a:rPr lang="fr-FR" sz="2400" dirty="0" err="1" smtClean="0">
                <a:solidFill>
                  <a:srgbClr val="0070C0"/>
                </a:solidFill>
              </a:rPr>
              <a:t>GeV</a:t>
            </a:r>
            <a:endParaRPr lang="fr-FR" sz="2400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66"/>
                </a:solidFill>
              </a:rPr>
              <a:t>E</a:t>
            </a:r>
            <a:r>
              <a:rPr lang="fr-FR" sz="2400" baseline="-25000" dirty="0" smtClean="0">
                <a:solidFill>
                  <a:srgbClr val="FF0066"/>
                </a:solidFill>
              </a:rPr>
              <a:t>MC</a:t>
            </a:r>
            <a:r>
              <a:rPr lang="fr-FR" sz="2400" dirty="0" smtClean="0">
                <a:solidFill>
                  <a:srgbClr val="FF0066"/>
                </a:solidFill>
              </a:rPr>
              <a:t> =0.5 </a:t>
            </a:r>
            <a:r>
              <a:rPr lang="fr-FR" sz="2400" dirty="0" err="1" smtClean="0">
                <a:solidFill>
                  <a:srgbClr val="FF0066"/>
                </a:solidFill>
              </a:rPr>
              <a:t>GeV</a:t>
            </a:r>
            <a:endParaRPr lang="fr-FR" sz="24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23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gamma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Espace réservé du contenu 5" descr="gamma_6+4+1.5+0.5GeV_serie1WithSca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8312616" cy="6021288"/>
          </a:xfrm>
        </p:spPr>
      </p:pic>
      <p:graphicFrame>
        <p:nvGraphicFramePr>
          <p:cNvPr id="9" name="Espace réservé du contenu 5"/>
          <p:cNvGraphicFramePr>
            <a:graphicFrameLocks/>
          </p:cNvGraphicFramePr>
          <p:nvPr/>
        </p:nvGraphicFramePr>
        <p:xfrm>
          <a:off x="-1" y="3861049"/>
          <a:ext cx="8244408" cy="29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36"/>
                <a:gridCol w="2748136"/>
                <a:gridCol w="2748136"/>
              </a:tblGrid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MC </a:t>
                      </a:r>
                      <a:r>
                        <a:rPr lang="fr-FR" sz="2400" dirty="0" err="1" smtClean="0"/>
                        <a:t>energy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Mean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Energy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RMS </a:t>
                      </a:r>
                      <a:r>
                        <a:rPr lang="fr-FR" sz="2400" dirty="0" err="1" smtClean="0"/>
                        <a:t>Energy</a:t>
                      </a:r>
                      <a:endParaRPr lang="fr-FR" sz="2400" dirty="0"/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GeV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6.9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2.2 (32%)</a:t>
                      </a:r>
                      <a:endParaRPr lang="fr-FR" sz="2400" dirty="0"/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fr-FR" sz="240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1.9 (43%)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1.5 </a:t>
                      </a:r>
                      <a:r>
                        <a:rPr lang="fr-FR" sz="2400" dirty="0" err="1" smtClean="0">
                          <a:solidFill>
                            <a:srgbClr val="0070C0"/>
                          </a:solidFill>
                        </a:rPr>
                        <a:t>GeV</a:t>
                      </a:r>
                      <a:endParaRPr lang="fr-FR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1.2</a:t>
                      </a:r>
                      <a:endParaRPr lang="fr-FR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0070C0"/>
                          </a:solidFill>
                        </a:rPr>
                        <a:t>0.8 (67%)</a:t>
                      </a:r>
                      <a:endParaRPr lang="fr-FR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3120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66"/>
                          </a:solidFill>
                        </a:rPr>
                        <a:t>0.5 </a:t>
                      </a:r>
                      <a:r>
                        <a:rPr lang="fr-FR" sz="2400" dirty="0" err="1" smtClean="0">
                          <a:solidFill>
                            <a:srgbClr val="FF0066"/>
                          </a:solidFill>
                        </a:rPr>
                        <a:t>GeV</a:t>
                      </a:r>
                      <a:endParaRPr lang="fr-FR" sz="24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66"/>
                          </a:solidFill>
                        </a:rPr>
                        <a:t>0.64</a:t>
                      </a:r>
                      <a:endParaRPr lang="fr-FR" sz="24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66"/>
                          </a:solidFill>
                        </a:rPr>
                        <a:t>0.55 (85%)</a:t>
                      </a:r>
                      <a:endParaRPr lang="fr-FR" sz="24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gamma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Espace réservé du contenu 8" descr="gamma_6+4+1.5+0.5GeV_seri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7452320" cy="5645224"/>
          </a:xfrm>
        </p:spPr>
      </p:pic>
      <p:sp>
        <p:nvSpPr>
          <p:cNvPr id="11" name="ZoneTexte 10"/>
          <p:cNvSpPr txBox="1"/>
          <p:nvPr/>
        </p:nvSpPr>
        <p:spPr>
          <a:xfrm>
            <a:off x="0" y="2780928"/>
            <a:ext cx="209224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MC vrai:</a:t>
            </a:r>
          </a:p>
          <a:p>
            <a:pPr algn="l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E</a:t>
            </a:r>
            <a:r>
              <a:rPr lang="fr-FR" sz="2400" baseline="-25000" dirty="0" smtClean="0">
                <a:solidFill>
                  <a:schemeClr val="bg1"/>
                </a:solidFill>
              </a:rPr>
              <a:t>MC</a:t>
            </a:r>
            <a:r>
              <a:rPr lang="fr-FR" sz="2400" dirty="0" smtClean="0">
                <a:solidFill>
                  <a:schemeClr val="bg1"/>
                </a:solidFill>
              </a:rPr>
              <a:t> = 6 </a:t>
            </a:r>
            <a:r>
              <a:rPr lang="fr-FR" sz="2400" dirty="0" err="1" smtClean="0">
                <a:solidFill>
                  <a:schemeClr val="bg1"/>
                </a:solidFill>
              </a:rPr>
              <a:t>GeV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</a:rPr>
              <a:t>MC</a:t>
            </a:r>
            <a:r>
              <a:rPr lang="fr-FR" sz="2400" dirty="0" smtClean="0">
                <a:solidFill>
                  <a:srgbClr val="FF0000"/>
                </a:solidFill>
              </a:rPr>
              <a:t> = 4 </a:t>
            </a:r>
            <a:r>
              <a:rPr lang="fr-FR" sz="2400" dirty="0" err="1" smtClean="0">
                <a:solidFill>
                  <a:srgbClr val="FF0000"/>
                </a:solidFill>
              </a:rPr>
              <a:t>GeV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E</a:t>
            </a:r>
            <a:r>
              <a:rPr lang="fr-FR" sz="2400" baseline="-25000" dirty="0" smtClean="0">
                <a:solidFill>
                  <a:srgbClr val="0070C0"/>
                </a:solidFill>
              </a:rPr>
              <a:t>MC</a:t>
            </a:r>
            <a:r>
              <a:rPr lang="fr-FR" sz="2400" dirty="0" smtClean="0">
                <a:solidFill>
                  <a:srgbClr val="0070C0"/>
                </a:solidFill>
              </a:rPr>
              <a:t> =1.5 </a:t>
            </a:r>
            <a:r>
              <a:rPr lang="fr-FR" sz="2400" dirty="0" err="1" smtClean="0">
                <a:solidFill>
                  <a:srgbClr val="0070C0"/>
                </a:solidFill>
              </a:rPr>
              <a:t>GeV</a:t>
            </a:r>
            <a:endParaRPr lang="fr-FR" sz="2400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66"/>
                </a:solidFill>
              </a:rPr>
              <a:t>E</a:t>
            </a:r>
            <a:r>
              <a:rPr lang="fr-FR" sz="2400" baseline="-25000" dirty="0" smtClean="0">
                <a:solidFill>
                  <a:srgbClr val="FF0066"/>
                </a:solidFill>
              </a:rPr>
              <a:t>MC</a:t>
            </a:r>
            <a:r>
              <a:rPr lang="fr-FR" sz="2400" dirty="0" smtClean="0">
                <a:solidFill>
                  <a:srgbClr val="FF0066"/>
                </a:solidFill>
              </a:rPr>
              <a:t> =0.5 </a:t>
            </a:r>
            <a:r>
              <a:rPr lang="fr-FR" sz="2400" dirty="0" err="1" smtClean="0">
                <a:solidFill>
                  <a:srgbClr val="FF0066"/>
                </a:solidFill>
              </a:rPr>
              <a:t>GeV</a:t>
            </a:r>
            <a:endParaRPr lang="fr-FR" sz="24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219" y="2420888"/>
            <a:ext cx="581778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656184"/>
          </a:xfrm>
        </p:spPr>
        <p:txBody>
          <a:bodyPr>
            <a:normAutofit/>
          </a:bodyPr>
          <a:lstStyle/>
          <a:p>
            <a:r>
              <a:rPr lang="fr-FR" dirty="0" smtClean="0"/>
              <a:t>Importance d’avoir une reconstruction précise des photons de basse énergie</a:t>
            </a:r>
          </a:p>
          <a:p>
            <a:pPr>
              <a:buNone/>
            </a:pPr>
            <a:r>
              <a:rPr lang="fr-FR" dirty="0" smtClean="0">
                <a:latin typeface="Times New Roman"/>
                <a:cs typeface="Times New Roman"/>
              </a:rPr>
              <a:t>τ</a:t>
            </a:r>
            <a:r>
              <a:rPr lang="fr-FR" dirty="0" smtClean="0"/>
              <a:t> → h: 43% des </a:t>
            </a:r>
            <a:r>
              <a:rPr lang="fr-FR" dirty="0" smtClean="0">
                <a:latin typeface="Times New Roman"/>
                <a:cs typeface="Times New Roman"/>
              </a:rPr>
              <a:t>γ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/>
              <a:t> E&gt;2 </a:t>
            </a:r>
            <a:r>
              <a:rPr lang="fr-FR" dirty="0" err="1" smtClean="0"/>
              <a:t>GeV</a:t>
            </a:r>
            <a:r>
              <a:rPr lang="fr-FR" dirty="0" smtClean="0"/>
              <a:t> et 83% E&gt;0.5 </a:t>
            </a:r>
            <a:r>
              <a:rPr lang="fr-FR" dirty="0" err="1" smtClean="0"/>
              <a:t>GeV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noProof="0" dirty="0" smtClean="0"/>
              <a:t>Gerbes gamma de basse </a:t>
            </a:r>
            <a:r>
              <a:rPr lang="fr-FR" sz="4000" noProof="0" dirty="0" smtClean="0"/>
              <a:t>énergie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gamma_0.5GeV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3563887" cy="31931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5805264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Idée : 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PMCS de la trace principale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On </a:t>
            </a:r>
            <a:r>
              <a:rPr lang="fr-FR" dirty="0" smtClean="0"/>
              <a:t>sait reconstruire </a:t>
            </a:r>
            <a:r>
              <a:rPr lang="fr-FR" dirty="0" smtClean="0"/>
              <a:t>les </a:t>
            </a:r>
            <a:r>
              <a:rPr lang="fr-FR" dirty="0" smtClean="0"/>
              <a:t>gerbes e-m </a:t>
            </a:r>
            <a:r>
              <a:rPr lang="fr-FR" dirty="0" smtClean="0"/>
              <a:t>E&gt;2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On va savoir reconstruire les gerbes e-m à </a:t>
            </a:r>
            <a:r>
              <a:rPr lang="fr-FR" dirty="0" smtClean="0"/>
              <a:t>basse énergie</a:t>
            </a:r>
          </a:p>
          <a:p>
            <a:endParaRPr lang="fr-FR" dirty="0" smtClean="0"/>
          </a:p>
          <a:p>
            <a:r>
              <a:rPr lang="fr-FR" dirty="0" smtClean="0"/>
              <a:t>Traquons les électrons et gam</a:t>
            </a:r>
            <a:r>
              <a:rPr lang="fr-FR" dirty="0" smtClean="0"/>
              <a:t>ma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26</a:t>
            </a:fld>
            <a:endParaRPr lang="fr-FR" sz="1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/>
              <a:t>Perspectives et conclusions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5C23D95-EDFC-4D1F-8372-ADCBB9BD2269}" type="slidenum">
              <a:rPr lang="fr-FR" sz="1800" smtClean="0"/>
              <a:pPr>
                <a:buNone/>
                <a:defRPr/>
              </a:pPr>
              <a:t>28</a:t>
            </a:fld>
            <a:endParaRPr lang="fr-FR" dirty="0"/>
          </a:p>
        </p:txBody>
      </p:sp>
      <p:pic>
        <p:nvPicPr>
          <p:cNvPr id="26" name="Image 2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0728"/>
            <a:ext cx="3203848" cy="230425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Image 26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00637"/>
            <a:ext cx="5220072" cy="31573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5796136" cy="558924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Pour chaque </a:t>
            </a:r>
            <a:r>
              <a:rPr lang="fr-FR" sz="2400" dirty="0" smtClean="0"/>
              <a:t>candidat</a:t>
            </a:r>
            <a:r>
              <a:rPr lang="fr-FR" sz="2400" dirty="0" smtClean="0"/>
              <a:t> </a:t>
            </a:r>
            <a:r>
              <a:rPr lang="fr-FR" sz="2400" dirty="0" smtClean="0"/>
              <a:t>recherche de BT correspondantes sur critères angulaires et spatiaux formant la gerbe</a:t>
            </a:r>
          </a:p>
          <a:p>
            <a:pPr lvl="1"/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BT 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downstream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/à la BT de référence</a:t>
            </a:r>
          </a:p>
          <a:p>
            <a:pPr lvl="1"/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&lt; 150 microns, 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= r(BT) – r(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BTref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) = distance dans le plan transverse</a:t>
            </a:r>
          </a:p>
          <a:p>
            <a:pPr lvl="1"/>
            <a:r>
              <a:rPr lang="fr-FR" sz="2000" dirty="0" err="1" smtClean="0">
                <a:cs typeface="Times New Roman"/>
                <a:sym typeface="Wingdings" pitchFamily="2" charset="2"/>
              </a:rPr>
              <a:t>δθ</a:t>
            </a:r>
            <a:r>
              <a:rPr lang="fr-FR" sz="2000" dirty="0" smtClean="0">
                <a:cs typeface="Times New Roman"/>
                <a:sym typeface="Wingdings" pitchFamily="2" charset="2"/>
              </a:rPr>
              <a:t> &lt; 150 </a:t>
            </a:r>
            <a:r>
              <a:rPr lang="fr-FR" sz="2000" dirty="0" err="1" smtClean="0">
                <a:cs typeface="Times New Roman"/>
                <a:sym typeface="Wingdings" pitchFamily="2" charset="2"/>
              </a:rPr>
              <a:t>mrad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, 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δθ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 = 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(BT) – 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(</a:t>
            </a:r>
            <a:r>
              <a:rPr lang="fr-FR" sz="2000" dirty="0" err="1" smtClean="0">
                <a:cs typeface="Times New Roman"/>
                <a:sym typeface="Wingdings" pitchFamily="2" charset="2"/>
              </a:rPr>
              <a:t>BTref</a:t>
            </a:r>
            <a:r>
              <a:rPr lang="fr-FR" sz="2000" dirty="0" smtClean="0">
                <a:cs typeface="Times New Roman"/>
                <a:sym typeface="Wingdings" pitchFamily="2" charset="2"/>
              </a:rPr>
              <a:t>)</a:t>
            </a:r>
          </a:p>
          <a:p>
            <a:pPr lvl="1"/>
            <a:r>
              <a:rPr lang="fr-FR" sz="2000" dirty="0" smtClean="0">
                <a:cs typeface="Times New Roman"/>
                <a:sym typeface="Wingdings" pitchFamily="2" charset="2"/>
              </a:rPr>
              <a:t>BT soit dans un cône défini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 par la BT de référence</a:t>
            </a:r>
          </a:p>
          <a:p>
            <a:pPr lvl="1"/>
            <a:r>
              <a:rPr lang="fr-FR" sz="2000" dirty="0" smtClean="0">
                <a:cs typeface="Times New Roman"/>
                <a:sym typeface="Wingdings" pitchFamily="2" charset="2"/>
              </a:rPr>
              <a:t>Gerbe se développe sur 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au moins 4 émulsions</a:t>
            </a:r>
            <a:endParaRPr lang="fr-FR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err="1" smtClean="0"/>
              <a:t>Details</a:t>
            </a:r>
            <a:r>
              <a:rPr lang="fr-FR" sz="4800" dirty="0" smtClean="0"/>
              <a:t> </a:t>
            </a:r>
            <a:r>
              <a:rPr lang="fr-FR" sz="4800" dirty="0" err="1" smtClean="0"/>
              <a:t>algo</a:t>
            </a:r>
            <a:r>
              <a:rPr lang="fr-FR" sz="4800" dirty="0" smtClean="0"/>
              <a:t> </a:t>
            </a:r>
            <a:r>
              <a:rPr lang="fr-FR" sz="4800" dirty="0" err="1" smtClean="0"/>
              <a:t>reco</a:t>
            </a:r>
            <a:r>
              <a:rPr lang="fr-FR" sz="4800" dirty="0" smtClean="0"/>
              <a:t> gerbe e-m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67600" cy="496855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Variables d’entrée : </a:t>
            </a:r>
          </a:p>
          <a:p>
            <a:pPr lvl="1"/>
            <a:r>
              <a:rPr lang="fr-FR" dirty="0" smtClean="0"/>
              <a:t>1 variable </a:t>
            </a:r>
            <a:r>
              <a:rPr lang="fr-FR" dirty="0" smtClean="0">
                <a:sym typeface="Wingdings" pitchFamily="2" charset="2"/>
              </a:rPr>
              <a:t> nombre de BT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 variables  profil longitudinal = nb BT par film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2 variables  distribution du </a:t>
            </a:r>
            <a:r>
              <a:rPr lang="fr-FR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latin typeface="Times New Roman"/>
                <a:cs typeface="Times New Roman"/>
                <a:sym typeface="Wingdings" pitchFamily="2" charset="2"/>
              </a:rPr>
              <a:t> (moyenne et RMS)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2 variables  </a:t>
            </a:r>
            <a:r>
              <a:rPr lang="fr-FR" dirty="0" smtClean="0">
                <a:sym typeface="Wingdings" pitchFamily="2" charset="2"/>
              </a:rPr>
              <a:t>distribution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(moyenne et RMS)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Variable de sortie : probabilité d’être 1 électron</a:t>
            </a:r>
          </a:p>
          <a:p>
            <a:r>
              <a:rPr lang="fr-FR" dirty="0" smtClean="0"/>
              <a:t>Deux couches </a:t>
            </a:r>
            <a:r>
              <a:rPr lang="fr-FR" dirty="0" smtClean="0"/>
              <a:t>cachées </a:t>
            </a:r>
            <a:r>
              <a:rPr lang="fr-FR" dirty="0" smtClean="0"/>
              <a:t>: </a:t>
            </a:r>
            <a:r>
              <a:rPr lang="fr-FR" dirty="0" smtClean="0"/>
              <a:t>63 &amp; 21 neurones</a:t>
            </a:r>
          </a:p>
          <a:p>
            <a:r>
              <a:rPr lang="fr-FR" dirty="0" smtClean="0"/>
              <a:t>Entrainement : 120 époques</a:t>
            </a: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5576" y="3140968"/>
          <a:ext cx="572807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0"/>
                <a:gridCol w="923078"/>
                <a:gridCol w="1145614"/>
                <a:gridCol w="1145614"/>
                <a:gridCol w="1145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films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plage </a:t>
                      </a:r>
                      <a:r>
                        <a:rPr lang="fr-FR" dirty="0" err="1" smtClean="0"/>
                        <a:t>bins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50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Identification de particules dans la gerbe : réseau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Le neutrino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Nature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97288" cy="4525963"/>
          </a:xfrm>
        </p:spPr>
        <p:txBody>
          <a:bodyPr/>
          <a:lstStyle/>
          <a:p>
            <a:r>
              <a:rPr lang="fr-FR" dirty="0" smtClean="0"/>
              <a:t>Interactions faibles</a:t>
            </a:r>
          </a:p>
          <a:p>
            <a:pPr lvl="1"/>
            <a:r>
              <a:rPr lang="fr-FR" dirty="0" smtClean="0"/>
              <a:t>Interaction par courant chargé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Interaction par courant neutre</a:t>
            </a:r>
            <a:endParaRPr lang="fr-FR" dirty="0"/>
          </a:p>
        </p:txBody>
      </p:sp>
      <p:pic>
        <p:nvPicPr>
          <p:cNvPr id="6" name="Picture 3" descr="Z:\soutenancel_stage_2009-07-09\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880320" cy="34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4499992" y="2564904"/>
            <a:ext cx="4405313" cy="1968500"/>
            <a:chOff x="4211960" y="2564904"/>
            <a:chExt cx="4405313" cy="1968500"/>
          </a:xfrm>
        </p:grpSpPr>
        <p:pic>
          <p:nvPicPr>
            <p:cNvPr id="7" name="Picture 7" descr="Z:\rapport\Feynman_CC_lept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564904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Z:\rapport\Feynman_CC_noya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4160" y="2564904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499992" y="4857750"/>
            <a:ext cx="4381500" cy="2000250"/>
            <a:chOff x="4267200" y="4714875"/>
            <a:chExt cx="4381500" cy="2000250"/>
          </a:xfrm>
        </p:grpSpPr>
        <p:pic>
          <p:nvPicPr>
            <p:cNvPr id="9" name="Picture 9" descr="Z:\rapport\Feynman_NC_lept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4724400"/>
              <a:ext cx="2043113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13" descr="Feynman_NC_noya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50" y="4714875"/>
              <a:ext cx="20764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3B6AF2ED-2501-4CC9-ACB2-A7B3762FC4AC}" type="slidenum">
              <a:rPr lang="fr-FR" sz="1800" smtClean="0"/>
              <a:pPr>
                <a:buNone/>
                <a:defRPr/>
              </a:pPr>
              <a:t>3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578920" y="1628800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σ</a:t>
            </a:r>
            <a:r>
              <a:rPr lang="el-GR" sz="2000" b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ν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~10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-38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-2</a:t>
            </a:r>
            <a:endParaRPr lang="fr-FR" sz="20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8028384" cy="52292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Variables d’entrée : </a:t>
            </a:r>
          </a:p>
          <a:p>
            <a:pPr lvl="1"/>
            <a:r>
              <a:rPr lang="fr-FR" dirty="0" smtClean="0"/>
              <a:t>1 variable </a:t>
            </a:r>
            <a:r>
              <a:rPr lang="fr-FR" dirty="0" smtClean="0">
                <a:sym typeface="Wingdings" pitchFamily="2" charset="2"/>
              </a:rPr>
              <a:t> nombre de BT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 variables  profil longitudinal = nb BT par film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2 variables  distribution du </a:t>
            </a:r>
            <a:r>
              <a:rPr lang="fr-FR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latin typeface="Times New Roman"/>
                <a:cs typeface="Times New Roman"/>
                <a:sym typeface="Wingdings" pitchFamily="2" charset="2"/>
              </a:rPr>
              <a:t> (moyenne et RMS)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2 variables  </a:t>
            </a:r>
            <a:r>
              <a:rPr lang="fr-FR" dirty="0" smtClean="0">
                <a:sym typeface="Wingdings" pitchFamily="2" charset="2"/>
              </a:rPr>
              <a:t>distribution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(moyenne et RMS)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Variable de sortie : Energie de la </a:t>
            </a:r>
            <a:r>
              <a:rPr lang="fr-FR" dirty="0" smtClean="0">
                <a:cs typeface="Times New Roman"/>
                <a:sym typeface="Wingdings" pitchFamily="2" charset="2"/>
              </a:rPr>
              <a:t>gerbe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2 couches cachées : N+1 &amp; N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Entrainement : 200 époques sur un échantillon de 27000 électrons d’ énergie [0.4GeV:30GeV]</a:t>
            </a: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5576" y="2780928"/>
          <a:ext cx="572807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0"/>
                <a:gridCol w="923078"/>
                <a:gridCol w="1145614"/>
                <a:gridCol w="1145614"/>
                <a:gridCol w="1145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films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plage </a:t>
                      </a:r>
                      <a:r>
                        <a:rPr lang="fr-FR" dirty="0" err="1" smtClean="0"/>
                        <a:t>bins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50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Estimation de l’énergie : réseau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30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En prenant en compte les efficacités de détection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issues d’études précédentes [2] et les efficacités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après coupure du signal et des bruits de fond, on peut calculer les taux d’événements attendus.</a:t>
            </a:r>
          </a:p>
        </p:txBody>
      </p:sp>
      <p:graphicFrame>
        <p:nvGraphicFramePr>
          <p:cNvPr id="20570" name="Group 90"/>
          <p:cNvGraphicFramePr>
            <a:graphicFrameLocks noGrp="1"/>
          </p:cNvGraphicFramePr>
          <p:nvPr/>
        </p:nvGraphicFramePr>
        <p:xfrm>
          <a:off x="228600" y="2590800"/>
          <a:ext cx="8643938" cy="3259456"/>
        </p:xfrm>
        <a:graphic>
          <a:graphicData uri="http://schemas.openxmlformats.org/drawingml/2006/table">
            <a:tbl>
              <a:tblPr/>
              <a:tblGrid>
                <a:gridCol w="2225675"/>
                <a:gridCol w="1917700"/>
                <a:gridCol w="1500188"/>
                <a:gridCol w="1395412"/>
                <a:gridCol w="160496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(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0.40 / 0.51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 / 0.45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3.4*10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 / 0.22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535" name="Text Box 3"/>
          <p:cNvSpPr txBox="1">
            <a:spLocks noChangeArrowheads="1"/>
          </p:cNvSpPr>
          <p:nvPr/>
        </p:nvSpPr>
        <p:spPr bwMode="auto">
          <a:xfrm>
            <a:off x="0" y="6273800"/>
            <a:ext cx="871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>
                <a:solidFill>
                  <a:srgbClr val="FF9933"/>
                </a:solidFill>
                <a:latin typeface="F16" charset="0"/>
              </a:rPr>
              <a:t>[2] M. Komatsu, P. Migliozzi, and F. Terranova. Sensitivity to Theta(13) of the CERN to Gran Sasso neutrino beam. </a:t>
            </a:r>
            <a:r>
              <a:rPr lang="fr-FR" sz="1600">
                <a:solidFill>
                  <a:srgbClr val="FF9933"/>
                </a:solidFill>
                <a:latin typeface="F48" charset="0"/>
              </a:rPr>
              <a:t>J. Phys.</a:t>
            </a:r>
            <a:r>
              <a:rPr lang="fr-FR" sz="1600">
                <a:solidFill>
                  <a:srgbClr val="FF9933"/>
                </a:solidFill>
                <a:latin typeface="F16" charset="0"/>
              </a:rPr>
              <a:t>, G29 :443, 2003.</a:t>
            </a:r>
          </a:p>
        </p:txBody>
      </p:sp>
      <p:sp>
        <p:nvSpPr>
          <p:cNvPr id="20536" name="Text Box 91"/>
          <p:cNvSpPr txBox="1">
            <a:spLocks noChangeArrowheads="1"/>
          </p:cNvSpPr>
          <p:nvPr/>
        </p:nvSpPr>
        <p:spPr bwMode="auto">
          <a:xfrm>
            <a:off x="3124200" y="5943600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>
                <a:solidFill>
                  <a:schemeClr val="bg1"/>
                </a:solidFill>
              </a:rPr>
              <a:t>SNR</a:t>
            </a:r>
            <a:r>
              <a:rPr lang="fr-FR" sz="2000" baseline="30000">
                <a:solidFill>
                  <a:schemeClr val="bg1"/>
                </a:solidFill>
              </a:rPr>
              <a:t>multi</a:t>
            </a:r>
            <a:r>
              <a:rPr lang="fr-FR" sz="2000">
                <a:solidFill>
                  <a:schemeClr val="bg1"/>
                </a:solidFill>
              </a:rPr>
              <a:t> = 0.267, SNR = 0.275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Efficacités et taux d’événements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	Etat des lieux expérimental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340768"/>
            <a:ext cx="9144000" cy="511256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Expériences explorant l’oscillation des neutrinos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naturelles</a:t>
            </a:r>
            <a:endParaRPr lang="fr-FR" sz="3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Neutrinos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solaires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Homestake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GALLEX+GNO,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Super-K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SNO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Borexino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Neutrinos atmosphériques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Kamiokande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722376" lvl="1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artificielles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Expériences sur réacteur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Bugey (15m&amp;40m), Chooz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(1 km),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KamLAND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(180 km)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DoubleChooz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(275m &amp; 1km)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ea typeface="Calibri"/>
                <a:cs typeface="Times New Roman"/>
              </a:rPr>
              <a:t>Expérience sur accélérateur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K2K, T2K (250 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 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SK)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NUMI (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724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MINOS &amp; 30m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LSND &amp;500m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MiniBOONE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CNGS(730km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OPERA)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3"/>
          <p:cNvGraphicFramePr>
            <a:graphicFrameLocks noChangeAspect="1"/>
          </p:cNvGraphicFramePr>
          <p:nvPr/>
        </p:nvGraphicFramePr>
        <p:xfrm>
          <a:off x="4217988" y="1052736"/>
          <a:ext cx="2369506" cy="836389"/>
        </p:xfrm>
        <a:graphic>
          <a:graphicData uri="http://schemas.openxmlformats.org/presentationml/2006/ole">
            <p:oleObj spid="_x0000_s40962" name="Équation" r:id="rId3" imgW="1155600" imgH="431640" progId="Equation.3">
              <p:embed/>
            </p:oleObj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L’oscillation des neutrinos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3916213"/>
            <a:ext cx="8568952" cy="294178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HOMESTAKE :</a:t>
            </a:r>
            <a:r>
              <a:rPr kumimoji="1" lang="fr-FR" sz="3200" dirty="0" smtClean="0">
                <a:sym typeface="Wingdings" pitchFamily="2" charset="2"/>
              </a:rPr>
              <a:t> déficit de </a:t>
            </a:r>
            <a:r>
              <a:rPr kumimoji="1" lang="fr-FR" sz="3200" dirty="0" err="1" smtClean="0">
                <a:latin typeface="Times New Roman"/>
                <a:cs typeface="Times New Roman"/>
                <a:sym typeface="Wingdings" pitchFamily="2" charset="2"/>
              </a:rPr>
              <a:t>ν</a:t>
            </a:r>
            <a:r>
              <a:rPr kumimoji="1" lang="fr-FR" sz="3200" baseline="-25000" dirty="0" err="1" smtClean="0">
                <a:latin typeface="Times New Roman"/>
                <a:cs typeface="Times New Roman"/>
                <a:sym typeface="Wingdings" pitchFamily="2" charset="2"/>
              </a:rPr>
              <a:t>e</a:t>
            </a:r>
            <a:r>
              <a:rPr kumimoji="1" lang="fr-FR" sz="3200" dirty="0" smtClean="0">
                <a:sym typeface="Wingdings" pitchFamily="2" charset="2"/>
              </a:rPr>
              <a:t> solaires confirmé par GALLEX,GNO,SK  oscillation </a:t>
            </a:r>
            <a:r>
              <a:rPr kumimoji="1" lang="fr-FR" sz="3200" dirty="0" err="1" smtClean="0">
                <a:latin typeface="Times New Roman"/>
                <a:cs typeface="Times New Roman"/>
                <a:sym typeface="Wingdings" pitchFamily="2" charset="2"/>
              </a:rPr>
              <a:t>ν</a:t>
            </a:r>
            <a:r>
              <a:rPr kumimoji="1" lang="fr-FR" sz="3200" baseline="-25000" dirty="0" err="1" smtClean="0">
                <a:latin typeface="Times New Roman"/>
                <a:cs typeface="Times New Roman"/>
                <a:sym typeface="Wingdings" pitchFamily="2" charset="2"/>
              </a:rPr>
              <a:t>e</a:t>
            </a:r>
            <a:r>
              <a:rPr kumimoji="1" lang="fr-FR" sz="3200" dirty="0" smtClean="0">
                <a:latin typeface="Times New Roman"/>
                <a:cs typeface="Times New Roman"/>
                <a:sym typeface="Wingdings" pitchFamily="2" charset="2"/>
              </a:rPr>
              <a:t>  ν</a:t>
            </a:r>
            <a:r>
              <a:rPr kumimoji="1" lang="fr-FR" sz="3200" baseline="-25000" dirty="0" smtClean="0">
                <a:latin typeface="Times New Roman"/>
                <a:cs typeface="Times New Roman"/>
                <a:sym typeface="Wingdings" pitchFamily="2" charset="2"/>
              </a:rPr>
              <a:t> α </a:t>
            </a:r>
            <a:r>
              <a:rPr kumimoji="1" lang="fr-FR" sz="3200" dirty="0" smtClean="0">
                <a:latin typeface="Times New Roman"/>
                <a:cs typeface="Times New Roman"/>
                <a:sym typeface="Wingdings" pitchFamily="2" charset="2"/>
              </a:rPr>
              <a:t> ?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>
                <a:latin typeface="Times New Roman"/>
                <a:cs typeface="Times New Roman"/>
                <a:sym typeface="Wingdings" pitchFamily="2" charset="2"/>
              </a:rPr>
              <a:t>L’hypothèse de l’oscillation est validée par SNO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endParaRPr kumimoji="1" lang="fr-FR" sz="3200" dirty="0" smtClean="0"/>
          </a:p>
          <a:p>
            <a:endParaRPr lang="fr-FR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95536" y="4725144"/>
            <a:ext cx="40719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FF"/>
              </a:buClr>
              <a:buFont typeface="Monotype Sorts" pitchFamily="2" charset="2"/>
              <a:buChar char="u"/>
            </a:pPr>
            <a:endParaRPr kumimoji="1" lang="it-IT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Formalisme de l’oscillation : </a:t>
            </a:r>
            <a:endParaRPr lang="fr-FR" sz="2400" u="sng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5</a:t>
            </a:fld>
            <a:endParaRPr 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683568" y="1844824"/>
            <a:ext cx="7741640" cy="2000264"/>
            <a:chOff x="323528" y="1844824"/>
            <a:chExt cx="7741640" cy="200026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844824"/>
              <a:ext cx="774164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 rot="18910172">
              <a:off x="552910" y="330723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1640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68144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rot="18910172">
              <a:off x="5161423" y="330723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347864" y="2132856"/>
              <a:ext cx="2016224" cy="1224136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07904" y="184482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2"/>
                  </a:solidFill>
                </a:rPr>
                <a:t>inconnus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3"/>
          <p:cNvGraphicFramePr>
            <a:graphicFrameLocks noChangeAspect="1"/>
          </p:cNvGraphicFramePr>
          <p:nvPr/>
        </p:nvGraphicFramePr>
        <p:xfrm>
          <a:off x="4217988" y="1052736"/>
          <a:ext cx="2369506" cy="836389"/>
        </p:xfrm>
        <a:graphic>
          <a:graphicData uri="http://schemas.openxmlformats.org/presentationml/2006/ole">
            <p:oleObj spid="_x0000_s81922" name="Équation" r:id="rId3" imgW="1155600" imgH="431640" progId="Equation.3">
              <p:embed/>
            </p:oleObj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L’oscillation des neutrinos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3916213"/>
            <a:ext cx="8568952" cy="2941787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(1998): anomalie des neutrinos atmosphériques </a:t>
            </a:r>
            <a:r>
              <a:rPr kumimoji="1" lang="fr-FR" sz="3200" dirty="0" smtClean="0">
                <a:sym typeface="Wingdings" pitchFamily="2" charset="2"/>
              </a:rPr>
              <a:t> 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  <a:sym typeface="Wingdings 3" charset="2"/>
              </a:rPr>
              <a:t></a:t>
            </a:r>
            <a:r>
              <a:rPr kumimoji="1" lang="fr-FR" sz="3200" dirty="0" smtClean="0">
                <a:latin typeface="Garamond" charset="0"/>
              </a:rPr>
              <a:t>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el-GR" sz="3200" baseline="-25000" dirty="0" smtClean="0">
                <a:latin typeface="Times New Roman"/>
                <a:cs typeface="Times New Roman"/>
              </a:rPr>
              <a:t>α</a:t>
            </a:r>
            <a:r>
              <a:rPr kumimoji="1" lang="fr-FR" sz="3200" dirty="0" smtClean="0">
                <a:latin typeface="Symbol" pitchFamily="18" charset="2"/>
              </a:rPr>
              <a:t> ?</a:t>
            </a:r>
            <a:r>
              <a:rPr kumimoji="1" lang="fr-FR" sz="3200" dirty="0" smtClean="0"/>
              <a:t> 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CHOOZ: exclut  les 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</a:rPr>
              <a:t>→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/>
              <a:t>e</a:t>
            </a:r>
            <a:r>
              <a:rPr kumimoji="1" lang="fr-FR" sz="3200" dirty="0" smtClean="0"/>
              <a:t> dans le domaine de SK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: disparition de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/>
              <a:t> confirmée par K2K et MINOS </a:t>
            </a:r>
          </a:p>
          <a:p>
            <a:endParaRPr lang="fr-FR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95536" y="4725144"/>
            <a:ext cx="40719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FF"/>
              </a:buClr>
              <a:buFont typeface="Monotype Sorts" pitchFamily="2" charset="2"/>
              <a:buChar char="u"/>
            </a:pPr>
            <a:endParaRPr kumimoji="1" lang="it-IT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Formalisme de l’oscillation : </a:t>
            </a:r>
            <a:endParaRPr lang="fr-FR" sz="2400" u="sng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6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87336" y="1844824"/>
            <a:ext cx="7741640" cy="2000264"/>
            <a:chOff x="323528" y="1844824"/>
            <a:chExt cx="7741640" cy="20002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844824"/>
              <a:ext cx="774164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 rot="18910172">
              <a:off x="552910" y="330723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1640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68144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 rot="18910172">
              <a:off x="5161423" y="330723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347864" y="2132856"/>
              <a:ext cx="2016224" cy="1224136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07904" y="184482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2"/>
                  </a:solidFill>
                </a:rPr>
                <a:t>inconnus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Imag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9144000" cy="386104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OPERA : motivations</a:t>
            </a:r>
            <a:endParaRPr lang="fr-FR" dirty="0"/>
          </a:p>
        </p:txBody>
      </p:sp>
      <p:sp>
        <p:nvSpPr>
          <p:cNvPr id="165" name="Text Box 2"/>
          <p:cNvSpPr txBox="1">
            <a:spLocks noChangeArrowheads="1"/>
          </p:cNvSpPr>
          <p:nvPr/>
        </p:nvSpPr>
        <p:spPr bwMode="auto">
          <a:xfrm>
            <a:off x="1619672" y="1700808"/>
            <a:ext cx="5715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it-IT" sz="2000" dirty="0" smtClean="0">
                <a:solidFill>
                  <a:srgbClr val="000066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L/4E)</a:t>
            </a: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861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1600" dirty="0" smtClean="0">
                <a:solidFill>
                  <a:schemeClr val="tx1"/>
                </a:solidFill>
              </a:rPr>
              <a:t>La probabilité d’oscillation issue du formalisme d’oscillation à 3 saveurs nous dit : 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7" name="Text Box 4"/>
          <p:cNvSpPr txBox="1">
            <a:spLocks noChangeArrowheads="1"/>
          </p:cNvSpPr>
          <p:nvPr/>
        </p:nvSpPr>
        <p:spPr bwMode="auto">
          <a:xfrm>
            <a:off x="395536" y="2204864"/>
            <a:ext cx="830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fr-FR" sz="1600" dirty="0" err="1" smtClean="0">
                <a:solidFill>
                  <a:schemeClr val="tx1"/>
                </a:solidFill>
              </a:rPr>
              <a:t>Prérequis</a:t>
            </a:r>
            <a:r>
              <a:rPr lang="fr-FR" sz="1600" dirty="0" smtClean="0">
                <a:solidFill>
                  <a:schemeClr val="tx1"/>
                </a:solidFill>
              </a:rPr>
              <a:t> de l’expérience : </a:t>
            </a:r>
          </a:p>
          <a:p>
            <a:pPr>
              <a:spcBef>
                <a:spcPct val="50000"/>
              </a:spcBef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1)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+mn-lt"/>
                <a:cs typeface="Times New Roman"/>
              </a:rPr>
              <a:t>de haute énergie</a:t>
            </a:r>
            <a:r>
              <a:rPr lang="fr-FR" sz="1600" dirty="0" smtClean="0">
                <a:solidFill>
                  <a:schemeClr val="tx1"/>
                </a:solidFill>
                <a:latin typeface="+mn-lt"/>
              </a:rPr>
              <a:t> 2</a:t>
            </a:r>
            <a:r>
              <a:rPr lang="fr-FR" sz="1600" dirty="0" smtClean="0">
                <a:solidFill>
                  <a:schemeClr val="tx1"/>
                </a:solidFill>
              </a:rPr>
              <a:t>) long </a:t>
            </a:r>
            <a:r>
              <a:rPr lang="fr-FR" sz="1600" dirty="0" err="1" smtClean="0">
                <a:solidFill>
                  <a:schemeClr val="tx1"/>
                </a:solidFill>
              </a:rPr>
              <a:t>baseline</a:t>
            </a:r>
            <a:r>
              <a:rPr lang="fr-FR" sz="1600" dirty="0" smtClean="0">
                <a:solidFill>
                  <a:schemeClr val="tx1"/>
                </a:solidFill>
              </a:rPr>
              <a:t>, 3) faisceau de haute intensité 4) détection du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τ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23728" y="3811012"/>
            <a:ext cx="7020272" cy="304698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Angle</a:t>
            </a:r>
            <a:r>
              <a:rPr lang="fr-FR" sz="1600" dirty="0">
                <a:solidFill>
                  <a:schemeClr val="tx1"/>
                </a:solidFill>
              </a:rPr>
              <a:t> entre la direction du neutrino incident et l’électron issu de l’interaction courant chargé</a:t>
            </a:r>
            <a:endParaRPr lang="fr-FR" sz="16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Multiplicité</a:t>
            </a:r>
            <a:r>
              <a:rPr lang="fr-FR" sz="1600" dirty="0">
                <a:solidFill>
                  <a:schemeClr val="tx1"/>
                </a:solidFill>
              </a:rPr>
              <a:t> : nombre de particules créées au vertex primaire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L’impulsion transverse manquante ou « </a:t>
            </a:r>
            <a:r>
              <a:rPr lang="fr-FR" sz="1600" b="1" dirty="0" err="1">
                <a:solidFill>
                  <a:schemeClr val="tx1"/>
                </a:solidFill>
              </a:rPr>
              <a:t>missing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</a:t>
            </a:r>
            <a:r>
              <a:rPr lang="fr-FR" sz="1600" b="1" baseline="-25000" dirty="0" err="1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 » :</a:t>
            </a:r>
          </a:p>
          <a:p>
            <a:pPr lvl="1" algn="l">
              <a:spcBef>
                <a:spcPct val="50000"/>
              </a:spcBef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L’impulsion transverse et l’énergie des électrons primaires : </a:t>
            </a:r>
            <a:r>
              <a:rPr lang="fr-FR" sz="1600" b="1" dirty="0" err="1">
                <a:solidFill>
                  <a:schemeClr val="tx1"/>
                </a:solidFill>
              </a:rPr>
              <a:t>p</a:t>
            </a:r>
            <a:r>
              <a:rPr lang="fr-FR" sz="1600" b="1" baseline="-25000" dirty="0" err="1">
                <a:solidFill>
                  <a:schemeClr val="tx1"/>
                </a:solidFill>
              </a:rPr>
              <a:t>T</a:t>
            </a:r>
            <a:r>
              <a:rPr lang="fr-FR" sz="1600" b="1" baseline="30000" dirty="0" err="1">
                <a:solidFill>
                  <a:schemeClr val="tx1"/>
                </a:solidFill>
              </a:rPr>
              <a:t>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et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E</a:t>
            </a:r>
            <a:r>
              <a:rPr lang="fr-FR" sz="1600" b="1" baseline="-25000" dirty="0" err="1">
                <a:solidFill>
                  <a:schemeClr val="tx1"/>
                </a:solidFill>
              </a:rPr>
              <a:t>e</a:t>
            </a:r>
            <a:endParaRPr lang="fr-FR" sz="1600" b="1" baseline="300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L’énergie totale d’un événement : la somme des énergies mesurables de chaque particule issue du vertex primaire </a:t>
            </a:r>
            <a:r>
              <a:rPr lang="fr-FR" sz="1600" b="1" dirty="0" err="1">
                <a:solidFill>
                  <a:schemeClr val="tx1"/>
                </a:solidFill>
              </a:rPr>
              <a:t>E</a:t>
            </a:r>
            <a:r>
              <a:rPr lang="fr-FR" sz="1600" b="1" baseline="-25000" dirty="0" err="1">
                <a:solidFill>
                  <a:schemeClr val="tx1"/>
                </a:solidFill>
              </a:rPr>
              <a:t>tot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Signaux de physique liés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détection d’électron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8529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 </a:t>
            </a:r>
            <a:r>
              <a:rPr lang="fr-FR" sz="2000" dirty="0" smtClean="0">
                <a:solidFill>
                  <a:schemeClr val="tx1"/>
                </a:solidFill>
              </a:rPr>
              <a:t>: interaction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gerbe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hadronique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et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3284984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 interaction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hadronique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endParaRPr lang="fr-FR" sz="2000" baseline="30000" dirty="0">
              <a:solidFill>
                <a:schemeClr val="tx1"/>
              </a:solidFill>
            </a:endParaRPr>
          </a:p>
        </p:txBody>
      </p:sp>
      <p:pic>
        <p:nvPicPr>
          <p:cNvPr id="12" name="Picture 6" descr="Z:\rapport\Feynman_nueCC_noy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196752"/>
            <a:ext cx="18288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8</a:t>
            </a:fld>
            <a:endParaRPr lang="fr-FR" dirty="0"/>
          </a:p>
        </p:txBody>
      </p:sp>
      <p:pic>
        <p:nvPicPr>
          <p:cNvPr id="40" name="Image 39" descr="Ima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56792"/>
            <a:ext cx="6577041" cy="1224136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84993" name="Object 4"/>
          <p:cNvGraphicFramePr>
            <a:graphicFrameLocks noChangeAspect="1"/>
          </p:cNvGraphicFramePr>
          <p:nvPr/>
        </p:nvGraphicFramePr>
        <p:xfrm>
          <a:off x="4355976" y="5157192"/>
          <a:ext cx="2971800" cy="631825"/>
        </p:xfrm>
        <a:graphic>
          <a:graphicData uri="http://schemas.openxmlformats.org/presentationml/2006/ole">
            <p:oleObj spid="_x0000_s84993" name="Equation" r:id="rId6" imgW="1790640" imgH="380880" progId="Equation.3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0944" y="3861048"/>
            <a:ext cx="1979712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fr-FR" sz="2800" dirty="0" smtClean="0"/>
              <a:t>Variables d’analyse :</a:t>
            </a:r>
            <a:endParaRPr lang="fr-FR" sz="2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563888" y="3789040"/>
            <a:ext cx="4091947" cy="3068960"/>
            <a:chOff x="3563888" y="3789040"/>
            <a:chExt cx="4091947" cy="3068960"/>
          </a:xfrm>
        </p:grpSpPr>
        <p:pic>
          <p:nvPicPr>
            <p:cNvPr id="27" name="Picture 13" descr="Z:\soutenancel_stage_2009-07-09\Etot_cu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3789040"/>
              <a:ext cx="4091947" cy="306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6876256" y="3789040"/>
              <a:ext cx="656838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l-GR" sz="11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ν</a:t>
              </a:r>
              <a:r>
                <a:rPr lang="en-US" sz="1100" b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e</a:t>
              </a:r>
              <a:r>
                <a:rPr lang="fr-FR" sz="1100" b="1" dirty="0" smtClean="0">
                  <a:solidFill>
                    <a:srgbClr val="FF0000"/>
                  </a:solidFill>
                </a:rPr>
                <a:t> oscillés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Bruits de fond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étection d’électron</a:t>
            </a:r>
            <a:endParaRPr kumimoji="0" lang="fr-FR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980728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u="sng" dirty="0">
                <a:solidFill>
                  <a:schemeClr val="tx1"/>
                </a:solidFill>
              </a:rPr>
              <a:t>Bruits de fond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: processus peuvent </a:t>
            </a:r>
            <a:r>
              <a:rPr lang="fr-FR" sz="1800" dirty="0">
                <a:solidFill>
                  <a:schemeClr val="tx1"/>
                </a:solidFill>
              </a:rPr>
              <a:t>aussi produire des électrons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du faisceau 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</a:t>
            </a:r>
            <a:endParaRPr lang="fr-FR" sz="18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oscillés depuis les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τ 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et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</a:t>
            </a:r>
            <a:endParaRPr lang="fr-FR" sz="18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μ,e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1800" dirty="0">
                <a:solidFill>
                  <a:schemeClr val="tx1"/>
                </a:solidFill>
              </a:rPr>
              <a:t>du </a:t>
            </a:r>
            <a:r>
              <a:rPr lang="fr-FR" sz="1800" dirty="0" smtClean="0">
                <a:solidFill>
                  <a:schemeClr val="tx1"/>
                </a:solidFill>
              </a:rPr>
              <a:t>faisceau : 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e,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NC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ν 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dont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fr-FR" sz="1800" baseline="300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+mn-lt"/>
                <a:cs typeface="Times New Roman"/>
                <a:sym typeface="Wingdings" pitchFamily="2" charset="2"/>
              </a:rPr>
              <a:t>et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fr-FR" sz="1800" baseline="300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</a:t>
            </a:r>
            <a:r>
              <a:rPr lang="fr-FR" sz="18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γγ</a:t>
            </a:r>
            <a:endParaRPr lang="fr-FR" sz="1800" baseline="30000" dirty="0" smtClean="0">
              <a:solidFill>
                <a:schemeClr val="tx1"/>
              </a:solidFill>
              <a:latin typeface="+mn-lt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du faisceau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CC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 μ </a:t>
            </a:r>
            <a:r>
              <a:rPr lang="fr-FR" sz="1800" dirty="0" smtClean="0">
                <a:solidFill>
                  <a:schemeClr val="tx1"/>
                </a:solidFill>
                <a:latin typeface="+mn-lt"/>
                <a:cs typeface="Times New Roman"/>
                <a:sym typeface="Wingdings" pitchFamily="2" charset="2"/>
              </a:rPr>
              <a:t>non détecté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NC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9</a:t>
            </a:fld>
            <a:endParaRPr lang="fr-FR" dirty="0"/>
          </a:p>
        </p:txBody>
      </p:sp>
      <p:graphicFrame>
        <p:nvGraphicFramePr>
          <p:cNvPr id="5" name="Group 90"/>
          <p:cNvGraphicFramePr>
            <a:graphicFrameLocks noGrp="1"/>
          </p:cNvGraphicFramePr>
          <p:nvPr/>
        </p:nvGraphicFramePr>
        <p:xfrm>
          <a:off x="251520" y="3068960"/>
          <a:ext cx="8892480" cy="2997518"/>
        </p:xfrm>
        <a:graphic>
          <a:graphicData uri="http://schemas.openxmlformats.org/drawingml/2006/table">
            <a:tbl>
              <a:tblPr/>
              <a:tblGrid>
                <a:gridCol w="2808312"/>
                <a:gridCol w="1296144"/>
                <a:gridCol w="864096"/>
                <a:gridCol w="1800200"/>
                <a:gridCol w="936104"/>
                <a:gridCol w="1187624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C2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0.34.10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d’événements attendus avec 9.04*10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dans les données(315 « 0mu »)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7489</TotalTime>
  <Words>1550</Words>
  <Application>Microsoft Office PowerPoint</Application>
  <PresentationFormat>Affichage à l'écran (4:3)</PresentationFormat>
  <Paragraphs>395</Paragraphs>
  <Slides>31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Technique</vt:lpstr>
      <vt:lpstr>Équation</vt:lpstr>
      <vt:lpstr>Equation</vt:lpstr>
      <vt:lpstr>Diapositive 1</vt:lpstr>
      <vt:lpstr> Sommaire</vt:lpstr>
      <vt:lpstr> Le neutrino</vt:lpstr>
      <vt:lpstr> Etat des lieux expérimental</vt:lpstr>
      <vt:lpstr>L’oscillation des neutrinos</vt:lpstr>
      <vt:lpstr>L’oscillation des neutrinos</vt:lpstr>
      <vt:lpstr>OPERA : motivations</vt:lpstr>
      <vt:lpstr>Diapositive 8</vt:lpstr>
      <vt:lpstr>Diapositive 9</vt:lpstr>
      <vt:lpstr>Diapositive 10</vt:lpstr>
      <vt:lpstr>Diapositive 11</vt:lpstr>
      <vt:lpstr>Diapositive 12</vt:lpstr>
      <vt:lpstr>OPERA : principe de l’expérience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Backup slides</vt:lpstr>
      <vt:lpstr>Diapositive 28</vt:lpstr>
      <vt:lpstr>Diapositive 29</vt:lpstr>
      <vt:lpstr>Diapositive 30</vt:lpstr>
      <vt:lpstr>Diapositive 31</vt:lpstr>
    </vt:vector>
  </TitlesOfParts>
  <Company>ounough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mourad</dc:creator>
  <cp:lastModifiedBy>brunet</cp:lastModifiedBy>
  <cp:revision>520</cp:revision>
  <dcterms:created xsi:type="dcterms:W3CDTF">2008-06-12T13:18:50Z</dcterms:created>
  <dcterms:modified xsi:type="dcterms:W3CDTF">2010-11-24T09:05:50Z</dcterms:modified>
</cp:coreProperties>
</file>