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289" r:id="rId3"/>
    <p:sldId id="2777" r:id="rId4"/>
    <p:sldId id="2844" r:id="rId5"/>
    <p:sldId id="2852" r:id="rId6"/>
    <p:sldId id="2841" r:id="rId7"/>
    <p:sldId id="493" r:id="rId8"/>
    <p:sldId id="495" r:id="rId9"/>
    <p:sldId id="2846" r:id="rId10"/>
    <p:sldId id="2847" r:id="rId11"/>
    <p:sldId id="2848" r:id="rId12"/>
    <p:sldId id="2849" r:id="rId13"/>
    <p:sldId id="2850" r:id="rId14"/>
    <p:sldId id="2851" r:id="rId15"/>
    <p:sldId id="293" r:id="rId16"/>
    <p:sldId id="2827" r:id="rId17"/>
    <p:sldId id="2855" r:id="rId18"/>
    <p:sldId id="2812" r:id="rId19"/>
    <p:sldId id="288"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A6A1661-F375-4856-9B16-E3781EF4D813}">
          <p14:sldIdLst>
            <p14:sldId id="289"/>
          </p14:sldIdLst>
        </p14:section>
        <p14:section name="Section sans titre" id="{2A5921E9-6CC7-4E03-831D-0F237F03AA6E}">
          <p14:sldIdLst>
            <p14:sldId id="2777"/>
            <p14:sldId id="2844"/>
            <p14:sldId id="2852"/>
            <p14:sldId id="2841"/>
            <p14:sldId id="493"/>
            <p14:sldId id="495"/>
            <p14:sldId id="2846"/>
            <p14:sldId id="2847"/>
            <p14:sldId id="2848"/>
            <p14:sldId id="2849"/>
            <p14:sldId id="2850"/>
            <p14:sldId id="2851"/>
            <p14:sldId id="293"/>
            <p14:sldId id="2827"/>
            <p14:sldId id="2855"/>
            <p14:sldId id="2812"/>
            <p14:sldId id="2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5BA6"/>
    <a:srgbClr val="FFFF00"/>
    <a:srgbClr val="FFF531"/>
    <a:srgbClr val="D5F43C"/>
    <a:srgbClr val="9FA4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815" autoAdjust="0"/>
    <p:restoredTop sz="93404" autoAdjust="0"/>
  </p:normalViewPr>
  <p:slideViewPr>
    <p:cSldViewPr snapToGrid="0">
      <p:cViewPr varScale="1">
        <p:scale>
          <a:sx n="94" d="100"/>
          <a:sy n="94" d="100"/>
        </p:scale>
        <p:origin x="103" y="93"/>
      </p:cViewPr>
      <p:guideLst/>
    </p:cSldViewPr>
  </p:slideViewPr>
  <p:notesTextViewPr>
    <p:cViewPr>
      <p:scale>
        <a:sx n="3" d="2"/>
        <a:sy n="3" d="2"/>
      </p:scale>
      <p:origin x="0" y="0"/>
    </p:cViewPr>
  </p:notesTextViewPr>
  <p:sorterViewPr>
    <p:cViewPr varScale="1">
      <p:scale>
        <a:sx n="1" d="1"/>
        <a:sy n="1" d="1"/>
      </p:scale>
      <p:origin x="0" y="-2791"/>
    </p:cViewPr>
  </p:sorterViewPr>
  <p:notesViewPr>
    <p:cSldViewPr snapToGrid="0">
      <p:cViewPr varScale="1">
        <p:scale>
          <a:sx n="52" d="100"/>
          <a:sy n="52" d="100"/>
        </p:scale>
        <p:origin x="268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08631-924F-4E41-9A78-B5950A2C316B}" type="datetimeFigureOut">
              <a:rPr lang="fr-FR" smtClean="0"/>
              <a:t>04/11/2026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1C2C6F-90B4-467C-8BF5-FBCF0953DEF6}" type="slidenum">
              <a:rPr lang="fr-FR" smtClean="0"/>
              <a:t>‹#›</a:t>
            </a:fld>
            <a:endParaRPr lang="fr-FR"/>
          </a:p>
        </p:txBody>
      </p:sp>
    </p:spTree>
    <p:extLst>
      <p:ext uri="{BB962C8B-B14F-4D97-AF65-F5344CB8AC3E}">
        <p14:creationId xmlns:p14="http://schemas.microsoft.com/office/powerpoint/2010/main" val="3495409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11C2C6F-90B4-467C-8BF5-FBCF0953DEF6}" type="slidenum">
              <a:rPr lang="fr-FR" smtClean="0"/>
              <a:t>1</a:t>
            </a:fld>
            <a:endParaRPr lang="fr-FR"/>
          </a:p>
        </p:txBody>
      </p:sp>
    </p:spTree>
    <p:extLst>
      <p:ext uri="{BB962C8B-B14F-4D97-AF65-F5344CB8AC3E}">
        <p14:creationId xmlns:p14="http://schemas.microsoft.com/office/powerpoint/2010/main" val="2437538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7C4DC-2D50-EDB3-D8AE-9BC0A2DC0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5E9AB-5CF3-DC82-7321-B5D74A4B8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9CCA6-D72D-7CF1-83E6-AA9E153C3081}"/>
              </a:ext>
            </a:extLst>
          </p:cNvPr>
          <p:cNvSpPr>
            <a:spLocks noGrp="1"/>
          </p:cNvSpPr>
          <p:nvPr>
            <p:ph type="body" idx="1"/>
          </p:nvPr>
        </p:nvSpPr>
        <p:spPr/>
        <p:txBody>
          <a:bodyPr/>
          <a:lstStyle/>
          <a:p>
            <a:r>
              <a:rPr lang="en-US" dirty="0"/>
              <a:t>Verification pipeline has </a:t>
            </a:r>
            <a:r>
              <a:rPr lang="en-US" dirty="0" err="1"/>
              <a:t>FoM</a:t>
            </a:r>
            <a:r>
              <a:rPr lang="en-US" dirty="0"/>
              <a:t> 500</a:t>
            </a:r>
            <a:endParaRPr lang="en-CH" dirty="0"/>
          </a:p>
        </p:txBody>
      </p:sp>
      <p:sp>
        <p:nvSpPr>
          <p:cNvPr id="4" name="Slide Number Placeholder 3">
            <a:extLst>
              <a:ext uri="{FF2B5EF4-FFF2-40B4-BE49-F238E27FC236}">
                <a16:creationId xmlns:a16="http://schemas.microsoft.com/office/drawing/2014/main" id="{412E3DD7-B1E6-59A3-C130-7C9CAC2DAA5B}"/>
              </a:ext>
            </a:extLst>
          </p:cNvPr>
          <p:cNvSpPr>
            <a:spLocks noGrp="1"/>
          </p:cNvSpPr>
          <p:nvPr>
            <p:ph type="sldNum" sz="quarter" idx="5"/>
          </p:nvPr>
        </p:nvSpPr>
        <p:spPr/>
        <p:txBody>
          <a:bodyPr/>
          <a:lstStyle/>
          <a:p>
            <a:fld id="{811C2C6F-90B4-467C-8BF5-FBCF0953DEF6}" type="slidenum">
              <a:rPr lang="fr-FR" smtClean="0"/>
              <a:t>3</a:t>
            </a:fld>
            <a:endParaRPr lang="fr-FR"/>
          </a:p>
        </p:txBody>
      </p:sp>
    </p:spTree>
    <p:extLst>
      <p:ext uri="{BB962C8B-B14F-4D97-AF65-F5344CB8AC3E}">
        <p14:creationId xmlns:p14="http://schemas.microsoft.com/office/powerpoint/2010/main" val="1913822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11C2C6F-90B4-467C-8BF5-FBCF0953DEF6}" type="slidenum">
              <a:rPr lang="fr-FR" smtClean="0"/>
              <a:t>5</a:t>
            </a:fld>
            <a:endParaRPr lang="fr-FR"/>
          </a:p>
        </p:txBody>
      </p:sp>
    </p:spTree>
    <p:extLst>
      <p:ext uri="{BB962C8B-B14F-4D97-AF65-F5344CB8AC3E}">
        <p14:creationId xmlns:p14="http://schemas.microsoft.com/office/powerpoint/2010/main" val="3794939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219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dirty="0">
                <a:latin typeface="Calibri" charset="0"/>
                <a:ea typeface="ＭＳ Ｐゴシック" charset="0"/>
                <a:cs typeface="ＭＳ Ｐゴシック" charset="0"/>
              </a:rPr>
              <a:t>h is determinant of space-space part of metric (ADM split)</a:t>
            </a:r>
          </a:p>
          <a:p>
            <a:r>
              <a:rPr lang="en-GB" dirty="0">
                <a:latin typeface="Calibri" charset="0"/>
                <a:ea typeface="ＭＳ Ｐゴシック" charset="0"/>
                <a:cs typeface="ＭＳ Ｐゴシック" charset="0"/>
              </a:rPr>
              <a:t>eft of inflation: as no matter can remove part by going to Einstein frame, but here this doesn’t work as things just get moved to matter side</a:t>
            </a:r>
          </a:p>
        </p:txBody>
      </p:sp>
      <p:sp>
        <p:nvSpPr>
          <p:cNvPr id="39219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144D1E-DCAE-F748-B37D-F6531096070A}" type="slidenum">
              <a:rPr lang="en-US" sz="1200">
                <a:solidFill>
                  <a:srgbClr val="000000"/>
                </a:solidFill>
                <a:latin typeface="Calibri" charset="0"/>
              </a:rPr>
              <a:pPr eaLnBrk="1" hangingPunct="1"/>
              <a:t>7</a:t>
            </a:fld>
            <a:endParaRPr lang="en-US" sz="1200">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08E8F-1B4E-413A-6C0E-A1F68400A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0BAC41-8307-D065-82CC-DBCABA981B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50C05-4685-DA9C-0978-EC30D67AB0BD}"/>
              </a:ext>
            </a:extLst>
          </p:cNvPr>
          <p:cNvSpPr>
            <a:spLocks noGrp="1"/>
          </p:cNvSpPr>
          <p:nvPr>
            <p:ph type="body" idx="1"/>
          </p:nvPr>
        </p:nvSpPr>
        <p:spPr/>
        <p:txBody>
          <a:bodyPr/>
          <a:lstStyle/>
          <a:p>
            <a:r>
              <a:rPr lang="en-US" dirty="0"/>
              <a:t>ISWL (temperature-lensing ‘</a:t>
            </a:r>
            <a:r>
              <a:rPr lang="en-US" dirty="0" err="1"/>
              <a:t>bispectrum</a:t>
            </a:r>
            <a:r>
              <a:rPr lang="en-US" dirty="0"/>
              <a:t>’) is good to constrain braiding</a:t>
            </a:r>
            <a:endParaRPr lang="en-CH" dirty="0"/>
          </a:p>
        </p:txBody>
      </p:sp>
      <p:sp>
        <p:nvSpPr>
          <p:cNvPr id="4" name="Slide Number Placeholder 3">
            <a:extLst>
              <a:ext uri="{FF2B5EF4-FFF2-40B4-BE49-F238E27FC236}">
                <a16:creationId xmlns:a16="http://schemas.microsoft.com/office/drawing/2014/main" id="{F867AFC5-5CFE-BD59-8F04-070BCFA849B1}"/>
              </a:ext>
            </a:extLst>
          </p:cNvPr>
          <p:cNvSpPr>
            <a:spLocks noGrp="1"/>
          </p:cNvSpPr>
          <p:nvPr>
            <p:ph type="sldNum" sz="quarter" idx="5"/>
          </p:nvPr>
        </p:nvSpPr>
        <p:spPr/>
        <p:txBody>
          <a:bodyPr/>
          <a:lstStyle/>
          <a:p>
            <a:fld id="{811C2C6F-90B4-467C-8BF5-FBCF0953DEF6}" type="slidenum">
              <a:rPr lang="fr-FR" smtClean="0"/>
              <a:t>8</a:t>
            </a:fld>
            <a:endParaRPr lang="fr-FR"/>
          </a:p>
        </p:txBody>
      </p:sp>
    </p:spTree>
    <p:extLst>
      <p:ext uri="{BB962C8B-B14F-4D97-AF65-F5344CB8AC3E}">
        <p14:creationId xmlns:p14="http://schemas.microsoft.com/office/powerpoint/2010/main" val="1902116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Smooth since we need up to second derivatives</a:t>
            </a:r>
            <a:endParaRPr lang="LID4096" dirty="0"/>
          </a:p>
        </p:txBody>
      </p:sp>
      <p:sp>
        <p:nvSpPr>
          <p:cNvPr id="4" name="Slide Number Placeholder 3"/>
          <p:cNvSpPr>
            <a:spLocks noGrp="1"/>
          </p:cNvSpPr>
          <p:nvPr>
            <p:ph type="sldNum" sz="quarter" idx="5"/>
          </p:nvPr>
        </p:nvSpPr>
        <p:spPr/>
        <p:txBody>
          <a:bodyPr/>
          <a:lstStyle/>
          <a:p>
            <a:fld id="{811C2C6F-90B4-467C-8BF5-FBCF0953DEF6}" type="slidenum">
              <a:rPr lang="fr-FR" smtClean="0"/>
              <a:t>9</a:t>
            </a:fld>
            <a:endParaRPr lang="fr-FR"/>
          </a:p>
        </p:txBody>
      </p:sp>
    </p:spTree>
    <p:extLst>
      <p:ext uri="{BB962C8B-B14F-4D97-AF65-F5344CB8AC3E}">
        <p14:creationId xmlns:p14="http://schemas.microsoft.com/office/powerpoint/2010/main" val="1591301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Mostly DESY3 adds the constraints here (maybe since only one additional </a:t>
            </a:r>
            <a:r>
              <a:rPr lang="en-US" dirty="0" err="1"/>
              <a:t>dof</a:t>
            </a:r>
            <a:r>
              <a:rPr lang="en-US" dirty="0"/>
              <a:t>), we use linear scale cuts</a:t>
            </a:r>
            <a:endParaRPr lang="LID4096" dirty="0"/>
          </a:p>
        </p:txBody>
      </p:sp>
      <p:sp>
        <p:nvSpPr>
          <p:cNvPr id="4" name="Slide Number Placeholder 3"/>
          <p:cNvSpPr>
            <a:spLocks noGrp="1"/>
          </p:cNvSpPr>
          <p:nvPr>
            <p:ph type="sldNum" sz="quarter" idx="5"/>
          </p:nvPr>
        </p:nvSpPr>
        <p:spPr/>
        <p:txBody>
          <a:bodyPr/>
          <a:lstStyle/>
          <a:p>
            <a:fld id="{811C2C6F-90B4-467C-8BF5-FBCF0953DEF6}" type="slidenum">
              <a:rPr lang="fr-FR" smtClean="0"/>
              <a:t>10</a:t>
            </a:fld>
            <a:endParaRPr lang="fr-FR"/>
          </a:p>
        </p:txBody>
      </p:sp>
    </p:spTree>
    <p:extLst>
      <p:ext uri="{BB962C8B-B14F-4D97-AF65-F5344CB8AC3E}">
        <p14:creationId xmlns:p14="http://schemas.microsoft.com/office/powerpoint/2010/main" val="1349177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notes in obsidian</a:t>
            </a:r>
            <a:endParaRPr lang="LID4096" dirty="0"/>
          </a:p>
        </p:txBody>
      </p:sp>
      <p:sp>
        <p:nvSpPr>
          <p:cNvPr id="4" name="Slide Number Placeholder 3"/>
          <p:cNvSpPr>
            <a:spLocks noGrp="1"/>
          </p:cNvSpPr>
          <p:nvPr>
            <p:ph type="sldNum" sz="quarter" idx="5"/>
          </p:nvPr>
        </p:nvSpPr>
        <p:spPr/>
        <p:txBody>
          <a:bodyPr/>
          <a:lstStyle/>
          <a:p>
            <a:fld id="{811C2C6F-90B4-467C-8BF5-FBCF0953DEF6}" type="slidenum">
              <a:rPr lang="fr-FR" smtClean="0"/>
              <a:t>12</a:t>
            </a:fld>
            <a:endParaRPr lang="fr-FR"/>
          </a:p>
        </p:txBody>
      </p:sp>
    </p:spTree>
    <p:extLst>
      <p:ext uri="{BB962C8B-B14F-4D97-AF65-F5344CB8AC3E}">
        <p14:creationId xmlns:p14="http://schemas.microsoft.com/office/powerpoint/2010/main" val="288462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98BE4-135E-22D3-F686-C6ED745F6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64682-D20E-50F9-19E6-1E589089A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1D3D8-6561-B228-83C9-9ED2F3FAEAFB}"/>
              </a:ext>
            </a:extLst>
          </p:cNvPr>
          <p:cNvSpPr>
            <a:spLocks noGrp="1"/>
          </p:cNvSpPr>
          <p:nvPr>
            <p:ph type="body" idx="1"/>
          </p:nvPr>
        </p:nvSpPr>
        <p:spPr/>
        <p:txBody>
          <a:bodyPr/>
          <a:lstStyle/>
          <a:p>
            <a:r>
              <a:rPr lang="en-US" dirty="0"/>
              <a:t>Verification pipeline has </a:t>
            </a:r>
            <a:r>
              <a:rPr lang="en-US" dirty="0" err="1"/>
              <a:t>FoM</a:t>
            </a:r>
            <a:r>
              <a:rPr lang="en-US" dirty="0"/>
              <a:t> 500</a:t>
            </a:r>
            <a:endParaRPr lang="en-CH" dirty="0"/>
          </a:p>
        </p:txBody>
      </p:sp>
      <p:sp>
        <p:nvSpPr>
          <p:cNvPr id="4" name="Slide Number Placeholder 3">
            <a:extLst>
              <a:ext uri="{FF2B5EF4-FFF2-40B4-BE49-F238E27FC236}">
                <a16:creationId xmlns:a16="http://schemas.microsoft.com/office/drawing/2014/main" id="{AF766DA3-A252-8AC6-DBCA-2D2A8EAEBCFC}"/>
              </a:ext>
            </a:extLst>
          </p:cNvPr>
          <p:cNvSpPr>
            <a:spLocks noGrp="1"/>
          </p:cNvSpPr>
          <p:nvPr>
            <p:ph type="sldNum" sz="quarter" idx="5"/>
          </p:nvPr>
        </p:nvSpPr>
        <p:spPr/>
        <p:txBody>
          <a:bodyPr/>
          <a:lstStyle/>
          <a:p>
            <a:fld id="{811C2C6F-90B4-467C-8BF5-FBCF0953DEF6}" type="slidenum">
              <a:rPr lang="fr-FR" smtClean="0"/>
              <a:t>16</a:t>
            </a:fld>
            <a:endParaRPr lang="fr-FR"/>
          </a:p>
        </p:txBody>
      </p:sp>
    </p:spTree>
    <p:extLst>
      <p:ext uri="{BB962C8B-B14F-4D97-AF65-F5344CB8AC3E}">
        <p14:creationId xmlns:p14="http://schemas.microsoft.com/office/powerpoint/2010/main" val="3543433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11C2C6F-90B4-467C-8BF5-FBCF0953DEF6}" type="slidenum">
              <a:rPr lang="fr-FR" smtClean="0"/>
              <a:t>17</a:t>
            </a:fld>
            <a:endParaRPr lang="fr-FR"/>
          </a:p>
        </p:txBody>
      </p:sp>
    </p:spTree>
    <p:extLst>
      <p:ext uri="{BB962C8B-B14F-4D97-AF65-F5344CB8AC3E}">
        <p14:creationId xmlns:p14="http://schemas.microsoft.com/office/powerpoint/2010/main" val="1030714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26AE1F85-D42E-4E7E-AE0A-ED1BB1915124}"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7023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AE1F85-D42E-4E7E-AE0A-ED1BB1915124}"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290397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26AE1F85-D42E-4E7E-AE0A-ED1BB1915124}"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333881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6AE1F85-D42E-4E7E-AE0A-ED1BB1915124}"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98291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6AE1F85-D42E-4E7E-AE0A-ED1BB1915124}" type="datetimeFigureOut">
              <a:rPr lang="fr-FR" smtClean="0"/>
              <a:t>04/11/2026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3541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26AE1F85-D42E-4E7E-AE0A-ED1BB1915124}" type="datetimeFigureOut">
              <a:rPr lang="fr-FR" smtClean="0"/>
              <a:t>04/11/2026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003747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6AE1F85-D42E-4E7E-AE0A-ED1BB1915124}" type="datetimeFigureOut">
              <a:rPr lang="fr-FR" smtClean="0"/>
              <a:t>04/11/2026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69497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AE1F85-D42E-4E7E-AE0A-ED1BB1915124}"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3799801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AE1F85-D42E-4E7E-AE0A-ED1BB1915124}"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570360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AE1F85-D42E-4E7E-AE0A-ED1BB1915124}"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1231793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AE1F85-D42E-4E7E-AE0A-ED1BB1915124}"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61ECD0-62C7-4D3F-9110-8104F7673561}" type="slidenum">
              <a:rPr lang="fr-FR" smtClean="0"/>
              <a:t>‹#›</a:t>
            </a:fld>
            <a:endParaRPr lang="fr-FR"/>
          </a:p>
        </p:txBody>
      </p:sp>
    </p:spTree>
    <p:extLst>
      <p:ext uri="{BB962C8B-B14F-4D97-AF65-F5344CB8AC3E}">
        <p14:creationId xmlns:p14="http://schemas.microsoft.com/office/powerpoint/2010/main" val="4198929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160751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p:cNvSpPr>
            <a:spLocks noGrp="1"/>
          </p:cNvSpPr>
          <p:nvPr>
            <p:ph idx="1"/>
          </p:nvPr>
        </p:nvSpPr>
        <p:spPr>
          <a:xfrm>
            <a:off x="838200" y="1825625"/>
            <a:ext cx="10515600" cy="435133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547854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718318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9984D92-94A2-470A-9BBD-0ACBE7132336}"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2384272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a:prstGeom prst="rect">
            <a:avLst/>
          </a:prstGeo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9984D92-94A2-470A-9BBD-0ACBE7132336}" type="datetimeFigureOut">
              <a:rPr lang="fr-FR" smtClean="0"/>
              <a:t>04/11/2026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102012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9984D92-94A2-470A-9BBD-0ACBE7132336}" type="datetimeFigureOut">
              <a:rPr lang="fr-FR" smtClean="0"/>
              <a:t>04/11/2026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2607632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9984D92-94A2-470A-9BBD-0ACBE7132336}" type="datetimeFigureOut">
              <a:rPr lang="fr-FR" smtClean="0"/>
              <a:t>04/11/2026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3365649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9984D92-94A2-470A-9BBD-0ACBE7132336}"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26812389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9984D92-94A2-470A-9BBD-0ACBE7132336}" type="datetimeFigureOut">
              <a:rPr lang="fr-FR" smtClean="0"/>
              <a:t>04/11/2026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20921990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p:cNvSpPr>
            <a:spLocks noGrp="1"/>
          </p:cNvSpPr>
          <p:nvPr>
            <p:ph type="body" orient="vert" idx="1"/>
          </p:nvPr>
        </p:nvSpPr>
        <p:spPr>
          <a:xfrm>
            <a:off x="838200" y="1825625"/>
            <a:ext cx="10515600" cy="4351338"/>
          </a:xfrm>
          <a:prstGeom prst="rect">
            <a:avLst/>
          </a:prstGeo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1533065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a:prstGeom prst="rect">
            <a:avLst/>
          </a:prstGeo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35B7637-6484-4C67-A509-2E4EA00FA254}" type="slidenum">
              <a:rPr lang="fr-FR" smtClean="0"/>
              <a:t>‹#›</a:t>
            </a:fld>
            <a:endParaRPr lang="fr-FR"/>
          </a:p>
        </p:txBody>
      </p:sp>
    </p:spTree>
    <p:extLst>
      <p:ext uri="{BB962C8B-B14F-4D97-AF65-F5344CB8AC3E}">
        <p14:creationId xmlns:p14="http://schemas.microsoft.com/office/powerpoint/2010/main" val="792361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a:t>23/06/2023</a:t>
            </a: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a:t>Audrey Le Reun – Institut d’Astrophysique de Paris</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61ECD0-62C7-4D3F-9110-8104F7673561}" type="slidenum">
              <a:rPr lang="fr-FR" smtClean="0"/>
              <a:t>‹#›</a:t>
            </a:fld>
            <a:endParaRPr lang="fr-FR"/>
          </a:p>
        </p:txBody>
      </p:sp>
      <p:pic>
        <p:nvPicPr>
          <p:cNvPr id="7" name="Imag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78033" y="137436"/>
            <a:ext cx="1866403" cy="1033066"/>
          </a:xfrm>
          <a:prstGeom prst="rect">
            <a:avLst/>
          </a:prstGeom>
        </p:spPr>
      </p:pic>
      <p:sp>
        <p:nvSpPr>
          <p:cNvPr id="11" name="Rectangle 10"/>
          <p:cNvSpPr/>
          <p:nvPr userDrawn="1"/>
        </p:nvSpPr>
        <p:spPr>
          <a:xfrm>
            <a:off x="4038600" y="1403927"/>
            <a:ext cx="7315200" cy="101600"/>
          </a:xfrm>
          <a:prstGeom prst="rect">
            <a:avLst/>
          </a:prstGeom>
          <a:solidFill>
            <a:srgbClr val="9FA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D5BA6"/>
              </a:solidFill>
            </a:endParaRPr>
          </a:p>
        </p:txBody>
      </p:sp>
      <p:sp>
        <p:nvSpPr>
          <p:cNvPr id="8" name="Kuijken - EC 2026 - Survey Status">
            <a:extLst>
              <a:ext uri="{FF2B5EF4-FFF2-40B4-BE49-F238E27FC236}">
                <a16:creationId xmlns:a16="http://schemas.microsoft.com/office/drawing/2014/main" id="{DABC9D6A-2579-FA93-272C-FC1CC246E687}"/>
              </a:ext>
            </a:extLst>
          </p:cNvPr>
          <p:cNvSpPr txBox="1">
            <a:spLocks/>
          </p:cNvSpPr>
          <p:nvPr userDrawn="1"/>
        </p:nvSpPr>
        <p:spPr>
          <a:xfrm rot="16200000">
            <a:off x="-3290473" y="3290473"/>
            <a:ext cx="6858002" cy="277054"/>
          </a:xfrm>
          <a:prstGeom prst="rect">
            <a:avLst/>
          </a:prstGeom>
          <a:solidFill>
            <a:srgbClr val="435AA1"/>
          </a:solidFill>
        </p:spPr>
        <p:txBody>
          <a:bodyPr lIns="71437" tIns="71437" rIns="71437" bIns="71437" anchor="ctr"/>
          <a:lstStyle>
            <a:lvl1pPr marL="0" indent="254000" algn="l" defTabSz="825500" rtl="0" eaLnBrk="1" latinLnBrk="0" hangingPunct="1">
              <a:lnSpc>
                <a:spcPct val="100000"/>
              </a:lnSpc>
              <a:spcBef>
                <a:spcPts val="0"/>
              </a:spcBef>
              <a:buSzTx/>
              <a:buFont typeface="Arial" panose="020B0604020202020204" pitchFamily="34" charset="0"/>
              <a:buNone/>
              <a:defRPr sz="2400" b="1"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D5B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D5B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D5B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D5B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Martin Kunz, FORTH, 02/09/2026</a:t>
            </a:r>
          </a:p>
        </p:txBody>
      </p:sp>
    </p:spTree>
    <p:extLst>
      <p:ext uri="{BB962C8B-B14F-4D97-AF65-F5344CB8AC3E}">
        <p14:creationId xmlns:p14="http://schemas.microsoft.com/office/powerpoint/2010/main" val="4136148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0" eaLnBrk="1" latinLnBrk="0" hangingPunct="1">
        <a:lnSpc>
          <a:spcPct val="90000"/>
        </a:lnSpc>
        <a:spcBef>
          <a:spcPct val="0"/>
        </a:spcBef>
        <a:buNone/>
        <a:defRPr sz="4400" kern="1200">
          <a:solidFill>
            <a:srgbClr val="3D5BA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D5BA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D5BA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D5BA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D5BA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D5BA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84D92-94A2-470A-9BBD-0ACBE7132336}" type="datetimeFigureOut">
              <a:rPr lang="fr-FR" smtClean="0"/>
              <a:t>04/11/2026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5B7637-6484-4C67-A509-2E4EA00FA254}" type="slidenum">
              <a:rPr lang="fr-FR" smtClean="0"/>
              <a:t>‹#›</a:t>
            </a:fld>
            <a:endParaRPr lang="fr-FR"/>
          </a:p>
        </p:txBody>
      </p:sp>
    </p:spTree>
    <p:extLst>
      <p:ext uri="{BB962C8B-B14F-4D97-AF65-F5344CB8AC3E}">
        <p14:creationId xmlns:p14="http://schemas.microsoft.com/office/powerpoint/2010/main" val="8918139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7.jp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Layout" Target="../slideLayouts/slideLayout13.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rocket on a launch pad&#10;&#10;Description automatically generated">
            <a:extLst>
              <a:ext uri="{FF2B5EF4-FFF2-40B4-BE49-F238E27FC236}">
                <a16:creationId xmlns:a16="http://schemas.microsoft.com/office/drawing/2014/main" id="{5EA77574-125F-21C9-4579-3A70C622AA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3792" y="1276865"/>
            <a:ext cx="8371703" cy="5581135"/>
          </a:xfrm>
          <a:prstGeom prst="rect">
            <a:avLst/>
          </a:prstGeom>
        </p:spPr>
      </p:pic>
      <p:sp>
        <p:nvSpPr>
          <p:cNvPr id="9" name="TextBox 8">
            <a:extLst>
              <a:ext uri="{FF2B5EF4-FFF2-40B4-BE49-F238E27FC236}">
                <a16:creationId xmlns:a16="http://schemas.microsoft.com/office/drawing/2014/main" id="{42FF0574-BF6D-63CF-0D68-FF4202CE5E9B}"/>
              </a:ext>
            </a:extLst>
          </p:cNvPr>
          <p:cNvSpPr txBox="1"/>
          <p:nvPr/>
        </p:nvSpPr>
        <p:spPr>
          <a:xfrm>
            <a:off x="1245162" y="287289"/>
            <a:ext cx="9386224" cy="1077218"/>
          </a:xfrm>
          <a:prstGeom prst="rect">
            <a:avLst/>
          </a:prstGeom>
          <a:noFill/>
        </p:spPr>
        <p:txBody>
          <a:bodyPr wrap="none" rtlCol="0">
            <a:spAutoFit/>
          </a:bodyPr>
          <a:lstStyle/>
          <a:p>
            <a:pPr algn="ctr"/>
            <a:r>
              <a:rPr lang="en-US" sz="3200" dirty="0">
                <a:solidFill>
                  <a:srgbClr val="FFFF00"/>
                </a:solidFill>
                <a:latin typeface="Arial Rounded MT Bold" panose="020F0704030504030204" pitchFamily="34" charset="0"/>
              </a:rPr>
              <a:t>Reconstructing non-minimally coupled gravity </a:t>
            </a:r>
          </a:p>
          <a:p>
            <a:pPr algn="ctr"/>
            <a:r>
              <a:rPr lang="en-US" sz="3200" dirty="0">
                <a:solidFill>
                  <a:srgbClr val="FFFF00"/>
                </a:solidFill>
                <a:latin typeface="Arial Rounded MT Bold" panose="020F0704030504030204" pitchFamily="34" charset="0"/>
              </a:rPr>
              <a:t>from cosmological data</a:t>
            </a:r>
            <a:endParaRPr lang="en-CH" sz="3200" dirty="0">
              <a:solidFill>
                <a:srgbClr val="FFFF00"/>
              </a:solidFill>
              <a:latin typeface="Arial Rounded MT Bold" panose="020F0704030504030204" pitchFamily="34" charset="0"/>
            </a:endParaRPr>
          </a:p>
        </p:txBody>
      </p:sp>
      <p:sp>
        <p:nvSpPr>
          <p:cNvPr id="10" name="TextBox 9">
            <a:extLst>
              <a:ext uri="{FF2B5EF4-FFF2-40B4-BE49-F238E27FC236}">
                <a16:creationId xmlns:a16="http://schemas.microsoft.com/office/drawing/2014/main" id="{6D7C2A76-6984-C523-299E-3244721BF83C}"/>
              </a:ext>
            </a:extLst>
          </p:cNvPr>
          <p:cNvSpPr txBox="1"/>
          <p:nvPr/>
        </p:nvSpPr>
        <p:spPr>
          <a:xfrm>
            <a:off x="4290355" y="2454493"/>
            <a:ext cx="3295839" cy="830997"/>
          </a:xfrm>
          <a:prstGeom prst="rect">
            <a:avLst/>
          </a:prstGeom>
          <a:noFill/>
        </p:spPr>
        <p:txBody>
          <a:bodyPr wrap="none" rtlCol="0">
            <a:spAutoFit/>
          </a:bodyPr>
          <a:lstStyle/>
          <a:p>
            <a:pPr algn="ctr"/>
            <a:r>
              <a:rPr lang="en-US" sz="2400" dirty="0">
                <a:solidFill>
                  <a:schemeClr val="bg1"/>
                </a:solidFill>
                <a:latin typeface="Arial Rounded MT Bold" panose="020F0704030504030204" pitchFamily="34" charset="0"/>
              </a:rPr>
              <a:t>Martin Kunz</a:t>
            </a:r>
          </a:p>
          <a:p>
            <a:pPr algn="ctr"/>
            <a:r>
              <a:rPr lang="en-US" sz="2400" dirty="0">
                <a:solidFill>
                  <a:schemeClr val="bg1"/>
                </a:solidFill>
                <a:latin typeface="Arial Rounded MT Bold" panose="020F0704030504030204" pitchFamily="34" charset="0"/>
              </a:rPr>
              <a:t>University of Geneva</a:t>
            </a:r>
          </a:p>
        </p:txBody>
      </p:sp>
      <p:pic>
        <p:nvPicPr>
          <p:cNvPr id="8" name="Picture 7" descr="A logo with a camera on it&#10;&#10;Description automatically generated">
            <a:extLst>
              <a:ext uri="{FF2B5EF4-FFF2-40B4-BE49-F238E27FC236}">
                <a16:creationId xmlns:a16="http://schemas.microsoft.com/office/drawing/2014/main" id="{30CE3CCB-2E63-9623-5D84-E6C5F9AB7A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869" y="3910498"/>
            <a:ext cx="1493029" cy="1493029"/>
          </a:xfrm>
          <a:prstGeom prst="rect">
            <a:avLst/>
          </a:prstGeom>
        </p:spPr>
      </p:pic>
      <p:sp>
        <p:nvSpPr>
          <p:cNvPr id="4" name="TextBox 3">
            <a:extLst>
              <a:ext uri="{FF2B5EF4-FFF2-40B4-BE49-F238E27FC236}">
                <a16:creationId xmlns:a16="http://schemas.microsoft.com/office/drawing/2014/main" id="{B1BF9D6C-8C30-EDE8-57F6-83FB6C7CF1D2}"/>
              </a:ext>
            </a:extLst>
          </p:cNvPr>
          <p:cNvSpPr txBox="1"/>
          <p:nvPr/>
        </p:nvSpPr>
        <p:spPr>
          <a:xfrm>
            <a:off x="8359555" y="2477303"/>
            <a:ext cx="3526415" cy="1200329"/>
          </a:xfrm>
          <a:prstGeom prst="rect">
            <a:avLst/>
          </a:prstGeom>
          <a:noFill/>
        </p:spPr>
        <p:txBody>
          <a:bodyPr wrap="none" rtlCol="0">
            <a:spAutoFit/>
          </a:bodyPr>
          <a:lstStyle/>
          <a:p>
            <a:pPr algn="ctr"/>
            <a:r>
              <a:rPr lang="en-US" sz="2400" dirty="0">
                <a:solidFill>
                  <a:schemeClr val="bg1"/>
                </a:solidFill>
                <a:latin typeface="Arial Rounded MT Bold" panose="020F0704030504030204" pitchFamily="34" charset="0"/>
              </a:rPr>
              <a:t>with Anton </a:t>
            </a:r>
            <a:r>
              <a:rPr lang="en-US" sz="2400" dirty="0" err="1">
                <a:solidFill>
                  <a:schemeClr val="bg1"/>
                </a:solidFill>
                <a:latin typeface="Arial Rounded MT Bold" panose="020F0704030504030204" pitchFamily="34" charset="0"/>
              </a:rPr>
              <a:t>Chudaykin</a:t>
            </a:r>
            <a:r>
              <a:rPr lang="en-US" sz="2400" dirty="0">
                <a:solidFill>
                  <a:schemeClr val="bg1"/>
                </a:solidFill>
                <a:latin typeface="Arial Rounded MT Bold" panose="020F0704030504030204" pitchFamily="34" charset="0"/>
              </a:rPr>
              <a:t>,</a:t>
            </a:r>
          </a:p>
          <a:p>
            <a:pPr algn="ctr"/>
            <a:r>
              <a:rPr lang="en-US" sz="2400" dirty="0">
                <a:solidFill>
                  <a:schemeClr val="bg1"/>
                </a:solidFill>
                <a:latin typeface="Arial Rounded MT Bold" panose="020F0704030504030204" pitchFamily="34" charset="0"/>
              </a:rPr>
              <a:t>Gen Ye and </a:t>
            </a:r>
          </a:p>
          <a:p>
            <a:pPr algn="ctr"/>
            <a:r>
              <a:rPr lang="en-US" sz="2400" dirty="0">
                <a:solidFill>
                  <a:schemeClr val="bg1"/>
                </a:solidFill>
                <a:latin typeface="Arial Rounded MT Bold" panose="020F0704030504030204" pitchFamily="34" charset="0"/>
              </a:rPr>
              <a:t>Camille </a:t>
            </a:r>
            <a:r>
              <a:rPr lang="en-US" sz="2400" dirty="0" err="1">
                <a:solidFill>
                  <a:schemeClr val="bg1"/>
                </a:solidFill>
                <a:latin typeface="Arial Rounded MT Bold" panose="020F0704030504030204" pitchFamily="34" charset="0"/>
              </a:rPr>
              <a:t>Bonvin</a:t>
            </a:r>
            <a:endParaRPr lang="en-US" sz="2400" dirty="0">
              <a:solidFill>
                <a:schemeClr val="bg1"/>
              </a:solidFill>
              <a:latin typeface="Arial Rounded MT Bold" panose="020F0704030504030204" pitchFamily="34" charset="0"/>
            </a:endParaRPr>
          </a:p>
        </p:txBody>
      </p:sp>
      <p:sp>
        <p:nvSpPr>
          <p:cNvPr id="5" name="TextBox 4">
            <a:extLst>
              <a:ext uri="{FF2B5EF4-FFF2-40B4-BE49-F238E27FC236}">
                <a16:creationId xmlns:a16="http://schemas.microsoft.com/office/drawing/2014/main" id="{4341DD31-8EE5-EE2D-9ABF-8C428836EAEB}"/>
              </a:ext>
            </a:extLst>
          </p:cNvPr>
          <p:cNvSpPr txBox="1"/>
          <p:nvPr/>
        </p:nvSpPr>
        <p:spPr>
          <a:xfrm>
            <a:off x="214693" y="2477302"/>
            <a:ext cx="2807380" cy="1200329"/>
          </a:xfrm>
          <a:prstGeom prst="rect">
            <a:avLst/>
          </a:prstGeom>
          <a:noFill/>
        </p:spPr>
        <p:txBody>
          <a:bodyPr wrap="square" rtlCol="0">
            <a:spAutoFit/>
          </a:bodyPr>
          <a:lstStyle/>
          <a:p>
            <a:pPr algn="ctr"/>
            <a:r>
              <a:rPr lang="en-US" sz="2400" dirty="0">
                <a:solidFill>
                  <a:schemeClr val="bg1"/>
                </a:solidFill>
                <a:latin typeface="Arial Rounded MT Bold" panose="020F0704030504030204" pitchFamily="34" charset="0"/>
              </a:rPr>
              <a:t>and with the Euclid Collaboration</a:t>
            </a:r>
          </a:p>
        </p:txBody>
      </p:sp>
    </p:spTree>
    <p:extLst>
      <p:ext uri="{BB962C8B-B14F-4D97-AF65-F5344CB8AC3E}">
        <p14:creationId xmlns:p14="http://schemas.microsoft.com/office/powerpoint/2010/main" val="142809825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p:txBody>
          <a:bodyPr/>
          <a:lstStyle/>
          <a:p>
            <a:r>
              <a:rPr lang="en-US" dirty="0">
                <a:latin typeface="Arial Rounded MT Bold" charset="0"/>
                <a:ea typeface="ＭＳ Ｐゴシック" charset="0"/>
              </a:rPr>
              <a:t>(Action) Dark Energy</a:t>
            </a:r>
          </a:p>
        </p:txBody>
      </p:sp>
      <p:pic>
        <p:nvPicPr>
          <p:cNvPr id="116738" name="Picture 3" descr="Union2_Om-Ol_slid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035" y="1047481"/>
            <a:ext cx="3874220" cy="56982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5699395" y="1306833"/>
            <a:ext cx="5545136" cy="4985980"/>
          </a:xfrm>
          <a:prstGeom prst="rect">
            <a:avLst/>
          </a:prstGeom>
          <a:noFill/>
        </p:spPr>
        <p:txBody>
          <a:bodyPr wrap="square">
            <a:spAutoFit/>
          </a:bodyPr>
          <a:lstStyle/>
          <a:p>
            <a:pPr defTabSz="457200" fontAlgn="base">
              <a:spcBef>
                <a:spcPct val="0"/>
              </a:spcBef>
              <a:spcAft>
                <a:spcPct val="0"/>
              </a:spcAft>
              <a:defRPr/>
            </a:pPr>
            <a:r>
              <a:rPr lang="en-US" sz="2400" dirty="0">
                <a:solidFill>
                  <a:prstClr val="black"/>
                </a:solidFill>
                <a:latin typeface="Calibri"/>
                <a:ea typeface="ＭＳ Ｐゴシック" charset="0"/>
              </a:rPr>
              <a:t>Physics Nobel prize 2011:</a:t>
            </a:r>
          </a:p>
          <a:p>
            <a:pPr defTabSz="457200" fontAlgn="base">
              <a:spcBef>
                <a:spcPct val="0"/>
              </a:spcBef>
              <a:spcAft>
                <a:spcPct val="0"/>
              </a:spcAft>
              <a:defRPr/>
            </a:pPr>
            <a:r>
              <a:rPr lang="en-US" sz="2400" i="1" dirty="0">
                <a:solidFill>
                  <a:srgbClr val="1F497D"/>
                </a:solidFill>
                <a:latin typeface="Calibri"/>
                <a:ea typeface="ＭＳ Ｐゴシック" charset="0"/>
              </a:rPr>
              <a:t>"for the discovery of the </a:t>
            </a:r>
            <a:r>
              <a:rPr lang="en-US" sz="2400" i="1" dirty="0">
                <a:solidFill>
                  <a:srgbClr val="FF0000"/>
                </a:solidFill>
                <a:latin typeface="Calibri"/>
                <a:ea typeface="ＭＳ Ｐゴシック" charset="0"/>
              </a:rPr>
              <a:t>accelerating expansion</a:t>
            </a:r>
            <a:r>
              <a:rPr lang="en-US" sz="2400" i="1" dirty="0">
                <a:solidFill>
                  <a:srgbClr val="1F497D"/>
                </a:solidFill>
                <a:latin typeface="Calibri"/>
                <a:ea typeface="ＭＳ Ｐゴシック" charset="0"/>
              </a:rPr>
              <a:t> of the Universe through observations of distant supernovae”</a:t>
            </a:r>
            <a:endParaRPr lang="en-US" sz="2400" dirty="0">
              <a:solidFill>
                <a:srgbClr val="1F497D"/>
              </a:solidFill>
              <a:latin typeface="Calibri"/>
              <a:ea typeface="ＭＳ Ｐゴシック" charset="0"/>
            </a:endParaRPr>
          </a:p>
          <a:p>
            <a:pPr defTabSz="457200" fontAlgn="base">
              <a:spcBef>
                <a:spcPct val="0"/>
              </a:spcBef>
              <a:spcAft>
                <a:spcPct val="0"/>
              </a:spcAft>
              <a:defRPr/>
            </a:pPr>
            <a:endParaRPr lang="en-US" sz="800" dirty="0">
              <a:solidFill>
                <a:prstClr val="black"/>
              </a:solidFill>
              <a:latin typeface="Calibri"/>
              <a:ea typeface="ＭＳ Ｐゴシック" charset="0"/>
            </a:endParaRPr>
          </a:p>
          <a:p>
            <a:pPr defTabSz="457200" fontAlgn="base">
              <a:spcBef>
                <a:spcPct val="0"/>
              </a:spcBef>
              <a:spcAft>
                <a:spcPct val="0"/>
              </a:spcAft>
              <a:defRPr/>
            </a:pPr>
            <a:r>
              <a:rPr lang="en-US" sz="2400" dirty="0">
                <a:solidFill>
                  <a:prstClr val="black"/>
                </a:solidFill>
                <a:latin typeface="Calibri"/>
                <a:ea typeface="ＭＳ Ｐゴシック" charset="0"/>
              </a:rPr>
              <a:t>GR: accelerating expansion if p &lt; -</a:t>
            </a:r>
            <a:r>
              <a:rPr lang="el-GR" sz="2400" dirty="0">
                <a:solidFill>
                  <a:prstClr val="black"/>
                </a:solidFill>
                <a:latin typeface="Calibri"/>
                <a:ea typeface="ＭＳ Ｐゴシック" charset="0"/>
              </a:rPr>
              <a:t>ρ</a:t>
            </a:r>
            <a:r>
              <a:rPr lang="en-US" sz="2400" dirty="0">
                <a:solidFill>
                  <a:prstClr val="black"/>
                </a:solidFill>
                <a:latin typeface="Calibri"/>
                <a:ea typeface="ＭＳ Ｐゴシック" charset="0"/>
              </a:rPr>
              <a:t>/3</a:t>
            </a:r>
          </a:p>
          <a:p>
            <a:pPr defTabSz="457200" fontAlgn="base">
              <a:spcBef>
                <a:spcPct val="0"/>
              </a:spcBef>
              <a:spcAft>
                <a:spcPct val="0"/>
              </a:spcAft>
              <a:defRPr/>
            </a:pPr>
            <a:endParaRPr lang="en-US" sz="800" dirty="0">
              <a:solidFill>
                <a:prstClr val="black"/>
              </a:solidFill>
              <a:latin typeface="Calibri"/>
              <a:ea typeface="ＭＳ Ｐゴシック" charset="0"/>
            </a:endParaRPr>
          </a:p>
          <a:p>
            <a:pPr marL="342900" indent="-342900" defTabSz="457200">
              <a:buFont typeface="Arial"/>
              <a:buChar char="•"/>
              <a:defRPr/>
            </a:pPr>
            <a:r>
              <a:rPr lang="en-US" sz="2400" dirty="0">
                <a:solidFill>
                  <a:prstClr val="black"/>
                </a:solidFill>
                <a:latin typeface="Calibri"/>
                <a:ea typeface="ＭＳ Ｐゴシック" charset="0"/>
                <a:cs typeface="Lucida Grande" charset="0"/>
              </a:rPr>
              <a:t>Λ is unique natural extension (Lovelock) – should be there </a:t>
            </a:r>
            <a:endParaRPr lang="en-US" sz="2400" dirty="0">
              <a:solidFill>
                <a:prstClr val="black"/>
              </a:solidFill>
              <a:latin typeface="Calibri"/>
              <a:ea typeface="ＭＳ Ｐゴシック" charset="0"/>
            </a:endParaRPr>
          </a:p>
          <a:p>
            <a:pPr marL="342900" indent="-342900" defTabSz="457200" fontAlgn="base">
              <a:spcBef>
                <a:spcPct val="0"/>
              </a:spcBef>
              <a:spcAft>
                <a:spcPct val="0"/>
              </a:spcAft>
              <a:buFont typeface="Arial"/>
              <a:buChar char="•"/>
              <a:defRPr/>
            </a:pPr>
            <a:r>
              <a:rPr lang="en-US" sz="2400" dirty="0">
                <a:solidFill>
                  <a:prstClr val="black"/>
                </a:solidFill>
                <a:latin typeface="Calibri"/>
                <a:ea typeface="ＭＳ Ｐゴシック" charset="0"/>
              </a:rPr>
              <a:t>we know that for </a:t>
            </a:r>
            <a:r>
              <a:rPr lang="en-US" sz="2400" dirty="0">
                <a:solidFill>
                  <a:prstClr val="black"/>
                </a:solidFill>
                <a:latin typeface="Calibri"/>
                <a:ea typeface="ＭＳ Ｐゴシック" charset="0"/>
                <a:cs typeface="Lucida Grande" charset="0"/>
              </a:rPr>
              <a:t>Λ</a:t>
            </a:r>
            <a:r>
              <a:rPr lang="en-US" sz="2400" dirty="0">
                <a:solidFill>
                  <a:prstClr val="black"/>
                </a:solidFill>
                <a:latin typeface="Calibri"/>
                <a:ea typeface="ＭＳ Ｐゴシック" charset="0"/>
              </a:rPr>
              <a:t>: p = -</a:t>
            </a:r>
            <a:r>
              <a:rPr lang="el-GR" sz="2400" dirty="0">
                <a:solidFill>
                  <a:prstClr val="black"/>
                </a:solidFill>
                <a:latin typeface="Calibri"/>
                <a:ea typeface="ＭＳ Ｐゴシック" charset="0"/>
              </a:rPr>
              <a:t>ρ</a:t>
            </a:r>
            <a:endParaRPr lang="en-US" sz="2400" dirty="0">
              <a:solidFill>
                <a:prstClr val="black"/>
              </a:solidFill>
              <a:latin typeface="Calibri"/>
              <a:ea typeface="ＭＳ Ｐゴシック" charset="0"/>
            </a:endParaRPr>
          </a:p>
          <a:p>
            <a:pPr marL="342900" indent="-342900" defTabSz="457200" fontAlgn="base">
              <a:spcBef>
                <a:spcPct val="0"/>
              </a:spcBef>
              <a:spcAft>
                <a:spcPct val="0"/>
              </a:spcAft>
              <a:buFont typeface="Arial"/>
              <a:buChar char="•"/>
              <a:defRPr/>
            </a:pPr>
            <a:r>
              <a:rPr lang="en-US" sz="2400" dirty="0">
                <a:solidFill>
                  <a:prstClr val="black"/>
                </a:solidFill>
                <a:latin typeface="Calibri"/>
                <a:ea typeface="ＭＳ Ｐゴシック" charset="0"/>
              </a:rPr>
              <a:t>the data is (fairly) consistent with </a:t>
            </a:r>
            <a:r>
              <a:rPr lang="en-US" sz="2400" dirty="0">
                <a:solidFill>
                  <a:prstClr val="black"/>
                </a:solidFill>
                <a:latin typeface="Arial" charset="0"/>
                <a:ea typeface="ＭＳ Ｐゴシック" charset="0"/>
                <a:cs typeface="Lucida Grande" charset="0"/>
              </a:rPr>
              <a:t>Λ</a:t>
            </a:r>
          </a:p>
          <a:p>
            <a:pPr defTabSz="457200" fontAlgn="base">
              <a:spcBef>
                <a:spcPct val="0"/>
              </a:spcBef>
              <a:spcAft>
                <a:spcPct val="0"/>
              </a:spcAft>
              <a:defRPr/>
            </a:pPr>
            <a:endParaRPr lang="en-US" sz="1400" dirty="0">
              <a:solidFill>
                <a:prstClr val="black"/>
              </a:solidFill>
              <a:latin typeface="Calibri"/>
              <a:ea typeface="ＭＳ Ｐゴシック" charset="0"/>
            </a:endParaRPr>
          </a:p>
          <a:p>
            <a:pPr defTabSz="457200" fontAlgn="base">
              <a:spcBef>
                <a:spcPct val="0"/>
              </a:spcBef>
              <a:spcAft>
                <a:spcPct val="0"/>
              </a:spcAft>
              <a:defRPr/>
            </a:pPr>
            <a:r>
              <a:rPr lang="en-US" sz="2400" b="1" i="1" dirty="0">
                <a:solidFill>
                  <a:srgbClr val="FF0000"/>
                </a:solidFill>
                <a:latin typeface="Calibri"/>
                <a:ea typeface="ＭＳ Ｐゴシック" charset="0"/>
              </a:rPr>
              <a:t>why look elsewhere?!</a:t>
            </a:r>
          </a:p>
          <a:p>
            <a:pPr marL="342900" indent="-342900" defTabSz="457200" fontAlgn="base">
              <a:spcBef>
                <a:spcPct val="0"/>
              </a:spcBef>
              <a:spcAft>
                <a:spcPct val="0"/>
              </a:spcAft>
              <a:buFont typeface="Arial" panose="020B0604020202020204" pitchFamily="34" charset="0"/>
              <a:buChar char="•"/>
              <a:defRPr/>
            </a:pPr>
            <a:r>
              <a:rPr lang="en-US" sz="2400" b="1" i="1" dirty="0">
                <a:solidFill>
                  <a:srgbClr val="3D5BA6"/>
                </a:solidFill>
                <a:latin typeface="Calibri"/>
                <a:ea typeface="ＭＳ Ｐゴシック" charset="0"/>
                <a:sym typeface="Wingdings" panose="05000000000000000000" pitchFamily="2" charset="2"/>
              </a:rPr>
              <a:t>Because we can (test LCDM)</a:t>
            </a:r>
          </a:p>
          <a:p>
            <a:pPr marL="342900" indent="-342900" defTabSz="457200" fontAlgn="base">
              <a:spcBef>
                <a:spcPct val="0"/>
              </a:spcBef>
              <a:spcAft>
                <a:spcPct val="0"/>
              </a:spcAft>
              <a:buFont typeface="Arial" panose="020B0604020202020204" pitchFamily="34" charset="0"/>
              <a:buChar char="•"/>
              <a:defRPr/>
            </a:pPr>
            <a:r>
              <a:rPr lang="en-US" sz="2400" b="1" i="1" dirty="0">
                <a:solidFill>
                  <a:srgbClr val="3D5BA6"/>
                </a:solidFill>
                <a:latin typeface="Calibri"/>
                <a:ea typeface="ＭＳ Ｐゴシック" charset="0"/>
                <a:sym typeface="Wingdings" panose="05000000000000000000" pitchFamily="2" charset="2"/>
              </a:rPr>
              <a:t>Because of issues and tensions</a:t>
            </a:r>
            <a:endParaRPr lang="en-US" sz="2400" b="1" i="1" dirty="0">
              <a:solidFill>
                <a:srgbClr val="3D5BA6"/>
              </a:solidFill>
              <a:latin typeface="Calibri"/>
              <a:ea typeface="ＭＳ Ｐゴシック" charset="0"/>
            </a:endParaRPr>
          </a:p>
        </p:txBody>
      </p:sp>
      <p:sp>
        <p:nvSpPr>
          <p:cNvPr id="2" name="TextBox 1">
            <a:extLst>
              <a:ext uri="{FF2B5EF4-FFF2-40B4-BE49-F238E27FC236}">
                <a16:creationId xmlns:a16="http://schemas.microsoft.com/office/drawing/2014/main" id="{81911206-DECF-6706-4D6E-CBAF1897AAD6}"/>
              </a:ext>
            </a:extLst>
          </p:cNvPr>
          <p:cNvSpPr txBox="1"/>
          <p:nvPr/>
        </p:nvSpPr>
        <p:spPr>
          <a:xfrm>
            <a:off x="2944482" y="6515817"/>
            <a:ext cx="3366243" cy="369332"/>
          </a:xfrm>
          <a:prstGeom prst="rect">
            <a:avLst/>
          </a:prstGeom>
          <a:noFill/>
        </p:spPr>
        <p:txBody>
          <a:bodyPr wrap="none" rtlCol="0">
            <a:spAutoFit/>
          </a:bodyPr>
          <a:lstStyle/>
          <a:p>
            <a:r>
              <a:rPr lang="en-US" dirty="0"/>
              <a:t>Amount of matter (p = 0 </a:t>
            </a:r>
            <a:r>
              <a:rPr lang="en-US" dirty="0">
                <a:sym typeface="Wingdings" panose="05000000000000000000" pitchFamily="2" charset="2"/>
              </a:rPr>
              <a:t> w = 0</a:t>
            </a:r>
            <a:r>
              <a:rPr lang="en-US" dirty="0"/>
              <a:t>)</a:t>
            </a:r>
            <a:endParaRPr lang="LID4096" dirty="0"/>
          </a:p>
        </p:txBody>
      </p:sp>
      <p:sp>
        <p:nvSpPr>
          <p:cNvPr id="4" name="TextBox 3">
            <a:extLst>
              <a:ext uri="{FF2B5EF4-FFF2-40B4-BE49-F238E27FC236}">
                <a16:creationId xmlns:a16="http://schemas.microsoft.com/office/drawing/2014/main" id="{5211EA87-9171-AB3B-D2E4-A2D0CE4FB292}"/>
              </a:ext>
            </a:extLst>
          </p:cNvPr>
          <p:cNvSpPr txBox="1"/>
          <p:nvPr/>
        </p:nvSpPr>
        <p:spPr>
          <a:xfrm rot="16200000">
            <a:off x="-1082520" y="3711942"/>
            <a:ext cx="3064750" cy="369332"/>
          </a:xfrm>
          <a:prstGeom prst="rect">
            <a:avLst/>
          </a:prstGeom>
          <a:noFill/>
        </p:spPr>
        <p:txBody>
          <a:bodyPr wrap="none" rtlCol="0">
            <a:spAutoFit/>
          </a:bodyPr>
          <a:lstStyle/>
          <a:p>
            <a:r>
              <a:rPr lang="en-US" dirty="0"/>
              <a:t>Amount of </a:t>
            </a:r>
            <a:r>
              <a:rPr lang="en-US" dirty="0">
                <a:solidFill>
                  <a:prstClr val="black"/>
                </a:solidFill>
                <a:ea typeface="ＭＳ Ｐゴシック" charset="0"/>
                <a:cs typeface="Lucida Grande" charset="0"/>
              </a:rPr>
              <a:t>Λ</a:t>
            </a:r>
            <a:r>
              <a:rPr lang="en-US" dirty="0">
                <a:solidFill>
                  <a:prstClr val="black"/>
                </a:solidFill>
                <a:ea typeface="ＭＳ Ｐゴシック" charset="0"/>
              </a:rPr>
              <a:t>: (p = -</a:t>
            </a:r>
            <a:r>
              <a:rPr lang="el-GR" dirty="0">
                <a:solidFill>
                  <a:prstClr val="black"/>
                </a:solidFill>
                <a:ea typeface="ＭＳ Ｐゴシック" charset="0"/>
              </a:rPr>
              <a:t>ρ</a:t>
            </a:r>
            <a:r>
              <a:rPr lang="en-US" dirty="0"/>
              <a:t> </a:t>
            </a:r>
            <a:r>
              <a:rPr lang="en-US" dirty="0">
                <a:sym typeface="Wingdings" panose="05000000000000000000" pitchFamily="2" charset="2"/>
              </a:rPr>
              <a:t> w = -1</a:t>
            </a:r>
            <a:r>
              <a:rPr lang="en-US" dirty="0"/>
              <a:t>)</a:t>
            </a:r>
            <a:endParaRPr lang="LID4096" dirty="0"/>
          </a:p>
        </p:txBody>
      </p:sp>
    </p:spTree>
    <p:extLst>
      <p:ext uri="{BB962C8B-B14F-4D97-AF65-F5344CB8AC3E}">
        <p14:creationId xmlns:p14="http://schemas.microsoft.com/office/powerpoint/2010/main" val="290121958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9272-208B-AB7F-704B-53408EE001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F2F4A8-6D23-A1AF-DD3E-0AA6EC80678C}"/>
              </a:ext>
            </a:extLst>
          </p:cNvPr>
          <p:cNvSpPr>
            <a:spLocks noGrp="1"/>
          </p:cNvSpPr>
          <p:nvPr>
            <p:ph type="title"/>
          </p:nvPr>
        </p:nvSpPr>
        <p:spPr/>
        <p:txBody>
          <a:bodyPr/>
          <a:lstStyle/>
          <a:p>
            <a:r>
              <a:rPr lang="en-US" dirty="0">
                <a:latin typeface="Arial Rounded MT Bold" panose="020F0704030504030204" pitchFamily="34" charset="0"/>
              </a:rPr>
              <a:t>Constraints on a dark energy fluid</a:t>
            </a:r>
            <a:endParaRPr lang="en-CH" dirty="0">
              <a:latin typeface="Arial Rounded MT Bold" panose="020F0704030504030204" pitchFamily="34" charset="0"/>
            </a:endParaRPr>
          </a:p>
        </p:txBody>
      </p:sp>
      <p:pic>
        <p:nvPicPr>
          <p:cNvPr id="4" name="Picture 3">
            <a:extLst>
              <a:ext uri="{FF2B5EF4-FFF2-40B4-BE49-F238E27FC236}">
                <a16:creationId xmlns:a16="http://schemas.microsoft.com/office/drawing/2014/main" id="{28599800-EA13-5BD3-804A-BE98258B5580}"/>
              </a:ext>
            </a:extLst>
          </p:cNvPr>
          <p:cNvPicPr>
            <a:picLocks noChangeAspect="1"/>
          </p:cNvPicPr>
          <p:nvPr/>
        </p:nvPicPr>
        <p:blipFill>
          <a:blip r:embed="rId3"/>
          <a:stretch>
            <a:fillRect/>
          </a:stretch>
        </p:blipFill>
        <p:spPr>
          <a:xfrm>
            <a:off x="320807" y="2220169"/>
            <a:ext cx="5234302" cy="4307395"/>
          </a:xfrm>
          <a:prstGeom prst="rect">
            <a:avLst/>
          </a:prstGeom>
        </p:spPr>
      </p:pic>
      <p:pic>
        <p:nvPicPr>
          <p:cNvPr id="6" name="Picture 5">
            <a:extLst>
              <a:ext uri="{FF2B5EF4-FFF2-40B4-BE49-F238E27FC236}">
                <a16:creationId xmlns:a16="http://schemas.microsoft.com/office/drawing/2014/main" id="{BC3B49A4-4049-4A01-8F5B-54DE42223603}"/>
              </a:ext>
            </a:extLst>
          </p:cNvPr>
          <p:cNvPicPr>
            <a:picLocks noChangeAspect="1"/>
          </p:cNvPicPr>
          <p:nvPr/>
        </p:nvPicPr>
        <p:blipFill>
          <a:blip r:embed="rId4"/>
          <a:stretch>
            <a:fillRect/>
          </a:stretch>
        </p:blipFill>
        <p:spPr>
          <a:xfrm>
            <a:off x="6027656" y="2220169"/>
            <a:ext cx="5254910" cy="4487694"/>
          </a:xfrm>
          <a:prstGeom prst="rect">
            <a:avLst/>
          </a:prstGeom>
        </p:spPr>
      </p:pic>
      <p:sp>
        <p:nvSpPr>
          <p:cNvPr id="7" name="TextBox 6">
            <a:extLst>
              <a:ext uri="{FF2B5EF4-FFF2-40B4-BE49-F238E27FC236}">
                <a16:creationId xmlns:a16="http://schemas.microsoft.com/office/drawing/2014/main" id="{1C6C34EA-8A56-E3D2-AC60-19828C1C7280}"/>
              </a:ext>
            </a:extLst>
          </p:cNvPr>
          <p:cNvSpPr txBox="1"/>
          <p:nvPr/>
        </p:nvSpPr>
        <p:spPr>
          <a:xfrm>
            <a:off x="10268929" y="393946"/>
            <a:ext cx="2027273" cy="646331"/>
          </a:xfrm>
          <a:prstGeom prst="rect">
            <a:avLst/>
          </a:prstGeom>
          <a:noFill/>
        </p:spPr>
        <p:txBody>
          <a:bodyPr wrap="square" rtlCol="0">
            <a:spAutoFit/>
          </a:bodyPr>
          <a:lstStyle/>
          <a:p>
            <a:r>
              <a:rPr lang="en-US" dirty="0"/>
              <a:t>DESI collaboration, arXiv:2404.03002</a:t>
            </a:r>
            <a:endParaRPr lang="en-CH" dirty="0"/>
          </a:p>
        </p:txBody>
      </p:sp>
      <p:sp>
        <p:nvSpPr>
          <p:cNvPr id="10" name="TextBox 9">
            <a:extLst>
              <a:ext uri="{FF2B5EF4-FFF2-40B4-BE49-F238E27FC236}">
                <a16:creationId xmlns:a16="http://schemas.microsoft.com/office/drawing/2014/main" id="{EBA066F6-B2FE-59DC-7D39-E3CA168FD05B}"/>
              </a:ext>
            </a:extLst>
          </p:cNvPr>
          <p:cNvSpPr txBox="1"/>
          <p:nvPr/>
        </p:nvSpPr>
        <p:spPr>
          <a:xfrm>
            <a:off x="1091609" y="1770762"/>
            <a:ext cx="1041991" cy="369332"/>
          </a:xfrm>
          <a:prstGeom prst="rect">
            <a:avLst/>
          </a:prstGeom>
          <a:noFill/>
        </p:spPr>
        <p:txBody>
          <a:bodyPr wrap="square">
            <a:spAutoFit/>
          </a:bodyPr>
          <a:lstStyle/>
          <a:p>
            <a:r>
              <a:rPr lang="en-US" sz="1800" i="1" dirty="0"/>
              <a:t>p</a:t>
            </a:r>
            <a:r>
              <a:rPr lang="en-US" sz="1800" dirty="0"/>
              <a:t> = </a:t>
            </a:r>
            <a:r>
              <a:rPr lang="en-US" sz="1800" i="1" dirty="0"/>
              <a:t>w</a:t>
            </a:r>
            <a:r>
              <a:rPr lang="en-US" sz="1800" dirty="0"/>
              <a:t> </a:t>
            </a:r>
            <a:r>
              <a:rPr lang="el-GR" sz="1800" i="1" dirty="0"/>
              <a:t>ρ</a:t>
            </a:r>
            <a:r>
              <a:rPr lang="en-US" sz="1800" dirty="0"/>
              <a:t> </a:t>
            </a:r>
            <a:endParaRPr lang="LID4096" dirty="0"/>
          </a:p>
        </p:txBody>
      </p:sp>
      <p:sp>
        <p:nvSpPr>
          <p:cNvPr id="12" name="TextBox 11">
            <a:extLst>
              <a:ext uri="{FF2B5EF4-FFF2-40B4-BE49-F238E27FC236}">
                <a16:creationId xmlns:a16="http://schemas.microsoft.com/office/drawing/2014/main" id="{C57F2600-8089-805C-589F-D5C7C235A018}"/>
              </a:ext>
            </a:extLst>
          </p:cNvPr>
          <p:cNvSpPr txBox="1"/>
          <p:nvPr/>
        </p:nvSpPr>
        <p:spPr>
          <a:xfrm>
            <a:off x="6707776" y="1296209"/>
            <a:ext cx="4172874" cy="923330"/>
          </a:xfrm>
          <a:prstGeom prst="rect">
            <a:avLst/>
          </a:prstGeom>
          <a:noFill/>
        </p:spPr>
        <p:txBody>
          <a:bodyPr wrap="square">
            <a:spAutoFit/>
          </a:bodyPr>
          <a:lstStyle/>
          <a:p>
            <a:r>
              <a:rPr lang="en-US" sz="1800" dirty="0"/>
              <a:t>But dark energy could evolve …</a:t>
            </a:r>
          </a:p>
          <a:p>
            <a:r>
              <a:rPr lang="en-US" sz="1800" i="1" dirty="0"/>
              <a:t>p</a:t>
            </a:r>
            <a:r>
              <a:rPr lang="en-US" sz="1800" dirty="0"/>
              <a:t> = </a:t>
            </a:r>
            <a:r>
              <a:rPr lang="en-US" sz="1800" i="1" dirty="0"/>
              <a:t>w</a:t>
            </a:r>
            <a:r>
              <a:rPr lang="en-US" sz="1800" dirty="0"/>
              <a:t> </a:t>
            </a:r>
            <a:r>
              <a:rPr lang="el-GR" sz="1800" i="1" dirty="0"/>
              <a:t>ρ</a:t>
            </a:r>
            <a:r>
              <a:rPr lang="en-US" sz="1800" i="1" dirty="0"/>
              <a:t> </a:t>
            </a:r>
            <a:r>
              <a:rPr lang="en-US" sz="1800" dirty="0"/>
              <a:t>and </a:t>
            </a:r>
            <a:r>
              <a:rPr lang="en-US" sz="1800" i="1" dirty="0"/>
              <a:t>w(a) = w</a:t>
            </a:r>
            <a:r>
              <a:rPr lang="en-US" sz="1800" i="1" baseline="-25000" dirty="0"/>
              <a:t>0</a:t>
            </a:r>
            <a:r>
              <a:rPr lang="en-US" sz="1800" i="1" dirty="0"/>
              <a:t> + (1-a) </a:t>
            </a:r>
            <a:r>
              <a:rPr lang="en-US" sz="1800" i="1" dirty="0" err="1"/>
              <a:t>w</a:t>
            </a:r>
            <a:r>
              <a:rPr lang="en-US" sz="1800" i="1" baseline="-25000" dirty="0" err="1"/>
              <a:t>a</a:t>
            </a:r>
            <a:endParaRPr lang="en-US" sz="1800" i="1" baseline="-25000" dirty="0"/>
          </a:p>
          <a:p>
            <a:r>
              <a:rPr lang="el-GR" sz="1800" dirty="0"/>
              <a:t>Λ</a:t>
            </a:r>
            <a:r>
              <a:rPr lang="en-US" sz="1800" dirty="0"/>
              <a:t> : </a:t>
            </a:r>
            <a:r>
              <a:rPr lang="en-US" i="1" dirty="0"/>
              <a:t>w</a:t>
            </a:r>
            <a:r>
              <a:rPr lang="en-US" i="1" baseline="-25000" dirty="0"/>
              <a:t>0</a:t>
            </a:r>
            <a:r>
              <a:rPr lang="en-US" sz="1800" dirty="0"/>
              <a:t> = -1 and </a:t>
            </a:r>
            <a:r>
              <a:rPr lang="en-US" i="1" dirty="0" err="1"/>
              <a:t>w</a:t>
            </a:r>
            <a:r>
              <a:rPr lang="en-US" i="1" baseline="-25000" dirty="0" err="1"/>
              <a:t>a</a:t>
            </a:r>
            <a:r>
              <a:rPr lang="en-US" sz="1800" dirty="0"/>
              <a:t> = 0 </a:t>
            </a:r>
            <a:endParaRPr lang="LID4096" dirty="0"/>
          </a:p>
        </p:txBody>
      </p:sp>
      <p:pic>
        <p:nvPicPr>
          <p:cNvPr id="14" name="Picture 13" descr="1rmwn8.jpg">
            <a:extLst>
              <a:ext uri="{FF2B5EF4-FFF2-40B4-BE49-F238E27FC236}">
                <a16:creationId xmlns:a16="http://schemas.microsoft.com/office/drawing/2014/main" id="{0FE7A935-F7E2-F011-64FF-AD304C7952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103" y="2219539"/>
            <a:ext cx="5947553" cy="3971604"/>
          </a:xfrm>
          <a:prstGeom prst="rect">
            <a:avLst/>
          </a:prstGeom>
        </p:spPr>
      </p:pic>
      <p:sp>
        <p:nvSpPr>
          <p:cNvPr id="3" name="TextBox 2">
            <a:extLst>
              <a:ext uri="{FF2B5EF4-FFF2-40B4-BE49-F238E27FC236}">
                <a16:creationId xmlns:a16="http://schemas.microsoft.com/office/drawing/2014/main" id="{047614FE-751D-E628-5F14-C25EABD55F1D}"/>
              </a:ext>
            </a:extLst>
          </p:cNvPr>
          <p:cNvSpPr txBox="1"/>
          <p:nvPr/>
        </p:nvSpPr>
        <p:spPr>
          <a:xfrm>
            <a:off x="2631089" y="6457890"/>
            <a:ext cx="1459054" cy="400110"/>
          </a:xfrm>
          <a:prstGeom prst="rect">
            <a:avLst/>
          </a:prstGeom>
          <a:noFill/>
        </p:spPr>
        <p:txBody>
          <a:bodyPr wrap="none" rtlCol="0">
            <a:spAutoFit/>
          </a:bodyPr>
          <a:lstStyle/>
          <a:p>
            <a:r>
              <a:rPr lang="en-US" sz="2000" dirty="0"/>
              <a:t>(</a:t>
            </a:r>
            <a:r>
              <a:rPr lang="el-GR" sz="2000" dirty="0"/>
              <a:t>Ω</a:t>
            </a:r>
            <a:r>
              <a:rPr lang="en-US" sz="2000" baseline="-25000" dirty="0"/>
              <a:t>DE</a:t>
            </a:r>
            <a:r>
              <a:rPr lang="en-US" sz="2000" dirty="0"/>
              <a:t> = 1-</a:t>
            </a:r>
            <a:r>
              <a:rPr lang="el-GR" sz="2000" dirty="0"/>
              <a:t>Ω</a:t>
            </a:r>
            <a:r>
              <a:rPr lang="en-US" sz="2000" baseline="-25000" dirty="0"/>
              <a:t>m</a:t>
            </a:r>
            <a:r>
              <a:rPr lang="en-US" sz="2000" dirty="0"/>
              <a:t>)</a:t>
            </a:r>
            <a:endParaRPr lang="LID4096" sz="2000" dirty="0"/>
          </a:p>
        </p:txBody>
      </p:sp>
    </p:spTree>
    <p:extLst>
      <p:ext uri="{BB962C8B-B14F-4D97-AF65-F5344CB8AC3E}">
        <p14:creationId xmlns:p14="http://schemas.microsoft.com/office/powerpoint/2010/main" val="20919360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456A-3CD2-2641-CFFF-F2270CBD547B}"/>
              </a:ext>
            </a:extLst>
          </p:cNvPr>
          <p:cNvSpPr>
            <a:spLocks noGrp="1"/>
          </p:cNvSpPr>
          <p:nvPr>
            <p:ph type="title"/>
          </p:nvPr>
        </p:nvSpPr>
        <p:spPr/>
        <p:txBody>
          <a:bodyPr/>
          <a:lstStyle/>
          <a:p>
            <a:r>
              <a:rPr lang="en-US" dirty="0">
                <a:latin typeface="Arial Rounded MT Bold" panose="020F0704030504030204" pitchFamily="34" charset="0"/>
              </a:rPr>
              <a:t>How does the DESI data look like?</a:t>
            </a:r>
            <a:endParaRPr lang="LID4096" dirty="0">
              <a:latin typeface="Arial Rounded MT Bold" panose="020F0704030504030204" pitchFamily="34" charset="0"/>
            </a:endParaRPr>
          </a:p>
        </p:txBody>
      </p:sp>
      <p:pic>
        <p:nvPicPr>
          <p:cNvPr id="5" name="Picture 4" descr="The image depicts a graph with various cosmological measurements plotted against lookback time, including data from different sources such as BGS, LRG, ELG, and DESI, and shows the comparison to the ￎﾛCDM model.&#10;&#10;AI-generated content may be incorrect.">
            <a:extLst>
              <a:ext uri="{FF2B5EF4-FFF2-40B4-BE49-F238E27FC236}">
                <a16:creationId xmlns:a16="http://schemas.microsoft.com/office/drawing/2014/main" id="{FAE53D0B-4ED0-6D30-5E97-61AC949D93A5}"/>
              </a:ext>
            </a:extLst>
          </p:cNvPr>
          <p:cNvPicPr>
            <a:picLocks noChangeAspect="1"/>
          </p:cNvPicPr>
          <p:nvPr/>
        </p:nvPicPr>
        <p:blipFill>
          <a:blip r:embed="rId2"/>
          <a:stretch>
            <a:fillRect/>
          </a:stretch>
        </p:blipFill>
        <p:spPr>
          <a:xfrm>
            <a:off x="121645" y="1237570"/>
            <a:ext cx="8179621" cy="5392855"/>
          </a:xfrm>
          <a:prstGeom prst="rect">
            <a:avLst/>
          </a:prstGeom>
        </p:spPr>
      </p:pic>
      <p:sp>
        <p:nvSpPr>
          <p:cNvPr id="6" name="TextBox 5">
            <a:extLst>
              <a:ext uri="{FF2B5EF4-FFF2-40B4-BE49-F238E27FC236}">
                <a16:creationId xmlns:a16="http://schemas.microsoft.com/office/drawing/2014/main" id="{798CB4ED-C343-FF07-A58C-B81F1211F606}"/>
              </a:ext>
            </a:extLst>
          </p:cNvPr>
          <p:cNvSpPr txBox="1"/>
          <p:nvPr/>
        </p:nvSpPr>
        <p:spPr>
          <a:xfrm>
            <a:off x="6908030" y="5555398"/>
            <a:ext cx="1458669" cy="461665"/>
          </a:xfrm>
          <a:prstGeom prst="rect">
            <a:avLst/>
          </a:prstGeom>
          <a:noFill/>
        </p:spPr>
        <p:txBody>
          <a:bodyPr wrap="none" rtlCol="0">
            <a:spAutoFit/>
          </a:bodyPr>
          <a:lstStyle/>
          <a:p>
            <a:r>
              <a:rPr lang="en-US" sz="1200" dirty="0"/>
              <a:t>(Arnaud de Mattia / </a:t>
            </a:r>
          </a:p>
          <a:p>
            <a:r>
              <a:rPr lang="en-US" sz="1200" dirty="0"/>
              <a:t>DESI collaboration)</a:t>
            </a:r>
            <a:endParaRPr lang="LID4096" sz="1200" dirty="0"/>
          </a:p>
        </p:txBody>
      </p:sp>
      <p:sp>
        <p:nvSpPr>
          <p:cNvPr id="3" name="TextBox 2">
            <a:extLst>
              <a:ext uri="{FF2B5EF4-FFF2-40B4-BE49-F238E27FC236}">
                <a16:creationId xmlns:a16="http://schemas.microsoft.com/office/drawing/2014/main" id="{A53E9AFF-2BE1-10C8-04DB-16BB30645237}"/>
              </a:ext>
            </a:extLst>
          </p:cNvPr>
          <p:cNvSpPr txBox="1"/>
          <p:nvPr/>
        </p:nvSpPr>
        <p:spPr>
          <a:xfrm>
            <a:off x="8388991" y="1442906"/>
            <a:ext cx="3605863" cy="5078313"/>
          </a:xfrm>
          <a:prstGeom prst="rect">
            <a:avLst/>
          </a:prstGeom>
          <a:noFill/>
        </p:spPr>
        <p:txBody>
          <a:bodyPr wrap="square" rtlCol="0">
            <a:spAutoFit/>
          </a:bodyPr>
          <a:lstStyle/>
          <a:p>
            <a:pPr marL="285750" indent="-285750">
              <a:buFont typeface="Arial" panose="020B0604020202020204" pitchFamily="34" charset="0"/>
              <a:buChar char="•"/>
            </a:pPr>
            <a:r>
              <a:rPr lang="en-US" dirty="0"/>
              <a:t>Preference for w</a:t>
            </a:r>
            <a:r>
              <a:rPr lang="en-US" baseline="-25000" dirty="0"/>
              <a:t>0</a:t>
            </a:r>
            <a:r>
              <a:rPr lang="en-US" dirty="0"/>
              <a:t>w</a:t>
            </a:r>
            <a:r>
              <a:rPr lang="en-US" baseline="-25000" dirty="0"/>
              <a:t>a</a:t>
            </a:r>
            <a:r>
              <a:rPr lang="en-US" dirty="0"/>
              <a:t> model rests on few BAO points (specifically the two LRG data points).</a:t>
            </a:r>
          </a:p>
          <a:p>
            <a:pPr marL="285750" indent="-285750">
              <a:buFont typeface="Arial" panose="020B0604020202020204" pitchFamily="34" charset="0"/>
              <a:buChar char="•"/>
            </a:pPr>
            <a:r>
              <a:rPr lang="en-US" dirty="0"/>
              <a:t>Replacing those with older data at equal constraining power reduces deviation to 1.8</a:t>
            </a:r>
            <a:r>
              <a:rPr lang="el-GR" dirty="0"/>
              <a:t>σ</a:t>
            </a:r>
            <a:r>
              <a:rPr lang="en-US" dirty="0"/>
              <a:t> (</a:t>
            </a:r>
            <a:r>
              <a:rPr lang="en-US" dirty="0" err="1"/>
              <a:t>Chudaykin</a:t>
            </a:r>
            <a:r>
              <a:rPr lang="en-US" dirty="0"/>
              <a:t> &amp; MK, 2407.02558)</a:t>
            </a:r>
          </a:p>
          <a:p>
            <a:endParaRPr lang="en-US" dirty="0"/>
          </a:p>
          <a:p>
            <a:pPr marL="285750" indent="-285750">
              <a:buFont typeface="Arial" panose="020B0604020202020204" pitchFamily="34" charset="0"/>
              <a:buChar char="•"/>
            </a:pPr>
            <a:r>
              <a:rPr lang="en-US" dirty="0"/>
              <a:t>But evidence is contained not only in BAO but also in CMB and SN-Ia, corresponding to a shift in </a:t>
            </a:r>
            <a:r>
              <a:rPr lang="el-GR" dirty="0"/>
              <a:t>Ω</a:t>
            </a:r>
            <a:r>
              <a:rPr lang="en-US" baseline="-25000" dirty="0"/>
              <a:t>m</a:t>
            </a:r>
            <a:r>
              <a:rPr lang="en-US" dirty="0"/>
              <a:t> if </a:t>
            </a:r>
            <a:r>
              <a:rPr lang="el-GR" dirty="0"/>
              <a:t>Λ</a:t>
            </a:r>
            <a:r>
              <a:rPr lang="en-US" dirty="0"/>
              <a:t>CDM is assumed.</a:t>
            </a:r>
          </a:p>
          <a:p>
            <a:pPr marL="285750" indent="-285750">
              <a:buFont typeface="Arial" panose="020B0604020202020204" pitchFamily="34" charset="0"/>
              <a:buChar char="•"/>
            </a:pPr>
            <a:r>
              <a:rPr lang="en-US" dirty="0"/>
              <a:t>It also did not go away with more DESI data.</a:t>
            </a:r>
          </a:p>
          <a:p>
            <a:pPr marL="285750" indent="-285750">
              <a:buFont typeface="Arial" panose="020B0604020202020204" pitchFamily="34" charset="0"/>
              <a:buChar char="•"/>
            </a:pPr>
            <a:r>
              <a:rPr lang="en-US" dirty="0"/>
              <a:t>Conclusion: </a:t>
            </a:r>
            <a:r>
              <a:rPr lang="en-US" dirty="0">
                <a:solidFill>
                  <a:srgbClr val="C00000"/>
                </a:solidFill>
              </a:rPr>
              <a:t>need </a:t>
            </a:r>
            <a:r>
              <a:rPr lang="en-US" b="1" i="1" dirty="0">
                <a:solidFill>
                  <a:srgbClr val="C00000"/>
                </a:solidFill>
              </a:rPr>
              <a:t>more</a:t>
            </a:r>
            <a:r>
              <a:rPr lang="en-US" dirty="0">
                <a:solidFill>
                  <a:srgbClr val="C00000"/>
                </a:solidFill>
              </a:rPr>
              <a:t> data! </a:t>
            </a:r>
            <a:r>
              <a:rPr lang="en-US" dirty="0">
                <a:sym typeface="Wingdings" panose="05000000000000000000" pitchFamily="2" charset="2"/>
              </a:rPr>
              <a:t></a:t>
            </a:r>
          </a:p>
          <a:p>
            <a:pPr marL="285750" indent="-285750">
              <a:buFont typeface="Arial" panose="020B0604020202020204" pitchFamily="34" charset="0"/>
              <a:buChar char="•"/>
            </a:pPr>
            <a:r>
              <a:rPr lang="en-US" dirty="0">
                <a:sym typeface="Wingdings" panose="05000000000000000000" pitchFamily="2" charset="2"/>
              </a:rPr>
              <a:t>And </a:t>
            </a:r>
            <a:r>
              <a:rPr lang="en-US" dirty="0">
                <a:solidFill>
                  <a:srgbClr val="00B050"/>
                </a:solidFill>
                <a:sym typeface="Wingdings" panose="05000000000000000000" pitchFamily="2" charset="2"/>
              </a:rPr>
              <a:t>should use </a:t>
            </a:r>
            <a:r>
              <a:rPr lang="en-US" b="1" i="1" dirty="0">
                <a:solidFill>
                  <a:srgbClr val="00B050"/>
                </a:solidFill>
                <a:sym typeface="Wingdings" panose="05000000000000000000" pitchFamily="2" charset="2"/>
              </a:rPr>
              <a:t>consistent</a:t>
            </a:r>
            <a:r>
              <a:rPr lang="en-US" dirty="0">
                <a:solidFill>
                  <a:srgbClr val="00B050"/>
                </a:solidFill>
                <a:sym typeface="Wingdings" panose="05000000000000000000" pitchFamily="2" charset="2"/>
              </a:rPr>
              <a:t> model</a:t>
            </a:r>
            <a:r>
              <a:rPr lang="en-US" dirty="0">
                <a:sym typeface="Wingdings" panose="05000000000000000000" pitchFamily="2" charset="2"/>
              </a:rPr>
              <a:t>.</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LID4096" dirty="0"/>
          </a:p>
        </p:txBody>
      </p:sp>
      <p:pic>
        <p:nvPicPr>
          <p:cNvPr id="7" name="Picture 6" descr="The image appears to be a graph comparing the lookback time (in billion years, Gyr) against the ratio of (Dv/rd)/(Dv/ra) for various astronomical objects such as QSOs, LRGs, ELGs, and Ly-a galaxies, plotted against their redshift values.&#10;&#10;AI-generated content may be incorrect.">
            <a:extLst>
              <a:ext uri="{FF2B5EF4-FFF2-40B4-BE49-F238E27FC236}">
                <a16:creationId xmlns:a16="http://schemas.microsoft.com/office/drawing/2014/main" id="{B2E01F74-16DC-1788-9906-76BAD16BEB57}"/>
              </a:ext>
            </a:extLst>
          </p:cNvPr>
          <p:cNvPicPr>
            <a:picLocks noChangeAspect="1"/>
          </p:cNvPicPr>
          <p:nvPr/>
        </p:nvPicPr>
        <p:blipFill>
          <a:blip r:embed="rId3"/>
          <a:stretch>
            <a:fillRect/>
          </a:stretch>
        </p:blipFill>
        <p:spPr>
          <a:xfrm>
            <a:off x="5751" y="1042710"/>
            <a:ext cx="8460844" cy="5828581"/>
          </a:xfrm>
          <a:prstGeom prst="rect">
            <a:avLst/>
          </a:prstGeom>
        </p:spPr>
      </p:pic>
    </p:spTree>
    <p:extLst>
      <p:ext uri="{BB962C8B-B14F-4D97-AF65-F5344CB8AC3E}">
        <p14:creationId xmlns:p14="http://schemas.microsoft.com/office/powerpoint/2010/main" val="15043002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91C8-8915-16E9-3EA1-8A012D8BDF85}"/>
              </a:ext>
            </a:extLst>
          </p:cNvPr>
          <p:cNvSpPr>
            <a:spLocks noGrp="1"/>
          </p:cNvSpPr>
          <p:nvPr>
            <p:ph type="title"/>
          </p:nvPr>
        </p:nvSpPr>
        <p:spPr>
          <a:xfrm>
            <a:off x="838200" y="365125"/>
            <a:ext cx="10515600" cy="956965"/>
          </a:xfrm>
        </p:spPr>
        <p:txBody>
          <a:bodyPr/>
          <a:lstStyle/>
          <a:p>
            <a:r>
              <a:rPr lang="en-US" dirty="0">
                <a:latin typeface="Arial Rounded MT Bold" panose="020F0704030504030204" pitchFamily="34" charset="0"/>
              </a:rPr>
              <a:t>How to model Dark Energy?</a:t>
            </a:r>
            <a:endParaRPr lang="en-CH" dirty="0">
              <a:latin typeface="Arial Rounded MT Bold" panose="020F0704030504030204" pitchFamily="34" charset="0"/>
            </a:endParaRPr>
          </a:p>
        </p:txBody>
      </p:sp>
      <p:sp>
        <p:nvSpPr>
          <p:cNvPr id="3" name="TextBox 3">
            <a:extLst>
              <a:ext uri="{FF2B5EF4-FFF2-40B4-BE49-F238E27FC236}">
                <a16:creationId xmlns:a16="http://schemas.microsoft.com/office/drawing/2014/main" id="{D294CC7F-43DE-A925-121C-09AC379CB423}"/>
              </a:ext>
            </a:extLst>
          </p:cNvPr>
          <p:cNvSpPr txBox="1">
            <a:spLocks noChangeArrowheads="1"/>
          </p:cNvSpPr>
          <p:nvPr/>
        </p:nvSpPr>
        <p:spPr bwMode="auto">
          <a:xfrm>
            <a:off x="1770610" y="1911350"/>
            <a:ext cx="57214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dirty="0">
                <a:solidFill>
                  <a:srgbClr val="000000"/>
                </a:solidFill>
                <a:latin typeface="Verdana" charset="0"/>
              </a:rPr>
              <a:t>fundamental (action-based) models</a:t>
            </a:r>
          </a:p>
        </p:txBody>
      </p:sp>
      <p:sp>
        <p:nvSpPr>
          <p:cNvPr id="4" name="TextBox 4">
            <a:extLst>
              <a:ext uri="{FF2B5EF4-FFF2-40B4-BE49-F238E27FC236}">
                <a16:creationId xmlns:a16="http://schemas.microsoft.com/office/drawing/2014/main" id="{82BB9D11-7A8A-3C33-5439-BE0867DAC529}"/>
              </a:ext>
            </a:extLst>
          </p:cNvPr>
          <p:cNvSpPr txBox="1">
            <a:spLocks noChangeArrowheads="1"/>
          </p:cNvSpPr>
          <p:nvPr/>
        </p:nvSpPr>
        <p:spPr bwMode="auto">
          <a:xfrm>
            <a:off x="2435132" y="3983038"/>
            <a:ext cx="4354513"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a:solidFill>
                  <a:srgbClr val="000000"/>
                </a:solidFill>
                <a:latin typeface="Verdana" charset="0"/>
              </a:rPr>
              <a:t>equivalent fluid description</a:t>
            </a:r>
          </a:p>
        </p:txBody>
      </p:sp>
      <p:sp>
        <p:nvSpPr>
          <p:cNvPr id="5" name="TextBox 5">
            <a:extLst>
              <a:ext uri="{FF2B5EF4-FFF2-40B4-BE49-F238E27FC236}">
                <a16:creationId xmlns:a16="http://schemas.microsoft.com/office/drawing/2014/main" id="{23682992-2778-3779-8ECD-0803E1759E06}"/>
              </a:ext>
            </a:extLst>
          </p:cNvPr>
          <p:cNvSpPr txBox="1">
            <a:spLocks noChangeArrowheads="1"/>
          </p:cNvSpPr>
          <p:nvPr/>
        </p:nvSpPr>
        <p:spPr bwMode="auto">
          <a:xfrm>
            <a:off x="1657257" y="5013325"/>
            <a:ext cx="59404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a:solidFill>
                  <a:srgbClr val="000000"/>
                </a:solidFill>
                <a:latin typeface="Verdana" charset="0"/>
              </a:rPr>
              <a:t>phenomenological metric parameters</a:t>
            </a:r>
          </a:p>
        </p:txBody>
      </p:sp>
      <p:sp>
        <p:nvSpPr>
          <p:cNvPr id="6" name="TextBox 6">
            <a:extLst>
              <a:ext uri="{FF2B5EF4-FFF2-40B4-BE49-F238E27FC236}">
                <a16:creationId xmlns:a16="http://schemas.microsoft.com/office/drawing/2014/main" id="{B3501BCB-E1D6-EA3F-0349-D3F440093958}"/>
              </a:ext>
            </a:extLst>
          </p:cNvPr>
          <p:cNvSpPr txBox="1">
            <a:spLocks noChangeArrowheads="1"/>
          </p:cNvSpPr>
          <p:nvPr/>
        </p:nvSpPr>
        <p:spPr bwMode="auto">
          <a:xfrm>
            <a:off x="2501807" y="6084888"/>
            <a:ext cx="422592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a:solidFill>
                  <a:srgbClr val="000000"/>
                </a:solidFill>
                <a:latin typeface="Verdana" charset="0"/>
              </a:rPr>
              <a:t>cosmological observations</a:t>
            </a:r>
          </a:p>
        </p:txBody>
      </p:sp>
      <p:cxnSp>
        <p:nvCxnSpPr>
          <p:cNvPr id="7" name="Straight Arrow Connector 6">
            <a:extLst>
              <a:ext uri="{FF2B5EF4-FFF2-40B4-BE49-F238E27FC236}">
                <a16:creationId xmlns:a16="http://schemas.microsoft.com/office/drawing/2014/main" id="{BBB8E571-EDA0-D80C-2655-1B89A9A754B7}"/>
              </a:ext>
            </a:extLst>
          </p:cNvPr>
          <p:cNvCxnSpPr/>
          <p:nvPr/>
        </p:nvCxnSpPr>
        <p:spPr>
          <a:xfrm>
            <a:off x="4629057" y="2363788"/>
            <a:ext cx="0" cy="598487"/>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13B3B7EA-C457-8934-0371-DB49A06070C4}"/>
              </a:ext>
            </a:extLst>
          </p:cNvPr>
          <p:cNvCxnSpPr/>
          <p:nvPr/>
        </p:nvCxnSpPr>
        <p:spPr>
          <a:xfrm>
            <a:off x="4625882" y="4424363"/>
            <a:ext cx="0" cy="598487"/>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B7708807-D87B-1725-7CD0-0C954F96A39F}"/>
              </a:ext>
            </a:extLst>
          </p:cNvPr>
          <p:cNvCxnSpPr/>
          <p:nvPr/>
        </p:nvCxnSpPr>
        <p:spPr>
          <a:xfrm>
            <a:off x="4616357" y="5475288"/>
            <a:ext cx="0" cy="598487"/>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11">
            <a:extLst>
              <a:ext uri="{FF2B5EF4-FFF2-40B4-BE49-F238E27FC236}">
                <a16:creationId xmlns:a16="http://schemas.microsoft.com/office/drawing/2014/main" id="{99BD9F1E-A581-2BE4-2857-609EABD09941}"/>
              </a:ext>
            </a:extLst>
          </p:cNvPr>
          <p:cNvSpPr txBox="1">
            <a:spLocks noChangeArrowheads="1"/>
          </p:cNvSpPr>
          <p:nvPr/>
        </p:nvSpPr>
        <p:spPr bwMode="auto">
          <a:xfrm>
            <a:off x="1646145" y="2967038"/>
            <a:ext cx="610026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dirty="0">
                <a:solidFill>
                  <a:srgbClr val="000000"/>
                </a:solidFill>
                <a:latin typeface="Verdana" charset="0"/>
              </a:rPr>
              <a:t>effective field theories (action-based) </a:t>
            </a:r>
          </a:p>
        </p:txBody>
      </p:sp>
      <p:cxnSp>
        <p:nvCxnSpPr>
          <p:cNvPr id="11" name="Straight Arrow Connector 10">
            <a:extLst>
              <a:ext uri="{FF2B5EF4-FFF2-40B4-BE49-F238E27FC236}">
                <a16:creationId xmlns:a16="http://schemas.microsoft.com/office/drawing/2014/main" id="{5E19C72C-4B7D-2D58-461B-2F05AF3B8ED4}"/>
              </a:ext>
            </a:extLst>
          </p:cNvPr>
          <p:cNvCxnSpPr/>
          <p:nvPr/>
        </p:nvCxnSpPr>
        <p:spPr>
          <a:xfrm>
            <a:off x="4610007" y="3409950"/>
            <a:ext cx="0" cy="598488"/>
          </a:xfrm>
          <a:prstGeom prst="straightConnector1">
            <a:avLst/>
          </a:prstGeom>
          <a:ln w="38100" cmpd="sng">
            <a:headEnd type="arrow"/>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AEE34A72-1B62-5210-31F8-37F743CD027E}"/>
              </a:ext>
            </a:extLst>
          </p:cNvPr>
          <p:cNvCxnSpPr/>
          <p:nvPr/>
        </p:nvCxnSpPr>
        <p:spPr>
          <a:xfrm>
            <a:off x="8241867" y="2463800"/>
            <a:ext cx="0" cy="3014663"/>
          </a:xfrm>
          <a:prstGeom prst="straightConnector1">
            <a:avLst/>
          </a:prstGeom>
          <a:ln w="38100" cmpd="sng">
            <a:solidFill>
              <a:srgbClr val="0098DB"/>
            </a:solidFill>
            <a:tailEnd type="arrow"/>
          </a:ln>
        </p:spPr>
        <p:style>
          <a:lnRef idx="2">
            <a:schemeClr val="accent1"/>
          </a:lnRef>
          <a:fillRef idx="0">
            <a:schemeClr val="accent1"/>
          </a:fillRef>
          <a:effectRef idx="1">
            <a:schemeClr val="accent1"/>
          </a:effectRef>
          <a:fontRef idx="minor">
            <a:schemeClr val="tx1"/>
          </a:fontRef>
        </p:style>
      </p:cxnSp>
      <p:sp>
        <p:nvSpPr>
          <p:cNvPr id="13" name="TextBox 13">
            <a:extLst>
              <a:ext uri="{FF2B5EF4-FFF2-40B4-BE49-F238E27FC236}">
                <a16:creationId xmlns:a16="http://schemas.microsoft.com/office/drawing/2014/main" id="{26893D25-742A-D5BB-8635-AEF0322CFD06}"/>
              </a:ext>
            </a:extLst>
          </p:cNvPr>
          <p:cNvSpPr txBox="1">
            <a:spLocks noChangeArrowheads="1"/>
          </p:cNvSpPr>
          <p:nvPr/>
        </p:nvSpPr>
        <p:spPr bwMode="auto">
          <a:xfrm rot="5400000">
            <a:off x="7683861" y="3769519"/>
            <a:ext cx="18303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sz="2000">
                <a:solidFill>
                  <a:srgbClr val="00338D"/>
                </a:solidFill>
                <a:latin typeface="Arial Rounded MT Bold" charset="0"/>
                <a:cs typeface="Arial Rounded MT Bold" charset="0"/>
              </a:rPr>
              <a:t>more general</a:t>
            </a:r>
          </a:p>
        </p:txBody>
      </p:sp>
      <p:cxnSp>
        <p:nvCxnSpPr>
          <p:cNvPr id="14" name="Straight Arrow Connector 13">
            <a:extLst>
              <a:ext uri="{FF2B5EF4-FFF2-40B4-BE49-F238E27FC236}">
                <a16:creationId xmlns:a16="http://schemas.microsoft.com/office/drawing/2014/main" id="{7F7BC78D-5249-E2F1-B239-21BA1241DE55}"/>
              </a:ext>
            </a:extLst>
          </p:cNvPr>
          <p:cNvCxnSpPr/>
          <p:nvPr/>
        </p:nvCxnSpPr>
        <p:spPr>
          <a:xfrm rot="10800000">
            <a:off x="1086873" y="2508250"/>
            <a:ext cx="0" cy="3016250"/>
          </a:xfrm>
          <a:prstGeom prst="straightConnector1">
            <a:avLst/>
          </a:prstGeom>
          <a:ln w="38100" cmpd="sng">
            <a:solidFill>
              <a:srgbClr val="0098DB"/>
            </a:solidFill>
            <a:tailEnd type="arrow"/>
          </a:ln>
        </p:spPr>
        <p:style>
          <a:lnRef idx="2">
            <a:schemeClr val="accent1"/>
          </a:lnRef>
          <a:fillRef idx="0">
            <a:schemeClr val="accent1"/>
          </a:fillRef>
          <a:effectRef idx="1">
            <a:schemeClr val="accent1"/>
          </a:effectRef>
          <a:fontRef idx="minor">
            <a:schemeClr val="tx1"/>
          </a:fontRef>
        </p:style>
      </p:cxnSp>
      <p:sp>
        <p:nvSpPr>
          <p:cNvPr id="15" name="TextBox 15">
            <a:extLst>
              <a:ext uri="{FF2B5EF4-FFF2-40B4-BE49-F238E27FC236}">
                <a16:creationId xmlns:a16="http://schemas.microsoft.com/office/drawing/2014/main" id="{3C026ADF-D66C-E245-BB3E-1A92A436A034}"/>
              </a:ext>
            </a:extLst>
          </p:cNvPr>
          <p:cNvSpPr txBox="1">
            <a:spLocks noChangeArrowheads="1"/>
          </p:cNvSpPr>
          <p:nvPr/>
        </p:nvSpPr>
        <p:spPr bwMode="auto">
          <a:xfrm rot="-5400000">
            <a:off x="-218052" y="3767138"/>
            <a:ext cx="19240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r>
              <a:rPr lang="en-GB" sz="2000">
                <a:solidFill>
                  <a:srgbClr val="00338D"/>
                </a:solidFill>
                <a:latin typeface="Arial Rounded MT Bold" charset="0"/>
                <a:cs typeface="Arial Rounded MT Bold" charset="0"/>
              </a:rPr>
              <a:t>more physical</a:t>
            </a:r>
          </a:p>
        </p:txBody>
      </p:sp>
      <p:cxnSp>
        <p:nvCxnSpPr>
          <p:cNvPr id="16" name="Straight Arrow Connector 15">
            <a:extLst>
              <a:ext uri="{FF2B5EF4-FFF2-40B4-BE49-F238E27FC236}">
                <a16:creationId xmlns:a16="http://schemas.microsoft.com/office/drawing/2014/main" id="{DD59BF2E-7AED-DF0B-3374-77E4333798EA}"/>
              </a:ext>
            </a:extLst>
          </p:cNvPr>
          <p:cNvCxnSpPr>
            <a:cxnSpLocks/>
          </p:cNvCxnSpPr>
          <p:nvPr/>
        </p:nvCxnSpPr>
        <p:spPr>
          <a:xfrm flipH="1">
            <a:off x="8989876" y="2196071"/>
            <a:ext cx="796585" cy="0"/>
          </a:xfrm>
          <a:prstGeom prst="straightConnector1">
            <a:avLst/>
          </a:prstGeom>
          <a:ln w="38100" cmpd="sng">
            <a:solidFill>
              <a:srgbClr val="3D5BA6"/>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ECE3DDF-B5FD-3298-3FE2-E58A4D423188}"/>
              </a:ext>
            </a:extLst>
          </p:cNvPr>
          <p:cNvCxnSpPr>
            <a:cxnSpLocks/>
          </p:cNvCxnSpPr>
          <p:nvPr/>
        </p:nvCxnSpPr>
        <p:spPr>
          <a:xfrm flipH="1">
            <a:off x="8989876" y="5305855"/>
            <a:ext cx="796585" cy="0"/>
          </a:xfrm>
          <a:prstGeom prst="straightConnector1">
            <a:avLst/>
          </a:prstGeom>
          <a:ln w="38100" cmpd="sng">
            <a:solidFill>
              <a:srgbClr val="3D5BA6"/>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53BC46E-DD29-6FC0-75EE-0466A04626F2}"/>
              </a:ext>
            </a:extLst>
          </p:cNvPr>
          <p:cNvSpPr txBox="1"/>
          <p:nvPr/>
        </p:nvSpPr>
        <p:spPr>
          <a:xfrm>
            <a:off x="10017665" y="1790844"/>
            <a:ext cx="1336135" cy="830997"/>
          </a:xfrm>
          <a:prstGeom prst="rect">
            <a:avLst/>
          </a:prstGeom>
          <a:noFill/>
        </p:spPr>
        <p:txBody>
          <a:bodyPr wrap="none" rtlCol="0">
            <a:spAutoFit/>
          </a:bodyPr>
          <a:lstStyle/>
          <a:p>
            <a:r>
              <a:rPr lang="en-US" sz="2400" dirty="0">
                <a:solidFill>
                  <a:srgbClr val="3D5BA6"/>
                </a:solidFill>
              </a:rPr>
              <a:t>constrain</a:t>
            </a:r>
          </a:p>
          <a:p>
            <a:r>
              <a:rPr lang="en-US" sz="2400" dirty="0">
                <a:solidFill>
                  <a:srgbClr val="3D5BA6"/>
                </a:solidFill>
              </a:rPr>
              <a:t>physics</a:t>
            </a:r>
            <a:endParaRPr lang="en-CH" sz="2400" dirty="0">
              <a:solidFill>
                <a:srgbClr val="3D5BA6"/>
              </a:solidFill>
            </a:endParaRPr>
          </a:p>
        </p:txBody>
      </p:sp>
      <p:sp>
        <p:nvSpPr>
          <p:cNvPr id="20" name="TextBox 19">
            <a:extLst>
              <a:ext uri="{FF2B5EF4-FFF2-40B4-BE49-F238E27FC236}">
                <a16:creationId xmlns:a16="http://schemas.microsoft.com/office/drawing/2014/main" id="{EBDEBD4B-3D69-1398-6EF7-BB266A041BD7}"/>
              </a:ext>
            </a:extLst>
          </p:cNvPr>
          <p:cNvSpPr txBox="1"/>
          <p:nvPr/>
        </p:nvSpPr>
        <p:spPr>
          <a:xfrm>
            <a:off x="10017664" y="4896487"/>
            <a:ext cx="1470724" cy="830997"/>
          </a:xfrm>
          <a:prstGeom prst="rect">
            <a:avLst/>
          </a:prstGeom>
          <a:noFill/>
        </p:spPr>
        <p:txBody>
          <a:bodyPr wrap="none" rtlCol="0">
            <a:spAutoFit/>
          </a:bodyPr>
          <a:lstStyle/>
          <a:p>
            <a:r>
              <a:rPr lang="en-US" sz="2400" dirty="0">
                <a:solidFill>
                  <a:srgbClr val="3D5BA6"/>
                </a:solidFill>
              </a:rPr>
              <a:t>test for</a:t>
            </a:r>
          </a:p>
          <a:p>
            <a:r>
              <a:rPr lang="en-US" sz="2400" dirty="0">
                <a:solidFill>
                  <a:srgbClr val="3D5BA6"/>
                </a:solidFill>
              </a:rPr>
              <a:t>deviations</a:t>
            </a:r>
            <a:endParaRPr lang="en-CH" sz="2400" dirty="0">
              <a:solidFill>
                <a:srgbClr val="3D5BA6"/>
              </a:solidFill>
            </a:endParaRPr>
          </a:p>
        </p:txBody>
      </p:sp>
      <p:cxnSp>
        <p:nvCxnSpPr>
          <p:cNvPr id="21" name="Straight Arrow Connector 20">
            <a:extLst>
              <a:ext uri="{FF2B5EF4-FFF2-40B4-BE49-F238E27FC236}">
                <a16:creationId xmlns:a16="http://schemas.microsoft.com/office/drawing/2014/main" id="{595F50B0-8329-BE2F-3ED8-725E999AB818}"/>
              </a:ext>
            </a:extLst>
          </p:cNvPr>
          <p:cNvCxnSpPr>
            <a:cxnSpLocks/>
          </p:cNvCxnSpPr>
          <p:nvPr/>
        </p:nvCxnSpPr>
        <p:spPr>
          <a:xfrm>
            <a:off x="10379208" y="2759676"/>
            <a:ext cx="0" cy="1972855"/>
          </a:xfrm>
          <a:prstGeom prst="straightConnector1">
            <a:avLst/>
          </a:prstGeom>
          <a:ln w="38100" cmpd="sng">
            <a:solidFill>
              <a:srgbClr val="3D5BA6"/>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C8E70DD-5B37-F02E-62B4-E220D0BE2344}"/>
              </a:ext>
            </a:extLst>
          </p:cNvPr>
          <p:cNvSpPr txBox="1"/>
          <p:nvPr/>
        </p:nvSpPr>
        <p:spPr>
          <a:xfrm rot="5400000">
            <a:off x="9944517" y="3543024"/>
            <a:ext cx="1934376" cy="400110"/>
          </a:xfrm>
          <a:prstGeom prst="rect">
            <a:avLst/>
          </a:prstGeom>
          <a:noFill/>
        </p:spPr>
        <p:txBody>
          <a:bodyPr wrap="none" rtlCol="0">
            <a:spAutoFit/>
          </a:bodyPr>
          <a:lstStyle/>
          <a:p>
            <a:r>
              <a:rPr lang="en-US" sz="2000" dirty="0">
                <a:solidFill>
                  <a:srgbClr val="3D5BA6"/>
                </a:solidFill>
              </a:rPr>
              <a:t>not independent</a:t>
            </a:r>
            <a:endParaRPr lang="en-CH" sz="2000" dirty="0">
              <a:solidFill>
                <a:srgbClr val="3D5BA6"/>
              </a:solidFill>
            </a:endParaRPr>
          </a:p>
        </p:txBody>
      </p:sp>
      <p:sp>
        <p:nvSpPr>
          <p:cNvPr id="17" name="Rectangle: Rounded Corners 16">
            <a:extLst>
              <a:ext uri="{FF2B5EF4-FFF2-40B4-BE49-F238E27FC236}">
                <a16:creationId xmlns:a16="http://schemas.microsoft.com/office/drawing/2014/main" id="{B3DAB9E1-EDDA-E525-1DBB-BC9CE329D90B}"/>
              </a:ext>
            </a:extLst>
          </p:cNvPr>
          <p:cNvSpPr/>
          <p:nvPr/>
        </p:nvSpPr>
        <p:spPr>
          <a:xfrm>
            <a:off x="2435132" y="4008438"/>
            <a:ext cx="4354513" cy="460375"/>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5" name="Rectangle: Rounded Corners 24">
            <a:extLst>
              <a:ext uri="{FF2B5EF4-FFF2-40B4-BE49-F238E27FC236}">
                <a16:creationId xmlns:a16="http://schemas.microsoft.com/office/drawing/2014/main" id="{D2B51A00-0398-C061-9EB5-A7F01C79FA6B}"/>
              </a:ext>
            </a:extLst>
          </p:cNvPr>
          <p:cNvSpPr/>
          <p:nvPr/>
        </p:nvSpPr>
        <p:spPr>
          <a:xfrm>
            <a:off x="1631517" y="2979441"/>
            <a:ext cx="5940423" cy="460375"/>
          </a:xfrm>
          <a:prstGeom prst="round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solidFill>
                <a:schemeClr val="accent6">
                  <a:lumMod val="50000"/>
                </a:schemeClr>
              </a:solidFill>
            </a:endParaRPr>
          </a:p>
        </p:txBody>
      </p:sp>
    </p:spTree>
    <p:extLst>
      <p:ext uri="{BB962C8B-B14F-4D97-AF65-F5344CB8AC3E}">
        <p14:creationId xmlns:p14="http://schemas.microsoft.com/office/powerpoint/2010/main" val="28176559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4" grpId="0"/>
      <p:bldP spid="17"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1720850" y="5688013"/>
            <a:ext cx="8764588" cy="10287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GB">
              <a:solidFill>
                <a:prstClr val="black"/>
              </a:solidFill>
              <a:latin typeface="Calibri"/>
            </a:endParaRPr>
          </a:p>
        </p:txBody>
      </p:sp>
      <p:sp>
        <p:nvSpPr>
          <p:cNvPr id="354306" name="Title 1"/>
          <p:cNvSpPr>
            <a:spLocks noGrp="1"/>
          </p:cNvSpPr>
          <p:nvPr>
            <p:ph type="title"/>
          </p:nvPr>
        </p:nvSpPr>
        <p:spPr>
          <a:xfrm>
            <a:off x="1981200" y="170751"/>
            <a:ext cx="8229600" cy="942073"/>
          </a:xfrm>
        </p:spPr>
        <p:txBody>
          <a:bodyPr/>
          <a:lstStyle/>
          <a:p>
            <a:r>
              <a:rPr lang="en-GB" dirty="0">
                <a:latin typeface="Arial Rounded MT Bold" charset="0"/>
                <a:ea typeface="ＭＳ Ｐゴシック" charset="0"/>
              </a:rPr>
              <a:t>effective theory of elasticity</a:t>
            </a:r>
          </a:p>
        </p:txBody>
      </p:sp>
      <p:pic>
        <p:nvPicPr>
          <p:cNvPr id="354307" name="Picture 3" descr="elast_setup.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3250" y="1363664"/>
            <a:ext cx="1993900" cy="1595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4308" name="TextBox 4"/>
          <p:cNvSpPr txBox="1">
            <a:spLocks noChangeArrowheads="1"/>
          </p:cNvSpPr>
          <p:nvPr/>
        </p:nvSpPr>
        <p:spPr bwMode="auto">
          <a:xfrm>
            <a:off x="4314826" y="1350963"/>
            <a:ext cx="569912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GB" sz="1800">
                <a:solidFill>
                  <a:srgbClr val="000000"/>
                </a:solidFill>
                <a:latin typeface="Verdana" charset="0"/>
              </a:rPr>
              <a:t>either build detailed model at molecular level</a:t>
            </a:r>
          </a:p>
          <a:p>
            <a:pPr eaLnBrk="1" hangingPunct="1">
              <a:buFont typeface="Arial" charset="0"/>
              <a:buChar char="•"/>
            </a:pPr>
            <a:r>
              <a:rPr lang="en-GB" sz="1800">
                <a:solidFill>
                  <a:srgbClr val="000000"/>
                </a:solidFill>
                <a:latin typeface="Verdana" charset="0"/>
              </a:rPr>
              <a:t>or effective model of deformations</a:t>
            </a:r>
          </a:p>
        </p:txBody>
      </p:sp>
      <p:sp>
        <p:nvSpPr>
          <p:cNvPr id="354309" name="TextBox 5"/>
          <p:cNvSpPr txBox="1">
            <a:spLocks noChangeArrowheads="1"/>
          </p:cNvSpPr>
          <p:nvPr/>
        </p:nvSpPr>
        <p:spPr bwMode="auto">
          <a:xfrm>
            <a:off x="4672013" y="2047876"/>
            <a:ext cx="2508250"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solidFill>
                  <a:srgbClr val="000000"/>
                </a:solidFill>
                <a:latin typeface="Verdana" charset="0"/>
              </a:rPr>
              <a:t>effective d.o.f </a:t>
            </a:r>
            <a:r>
              <a:rPr lang="en-GB" sz="1800">
                <a:solidFill>
                  <a:srgbClr val="000000"/>
                </a:solidFill>
                <a:latin typeface="Verdana" charset="0"/>
                <a:sym typeface="Wingdings" charset="0"/>
              </a:rPr>
              <a:t></a:t>
            </a:r>
            <a:endParaRPr lang="en-GB" sz="1800">
              <a:solidFill>
                <a:srgbClr val="000000"/>
              </a:solidFill>
              <a:latin typeface="Verdana" charset="0"/>
            </a:endParaRPr>
          </a:p>
          <a:p>
            <a:pPr eaLnBrk="1" hangingPunct="1"/>
            <a:r>
              <a:rPr lang="en-GB" sz="1800">
                <a:solidFill>
                  <a:srgbClr val="000000"/>
                </a:solidFill>
                <a:latin typeface="Verdana" charset="0"/>
              </a:rPr>
              <a:t>deformation tensor:</a:t>
            </a:r>
          </a:p>
        </p:txBody>
      </p:sp>
      <p:sp>
        <p:nvSpPr>
          <p:cNvPr id="7" name="TextBox 6"/>
          <p:cNvSpPr txBox="1"/>
          <p:nvPr/>
        </p:nvSpPr>
        <p:spPr>
          <a:xfrm>
            <a:off x="1765300" y="5697539"/>
            <a:ext cx="8764588" cy="923925"/>
          </a:xfrm>
          <a:prstGeom prst="rect">
            <a:avLst/>
          </a:prstGeom>
          <a:noFill/>
        </p:spPr>
        <p:txBody>
          <a:bodyPr wrap="none">
            <a:spAutoFit/>
          </a:bodyPr>
          <a:lstStyle/>
          <a:p>
            <a:pPr>
              <a:defRPr/>
            </a:pPr>
            <a:r>
              <a:rPr lang="en-GB" dirty="0">
                <a:solidFill>
                  <a:prstClr val="black"/>
                </a:solidFill>
                <a:latin typeface="Verdana" charset="0"/>
              </a:rPr>
              <a:t>lessons:</a:t>
            </a:r>
          </a:p>
          <a:p>
            <a:pPr marL="285750" indent="-285750">
              <a:buFontTx/>
              <a:buChar char="•"/>
              <a:defRPr/>
            </a:pPr>
            <a:r>
              <a:rPr lang="en-GB" dirty="0">
                <a:solidFill>
                  <a:prstClr val="black"/>
                </a:solidFill>
                <a:latin typeface="Verdana" charset="0"/>
              </a:rPr>
              <a:t>valid only in a certain regime (</a:t>
            </a:r>
            <a:r>
              <a:rPr lang="en-GB" dirty="0" err="1">
                <a:solidFill>
                  <a:prstClr val="black"/>
                </a:solidFill>
                <a:latin typeface="Verdana" charset="0"/>
              </a:rPr>
              <a:t>eg</a:t>
            </a:r>
            <a:r>
              <a:rPr lang="en-GB" dirty="0">
                <a:solidFill>
                  <a:prstClr val="black"/>
                </a:solidFill>
                <a:latin typeface="Verdana" charset="0"/>
              </a:rPr>
              <a:t>. no big deformations, not crystals)</a:t>
            </a:r>
          </a:p>
          <a:p>
            <a:pPr marL="285750" indent="-285750">
              <a:buFontTx/>
              <a:buChar char="•"/>
              <a:defRPr/>
            </a:pPr>
            <a:r>
              <a:rPr lang="en-GB" dirty="0">
                <a:solidFill>
                  <a:prstClr val="black"/>
                </a:solidFill>
                <a:latin typeface="Verdana" charset="0"/>
              </a:rPr>
              <a:t>can be written in different ways, some better for physical interpretation</a:t>
            </a:r>
          </a:p>
        </p:txBody>
      </p:sp>
      <p:pic>
        <p:nvPicPr>
          <p:cNvPr id="354311" name="Picture 7" descr="latex-image-1.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00925" y="2065338"/>
            <a:ext cx="2497138" cy="703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1801813" y="3255963"/>
            <a:ext cx="27495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solidFill>
                  <a:srgbClr val="000000"/>
                </a:solidFill>
                <a:latin typeface="Verdana" charset="0"/>
              </a:rPr>
              <a:t>expand energy in</a:t>
            </a:r>
          </a:p>
          <a:p>
            <a:pPr eaLnBrk="1" hangingPunct="1"/>
            <a:r>
              <a:rPr lang="en-GB" sz="1800">
                <a:solidFill>
                  <a:srgbClr val="000000"/>
                </a:solidFill>
                <a:latin typeface="Verdana" charset="0"/>
              </a:rPr>
              <a:t>terms of deformation:</a:t>
            </a:r>
          </a:p>
        </p:txBody>
      </p:sp>
      <p:sp>
        <p:nvSpPr>
          <p:cNvPr id="11" name="TextBox 10"/>
          <p:cNvSpPr txBox="1">
            <a:spLocks noChangeArrowheads="1"/>
          </p:cNvSpPr>
          <p:nvPr/>
        </p:nvSpPr>
        <p:spPr bwMode="auto">
          <a:xfrm>
            <a:off x="1819276" y="4498975"/>
            <a:ext cx="85566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solidFill>
                  <a:srgbClr val="000000"/>
                </a:solidFill>
                <a:latin typeface="Verdana" charset="0"/>
              </a:rPr>
              <a:t>apply symmetry constraints: isotropy + homogeneity </a:t>
            </a:r>
            <a:r>
              <a:rPr lang="en-GB" sz="1800">
                <a:solidFill>
                  <a:srgbClr val="000000"/>
                </a:solidFill>
                <a:latin typeface="Verdana" charset="0"/>
                <a:sym typeface="Wingdings" charset="0"/>
              </a:rPr>
              <a:t> λ</a:t>
            </a:r>
            <a:r>
              <a:rPr lang="en-GB" sz="1800" baseline="-25000">
                <a:solidFill>
                  <a:srgbClr val="000000"/>
                </a:solidFill>
                <a:latin typeface="Verdana" charset="0"/>
                <a:sym typeface="Wingdings" charset="0"/>
              </a:rPr>
              <a:t>2</a:t>
            </a:r>
            <a:r>
              <a:rPr lang="en-GB" sz="1800">
                <a:solidFill>
                  <a:srgbClr val="000000"/>
                </a:solidFill>
                <a:latin typeface="Verdana" charset="0"/>
                <a:sym typeface="Wingdings" charset="0"/>
              </a:rPr>
              <a:t> scalar const.</a:t>
            </a:r>
            <a:endParaRPr lang="en-GB" sz="1800">
              <a:solidFill>
                <a:srgbClr val="000000"/>
              </a:solidFill>
              <a:latin typeface="Verdana" charset="0"/>
            </a:endParaRPr>
          </a:p>
        </p:txBody>
      </p:sp>
      <p:pic>
        <p:nvPicPr>
          <p:cNvPr id="12" name="Picture 11" descr="latex-image-1.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43450" y="3359151"/>
            <a:ext cx="5405438" cy="38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2" descr="latex-image-1.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52625" y="4933950"/>
            <a:ext cx="3322638" cy="546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13" descr="latex-image-1.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35600" y="4862514"/>
            <a:ext cx="4445000" cy="700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 name="Left Brace 14"/>
          <p:cNvSpPr/>
          <p:nvPr/>
        </p:nvSpPr>
        <p:spPr>
          <a:xfrm rot="16200000">
            <a:off x="8043864" y="3278189"/>
            <a:ext cx="192087" cy="1023937"/>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GB">
              <a:solidFill>
                <a:prstClr val="black"/>
              </a:solidFill>
              <a:latin typeface="Calibri"/>
            </a:endParaRPr>
          </a:p>
        </p:txBody>
      </p:sp>
      <p:sp>
        <p:nvSpPr>
          <p:cNvPr id="16" name="TextBox 15"/>
          <p:cNvSpPr txBox="1">
            <a:spLocks noChangeArrowheads="1"/>
          </p:cNvSpPr>
          <p:nvPr/>
        </p:nvSpPr>
        <p:spPr bwMode="auto">
          <a:xfrm>
            <a:off x="3805238" y="2879725"/>
            <a:ext cx="5313362"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a:solidFill>
                  <a:srgbClr val="1F497D"/>
                </a:solidFill>
                <a:latin typeface="Verdana" charset="0"/>
              </a:rPr>
              <a:t>vanishes because of definition of ‘no deformation’</a:t>
            </a:r>
          </a:p>
        </p:txBody>
      </p:sp>
      <p:pic>
        <p:nvPicPr>
          <p:cNvPr id="18" name="Picture 17" descr="latex-image-1.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75564" y="3890964"/>
            <a:ext cx="1038225" cy="574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Left Brace 18"/>
          <p:cNvSpPr/>
          <p:nvPr/>
        </p:nvSpPr>
        <p:spPr>
          <a:xfrm rot="16200000" flipH="1">
            <a:off x="6356351" y="2900363"/>
            <a:ext cx="196850" cy="765175"/>
          </a:xfrm>
          <a:prstGeom prst="lef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GB">
              <a:solidFill>
                <a:prstClr val="black"/>
              </a:solidFill>
              <a:latin typeface="Calibri"/>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par>
                                <p:cTn id="31" presetID="9"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dissolve">
                                      <p:cBhvr>
                                        <p:cTn id="33" dur="500"/>
                                        <p:tgtEl>
                                          <p:spTgt spid="1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dissolve">
                                      <p:cBhvr>
                                        <p:cTn id="38" dur="500"/>
                                        <p:tgtEl>
                                          <p:spTgt spid="1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dissolve">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7" grpId="0"/>
      <p:bldP spid="10" grpId="0"/>
      <p:bldP spid="11" grpId="0"/>
      <p:bldP spid="15" grpId="0" animBg="1"/>
      <p:bldP spid="16" grpId="0"/>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itle 1"/>
          <p:cNvSpPr>
            <a:spLocks noGrp="1"/>
          </p:cNvSpPr>
          <p:nvPr>
            <p:ph type="title"/>
          </p:nvPr>
        </p:nvSpPr>
        <p:spPr>
          <a:xfrm>
            <a:off x="563625" y="182809"/>
            <a:ext cx="10398640" cy="862013"/>
          </a:xfrm>
        </p:spPr>
        <p:txBody>
          <a:bodyPr/>
          <a:lstStyle/>
          <a:p>
            <a:r>
              <a:rPr lang="en-GB" dirty="0">
                <a:latin typeface="Arial Rounded MT Bold" charset="0"/>
                <a:ea typeface="ＭＳ Ｐゴシック" charset="0"/>
              </a:rPr>
              <a:t>effective theory of dark energy</a:t>
            </a:r>
          </a:p>
        </p:txBody>
      </p:sp>
      <p:sp>
        <p:nvSpPr>
          <p:cNvPr id="356354" name="TextBox 6"/>
          <p:cNvSpPr txBox="1">
            <a:spLocks noChangeArrowheads="1"/>
          </p:cNvSpPr>
          <p:nvPr/>
        </p:nvSpPr>
        <p:spPr bwMode="auto">
          <a:xfrm>
            <a:off x="324802" y="4719639"/>
            <a:ext cx="7780337"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00" dirty="0">
                <a:solidFill>
                  <a:srgbClr val="000000"/>
                </a:solidFill>
                <a:latin typeface="Verdana" charset="0"/>
              </a:rPr>
              <a:t>An alternative notation is (Bellini &amp; Sawicki 2014, </a:t>
            </a:r>
            <a:r>
              <a:rPr lang="en-GB" sz="1600" dirty="0" err="1">
                <a:solidFill>
                  <a:srgbClr val="000000"/>
                </a:solidFill>
                <a:latin typeface="Verdana" charset="0"/>
              </a:rPr>
              <a:t>Gleyzes</a:t>
            </a:r>
            <a:r>
              <a:rPr lang="en-GB" sz="1600" dirty="0">
                <a:solidFill>
                  <a:srgbClr val="000000"/>
                </a:solidFill>
                <a:latin typeface="Verdana" charset="0"/>
              </a:rPr>
              <a:t> et al 2015)</a:t>
            </a:r>
          </a:p>
        </p:txBody>
      </p:sp>
      <p:pic>
        <p:nvPicPr>
          <p:cNvPr id="356355" name="Picture 7" descr="Screen Shot 2016-01-18 at 11.47.42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254" y="5166833"/>
            <a:ext cx="7097732" cy="13933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6357" name="TextBox 10"/>
          <p:cNvSpPr txBox="1">
            <a:spLocks noChangeArrowheads="1"/>
          </p:cNvSpPr>
          <p:nvPr/>
        </p:nvSpPr>
        <p:spPr bwMode="auto">
          <a:xfrm>
            <a:off x="548799" y="1056796"/>
            <a:ext cx="633218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00" dirty="0">
                <a:solidFill>
                  <a:srgbClr val="000000"/>
                </a:solidFill>
                <a:latin typeface="Verdana" charset="0"/>
              </a:rPr>
              <a:t>(Cheung et al, 2008; Gubitosi et al, 2013, Bloomfield et al 2013, …)</a:t>
            </a:r>
          </a:p>
        </p:txBody>
      </p:sp>
      <p:pic>
        <p:nvPicPr>
          <p:cNvPr id="3" name="Picture 2" descr="The extracted text appears to be a set of mathematical expressions involving variables and parameters, likely related to a physics or engineering problem. However, without the context of the diagram or additional information, it's challenging to provide a specific description. If you have an image or diagram, please provide it for a more accurate description.&#10;&#10;AI-generated content may be incorrect.">
            <a:extLst>
              <a:ext uri="{FF2B5EF4-FFF2-40B4-BE49-F238E27FC236}">
                <a16:creationId xmlns:a16="http://schemas.microsoft.com/office/drawing/2014/main" id="{85DB822E-EF09-7A50-1923-D481A68BB8E7}"/>
              </a:ext>
            </a:extLst>
          </p:cNvPr>
          <p:cNvPicPr>
            <a:picLocks noChangeAspect="1"/>
          </p:cNvPicPr>
          <p:nvPr/>
        </p:nvPicPr>
        <p:blipFill>
          <a:blip r:embed="rId4"/>
          <a:stretch>
            <a:fillRect/>
          </a:stretch>
        </p:blipFill>
        <p:spPr>
          <a:xfrm>
            <a:off x="596700" y="1351008"/>
            <a:ext cx="6191568" cy="2991004"/>
          </a:xfrm>
          <a:prstGeom prst="rect">
            <a:avLst/>
          </a:prstGeom>
        </p:spPr>
      </p:pic>
      <p:cxnSp>
        <p:nvCxnSpPr>
          <p:cNvPr id="4" name="Straight Connector 3">
            <a:extLst>
              <a:ext uri="{FF2B5EF4-FFF2-40B4-BE49-F238E27FC236}">
                <a16:creationId xmlns:a16="http://schemas.microsoft.com/office/drawing/2014/main" id="{26EDCD23-E6FA-1319-3FDE-1846735075E3}"/>
              </a:ext>
            </a:extLst>
          </p:cNvPr>
          <p:cNvCxnSpPr>
            <a:cxnSpLocks/>
          </p:cNvCxnSpPr>
          <p:nvPr/>
        </p:nvCxnSpPr>
        <p:spPr>
          <a:xfrm>
            <a:off x="7835317" y="1210684"/>
            <a:ext cx="0" cy="5349507"/>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74FF5518-CE06-217A-CEA1-C3FA0828D335}"/>
              </a:ext>
            </a:extLst>
          </p:cNvPr>
          <p:cNvSpPr txBox="1"/>
          <p:nvPr/>
        </p:nvSpPr>
        <p:spPr>
          <a:xfrm>
            <a:off x="8092261" y="923623"/>
            <a:ext cx="3538061" cy="5909310"/>
          </a:xfrm>
          <a:prstGeom prst="rect">
            <a:avLst/>
          </a:prstGeom>
          <a:noFill/>
        </p:spPr>
        <p:txBody>
          <a:bodyPr wrap="square" rtlCol="0">
            <a:spAutoFit/>
          </a:bodyPr>
          <a:lstStyle/>
          <a:p>
            <a:r>
              <a:rPr lang="en-US" b="1" dirty="0"/>
              <a:t>Some comments:</a:t>
            </a:r>
          </a:p>
          <a:p>
            <a:pPr marL="285750" indent="-285750">
              <a:buFont typeface="Arial" panose="020B0604020202020204" pitchFamily="34" charset="0"/>
              <a:buChar char="•"/>
            </a:pPr>
            <a:r>
              <a:rPr lang="en-US" dirty="0"/>
              <a:t>The two notations are effectively equivalent.</a:t>
            </a:r>
          </a:p>
          <a:p>
            <a:pPr marL="285750" indent="-285750">
              <a:buFont typeface="Arial" panose="020B0604020202020204" pitchFamily="34" charset="0"/>
              <a:buChar char="•"/>
            </a:pPr>
            <a:r>
              <a:rPr lang="en-US" dirty="0"/>
              <a:t>In the ‘top’ form, c(t) can be determined, </a:t>
            </a:r>
            <a:r>
              <a:rPr lang="el-GR" b="1" dirty="0">
                <a:solidFill>
                  <a:srgbClr val="00B050"/>
                </a:solidFill>
              </a:rPr>
              <a:t>Ω</a:t>
            </a:r>
            <a:r>
              <a:rPr lang="en-US" dirty="0"/>
              <a:t> and </a:t>
            </a:r>
            <a:r>
              <a:rPr lang="el-GR" b="1" dirty="0">
                <a:solidFill>
                  <a:srgbClr val="00B050"/>
                </a:solidFill>
              </a:rPr>
              <a:t>Λ</a:t>
            </a:r>
            <a:r>
              <a:rPr lang="en-US" dirty="0"/>
              <a:t> determine non-minimal coupling or the evolution of the Planck mass (</a:t>
            </a:r>
            <a:r>
              <a:rPr lang="el-GR" b="1" dirty="0">
                <a:solidFill>
                  <a:srgbClr val="FF0000"/>
                </a:solidFill>
              </a:rPr>
              <a:t>α</a:t>
            </a:r>
            <a:r>
              <a:rPr lang="en-US" b="1" baseline="-25000" dirty="0">
                <a:solidFill>
                  <a:srgbClr val="FF0000"/>
                </a:solidFill>
              </a:rPr>
              <a:t>M</a:t>
            </a:r>
            <a:r>
              <a:rPr lang="en-US" dirty="0"/>
              <a:t>) and the background, </a:t>
            </a:r>
            <a:r>
              <a:rPr lang="en-US" b="1" dirty="0" err="1">
                <a:solidFill>
                  <a:srgbClr val="FF0000"/>
                </a:solidFill>
              </a:rPr>
              <a:t>w</a:t>
            </a:r>
            <a:r>
              <a:rPr lang="en-US" b="1" baseline="-25000" dirty="0" err="1">
                <a:solidFill>
                  <a:srgbClr val="FF0000"/>
                </a:solidFill>
              </a:rPr>
              <a:t>eff</a:t>
            </a:r>
            <a:endParaRPr lang="en-US" b="1" baseline="-25000" dirty="0">
              <a:solidFill>
                <a:srgbClr val="FF0000"/>
              </a:solidFill>
            </a:endParaRPr>
          </a:p>
          <a:p>
            <a:pPr marL="285750" indent="-285750">
              <a:buFont typeface="Arial" panose="020B0604020202020204" pitchFamily="34" charset="0"/>
              <a:buChar char="•"/>
            </a:pPr>
            <a:r>
              <a:rPr lang="el-GR" b="1" dirty="0">
                <a:solidFill>
                  <a:srgbClr val="00B050"/>
                </a:solidFill>
              </a:rPr>
              <a:t>γ</a:t>
            </a:r>
            <a:r>
              <a:rPr lang="en-US" b="1" baseline="-25000" dirty="0">
                <a:solidFill>
                  <a:srgbClr val="00B050"/>
                </a:solidFill>
              </a:rPr>
              <a:t>1</a:t>
            </a:r>
            <a:r>
              <a:rPr lang="en-US" dirty="0"/>
              <a:t> is mostly related to the ‘</a:t>
            </a:r>
            <a:r>
              <a:rPr lang="en-US" dirty="0" err="1"/>
              <a:t>kineticity</a:t>
            </a:r>
            <a:r>
              <a:rPr lang="en-US" dirty="0"/>
              <a:t>’ </a:t>
            </a:r>
            <a:r>
              <a:rPr lang="el-GR" b="1" dirty="0">
                <a:solidFill>
                  <a:srgbClr val="FF0000"/>
                </a:solidFill>
              </a:rPr>
              <a:t>α</a:t>
            </a:r>
            <a:r>
              <a:rPr lang="en-US" b="1" baseline="-25000" dirty="0">
                <a:solidFill>
                  <a:srgbClr val="FF0000"/>
                </a:solidFill>
              </a:rPr>
              <a:t>K </a:t>
            </a:r>
            <a:r>
              <a:rPr lang="en-US" dirty="0"/>
              <a:t>~ 1/c</a:t>
            </a:r>
            <a:r>
              <a:rPr lang="en-US" baseline="-25000" dirty="0"/>
              <a:t>s</a:t>
            </a:r>
            <a:r>
              <a:rPr lang="en-US" baseline="30000" dirty="0"/>
              <a:t>2</a:t>
            </a:r>
            <a:endParaRPr lang="en-US" b="1" baseline="30000" dirty="0"/>
          </a:p>
          <a:p>
            <a:pPr marL="285750" indent="-285750">
              <a:buFont typeface="Arial" panose="020B0604020202020204" pitchFamily="34" charset="0"/>
              <a:buChar char="•"/>
            </a:pPr>
            <a:r>
              <a:rPr lang="el-GR" b="1" dirty="0">
                <a:solidFill>
                  <a:srgbClr val="00B050"/>
                </a:solidFill>
              </a:rPr>
              <a:t>γ</a:t>
            </a:r>
            <a:r>
              <a:rPr lang="en-US" b="1" baseline="-25000" dirty="0">
                <a:solidFill>
                  <a:srgbClr val="00B050"/>
                </a:solidFill>
              </a:rPr>
              <a:t>2</a:t>
            </a:r>
            <a:r>
              <a:rPr lang="en-US" dirty="0"/>
              <a:t> is mostly related to the ‘kinetic gravity braiding’ </a:t>
            </a:r>
            <a:r>
              <a:rPr lang="el-GR" b="1" dirty="0">
                <a:solidFill>
                  <a:srgbClr val="FF0000"/>
                </a:solidFill>
              </a:rPr>
              <a:t>α</a:t>
            </a:r>
            <a:r>
              <a:rPr lang="en-US" b="1" baseline="-25000" dirty="0">
                <a:solidFill>
                  <a:srgbClr val="FF0000"/>
                </a:solidFill>
              </a:rPr>
              <a:t>B</a:t>
            </a:r>
          </a:p>
          <a:p>
            <a:pPr marL="285750" indent="-285750">
              <a:buFont typeface="Arial" panose="020B0604020202020204" pitchFamily="34" charset="0"/>
              <a:buChar char="•"/>
            </a:pPr>
            <a:r>
              <a:rPr lang="en-US" dirty="0"/>
              <a:t>Models with non-zero </a:t>
            </a:r>
            <a:r>
              <a:rPr lang="el-GR" dirty="0"/>
              <a:t>α</a:t>
            </a:r>
            <a:r>
              <a:rPr lang="en-US" baseline="-25000" dirty="0"/>
              <a:t>M </a:t>
            </a:r>
            <a:r>
              <a:rPr lang="en-US" dirty="0"/>
              <a:t>or</a:t>
            </a:r>
            <a:r>
              <a:rPr lang="en-US" baseline="-25000" dirty="0"/>
              <a:t> </a:t>
            </a:r>
            <a:r>
              <a:rPr lang="el-GR" dirty="0"/>
              <a:t>α</a:t>
            </a:r>
            <a:r>
              <a:rPr lang="en-US" baseline="-25000" dirty="0"/>
              <a:t>B </a:t>
            </a:r>
            <a:r>
              <a:rPr lang="en-US" dirty="0"/>
              <a:t>can cross w = -1</a:t>
            </a:r>
          </a:p>
          <a:p>
            <a:pPr marL="285750" indent="-285750">
              <a:buFont typeface="Arial" panose="020B0604020202020204" pitchFamily="34" charset="0"/>
              <a:buChar char="•"/>
            </a:pPr>
            <a:r>
              <a:rPr lang="el-GR" dirty="0"/>
              <a:t>γ</a:t>
            </a:r>
            <a:r>
              <a:rPr lang="en-US" baseline="-25000" dirty="0"/>
              <a:t>3</a:t>
            </a:r>
            <a:r>
              <a:rPr lang="en-US" dirty="0"/>
              <a:t> and </a:t>
            </a:r>
            <a:r>
              <a:rPr lang="el-GR" dirty="0"/>
              <a:t>α</a:t>
            </a:r>
            <a:r>
              <a:rPr lang="en-US" baseline="-25000" dirty="0"/>
              <a:t>T</a:t>
            </a:r>
            <a:r>
              <a:rPr lang="en-US" dirty="0"/>
              <a:t> are proportional and determine the speed of gravitational waves, but GW170817 places strong constraints; we set them to zero.</a:t>
            </a:r>
          </a:p>
          <a:p>
            <a:pPr marL="285750" indent="-285750">
              <a:buFont typeface="Arial" panose="020B0604020202020204" pitchFamily="34" charset="0"/>
              <a:buChar char="•"/>
            </a:pPr>
            <a:r>
              <a:rPr lang="en-US" dirty="0"/>
              <a:t>Extensions are possible but strongly constrained by stability.</a:t>
            </a:r>
            <a:endParaRPr lang="LID4096" dirty="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983B-C317-6590-E050-17C467339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B2C10-E471-17DA-D5A8-17D57116CFC0}"/>
              </a:ext>
            </a:extLst>
          </p:cNvPr>
          <p:cNvSpPr>
            <a:spLocks noGrp="1"/>
          </p:cNvSpPr>
          <p:nvPr>
            <p:ph type="title"/>
          </p:nvPr>
        </p:nvSpPr>
        <p:spPr/>
        <p:txBody>
          <a:bodyPr/>
          <a:lstStyle/>
          <a:p>
            <a:r>
              <a:rPr lang="en-US" dirty="0">
                <a:latin typeface="Arial Rounded MT Bold" panose="020F0704030504030204" pitchFamily="34" charset="0"/>
              </a:rPr>
              <a:t>Using a consistent model</a:t>
            </a:r>
            <a:endParaRPr lang="en-CH" dirty="0">
              <a:latin typeface="Arial Rounded MT Bold" panose="020F0704030504030204" pitchFamily="34" charset="0"/>
            </a:endParaRPr>
          </a:p>
        </p:txBody>
      </p:sp>
      <p:pic>
        <p:nvPicPr>
          <p:cNvPr id="6" name="Picture 5">
            <a:extLst>
              <a:ext uri="{FF2B5EF4-FFF2-40B4-BE49-F238E27FC236}">
                <a16:creationId xmlns:a16="http://schemas.microsoft.com/office/drawing/2014/main" id="{EE7734C0-80ED-B7DD-BFA7-635809CE8D61}"/>
              </a:ext>
            </a:extLst>
          </p:cNvPr>
          <p:cNvPicPr>
            <a:picLocks noChangeAspect="1"/>
          </p:cNvPicPr>
          <p:nvPr/>
        </p:nvPicPr>
        <p:blipFill>
          <a:blip r:embed="rId3"/>
          <a:stretch>
            <a:fillRect/>
          </a:stretch>
        </p:blipFill>
        <p:spPr>
          <a:xfrm>
            <a:off x="427843" y="2317898"/>
            <a:ext cx="4770799" cy="4074263"/>
          </a:xfrm>
          <a:prstGeom prst="rect">
            <a:avLst/>
          </a:prstGeom>
        </p:spPr>
      </p:pic>
      <p:sp>
        <p:nvSpPr>
          <p:cNvPr id="7" name="TextBox 6">
            <a:extLst>
              <a:ext uri="{FF2B5EF4-FFF2-40B4-BE49-F238E27FC236}">
                <a16:creationId xmlns:a16="http://schemas.microsoft.com/office/drawing/2014/main" id="{D499C99C-1790-1247-E6FB-1318029C70E4}"/>
              </a:ext>
            </a:extLst>
          </p:cNvPr>
          <p:cNvSpPr txBox="1"/>
          <p:nvPr/>
        </p:nvSpPr>
        <p:spPr>
          <a:xfrm>
            <a:off x="3105612" y="2734446"/>
            <a:ext cx="1883849" cy="369332"/>
          </a:xfrm>
          <a:prstGeom prst="rect">
            <a:avLst/>
          </a:prstGeom>
          <a:noFill/>
        </p:spPr>
        <p:txBody>
          <a:bodyPr wrap="none" rtlCol="0">
            <a:spAutoFit/>
          </a:bodyPr>
          <a:lstStyle/>
          <a:p>
            <a:r>
              <a:rPr lang="en-US" dirty="0"/>
              <a:t>arXiv:2404.03002</a:t>
            </a:r>
            <a:endParaRPr lang="en-CH" dirty="0"/>
          </a:p>
        </p:txBody>
      </p:sp>
      <p:pic>
        <p:nvPicPr>
          <p:cNvPr id="14" name="Picture 13" descr="This image is a graphical representation of a statistical comparison between two cosmological models, WowaCDM and MG, showing the values of various parameters such as W, Wa, Wo, and others.&#10;&#10;AI-generated content may be incorrect.">
            <a:extLst>
              <a:ext uri="{FF2B5EF4-FFF2-40B4-BE49-F238E27FC236}">
                <a16:creationId xmlns:a16="http://schemas.microsoft.com/office/drawing/2014/main" id="{D3CB7271-B9D4-6560-E655-3ED569807603}"/>
              </a:ext>
            </a:extLst>
          </p:cNvPr>
          <p:cNvPicPr>
            <a:picLocks noChangeAspect="1"/>
          </p:cNvPicPr>
          <p:nvPr/>
        </p:nvPicPr>
        <p:blipFill>
          <a:blip r:embed="rId4"/>
          <a:stretch>
            <a:fillRect/>
          </a:stretch>
        </p:blipFill>
        <p:spPr>
          <a:xfrm>
            <a:off x="6355334" y="1767688"/>
            <a:ext cx="4931589" cy="4755621"/>
          </a:xfrm>
          <a:prstGeom prst="rect">
            <a:avLst/>
          </a:prstGeom>
        </p:spPr>
      </p:pic>
      <p:sp>
        <p:nvSpPr>
          <p:cNvPr id="16" name="TextBox 15">
            <a:extLst>
              <a:ext uri="{FF2B5EF4-FFF2-40B4-BE49-F238E27FC236}">
                <a16:creationId xmlns:a16="http://schemas.microsoft.com/office/drawing/2014/main" id="{B1BB7201-0936-C982-3910-3CB32E7DA222}"/>
              </a:ext>
            </a:extLst>
          </p:cNvPr>
          <p:cNvSpPr txBox="1"/>
          <p:nvPr/>
        </p:nvSpPr>
        <p:spPr>
          <a:xfrm>
            <a:off x="8175750" y="6492875"/>
            <a:ext cx="3111173" cy="338554"/>
          </a:xfrm>
          <a:prstGeom prst="rect">
            <a:avLst/>
          </a:prstGeom>
          <a:noFill/>
        </p:spPr>
        <p:txBody>
          <a:bodyPr wrap="none" rtlCol="0">
            <a:spAutoFit/>
          </a:bodyPr>
          <a:lstStyle/>
          <a:p>
            <a:r>
              <a:rPr lang="en-US" sz="1600" dirty="0"/>
              <a:t>(Chudaykin, MK, arXiv:2407.02558)</a:t>
            </a:r>
            <a:endParaRPr lang="en-CH" sz="1600" dirty="0"/>
          </a:p>
        </p:txBody>
      </p:sp>
      <p:grpSp>
        <p:nvGrpSpPr>
          <p:cNvPr id="19" name="Group 18">
            <a:extLst>
              <a:ext uri="{FF2B5EF4-FFF2-40B4-BE49-F238E27FC236}">
                <a16:creationId xmlns:a16="http://schemas.microsoft.com/office/drawing/2014/main" id="{7C326F09-2B09-EB45-596C-D1C8ACE73E54}"/>
              </a:ext>
            </a:extLst>
          </p:cNvPr>
          <p:cNvGrpSpPr/>
          <p:nvPr/>
        </p:nvGrpSpPr>
        <p:grpSpPr>
          <a:xfrm>
            <a:off x="437135" y="1479008"/>
            <a:ext cx="4761507" cy="5013867"/>
            <a:chOff x="249756" y="1782220"/>
            <a:chExt cx="4761507" cy="5013867"/>
          </a:xfrm>
        </p:grpSpPr>
        <p:pic>
          <p:nvPicPr>
            <p:cNvPr id="8" name="Picture 7" descr="This image appears to be a bar chart or a categorical distribution showing different combinations of cosmological measurements, specifically CMB (Cosmic Microwave Background) data combined with various spectroscopic surveys (DESI, PantheonPlus, ISWL). The values seem to represent the number of observations or occurrences for each combination, with negative values indicating absence or lack of data.&#10;&#10;AI-generated content may be incorrect.">
              <a:extLst>
                <a:ext uri="{FF2B5EF4-FFF2-40B4-BE49-F238E27FC236}">
                  <a16:creationId xmlns:a16="http://schemas.microsoft.com/office/drawing/2014/main" id="{712AD9BE-CFA2-952F-A9F2-B37E254634E2}"/>
                </a:ext>
              </a:extLst>
            </p:cNvPr>
            <p:cNvPicPr>
              <a:picLocks noChangeAspect="1"/>
            </p:cNvPicPr>
            <p:nvPr/>
          </p:nvPicPr>
          <p:blipFill>
            <a:blip r:embed="rId5"/>
            <a:stretch>
              <a:fillRect/>
            </a:stretch>
          </p:blipFill>
          <p:spPr>
            <a:xfrm>
              <a:off x="249756" y="2040466"/>
              <a:ext cx="4761507" cy="4755621"/>
            </a:xfrm>
            <a:prstGeom prst="rect">
              <a:avLst/>
            </a:prstGeom>
          </p:spPr>
        </p:pic>
        <p:sp>
          <p:nvSpPr>
            <p:cNvPr id="18" name="TextBox 17">
              <a:extLst>
                <a:ext uri="{FF2B5EF4-FFF2-40B4-BE49-F238E27FC236}">
                  <a16:creationId xmlns:a16="http://schemas.microsoft.com/office/drawing/2014/main" id="{2480FDA1-DE47-CCE6-FE27-441D5ACB08D8}"/>
                </a:ext>
              </a:extLst>
            </p:cNvPr>
            <p:cNvSpPr txBox="1"/>
            <p:nvPr/>
          </p:nvSpPr>
          <p:spPr>
            <a:xfrm>
              <a:off x="770470" y="1782220"/>
              <a:ext cx="3030510" cy="369332"/>
            </a:xfrm>
            <a:prstGeom prst="rect">
              <a:avLst/>
            </a:prstGeom>
            <a:noFill/>
          </p:spPr>
          <p:txBody>
            <a:bodyPr wrap="none" rtlCol="0">
              <a:spAutoFit/>
            </a:bodyPr>
            <a:lstStyle/>
            <a:p>
              <a:r>
                <a:rPr lang="en-US" dirty="0" err="1"/>
                <a:t>Chudaykin</a:t>
              </a:r>
              <a:r>
                <a:rPr lang="en-US" dirty="0"/>
                <a:t>+, arXiv:2503.09893</a:t>
              </a:r>
              <a:endParaRPr lang="en-CH" dirty="0"/>
            </a:p>
          </p:txBody>
        </p:sp>
      </p:grpSp>
      <p:pic>
        <p:nvPicPr>
          <p:cNvPr id="4" name="Picture 3" descr="The image depicts a mathematical equation with the variables Qi(a) and C;LDE(a), suggesting a relationship or equation involving these terms.&#10;&#10;AI-generated content may be incorrect.">
            <a:extLst>
              <a:ext uri="{FF2B5EF4-FFF2-40B4-BE49-F238E27FC236}">
                <a16:creationId xmlns:a16="http://schemas.microsoft.com/office/drawing/2014/main" id="{FFBCEAE8-6992-38B0-F758-562A1B250D22}"/>
              </a:ext>
            </a:extLst>
          </p:cNvPr>
          <p:cNvPicPr>
            <a:picLocks noChangeAspect="1"/>
          </p:cNvPicPr>
          <p:nvPr/>
        </p:nvPicPr>
        <p:blipFill>
          <a:blip r:embed="rId6"/>
          <a:stretch>
            <a:fillRect/>
          </a:stretch>
        </p:blipFill>
        <p:spPr>
          <a:xfrm>
            <a:off x="3899355" y="6188264"/>
            <a:ext cx="2941799" cy="576366"/>
          </a:xfrm>
          <a:prstGeom prst="rect">
            <a:avLst/>
          </a:prstGeom>
          <a:ln w="28575">
            <a:solidFill>
              <a:schemeClr val="accent2"/>
            </a:solidFill>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A8F7655-C1E5-7FD3-3A8D-D84BB82A68AD}"/>
                  </a:ext>
                </a:extLst>
              </p:cNvPr>
              <p:cNvSpPr txBox="1"/>
              <p:nvPr/>
            </p:nvSpPr>
            <p:spPr>
              <a:xfrm>
                <a:off x="9362538" y="1448594"/>
                <a:ext cx="1688219" cy="646331"/>
              </a:xfrm>
              <a:prstGeom prst="rect">
                <a:avLst/>
              </a:prstGeom>
              <a:noFill/>
            </p:spPr>
            <p:txBody>
              <a:bodyPr wrap="none" rtlCol="0">
                <a:spAutoFit/>
              </a:bodyPr>
              <a:lstStyle/>
              <a:p>
                <a:pPr/>
                <a14:m>
                  <m:oMathPara xmlns:m="http://schemas.openxmlformats.org/officeDocument/2006/math">
                    <m:oMath>
                      <m:r>
                        <m:rPr>
                          <m:sty m:val="p"/>
                        </m:rPr>
                        <a:rPr lang="LID4096" b="0" i="1" smtClean="0">
                          <a:solidFill>
                            <a:srgbClr val="FF0000"/>
                          </a:solidFill>
                          <a:latin typeface="Cambria Math" panose="02040503050406030204" pitchFamily="18" charset="0"/>
                        </a:rPr>
                        <m:t>Δ</m:t>
                      </m:r>
                      <m:sSup>
                        <m:sSupPr>
                          <m:ctrlPr>
                            <a:rPr lang="LID4096" b="0" i="1" smtClean="0">
                              <a:solidFill>
                                <a:srgbClr val="FF0000"/>
                              </a:solidFill>
                              <a:latin typeface="Cambria Math" panose="02040503050406030204" pitchFamily="18" charset="0"/>
                            </a:rPr>
                          </m:ctrlPr>
                        </m:sSupPr>
                        <m:e>
                          <m:r>
                            <a:rPr lang="LID4096" b="0" i="1" smtClean="0">
                              <a:solidFill>
                                <a:srgbClr val="FF0000"/>
                              </a:solidFill>
                              <a:latin typeface="Cambria Math" panose="02040503050406030204" pitchFamily="18" charset="0"/>
                            </a:rPr>
                            <m:t>𝜒</m:t>
                          </m:r>
                        </m:e>
                        <m:sup>
                          <m:r>
                            <a:rPr lang="LID4096" b="0" i="1" smtClean="0">
                              <a:solidFill>
                                <a:srgbClr val="FF0000"/>
                              </a:solidFill>
                              <a:latin typeface="Cambria Math" panose="02040503050406030204" pitchFamily="18" charset="0"/>
                            </a:rPr>
                            <m:t>2</m:t>
                          </m:r>
                        </m:sup>
                      </m:sSup>
                      <m:r>
                        <a:rPr lang="LID4096" b="0" i="1" smtClean="0">
                          <a:solidFill>
                            <a:srgbClr val="FF0000"/>
                          </a:solidFill>
                          <a:latin typeface="Cambria Math" panose="02040503050406030204" pitchFamily="18" charset="0"/>
                        </a:rPr>
                        <m:t>=−8.8</m:t>
                      </m:r>
                    </m:oMath>
                  </m:oMathPara>
                </a14:m>
                <a:endParaRPr lang="en-US" b="0" dirty="0">
                  <a:solidFill>
                    <a:srgbClr val="FF0000"/>
                  </a:solidFill>
                </a:endParaRPr>
              </a:p>
              <a:p>
                <a:endParaRPr lang="LID4096" dirty="0">
                  <a:solidFill>
                    <a:srgbClr val="FF0000"/>
                  </a:solidFill>
                </a:endParaRPr>
              </a:p>
            </p:txBody>
          </p:sp>
        </mc:Choice>
        <mc:Fallback xmlns="">
          <p:sp>
            <p:nvSpPr>
              <p:cNvPr id="3" name="TextBox 2">
                <a:extLst>
                  <a:ext uri="{FF2B5EF4-FFF2-40B4-BE49-F238E27FC236}">
                    <a16:creationId xmlns:a16="http://schemas.microsoft.com/office/drawing/2014/main" id="{9A8F7655-C1E5-7FD3-3A8D-D84BB82A68AD}"/>
                  </a:ext>
                </a:extLst>
              </p:cNvPr>
              <p:cNvSpPr txBox="1">
                <a:spLocks noRot="1" noChangeAspect="1" noMove="1" noResize="1" noEditPoints="1" noAdjustHandles="1" noChangeArrowheads="1" noChangeShapeType="1" noTextEdit="1"/>
              </p:cNvSpPr>
              <p:nvPr/>
            </p:nvSpPr>
            <p:spPr>
              <a:xfrm>
                <a:off x="9362538" y="1448594"/>
                <a:ext cx="1688219" cy="646331"/>
              </a:xfrm>
              <a:prstGeom prst="rect">
                <a:avLst/>
              </a:prstGeom>
              <a:blipFill>
                <a:blip r:embed="rId7"/>
                <a:stretch>
                  <a:fillRect/>
                </a:stretch>
              </a:blipFill>
            </p:spPr>
            <p:txBody>
              <a:bodyPr/>
              <a:lstStyle/>
              <a:p>
                <a:r>
                  <a:rPr lang="LID4096">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D219D7A-4690-A6D2-B044-A14438F82AE4}"/>
                  </a:ext>
                </a:extLst>
              </p:cNvPr>
              <p:cNvSpPr txBox="1"/>
              <p:nvPr/>
            </p:nvSpPr>
            <p:spPr>
              <a:xfrm>
                <a:off x="9448803" y="2515394"/>
                <a:ext cx="1632948" cy="652551"/>
              </a:xfrm>
              <a:prstGeom prst="rect">
                <a:avLst/>
              </a:prstGeom>
              <a:noFill/>
            </p:spPr>
            <p:txBody>
              <a:bodyPr wrap="none" rtlCol="0">
                <a:spAutoFit/>
              </a:bodyPr>
              <a:lstStyle/>
              <a:p>
                <a:pPr/>
                <a14:m>
                  <m:oMathPara xmlns:m="http://schemas.openxmlformats.org/officeDocument/2006/math">
                    <m:oMath>
                      <m:r>
                        <a:rPr lang="LID4096" b="0" i="1" smtClean="0">
                          <a:solidFill>
                            <a:srgbClr val="00B050"/>
                          </a:solidFill>
                          <a:latin typeface="Cambria Math" panose="02040503050406030204" pitchFamily="18" charset="0"/>
                        </a:rPr>
                        <m:t>𝛥</m:t>
                      </m:r>
                      <m:sSup>
                        <m:sSupPr>
                          <m:ctrlPr>
                            <a:rPr lang="LID4096" b="0" i="1" smtClean="0">
                              <a:solidFill>
                                <a:srgbClr val="00B050"/>
                              </a:solidFill>
                              <a:latin typeface="Cambria Math" panose="02040503050406030204" pitchFamily="18" charset="0"/>
                            </a:rPr>
                          </m:ctrlPr>
                        </m:sSupPr>
                        <m:e>
                          <m:r>
                            <a:rPr lang="LID4096" b="0" i="1" smtClean="0">
                              <a:solidFill>
                                <a:srgbClr val="00B050"/>
                              </a:solidFill>
                              <a:latin typeface="Cambria Math" panose="02040503050406030204" pitchFamily="18" charset="0"/>
                            </a:rPr>
                            <m:t>𝜒</m:t>
                          </m:r>
                        </m:e>
                        <m:sup>
                          <m:r>
                            <a:rPr lang="LID4096" b="0" i="1" smtClean="0">
                              <a:solidFill>
                                <a:srgbClr val="00B050"/>
                              </a:solidFill>
                              <a:latin typeface="Cambria Math" panose="02040503050406030204" pitchFamily="18" charset="0"/>
                            </a:rPr>
                            <m:t>2</m:t>
                          </m:r>
                        </m:sup>
                      </m:sSup>
                      <m:r>
                        <a:rPr lang="LID4096" b="0" i="1" smtClean="0">
                          <a:solidFill>
                            <a:srgbClr val="00B050"/>
                          </a:solidFill>
                          <a:latin typeface="Cambria Math" panose="02040503050406030204" pitchFamily="18" charset="0"/>
                        </a:rPr>
                        <m:t>=−12.2</m:t>
                      </m:r>
                    </m:oMath>
                  </m:oMathPara>
                </a14:m>
                <a:endParaRPr lang="en-US" dirty="0">
                  <a:solidFill>
                    <a:srgbClr val="00B050"/>
                  </a:solidFill>
                </a:endParaRPr>
              </a:p>
              <a:p>
                <a:endParaRPr lang="LID4096" dirty="0">
                  <a:solidFill>
                    <a:srgbClr val="00B050"/>
                  </a:solidFill>
                </a:endParaRPr>
              </a:p>
            </p:txBody>
          </p:sp>
        </mc:Choice>
        <mc:Fallback xmlns="">
          <p:sp>
            <p:nvSpPr>
              <p:cNvPr id="9" name="TextBox 8">
                <a:extLst>
                  <a:ext uri="{FF2B5EF4-FFF2-40B4-BE49-F238E27FC236}">
                    <a16:creationId xmlns:a16="http://schemas.microsoft.com/office/drawing/2014/main" id="{DD219D7A-4690-A6D2-B044-A14438F82AE4}"/>
                  </a:ext>
                </a:extLst>
              </p:cNvPr>
              <p:cNvSpPr txBox="1">
                <a:spLocks noRot="1" noChangeAspect="1" noMove="1" noResize="1" noEditPoints="1" noAdjustHandles="1" noChangeArrowheads="1" noChangeShapeType="1" noTextEdit="1"/>
              </p:cNvSpPr>
              <p:nvPr/>
            </p:nvSpPr>
            <p:spPr>
              <a:xfrm>
                <a:off x="9448803" y="2515394"/>
                <a:ext cx="1632948" cy="652551"/>
              </a:xfrm>
              <a:prstGeom prst="rect">
                <a:avLst/>
              </a:prstGeom>
              <a:blipFill>
                <a:blip r:embed="rId8"/>
                <a:stretch>
                  <a:fillRect/>
                </a:stretch>
              </a:blipFill>
            </p:spPr>
            <p:txBody>
              <a:bodyPr/>
              <a:lstStyle/>
              <a:p>
                <a:r>
                  <a:rPr lang="LID4096">
                    <a:noFill/>
                  </a:rPr>
                  <a:t> </a:t>
                </a:r>
              </a:p>
            </p:txBody>
          </p:sp>
        </mc:Fallback>
      </mc:AlternateContent>
    </p:spTree>
    <p:extLst>
      <p:ext uri="{BB962C8B-B14F-4D97-AF65-F5344CB8AC3E}">
        <p14:creationId xmlns:p14="http://schemas.microsoft.com/office/powerpoint/2010/main" val="5185473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B6B7-3ACA-EF5F-6770-47716DF304EE}"/>
              </a:ext>
            </a:extLst>
          </p:cNvPr>
          <p:cNvSpPr>
            <a:spLocks noGrp="1"/>
          </p:cNvSpPr>
          <p:nvPr>
            <p:ph type="title"/>
          </p:nvPr>
        </p:nvSpPr>
        <p:spPr>
          <a:xfrm>
            <a:off x="838200" y="365125"/>
            <a:ext cx="10515600" cy="1073815"/>
          </a:xfrm>
        </p:spPr>
        <p:txBody>
          <a:bodyPr/>
          <a:lstStyle/>
          <a:p>
            <a:r>
              <a:rPr lang="en-US" dirty="0">
                <a:latin typeface="Arial Rounded MT Bold" panose="020F0704030504030204" pitchFamily="34" charset="0"/>
              </a:rPr>
              <a:t>What is the right evolution for the </a:t>
            </a:r>
            <a:r>
              <a:rPr lang="el-GR" dirty="0">
                <a:latin typeface="Calibri" panose="020F0502020204030204" pitchFamily="34" charset="0"/>
                <a:ea typeface="Calibri" panose="020F0502020204030204" pitchFamily="34" charset="0"/>
                <a:cs typeface="Calibri" panose="020F0502020204030204" pitchFamily="34" charset="0"/>
              </a:rPr>
              <a:t>α</a:t>
            </a:r>
            <a:r>
              <a:rPr lang="en-US" i="1" baseline="-25000" dirty="0" err="1">
                <a:latin typeface="Arial Rounded MT Bold" panose="020F0704030504030204" pitchFamily="34" charset="0"/>
              </a:rPr>
              <a:t>i</a:t>
            </a:r>
            <a:r>
              <a:rPr lang="en-US" i="1" baseline="-25000" dirty="0">
                <a:latin typeface="Arial Rounded MT Bold" panose="020F0704030504030204" pitchFamily="34" charset="0"/>
              </a:rPr>
              <a:t> </a:t>
            </a:r>
            <a:r>
              <a:rPr lang="en-US" dirty="0">
                <a:latin typeface="Arial Rounded MT Bold" panose="020F0704030504030204" pitchFamily="34" charset="0"/>
              </a:rPr>
              <a:t>?</a:t>
            </a:r>
            <a:endParaRPr lang="LID4096" dirty="0">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056EB74C-D71E-6228-B9F0-29C5FD54F5DB}"/>
              </a:ext>
            </a:extLst>
          </p:cNvPr>
          <p:cNvSpPr>
            <a:spLocks noGrp="1"/>
          </p:cNvSpPr>
          <p:nvPr>
            <p:ph idx="1"/>
          </p:nvPr>
        </p:nvSpPr>
        <p:spPr>
          <a:xfrm>
            <a:off x="838200" y="1325526"/>
            <a:ext cx="10515600" cy="4738023"/>
          </a:xfrm>
        </p:spPr>
        <p:txBody>
          <a:bodyPr/>
          <a:lstStyle/>
          <a:p>
            <a:r>
              <a:rPr lang="en-US" sz="2400" dirty="0">
                <a:solidFill>
                  <a:srgbClr val="FF0000"/>
                </a:solidFill>
              </a:rPr>
              <a:t>We don’t know, but it might be important (constant w vs w</a:t>
            </a:r>
            <a:r>
              <a:rPr lang="en-US" sz="2400" baseline="-25000" dirty="0">
                <a:solidFill>
                  <a:srgbClr val="FF0000"/>
                </a:solidFill>
              </a:rPr>
              <a:t>0</a:t>
            </a:r>
            <a:r>
              <a:rPr lang="en-US" sz="2400" dirty="0">
                <a:solidFill>
                  <a:srgbClr val="FF0000"/>
                </a:solidFill>
              </a:rPr>
              <a:t>/</a:t>
            </a:r>
            <a:r>
              <a:rPr lang="en-US" sz="2400" dirty="0" err="1">
                <a:solidFill>
                  <a:srgbClr val="FF0000"/>
                </a:solidFill>
              </a:rPr>
              <a:t>w</a:t>
            </a:r>
            <a:r>
              <a:rPr lang="en-US" sz="2400" baseline="-25000" dirty="0" err="1">
                <a:solidFill>
                  <a:srgbClr val="FF0000"/>
                </a:solidFill>
              </a:rPr>
              <a:t>a</a:t>
            </a:r>
            <a:r>
              <a:rPr lang="en-US" sz="2400" dirty="0">
                <a:solidFill>
                  <a:srgbClr val="FF0000"/>
                </a:solidFill>
              </a:rPr>
              <a:t>)</a:t>
            </a:r>
          </a:p>
          <a:p>
            <a:pPr marL="0" indent="0">
              <a:buNone/>
            </a:pPr>
            <a:r>
              <a:rPr lang="en-US" sz="2400" dirty="0">
                <a:sym typeface="Wingdings" panose="05000000000000000000" pitchFamily="2" charset="2"/>
              </a:rPr>
              <a:t> Use a flexible and smooth scheme like a spline interpolation with many knots</a:t>
            </a:r>
            <a:endParaRPr lang="en-US" sz="2400" dirty="0"/>
          </a:p>
          <a:p>
            <a:r>
              <a:rPr lang="en-US" sz="2400" dirty="0">
                <a:solidFill>
                  <a:schemeClr val="accent2"/>
                </a:solidFill>
              </a:rPr>
              <a:t>Constraints are not very strong, and bins can be strongly (anti-)correlated.</a:t>
            </a:r>
          </a:p>
          <a:p>
            <a:pPr>
              <a:buFont typeface="Wingdings" panose="05000000000000000000" pitchFamily="2" charset="2"/>
              <a:buChar char="à"/>
            </a:pPr>
            <a:r>
              <a:rPr lang="en-US" sz="2400" dirty="0"/>
              <a:t> We want to avoid spurious oscillations that blow up the uncertainty band.</a:t>
            </a:r>
          </a:p>
          <a:p>
            <a:pPr>
              <a:buFont typeface="Wingdings" panose="05000000000000000000" pitchFamily="2" charset="2"/>
              <a:buChar char="à"/>
            </a:pPr>
            <a:r>
              <a:rPr lang="en-US" sz="2400" dirty="0"/>
              <a:t> Introduce a correlation function that limits the expected function space</a:t>
            </a:r>
          </a:p>
          <a:p>
            <a:pPr marL="0" indent="0">
              <a:buNone/>
            </a:pPr>
            <a:endParaRPr lang="LID4096" sz="2400" dirty="0"/>
          </a:p>
        </p:txBody>
      </p:sp>
      <p:pic>
        <p:nvPicPr>
          <p:cNvPr id="5" name="Picture 4">
            <a:extLst>
              <a:ext uri="{FF2B5EF4-FFF2-40B4-BE49-F238E27FC236}">
                <a16:creationId xmlns:a16="http://schemas.microsoft.com/office/drawing/2014/main" id="{28D6068E-9058-2EB0-9C2D-DC15F4A9BF34}"/>
              </a:ext>
            </a:extLst>
          </p:cNvPr>
          <p:cNvPicPr>
            <a:picLocks noChangeAspect="1"/>
          </p:cNvPicPr>
          <p:nvPr/>
        </p:nvPicPr>
        <p:blipFill>
          <a:blip r:embed="rId3"/>
          <a:stretch>
            <a:fillRect/>
          </a:stretch>
        </p:blipFill>
        <p:spPr>
          <a:xfrm>
            <a:off x="1128411" y="3781869"/>
            <a:ext cx="5731478" cy="691261"/>
          </a:xfrm>
          <a:prstGeom prst="rect">
            <a:avLst/>
          </a:prstGeom>
        </p:spPr>
      </p:pic>
      <p:pic>
        <p:nvPicPr>
          <p:cNvPr id="7" name="Picture 6">
            <a:extLst>
              <a:ext uri="{FF2B5EF4-FFF2-40B4-BE49-F238E27FC236}">
                <a16:creationId xmlns:a16="http://schemas.microsoft.com/office/drawing/2014/main" id="{968C8A1A-BD88-5285-0A92-66CB19AAD6B9}"/>
              </a:ext>
            </a:extLst>
          </p:cNvPr>
          <p:cNvPicPr>
            <a:picLocks noChangeAspect="1"/>
          </p:cNvPicPr>
          <p:nvPr/>
        </p:nvPicPr>
        <p:blipFill>
          <a:blip r:embed="rId4"/>
          <a:stretch>
            <a:fillRect/>
          </a:stretch>
        </p:blipFill>
        <p:spPr>
          <a:xfrm>
            <a:off x="6912391" y="3694780"/>
            <a:ext cx="2824917" cy="865437"/>
          </a:xfrm>
          <a:prstGeom prst="rect">
            <a:avLst/>
          </a:prstGeom>
        </p:spPr>
      </p:pic>
      <p:pic>
        <p:nvPicPr>
          <p:cNvPr id="9" name="Picture 8">
            <a:extLst>
              <a:ext uri="{FF2B5EF4-FFF2-40B4-BE49-F238E27FC236}">
                <a16:creationId xmlns:a16="http://schemas.microsoft.com/office/drawing/2014/main" id="{3B95F498-F1D3-A5C2-CBBA-556D6B1322B7}"/>
              </a:ext>
            </a:extLst>
          </p:cNvPr>
          <p:cNvPicPr>
            <a:picLocks noChangeAspect="1"/>
          </p:cNvPicPr>
          <p:nvPr/>
        </p:nvPicPr>
        <p:blipFill>
          <a:blip r:embed="rId5"/>
          <a:stretch>
            <a:fillRect/>
          </a:stretch>
        </p:blipFill>
        <p:spPr>
          <a:xfrm>
            <a:off x="1064911" y="4813939"/>
            <a:ext cx="5031089" cy="105313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F98413D-B482-DC7A-868F-4FB6EBD2A4DD}"/>
                  </a:ext>
                </a:extLst>
              </p:cNvPr>
              <p:cNvSpPr txBox="1"/>
              <p:nvPr/>
            </p:nvSpPr>
            <p:spPr>
              <a:xfrm>
                <a:off x="6483350" y="4981433"/>
                <a:ext cx="5480050" cy="1761060"/>
              </a:xfrm>
              <a:prstGeom prst="rect">
                <a:avLst/>
              </a:prstGeom>
              <a:noFill/>
            </p:spPr>
            <p:txBody>
              <a:bodyPr wrap="square" rtlCol="0">
                <a:spAutoFit/>
              </a:bodyPr>
              <a:lstStyle/>
              <a:p>
                <a:pPr marL="285750" indent="-285750">
                  <a:buFont typeface="Arial" panose="020B0604020202020204" pitchFamily="34" charset="0"/>
                  <a:buChar char="•"/>
                </a:pPr>
                <a:r>
                  <a:rPr lang="en-US" dirty="0"/>
                  <a:t>Choice of CPZ prior, a</a:t>
                </a:r>
                <a:r>
                  <a:rPr lang="en-US" baseline="-25000" dirty="0"/>
                  <a:t>c</a:t>
                </a:r>
                <a:r>
                  <a:rPr lang="en-US" dirty="0"/>
                  <a:t>=0.3 and </a:t>
                </a:r>
                <a:r>
                  <a:rPr lang="el-GR" dirty="0"/>
                  <a:t>ξ</a:t>
                </a:r>
                <a:r>
                  <a:rPr lang="en-US" baseline="-25000" dirty="0"/>
                  <a:t>0</a:t>
                </a:r>
                <a:r>
                  <a:rPr lang="en-US" dirty="0"/>
                  <a:t> from literature</a:t>
                </a:r>
              </a:p>
              <a:p>
                <a:pPr marL="285750" indent="-285750">
                  <a:buFont typeface="Arial" panose="020B0604020202020204" pitchFamily="34" charset="0"/>
                  <a:buChar char="•"/>
                </a:pPr>
                <a:r>
                  <a:rPr lang="en-US" dirty="0"/>
                  <a:t>f</a:t>
                </a:r>
                <a:r>
                  <a:rPr lang="en-US" baseline="-25000" dirty="0"/>
                  <a:t>i</a:t>
                </a:r>
                <a:r>
                  <a:rPr lang="en-US" dirty="0"/>
                  <a:t> and </a:t>
                </a:r>
                <a:r>
                  <a:rPr lang="en-US" dirty="0" err="1"/>
                  <a:t>C</a:t>
                </a:r>
                <a:r>
                  <a:rPr lang="en-US" baseline="-25000" dirty="0" err="1"/>
                  <a:t>ij</a:t>
                </a:r>
                <a:r>
                  <a:rPr lang="en-US" dirty="0"/>
                  <a:t> are averaged from f(a) and </a:t>
                </a:r>
                <a14:m>
                  <m:oMath xmlns:m="http://schemas.openxmlformats.org/officeDocument/2006/math">
                    <m:r>
                      <a:rPr lang="en-US" b="0" i="1" smtClean="0">
                        <a:latin typeface="Cambria Math" panose="02040503050406030204" pitchFamily="18" charset="0"/>
                      </a:rPr>
                      <m:t>𝜉</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e>
                        </m:d>
                      </m:e>
                    </m:d>
                  </m:oMath>
                </a14:m>
                <a:endParaRPr lang="en-US" dirty="0"/>
              </a:p>
              <a:p>
                <a:pPr marL="285750" indent="-285750">
                  <a:buFont typeface="Arial" panose="020B0604020202020204" pitchFamily="34" charset="0"/>
                  <a:buChar char="•"/>
                </a:pP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𝑓</m:t>
                        </m:r>
                      </m:e>
                    </m:acc>
                  </m:oMath>
                </a14:m>
                <a:r>
                  <a:rPr lang="en-US" dirty="0"/>
                  <a:t> is a floating average matched to the correlation length </a:t>
                </a:r>
              </a:p>
              <a:p>
                <a:r>
                  <a:rPr lang="en-US" dirty="0">
                    <a:sym typeface="Wingdings" panose="05000000000000000000" pitchFamily="2" charset="2"/>
                  </a:rPr>
                  <a:t> function cannot vary rapidly on scales smaller than a</a:t>
                </a:r>
                <a:r>
                  <a:rPr lang="en-US" baseline="-25000" dirty="0">
                    <a:sym typeface="Wingdings" panose="05000000000000000000" pitchFamily="2" charset="2"/>
                  </a:rPr>
                  <a:t>c</a:t>
                </a:r>
                <a:endParaRPr lang="en-US" baseline="-25000" dirty="0"/>
              </a:p>
              <a:p>
                <a:pPr marL="285750" indent="-285750">
                  <a:buFont typeface="Arial" panose="020B0604020202020204" pitchFamily="34" charset="0"/>
                  <a:buChar char="•"/>
                </a:pPr>
                <a:endParaRPr lang="LID4096" dirty="0"/>
              </a:p>
            </p:txBody>
          </p:sp>
        </mc:Choice>
        <mc:Fallback xmlns="">
          <p:sp>
            <p:nvSpPr>
              <p:cNvPr id="10" name="TextBox 9">
                <a:extLst>
                  <a:ext uri="{FF2B5EF4-FFF2-40B4-BE49-F238E27FC236}">
                    <a16:creationId xmlns:a16="http://schemas.microsoft.com/office/drawing/2014/main" id="{6F98413D-B482-DC7A-868F-4FB6EBD2A4DD}"/>
                  </a:ext>
                </a:extLst>
              </p:cNvPr>
              <p:cNvSpPr txBox="1">
                <a:spLocks noRot="1" noChangeAspect="1" noMove="1" noResize="1" noEditPoints="1" noAdjustHandles="1" noChangeArrowheads="1" noChangeShapeType="1" noTextEdit="1"/>
              </p:cNvSpPr>
              <p:nvPr/>
            </p:nvSpPr>
            <p:spPr>
              <a:xfrm>
                <a:off x="6483350" y="4981433"/>
                <a:ext cx="5480050" cy="1761060"/>
              </a:xfrm>
              <a:prstGeom prst="rect">
                <a:avLst/>
              </a:prstGeom>
              <a:blipFill>
                <a:blip r:embed="rId6"/>
                <a:stretch>
                  <a:fillRect l="-1001" t="-1730"/>
                </a:stretch>
              </a:blipFill>
            </p:spPr>
            <p:txBody>
              <a:bodyPr/>
              <a:lstStyle/>
              <a:p>
                <a:r>
                  <a:rPr lang="LID4096">
                    <a:noFill/>
                  </a:rPr>
                  <a:t> </a:t>
                </a:r>
              </a:p>
            </p:txBody>
          </p:sp>
        </mc:Fallback>
      </mc:AlternateContent>
      <p:sp>
        <p:nvSpPr>
          <p:cNvPr id="11" name="TextBox 10">
            <a:extLst>
              <a:ext uri="{FF2B5EF4-FFF2-40B4-BE49-F238E27FC236}">
                <a16:creationId xmlns:a16="http://schemas.microsoft.com/office/drawing/2014/main" id="{FA5463A5-0F89-E21F-0CF2-8B2C14690B4B}"/>
              </a:ext>
            </a:extLst>
          </p:cNvPr>
          <p:cNvSpPr txBox="1"/>
          <p:nvPr/>
        </p:nvSpPr>
        <p:spPr>
          <a:xfrm>
            <a:off x="9931400" y="3962400"/>
            <a:ext cx="1166281" cy="369332"/>
          </a:xfrm>
          <a:prstGeom prst="rect">
            <a:avLst/>
          </a:prstGeom>
          <a:noFill/>
        </p:spPr>
        <p:txBody>
          <a:bodyPr wrap="none" rtlCol="0">
            <a:spAutoFit/>
          </a:bodyPr>
          <a:lstStyle/>
          <a:p>
            <a:r>
              <a:rPr lang="en-US" dirty="0"/>
              <a:t>‘CPZ prior’</a:t>
            </a:r>
            <a:endParaRPr lang="LID4096" dirty="0"/>
          </a:p>
        </p:txBody>
      </p:sp>
    </p:spTree>
    <p:extLst>
      <p:ext uri="{BB962C8B-B14F-4D97-AF65-F5344CB8AC3E}">
        <p14:creationId xmlns:p14="http://schemas.microsoft.com/office/powerpoint/2010/main" val="284515752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2087F-0F92-A8E3-1113-BAFE0821DC37}"/>
              </a:ext>
            </a:extLst>
          </p:cNvPr>
          <p:cNvSpPr>
            <a:spLocks noGrp="1"/>
          </p:cNvSpPr>
          <p:nvPr>
            <p:ph type="title"/>
          </p:nvPr>
        </p:nvSpPr>
        <p:spPr>
          <a:xfrm>
            <a:off x="838200" y="365126"/>
            <a:ext cx="10515600" cy="893224"/>
          </a:xfrm>
        </p:spPr>
        <p:txBody>
          <a:bodyPr/>
          <a:lstStyle/>
          <a:p>
            <a:r>
              <a:rPr lang="en-US" dirty="0">
                <a:latin typeface="Arial Rounded MT Bold" panose="020F0704030504030204" pitchFamily="34" charset="0"/>
              </a:rPr>
              <a:t>Constraining non-minimal coupling</a:t>
            </a:r>
            <a:endParaRPr lang="LID4096" dirty="0">
              <a:latin typeface="Arial Rounded MT Bold" panose="020F0704030504030204" pitchFamily="34" charset="0"/>
            </a:endParaRPr>
          </a:p>
        </p:txBody>
      </p:sp>
      <p:pic>
        <p:nvPicPr>
          <p:cNvPr id="4" name="Picture 3" descr="The diagram appears to be a graph plotting values against a scale, with multiple lines or data points representing different combinations of variables, such as 'Base', 'Base+ISW+DESY3', and a voltage scale (0.0 to 1.0 and back to -1.0).&#10;&#10;AI-generated content may be incorrect.">
            <a:extLst>
              <a:ext uri="{FF2B5EF4-FFF2-40B4-BE49-F238E27FC236}">
                <a16:creationId xmlns:a16="http://schemas.microsoft.com/office/drawing/2014/main" id="{D74FE085-6003-B4EC-3FB3-A55E61AF0561}"/>
              </a:ext>
            </a:extLst>
          </p:cNvPr>
          <p:cNvPicPr>
            <a:picLocks noChangeAspect="1"/>
          </p:cNvPicPr>
          <p:nvPr/>
        </p:nvPicPr>
        <p:blipFill>
          <a:blip r:embed="rId3"/>
          <a:stretch>
            <a:fillRect/>
          </a:stretch>
        </p:blipFill>
        <p:spPr>
          <a:xfrm>
            <a:off x="176169" y="1246071"/>
            <a:ext cx="10151149" cy="2822589"/>
          </a:xfrm>
          <a:prstGeom prst="rect">
            <a:avLst/>
          </a:prstGeom>
        </p:spPr>
      </p:pic>
      <p:sp>
        <p:nvSpPr>
          <p:cNvPr id="5" name="TextBox 4">
            <a:extLst>
              <a:ext uri="{FF2B5EF4-FFF2-40B4-BE49-F238E27FC236}">
                <a16:creationId xmlns:a16="http://schemas.microsoft.com/office/drawing/2014/main" id="{228207D3-1217-E9E5-F7D0-5948D70AD3C6}"/>
              </a:ext>
            </a:extLst>
          </p:cNvPr>
          <p:cNvSpPr txBox="1"/>
          <p:nvPr/>
        </p:nvSpPr>
        <p:spPr>
          <a:xfrm>
            <a:off x="8016381" y="983018"/>
            <a:ext cx="4175619" cy="338554"/>
          </a:xfrm>
          <a:prstGeom prst="rect">
            <a:avLst/>
          </a:prstGeom>
          <a:noFill/>
        </p:spPr>
        <p:txBody>
          <a:bodyPr wrap="square">
            <a:spAutoFit/>
          </a:bodyPr>
          <a:lstStyle/>
          <a:p>
            <a:r>
              <a:rPr lang="en-US" sz="1600" dirty="0"/>
              <a:t>Ye, </a:t>
            </a:r>
            <a:r>
              <a:rPr lang="en-US" sz="1600" dirty="0" err="1"/>
              <a:t>Chudaykin</a:t>
            </a:r>
            <a:r>
              <a:rPr lang="en-US" sz="1600" dirty="0"/>
              <a:t>, </a:t>
            </a:r>
            <a:r>
              <a:rPr lang="en-US" sz="1600" dirty="0" err="1"/>
              <a:t>Bonvin</a:t>
            </a:r>
            <a:r>
              <a:rPr lang="en-US" sz="1600" dirty="0"/>
              <a:t>, MK, </a:t>
            </a:r>
            <a:r>
              <a:rPr lang="en-US" sz="1600" dirty="0" err="1"/>
              <a:t>arXiv</a:t>
            </a:r>
            <a:r>
              <a:rPr lang="en-US" sz="1600" dirty="0"/>
              <a:t>:</a:t>
            </a:r>
            <a:r>
              <a:rPr lang="LID4096" sz="1600" dirty="0"/>
              <a:t>2605.12415</a:t>
            </a:r>
          </a:p>
        </p:txBody>
      </p:sp>
      <p:pic>
        <p:nvPicPr>
          <p:cNvPr id="8" name="Picture 7">
            <a:extLst>
              <a:ext uri="{FF2B5EF4-FFF2-40B4-BE49-F238E27FC236}">
                <a16:creationId xmlns:a16="http://schemas.microsoft.com/office/drawing/2014/main" id="{4B827562-BB24-4D1B-4D83-AE0C39D6D438}"/>
              </a:ext>
            </a:extLst>
          </p:cNvPr>
          <p:cNvPicPr>
            <a:picLocks noChangeAspect="1"/>
          </p:cNvPicPr>
          <p:nvPr/>
        </p:nvPicPr>
        <p:blipFill>
          <a:blip r:embed="rId4"/>
          <a:stretch>
            <a:fillRect/>
          </a:stretch>
        </p:blipFill>
        <p:spPr>
          <a:xfrm>
            <a:off x="3258211" y="4022565"/>
            <a:ext cx="4878594" cy="2774674"/>
          </a:xfrm>
          <a:prstGeom prst="rect">
            <a:avLst/>
          </a:prstGeom>
        </p:spPr>
      </p:pic>
      <p:sp>
        <p:nvSpPr>
          <p:cNvPr id="11" name="TextBox 10">
            <a:extLst>
              <a:ext uri="{FF2B5EF4-FFF2-40B4-BE49-F238E27FC236}">
                <a16:creationId xmlns:a16="http://schemas.microsoft.com/office/drawing/2014/main" id="{F2856928-850D-5EAA-E77C-52E75FA92772}"/>
              </a:ext>
            </a:extLst>
          </p:cNvPr>
          <p:cNvSpPr txBox="1"/>
          <p:nvPr/>
        </p:nvSpPr>
        <p:spPr>
          <a:xfrm>
            <a:off x="1191237" y="3120705"/>
            <a:ext cx="3069751" cy="369332"/>
          </a:xfrm>
          <a:prstGeom prst="rect">
            <a:avLst/>
          </a:prstGeom>
          <a:noFill/>
        </p:spPr>
        <p:txBody>
          <a:bodyPr wrap="none" rtlCol="0">
            <a:spAutoFit/>
          </a:bodyPr>
          <a:lstStyle/>
          <a:p>
            <a:r>
              <a:rPr lang="en-US" dirty="0"/>
              <a:t>non-minimal coupling function</a:t>
            </a:r>
            <a:endParaRPr lang="LID4096" dirty="0"/>
          </a:p>
        </p:txBody>
      </p:sp>
      <p:sp>
        <p:nvSpPr>
          <p:cNvPr id="13" name="TextBox 12">
            <a:extLst>
              <a:ext uri="{FF2B5EF4-FFF2-40B4-BE49-F238E27FC236}">
                <a16:creationId xmlns:a16="http://schemas.microsoft.com/office/drawing/2014/main" id="{76C0A1E5-2126-B13C-12D3-1923F6C18CB7}"/>
              </a:ext>
            </a:extLst>
          </p:cNvPr>
          <p:cNvSpPr txBox="1"/>
          <p:nvPr/>
        </p:nvSpPr>
        <p:spPr>
          <a:xfrm>
            <a:off x="5991138" y="1459686"/>
            <a:ext cx="2322559" cy="369332"/>
          </a:xfrm>
          <a:prstGeom prst="rect">
            <a:avLst/>
          </a:prstGeom>
          <a:noFill/>
        </p:spPr>
        <p:txBody>
          <a:bodyPr wrap="none" rtlCol="0">
            <a:spAutoFit/>
          </a:bodyPr>
          <a:lstStyle/>
          <a:p>
            <a:r>
              <a:rPr lang="en-US" dirty="0"/>
              <a:t>“background” function</a:t>
            </a:r>
            <a:endParaRPr lang="LID4096" dirty="0"/>
          </a:p>
        </p:txBody>
      </p:sp>
      <p:sp>
        <p:nvSpPr>
          <p:cNvPr id="15" name="TextBox 14">
            <a:extLst>
              <a:ext uri="{FF2B5EF4-FFF2-40B4-BE49-F238E27FC236}">
                <a16:creationId xmlns:a16="http://schemas.microsoft.com/office/drawing/2014/main" id="{F9AB415E-4A61-5BAA-FC12-D853A6881BD4}"/>
              </a:ext>
            </a:extLst>
          </p:cNvPr>
          <p:cNvSpPr txBox="1"/>
          <p:nvPr/>
        </p:nvSpPr>
        <p:spPr>
          <a:xfrm>
            <a:off x="376026" y="4198230"/>
            <a:ext cx="2821496" cy="2308324"/>
          </a:xfrm>
          <a:prstGeom prst="rect">
            <a:avLst/>
          </a:prstGeom>
          <a:noFill/>
        </p:spPr>
        <p:txBody>
          <a:bodyPr wrap="square" rtlCol="0">
            <a:spAutoFit/>
          </a:bodyPr>
          <a:lstStyle/>
          <a:p>
            <a:r>
              <a:rPr lang="en-US" dirty="0"/>
              <a:t>Non-minimal coupling is positive (2.8</a:t>
            </a:r>
            <a:r>
              <a:rPr lang="el-GR" dirty="0"/>
              <a:t>σ</a:t>
            </a:r>
            <a:r>
              <a:rPr lang="en-US" dirty="0"/>
              <a:t>), probably to allow for phantom-crossing.</a:t>
            </a:r>
          </a:p>
          <a:p>
            <a:endParaRPr lang="en-US" dirty="0"/>
          </a:p>
          <a:p>
            <a:r>
              <a:rPr lang="en-US" dirty="0"/>
              <a:t>The background evolution depends non-trivially on these functions, but we can compute </a:t>
            </a:r>
            <a:r>
              <a:rPr lang="en-US" i="1" dirty="0"/>
              <a:t>w</a:t>
            </a:r>
            <a:r>
              <a:rPr lang="en-US" dirty="0"/>
              <a:t>.</a:t>
            </a:r>
            <a:endParaRPr lang="LID4096" dirty="0"/>
          </a:p>
        </p:txBody>
      </p:sp>
      <p:sp>
        <p:nvSpPr>
          <p:cNvPr id="17" name="TextBox 16">
            <a:extLst>
              <a:ext uri="{FF2B5EF4-FFF2-40B4-BE49-F238E27FC236}">
                <a16:creationId xmlns:a16="http://schemas.microsoft.com/office/drawing/2014/main" id="{61097B11-CE90-6829-31A2-FFACFE42E177}"/>
              </a:ext>
            </a:extLst>
          </p:cNvPr>
          <p:cNvSpPr txBox="1"/>
          <p:nvPr/>
        </p:nvSpPr>
        <p:spPr>
          <a:xfrm>
            <a:off x="10394195" y="1652307"/>
            <a:ext cx="1627229" cy="1477328"/>
          </a:xfrm>
          <a:prstGeom prst="rect">
            <a:avLst/>
          </a:prstGeom>
          <a:noFill/>
        </p:spPr>
        <p:txBody>
          <a:bodyPr wrap="square">
            <a:spAutoFit/>
          </a:bodyPr>
          <a:lstStyle/>
          <a:p>
            <a:r>
              <a:rPr lang="en-US" dirty="0"/>
              <a:t>a = 1/(1+z)</a:t>
            </a:r>
          </a:p>
          <a:p>
            <a:endParaRPr lang="en-US" dirty="0"/>
          </a:p>
          <a:p>
            <a:r>
              <a:rPr lang="en-US" dirty="0"/>
              <a:t>Functions are fixed to zero at a=0.</a:t>
            </a:r>
            <a:endParaRPr lang="LID4096" dirty="0"/>
          </a:p>
        </p:txBody>
      </p:sp>
      <p:cxnSp>
        <p:nvCxnSpPr>
          <p:cNvPr id="6" name="Straight Arrow Connector 5">
            <a:extLst>
              <a:ext uri="{FF2B5EF4-FFF2-40B4-BE49-F238E27FC236}">
                <a16:creationId xmlns:a16="http://schemas.microsoft.com/office/drawing/2014/main" id="{9796AFF1-152E-8DEB-0484-D8C6D757714A}"/>
              </a:ext>
            </a:extLst>
          </p:cNvPr>
          <p:cNvCxnSpPr/>
          <p:nvPr/>
        </p:nvCxnSpPr>
        <p:spPr>
          <a:xfrm flipH="1" flipV="1">
            <a:off x="914400" y="2482850"/>
            <a:ext cx="101600" cy="20955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7EA3861-8FD3-CCE4-B6D7-84739FFBEC33}"/>
              </a:ext>
            </a:extLst>
          </p:cNvPr>
          <p:cNvSpPr txBox="1"/>
          <p:nvPr/>
        </p:nvSpPr>
        <p:spPr>
          <a:xfrm>
            <a:off x="923950" y="2593475"/>
            <a:ext cx="1997983" cy="338554"/>
          </a:xfrm>
          <a:prstGeom prst="rect">
            <a:avLst/>
          </a:prstGeom>
          <a:noFill/>
        </p:spPr>
        <p:txBody>
          <a:bodyPr wrap="none" rtlCol="0">
            <a:spAutoFit/>
          </a:bodyPr>
          <a:lstStyle/>
          <a:p>
            <a:r>
              <a:rPr lang="en-US" sz="1600" dirty="0">
                <a:solidFill>
                  <a:srgbClr val="3D5BA6"/>
                </a:solidFill>
              </a:rPr>
              <a:t>fixed in early universe</a:t>
            </a:r>
            <a:endParaRPr lang="LID4096" sz="1600" dirty="0">
              <a:solidFill>
                <a:srgbClr val="3D5BA6"/>
              </a:solidFill>
            </a:endParaRPr>
          </a:p>
        </p:txBody>
      </p:sp>
      <p:cxnSp>
        <p:nvCxnSpPr>
          <p:cNvPr id="9" name="Straight Arrow Connector 8">
            <a:extLst>
              <a:ext uri="{FF2B5EF4-FFF2-40B4-BE49-F238E27FC236}">
                <a16:creationId xmlns:a16="http://schemas.microsoft.com/office/drawing/2014/main" id="{86540182-EE72-2BD8-9FDB-4268FC47C6F2}"/>
              </a:ext>
            </a:extLst>
          </p:cNvPr>
          <p:cNvCxnSpPr/>
          <p:nvPr/>
        </p:nvCxnSpPr>
        <p:spPr>
          <a:xfrm flipH="1" flipV="1">
            <a:off x="5956188" y="2482850"/>
            <a:ext cx="101600" cy="209550"/>
          </a:xfrm>
          <a:prstGeom prst="straightConnector1">
            <a:avLst/>
          </a:prstGeom>
          <a:ln w="190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53C22CB-3AA1-85E6-379C-0ACB7A9A1F19}"/>
              </a:ext>
            </a:extLst>
          </p:cNvPr>
          <p:cNvSpPr txBox="1"/>
          <p:nvPr/>
        </p:nvSpPr>
        <p:spPr>
          <a:xfrm>
            <a:off x="5965738" y="2606175"/>
            <a:ext cx="1997983" cy="338554"/>
          </a:xfrm>
          <a:prstGeom prst="rect">
            <a:avLst/>
          </a:prstGeom>
          <a:noFill/>
        </p:spPr>
        <p:txBody>
          <a:bodyPr wrap="none" rtlCol="0">
            <a:spAutoFit/>
          </a:bodyPr>
          <a:lstStyle/>
          <a:p>
            <a:r>
              <a:rPr lang="en-US" sz="1600" dirty="0">
                <a:solidFill>
                  <a:srgbClr val="3D5BA6"/>
                </a:solidFill>
              </a:rPr>
              <a:t>fixed in early universe</a:t>
            </a:r>
            <a:endParaRPr lang="LID4096" sz="1600" dirty="0">
              <a:solidFill>
                <a:srgbClr val="3D5BA6"/>
              </a:solidFill>
            </a:endParaRPr>
          </a:p>
        </p:txBody>
      </p:sp>
      <p:sp>
        <p:nvSpPr>
          <p:cNvPr id="3" name="TextBox 2">
            <a:extLst>
              <a:ext uri="{FF2B5EF4-FFF2-40B4-BE49-F238E27FC236}">
                <a16:creationId xmlns:a16="http://schemas.microsoft.com/office/drawing/2014/main" id="{01B2A16B-6773-9EE7-4AA9-EC3C0E0826BD}"/>
              </a:ext>
            </a:extLst>
          </p:cNvPr>
          <p:cNvSpPr txBox="1"/>
          <p:nvPr/>
        </p:nvSpPr>
        <p:spPr>
          <a:xfrm>
            <a:off x="900007" y="1020748"/>
            <a:ext cx="5842240" cy="369332"/>
          </a:xfrm>
          <a:prstGeom prst="rect">
            <a:avLst/>
          </a:prstGeom>
          <a:noFill/>
        </p:spPr>
        <p:txBody>
          <a:bodyPr wrap="none" rtlCol="0">
            <a:spAutoFit/>
          </a:bodyPr>
          <a:lstStyle/>
          <a:p>
            <a:r>
              <a:rPr lang="en-US" dirty="0"/>
              <a:t>Base: CMB + BAO + </a:t>
            </a:r>
            <a:r>
              <a:rPr lang="en-US" dirty="0" err="1"/>
              <a:t>SNIa</a:t>
            </a:r>
            <a:r>
              <a:rPr lang="en-US" dirty="0"/>
              <a:t> ; DESY3 is 3x2pt w/ linear scale cuts</a:t>
            </a:r>
            <a:endParaRPr lang="LID4096" dirty="0"/>
          </a:p>
        </p:txBody>
      </p:sp>
      <p:pic>
        <p:nvPicPr>
          <p:cNvPr id="18" name="Picture 17" descr="The image depicts an equation representing a chemical reaction where the reactant WDE(a) transforms into a product with two carbon (C) atoms, one nitrogen (N) atom, and three hydrogen (H) molecules.&#10;&#10;AI-generated content may be incorrect.">
            <a:extLst>
              <a:ext uri="{FF2B5EF4-FFF2-40B4-BE49-F238E27FC236}">
                <a16:creationId xmlns:a16="http://schemas.microsoft.com/office/drawing/2014/main" id="{6920B5C1-4ED1-AC1D-2440-1BB360369194}"/>
              </a:ext>
            </a:extLst>
          </p:cNvPr>
          <p:cNvPicPr>
            <a:picLocks noChangeAspect="1"/>
          </p:cNvPicPr>
          <p:nvPr/>
        </p:nvPicPr>
        <p:blipFill>
          <a:blip r:embed="rId5"/>
          <a:stretch>
            <a:fillRect/>
          </a:stretch>
        </p:blipFill>
        <p:spPr>
          <a:xfrm>
            <a:off x="8637916" y="4164611"/>
            <a:ext cx="3030747" cy="792270"/>
          </a:xfrm>
          <a:prstGeom prst="rect">
            <a:avLst/>
          </a:prstGeom>
        </p:spPr>
      </p:pic>
      <p:sp>
        <p:nvSpPr>
          <p:cNvPr id="19" name="TextBox 18">
            <a:extLst>
              <a:ext uri="{FF2B5EF4-FFF2-40B4-BE49-F238E27FC236}">
                <a16:creationId xmlns:a16="http://schemas.microsoft.com/office/drawing/2014/main" id="{E048916A-93BA-B41D-FFDE-FDF362F5673E}"/>
              </a:ext>
            </a:extLst>
          </p:cNvPr>
          <p:cNvSpPr txBox="1"/>
          <p:nvPr/>
        </p:nvSpPr>
        <p:spPr>
          <a:xfrm>
            <a:off x="8701179" y="5004916"/>
            <a:ext cx="3108223" cy="646331"/>
          </a:xfrm>
          <a:prstGeom prst="rect">
            <a:avLst/>
          </a:prstGeom>
          <a:noFill/>
        </p:spPr>
        <p:txBody>
          <a:bodyPr wrap="none" rtlCol="0">
            <a:spAutoFit/>
          </a:bodyPr>
          <a:lstStyle/>
          <a:p>
            <a:r>
              <a:rPr lang="en-US" dirty="0"/>
              <a:t>Need c &gt; 0 for stability</a:t>
            </a:r>
          </a:p>
          <a:p>
            <a:r>
              <a:rPr lang="en-US" dirty="0">
                <a:sym typeface="Wingdings" panose="05000000000000000000" pitchFamily="2" charset="2"/>
              </a:rPr>
              <a:t> Cannot cross if Ω is constant</a:t>
            </a:r>
            <a:endParaRPr lang="LID4096" dirty="0"/>
          </a:p>
        </p:txBody>
      </p:sp>
      <p:sp>
        <p:nvSpPr>
          <p:cNvPr id="21" name="TextBox 20">
            <a:extLst>
              <a:ext uri="{FF2B5EF4-FFF2-40B4-BE49-F238E27FC236}">
                <a16:creationId xmlns:a16="http://schemas.microsoft.com/office/drawing/2014/main" id="{9044A244-E55A-2591-C972-B96672DD5C10}"/>
              </a:ext>
            </a:extLst>
          </p:cNvPr>
          <p:cNvSpPr txBox="1"/>
          <p:nvPr/>
        </p:nvSpPr>
        <p:spPr>
          <a:xfrm>
            <a:off x="8758941" y="5826515"/>
            <a:ext cx="3108223" cy="646331"/>
          </a:xfrm>
          <a:prstGeom prst="rect">
            <a:avLst/>
          </a:prstGeom>
          <a:noFill/>
        </p:spPr>
        <p:txBody>
          <a:bodyPr wrap="square">
            <a:spAutoFit/>
          </a:bodyPr>
          <a:lstStyle/>
          <a:p>
            <a:r>
              <a:rPr lang="en-US" sz="1800" dirty="0">
                <a:sym typeface="Wingdings" panose="05000000000000000000" pitchFamily="2" charset="2"/>
              </a:rPr>
              <a:t>Also, clustering and lensing are weaker than in GR for Ω &gt; 0</a:t>
            </a:r>
            <a:endParaRPr lang="LID4096" dirty="0"/>
          </a:p>
        </p:txBody>
      </p:sp>
    </p:spTree>
    <p:extLst>
      <p:ext uri="{BB962C8B-B14F-4D97-AF65-F5344CB8AC3E}">
        <p14:creationId xmlns:p14="http://schemas.microsoft.com/office/powerpoint/2010/main" val="111113028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DAFB-97FA-8A39-7F67-4F83C080FA58}"/>
              </a:ext>
            </a:extLst>
          </p:cNvPr>
          <p:cNvSpPr>
            <a:spLocks noGrp="1"/>
          </p:cNvSpPr>
          <p:nvPr>
            <p:ph type="title"/>
          </p:nvPr>
        </p:nvSpPr>
        <p:spPr/>
        <p:txBody>
          <a:bodyPr/>
          <a:lstStyle/>
          <a:p>
            <a:r>
              <a:rPr lang="en-US" dirty="0">
                <a:latin typeface="Arial Rounded MT Bold" panose="020F0704030504030204" pitchFamily="34" charset="0"/>
              </a:rPr>
              <a:t>Impact of smoothness prior</a:t>
            </a:r>
            <a:endParaRPr lang="LID4096" dirty="0">
              <a:latin typeface="Arial Rounded MT Bold" panose="020F0704030504030204" pitchFamily="34" charset="0"/>
            </a:endParaRPr>
          </a:p>
        </p:txBody>
      </p:sp>
      <p:pic>
        <p:nvPicPr>
          <p:cNvPr id="5" name="Picture 4" descr="The image appears to be a graphical representation of a distribution or data set, likely showing a comparison between two scenarios (with and without prior) and including a range of values on the y-axis, which may represent a variable like WDE.&#10;&#10;AI-generated content may be incorrect.">
            <a:extLst>
              <a:ext uri="{FF2B5EF4-FFF2-40B4-BE49-F238E27FC236}">
                <a16:creationId xmlns:a16="http://schemas.microsoft.com/office/drawing/2014/main" id="{B25AEC4C-8C18-E6FE-6731-4341AB39C44E}"/>
              </a:ext>
            </a:extLst>
          </p:cNvPr>
          <p:cNvPicPr>
            <a:picLocks noChangeAspect="1"/>
          </p:cNvPicPr>
          <p:nvPr/>
        </p:nvPicPr>
        <p:blipFill>
          <a:blip r:embed="rId2"/>
          <a:stretch>
            <a:fillRect/>
          </a:stretch>
        </p:blipFill>
        <p:spPr>
          <a:xfrm>
            <a:off x="0" y="1980653"/>
            <a:ext cx="12192000" cy="3375572"/>
          </a:xfrm>
          <a:prstGeom prst="rect">
            <a:avLst/>
          </a:prstGeom>
        </p:spPr>
      </p:pic>
      <p:sp>
        <p:nvSpPr>
          <p:cNvPr id="3" name="TextBox 2">
            <a:extLst>
              <a:ext uri="{FF2B5EF4-FFF2-40B4-BE49-F238E27FC236}">
                <a16:creationId xmlns:a16="http://schemas.microsoft.com/office/drawing/2014/main" id="{DB72D15E-CCCF-6C6F-78DE-F2B788806AE7}"/>
              </a:ext>
            </a:extLst>
          </p:cNvPr>
          <p:cNvSpPr txBox="1"/>
          <p:nvPr/>
        </p:nvSpPr>
        <p:spPr>
          <a:xfrm>
            <a:off x="514350" y="1390650"/>
            <a:ext cx="9734550" cy="400110"/>
          </a:xfrm>
          <a:prstGeom prst="rect">
            <a:avLst/>
          </a:prstGeom>
          <a:noFill/>
        </p:spPr>
        <p:txBody>
          <a:bodyPr wrap="square" rtlCol="0">
            <a:spAutoFit/>
          </a:bodyPr>
          <a:lstStyle/>
          <a:p>
            <a:r>
              <a:rPr lang="en-US" sz="2000" dirty="0"/>
              <a:t>Does the smoothness prior actually make the results smoother?</a:t>
            </a:r>
            <a:endParaRPr lang="LID4096" sz="2000" dirty="0"/>
          </a:p>
        </p:txBody>
      </p:sp>
      <p:sp>
        <p:nvSpPr>
          <p:cNvPr id="6" name="TextBox 5">
            <a:extLst>
              <a:ext uri="{FF2B5EF4-FFF2-40B4-BE49-F238E27FC236}">
                <a16:creationId xmlns:a16="http://schemas.microsoft.com/office/drawing/2014/main" id="{2D85C740-2143-4DD6-E11F-18DC3E2D95E9}"/>
              </a:ext>
            </a:extLst>
          </p:cNvPr>
          <p:cNvSpPr txBox="1"/>
          <p:nvPr/>
        </p:nvSpPr>
        <p:spPr>
          <a:xfrm>
            <a:off x="514350" y="5506208"/>
            <a:ext cx="9734550" cy="1015663"/>
          </a:xfrm>
          <a:prstGeom prst="rect">
            <a:avLst/>
          </a:prstGeom>
          <a:noFill/>
        </p:spPr>
        <p:txBody>
          <a:bodyPr wrap="square" rtlCol="0">
            <a:spAutoFit/>
          </a:bodyPr>
          <a:lstStyle/>
          <a:p>
            <a:r>
              <a:rPr lang="en-US" sz="2000" dirty="0"/>
              <a:t>Could it be even smoother?</a:t>
            </a:r>
          </a:p>
          <a:p>
            <a:pPr marL="285750" indent="-285750">
              <a:buFont typeface="Arial" panose="020B0604020202020204" pitchFamily="34" charset="0"/>
              <a:buChar char="•"/>
            </a:pPr>
            <a:r>
              <a:rPr lang="en-US" sz="2000" dirty="0"/>
              <a:t>Could we set the parameters by including them as free parameters?</a:t>
            </a:r>
          </a:p>
          <a:p>
            <a:pPr marL="285750" indent="-285750">
              <a:buFont typeface="Arial" panose="020B0604020202020204" pitchFamily="34" charset="0"/>
              <a:buChar char="•"/>
            </a:pPr>
            <a:r>
              <a:rPr lang="en-US" sz="2000" dirty="0"/>
              <a:t>Other methods to reduce spurious oscillations? </a:t>
            </a:r>
            <a:endParaRPr lang="LID4096" sz="2000" dirty="0"/>
          </a:p>
        </p:txBody>
      </p:sp>
    </p:spTree>
    <p:extLst>
      <p:ext uri="{BB962C8B-B14F-4D97-AF65-F5344CB8AC3E}">
        <p14:creationId xmlns:p14="http://schemas.microsoft.com/office/powerpoint/2010/main" val="427540544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he diagram illustrates a distribution or set of values on a z-axis, likely representing statistical data, with values ranging from -2.5 to 2.0.&#10;&#10;AI-generated content may be incorrect.">
            <a:extLst>
              <a:ext uri="{FF2B5EF4-FFF2-40B4-BE49-F238E27FC236}">
                <a16:creationId xmlns:a16="http://schemas.microsoft.com/office/drawing/2014/main" id="{AA104FCF-36D7-74BD-5F5C-ED09A311C444}"/>
              </a:ext>
            </a:extLst>
          </p:cNvPr>
          <p:cNvPicPr>
            <a:picLocks noChangeAspect="1"/>
          </p:cNvPicPr>
          <p:nvPr/>
        </p:nvPicPr>
        <p:blipFill>
          <a:blip r:embed="rId3"/>
          <a:stretch>
            <a:fillRect/>
          </a:stretch>
        </p:blipFill>
        <p:spPr>
          <a:xfrm>
            <a:off x="8370793" y="4189849"/>
            <a:ext cx="3750281" cy="2611985"/>
          </a:xfrm>
          <a:prstGeom prst="rect">
            <a:avLst/>
          </a:prstGeom>
        </p:spPr>
      </p:pic>
      <p:pic>
        <p:nvPicPr>
          <p:cNvPr id="7" name="Picture 6" descr="The image appears to be a graph or chart displaying a series of values, likely representing a statistical distribution or a set of data points. It includes a base value and various other values that increase and decrease, along with some negative values. There are also labels such as Y1, Y2, and a few others, possibly indicating different categories or variables.&#10;&#10;AI-generated content may be incorrect.">
            <a:extLst>
              <a:ext uri="{FF2B5EF4-FFF2-40B4-BE49-F238E27FC236}">
                <a16:creationId xmlns:a16="http://schemas.microsoft.com/office/drawing/2014/main" id="{6F3EB834-BF48-B95E-F23F-674A6845A346}"/>
              </a:ext>
            </a:extLst>
          </p:cNvPr>
          <p:cNvPicPr>
            <a:picLocks noChangeAspect="1"/>
          </p:cNvPicPr>
          <p:nvPr/>
        </p:nvPicPr>
        <p:blipFill>
          <a:blip r:embed="rId4"/>
          <a:stretch>
            <a:fillRect/>
          </a:stretch>
        </p:blipFill>
        <p:spPr>
          <a:xfrm>
            <a:off x="-35768" y="1805665"/>
            <a:ext cx="8488471" cy="5016984"/>
          </a:xfrm>
          <a:prstGeom prst="rect">
            <a:avLst/>
          </a:prstGeom>
        </p:spPr>
      </p:pic>
      <p:sp>
        <p:nvSpPr>
          <p:cNvPr id="2" name="Title 1">
            <a:extLst>
              <a:ext uri="{FF2B5EF4-FFF2-40B4-BE49-F238E27FC236}">
                <a16:creationId xmlns:a16="http://schemas.microsoft.com/office/drawing/2014/main" id="{E7E1C1D5-BFCD-B1BC-FAC8-AA4C60C74767}"/>
              </a:ext>
            </a:extLst>
          </p:cNvPr>
          <p:cNvSpPr>
            <a:spLocks noGrp="1"/>
          </p:cNvSpPr>
          <p:nvPr>
            <p:ph type="title"/>
          </p:nvPr>
        </p:nvSpPr>
        <p:spPr/>
        <p:txBody>
          <a:bodyPr/>
          <a:lstStyle/>
          <a:p>
            <a:r>
              <a:rPr lang="en-US" dirty="0">
                <a:latin typeface="Arial Rounded MT Bold" panose="020F0704030504030204" pitchFamily="34" charset="0"/>
              </a:rPr>
              <a:t>Varying more EFT functions</a:t>
            </a:r>
            <a:endParaRPr lang="LID4096" dirty="0">
              <a:latin typeface="Arial Rounded MT Bold" panose="020F0704030504030204" pitchFamily="34" charset="0"/>
            </a:endParaRPr>
          </a:p>
        </p:txBody>
      </p:sp>
      <p:sp>
        <p:nvSpPr>
          <p:cNvPr id="5" name="TextBox 4">
            <a:extLst>
              <a:ext uri="{FF2B5EF4-FFF2-40B4-BE49-F238E27FC236}">
                <a16:creationId xmlns:a16="http://schemas.microsoft.com/office/drawing/2014/main" id="{399CD03B-7D2A-97C2-5575-A0BECA99B866}"/>
              </a:ext>
            </a:extLst>
          </p:cNvPr>
          <p:cNvSpPr txBox="1"/>
          <p:nvPr/>
        </p:nvSpPr>
        <p:spPr>
          <a:xfrm rot="1293720">
            <a:off x="8917751" y="489296"/>
            <a:ext cx="3126996" cy="1077218"/>
          </a:xfrm>
          <a:prstGeom prst="rect">
            <a:avLst/>
          </a:prstGeom>
          <a:noFill/>
        </p:spPr>
        <p:txBody>
          <a:bodyPr wrap="square">
            <a:spAutoFit/>
          </a:bodyPr>
          <a:lstStyle/>
          <a:p>
            <a:pPr>
              <a:buNone/>
            </a:pPr>
            <a:r>
              <a:rPr lang="" sz="3200" dirty="0">
                <a:solidFill>
                  <a:srgbClr val="FF0000"/>
                </a:solidFill>
                <a:latin typeface="Stencil" panose="040409050D0802020404" pitchFamily="82" charset="0"/>
              </a:rPr>
              <a:t>Ongoing / preliminary</a:t>
            </a:r>
          </a:p>
        </p:txBody>
      </p:sp>
      <p:sp>
        <p:nvSpPr>
          <p:cNvPr id="8" name="TextBox 7">
            <a:extLst>
              <a:ext uri="{FF2B5EF4-FFF2-40B4-BE49-F238E27FC236}">
                <a16:creationId xmlns:a16="http://schemas.microsoft.com/office/drawing/2014/main" id="{C35BEEBF-4AB3-E57A-B5FD-10419761938C}"/>
              </a:ext>
            </a:extLst>
          </p:cNvPr>
          <p:cNvSpPr txBox="1"/>
          <p:nvPr/>
        </p:nvSpPr>
        <p:spPr>
          <a:xfrm>
            <a:off x="763398" y="1097779"/>
            <a:ext cx="8257566" cy="707886"/>
          </a:xfrm>
          <a:prstGeom prst="rect">
            <a:avLst/>
          </a:prstGeom>
          <a:noFill/>
        </p:spPr>
        <p:txBody>
          <a:bodyPr wrap="square" rtlCol="0">
            <a:spAutoFit/>
          </a:bodyPr>
          <a:lstStyle/>
          <a:p>
            <a:pPr marL="342900" indent="-342900">
              <a:buFont typeface="Wingdings" panose="05000000000000000000" pitchFamily="2" charset="2"/>
              <a:buChar char="à"/>
            </a:pPr>
            <a:r>
              <a:rPr lang="en-US" sz="2000" dirty="0" err="1"/>
              <a:t>Horndeski</a:t>
            </a:r>
            <a:r>
              <a:rPr lang="en-US" sz="2000" dirty="0"/>
              <a:t> with luminal GW; Ye, </a:t>
            </a:r>
            <a:r>
              <a:rPr lang="en-US" sz="2000" dirty="0" err="1"/>
              <a:t>Chudaykin</a:t>
            </a:r>
            <a:r>
              <a:rPr lang="en-US" sz="2000" dirty="0"/>
              <a:t>, </a:t>
            </a:r>
            <a:r>
              <a:rPr lang="en-US" sz="2000" dirty="0" err="1"/>
              <a:t>Bonvin</a:t>
            </a:r>
            <a:r>
              <a:rPr lang="en-US" sz="2000" dirty="0"/>
              <a:t>, me + Silvestri group</a:t>
            </a:r>
          </a:p>
          <a:p>
            <a:r>
              <a:rPr lang="en-US" sz="2000" dirty="0"/>
              <a:t>	(Maria Luisa </a:t>
            </a:r>
            <a:r>
              <a:rPr lang="en-US" sz="2000" dirty="0" err="1"/>
              <a:t>Gallavotti</a:t>
            </a:r>
            <a:r>
              <a:rPr lang="en-US" sz="2000" dirty="0"/>
              <a:t>, Stan </a:t>
            </a:r>
            <a:r>
              <a:rPr lang="en-US" sz="2000" dirty="0" err="1"/>
              <a:t>Verhoeve</a:t>
            </a:r>
            <a:r>
              <a:rPr lang="en-US" sz="2000" dirty="0"/>
              <a:t>, Dani de Boe)</a:t>
            </a:r>
          </a:p>
        </p:txBody>
      </p:sp>
      <p:sp>
        <p:nvSpPr>
          <p:cNvPr id="10" name="TextBox 9">
            <a:extLst>
              <a:ext uri="{FF2B5EF4-FFF2-40B4-BE49-F238E27FC236}">
                <a16:creationId xmlns:a16="http://schemas.microsoft.com/office/drawing/2014/main" id="{9CFB7B14-0149-34E8-BC43-610B3752CF27}"/>
              </a:ext>
            </a:extLst>
          </p:cNvPr>
          <p:cNvSpPr txBox="1"/>
          <p:nvPr/>
        </p:nvSpPr>
        <p:spPr>
          <a:xfrm>
            <a:off x="963255" y="3521858"/>
            <a:ext cx="3221371" cy="369332"/>
          </a:xfrm>
          <a:prstGeom prst="rect">
            <a:avLst/>
          </a:prstGeom>
          <a:noFill/>
        </p:spPr>
        <p:txBody>
          <a:bodyPr wrap="square" rtlCol="0">
            <a:spAutoFit/>
          </a:bodyPr>
          <a:lstStyle/>
          <a:p>
            <a:r>
              <a:rPr lang="en-US" dirty="0"/>
              <a:t>non-minimal coupling</a:t>
            </a:r>
          </a:p>
        </p:txBody>
      </p:sp>
      <p:sp>
        <p:nvSpPr>
          <p:cNvPr id="12" name="TextBox 11">
            <a:extLst>
              <a:ext uri="{FF2B5EF4-FFF2-40B4-BE49-F238E27FC236}">
                <a16:creationId xmlns:a16="http://schemas.microsoft.com/office/drawing/2014/main" id="{A24E2941-C190-E096-D562-83D19065AB2A}"/>
              </a:ext>
            </a:extLst>
          </p:cNvPr>
          <p:cNvSpPr txBox="1"/>
          <p:nvPr/>
        </p:nvSpPr>
        <p:spPr>
          <a:xfrm>
            <a:off x="5033396" y="2016394"/>
            <a:ext cx="3221371" cy="369332"/>
          </a:xfrm>
          <a:prstGeom prst="rect">
            <a:avLst/>
          </a:prstGeom>
          <a:noFill/>
        </p:spPr>
        <p:txBody>
          <a:bodyPr wrap="square" rtlCol="0">
            <a:spAutoFit/>
          </a:bodyPr>
          <a:lstStyle/>
          <a:p>
            <a:r>
              <a:rPr lang="en-US" dirty="0"/>
              <a:t>“background”</a:t>
            </a:r>
          </a:p>
        </p:txBody>
      </p:sp>
      <p:sp>
        <p:nvSpPr>
          <p:cNvPr id="14" name="TextBox 13">
            <a:extLst>
              <a:ext uri="{FF2B5EF4-FFF2-40B4-BE49-F238E27FC236}">
                <a16:creationId xmlns:a16="http://schemas.microsoft.com/office/drawing/2014/main" id="{237C61EE-AB24-D042-3E33-D6C9C6E055C4}"/>
              </a:ext>
            </a:extLst>
          </p:cNvPr>
          <p:cNvSpPr txBox="1"/>
          <p:nvPr/>
        </p:nvSpPr>
        <p:spPr>
          <a:xfrm>
            <a:off x="803863" y="4317631"/>
            <a:ext cx="2056783" cy="646331"/>
          </a:xfrm>
          <a:prstGeom prst="rect">
            <a:avLst/>
          </a:prstGeom>
          <a:noFill/>
        </p:spPr>
        <p:txBody>
          <a:bodyPr wrap="square" rtlCol="0">
            <a:spAutoFit/>
          </a:bodyPr>
          <a:lstStyle/>
          <a:p>
            <a:r>
              <a:rPr lang="en-US" dirty="0" err="1"/>
              <a:t>kineticity</a:t>
            </a:r>
            <a:r>
              <a:rPr lang="en-US" dirty="0"/>
              <a:t> – difficult to constrain</a:t>
            </a:r>
          </a:p>
        </p:txBody>
      </p:sp>
      <p:sp>
        <p:nvSpPr>
          <p:cNvPr id="16" name="TextBox 15">
            <a:extLst>
              <a:ext uri="{FF2B5EF4-FFF2-40B4-BE49-F238E27FC236}">
                <a16:creationId xmlns:a16="http://schemas.microsoft.com/office/drawing/2014/main" id="{C4D6C749-A6EA-1722-0782-D1ACFB29760F}"/>
              </a:ext>
            </a:extLst>
          </p:cNvPr>
          <p:cNvSpPr txBox="1"/>
          <p:nvPr/>
        </p:nvSpPr>
        <p:spPr>
          <a:xfrm>
            <a:off x="5856194" y="4287609"/>
            <a:ext cx="2398573" cy="369332"/>
          </a:xfrm>
          <a:prstGeom prst="rect">
            <a:avLst/>
          </a:prstGeom>
          <a:noFill/>
        </p:spPr>
        <p:txBody>
          <a:bodyPr wrap="square" rtlCol="0">
            <a:spAutoFit/>
          </a:bodyPr>
          <a:lstStyle/>
          <a:p>
            <a:r>
              <a:rPr lang="en-US" dirty="0"/>
              <a:t>braiding</a:t>
            </a:r>
          </a:p>
        </p:txBody>
      </p:sp>
      <p:sp>
        <p:nvSpPr>
          <p:cNvPr id="18" name="TextBox 17">
            <a:extLst>
              <a:ext uri="{FF2B5EF4-FFF2-40B4-BE49-F238E27FC236}">
                <a16:creationId xmlns:a16="http://schemas.microsoft.com/office/drawing/2014/main" id="{00293A9D-3011-E552-15F4-7123005BEE7D}"/>
              </a:ext>
            </a:extLst>
          </p:cNvPr>
          <p:cNvSpPr txBox="1"/>
          <p:nvPr/>
        </p:nvSpPr>
        <p:spPr>
          <a:xfrm>
            <a:off x="8812528" y="6084977"/>
            <a:ext cx="2060894" cy="369332"/>
          </a:xfrm>
          <a:prstGeom prst="rect">
            <a:avLst/>
          </a:prstGeom>
          <a:noFill/>
        </p:spPr>
        <p:txBody>
          <a:bodyPr wrap="square" rtlCol="0">
            <a:spAutoFit/>
          </a:bodyPr>
          <a:lstStyle/>
          <a:p>
            <a:r>
              <a:rPr lang="en-US" dirty="0"/>
              <a:t>derived function</a:t>
            </a:r>
          </a:p>
        </p:txBody>
      </p:sp>
      <p:sp>
        <p:nvSpPr>
          <p:cNvPr id="20" name="TextBox 19">
            <a:extLst>
              <a:ext uri="{FF2B5EF4-FFF2-40B4-BE49-F238E27FC236}">
                <a16:creationId xmlns:a16="http://schemas.microsoft.com/office/drawing/2014/main" id="{80BA7B10-70B1-52A0-F0EA-AC6B272DE3F0}"/>
              </a:ext>
            </a:extLst>
          </p:cNvPr>
          <p:cNvSpPr txBox="1"/>
          <p:nvPr/>
        </p:nvSpPr>
        <p:spPr>
          <a:xfrm>
            <a:off x="8422547" y="1872942"/>
            <a:ext cx="3439486" cy="2308324"/>
          </a:xfrm>
          <a:prstGeom prst="rect">
            <a:avLst/>
          </a:prstGeom>
          <a:noFill/>
        </p:spPr>
        <p:txBody>
          <a:bodyPr wrap="square" rtlCol="0">
            <a:spAutoFit/>
          </a:bodyPr>
          <a:lstStyle/>
          <a:p>
            <a:pPr marL="285750" indent="-285750">
              <a:buFont typeface="Arial" panose="020B0604020202020204" pitchFamily="34" charset="0"/>
              <a:buChar char="•"/>
            </a:pPr>
            <a:r>
              <a:rPr lang="en-US" dirty="0"/>
              <a:t>‘Base’ is now the previously extended data set (purple).</a:t>
            </a:r>
          </a:p>
          <a:p>
            <a:pPr marL="285750" indent="-285750">
              <a:buFont typeface="Arial" panose="020B0604020202020204" pitchFamily="34" charset="0"/>
              <a:buChar char="•"/>
            </a:pPr>
            <a:r>
              <a:rPr lang="en-US" dirty="0"/>
              <a:t>No significant change in </a:t>
            </a:r>
            <a:r>
              <a:rPr lang="el-GR" dirty="0"/>
              <a:t>Ω </a:t>
            </a:r>
            <a:r>
              <a:rPr lang="en-US" dirty="0"/>
              <a:t>and </a:t>
            </a:r>
            <a:r>
              <a:rPr lang="el-GR" dirty="0"/>
              <a:t>Λ </a:t>
            </a:r>
            <a:r>
              <a:rPr lang="en-US" dirty="0"/>
              <a:t>visible w/o FS data.</a:t>
            </a:r>
          </a:p>
          <a:p>
            <a:pPr marL="285750" indent="-285750">
              <a:buFont typeface="Arial" panose="020B0604020202020204" pitchFamily="34" charset="0"/>
              <a:buChar char="•"/>
            </a:pPr>
            <a:r>
              <a:rPr lang="en-US" dirty="0" err="1"/>
              <a:t>Kineticity</a:t>
            </a:r>
            <a:r>
              <a:rPr lang="en-US" dirty="0"/>
              <a:t> is badly constrained.</a:t>
            </a:r>
          </a:p>
          <a:p>
            <a:pPr marL="285750" indent="-285750">
              <a:buFont typeface="Arial" panose="020B0604020202020204" pitchFamily="34" charset="0"/>
              <a:buChar char="•"/>
            </a:pPr>
            <a:r>
              <a:rPr lang="en-US" dirty="0"/>
              <a:t>The DESI DR1 full matter P</a:t>
            </a:r>
            <a:r>
              <a:rPr lang="en-US" i="1" baseline="-25000" dirty="0"/>
              <a:t>l</a:t>
            </a:r>
            <a:r>
              <a:rPr lang="en-US" dirty="0"/>
              <a:t>(k) shape for </a:t>
            </a:r>
            <a:r>
              <a:rPr lang="en-US" i="1" dirty="0"/>
              <a:t>l</a:t>
            </a:r>
            <a:r>
              <a:rPr lang="en-US" dirty="0"/>
              <a:t>=0,2,4 (FS) reduces error bars on </a:t>
            </a:r>
            <a:r>
              <a:rPr lang="el-GR" dirty="0"/>
              <a:t>Ω</a:t>
            </a:r>
            <a:r>
              <a:rPr lang="en-US" dirty="0"/>
              <a:t> and </a:t>
            </a:r>
            <a:r>
              <a:rPr lang="el-GR" dirty="0"/>
              <a:t>Λ</a:t>
            </a:r>
            <a:r>
              <a:rPr lang="en-US" dirty="0"/>
              <a:t>.</a:t>
            </a:r>
          </a:p>
        </p:txBody>
      </p:sp>
    </p:spTree>
    <p:extLst>
      <p:ext uri="{BB962C8B-B14F-4D97-AF65-F5344CB8AC3E}">
        <p14:creationId xmlns:p14="http://schemas.microsoft.com/office/powerpoint/2010/main" val="3296648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FB433-F098-1987-6A92-76DD4EB95A20}"/>
              </a:ext>
            </a:extLst>
          </p:cNvPr>
          <p:cNvSpPr>
            <a:spLocks noGrp="1"/>
          </p:cNvSpPr>
          <p:nvPr>
            <p:ph type="title"/>
          </p:nvPr>
        </p:nvSpPr>
        <p:spPr/>
        <p:txBody>
          <a:bodyPr/>
          <a:lstStyle/>
          <a:p>
            <a:r>
              <a:rPr lang="en-US" dirty="0">
                <a:latin typeface="Arial Rounded MT Bold" panose="020F0704030504030204" pitchFamily="34" charset="0"/>
              </a:rPr>
              <a:t>And so?</a:t>
            </a:r>
            <a:endParaRPr lang="LID4096" dirty="0">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id="{472708D3-D18A-8F3E-2CAB-DB4A3E3EEDBC}"/>
              </a:ext>
            </a:extLst>
          </p:cNvPr>
          <p:cNvSpPr>
            <a:spLocks noGrp="1"/>
          </p:cNvSpPr>
          <p:nvPr>
            <p:ph idx="1"/>
          </p:nvPr>
        </p:nvSpPr>
        <p:spPr>
          <a:xfrm>
            <a:off x="838200" y="1493240"/>
            <a:ext cx="9893300" cy="4692112"/>
          </a:xfrm>
        </p:spPr>
        <p:txBody>
          <a:bodyPr/>
          <a:lstStyle/>
          <a:p>
            <a:pPr>
              <a:lnSpc>
                <a:spcPct val="100000"/>
              </a:lnSpc>
            </a:pPr>
            <a:r>
              <a:rPr lang="en-US" dirty="0"/>
              <a:t>The incredibly simple </a:t>
            </a:r>
            <a:r>
              <a:rPr lang="el-GR" dirty="0"/>
              <a:t>Λ</a:t>
            </a:r>
            <a:r>
              <a:rPr lang="en-US" dirty="0"/>
              <a:t>CDM model provides a good description of what we observe in the Universe.</a:t>
            </a:r>
          </a:p>
          <a:p>
            <a:pPr>
              <a:lnSpc>
                <a:spcPct val="100000"/>
              </a:lnSpc>
            </a:pPr>
            <a:r>
              <a:rPr lang="en-US" dirty="0"/>
              <a:t>But theorists think that the cosmological constant </a:t>
            </a:r>
            <a:r>
              <a:rPr lang="el-GR" dirty="0"/>
              <a:t>Λ</a:t>
            </a:r>
            <a:r>
              <a:rPr lang="en-US" dirty="0"/>
              <a:t> has to be ‘too simple’.</a:t>
            </a:r>
          </a:p>
          <a:p>
            <a:pPr>
              <a:lnSpc>
                <a:spcPct val="100000"/>
              </a:lnSpc>
            </a:pPr>
            <a:r>
              <a:rPr lang="en-US" dirty="0"/>
              <a:t>We have been looking for more than two decades for a signal of new physics.</a:t>
            </a:r>
          </a:p>
          <a:p>
            <a:pPr>
              <a:lnSpc>
                <a:spcPct val="100000"/>
              </a:lnSpc>
            </a:pPr>
            <a:r>
              <a:rPr lang="en-US" dirty="0"/>
              <a:t>And maybe now we start to see such a signal – but more data is needed to be sure.</a:t>
            </a:r>
          </a:p>
          <a:p>
            <a:pPr>
              <a:lnSpc>
                <a:spcPct val="100000"/>
              </a:lnSpc>
            </a:pPr>
            <a:r>
              <a:rPr lang="en-US" dirty="0"/>
              <a:t>Luckily, the next decade will literally flood us with data.</a:t>
            </a:r>
          </a:p>
        </p:txBody>
      </p:sp>
    </p:spTree>
    <p:extLst>
      <p:ext uri="{BB962C8B-B14F-4D97-AF65-F5344CB8AC3E}">
        <p14:creationId xmlns:p14="http://schemas.microsoft.com/office/powerpoint/2010/main" val="70852325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42AB-1E80-D9B3-4537-3C06F6C26EC3}"/>
              </a:ext>
            </a:extLst>
          </p:cNvPr>
          <p:cNvSpPr>
            <a:spLocks noGrp="1"/>
          </p:cNvSpPr>
          <p:nvPr>
            <p:ph type="title"/>
          </p:nvPr>
        </p:nvSpPr>
        <p:spPr/>
        <p:txBody>
          <a:bodyPr/>
          <a:lstStyle/>
          <a:p>
            <a:r>
              <a:rPr lang="en-US" dirty="0"/>
              <a:t>Euclid, an ESA M-class mission</a:t>
            </a:r>
            <a:endParaRPr lang="en-CH" dirty="0"/>
          </a:p>
        </p:txBody>
      </p:sp>
      <p:pic>
        <p:nvPicPr>
          <p:cNvPr id="3" name="Picture 2" descr="A picture containing indoor, person, kitchen&#10;&#10;Description automatically generated">
            <a:extLst>
              <a:ext uri="{FF2B5EF4-FFF2-40B4-BE49-F238E27FC236}">
                <a16:creationId xmlns:a16="http://schemas.microsoft.com/office/drawing/2014/main" id="{C044F0A6-CDB3-6E12-D8D9-B185A51C36A6}"/>
              </a:ext>
            </a:extLst>
          </p:cNvPr>
          <p:cNvPicPr>
            <a:picLocks noChangeAspect="1"/>
          </p:cNvPicPr>
          <p:nvPr/>
        </p:nvPicPr>
        <p:blipFill>
          <a:blip r:embed="rId2"/>
          <a:stretch>
            <a:fillRect/>
          </a:stretch>
        </p:blipFill>
        <p:spPr>
          <a:xfrm>
            <a:off x="544455" y="1549928"/>
            <a:ext cx="3497520" cy="5246281"/>
          </a:xfrm>
          <a:prstGeom prst="rect">
            <a:avLst/>
          </a:prstGeom>
        </p:spPr>
      </p:pic>
      <p:pic>
        <p:nvPicPr>
          <p:cNvPr id="5" name="Picture 4" descr="A close-up of a machine&#10;&#10;Description automatically generated">
            <a:extLst>
              <a:ext uri="{FF2B5EF4-FFF2-40B4-BE49-F238E27FC236}">
                <a16:creationId xmlns:a16="http://schemas.microsoft.com/office/drawing/2014/main" id="{C8198241-A0B6-D083-A6DA-B3B6B7A582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2592" y="1810675"/>
            <a:ext cx="4291677" cy="4401204"/>
          </a:xfrm>
          <a:prstGeom prst="rect">
            <a:avLst/>
          </a:prstGeom>
        </p:spPr>
      </p:pic>
      <p:sp>
        <p:nvSpPr>
          <p:cNvPr id="6" name="TextBox 5">
            <a:extLst>
              <a:ext uri="{FF2B5EF4-FFF2-40B4-BE49-F238E27FC236}">
                <a16:creationId xmlns:a16="http://schemas.microsoft.com/office/drawing/2014/main" id="{AA51D01A-1E02-C67C-A863-1D47894981BA}"/>
              </a:ext>
            </a:extLst>
          </p:cNvPr>
          <p:cNvSpPr txBox="1"/>
          <p:nvPr/>
        </p:nvSpPr>
        <p:spPr>
          <a:xfrm>
            <a:off x="8752578" y="6242881"/>
            <a:ext cx="2685101" cy="338554"/>
          </a:xfrm>
          <a:prstGeom prst="rect">
            <a:avLst/>
          </a:prstGeom>
          <a:noFill/>
        </p:spPr>
        <p:txBody>
          <a:bodyPr wrap="square" rtlCol="0">
            <a:spAutoFit/>
          </a:bodyPr>
          <a:lstStyle/>
          <a:p>
            <a:r>
              <a:rPr lang="en-US" sz="1600" dirty="0"/>
              <a:t>‘eye of Euclid’ ©Airbus</a:t>
            </a:r>
            <a:endParaRPr lang="en-CH" sz="1600" dirty="0"/>
          </a:p>
        </p:txBody>
      </p:sp>
      <p:sp>
        <p:nvSpPr>
          <p:cNvPr id="4" name="TextBox 3">
            <a:extLst>
              <a:ext uri="{FF2B5EF4-FFF2-40B4-BE49-F238E27FC236}">
                <a16:creationId xmlns:a16="http://schemas.microsoft.com/office/drawing/2014/main" id="{0C2BEBE6-8FB0-E0F8-58CB-E2DA2AA3D1B6}"/>
              </a:ext>
            </a:extLst>
          </p:cNvPr>
          <p:cNvSpPr txBox="1"/>
          <p:nvPr/>
        </p:nvSpPr>
        <p:spPr>
          <a:xfrm>
            <a:off x="4234218" y="1916723"/>
            <a:ext cx="3121269"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a:t>Ca 4.7m tall, 3.7m wide</a:t>
            </a:r>
          </a:p>
          <a:p>
            <a:pPr marL="342900" indent="-342900">
              <a:buFont typeface="Arial" panose="020B0604020202020204" pitchFamily="34" charset="0"/>
              <a:buChar char="•"/>
            </a:pPr>
            <a:r>
              <a:rPr lang="en-US" sz="2000" dirty="0"/>
              <a:t>1988kg launch mass</a:t>
            </a:r>
          </a:p>
          <a:p>
            <a:pPr marL="342900" indent="-342900">
              <a:buFont typeface="Arial" panose="020B0604020202020204" pitchFamily="34" charset="0"/>
              <a:buChar char="•"/>
            </a:pPr>
            <a:r>
              <a:rPr lang="en-US" sz="2000" dirty="0"/>
              <a:t>1.2m primary mirror</a:t>
            </a:r>
          </a:p>
          <a:p>
            <a:pPr marL="342900" indent="-342900">
              <a:buFont typeface="Arial" panose="020B0604020202020204" pitchFamily="34" charset="0"/>
              <a:buChar char="•"/>
            </a:pPr>
            <a:r>
              <a:rPr lang="en-US" sz="2000" dirty="0"/>
              <a:t>Near-infrared &amp; optical instruments</a:t>
            </a:r>
          </a:p>
          <a:p>
            <a:pPr marL="342900" indent="-342900">
              <a:buFont typeface="Arial" panose="020B0604020202020204" pitchFamily="34" charset="0"/>
              <a:buChar char="•"/>
            </a:pPr>
            <a:r>
              <a:rPr lang="en-US" sz="2000" dirty="0"/>
              <a:t>Launch: July 1</a:t>
            </a:r>
            <a:r>
              <a:rPr lang="en-US" sz="2000" baseline="30000" dirty="0"/>
              <a:t>st</a:t>
            </a:r>
            <a:r>
              <a:rPr lang="en-US" sz="2000" dirty="0"/>
              <a:t>, 2023 on SpaceX Falcon 9</a:t>
            </a:r>
          </a:p>
          <a:p>
            <a:pPr marL="342900" indent="-342900">
              <a:buFont typeface="Arial" panose="020B0604020202020204" pitchFamily="34" charset="0"/>
              <a:buChar char="•"/>
            </a:pPr>
            <a:r>
              <a:rPr lang="en-US" sz="2000" dirty="0"/>
              <a:t>Daily data rate of ca 100GB compressed data</a:t>
            </a:r>
          </a:p>
          <a:p>
            <a:pPr marL="342900" indent="-342900">
              <a:buFont typeface="Arial" panose="020B0604020202020204" pitchFamily="34" charset="0"/>
              <a:buChar char="•"/>
            </a:pPr>
            <a:r>
              <a:rPr lang="en-US" sz="2000" dirty="0"/>
              <a:t>Nominal mission duration of 6 years, extension possible.</a:t>
            </a:r>
          </a:p>
          <a:p>
            <a:pPr marL="342900" indent="-342900">
              <a:buFont typeface="Arial" panose="020B0604020202020204" pitchFamily="34" charset="0"/>
              <a:buChar char="•"/>
            </a:pPr>
            <a:endParaRPr lang="en-US" sz="2000" dirty="0"/>
          </a:p>
          <a:p>
            <a:endParaRPr lang="en-CH" sz="2000" dirty="0"/>
          </a:p>
        </p:txBody>
      </p:sp>
      <p:sp>
        <p:nvSpPr>
          <p:cNvPr id="7" name="TextBox 6">
            <a:extLst>
              <a:ext uri="{FF2B5EF4-FFF2-40B4-BE49-F238E27FC236}">
                <a16:creationId xmlns:a16="http://schemas.microsoft.com/office/drawing/2014/main" id="{AFA6727F-0541-A931-C914-0645A9D667EE}"/>
              </a:ext>
            </a:extLst>
          </p:cNvPr>
          <p:cNvSpPr txBox="1"/>
          <p:nvPr/>
        </p:nvSpPr>
        <p:spPr>
          <a:xfrm rot="16200000">
            <a:off x="-1408853" y="3063853"/>
            <a:ext cx="3616567" cy="338554"/>
          </a:xfrm>
          <a:prstGeom prst="rect">
            <a:avLst/>
          </a:prstGeom>
          <a:noFill/>
        </p:spPr>
        <p:txBody>
          <a:bodyPr wrap="none" rtlCol="0">
            <a:spAutoFit/>
          </a:bodyPr>
          <a:lstStyle/>
          <a:p>
            <a:r>
              <a:rPr lang="en-US" sz="1600" dirty="0"/>
              <a:t>© ESA / Euclid Consortium / NASA / TAS-I</a:t>
            </a:r>
            <a:endParaRPr lang="en-CH" sz="1600" dirty="0"/>
          </a:p>
        </p:txBody>
      </p:sp>
    </p:spTree>
    <p:extLst>
      <p:ext uri="{BB962C8B-B14F-4D97-AF65-F5344CB8AC3E}">
        <p14:creationId xmlns:p14="http://schemas.microsoft.com/office/powerpoint/2010/main" val="34795800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1F5E-CE6D-318A-6A8F-ADEDC2F47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3ED4A-BE7F-E872-AD78-4FB5929D4305}"/>
              </a:ext>
            </a:extLst>
          </p:cNvPr>
          <p:cNvSpPr>
            <a:spLocks noGrp="1"/>
          </p:cNvSpPr>
          <p:nvPr>
            <p:ph type="title"/>
          </p:nvPr>
        </p:nvSpPr>
        <p:spPr/>
        <p:txBody>
          <a:bodyPr/>
          <a:lstStyle/>
          <a:p>
            <a:r>
              <a:rPr lang="en-US" dirty="0"/>
              <a:t>Euclid main science objectives</a:t>
            </a:r>
            <a:endParaRPr lang="en-CH" dirty="0"/>
          </a:p>
        </p:txBody>
      </p:sp>
      <p:pic>
        <p:nvPicPr>
          <p:cNvPr id="3" name="Picture 2" descr="Screen Shot 2017-06-26 at 9.30.21 .png">
            <a:extLst>
              <a:ext uri="{FF2B5EF4-FFF2-40B4-BE49-F238E27FC236}">
                <a16:creationId xmlns:a16="http://schemas.microsoft.com/office/drawing/2014/main" id="{DF262CBE-A105-C709-395F-7570C203CBBA}"/>
              </a:ext>
            </a:extLst>
          </p:cNvPr>
          <p:cNvPicPr>
            <a:picLocks noChangeAspect="1"/>
          </p:cNvPicPr>
          <p:nvPr/>
        </p:nvPicPr>
        <p:blipFill rotWithShape="1">
          <a:blip r:embed="rId2">
            <a:extLst>
              <a:ext uri="{28A0092B-C50C-407E-A947-70E740481C1C}">
                <a14:useLocalDpi xmlns:a14="http://schemas.microsoft.com/office/drawing/2010/main" val="0"/>
              </a:ext>
            </a:extLst>
          </a:blip>
          <a:srcRect t="20389"/>
          <a:stretch/>
        </p:blipFill>
        <p:spPr>
          <a:xfrm>
            <a:off x="607215" y="1690688"/>
            <a:ext cx="9814577" cy="5133774"/>
          </a:xfrm>
          <a:prstGeom prst="rect">
            <a:avLst/>
          </a:prstGeom>
        </p:spPr>
      </p:pic>
      <p:sp>
        <p:nvSpPr>
          <p:cNvPr id="4" name="Right Brace 3">
            <a:extLst>
              <a:ext uri="{FF2B5EF4-FFF2-40B4-BE49-F238E27FC236}">
                <a16:creationId xmlns:a16="http://schemas.microsoft.com/office/drawing/2014/main" id="{290F8539-ED22-FFCB-F760-F82D0E4082F8}"/>
              </a:ext>
            </a:extLst>
          </p:cNvPr>
          <p:cNvSpPr/>
          <p:nvPr/>
        </p:nvSpPr>
        <p:spPr>
          <a:xfrm>
            <a:off x="10421792" y="2502132"/>
            <a:ext cx="376441" cy="2196868"/>
          </a:xfrm>
          <a:prstGeom prst="rightBrace">
            <a:avLst/>
          </a:prstGeom>
          <a:ln w="28575">
            <a:solidFill>
              <a:srgbClr val="3D5BA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5" name="TextBox 4">
            <a:extLst>
              <a:ext uri="{FF2B5EF4-FFF2-40B4-BE49-F238E27FC236}">
                <a16:creationId xmlns:a16="http://schemas.microsoft.com/office/drawing/2014/main" id="{7BC22434-16EC-7D70-61D5-BA8C84DB89CA}"/>
              </a:ext>
            </a:extLst>
          </p:cNvPr>
          <p:cNvSpPr txBox="1"/>
          <p:nvPr/>
        </p:nvSpPr>
        <p:spPr>
          <a:xfrm>
            <a:off x="10812363" y="3368305"/>
            <a:ext cx="1099981" cy="461665"/>
          </a:xfrm>
          <a:prstGeom prst="rect">
            <a:avLst/>
          </a:prstGeom>
          <a:noFill/>
        </p:spPr>
        <p:txBody>
          <a:bodyPr wrap="none" rtlCol="0">
            <a:spAutoFit/>
          </a:bodyPr>
          <a:lstStyle/>
          <a:p>
            <a:r>
              <a:rPr lang="en-US" sz="2400" dirty="0">
                <a:solidFill>
                  <a:srgbClr val="3D5BA6"/>
                </a:solidFill>
              </a:rPr>
              <a:t>DE/MG</a:t>
            </a:r>
            <a:endParaRPr lang="en-CH" sz="2400" dirty="0">
              <a:solidFill>
                <a:srgbClr val="3D5BA6"/>
              </a:solidFill>
            </a:endParaRPr>
          </a:p>
        </p:txBody>
      </p:sp>
      <p:sp>
        <p:nvSpPr>
          <p:cNvPr id="6" name="Rectangle 5">
            <a:extLst>
              <a:ext uri="{FF2B5EF4-FFF2-40B4-BE49-F238E27FC236}">
                <a16:creationId xmlns:a16="http://schemas.microsoft.com/office/drawing/2014/main" id="{B3498AB9-526B-139D-A081-46B3E992EC1F}"/>
              </a:ext>
            </a:extLst>
          </p:cNvPr>
          <p:cNvSpPr/>
          <p:nvPr/>
        </p:nvSpPr>
        <p:spPr>
          <a:xfrm>
            <a:off x="4090025" y="3247158"/>
            <a:ext cx="1055345" cy="224277"/>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Rectangle 7">
            <a:extLst>
              <a:ext uri="{FF2B5EF4-FFF2-40B4-BE49-F238E27FC236}">
                <a16:creationId xmlns:a16="http://schemas.microsoft.com/office/drawing/2014/main" id="{02B002DC-289C-3DA3-8B67-AA58F5B565C2}"/>
              </a:ext>
            </a:extLst>
          </p:cNvPr>
          <p:cNvSpPr/>
          <p:nvPr/>
        </p:nvSpPr>
        <p:spPr>
          <a:xfrm>
            <a:off x="6445844" y="4219364"/>
            <a:ext cx="729718" cy="224277"/>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Rectangle: Rounded Corners 9">
            <a:extLst>
              <a:ext uri="{FF2B5EF4-FFF2-40B4-BE49-F238E27FC236}">
                <a16:creationId xmlns:a16="http://schemas.microsoft.com/office/drawing/2014/main" id="{E4C15C77-760B-F7C5-C756-F02A84C93933}"/>
              </a:ext>
            </a:extLst>
          </p:cNvPr>
          <p:cNvSpPr/>
          <p:nvPr/>
        </p:nvSpPr>
        <p:spPr>
          <a:xfrm>
            <a:off x="2423385" y="4439137"/>
            <a:ext cx="2585545" cy="255359"/>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64657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F852-8676-00FF-C6F0-D283359F93EF}"/>
            </a:ext>
          </a:extLst>
        </p:cNvPr>
        <p:cNvGrpSpPr/>
        <p:nvPr/>
      </p:nvGrpSpPr>
      <p:grpSpPr>
        <a:xfrm>
          <a:off x="0" y="0"/>
          <a:ext cx="0" cy="0"/>
          <a:chOff x="0" y="0"/>
          <a:chExt cx="0" cy="0"/>
        </a:xfrm>
      </p:grpSpPr>
      <p:pic>
        <p:nvPicPr>
          <p:cNvPr id="8" name="Picture 7" descr="aB,&#10;&#10;AI-generated content may be incorrect.">
            <a:extLst>
              <a:ext uri="{FF2B5EF4-FFF2-40B4-BE49-F238E27FC236}">
                <a16:creationId xmlns:a16="http://schemas.microsoft.com/office/drawing/2014/main" id="{96819534-DAA9-F8B1-47D6-0FA43DF8F35C}"/>
              </a:ext>
            </a:extLst>
          </p:cNvPr>
          <p:cNvPicPr>
            <a:picLocks noChangeAspect="1"/>
          </p:cNvPicPr>
          <p:nvPr/>
        </p:nvPicPr>
        <p:blipFill>
          <a:blip r:embed="rId3"/>
          <a:stretch>
            <a:fillRect/>
          </a:stretch>
        </p:blipFill>
        <p:spPr>
          <a:xfrm>
            <a:off x="400438" y="1623930"/>
            <a:ext cx="4323886" cy="4377267"/>
          </a:xfrm>
          <a:prstGeom prst="rect">
            <a:avLst/>
          </a:prstGeom>
        </p:spPr>
      </p:pic>
      <p:sp>
        <p:nvSpPr>
          <p:cNvPr id="2" name="Title 1">
            <a:extLst>
              <a:ext uri="{FF2B5EF4-FFF2-40B4-BE49-F238E27FC236}">
                <a16:creationId xmlns:a16="http://schemas.microsoft.com/office/drawing/2014/main" id="{834B887C-DCC8-F071-955D-3877A5D478D2}"/>
              </a:ext>
            </a:extLst>
          </p:cNvPr>
          <p:cNvSpPr>
            <a:spLocks noGrp="1"/>
          </p:cNvSpPr>
          <p:nvPr>
            <p:ph type="title"/>
          </p:nvPr>
        </p:nvSpPr>
        <p:spPr/>
        <p:txBody>
          <a:bodyPr/>
          <a:lstStyle/>
          <a:p>
            <a:pPr algn="ctr"/>
            <a:r>
              <a:rPr lang="en-US" dirty="0"/>
              <a:t>      Euclid forecasts</a:t>
            </a:r>
            <a:endParaRPr lang="en-CH" dirty="0"/>
          </a:p>
        </p:txBody>
      </p:sp>
      <p:pic>
        <p:nvPicPr>
          <p:cNvPr id="6" name="Picture 5">
            <a:extLst>
              <a:ext uri="{FF2B5EF4-FFF2-40B4-BE49-F238E27FC236}">
                <a16:creationId xmlns:a16="http://schemas.microsoft.com/office/drawing/2014/main" id="{EB2039F3-5A1E-AC7F-272D-BFBCAB825B40}"/>
              </a:ext>
            </a:extLst>
          </p:cNvPr>
          <p:cNvPicPr>
            <a:picLocks noChangeAspect="1"/>
          </p:cNvPicPr>
          <p:nvPr/>
        </p:nvPicPr>
        <p:blipFill>
          <a:blip r:embed="rId4"/>
          <a:stretch>
            <a:fillRect/>
          </a:stretch>
        </p:blipFill>
        <p:spPr>
          <a:xfrm>
            <a:off x="6956231" y="2370306"/>
            <a:ext cx="5254910" cy="4487694"/>
          </a:xfrm>
          <a:prstGeom prst="rect">
            <a:avLst/>
          </a:prstGeom>
        </p:spPr>
      </p:pic>
      <p:sp>
        <p:nvSpPr>
          <p:cNvPr id="7" name="TextBox 6">
            <a:extLst>
              <a:ext uri="{FF2B5EF4-FFF2-40B4-BE49-F238E27FC236}">
                <a16:creationId xmlns:a16="http://schemas.microsoft.com/office/drawing/2014/main" id="{6E340653-4DA8-81A3-FC40-501EF02AD65A}"/>
              </a:ext>
            </a:extLst>
          </p:cNvPr>
          <p:cNvSpPr txBox="1"/>
          <p:nvPr/>
        </p:nvSpPr>
        <p:spPr>
          <a:xfrm>
            <a:off x="10038643" y="2043400"/>
            <a:ext cx="1883849" cy="369332"/>
          </a:xfrm>
          <a:prstGeom prst="rect">
            <a:avLst/>
          </a:prstGeom>
          <a:noFill/>
        </p:spPr>
        <p:txBody>
          <a:bodyPr wrap="none" rtlCol="0">
            <a:spAutoFit/>
          </a:bodyPr>
          <a:lstStyle/>
          <a:p>
            <a:r>
              <a:rPr lang="en-US" dirty="0"/>
              <a:t>arXiv:2404.03002</a:t>
            </a:r>
            <a:endParaRPr lang="en-CH" dirty="0"/>
          </a:p>
        </p:txBody>
      </p:sp>
      <p:grpSp>
        <p:nvGrpSpPr>
          <p:cNvPr id="12" name="Group 11">
            <a:extLst>
              <a:ext uri="{FF2B5EF4-FFF2-40B4-BE49-F238E27FC236}">
                <a16:creationId xmlns:a16="http://schemas.microsoft.com/office/drawing/2014/main" id="{A10C31DA-7E4B-0B17-B64E-BC17966272F8}"/>
              </a:ext>
            </a:extLst>
          </p:cNvPr>
          <p:cNvGrpSpPr/>
          <p:nvPr/>
        </p:nvGrpSpPr>
        <p:grpSpPr>
          <a:xfrm>
            <a:off x="4525853" y="659834"/>
            <a:ext cx="6867562" cy="5189547"/>
            <a:chOff x="3605706" y="254518"/>
            <a:chExt cx="6867562" cy="5189547"/>
          </a:xfrm>
        </p:grpSpPr>
        <p:pic>
          <p:nvPicPr>
            <p:cNvPr id="10" name="Picture 9" descr="A black object with a purple center&#10;&#10;Description automatically generated">
              <a:extLst>
                <a:ext uri="{FF2B5EF4-FFF2-40B4-BE49-F238E27FC236}">
                  <a16:creationId xmlns:a16="http://schemas.microsoft.com/office/drawing/2014/main" id="{8E0F9A1A-CDC3-5CF5-F644-09A50C1E3A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5706" y="588275"/>
              <a:ext cx="6503762" cy="4855790"/>
            </a:xfrm>
            <a:prstGeom prst="rect">
              <a:avLst/>
            </a:prstGeom>
          </p:spPr>
        </p:pic>
        <p:sp>
          <p:nvSpPr>
            <p:cNvPr id="11" name="TextBox 10">
              <a:extLst>
                <a:ext uri="{FF2B5EF4-FFF2-40B4-BE49-F238E27FC236}">
                  <a16:creationId xmlns:a16="http://schemas.microsoft.com/office/drawing/2014/main" id="{121E3983-A542-C8AB-58D6-92CEF2B5B387}"/>
                </a:ext>
              </a:extLst>
            </p:cNvPr>
            <p:cNvSpPr txBox="1"/>
            <p:nvPr/>
          </p:nvSpPr>
          <p:spPr>
            <a:xfrm>
              <a:off x="4377268" y="254518"/>
              <a:ext cx="6096000" cy="369332"/>
            </a:xfrm>
            <a:prstGeom prst="rect">
              <a:avLst/>
            </a:prstGeom>
            <a:noFill/>
          </p:spPr>
          <p:txBody>
            <a:bodyPr wrap="square">
              <a:spAutoFit/>
            </a:bodyPr>
            <a:lstStyle/>
            <a:p>
              <a:r>
                <a:rPr lang="en-US" dirty="0"/>
                <a:t>Euclid. I. Overview of the Euclid mission, arXiv:2405.13491</a:t>
              </a:r>
              <a:endParaRPr lang="en-CH" dirty="0"/>
            </a:p>
          </p:txBody>
        </p:sp>
      </p:grpSp>
      <p:sp>
        <p:nvSpPr>
          <p:cNvPr id="18" name="TextBox 17">
            <a:extLst>
              <a:ext uri="{FF2B5EF4-FFF2-40B4-BE49-F238E27FC236}">
                <a16:creationId xmlns:a16="http://schemas.microsoft.com/office/drawing/2014/main" id="{753A69C7-8648-F3C7-7D64-BB82460BB9A7}"/>
              </a:ext>
            </a:extLst>
          </p:cNvPr>
          <p:cNvSpPr txBox="1"/>
          <p:nvPr/>
        </p:nvSpPr>
        <p:spPr>
          <a:xfrm>
            <a:off x="255177" y="1348486"/>
            <a:ext cx="3811813" cy="369332"/>
          </a:xfrm>
          <a:prstGeom prst="rect">
            <a:avLst/>
          </a:prstGeom>
          <a:noFill/>
        </p:spPr>
        <p:txBody>
          <a:bodyPr wrap="none" rtlCol="0">
            <a:spAutoFit/>
          </a:bodyPr>
          <a:lstStyle/>
          <a:p>
            <a:r>
              <a:rPr lang="en-US" dirty="0">
                <a:solidFill>
                  <a:srgbClr val="3D5BA6"/>
                </a:solidFill>
              </a:rPr>
              <a:t>Euclid Collaboration, arXiv:2506.03008</a:t>
            </a:r>
            <a:endParaRPr lang="en-CH" dirty="0">
              <a:solidFill>
                <a:srgbClr val="3D5BA6"/>
              </a:solidFill>
            </a:endParaRPr>
          </a:p>
        </p:txBody>
      </p:sp>
      <p:sp>
        <p:nvSpPr>
          <p:cNvPr id="20" name="TextBox 19">
            <a:extLst>
              <a:ext uri="{FF2B5EF4-FFF2-40B4-BE49-F238E27FC236}">
                <a16:creationId xmlns:a16="http://schemas.microsoft.com/office/drawing/2014/main" id="{77E3C334-CD4D-DFAA-B734-4DE553EC1411}"/>
              </a:ext>
            </a:extLst>
          </p:cNvPr>
          <p:cNvSpPr txBox="1"/>
          <p:nvPr/>
        </p:nvSpPr>
        <p:spPr>
          <a:xfrm>
            <a:off x="527009" y="5971071"/>
            <a:ext cx="6120808" cy="830997"/>
          </a:xfrm>
          <a:prstGeom prst="rect">
            <a:avLst/>
          </a:prstGeom>
          <a:noFill/>
        </p:spPr>
        <p:txBody>
          <a:bodyPr wrap="square">
            <a:spAutoFit/>
          </a:bodyPr>
          <a:lstStyle/>
          <a:p>
            <a:r>
              <a:rPr lang="el-GR" sz="2400" dirty="0"/>
              <a:t>α</a:t>
            </a:r>
            <a:r>
              <a:rPr lang="en-US" sz="2400" baseline="-25000" dirty="0"/>
              <a:t>B</a:t>
            </a:r>
            <a:r>
              <a:rPr lang="en-US" sz="2400" dirty="0"/>
              <a:t> = 0.2 </a:t>
            </a:r>
            <a:r>
              <a:rPr lang="en-US" sz="2400" dirty="0">
                <a:solidFill>
                  <a:srgbClr val="C00000"/>
                </a:solidFill>
              </a:rPr>
              <a:t>+/- 0.06 </a:t>
            </a:r>
            <a:r>
              <a:rPr lang="en-US" sz="2400" dirty="0"/>
              <a:t>; </a:t>
            </a:r>
            <a:r>
              <a:rPr lang="el-GR" sz="2400" dirty="0"/>
              <a:t>α</a:t>
            </a:r>
            <a:r>
              <a:rPr lang="en-US" sz="2400" baseline="-25000" dirty="0"/>
              <a:t>M </a:t>
            </a:r>
            <a:r>
              <a:rPr lang="en-US" sz="2400" dirty="0"/>
              <a:t>= 0 (fixed)</a:t>
            </a:r>
          </a:p>
          <a:p>
            <a:r>
              <a:rPr lang="en-US" sz="2400" dirty="0"/>
              <a:t>Currently </a:t>
            </a:r>
            <a:r>
              <a:rPr lang="el-GR" sz="2400" dirty="0"/>
              <a:t>α</a:t>
            </a:r>
            <a:r>
              <a:rPr lang="en-US" sz="2400" baseline="-25000" dirty="0"/>
              <a:t>B</a:t>
            </a:r>
            <a:r>
              <a:rPr lang="en-US" sz="2400" dirty="0"/>
              <a:t> = 0.45 </a:t>
            </a:r>
            <a:r>
              <a:rPr lang="en-US" sz="2400" dirty="0">
                <a:solidFill>
                  <a:srgbClr val="C00000"/>
                </a:solidFill>
              </a:rPr>
              <a:t>+0.17/-0.41 </a:t>
            </a:r>
            <a:r>
              <a:rPr lang="en-US" sz="2400" dirty="0"/>
              <a:t>(but </a:t>
            </a:r>
            <a:r>
              <a:rPr lang="el-GR" sz="2400" dirty="0"/>
              <a:t>α</a:t>
            </a:r>
            <a:r>
              <a:rPr lang="en-US" sz="2400" baseline="-25000" dirty="0"/>
              <a:t>M</a:t>
            </a:r>
            <a:r>
              <a:rPr lang="en-US" sz="2400" dirty="0"/>
              <a:t> varying)</a:t>
            </a:r>
          </a:p>
        </p:txBody>
      </p:sp>
    </p:spTree>
    <p:extLst>
      <p:ext uri="{BB962C8B-B14F-4D97-AF65-F5344CB8AC3E}">
        <p14:creationId xmlns:p14="http://schemas.microsoft.com/office/powerpoint/2010/main" val="1809401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2730A-718F-EE5A-02A7-5C0B9CE0F8ED}"/>
              </a:ext>
            </a:extLst>
          </p:cNvPr>
          <p:cNvSpPr>
            <a:spLocks noGrp="1"/>
          </p:cNvSpPr>
          <p:nvPr>
            <p:ph type="title"/>
          </p:nvPr>
        </p:nvSpPr>
        <p:spPr/>
        <p:txBody>
          <a:bodyPr/>
          <a:lstStyle/>
          <a:p>
            <a:r>
              <a:rPr lang="en-US" dirty="0"/>
              <a:t>Conclusions</a:t>
            </a:r>
            <a:endParaRPr lang="en-CH" dirty="0"/>
          </a:p>
        </p:txBody>
      </p:sp>
      <p:sp>
        <p:nvSpPr>
          <p:cNvPr id="4" name="Content Placeholder 3">
            <a:extLst>
              <a:ext uri="{FF2B5EF4-FFF2-40B4-BE49-F238E27FC236}">
                <a16:creationId xmlns:a16="http://schemas.microsoft.com/office/drawing/2014/main" id="{90B20AEA-EF9C-1045-9F13-669B92361DC1}"/>
              </a:ext>
            </a:extLst>
          </p:cNvPr>
          <p:cNvSpPr>
            <a:spLocks noGrp="1"/>
          </p:cNvSpPr>
          <p:nvPr>
            <p:ph idx="1"/>
          </p:nvPr>
        </p:nvSpPr>
        <p:spPr>
          <a:xfrm>
            <a:off x="838200" y="1791868"/>
            <a:ext cx="5576560" cy="4976922"/>
          </a:xfrm>
        </p:spPr>
        <p:txBody>
          <a:bodyPr>
            <a:normAutofit fontScale="92500" lnSpcReduction="10000"/>
          </a:bodyPr>
          <a:lstStyle/>
          <a:p>
            <a:r>
              <a:rPr lang="en-US" sz="2400" dirty="0">
                <a:solidFill>
                  <a:schemeClr val="tx1">
                    <a:lumMod val="65000"/>
                    <a:lumOff val="35000"/>
                  </a:schemeClr>
                </a:solidFill>
              </a:rPr>
              <a:t>Do we see </a:t>
            </a:r>
            <a:r>
              <a:rPr lang="en-US" sz="2400" dirty="0">
                <a:solidFill>
                  <a:srgbClr val="C00000"/>
                </a:solidFill>
              </a:rPr>
              <a:t>first hints of a dynamical dark energy?</a:t>
            </a:r>
            <a:r>
              <a:rPr lang="en-US" sz="2400" dirty="0">
                <a:solidFill>
                  <a:schemeClr val="tx1">
                    <a:lumMod val="65000"/>
                    <a:lumOff val="35000"/>
                  </a:schemeClr>
                </a:solidFill>
              </a:rPr>
              <a:t> We need more data to be sure, but also good methodological approaches.</a:t>
            </a:r>
          </a:p>
          <a:p>
            <a:r>
              <a:rPr lang="en-US" sz="2400" dirty="0">
                <a:solidFill>
                  <a:schemeClr val="tx1">
                    <a:lumMod val="65000"/>
                    <a:lumOff val="35000"/>
                  </a:schemeClr>
                </a:solidFill>
              </a:rPr>
              <a:t>Euclid is producing </a:t>
            </a:r>
            <a:r>
              <a:rPr lang="en-US" sz="2400" dirty="0">
                <a:solidFill>
                  <a:srgbClr val="C00000"/>
                </a:solidFill>
              </a:rPr>
              <a:t>copious amounts of data</a:t>
            </a:r>
            <a:r>
              <a:rPr lang="en-US" sz="2400" dirty="0">
                <a:solidFill>
                  <a:schemeClr val="tx1">
                    <a:lumMod val="65000"/>
                    <a:lumOff val="35000"/>
                  </a:schemeClr>
                </a:solidFill>
              </a:rPr>
              <a:t>, with DR1 releases in 11/2026 (</a:t>
            </a:r>
            <a:r>
              <a:rPr lang="en-US" sz="2400" dirty="0"/>
              <a:t>Foundation</a:t>
            </a:r>
            <a:r>
              <a:rPr lang="en-US" sz="2400" dirty="0">
                <a:solidFill>
                  <a:schemeClr val="tx1">
                    <a:lumMod val="65000"/>
                    <a:lumOff val="35000"/>
                  </a:schemeClr>
                </a:solidFill>
              </a:rPr>
              <a:t>) and 06/2027 (Cosmology). </a:t>
            </a:r>
          </a:p>
          <a:p>
            <a:r>
              <a:rPr lang="en-US" sz="2400" dirty="0">
                <a:solidFill>
                  <a:schemeClr val="tx1">
                    <a:lumMod val="65000"/>
                    <a:lumOff val="35000"/>
                  </a:schemeClr>
                </a:solidFill>
              </a:rPr>
              <a:t>Decades of development, but still many things to </a:t>
            </a:r>
            <a:r>
              <a:rPr lang="en-US" sz="2400" dirty="0">
                <a:solidFill>
                  <a:srgbClr val="C00000"/>
                </a:solidFill>
              </a:rPr>
              <a:t>think about</a:t>
            </a:r>
            <a:r>
              <a:rPr lang="en-US" sz="2400" dirty="0">
                <a:solidFill>
                  <a:schemeClr val="tx1">
                    <a:lumMod val="65000"/>
                    <a:lumOff val="35000"/>
                  </a:schemeClr>
                </a:solidFill>
              </a:rPr>
              <a:t> :</a:t>
            </a:r>
          </a:p>
          <a:p>
            <a:pPr lvl="1"/>
            <a:r>
              <a:rPr lang="en-US" sz="2000" dirty="0">
                <a:solidFill>
                  <a:schemeClr val="tx1">
                    <a:lumMod val="65000"/>
                    <a:lumOff val="35000"/>
                  </a:schemeClr>
                </a:solidFill>
                <a:sym typeface="Wingdings" panose="05000000000000000000" pitchFamily="2" charset="2"/>
              </a:rPr>
              <a:t>Fast inference methods (including emulators), flexible ‘</a:t>
            </a:r>
            <a:r>
              <a:rPr lang="en-US" sz="2000" dirty="0" err="1">
                <a:solidFill>
                  <a:schemeClr val="tx1">
                    <a:lumMod val="65000"/>
                    <a:lumOff val="35000"/>
                  </a:schemeClr>
                </a:solidFill>
                <a:sym typeface="Wingdings" panose="05000000000000000000" pitchFamily="2" charset="2"/>
              </a:rPr>
              <a:t>parametrisations</a:t>
            </a:r>
            <a:r>
              <a:rPr lang="en-US" sz="2000" dirty="0">
                <a:solidFill>
                  <a:schemeClr val="tx1">
                    <a:lumMod val="65000"/>
                    <a:lumOff val="35000"/>
                  </a:schemeClr>
                </a:solidFill>
                <a:sym typeface="Wingdings" panose="05000000000000000000" pitchFamily="2" charset="2"/>
              </a:rPr>
              <a:t>’ and generally AI/ML methods are important</a:t>
            </a:r>
            <a:endParaRPr lang="en-US" sz="2000" dirty="0">
              <a:solidFill>
                <a:schemeClr val="tx1">
                  <a:lumMod val="65000"/>
                  <a:lumOff val="35000"/>
                </a:schemeClr>
              </a:solidFill>
            </a:endParaRPr>
          </a:p>
          <a:p>
            <a:pPr lvl="1"/>
            <a:r>
              <a:rPr lang="en-US" sz="2000" dirty="0">
                <a:solidFill>
                  <a:schemeClr val="tx1">
                    <a:lumMod val="65000"/>
                    <a:lumOff val="35000"/>
                  </a:schemeClr>
                </a:solidFill>
              </a:rPr>
              <a:t>Is this the ‘best’ way to constrain DE/MG?</a:t>
            </a:r>
          </a:p>
          <a:p>
            <a:pPr lvl="1"/>
            <a:r>
              <a:rPr lang="en-US" sz="2000" dirty="0">
                <a:solidFill>
                  <a:schemeClr val="tx1">
                    <a:lumMod val="65000"/>
                    <a:lumOff val="35000"/>
                  </a:schemeClr>
                </a:solidFill>
              </a:rPr>
              <a:t>Simply finding stuff in the data deluge is hard – there is just too much data </a:t>
            </a:r>
            <a:r>
              <a:rPr lang="en-US" sz="2000" dirty="0">
                <a:solidFill>
                  <a:schemeClr val="tx1">
                    <a:lumMod val="65000"/>
                    <a:lumOff val="35000"/>
                  </a:schemeClr>
                </a:solidFill>
                <a:sym typeface="Wingdings" panose="05000000000000000000" pitchFamily="2" charset="2"/>
              </a:rPr>
              <a:t></a:t>
            </a:r>
          </a:p>
          <a:p>
            <a:r>
              <a:rPr lang="en-US" sz="2400" dirty="0"/>
              <a:t>Much is still to be discovered, and much new data is coming!</a:t>
            </a:r>
          </a:p>
        </p:txBody>
      </p:sp>
      <p:pic>
        <p:nvPicPr>
          <p:cNvPr id="3" name="Picture 2">
            <a:extLst>
              <a:ext uri="{FF2B5EF4-FFF2-40B4-BE49-F238E27FC236}">
                <a16:creationId xmlns:a16="http://schemas.microsoft.com/office/drawing/2014/main" id="{FA9A271B-C742-A8A4-8108-589C4C1DEEC4}"/>
              </a:ext>
            </a:extLst>
          </p:cNvPr>
          <p:cNvPicPr>
            <a:picLocks noChangeAspect="1"/>
          </p:cNvPicPr>
          <p:nvPr/>
        </p:nvPicPr>
        <p:blipFill>
          <a:blip r:embed="rId3"/>
          <a:srcRect l="21962" r="12085"/>
          <a:stretch>
            <a:fillRect/>
          </a:stretch>
        </p:blipFill>
        <p:spPr>
          <a:xfrm>
            <a:off x="6791688" y="2074159"/>
            <a:ext cx="4645113" cy="3356400"/>
          </a:xfrm>
          <a:prstGeom prst="rect">
            <a:avLst/>
          </a:prstGeom>
        </p:spPr>
      </p:pic>
      <p:sp>
        <p:nvSpPr>
          <p:cNvPr id="5" name="TextBox 4">
            <a:extLst>
              <a:ext uri="{FF2B5EF4-FFF2-40B4-BE49-F238E27FC236}">
                <a16:creationId xmlns:a16="http://schemas.microsoft.com/office/drawing/2014/main" id="{C96D4E5D-0D1E-AEE0-1ADB-58631296FFCF}"/>
              </a:ext>
            </a:extLst>
          </p:cNvPr>
          <p:cNvSpPr txBox="1"/>
          <p:nvPr/>
        </p:nvSpPr>
        <p:spPr>
          <a:xfrm>
            <a:off x="7128452" y="5840568"/>
            <a:ext cx="3973138" cy="707886"/>
          </a:xfrm>
          <a:prstGeom prst="rect">
            <a:avLst/>
          </a:prstGeom>
          <a:noFill/>
        </p:spPr>
        <p:txBody>
          <a:bodyPr wrap="square" rtlCol="0">
            <a:spAutoFit/>
          </a:bodyPr>
          <a:lstStyle/>
          <a:p>
            <a:r>
              <a:rPr lang="en-US" sz="2000" dirty="0"/>
              <a:t>DR1 Foundation: November 12</a:t>
            </a:r>
          </a:p>
          <a:p>
            <a:r>
              <a:rPr lang="en-US" sz="2000" b="1" dirty="0">
                <a:solidFill>
                  <a:srgbClr val="3D5BA6"/>
                </a:solidFill>
                <a:sym typeface="Wingdings" panose="05000000000000000000" pitchFamily="2" charset="2"/>
              </a:rPr>
              <a:t> In a week!</a:t>
            </a:r>
            <a:endParaRPr lang="LID4096" sz="2000" b="1" dirty="0">
              <a:solidFill>
                <a:srgbClr val="3D5BA6"/>
              </a:solidFill>
            </a:endParaRPr>
          </a:p>
        </p:txBody>
      </p:sp>
    </p:spTree>
    <p:extLst>
      <p:ext uri="{BB962C8B-B14F-4D97-AF65-F5344CB8AC3E}">
        <p14:creationId xmlns:p14="http://schemas.microsoft.com/office/powerpoint/2010/main" val="18988167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ocket launching with smoke and fire&#10;&#10;Description automatically generated">
            <a:extLst>
              <a:ext uri="{FF2B5EF4-FFF2-40B4-BE49-F238E27FC236}">
                <a16:creationId xmlns:a16="http://schemas.microsoft.com/office/drawing/2014/main" id="{CD34BAA1-5C58-17FD-C60F-B655BC7B1843}"/>
              </a:ext>
            </a:extLst>
          </p:cNvPr>
          <p:cNvPicPr>
            <a:picLocks noChangeAspect="1"/>
          </p:cNvPicPr>
          <p:nvPr/>
        </p:nvPicPr>
        <p:blipFill rotWithShape="1">
          <a:blip r:embed="rId2"/>
          <a:srcRect/>
          <a:stretch/>
        </p:blipFill>
        <p:spPr>
          <a:xfrm>
            <a:off x="0" y="-1600"/>
            <a:ext cx="12194844" cy="6859600"/>
          </a:xfrm>
          <a:prstGeom prst="rect">
            <a:avLst/>
          </a:prstGeom>
        </p:spPr>
      </p:pic>
      <p:sp>
        <p:nvSpPr>
          <p:cNvPr id="3" name="TextBox 2">
            <a:extLst>
              <a:ext uri="{FF2B5EF4-FFF2-40B4-BE49-F238E27FC236}">
                <a16:creationId xmlns:a16="http://schemas.microsoft.com/office/drawing/2014/main" id="{CCF66D26-EBA3-4050-405C-E9640A4A633D}"/>
              </a:ext>
            </a:extLst>
          </p:cNvPr>
          <p:cNvSpPr txBox="1"/>
          <p:nvPr/>
        </p:nvSpPr>
        <p:spPr>
          <a:xfrm>
            <a:off x="4913400" y="148279"/>
            <a:ext cx="2365199" cy="584775"/>
          </a:xfrm>
          <a:prstGeom prst="rect">
            <a:avLst/>
          </a:prstGeom>
          <a:noFill/>
        </p:spPr>
        <p:txBody>
          <a:bodyPr wrap="none" rtlCol="0">
            <a:spAutoFit/>
          </a:bodyPr>
          <a:lstStyle/>
          <a:p>
            <a:r>
              <a:rPr lang="en-US" sz="3200" dirty="0">
                <a:solidFill>
                  <a:srgbClr val="FFFF00"/>
                </a:solidFill>
                <a:latin typeface="Arial Rounded MT Bold" panose="020F0704030504030204" pitchFamily="34" charset="0"/>
              </a:rPr>
              <a:t>Thank you!</a:t>
            </a:r>
            <a:endParaRPr lang="en-CH" sz="3200" dirty="0">
              <a:solidFill>
                <a:srgbClr val="FFFF00"/>
              </a:solidFill>
              <a:latin typeface="Arial Rounded MT Bold" panose="020F0704030504030204" pitchFamily="34" charset="0"/>
            </a:endParaRPr>
          </a:p>
        </p:txBody>
      </p:sp>
    </p:spTree>
    <p:extLst>
      <p:ext uri="{BB962C8B-B14F-4D97-AF65-F5344CB8AC3E}">
        <p14:creationId xmlns:p14="http://schemas.microsoft.com/office/powerpoint/2010/main" val="3827642976"/>
      </p:ext>
    </p:extLst>
  </p:cSld>
  <p:clrMapOvr>
    <a:masterClrMapping/>
  </p:clrMapOvr>
  <p:transition spd="slow">
    <p:push dir="u"/>
  </p:transition>
</p:sld>
</file>

<file path=ppt/theme/theme1.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1461</Words>
  <Application>Microsoft Office PowerPoint</Application>
  <PresentationFormat>Widescreen</PresentationFormat>
  <Paragraphs>180</Paragraphs>
  <Slides>18</Slides>
  <Notes>10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ＭＳ Ｐゴシック</vt:lpstr>
      <vt:lpstr>Arial</vt:lpstr>
      <vt:lpstr>Arial Rounded MT Bold</vt:lpstr>
      <vt:lpstr>Calibri</vt:lpstr>
      <vt:lpstr>Calibri Light</vt:lpstr>
      <vt:lpstr>Cambria Math</vt:lpstr>
      <vt:lpstr>Stencil</vt:lpstr>
      <vt:lpstr>Verdana</vt:lpstr>
      <vt:lpstr>Wingdings</vt:lpstr>
      <vt:lpstr>1_Thème Office</vt:lpstr>
      <vt:lpstr>Conception personnalisée</vt:lpstr>
      <vt:lpstr>PowerPoint Presentation</vt:lpstr>
      <vt:lpstr>(Action) Dark Energy</vt:lpstr>
      <vt:lpstr>Constraints on a dark energy fluid</vt:lpstr>
      <vt:lpstr>How does the DESI data look like?</vt:lpstr>
      <vt:lpstr>How to model Dark Energy?</vt:lpstr>
      <vt:lpstr>effective theory of elasticity</vt:lpstr>
      <vt:lpstr>effective theory of dark energy</vt:lpstr>
      <vt:lpstr>Using a consistent model</vt:lpstr>
      <vt:lpstr>What is the right evolution for the αi ?</vt:lpstr>
      <vt:lpstr>Constraining non-minimal coupling</vt:lpstr>
      <vt:lpstr>Impact of smoothness prior</vt:lpstr>
      <vt:lpstr>Varying more EFT functions</vt:lpstr>
      <vt:lpstr>And so?</vt:lpstr>
      <vt:lpstr>Euclid, an ESA M-class mission</vt:lpstr>
      <vt:lpstr>Euclid main science objectives</vt:lpstr>
      <vt:lpstr>      Euclid forecasts</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Martin Kunz</dc:creator>
  <cp:lastModifiedBy>Martin Kunz</cp:lastModifiedBy>
  <cp:revision>669</cp:revision>
  <dcterms:created xsi:type="dcterms:W3CDTF">2023-06-01T14:59:17Z</dcterms:created>
  <dcterms:modified xsi:type="dcterms:W3CDTF">2026-11-04T07:38:06Z</dcterms:modified>
</cp:coreProperties>
</file>