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5.xml" ContentType="application/vnd.openxmlformats-officedocument.presentationml.notesSlide+xml"/>
  <Override PartName="/ppt/ink/ink5.xml" ContentType="application/inkml+xml"/>
  <Override PartName="/ppt/ink/ink6.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 id="2147483673" r:id="rId2"/>
  </p:sldMasterIdLst>
  <p:notesMasterIdLst>
    <p:notesMasterId r:id="rId40"/>
  </p:notesMasterIdLst>
  <p:sldIdLst>
    <p:sldId id="608" r:id="rId3"/>
    <p:sldId id="494" r:id="rId4"/>
    <p:sldId id="257" r:id="rId5"/>
    <p:sldId id="259" r:id="rId6"/>
    <p:sldId id="1144" r:id="rId7"/>
    <p:sldId id="652" r:id="rId8"/>
    <p:sldId id="1111" r:id="rId9"/>
    <p:sldId id="1134" r:id="rId10"/>
    <p:sldId id="1110" r:id="rId11"/>
    <p:sldId id="1077" r:id="rId12"/>
    <p:sldId id="1114" r:id="rId13"/>
    <p:sldId id="1131" r:id="rId14"/>
    <p:sldId id="1142" r:id="rId15"/>
    <p:sldId id="1145" r:id="rId16"/>
    <p:sldId id="1146" r:id="rId17"/>
    <p:sldId id="1147" r:id="rId18"/>
    <p:sldId id="1135" r:id="rId19"/>
    <p:sldId id="1115" r:id="rId20"/>
    <p:sldId id="1125" r:id="rId21"/>
    <p:sldId id="1118" r:id="rId22"/>
    <p:sldId id="1136" r:id="rId23"/>
    <p:sldId id="1128" r:id="rId24"/>
    <p:sldId id="1148" r:id="rId25"/>
    <p:sldId id="1127" r:id="rId26"/>
    <p:sldId id="1137" r:id="rId27"/>
    <p:sldId id="1140" r:id="rId28"/>
    <p:sldId id="1116" r:id="rId29"/>
    <p:sldId id="1122" r:id="rId30"/>
    <p:sldId id="967" r:id="rId31"/>
    <p:sldId id="1112" r:id="rId32"/>
    <p:sldId id="263" r:id="rId33"/>
    <p:sldId id="635" r:id="rId34"/>
    <p:sldId id="594" r:id="rId35"/>
    <p:sldId id="506" r:id="rId36"/>
    <p:sldId id="649" r:id="rId37"/>
    <p:sldId id="639" r:id="rId38"/>
    <p:sldId id="640" r:id="rId39"/>
  </p:sldIdLst>
  <p:sldSz cx="9144000" cy="5143500" type="screen16x9"/>
  <p:notesSz cx="6858000" cy="9144000"/>
  <p:embeddedFontLst>
    <p:embeddedFont>
      <p:font typeface="Abadi MT Condensed Light" panose="020B0306030101010103" pitchFamily="34" charset="77"/>
      <p:regular r:id="rId41"/>
    </p:embeddedFont>
    <p:embeddedFont>
      <p:font typeface="Cambria Math" panose="02040503050406030204" pitchFamily="18" charset="0"/>
      <p:regular r:id="rId42"/>
    </p:embeddedFont>
    <p:embeddedFont>
      <p:font typeface="Century" panose="02040604050505020304" pitchFamily="18" charset="0"/>
      <p:regular r:id="rId43"/>
    </p:embeddedFont>
    <p:embeddedFont>
      <p:font typeface="Courier" panose="02070309020205020404" pitchFamily="49" charset="0"/>
      <p:regular r:id="rId44"/>
      <p:bold r:id="rId45"/>
      <p:italic r:id="rId46"/>
      <p:boldItalic r:id="rId47"/>
    </p:embeddedFont>
    <p:embeddedFont>
      <p:font typeface="EB Garamond" pitchFamily="2" charset="0"/>
      <p:regular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E7FE"/>
    <a:srgbClr val="CBDA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78"/>
    <p:restoredTop sz="96218"/>
  </p:normalViewPr>
  <p:slideViewPr>
    <p:cSldViewPr snapToGrid="0">
      <p:cViewPr varScale="1">
        <p:scale>
          <a:sx n="157" d="100"/>
          <a:sy n="157" d="100"/>
        </p:scale>
        <p:origin x="176" y="328"/>
      </p:cViewPr>
      <p:guideLst>
        <p:guide orient="horz" pos="1620"/>
        <p:guide pos="2880"/>
      </p:guideLst>
    </p:cSldViewPr>
  </p:slideViewPr>
  <p:notesTextViewPr>
    <p:cViewPr>
      <p:scale>
        <a:sx n="50" d="100"/>
        <a:sy n="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4.fntdata"/><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6.fntdata"/><Relationship Id="rId20" Type="http://schemas.openxmlformats.org/officeDocument/2006/relationships/slide" Target="slides/slide1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9.fntdata"/></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1-02T22:14:23.76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1,'67'0,"-2"0,-18 0,-4 0,2 0,0 0,-5 0,6 0,-2 0,-8 0,12 0,-17 0,10 0,-13 0,5 0,0 0,4 0,3 0,0 0,-2 0,0 0,-1 0,1 0,5 0,1 0,4 0,-1 0,0 0,0 0,-3 0,-1 0,-3 0,-1 0,-5 0,-2 0,-3 0,-1 0,2 0,0 0,1 0,1 0,1 0,-1 0,0 0,-1 0,-2 0,-3 0,-3 0,-4 0,-1 0,-1 0,2 0,0 0,6 0,-6 0,4 0,5 0,-10 0,9 0,-6 0,-4 0,6 0,-7 0,3 0,0 1,4 1,1 1,2 0,-1 0,-3-1,0 2,-2-1,-1-1,-2 2,-1-2,-3 0,4 0,3 1,-4-2,5 2,-7-2,0-1,4 0,-2 0,2 0,-4 0,4 1,-4 2,3-1,6 0,-9-2,17 0,-19 0,13 0,-12 0,9 0,-11 0,7 0,-3 3,-2-2,7 3,-8-2,5 0,0 3,-5-4,8 5,-9-5,6 2,1-3,-6 0,8 0,-8 0,4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1-02T22:14:26.75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0,'65'0,"-5"0,-23 0,4 0,1 0,7 0,7 0,0 0,11 0,32 0,-25 0,-21 0,0 0,15 0,0 0,16 0,-6 0,6 0,-2 0,-11 0,16 0,-6 0,-5 0,-4 0,-15 0,3 0,-3 0,-6 0,-8 0,-4 0,4 0,-12 0,12 0,-11 0,-2 0,2 0,-7 0,5 0,4 0,-1 0,2 0,2 2,-3 1,0-1,-3 3,1-3,5 3,0-1,0 1,-6-1,-6-1,-3 0,-3-1,-1 0,-1 0,0-2,1 2,-3 0,-1 0,1 0,0-2,5 0,-1 0,1 0,2 0,0 0,1 0,1 0,0 0,11 0,12 0,-8 0,15 0,-31 0,11 0,-15 0,-1 0,-2 0,-1 3,-1-2,2 6,-2-4,0 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1-02T22:14:31.24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7,'68'-3,"-7"0,-16 3,2 0,6 0,7 0,0 0,5 0,-15 0,1 0,15 0,-1 0,24 0,-22 0,16 0,-1 0,-5 0,3 0,4 0,-11 0,13 0,-24 0,2 0,-2 0,-4 0,-2 0,13 0,-4 0,-1 0,-15 0,-14 0,0 0,-2 0,3 0,-1 0,1 0,3 0,2 0,6 0,1 0,-3 0,0 0,-7 0,0 0,-2 0,-6 0,-1 0,-3 0,-2 1,1 1,2 0,2 0,2-2,3 1,1-1,2 0,2 0,1 0,-1 2,3 0,16 2,-15 1,34 2,-39-2,19 3,-23-4,0 2,-1 0,-2-2,1 1,-1-2,3 2,1 0,-1-2,0 1,0-1,0-1,-4 0,3-2,-5 0,-2 0,-2 0,-3 0,2 0,1 0,1 0,-2 0,2 0,-1 0,2 0,1 0,-1 0,-2 0,-2 0,-2 0,0 0,2 0,-2 0,-1 0,0 0,4 0,-4 0,7 0,-4 0,3 0,2 0,2 0,17 0,-13 0,13 0,-20 0,-1 0,0 0,-2 0,0 0,0 0,-4 0,3 0,-3 0,1 0,-3 0,-3 0,1 0,3 0,-1 0,4 0,-6 0,-1 0,8 0,-5 0,7 0,-7 0,2 0,1 0,3 0,1 0,1 0,0 0,-1 0,1 0,4 0,-5 0,7 0,4 0,7 0,-1 0,-4 0,-14 0,2 0,-2 0,12 0,-12 0,6 0,-12 0,-1 0,1 0,-1 0,1 0,-3 0,4 0,-2 0,1 0,-1 0,-2 0,2 0,-1 0,0 0,1 0,1 0,4 0,-4 0,1 0,-1 0,-7 0,12 0,-10 0,3 0,3 0,-5 0,6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1-02T22:14:33.825"/>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50,'64'0,"-6"0,-18 0,8 0,-3 0,13 0,-5 0,31 0,3 0,-1 0,-3 0,-19 0,3 0,7 0,-7 0,-3 0,-9 0,-10 0,-5 0,-6 0,-6 0,-1 0,-4 0,1 0,5 0,3 0,4-3,3-2,-1 0,-1 0,-2 4,0 1,0-1,-3 1,-1 0,-3 0,1 0,-1 0,0 0,0 0,0-1,2 1,-2 0,0 0,-2 0,-1 0,12 0,10 0,-7-1,6-2,3 1,-12 0,16 1,-21-1,4 0,1-1,1 0,0 3,-3-2,-4-1,-1 1,-3 0,0 2,-4 0,-2 0,-2 0,-1 0,1 0,-2 0,2 0,1 0,0 0,-2 0,-3 0,0 0,0 0,5 0,-2 0,3 0,-6 0,-1 0,12 0,-12 0,12 0,-13 0,4 0,3 0,-3 0,7 0,-13 0,8 0,-5 0,-1 0,7 0,-5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1-02T22:18:52.49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0,'54'0,"1"0,-7 0,8 0,-5 0,10 0,1 0,-5 0,11 0,-2 0,-6 0,4 0,-8 0,-2 0,19 0,-8 0,-8 0,5 0,0 0,8 0,14 0,-8 0,8 0,2 0,2 0,0 2,-10 0,-1 1,-10-1,1-1,-4-1,-5 2,-9 1,-6 0,-7-1,-6-2,-1 0,-3 0,0 0,0 0,10 0,-8 0,11 0,-12 0,3 0,-3 0,0 0,0 0,0 0,-2 0,-1 0,-2 0,-2 0,1 0,-3 0,3 0,2 2,1 1,2-1,-2 1,-1-1,-2 1,0 0,2 0,0 0,0-1,-1 0,0 0,-1 2,1 0,0 1,-1-1,1-2,-3 2,0-2,-3 1,-1-2,-1 0,8 2,-9-2,15 3,-13-4,13 0,-13 0,4 0,-4 0,-6 0,12 0,-9 0,2 0,5 0,-11 0,7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1-02T22:18:55.00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61,'65'-5,"2"2,-2 3,12 0,4 0,6 0,6 0,3 0,-33 0,1 0,2 0,5 0,-8 0,31 0,-20 0,-4 0,-7 0,9 0,1 0,-7 0,-1 0,-5-2,-6-1,-2 1,-4-1,-2 2,-4 1,-4 0,-3 0,-1 0,0 0,-2 0,1 0,1 0,0 0,2 0,14 0,-10 0,31 0,-32 0,14 0,-20 0,4 0,2 0,2-2,0-1,3 0,3-1,4 1,0 0,0-2,0 2,0 0,0-2,-4 2,-5 0,-2 1,-5 2,0 0,-2 0,0 0,3 0,1 0,5 0,2 0,1 0,-1 0,-3 0,3 0,-2 0,-1 0,0 0,-3 0,-1 0,-3 0,-2 0,-1 0,9 0,-8 0,17 0,-21 0,11 0,-13 0,3 0,2 0,0 0,0 0,-3 0,1 0,-4 0,1 0,-4 0,-3 0,-3 0,0 0,-2 0,5 0,-3 0,1 0,-3 0,3 0,3 0,1 0,-2 0,-1 0,-6 0,5 0,0 0,-4 0,2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91915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44ca965bb0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44ca965bb0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DES Deep Fields aimed for </a:t>
            </a:r>
            <a:r>
              <a:rPr lang="en" b="1">
                <a:solidFill>
                  <a:schemeClr val="dk1"/>
                </a:solidFill>
              </a:rPr>
              <a:t>approximately 25–30 visits per filter per season per field</a:t>
            </a:r>
            <a:r>
              <a:rPr lang="en">
                <a:solidFill>
                  <a:schemeClr val="dk1"/>
                </a:solidFill>
              </a:rPr>
              <a:t> in the Deep Fields.</a:t>
            </a:r>
            <a:br>
              <a:rPr lang="en">
                <a:solidFill>
                  <a:schemeClr val="dk1"/>
                </a:solidFill>
              </a:rPr>
            </a:b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Over 5 seasons, that amounts to roughly:</a:t>
            </a:r>
            <a:br>
              <a:rPr lang="en">
                <a:solidFill>
                  <a:schemeClr val="dk1"/>
                </a:solidFill>
              </a:rPr>
            </a:b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en" b="1">
                <a:solidFill>
                  <a:schemeClr val="dk1"/>
                </a:solidFill>
              </a:rPr>
              <a:t>~100–150 total passes per filter</a:t>
            </a:r>
            <a:r>
              <a:rPr lang="en">
                <a:solidFill>
                  <a:schemeClr val="dk1"/>
                </a:solidFill>
              </a:rPr>
              <a:t> per field.</a:t>
            </a:r>
            <a:br>
              <a:rPr lang="en">
                <a:solidFill>
                  <a:schemeClr val="dk1"/>
                </a:solidFill>
              </a:rPr>
            </a:b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actual number varied by field and weather conditions.</a:t>
            </a:r>
            <a:endParaRPr>
              <a:solidFill>
                <a:schemeClr val="dk1"/>
              </a:solidFill>
            </a:endParaRPr>
          </a:p>
          <a:p>
            <a:pPr marL="0" lvl="0" indent="0" algn="l" rtl="0">
              <a:spcBef>
                <a:spcPts val="120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DR1 (Y3) reached 23.3 at 10 S/N at 2’’ aperture in i-band while DR2 (Y6) reaches 23.8 (but a bit deeper effective depth), in all close to 40,000 exposures have been coadded in the wide fields. By the end of the survey the footprint was scanned roughly ten times in each band and images are co-added. I was large-scale structure coordinator from 2017 until last year and now I’m cosmology coordinator. DESY3 publications were mostly submitted by summer 2021 and next summer we expect to finalise DESY6. NOTICE there is a 4 yrs lag between data being taken and publications submission!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44ca965bb0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44ca965bb0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Note how the timeline is more or less fixed at 4 years … independently of the dataset .. DES is quite complex as a collaboration, pushing in developing state of the art in different probes.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9A960B07-9422-C995-6359-01FB3D83A748}"/>
            </a:ext>
          </a:extLst>
        </p:cNvPr>
        <p:cNvGrpSpPr/>
        <p:nvPr/>
      </p:nvGrpSpPr>
      <p:grpSpPr>
        <a:xfrm>
          <a:off x="0" y="0"/>
          <a:ext cx="0" cy="0"/>
          <a:chOff x="0" y="0"/>
          <a:chExt cx="0" cy="0"/>
        </a:xfrm>
      </p:grpSpPr>
      <p:sp>
        <p:nvSpPr>
          <p:cNvPr id="133" name="Google Shape;133;g344ca965bb0_0_70:notes">
            <a:extLst>
              <a:ext uri="{FF2B5EF4-FFF2-40B4-BE49-F238E27FC236}">
                <a16:creationId xmlns:a16="http://schemas.microsoft.com/office/drawing/2014/main" id="{55E62A06-CC1F-D2D7-ECFC-2BB9C6398D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44ca965bb0_0_70:notes">
            <a:extLst>
              <a:ext uri="{FF2B5EF4-FFF2-40B4-BE49-F238E27FC236}">
                <a16:creationId xmlns:a16="http://schemas.microsoft.com/office/drawing/2014/main" id="{963DC2B8-098B-2B5C-B001-A7DB22AE018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Note how the timeline is more or less fixed at 4 years … independently of the dataset .. DES is quite complex as a collaboration, pushing in developing state of the art in different probes. </a:t>
            </a:r>
            <a:endParaRPr/>
          </a:p>
        </p:txBody>
      </p:sp>
    </p:spTree>
    <p:extLst>
      <p:ext uri="{BB962C8B-B14F-4D97-AF65-F5344CB8AC3E}">
        <p14:creationId xmlns:p14="http://schemas.microsoft.com/office/powerpoint/2010/main" val="4282881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44ca965bb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44ca965bb0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This is now the scope of lensing surveys, in our case we measure clustering and galaxy-galaxy lensing, and combining those two we can solve for bias and constrain cosmology. We can also constrain cosmology just with cosmic shear. And of course we can go one step further and combine all. </a:t>
            </a:r>
            <a:endParaRPr dirty="0"/>
          </a:p>
        </p:txBody>
      </p:sp>
    </p:spTree>
    <p:extLst>
      <p:ext uri="{BB962C8B-B14F-4D97-AF65-F5344CB8AC3E}">
        <p14:creationId xmlns:p14="http://schemas.microsoft.com/office/powerpoint/2010/main" val="4097513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3708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57537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3BE4E-D354-321F-0162-8CAF729239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5F60C1-7835-C2D7-6CB0-972DDAFA764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FB2F185-A562-A3AD-EB91-003EEE3D3E6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09197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4DC5E-75E7-E611-6DD3-B880A34975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455156-5810-71E1-7663-035741A9ECF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519E840-A564-7603-E0C8-D2568BD4055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9691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758EA-8C6A-891B-0E81-B9642177E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5FFBD8-E218-269A-ADCE-7843CA8BEF0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ABBC183-92A1-ADCE-F9BB-3EB63E08200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36604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130F5-1E6F-085C-F7E6-AF083E426C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018D2D-730A-D4BA-0CAB-722E225A477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76EC2F0-176E-614F-6D0C-E76F195181E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2254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C2E70-8685-FDBF-E272-4D2D9CD6A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683839-71E7-2F85-A7DA-E448CAD2E4C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DE0746F-4863-E7D9-9046-0CF19894000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68015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D173E-9C33-8C8A-A84A-3EB25562CD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A7B4C6-F213-E3E2-90D8-0526D0F1693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5FBC879-1D97-0BB8-9D1A-070F696BD38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27583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25D49-03DC-FF5A-B4F3-797FA924A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972BA5-0202-217C-7B43-C6E38417F85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9A8F500-6555-110D-5C88-2B05F87CC8A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29828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4EB0A-BC80-F040-2437-0BA39ADE6E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913C42-C6DB-9C8E-4847-34FFF900CBC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9BB2389-91B5-278B-CD69-A4996153AAE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90858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44ca965bb0_0_24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44ca965bb0_0_2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More extensive/aggressive </a:t>
            </a:r>
            <a:r>
              <a:rPr lang="en" sz="2000" i="1" dirty="0">
                <a:solidFill>
                  <a:schemeClr val="dk1"/>
                </a:solidFill>
                <a:latin typeface="EB Garamond"/>
                <a:ea typeface="EB Garamond"/>
                <a:cs typeface="EB Garamond"/>
                <a:sym typeface="EB Garamond"/>
              </a:rPr>
              <a:t>masking   </a:t>
            </a:r>
            <a:r>
              <a:rPr lang="en" sz="2000" b="1" dirty="0">
                <a:solidFill>
                  <a:schemeClr val="dk1"/>
                </a:solidFill>
                <a:latin typeface="EB Garamond"/>
                <a:ea typeface="EB Garamond"/>
                <a:cs typeface="EB Garamond"/>
                <a:sym typeface="EB Garamond"/>
              </a:rPr>
              <a:t>(total area 3914 deg2)</a:t>
            </a:r>
            <a:endParaRPr sz="2000" b="1" dirty="0">
              <a:solidFill>
                <a:srgbClr val="FF0000"/>
              </a:solidFill>
              <a:latin typeface="EB Garamond"/>
              <a:ea typeface="EB Garamond"/>
              <a:cs typeface="EB Garamond"/>
              <a:sym typeface="EB Garamond"/>
            </a:endParaRPr>
          </a:p>
          <a:p>
            <a:pPr marL="914400" lvl="1"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Remove outlier regions of footprint (depth, dust, </a:t>
            </a:r>
            <a:r>
              <a:rPr lang="en" sz="2000" dirty="0" err="1">
                <a:solidFill>
                  <a:schemeClr val="dk1"/>
                </a:solidFill>
                <a:latin typeface="EB Garamond"/>
                <a:ea typeface="EB Garamond"/>
                <a:cs typeface="EB Garamond"/>
                <a:sym typeface="EB Garamond"/>
              </a:rPr>
              <a:t>skybright</a:t>
            </a:r>
            <a:r>
              <a:rPr lang="en" sz="2000" dirty="0">
                <a:solidFill>
                  <a:schemeClr val="dk1"/>
                </a:solidFill>
                <a:latin typeface="EB Garamond"/>
                <a:ea typeface="EB Garamond"/>
                <a:cs typeface="EB Garamond"/>
                <a:sym typeface="EB Garamond"/>
              </a:rPr>
              <a:t>, etc.)</a:t>
            </a:r>
            <a:endParaRPr sz="2000" dirty="0">
              <a:solidFill>
                <a:schemeClr val="dk1"/>
              </a:solidFill>
              <a:latin typeface="EB Garamond"/>
              <a:ea typeface="EB Garamond"/>
              <a:cs typeface="EB Garamond"/>
              <a:sym typeface="EB Garamond"/>
            </a:endParaRPr>
          </a:p>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Stricter quality cuts on lens sample</a:t>
            </a:r>
            <a:endParaRPr sz="2000" dirty="0">
              <a:solidFill>
                <a:schemeClr val="dk1"/>
              </a:solidFill>
              <a:latin typeface="EB Garamond"/>
              <a:ea typeface="EB Garamond"/>
              <a:cs typeface="EB Garamond"/>
              <a:sym typeface="EB Garamond"/>
            </a:endParaRPr>
          </a:p>
          <a:p>
            <a:pPr marL="914400" lvl="1"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Color cuts to remove bad photo-zs</a:t>
            </a:r>
            <a:endParaRPr sz="2000" dirty="0">
              <a:solidFill>
                <a:schemeClr val="dk1"/>
              </a:solidFill>
              <a:latin typeface="EB Garamond"/>
              <a:ea typeface="EB Garamond"/>
              <a:cs typeface="EB Garamond"/>
              <a:sym typeface="EB Garamond"/>
            </a:endParaRPr>
          </a:p>
          <a:p>
            <a:pPr marL="914400" lvl="1"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Better star-galaxy separation methods</a:t>
            </a:r>
            <a:endParaRPr sz="2000" dirty="0">
              <a:solidFill>
                <a:schemeClr val="dk1"/>
              </a:solidFill>
              <a:latin typeface="EB Garamond"/>
              <a:ea typeface="EB Garamond"/>
              <a:cs typeface="EB Garamond"/>
              <a:sym typeface="EB Garamond"/>
            </a:endParaRPr>
          </a:p>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Better mocks (data-calibrated </a:t>
            </a:r>
            <a:r>
              <a:rPr lang="en" sz="2000" dirty="0" err="1">
                <a:solidFill>
                  <a:schemeClr val="dk1"/>
                </a:solidFill>
                <a:latin typeface="EB Garamond"/>
                <a:ea typeface="EB Garamond"/>
                <a:cs typeface="EB Garamond"/>
                <a:sym typeface="EB Garamond"/>
              </a:rPr>
              <a:t>lognormals</a:t>
            </a:r>
            <a:r>
              <a:rPr lang="en" sz="2000" dirty="0">
                <a:solidFill>
                  <a:schemeClr val="dk1"/>
                </a:solidFill>
                <a:latin typeface="EB Garamond"/>
                <a:ea typeface="EB Garamond"/>
                <a:cs typeface="EB Garamond"/>
                <a:sym typeface="EB Garamond"/>
              </a:rPr>
              <a:t>)</a:t>
            </a:r>
            <a:endParaRPr sz="2000" dirty="0">
              <a:solidFill>
                <a:schemeClr val="dk1"/>
              </a:solidFill>
              <a:latin typeface="EB Garamond"/>
              <a:ea typeface="EB Garamond"/>
              <a:cs typeface="EB Garamond"/>
              <a:sym typeface="EB Garamond"/>
            </a:endParaRPr>
          </a:p>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SP maps pre-vetted for LSS to avoid inducing </a:t>
            </a:r>
            <a:r>
              <a:rPr lang="en" sz="2000" dirty="0" err="1">
                <a:solidFill>
                  <a:schemeClr val="dk1"/>
                </a:solidFill>
                <a:latin typeface="EB Garamond"/>
                <a:ea typeface="EB Garamond"/>
                <a:cs typeface="EB Garamond"/>
                <a:sym typeface="EB Garamond"/>
              </a:rPr>
              <a:t>Xlens</a:t>
            </a:r>
            <a:endParaRPr sz="1400" dirty="0">
              <a:solidFill>
                <a:schemeClr val="dk1"/>
              </a:solidFill>
            </a:endParaRPr>
          </a:p>
          <a:p>
            <a:pPr marL="0" lvl="0" indent="0" algn="l" rtl="0">
              <a:spcBef>
                <a:spcPts val="1200"/>
              </a:spcBef>
              <a:spcAft>
                <a:spcPts val="0"/>
              </a:spcAft>
              <a:buNone/>
            </a:pPr>
            <a:r>
              <a:rPr lang="en" sz="1400" dirty="0">
                <a:solidFill>
                  <a:schemeClr val="dk1"/>
                </a:solidFill>
              </a:rPr>
              <a:t>We follow the approach of [2], which demonstrated that using NIR data from </a:t>
            </a:r>
            <a:r>
              <a:rPr lang="en" sz="1400" dirty="0" err="1">
                <a:solidFill>
                  <a:schemeClr val="dk1"/>
                </a:solidFill>
              </a:rPr>
              <a:t>unWISE</a:t>
            </a:r>
            <a:r>
              <a:rPr lang="en" sz="1400" dirty="0">
                <a:solidFill>
                  <a:schemeClr val="dk1"/>
                </a:solidFill>
              </a:rPr>
              <a:t> could provide a means of identifying stars that is complementary to the morphological EXTMASH star-galaxy classifier used in the DESY3 and DESY6 GOLD </a:t>
            </a:r>
            <a:r>
              <a:rPr lang="en" sz="1400" dirty="0" err="1">
                <a:solidFill>
                  <a:schemeClr val="dk1"/>
                </a:solidFill>
              </a:rPr>
              <a:t>catalalogs</a:t>
            </a:r>
            <a:r>
              <a:rPr lang="en" sz="1400" dirty="0">
                <a:solidFill>
                  <a:schemeClr val="dk1"/>
                </a:solidFill>
              </a:rPr>
              <a:t>. Star-galaxy separation cut its bin </a:t>
            </a:r>
            <a:r>
              <a:rPr lang="en" sz="1400" dirty="0" err="1">
                <a:solidFill>
                  <a:schemeClr val="dk1"/>
                </a:solidFill>
              </a:rPr>
              <a:t>optimised</a:t>
            </a:r>
            <a:r>
              <a:rPr lang="en" sz="1400" dirty="0">
                <a:solidFill>
                  <a:schemeClr val="dk1"/>
                </a:solidFill>
              </a:rPr>
              <a:t>. Removes 2% objects overall. Also it makes stellar contamination just obscuration, and hence a multiplicative systematics, not an additive one. Which is consistent with our overall treatment of systematics (otherwise </a:t>
            </a:r>
            <a:r>
              <a:rPr lang="en" sz="1400" dirty="0" err="1">
                <a:solidFill>
                  <a:schemeClr val="dk1"/>
                </a:solidFill>
              </a:rPr>
              <a:t>additive+multiplicative</a:t>
            </a:r>
            <a:r>
              <a:rPr lang="en" sz="1400" dirty="0">
                <a:solidFill>
                  <a:schemeClr val="dk1"/>
                </a:solidFill>
              </a:rPr>
              <a:t> compete). </a:t>
            </a:r>
            <a:endParaRPr sz="1400" dirty="0">
              <a:solidFill>
                <a:schemeClr val="dk1"/>
              </a:solidFill>
            </a:endParaRPr>
          </a:p>
          <a:p>
            <a:pPr marL="0" lvl="0" indent="0" algn="l" rtl="0">
              <a:spcBef>
                <a:spcPts val="0"/>
              </a:spcBef>
              <a:spcAft>
                <a:spcPts val="0"/>
              </a:spcAft>
              <a:buNone/>
            </a:pPr>
            <a:endParaRPr sz="1400" dirty="0">
              <a:solidFill>
                <a:schemeClr val="dk1"/>
              </a:solidFill>
            </a:endParaRPr>
          </a:p>
          <a:p>
            <a:pPr marL="0" lvl="0" indent="0" algn="l" rtl="0">
              <a:spcBef>
                <a:spcPts val="0"/>
              </a:spcBef>
              <a:spcAft>
                <a:spcPts val="0"/>
              </a:spcAft>
              <a:buNone/>
            </a:pPr>
            <a:endParaRPr sz="14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a:extLst>
            <a:ext uri="{FF2B5EF4-FFF2-40B4-BE49-F238E27FC236}">
              <a16:creationId xmlns:a16="http://schemas.microsoft.com/office/drawing/2014/main" id="{5786B2D6-A69C-367F-AB88-C4244519DE65}"/>
            </a:ext>
          </a:extLst>
        </p:cNvPr>
        <p:cNvGrpSpPr/>
        <p:nvPr/>
      </p:nvGrpSpPr>
      <p:grpSpPr>
        <a:xfrm>
          <a:off x="0" y="0"/>
          <a:ext cx="0" cy="0"/>
          <a:chOff x="0" y="0"/>
          <a:chExt cx="0" cy="0"/>
        </a:xfrm>
      </p:grpSpPr>
      <p:sp>
        <p:nvSpPr>
          <p:cNvPr id="211" name="Google Shape;211;g344ca965bb0_0_2445:notes">
            <a:extLst>
              <a:ext uri="{FF2B5EF4-FFF2-40B4-BE49-F238E27FC236}">
                <a16:creationId xmlns:a16="http://schemas.microsoft.com/office/drawing/2014/main" id="{6F073196-BFC4-CB73-90D5-F6AF47D096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44ca965bb0_0_2445:notes">
            <a:extLst>
              <a:ext uri="{FF2B5EF4-FFF2-40B4-BE49-F238E27FC236}">
                <a16:creationId xmlns:a16="http://schemas.microsoft.com/office/drawing/2014/main" id="{E9C6D492-63CF-5B87-0D04-B6219DA68AD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More extensive/aggressive </a:t>
            </a:r>
            <a:r>
              <a:rPr lang="en" sz="2000" i="1" dirty="0">
                <a:solidFill>
                  <a:schemeClr val="dk1"/>
                </a:solidFill>
                <a:latin typeface="EB Garamond"/>
                <a:ea typeface="EB Garamond"/>
                <a:cs typeface="EB Garamond"/>
                <a:sym typeface="EB Garamond"/>
              </a:rPr>
              <a:t>masking   </a:t>
            </a:r>
            <a:r>
              <a:rPr lang="en" sz="2000" b="1" dirty="0">
                <a:solidFill>
                  <a:schemeClr val="dk1"/>
                </a:solidFill>
                <a:latin typeface="EB Garamond"/>
                <a:ea typeface="EB Garamond"/>
                <a:cs typeface="EB Garamond"/>
                <a:sym typeface="EB Garamond"/>
              </a:rPr>
              <a:t>(total area 3914 deg2)</a:t>
            </a:r>
            <a:endParaRPr sz="2000" b="1" dirty="0">
              <a:solidFill>
                <a:srgbClr val="FF0000"/>
              </a:solidFill>
              <a:latin typeface="EB Garamond"/>
              <a:ea typeface="EB Garamond"/>
              <a:cs typeface="EB Garamond"/>
              <a:sym typeface="EB Garamond"/>
            </a:endParaRPr>
          </a:p>
          <a:p>
            <a:pPr marL="914400" lvl="1"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Remove outlier regions of footprint (depth, dust, </a:t>
            </a:r>
            <a:r>
              <a:rPr lang="en" sz="2000" dirty="0" err="1">
                <a:solidFill>
                  <a:schemeClr val="dk1"/>
                </a:solidFill>
                <a:latin typeface="EB Garamond"/>
                <a:ea typeface="EB Garamond"/>
                <a:cs typeface="EB Garamond"/>
                <a:sym typeface="EB Garamond"/>
              </a:rPr>
              <a:t>skybright</a:t>
            </a:r>
            <a:r>
              <a:rPr lang="en" sz="2000" dirty="0">
                <a:solidFill>
                  <a:schemeClr val="dk1"/>
                </a:solidFill>
                <a:latin typeface="EB Garamond"/>
                <a:ea typeface="EB Garamond"/>
                <a:cs typeface="EB Garamond"/>
                <a:sym typeface="EB Garamond"/>
              </a:rPr>
              <a:t>, etc.)</a:t>
            </a:r>
            <a:endParaRPr sz="2000" dirty="0">
              <a:solidFill>
                <a:schemeClr val="dk1"/>
              </a:solidFill>
              <a:latin typeface="EB Garamond"/>
              <a:ea typeface="EB Garamond"/>
              <a:cs typeface="EB Garamond"/>
              <a:sym typeface="EB Garamond"/>
            </a:endParaRPr>
          </a:p>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Stricter quality cuts on lens sample</a:t>
            </a:r>
            <a:endParaRPr sz="2000" dirty="0">
              <a:solidFill>
                <a:schemeClr val="dk1"/>
              </a:solidFill>
              <a:latin typeface="EB Garamond"/>
              <a:ea typeface="EB Garamond"/>
              <a:cs typeface="EB Garamond"/>
              <a:sym typeface="EB Garamond"/>
            </a:endParaRPr>
          </a:p>
          <a:p>
            <a:pPr marL="914400" lvl="1"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Color cuts to remove bad photo-zs</a:t>
            </a:r>
            <a:endParaRPr sz="2000" dirty="0">
              <a:solidFill>
                <a:schemeClr val="dk1"/>
              </a:solidFill>
              <a:latin typeface="EB Garamond"/>
              <a:ea typeface="EB Garamond"/>
              <a:cs typeface="EB Garamond"/>
              <a:sym typeface="EB Garamond"/>
            </a:endParaRPr>
          </a:p>
          <a:p>
            <a:pPr marL="914400" lvl="1"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Better star-galaxy separation methods</a:t>
            </a:r>
            <a:endParaRPr sz="2000" dirty="0">
              <a:solidFill>
                <a:schemeClr val="dk1"/>
              </a:solidFill>
              <a:latin typeface="EB Garamond"/>
              <a:ea typeface="EB Garamond"/>
              <a:cs typeface="EB Garamond"/>
              <a:sym typeface="EB Garamond"/>
            </a:endParaRPr>
          </a:p>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Better mocks (data-calibrated </a:t>
            </a:r>
            <a:r>
              <a:rPr lang="en" sz="2000" dirty="0" err="1">
                <a:solidFill>
                  <a:schemeClr val="dk1"/>
                </a:solidFill>
                <a:latin typeface="EB Garamond"/>
                <a:ea typeface="EB Garamond"/>
                <a:cs typeface="EB Garamond"/>
                <a:sym typeface="EB Garamond"/>
              </a:rPr>
              <a:t>lognormals</a:t>
            </a:r>
            <a:r>
              <a:rPr lang="en" sz="2000" dirty="0">
                <a:solidFill>
                  <a:schemeClr val="dk1"/>
                </a:solidFill>
                <a:latin typeface="EB Garamond"/>
                <a:ea typeface="EB Garamond"/>
                <a:cs typeface="EB Garamond"/>
                <a:sym typeface="EB Garamond"/>
              </a:rPr>
              <a:t>)</a:t>
            </a:r>
            <a:endParaRPr sz="2000" dirty="0">
              <a:solidFill>
                <a:schemeClr val="dk1"/>
              </a:solidFill>
              <a:latin typeface="EB Garamond"/>
              <a:ea typeface="EB Garamond"/>
              <a:cs typeface="EB Garamond"/>
              <a:sym typeface="EB Garamond"/>
            </a:endParaRPr>
          </a:p>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SP maps pre-vetted for LSS to avoid inducing </a:t>
            </a:r>
            <a:r>
              <a:rPr lang="en" sz="2000" dirty="0" err="1">
                <a:solidFill>
                  <a:schemeClr val="dk1"/>
                </a:solidFill>
                <a:latin typeface="EB Garamond"/>
                <a:ea typeface="EB Garamond"/>
                <a:cs typeface="EB Garamond"/>
                <a:sym typeface="EB Garamond"/>
              </a:rPr>
              <a:t>Xlens</a:t>
            </a:r>
            <a:endParaRPr sz="1400" dirty="0">
              <a:solidFill>
                <a:schemeClr val="dk1"/>
              </a:solidFill>
            </a:endParaRPr>
          </a:p>
          <a:p>
            <a:pPr marL="0" lvl="0" indent="0" algn="l" rtl="0">
              <a:spcBef>
                <a:spcPts val="1200"/>
              </a:spcBef>
              <a:spcAft>
                <a:spcPts val="0"/>
              </a:spcAft>
              <a:buNone/>
            </a:pPr>
            <a:r>
              <a:rPr lang="en" sz="1400" dirty="0">
                <a:solidFill>
                  <a:schemeClr val="dk1"/>
                </a:solidFill>
              </a:rPr>
              <a:t>We follow the approach of [2], which demonstrated that using NIR data from </a:t>
            </a:r>
            <a:r>
              <a:rPr lang="en" sz="1400" dirty="0" err="1">
                <a:solidFill>
                  <a:schemeClr val="dk1"/>
                </a:solidFill>
              </a:rPr>
              <a:t>unWISE</a:t>
            </a:r>
            <a:r>
              <a:rPr lang="en" sz="1400" dirty="0">
                <a:solidFill>
                  <a:schemeClr val="dk1"/>
                </a:solidFill>
              </a:rPr>
              <a:t> could provide a means of identifying stars that is complementary to the morphological EXTMASH star-galaxy classifier used in the DESY3 and DESY6 GOLD </a:t>
            </a:r>
            <a:r>
              <a:rPr lang="en" sz="1400" dirty="0" err="1">
                <a:solidFill>
                  <a:schemeClr val="dk1"/>
                </a:solidFill>
              </a:rPr>
              <a:t>catalalogs</a:t>
            </a:r>
            <a:r>
              <a:rPr lang="en" sz="1400" dirty="0">
                <a:solidFill>
                  <a:schemeClr val="dk1"/>
                </a:solidFill>
              </a:rPr>
              <a:t>. Star-galaxy separation cut its bin </a:t>
            </a:r>
            <a:r>
              <a:rPr lang="en" sz="1400" dirty="0" err="1">
                <a:solidFill>
                  <a:schemeClr val="dk1"/>
                </a:solidFill>
              </a:rPr>
              <a:t>optimised</a:t>
            </a:r>
            <a:r>
              <a:rPr lang="en" sz="1400" dirty="0">
                <a:solidFill>
                  <a:schemeClr val="dk1"/>
                </a:solidFill>
              </a:rPr>
              <a:t>. Removes 2% objects overall. Also it makes stellar contamination just obscuration, and hence a multiplicative systematics, not an additive one. Which is consistent with our overall treatment of systematics (otherwise </a:t>
            </a:r>
            <a:r>
              <a:rPr lang="en" sz="1400" dirty="0" err="1">
                <a:solidFill>
                  <a:schemeClr val="dk1"/>
                </a:solidFill>
              </a:rPr>
              <a:t>additive+multiplicative</a:t>
            </a:r>
            <a:r>
              <a:rPr lang="en" sz="1400" dirty="0">
                <a:solidFill>
                  <a:schemeClr val="dk1"/>
                </a:solidFill>
              </a:rPr>
              <a:t> compete). </a:t>
            </a:r>
            <a:endParaRPr sz="1400" dirty="0">
              <a:solidFill>
                <a:schemeClr val="dk1"/>
              </a:solidFill>
            </a:endParaRPr>
          </a:p>
          <a:p>
            <a:pPr marL="0" lvl="0" indent="0" algn="l" rtl="0">
              <a:spcBef>
                <a:spcPts val="0"/>
              </a:spcBef>
              <a:spcAft>
                <a:spcPts val="0"/>
              </a:spcAft>
              <a:buNone/>
            </a:pPr>
            <a:endParaRPr sz="1400" dirty="0">
              <a:solidFill>
                <a:schemeClr val="dk1"/>
              </a:solidFill>
            </a:endParaRPr>
          </a:p>
          <a:p>
            <a:pPr marL="0" lvl="0" indent="0" algn="l" rtl="0">
              <a:spcBef>
                <a:spcPts val="0"/>
              </a:spcBef>
              <a:spcAft>
                <a:spcPts val="0"/>
              </a:spcAft>
              <a:buNone/>
            </a:pPr>
            <a:endParaRPr sz="1400" dirty="0">
              <a:solidFill>
                <a:schemeClr val="dk1"/>
              </a:solidFill>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623181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44ca965bb0_0_24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44ca965bb0_0_2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More extensive/aggressive </a:t>
            </a:r>
            <a:r>
              <a:rPr lang="en" sz="2000" i="1" dirty="0">
                <a:solidFill>
                  <a:schemeClr val="dk1"/>
                </a:solidFill>
                <a:latin typeface="EB Garamond"/>
                <a:ea typeface="EB Garamond"/>
                <a:cs typeface="EB Garamond"/>
                <a:sym typeface="EB Garamond"/>
              </a:rPr>
              <a:t>masking   </a:t>
            </a:r>
            <a:r>
              <a:rPr lang="en" sz="2000" b="1" dirty="0">
                <a:solidFill>
                  <a:schemeClr val="dk1"/>
                </a:solidFill>
                <a:latin typeface="EB Garamond"/>
                <a:ea typeface="EB Garamond"/>
                <a:cs typeface="EB Garamond"/>
                <a:sym typeface="EB Garamond"/>
              </a:rPr>
              <a:t>(total area 3914 deg2)</a:t>
            </a:r>
            <a:endParaRPr sz="2000" b="1" dirty="0">
              <a:solidFill>
                <a:srgbClr val="FF0000"/>
              </a:solidFill>
              <a:latin typeface="EB Garamond"/>
              <a:ea typeface="EB Garamond"/>
              <a:cs typeface="EB Garamond"/>
              <a:sym typeface="EB Garamond"/>
            </a:endParaRPr>
          </a:p>
          <a:p>
            <a:pPr marL="914400" lvl="1"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Remove outlier regions of footprint (depth, dust, </a:t>
            </a:r>
            <a:r>
              <a:rPr lang="en" sz="2000" dirty="0" err="1">
                <a:solidFill>
                  <a:schemeClr val="dk1"/>
                </a:solidFill>
                <a:latin typeface="EB Garamond"/>
                <a:ea typeface="EB Garamond"/>
                <a:cs typeface="EB Garamond"/>
                <a:sym typeface="EB Garamond"/>
              </a:rPr>
              <a:t>skybright</a:t>
            </a:r>
            <a:r>
              <a:rPr lang="en" sz="2000" dirty="0">
                <a:solidFill>
                  <a:schemeClr val="dk1"/>
                </a:solidFill>
                <a:latin typeface="EB Garamond"/>
                <a:ea typeface="EB Garamond"/>
                <a:cs typeface="EB Garamond"/>
                <a:sym typeface="EB Garamond"/>
              </a:rPr>
              <a:t>, etc.)</a:t>
            </a:r>
            <a:endParaRPr sz="2000" dirty="0">
              <a:solidFill>
                <a:schemeClr val="dk1"/>
              </a:solidFill>
              <a:latin typeface="EB Garamond"/>
              <a:ea typeface="EB Garamond"/>
              <a:cs typeface="EB Garamond"/>
              <a:sym typeface="EB Garamond"/>
            </a:endParaRPr>
          </a:p>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Stricter quality cuts on lens sample</a:t>
            </a:r>
            <a:endParaRPr sz="2000" dirty="0">
              <a:solidFill>
                <a:schemeClr val="dk1"/>
              </a:solidFill>
              <a:latin typeface="EB Garamond"/>
              <a:ea typeface="EB Garamond"/>
              <a:cs typeface="EB Garamond"/>
              <a:sym typeface="EB Garamond"/>
            </a:endParaRPr>
          </a:p>
          <a:p>
            <a:pPr marL="914400" lvl="1"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Color cuts to remove bad photo-zs</a:t>
            </a:r>
            <a:endParaRPr sz="2000" dirty="0">
              <a:solidFill>
                <a:schemeClr val="dk1"/>
              </a:solidFill>
              <a:latin typeface="EB Garamond"/>
              <a:ea typeface="EB Garamond"/>
              <a:cs typeface="EB Garamond"/>
              <a:sym typeface="EB Garamond"/>
            </a:endParaRPr>
          </a:p>
          <a:p>
            <a:pPr marL="914400" lvl="1"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Better star-galaxy separation methods</a:t>
            </a:r>
            <a:endParaRPr sz="2000" dirty="0">
              <a:solidFill>
                <a:schemeClr val="dk1"/>
              </a:solidFill>
              <a:latin typeface="EB Garamond"/>
              <a:ea typeface="EB Garamond"/>
              <a:cs typeface="EB Garamond"/>
              <a:sym typeface="EB Garamond"/>
            </a:endParaRPr>
          </a:p>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Better mocks (data-calibrated </a:t>
            </a:r>
            <a:r>
              <a:rPr lang="en" sz="2000" dirty="0" err="1">
                <a:solidFill>
                  <a:schemeClr val="dk1"/>
                </a:solidFill>
                <a:latin typeface="EB Garamond"/>
                <a:ea typeface="EB Garamond"/>
                <a:cs typeface="EB Garamond"/>
                <a:sym typeface="EB Garamond"/>
              </a:rPr>
              <a:t>lognormals</a:t>
            </a:r>
            <a:r>
              <a:rPr lang="en" sz="2000" dirty="0">
                <a:solidFill>
                  <a:schemeClr val="dk1"/>
                </a:solidFill>
                <a:latin typeface="EB Garamond"/>
                <a:ea typeface="EB Garamond"/>
                <a:cs typeface="EB Garamond"/>
                <a:sym typeface="EB Garamond"/>
              </a:rPr>
              <a:t>)</a:t>
            </a:r>
            <a:endParaRPr sz="2000" dirty="0">
              <a:solidFill>
                <a:schemeClr val="dk1"/>
              </a:solidFill>
              <a:latin typeface="EB Garamond"/>
              <a:ea typeface="EB Garamond"/>
              <a:cs typeface="EB Garamond"/>
              <a:sym typeface="EB Garamond"/>
            </a:endParaRPr>
          </a:p>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SP maps pre-vetted for LSS to avoid inducing </a:t>
            </a:r>
            <a:r>
              <a:rPr lang="en" sz="2000" dirty="0" err="1">
                <a:solidFill>
                  <a:schemeClr val="dk1"/>
                </a:solidFill>
                <a:latin typeface="EB Garamond"/>
                <a:ea typeface="EB Garamond"/>
                <a:cs typeface="EB Garamond"/>
                <a:sym typeface="EB Garamond"/>
              </a:rPr>
              <a:t>Xlens</a:t>
            </a:r>
            <a:endParaRPr sz="1400" dirty="0">
              <a:solidFill>
                <a:schemeClr val="dk1"/>
              </a:solidFill>
            </a:endParaRPr>
          </a:p>
          <a:p>
            <a:pPr marL="0" lvl="0" indent="0" algn="l" rtl="0">
              <a:spcBef>
                <a:spcPts val="1200"/>
              </a:spcBef>
              <a:spcAft>
                <a:spcPts val="0"/>
              </a:spcAft>
              <a:buNone/>
            </a:pPr>
            <a:r>
              <a:rPr lang="en" sz="1400" dirty="0">
                <a:solidFill>
                  <a:schemeClr val="dk1"/>
                </a:solidFill>
              </a:rPr>
              <a:t>We follow the approach of [2], which demonstrated that using NIR data from </a:t>
            </a:r>
            <a:r>
              <a:rPr lang="en" sz="1400" dirty="0" err="1">
                <a:solidFill>
                  <a:schemeClr val="dk1"/>
                </a:solidFill>
              </a:rPr>
              <a:t>unWISE</a:t>
            </a:r>
            <a:r>
              <a:rPr lang="en" sz="1400" dirty="0">
                <a:solidFill>
                  <a:schemeClr val="dk1"/>
                </a:solidFill>
              </a:rPr>
              <a:t> could provide a means of identifying stars that is complementary to the morphological EXTMASH star-galaxy classifier used in the DESY3 and DESY6 GOLD </a:t>
            </a:r>
            <a:r>
              <a:rPr lang="en" sz="1400" dirty="0" err="1">
                <a:solidFill>
                  <a:schemeClr val="dk1"/>
                </a:solidFill>
              </a:rPr>
              <a:t>catalalogs</a:t>
            </a:r>
            <a:r>
              <a:rPr lang="en" sz="1400" dirty="0">
                <a:solidFill>
                  <a:schemeClr val="dk1"/>
                </a:solidFill>
              </a:rPr>
              <a:t>. Star-galaxy separation cut its bin </a:t>
            </a:r>
            <a:r>
              <a:rPr lang="en" sz="1400" dirty="0" err="1">
                <a:solidFill>
                  <a:schemeClr val="dk1"/>
                </a:solidFill>
              </a:rPr>
              <a:t>optimised</a:t>
            </a:r>
            <a:r>
              <a:rPr lang="en" sz="1400" dirty="0">
                <a:solidFill>
                  <a:schemeClr val="dk1"/>
                </a:solidFill>
              </a:rPr>
              <a:t>. Removes 2% objects overall. Also it makes stellar contamination just obscuration, and hence a multiplicative systematics, not an additive one. Which is consistent with our overall treatment of systematics (otherwise </a:t>
            </a:r>
            <a:r>
              <a:rPr lang="en" sz="1400" dirty="0" err="1">
                <a:solidFill>
                  <a:schemeClr val="dk1"/>
                </a:solidFill>
              </a:rPr>
              <a:t>additive+multiplicative</a:t>
            </a:r>
            <a:r>
              <a:rPr lang="en" sz="1400" dirty="0">
                <a:solidFill>
                  <a:schemeClr val="dk1"/>
                </a:solidFill>
              </a:rPr>
              <a:t> compete). </a:t>
            </a:r>
            <a:endParaRPr sz="1400" dirty="0">
              <a:solidFill>
                <a:schemeClr val="dk1"/>
              </a:solidFill>
            </a:endParaRPr>
          </a:p>
          <a:p>
            <a:pPr marL="0" lvl="0" indent="0" algn="l" rtl="0">
              <a:spcBef>
                <a:spcPts val="0"/>
              </a:spcBef>
              <a:spcAft>
                <a:spcPts val="0"/>
              </a:spcAft>
              <a:buNone/>
            </a:pPr>
            <a:endParaRPr sz="1400" dirty="0">
              <a:solidFill>
                <a:schemeClr val="dk1"/>
              </a:solidFill>
            </a:endParaRPr>
          </a:p>
          <a:p>
            <a:pPr marL="0" lvl="0" indent="0" algn="l" rtl="0">
              <a:spcBef>
                <a:spcPts val="0"/>
              </a:spcBef>
              <a:spcAft>
                <a:spcPts val="0"/>
              </a:spcAft>
              <a:buNone/>
            </a:pPr>
            <a:endParaRPr sz="1400" dirty="0">
              <a:solidFill>
                <a:schemeClr val="dk1"/>
              </a:solidFill>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1768445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A9962-4987-869B-C25E-913C28941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517612-45AB-CB04-D742-CC9605532CB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FA0A151-E138-48D8-8B40-1789789B580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107862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84443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B1749-EC6C-802C-CE33-C46E9C503C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D39315-31E4-643E-F829-AE5CB1083BD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7C04132-98E5-FEB4-3CF8-571B2DA3066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622167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F1D87-D7DE-E8B2-4BDF-0FC91252050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1A69ADE-E6F4-4A2F-0CF2-6784A8EA12E1}"/>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EB9B2F91-40AF-1A92-012F-C9CDA6534B23}"/>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7813211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44ca965bb0_0_7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44ca965bb0_0_7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50" dirty="0">
                <a:solidFill>
                  <a:srgbClr val="1D1C1D"/>
                </a:solidFill>
                <a:highlight>
                  <a:srgbClr val="F8F8F8"/>
                </a:highlight>
              </a:rPr>
              <a:t>Low calibration errors from blending or detection</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44ca965bb0_0_24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44ca965bb0_0_2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More extensive/aggressive </a:t>
            </a:r>
            <a:r>
              <a:rPr lang="en" sz="2000" i="1" dirty="0">
                <a:solidFill>
                  <a:schemeClr val="dk1"/>
                </a:solidFill>
                <a:latin typeface="EB Garamond"/>
                <a:ea typeface="EB Garamond"/>
                <a:cs typeface="EB Garamond"/>
                <a:sym typeface="EB Garamond"/>
              </a:rPr>
              <a:t>masking   </a:t>
            </a:r>
            <a:r>
              <a:rPr lang="en" sz="2000" b="1" dirty="0">
                <a:solidFill>
                  <a:schemeClr val="dk1"/>
                </a:solidFill>
                <a:latin typeface="EB Garamond"/>
                <a:ea typeface="EB Garamond"/>
                <a:cs typeface="EB Garamond"/>
                <a:sym typeface="EB Garamond"/>
              </a:rPr>
              <a:t>(total area 3914 deg2)</a:t>
            </a:r>
            <a:endParaRPr sz="2000" b="1" dirty="0">
              <a:solidFill>
                <a:srgbClr val="FF0000"/>
              </a:solidFill>
              <a:latin typeface="EB Garamond"/>
              <a:ea typeface="EB Garamond"/>
              <a:cs typeface="EB Garamond"/>
              <a:sym typeface="EB Garamond"/>
            </a:endParaRPr>
          </a:p>
          <a:p>
            <a:pPr marL="914400" lvl="1"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Remove outlier regions of footprint (depth, dust, </a:t>
            </a:r>
            <a:r>
              <a:rPr lang="en" sz="2000" dirty="0" err="1">
                <a:solidFill>
                  <a:schemeClr val="dk1"/>
                </a:solidFill>
                <a:latin typeface="EB Garamond"/>
                <a:ea typeface="EB Garamond"/>
                <a:cs typeface="EB Garamond"/>
                <a:sym typeface="EB Garamond"/>
              </a:rPr>
              <a:t>skybright</a:t>
            </a:r>
            <a:r>
              <a:rPr lang="en" sz="2000" dirty="0">
                <a:solidFill>
                  <a:schemeClr val="dk1"/>
                </a:solidFill>
                <a:latin typeface="EB Garamond"/>
                <a:ea typeface="EB Garamond"/>
                <a:cs typeface="EB Garamond"/>
                <a:sym typeface="EB Garamond"/>
              </a:rPr>
              <a:t>, etc.)</a:t>
            </a:r>
            <a:endParaRPr sz="2000" dirty="0">
              <a:solidFill>
                <a:schemeClr val="dk1"/>
              </a:solidFill>
              <a:latin typeface="EB Garamond"/>
              <a:ea typeface="EB Garamond"/>
              <a:cs typeface="EB Garamond"/>
              <a:sym typeface="EB Garamond"/>
            </a:endParaRPr>
          </a:p>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Stricter quality cuts on lens sample</a:t>
            </a:r>
            <a:endParaRPr sz="2000" dirty="0">
              <a:solidFill>
                <a:schemeClr val="dk1"/>
              </a:solidFill>
              <a:latin typeface="EB Garamond"/>
              <a:ea typeface="EB Garamond"/>
              <a:cs typeface="EB Garamond"/>
              <a:sym typeface="EB Garamond"/>
            </a:endParaRPr>
          </a:p>
          <a:p>
            <a:pPr marL="914400" lvl="1"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Color cuts to remove bad photo-zs</a:t>
            </a:r>
            <a:endParaRPr sz="2000" dirty="0">
              <a:solidFill>
                <a:schemeClr val="dk1"/>
              </a:solidFill>
              <a:latin typeface="EB Garamond"/>
              <a:ea typeface="EB Garamond"/>
              <a:cs typeface="EB Garamond"/>
              <a:sym typeface="EB Garamond"/>
            </a:endParaRPr>
          </a:p>
          <a:p>
            <a:pPr marL="914400" lvl="1"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Better star-galaxy separation methods</a:t>
            </a:r>
            <a:endParaRPr sz="2000" dirty="0">
              <a:solidFill>
                <a:schemeClr val="dk1"/>
              </a:solidFill>
              <a:latin typeface="EB Garamond"/>
              <a:ea typeface="EB Garamond"/>
              <a:cs typeface="EB Garamond"/>
              <a:sym typeface="EB Garamond"/>
            </a:endParaRPr>
          </a:p>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Better mocks (data-calibrated </a:t>
            </a:r>
            <a:r>
              <a:rPr lang="en" sz="2000" dirty="0" err="1">
                <a:solidFill>
                  <a:schemeClr val="dk1"/>
                </a:solidFill>
                <a:latin typeface="EB Garamond"/>
                <a:ea typeface="EB Garamond"/>
                <a:cs typeface="EB Garamond"/>
                <a:sym typeface="EB Garamond"/>
              </a:rPr>
              <a:t>lognormals</a:t>
            </a:r>
            <a:r>
              <a:rPr lang="en" sz="2000" dirty="0">
                <a:solidFill>
                  <a:schemeClr val="dk1"/>
                </a:solidFill>
                <a:latin typeface="EB Garamond"/>
                <a:ea typeface="EB Garamond"/>
                <a:cs typeface="EB Garamond"/>
                <a:sym typeface="EB Garamond"/>
              </a:rPr>
              <a:t>)</a:t>
            </a:r>
            <a:endParaRPr sz="2000" dirty="0">
              <a:solidFill>
                <a:schemeClr val="dk1"/>
              </a:solidFill>
              <a:latin typeface="EB Garamond"/>
              <a:ea typeface="EB Garamond"/>
              <a:cs typeface="EB Garamond"/>
              <a:sym typeface="EB Garamond"/>
            </a:endParaRPr>
          </a:p>
          <a:p>
            <a:pPr marL="457200" lvl="0" indent="-355600" algn="l" rtl="0">
              <a:lnSpc>
                <a:spcPct val="115000"/>
              </a:lnSpc>
              <a:spcBef>
                <a:spcPts val="0"/>
              </a:spcBef>
              <a:spcAft>
                <a:spcPts val="0"/>
              </a:spcAft>
              <a:buClr>
                <a:schemeClr val="dk1"/>
              </a:buClr>
              <a:buSzPts val="2000"/>
              <a:buFont typeface="EB Garamond"/>
              <a:buChar char="●"/>
            </a:pPr>
            <a:r>
              <a:rPr lang="en" sz="2000" dirty="0">
                <a:solidFill>
                  <a:schemeClr val="dk1"/>
                </a:solidFill>
                <a:latin typeface="EB Garamond"/>
                <a:ea typeface="EB Garamond"/>
                <a:cs typeface="EB Garamond"/>
                <a:sym typeface="EB Garamond"/>
              </a:rPr>
              <a:t>SP maps pre-vetted for LSS to avoid inducing </a:t>
            </a:r>
            <a:r>
              <a:rPr lang="en" sz="2000" dirty="0" err="1">
                <a:solidFill>
                  <a:schemeClr val="dk1"/>
                </a:solidFill>
                <a:latin typeface="EB Garamond"/>
                <a:ea typeface="EB Garamond"/>
                <a:cs typeface="EB Garamond"/>
                <a:sym typeface="EB Garamond"/>
              </a:rPr>
              <a:t>Xlens</a:t>
            </a:r>
            <a:endParaRPr sz="1400" dirty="0">
              <a:solidFill>
                <a:schemeClr val="dk1"/>
              </a:solidFill>
            </a:endParaRPr>
          </a:p>
          <a:p>
            <a:pPr marL="0" lvl="0" indent="0" algn="l" rtl="0">
              <a:spcBef>
                <a:spcPts val="1200"/>
              </a:spcBef>
              <a:spcAft>
                <a:spcPts val="0"/>
              </a:spcAft>
              <a:buNone/>
            </a:pPr>
            <a:r>
              <a:rPr lang="en" sz="1400" dirty="0">
                <a:solidFill>
                  <a:schemeClr val="dk1"/>
                </a:solidFill>
              </a:rPr>
              <a:t>We follow the approach of [2], which demonstrated that using NIR data from </a:t>
            </a:r>
            <a:r>
              <a:rPr lang="en" sz="1400" dirty="0" err="1">
                <a:solidFill>
                  <a:schemeClr val="dk1"/>
                </a:solidFill>
              </a:rPr>
              <a:t>unWISE</a:t>
            </a:r>
            <a:r>
              <a:rPr lang="en" sz="1400" dirty="0">
                <a:solidFill>
                  <a:schemeClr val="dk1"/>
                </a:solidFill>
              </a:rPr>
              <a:t> could provide a means of identifying stars that is complementary to the morphological EXTMASH star-galaxy classifier used in the DESY3 and DESY6 GOLD </a:t>
            </a:r>
            <a:r>
              <a:rPr lang="en" sz="1400" dirty="0" err="1">
                <a:solidFill>
                  <a:schemeClr val="dk1"/>
                </a:solidFill>
              </a:rPr>
              <a:t>catalalogs</a:t>
            </a:r>
            <a:r>
              <a:rPr lang="en" sz="1400" dirty="0">
                <a:solidFill>
                  <a:schemeClr val="dk1"/>
                </a:solidFill>
              </a:rPr>
              <a:t>. Star-galaxy separation cut its bin </a:t>
            </a:r>
            <a:r>
              <a:rPr lang="en" sz="1400" dirty="0" err="1">
                <a:solidFill>
                  <a:schemeClr val="dk1"/>
                </a:solidFill>
              </a:rPr>
              <a:t>optimised</a:t>
            </a:r>
            <a:r>
              <a:rPr lang="en" sz="1400" dirty="0">
                <a:solidFill>
                  <a:schemeClr val="dk1"/>
                </a:solidFill>
              </a:rPr>
              <a:t>. Removes 2% objects overall. Also it makes stellar contamination just obscuration, and hence a multiplicative systematics, not an additive one. Which is consistent with our overall treatment of systematics (otherwise </a:t>
            </a:r>
            <a:r>
              <a:rPr lang="en" sz="1400" dirty="0" err="1">
                <a:solidFill>
                  <a:schemeClr val="dk1"/>
                </a:solidFill>
              </a:rPr>
              <a:t>additive+multiplicative</a:t>
            </a:r>
            <a:r>
              <a:rPr lang="en" sz="1400" dirty="0">
                <a:solidFill>
                  <a:schemeClr val="dk1"/>
                </a:solidFill>
              </a:rPr>
              <a:t> compete). </a:t>
            </a:r>
            <a:endParaRPr sz="1400" dirty="0">
              <a:solidFill>
                <a:schemeClr val="dk1"/>
              </a:solidFill>
            </a:endParaRPr>
          </a:p>
          <a:p>
            <a:pPr marL="0" lvl="0" indent="0" algn="l" rtl="0">
              <a:spcBef>
                <a:spcPts val="0"/>
              </a:spcBef>
              <a:spcAft>
                <a:spcPts val="0"/>
              </a:spcAft>
              <a:buNone/>
            </a:pPr>
            <a:endParaRPr sz="1400" dirty="0">
              <a:solidFill>
                <a:schemeClr val="dk1"/>
              </a:solidFill>
            </a:endParaRPr>
          </a:p>
          <a:p>
            <a:pPr marL="0" lvl="0" indent="0" algn="l" rtl="0">
              <a:spcBef>
                <a:spcPts val="0"/>
              </a:spcBef>
              <a:spcAft>
                <a:spcPts val="0"/>
              </a:spcAft>
              <a:buNone/>
            </a:pPr>
            <a:endParaRPr sz="1400" dirty="0">
              <a:solidFill>
                <a:schemeClr val="dk1"/>
              </a:solidFill>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12397525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567972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512738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59882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50"/>
        <p:cNvGrpSpPr/>
        <p:nvPr/>
      </p:nvGrpSpPr>
      <p:grpSpPr>
        <a:xfrm>
          <a:off x="0" y="0"/>
          <a:ext cx="0" cy="0"/>
          <a:chOff x="0" y="0"/>
          <a:chExt cx="0" cy="0"/>
        </a:xfrm>
      </p:grpSpPr>
      <p:sp>
        <p:nvSpPr>
          <p:cNvPr id="51" name="Google Shape;51;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2" name="Google Shape;52;p13"/>
          <p:cNvSpPr txBox="1">
            <a:spLocks noGrp="1"/>
          </p:cNvSpPr>
          <p:nvPr>
            <p:ph type="title"/>
          </p:nvPr>
        </p:nvSpPr>
        <p:spPr>
          <a:xfrm>
            <a:off x="49450" y="0"/>
            <a:ext cx="8971800" cy="688200"/>
          </a:xfrm>
          <a:prstGeom prst="rect">
            <a:avLst/>
          </a:prstGeom>
        </p:spPr>
        <p:txBody>
          <a:bodyPr spcFirstLastPara="1" wrap="square" lIns="91425" tIns="91425" rIns="91425" bIns="91425" anchor="ctr"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3"/>
        <p:cNvGrpSpPr/>
        <p:nvPr/>
      </p:nvGrpSpPr>
      <p:grpSpPr>
        <a:xfrm>
          <a:off x="0" y="0"/>
          <a:ext cx="0" cy="0"/>
          <a:chOff x="0" y="0"/>
          <a:chExt cx="0" cy="0"/>
        </a:xfrm>
      </p:grpSpPr>
      <p:sp>
        <p:nvSpPr>
          <p:cNvPr id="54" name="Google Shape;54;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5" name="Google Shape;55;p1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56" name="Google Shape;56;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3"/>
        <p:cNvGrpSpPr/>
        <p:nvPr/>
      </p:nvGrpSpPr>
      <p:grpSpPr>
        <a:xfrm>
          <a:off x="0" y="0"/>
          <a:ext cx="0" cy="0"/>
          <a:chOff x="0" y="0"/>
          <a:chExt cx="0" cy="0"/>
        </a:xfrm>
      </p:grpSpPr>
      <p:sp>
        <p:nvSpPr>
          <p:cNvPr id="64" name="Google Shape;64;p1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Font typeface="Helvetica Neue"/>
              <a:buNone/>
              <a:defRPr sz="5200" b="1">
                <a:latin typeface="Helvetica Neue"/>
                <a:ea typeface="Helvetica Neue"/>
                <a:cs typeface="Helvetica Neue"/>
                <a:sym typeface="Helvetica Neu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65" name="Google Shape;65;p1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Font typeface="Helvetica Neue"/>
              <a:buNone/>
              <a:defRPr sz="2800" b="1">
                <a:latin typeface="Helvetica Neue"/>
                <a:ea typeface="Helvetica Neue"/>
                <a:cs typeface="Helvetica Neue"/>
                <a:sym typeface="Helvetica Neue"/>
              </a:defRPr>
            </a:lvl1pPr>
            <a:lvl2pPr lvl="1" algn="ctr">
              <a:lnSpc>
                <a:spcPct val="100000"/>
              </a:lnSpc>
              <a:spcBef>
                <a:spcPts val="0"/>
              </a:spcBef>
              <a:spcAft>
                <a:spcPts val="0"/>
              </a:spcAft>
              <a:buSzPts val="2800"/>
              <a:buFont typeface="Helvetica Neue"/>
              <a:buNone/>
              <a:defRPr sz="2800" b="1">
                <a:latin typeface="Helvetica Neue"/>
                <a:ea typeface="Helvetica Neue"/>
                <a:cs typeface="Helvetica Neue"/>
                <a:sym typeface="Helvetica Neue"/>
              </a:defRPr>
            </a:lvl2pPr>
            <a:lvl3pPr lvl="2" algn="ctr">
              <a:lnSpc>
                <a:spcPct val="100000"/>
              </a:lnSpc>
              <a:spcBef>
                <a:spcPts val="0"/>
              </a:spcBef>
              <a:spcAft>
                <a:spcPts val="0"/>
              </a:spcAft>
              <a:buSzPts val="2800"/>
              <a:buFont typeface="Helvetica Neue"/>
              <a:buNone/>
              <a:defRPr sz="2800" b="1">
                <a:latin typeface="Helvetica Neue"/>
                <a:ea typeface="Helvetica Neue"/>
                <a:cs typeface="Helvetica Neue"/>
                <a:sym typeface="Helvetica Neue"/>
              </a:defRPr>
            </a:lvl3pPr>
            <a:lvl4pPr lvl="3" algn="ctr">
              <a:lnSpc>
                <a:spcPct val="100000"/>
              </a:lnSpc>
              <a:spcBef>
                <a:spcPts val="0"/>
              </a:spcBef>
              <a:spcAft>
                <a:spcPts val="0"/>
              </a:spcAft>
              <a:buSzPts val="2800"/>
              <a:buFont typeface="Helvetica Neue"/>
              <a:buNone/>
              <a:defRPr sz="2800" b="1">
                <a:latin typeface="Helvetica Neue"/>
                <a:ea typeface="Helvetica Neue"/>
                <a:cs typeface="Helvetica Neue"/>
                <a:sym typeface="Helvetica Neue"/>
              </a:defRPr>
            </a:lvl4pPr>
            <a:lvl5pPr lvl="4" algn="ctr">
              <a:lnSpc>
                <a:spcPct val="100000"/>
              </a:lnSpc>
              <a:spcBef>
                <a:spcPts val="0"/>
              </a:spcBef>
              <a:spcAft>
                <a:spcPts val="0"/>
              </a:spcAft>
              <a:buSzPts val="2800"/>
              <a:buFont typeface="Helvetica Neue"/>
              <a:buNone/>
              <a:defRPr sz="2800" b="1">
                <a:latin typeface="Helvetica Neue"/>
                <a:ea typeface="Helvetica Neue"/>
                <a:cs typeface="Helvetica Neue"/>
                <a:sym typeface="Helvetica Neue"/>
              </a:defRPr>
            </a:lvl5pPr>
            <a:lvl6pPr lvl="5" algn="ctr">
              <a:lnSpc>
                <a:spcPct val="100000"/>
              </a:lnSpc>
              <a:spcBef>
                <a:spcPts val="0"/>
              </a:spcBef>
              <a:spcAft>
                <a:spcPts val="0"/>
              </a:spcAft>
              <a:buSzPts val="2800"/>
              <a:buFont typeface="Helvetica Neue"/>
              <a:buNone/>
              <a:defRPr sz="2800" b="1">
                <a:latin typeface="Helvetica Neue"/>
                <a:ea typeface="Helvetica Neue"/>
                <a:cs typeface="Helvetica Neue"/>
                <a:sym typeface="Helvetica Neue"/>
              </a:defRPr>
            </a:lvl6pPr>
            <a:lvl7pPr lvl="6" algn="ctr">
              <a:lnSpc>
                <a:spcPct val="100000"/>
              </a:lnSpc>
              <a:spcBef>
                <a:spcPts val="0"/>
              </a:spcBef>
              <a:spcAft>
                <a:spcPts val="0"/>
              </a:spcAft>
              <a:buSzPts val="2800"/>
              <a:buFont typeface="Helvetica Neue"/>
              <a:buNone/>
              <a:defRPr sz="2800" b="1">
                <a:latin typeface="Helvetica Neue"/>
                <a:ea typeface="Helvetica Neue"/>
                <a:cs typeface="Helvetica Neue"/>
                <a:sym typeface="Helvetica Neue"/>
              </a:defRPr>
            </a:lvl7pPr>
            <a:lvl8pPr lvl="7" algn="ctr">
              <a:lnSpc>
                <a:spcPct val="100000"/>
              </a:lnSpc>
              <a:spcBef>
                <a:spcPts val="0"/>
              </a:spcBef>
              <a:spcAft>
                <a:spcPts val="0"/>
              </a:spcAft>
              <a:buSzPts val="2800"/>
              <a:buFont typeface="Helvetica Neue"/>
              <a:buNone/>
              <a:defRPr sz="2800" b="1">
                <a:latin typeface="Helvetica Neue"/>
                <a:ea typeface="Helvetica Neue"/>
                <a:cs typeface="Helvetica Neue"/>
                <a:sym typeface="Helvetica Neue"/>
              </a:defRPr>
            </a:lvl8pPr>
            <a:lvl9pPr lvl="8" algn="ctr">
              <a:lnSpc>
                <a:spcPct val="100000"/>
              </a:lnSpc>
              <a:spcBef>
                <a:spcPts val="0"/>
              </a:spcBef>
              <a:spcAft>
                <a:spcPts val="0"/>
              </a:spcAft>
              <a:buSzPts val="2800"/>
              <a:buFont typeface="Helvetica Neue"/>
              <a:buNone/>
              <a:defRPr sz="2800" b="1">
                <a:latin typeface="Helvetica Neue"/>
                <a:ea typeface="Helvetica Neue"/>
                <a:cs typeface="Helvetica Neue"/>
                <a:sym typeface="Helvetica Neue"/>
              </a:defRPr>
            </a:lvl9pPr>
          </a:lstStyle>
          <a:p>
            <a:endParaRPr/>
          </a:p>
        </p:txBody>
      </p:sp>
      <p:sp>
        <p:nvSpPr>
          <p:cNvPr id="66" name="Google Shape;66;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7"/>
        <p:cNvGrpSpPr/>
        <p:nvPr/>
      </p:nvGrpSpPr>
      <p:grpSpPr>
        <a:xfrm>
          <a:off x="0" y="0"/>
          <a:ext cx="0" cy="0"/>
          <a:chOff x="0" y="0"/>
          <a:chExt cx="0" cy="0"/>
        </a:xfrm>
      </p:grpSpPr>
      <p:sp>
        <p:nvSpPr>
          <p:cNvPr id="68" name="Google Shape;68;p1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9" name="Google Shape;69;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EB Garamond"/>
              <a:buNone/>
              <a:defRPr>
                <a:latin typeface="EB Garamond"/>
                <a:ea typeface="EB Garamond"/>
                <a:cs typeface="EB Garamond"/>
                <a:sym typeface="EB Garamo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2" name="Google Shape;72;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Clr>
                <a:schemeClr val="dk1"/>
              </a:buClr>
              <a:buSzPts val="1800"/>
              <a:buFont typeface="EB Garamond"/>
              <a:buChar char="●"/>
              <a:defRPr>
                <a:solidFill>
                  <a:schemeClr val="dk1"/>
                </a:solidFill>
                <a:latin typeface="EB Garamond"/>
                <a:ea typeface="EB Garamond"/>
                <a:cs typeface="EB Garamond"/>
                <a:sym typeface="EB Garamond"/>
              </a:defRPr>
            </a:lvl1pPr>
            <a:lvl2pPr marL="914400" lvl="1" indent="-317500">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2pPr>
            <a:lvl3pPr marL="1371600" lvl="2" indent="-317500">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3pPr>
            <a:lvl4pPr marL="1828800" lvl="3" indent="-317500">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4pPr>
            <a:lvl5pPr marL="2286000" lvl="4" indent="-317500">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5pPr>
            <a:lvl6pPr marL="2743200" lvl="5" indent="-317500">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6pPr>
            <a:lvl7pPr marL="3200400" lvl="6" indent="-317500">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7pPr>
            <a:lvl8pPr marL="3657600" lvl="7" indent="-317500">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8pPr>
            <a:lvl9pPr marL="4114800" lvl="8" indent="-317500">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9pPr>
          </a:lstStyle>
          <a:p>
            <a:endParaRPr/>
          </a:p>
        </p:txBody>
      </p:sp>
      <p:sp>
        <p:nvSpPr>
          <p:cNvPr id="73" name="Google Shape;73;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dk1"/>
                </a:solidFill>
                <a:latin typeface="EB Garamond"/>
                <a:ea typeface="EB Garamond"/>
                <a:cs typeface="EB Garamond"/>
                <a:sym typeface="EB Garamond"/>
              </a:defRPr>
            </a:lvl1pPr>
            <a:lvl2pPr lvl="1">
              <a:buNone/>
              <a:defRPr>
                <a:solidFill>
                  <a:schemeClr val="dk1"/>
                </a:solidFill>
                <a:latin typeface="EB Garamond"/>
                <a:ea typeface="EB Garamond"/>
                <a:cs typeface="EB Garamond"/>
                <a:sym typeface="EB Garamond"/>
              </a:defRPr>
            </a:lvl2pPr>
            <a:lvl3pPr lvl="2">
              <a:buNone/>
              <a:defRPr>
                <a:solidFill>
                  <a:schemeClr val="dk1"/>
                </a:solidFill>
                <a:latin typeface="EB Garamond"/>
                <a:ea typeface="EB Garamond"/>
                <a:cs typeface="EB Garamond"/>
                <a:sym typeface="EB Garamond"/>
              </a:defRPr>
            </a:lvl3pPr>
            <a:lvl4pPr lvl="3">
              <a:buNone/>
              <a:defRPr>
                <a:solidFill>
                  <a:schemeClr val="dk1"/>
                </a:solidFill>
                <a:latin typeface="EB Garamond"/>
                <a:ea typeface="EB Garamond"/>
                <a:cs typeface="EB Garamond"/>
                <a:sym typeface="EB Garamond"/>
              </a:defRPr>
            </a:lvl4pPr>
            <a:lvl5pPr lvl="4">
              <a:buNone/>
              <a:defRPr>
                <a:solidFill>
                  <a:schemeClr val="dk1"/>
                </a:solidFill>
                <a:latin typeface="EB Garamond"/>
                <a:ea typeface="EB Garamond"/>
                <a:cs typeface="EB Garamond"/>
                <a:sym typeface="EB Garamond"/>
              </a:defRPr>
            </a:lvl5pPr>
            <a:lvl6pPr lvl="5">
              <a:buNone/>
              <a:defRPr>
                <a:solidFill>
                  <a:schemeClr val="dk1"/>
                </a:solidFill>
                <a:latin typeface="EB Garamond"/>
                <a:ea typeface="EB Garamond"/>
                <a:cs typeface="EB Garamond"/>
                <a:sym typeface="EB Garamond"/>
              </a:defRPr>
            </a:lvl6pPr>
            <a:lvl7pPr lvl="6">
              <a:buNone/>
              <a:defRPr>
                <a:solidFill>
                  <a:schemeClr val="dk1"/>
                </a:solidFill>
                <a:latin typeface="EB Garamond"/>
                <a:ea typeface="EB Garamond"/>
                <a:cs typeface="EB Garamond"/>
                <a:sym typeface="EB Garamond"/>
              </a:defRPr>
            </a:lvl7pPr>
            <a:lvl8pPr lvl="7">
              <a:buNone/>
              <a:defRPr>
                <a:solidFill>
                  <a:schemeClr val="dk1"/>
                </a:solidFill>
                <a:latin typeface="EB Garamond"/>
                <a:ea typeface="EB Garamond"/>
                <a:cs typeface="EB Garamond"/>
                <a:sym typeface="EB Garamond"/>
              </a:defRPr>
            </a:lvl8pPr>
            <a:lvl9pPr lvl="8">
              <a:buNone/>
              <a:defRPr>
                <a:solidFill>
                  <a:schemeClr val="dk1"/>
                </a:solidFill>
                <a:latin typeface="EB Garamond"/>
                <a:ea typeface="EB Garamond"/>
                <a:cs typeface="EB Garamond"/>
                <a:sym typeface="EB Garamond"/>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EB Garamond"/>
              <a:buNone/>
              <a:defRPr>
                <a:latin typeface="EB Garamond"/>
                <a:ea typeface="EB Garamond"/>
                <a:cs typeface="EB Garamond"/>
                <a:sym typeface="EB Garamo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6" name="Google Shape;76;p1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7" name="Google Shape;77;p19"/>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8" name="Google Shape;78;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9"/>
        <p:cNvGrpSpPr/>
        <p:nvPr/>
      </p:nvGrpSpPr>
      <p:grpSpPr>
        <a:xfrm>
          <a:off x="0" y="0"/>
          <a:ext cx="0" cy="0"/>
          <a:chOff x="0" y="0"/>
          <a:chExt cx="0" cy="0"/>
        </a:xfrm>
      </p:grpSpPr>
      <p:sp>
        <p:nvSpPr>
          <p:cNvPr id="80" name="Google Shape;80;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EB Garamond"/>
              <a:buNone/>
              <a:defRPr>
                <a:latin typeface="EB Garamond"/>
                <a:ea typeface="EB Garamond"/>
                <a:cs typeface="EB Garamond"/>
                <a:sym typeface="EB Garamo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1" name="Google Shape;81;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dk1"/>
                </a:solidFill>
                <a:latin typeface="EB Garamond"/>
                <a:ea typeface="EB Garamond"/>
                <a:cs typeface="EB Garamond"/>
                <a:sym typeface="EB Garamond"/>
              </a:defRPr>
            </a:lvl1pPr>
            <a:lvl2pPr lvl="1">
              <a:buNone/>
              <a:defRPr>
                <a:solidFill>
                  <a:schemeClr val="dk1"/>
                </a:solidFill>
                <a:latin typeface="EB Garamond"/>
                <a:ea typeface="EB Garamond"/>
                <a:cs typeface="EB Garamond"/>
                <a:sym typeface="EB Garamond"/>
              </a:defRPr>
            </a:lvl2pPr>
            <a:lvl3pPr lvl="2">
              <a:buNone/>
              <a:defRPr>
                <a:solidFill>
                  <a:schemeClr val="dk1"/>
                </a:solidFill>
                <a:latin typeface="EB Garamond"/>
                <a:ea typeface="EB Garamond"/>
                <a:cs typeface="EB Garamond"/>
                <a:sym typeface="EB Garamond"/>
              </a:defRPr>
            </a:lvl3pPr>
            <a:lvl4pPr lvl="3">
              <a:buNone/>
              <a:defRPr>
                <a:solidFill>
                  <a:schemeClr val="dk1"/>
                </a:solidFill>
                <a:latin typeface="EB Garamond"/>
                <a:ea typeface="EB Garamond"/>
                <a:cs typeface="EB Garamond"/>
                <a:sym typeface="EB Garamond"/>
              </a:defRPr>
            </a:lvl4pPr>
            <a:lvl5pPr lvl="4">
              <a:buNone/>
              <a:defRPr>
                <a:solidFill>
                  <a:schemeClr val="dk1"/>
                </a:solidFill>
                <a:latin typeface="EB Garamond"/>
                <a:ea typeface="EB Garamond"/>
                <a:cs typeface="EB Garamond"/>
                <a:sym typeface="EB Garamond"/>
              </a:defRPr>
            </a:lvl5pPr>
            <a:lvl6pPr lvl="5">
              <a:buNone/>
              <a:defRPr>
                <a:solidFill>
                  <a:schemeClr val="dk1"/>
                </a:solidFill>
                <a:latin typeface="EB Garamond"/>
                <a:ea typeface="EB Garamond"/>
                <a:cs typeface="EB Garamond"/>
                <a:sym typeface="EB Garamond"/>
              </a:defRPr>
            </a:lvl6pPr>
            <a:lvl7pPr lvl="6">
              <a:buNone/>
              <a:defRPr>
                <a:solidFill>
                  <a:schemeClr val="dk1"/>
                </a:solidFill>
                <a:latin typeface="EB Garamond"/>
                <a:ea typeface="EB Garamond"/>
                <a:cs typeface="EB Garamond"/>
                <a:sym typeface="EB Garamond"/>
              </a:defRPr>
            </a:lvl7pPr>
            <a:lvl8pPr lvl="7">
              <a:buNone/>
              <a:defRPr>
                <a:solidFill>
                  <a:schemeClr val="dk1"/>
                </a:solidFill>
                <a:latin typeface="EB Garamond"/>
                <a:ea typeface="EB Garamond"/>
                <a:cs typeface="EB Garamond"/>
                <a:sym typeface="EB Garamond"/>
              </a:defRPr>
            </a:lvl8pPr>
            <a:lvl9pPr lvl="8">
              <a:buNone/>
              <a:defRPr>
                <a:solidFill>
                  <a:schemeClr val="dk1"/>
                </a:solidFill>
                <a:latin typeface="EB Garamond"/>
                <a:ea typeface="EB Garamond"/>
                <a:cs typeface="EB Garamond"/>
                <a:sym typeface="EB Garamond"/>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84" name="Google Shape;84;p21"/>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85" name="Google Shape;85;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6"/>
        <p:cNvGrpSpPr/>
        <p:nvPr/>
      </p:nvGrpSpPr>
      <p:grpSpPr>
        <a:xfrm>
          <a:off x="0" y="0"/>
          <a:ext cx="0" cy="0"/>
          <a:chOff x="0" y="0"/>
          <a:chExt cx="0" cy="0"/>
        </a:xfrm>
      </p:grpSpPr>
      <p:sp>
        <p:nvSpPr>
          <p:cNvPr id="87" name="Google Shape;87;p2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88" name="Google Shape;88;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9"/>
        <p:cNvGrpSpPr/>
        <p:nvPr/>
      </p:nvGrpSpPr>
      <p:grpSpPr>
        <a:xfrm>
          <a:off x="0" y="0"/>
          <a:ext cx="0" cy="0"/>
          <a:chOff x="0" y="0"/>
          <a:chExt cx="0" cy="0"/>
        </a:xfrm>
      </p:grpSpPr>
      <p:sp>
        <p:nvSpPr>
          <p:cNvPr id="90" name="Google Shape;90;p2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3"/>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92" name="Google Shape;92;p23"/>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3" name="Google Shape;93;p23"/>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94" name="Google Shape;94;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5"/>
        <p:cNvGrpSpPr/>
        <p:nvPr/>
      </p:nvGrpSpPr>
      <p:grpSpPr>
        <a:xfrm>
          <a:off x="0" y="0"/>
          <a:ext cx="0" cy="0"/>
          <a:chOff x="0" y="0"/>
          <a:chExt cx="0" cy="0"/>
        </a:xfrm>
      </p:grpSpPr>
      <p:sp>
        <p:nvSpPr>
          <p:cNvPr id="96" name="Google Shape;96;p2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97" name="Google Shape;97;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8"/>
        <p:cNvGrpSpPr/>
        <p:nvPr/>
      </p:nvGrpSpPr>
      <p:grpSpPr>
        <a:xfrm>
          <a:off x="0" y="0"/>
          <a:ext cx="0" cy="0"/>
          <a:chOff x="0" y="0"/>
          <a:chExt cx="0" cy="0"/>
        </a:xfrm>
      </p:grpSpPr>
      <p:sp>
        <p:nvSpPr>
          <p:cNvPr id="99" name="Google Shape;99;p2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0" name="Google Shape;100;p2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01" name="Google Shape;101;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2"/>
        <p:cNvGrpSpPr/>
        <p:nvPr/>
      </p:nvGrpSpPr>
      <p:grpSpPr>
        <a:xfrm>
          <a:off x="0" y="0"/>
          <a:ext cx="0" cy="0"/>
          <a:chOff x="0" y="0"/>
          <a:chExt cx="0" cy="0"/>
        </a:xfrm>
      </p:grpSpPr>
      <p:sp>
        <p:nvSpPr>
          <p:cNvPr id="103" name="Google Shape;103;p2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solidFill>
                  <a:schemeClr val="dk1"/>
                </a:solidFill>
                <a:latin typeface="EB Garamond"/>
                <a:ea typeface="EB Garamond"/>
                <a:cs typeface="EB Garamond"/>
                <a:sym typeface="EB Garamond"/>
              </a:defRPr>
            </a:lvl1pPr>
            <a:lvl2pPr lvl="1">
              <a:buNone/>
              <a:defRPr sz="1300">
                <a:solidFill>
                  <a:schemeClr val="dk1"/>
                </a:solidFill>
                <a:latin typeface="EB Garamond"/>
                <a:ea typeface="EB Garamond"/>
                <a:cs typeface="EB Garamond"/>
                <a:sym typeface="EB Garamond"/>
              </a:defRPr>
            </a:lvl2pPr>
            <a:lvl3pPr lvl="2">
              <a:buNone/>
              <a:defRPr sz="1300">
                <a:solidFill>
                  <a:schemeClr val="dk1"/>
                </a:solidFill>
                <a:latin typeface="EB Garamond"/>
                <a:ea typeface="EB Garamond"/>
                <a:cs typeface="EB Garamond"/>
                <a:sym typeface="EB Garamond"/>
              </a:defRPr>
            </a:lvl3pPr>
            <a:lvl4pPr lvl="3">
              <a:buNone/>
              <a:defRPr sz="1300">
                <a:solidFill>
                  <a:schemeClr val="dk1"/>
                </a:solidFill>
                <a:latin typeface="EB Garamond"/>
                <a:ea typeface="EB Garamond"/>
                <a:cs typeface="EB Garamond"/>
                <a:sym typeface="EB Garamond"/>
              </a:defRPr>
            </a:lvl4pPr>
            <a:lvl5pPr lvl="4">
              <a:buNone/>
              <a:defRPr sz="1300">
                <a:solidFill>
                  <a:schemeClr val="dk1"/>
                </a:solidFill>
                <a:latin typeface="EB Garamond"/>
                <a:ea typeface="EB Garamond"/>
                <a:cs typeface="EB Garamond"/>
                <a:sym typeface="EB Garamond"/>
              </a:defRPr>
            </a:lvl5pPr>
            <a:lvl6pPr lvl="5">
              <a:buNone/>
              <a:defRPr sz="1300">
                <a:solidFill>
                  <a:schemeClr val="dk1"/>
                </a:solidFill>
                <a:latin typeface="EB Garamond"/>
                <a:ea typeface="EB Garamond"/>
                <a:cs typeface="EB Garamond"/>
                <a:sym typeface="EB Garamond"/>
              </a:defRPr>
            </a:lvl6pPr>
            <a:lvl7pPr lvl="6">
              <a:buNone/>
              <a:defRPr sz="1300">
                <a:solidFill>
                  <a:schemeClr val="dk1"/>
                </a:solidFill>
                <a:latin typeface="EB Garamond"/>
                <a:ea typeface="EB Garamond"/>
                <a:cs typeface="EB Garamond"/>
                <a:sym typeface="EB Garamond"/>
              </a:defRPr>
            </a:lvl7pPr>
            <a:lvl8pPr lvl="7">
              <a:buNone/>
              <a:defRPr sz="1300">
                <a:solidFill>
                  <a:schemeClr val="dk1"/>
                </a:solidFill>
                <a:latin typeface="EB Garamond"/>
                <a:ea typeface="EB Garamond"/>
                <a:cs typeface="EB Garamond"/>
                <a:sym typeface="EB Garamond"/>
              </a:defRPr>
            </a:lvl8pPr>
            <a:lvl9pPr lvl="8">
              <a:buNone/>
              <a:defRPr sz="1300">
                <a:solidFill>
                  <a:schemeClr val="dk1"/>
                </a:solidFill>
                <a:latin typeface="EB Garamond"/>
                <a:ea typeface="EB Garamond"/>
                <a:cs typeface="EB Garamond"/>
                <a:sym typeface="EB Garamond"/>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3"/>
        <p:cNvGrpSpPr/>
        <p:nvPr/>
      </p:nvGrpSpPr>
      <p:grpSpPr>
        <a:xfrm>
          <a:off x="0" y="0"/>
          <a:ext cx="0" cy="0"/>
          <a:chOff x="0" y="0"/>
          <a:chExt cx="0" cy="0"/>
        </a:xfrm>
      </p:grpSpPr>
      <p:sp>
        <p:nvSpPr>
          <p:cNvPr id="54" name="Google Shape;54;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5" name="Google Shape;55;p1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56" name="Google Shape;56;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992704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Helvetica Neue"/>
              <a:buNone/>
              <a:defRPr sz="2800" b="1">
                <a:solidFill>
                  <a:schemeClr val="dk1"/>
                </a:solidFill>
                <a:latin typeface="Helvetica Neue"/>
                <a:ea typeface="Helvetica Neue"/>
                <a:cs typeface="Helvetica Neue"/>
                <a:sym typeface="Helvetica Neu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61" name="Google Shape;61;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EB Garamond"/>
              <a:buChar char="●"/>
              <a:defRPr sz="1800">
                <a:solidFill>
                  <a:schemeClr val="dk1"/>
                </a:solidFill>
                <a:latin typeface="EB Garamond"/>
                <a:ea typeface="EB Garamond"/>
                <a:cs typeface="EB Garamond"/>
                <a:sym typeface="EB Garamond"/>
              </a:defRPr>
            </a:lvl1pPr>
            <a:lvl2pPr marL="914400" lvl="1" indent="-3175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2pPr>
            <a:lvl3pPr marL="1371600" lvl="2" indent="-3175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3pPr>
            <a:lvl4pPr marL="1828800" lvl="3" indent="-3175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4pPr>
            <a:lvl5pPr marL="2286000" lvl="4" indent="-3175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5pPr>
            <a:lvl6pPr marL="2743200" lvl="5" indent="-3175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6pPr>
            <a:lvl7pPr marL="3200400" lvl="6" indent="-3175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7pPr>
            <a:lvl8pPr marL="3657600" lvl="7" indent="-3175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8pPr>
            <a:lvl9pPr marL="4114800" lvl="8" indent="-317500">
              <a:lnSpc>
                <a:spcPct val="115000"/>
              </a:lnSpc>
              <a:spcBef>
                <a:spcPts val="0"/>
              </a:spcBef>
              <a:spcAft>
                <a:spcPts val="0"/>
              </a:spcAft>
              <a:buClr>
                <a:schemeClr val="dk1"/>
              </a:buClr>
              <a:buSzPts val="1400"/>
              <a:buFont typeface="EB Garamond"/>
              <a:buChar char="■"/>
              <a:defRPr>
                <a:solidFill>
                  <a:schemeClr val="dk1"/>
                </a:solidFill>
                <a:latin typeface="EB Garamond"/>
                <a:ea typeface="EB Garamond"/>
                <a:cs typeface="EB Garamond"/>
                <a:sym typeface="EB Garamond"/>
              </a:defRPr>
            </a:lvl9pPr>
          </a:lstStyle>
          <a:p>
            <a:endParaRPr/>
          </a:p>
        </p:txBody>
      </p:sp>
      <p:sp>
        <p:nvSpPr>
          <p:cNvPr id="62" name="Google Shape;62;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4"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6.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2.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2.png"/><Relationship Id="rId3" Type="http://schemas.openxmlformats.org/officeDocument/2006/relationships/image" Target="../media/image25.png"/><Relationship Id="rId7" Type="http://schemas.openxmlformats.org/officeDocument/2006/relationships/image" Target="../media/image27.png"/><Relationship Id="rId12"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Layout" Target="../slideLayouts/slideLayout1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23.png"/><Relationship Id="rId4" Type="http://schemas.openxmlformats.org/officeDocument/2006/relationships/image" Target="../media/image26.pn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13" Type="http://schemas.openxmlformats.org/officeDocument/2006/relationships/image" Target="../media/image38.png"/><Relationship Id="rId3" Type="http://schemas.openxmlformats.org/officeDocument/2006/relationships/image" Target="../media/image40.png"/><Relationship Id="rId12" Type="http://schemas.openxmlformats.org/officeDocument/2006/relationships/image" Target="../media/image431.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gif"/></Relationships>
</file>

<file path=ppt/slides/_rels/slide15.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7.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3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gif"/><Relationship Id="rId9" Type="http://schemas.openxmlformats.org/officeDocument/2006/relationships/image" Target="../media/image42.gif"/><Relationship Id="rId1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7.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31.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38.png"/><Relationship Id="rId4" Type="http://schemas.openxmlformats.org/officeDocument/2006/relationships/image" Target="../media/image41.gif"/><Relationship Id="rId9" Type="http://schemas.openxmlformats.org/officeDocument/2006/relationships/image" Target="../media/image42.gif"/><Relationship Id="rId14" Type="http://schemas.openxmlformats.org/officeDocument/2006/relationships/image" Target="../media/image43.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50.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image" Target="../media/image59.png"/><Relationship Id="rId3" Type="http://schemas.openxmlformats.org/officeDocument/2006/relationships/image" Target="../media/image51.png"/><Relationship Id="rId7" Type="http://schemas.openxmlformats.org/officeDocument/2006/relationships/image" Target="../media/image56.png"/><Relationship Id="rId12" Type="http://schemas.openxmlformats.org/officeDocument/2006/relationships/customXml" Target="../ink/ink4.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customXml" Target="../ink/ink1.xml"/><Relationship Id="rId11" Type="http://schemas.openxmlformats.org/officeDocument/2006/relationships/image" Target="../media/image58.png"/><Relationship Id="rId5" Type="http://schemas.openxmlformats.org/officeDocument/2006/relationships/image" Target="../media/image54.png"/><Relationship Id="rId10" Type="http://schemas.openxmlformats.org/officeDocument/2006/relationships/customXml" Target="../ink/ink3.xml"/><Relationship Id="rId4" Type="http://schemas.openxmlformats.org/officeDocument/2006/relationships/image" Target="../media/image52.png"/><Relationship Id="rId9" Type="http://schemas.openxmlformats.org/officeDocument/2006/relationships/image" Target="../media/image57.png"/></Relationships>
</file>

<file path=ppt/slides/_rels/slide20.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3.png"/><Relationship Id="rId7" Type="http://schemas.openxmlformats.org/officeDocument/2006/relationships/customXml" Target="../ink/ink5.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5.png"/><Relationship Id="rId9" Type="http://schemas.openxmlformats.org/officeDocument/2006/relationships/customXml" Target="../ink/ink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8.png"/><Relationship Id="rId9" Type="http://schemas.openxmlformats.org/officeDocument/2006/relationships/image" Target="../media/image71.png"/></Relationships>
</file>

<file path=ppt/slides/_rels/slide23.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png"/><Relationship Id="rId7" Type="http://schemas.openxmlformats.org/officeDocument/2006/relationships/image" Target="../media/image6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72.png"/><Relationship Id="rId4" Type="http://schemas.openxmlformats.org/officeDocument/2006/relationships/image" Target="../media/image63.png"/><Relationship Id="rId9" Type="http://schemas.openxmlformats.org/officeDocument/2006/relationships/image" Target="../media/image71.png"/></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7.png"/><Relationship Id="rId4" Type="http://schemas.openxmlformats.org/officeDocument/2006/relationships/image" Target="../media/image7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3.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82.tiff"/><Relationship Id="rId5" Type="http://schemas.openxmlformats.org/officeDocument/2006/relationships/image" Target="../media/image84.png"/><Relationship Id="rId4" Type="http://schemas.openxmlformats.org/officeDocument/2006/relationships/image" Target="../media/image81.png"/></Relationships>
</file>

<file path=ppt/slides/_rels/slide3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image" Target="../media/image271.png"/></Relationships>
</file>

<file path=ppt/slides/_rels/slide31.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2.png"/><Relationship Id="rId7" Type="http://schemas.openxmlformats.org/officeDocument/2006/relationships/image" Target="../media/image88.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87.png"/><Relationship Id="rId5" Type="http://schemas.openxmlformats.org/officeDocument/2006/relationships/image" Target="../media/image580.png"/><Relationship Id="rId4" Type="http://schemas.openxmlformats.org/officeDocument/2006/relationships/image" Target="../media/image570.png"/></Relationships>
</file>

<file path=ppt/slides/_rels/slide32.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90.png"/><Relationship Id="rId7" Type="http://schemas.openxmlformats.org/officeDocument/2006/relationships/image" Target="../media/image9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92.png"/><Relationship Id="rId11" Type="http://schemas.openxmlformats.org/officeDocument/2006/relationships/image" Target="../media/image2.png"/><Relationship Id="rId5" Type="http://schemas.openxmlformats.org/officeDocument/2006/relationships/image" Target="../media/image670.png"/><Relationship Id="rId10" Type="http://schemas.openxmlformats.org/officeDocument/2006/relationships/image" Target="../media/image721.png"/><Relationship Id="rId4" Type="http://schemas.openxmlformats.org/officeDocument/2006/relationships/image" Target="../media/image91.png"/><Relationship Id="rId9" Type="http://schemas.openxmlformats.org/officeDocument/2006/relationships/image" Target="../media/image740.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95.png"/></Relationships>
</file>

<file path=ppt/slides/_rels/slide3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20.png"/><Relationship Id="rId7" Type="http://schemas.openxmlformats.org/officeDocument/2006/relationships/image" Target="../media/image98.png"/><Relationship Id="rId2" Type="http://schemas.openxmlformats.org/officeDocument/2006/relationships/image" Target="../media/image870.png"/><Relationship Id="rId1" Type="http://schemas.openxmlformats.org/officeDocument/2006/relationships/slideLayout" Target="../slideLayouts/slideLayout24.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40.png"/></Relationships>
</file>

<file path=ppt/slides/_rels/slide3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4.xml"/><Relationship Id="rId4" Type="http://schemas.openxmlformats.org/officeDocument/2006/relationships/image" Target="../media/image1070.png"/></Relationships>
</file>

<file path=ppt/slides/_rels/slide3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6.xml"/><Relationship Id="rId1" Type="http://schemas.openxmlformats.org/officeDocument/2006/relationships/slideLayout" Target="../slideLayouts/slideLayout15.xml"/><Relationship Id="rId4" Type="http://schemas.openxmlformats.org/officeDocument/2006/relationships/image" Target="../media/image520.png"/></Relationships>
</file>

<file path=ppt/slides/_rels/slide3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5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08;p27">
            <a:extLst>
              <a:ext uri="{FF2B5EF4-FFF2-40B4-BE49-F238E27FC236}">
                <a16:creationId xmlns:a16="http://schemas.microsoft.com/office/drawing/2014/main" id="{C00ADCC1-8244-029A-9B5C-B479D3930BE8}"/>
              </a:ext>
            </a:extLst>
          </p:cNvPr>
          <p:cNvSpPr txBox="1"/>
          <p:nvPr/>
        </p:nvSpPr>
        <p:spPr>
          <a:xfrm>
            <a:off x="167675" y="879075"/>
            <a:ext cx="4942396" cy="161579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FR" sz="3100" b="1" dirty="0">
                <a:solidFill>
                  <a:schemeClr val="tx1"/>
                </a:solidFill>
                <a:latin typeface="Palatino" pitchFamily="2" charset="77"/>
                <a:ea typeface="Palatino" pitchFamily="2" charset="77"/>
                <a:cs typeface="EB Garamond"/>
                <a:sym typeface="EB Garamond"/>
              </a:rPr>
              <a:t>The Dark Energy Survey- Ten </a:t>
            </a:r>
            <a:r>
              <a:rPr lang="fr-FR" sz="3100" b="1" dirty="0" err="1">
                <a:solidFill>
                  <a:schemeClr val="tx1"/>
                </a:solidFill>
                <a:latin typeface="Palatino" pitchFamily="2" charset="77"/>
                <a:ea typeface="Palatino" pitchFamily="2" charset="77"/>
                <a:cs typeface="EB Garamond"/>
                <a:sym typeface="EB Garamond"/>
              </a:rPr>
              <a:t>years</a:t>
            </a:r>
            <a:r>
              <a:rPr lang="fr-FR" sz="3100" b="1" dirty="0">
                <a:solidFill>
                  <a:schemeClr val="tx1"/>
                </a:solidFill>
                <a:latin typeface="Palatino" pitchFamily="2" charset="77"/>
                <a:ea typeface="Palatino" pitchFamily="2" charset="77"/>
                <a:cs typeface="EB Garamond"/>
                <a:sym typeface="EB Garamond"/>
              </a:rPr>
              <a:t> of WL: </a:t>
            </a:r>
            <a:r>
              <a:rPr lang="fr-FR" sz="3100" b="1" dirty="0" err="1">
                <a:solidFill>
                  <a:schemeClr val="tx1"/>
                </a:solidFill>
                <a:latin typeface="Palatino" pitchFamily="2" charset="77"/>
                <a:ea typeface="Palatino" pitchFamily="2" charset="77"/>
                <a:cs typeface="EB Garamond"/>
                <a:sym typeface="EB Garamond"/>
              </a:rPr>
              <a:t>what</a:t>
            </a:r>
            <a:r>
              <a:rPr lang="fr-FR" sz="3100" b="1" dirty="0">
                <a:solidFill>
                  <a:schemeClr val="tx1"/>
                </a:solidFill>
                <a:latin typeface="Palatino" pitchFamily="2" charset="77"/>
                <a:ea typeface="Palatino" pitchFamily="2" charset="77"/>
                <a:cs typeface="EB Garamond"/>
                <a:sym typeface="EB Garamond"/>
              </a:rPr>
              <a:t> </a:t>
            </a:r>
            <a:r>
              <a:rPr lang="fr-FR" sz="3100" b="1" dirty="0" err="1">
                <a:solidFill>
                  <a:schemeClr val="tx1"/>
                </a:solidFill>
                <a:latin typeface="Palatino" pitchFamily="2" charset="77"/>
                <a:ea typeface="Palatino" pitchFamily="2" charset="77"/>
                <a:cs typeface="EB Garamond"/>
                <a:sym typeface="EB Garamond"/>
              </a:rPr>
              <a:t>did</a:t>
            </a:r>
            <a:r>
              <a:rPr lang="fr-FR" sz="3100" b="1" dirty="0">
                <a:solidFill>
                  <a:schemeClr val="tx1"/>
                </a:solidFill>
                <a:latin typeface="Palatino" pitchFamily="2" charset="77"/>
                <a:ea typeface="Palatino" pitchFamily="2" charset="77"/>
                <a:cs typeface="EB Garamond"/>
                <a:sym typeface="EB Garamond"/>
              </a:rPr>
              <a:t> </a:t>
            </a:r>
            <a:r>
              <a:rPr lang="fr-FR" sz="3100" b="1" dirty="0" err="1">
                <a:solidFill>
                  <a:schemeClr val="tx1"/>
                </a:solidFill>
                <a:latin typeface="Palatino" pitchFamily="2" charset="77"/>
                <a:ea typeface="Palatino" pitchFamily="2" charset="77"/>
                <a:cs typeface="EB Garamond"/>
                <a:sym typeface="EB Garamond"/>
              </a:rPr>
              <a:t>we</a:t>
            </a:r>
            <a:r>
              <a:rPr lang="fr-FR" sz="3100" b="1" dirty="0">
                <a:solidFill>
                  <a:schemeClr val="tx1"/>
                </a:solidFill>
                <a:latin typeface="Palatino" pitchFamily="2" charset="77"/>
                <a:ea typeface="Palatino" pitchFamily="2" charset="77"/>
                <a:cs typeface="EB Garamond"/>
                <a:sym typeface="EB Garamond"/>
              </a:rPr>
              <a:t> </a:t>
            </a:r>
            <a:r>
              <a:rPr lang="fr-FR" sz="3100" b="1" dirty="0" err="1">
                <a:solidFill>
                  <a:schemeClr val="tx1"/>
                </a:solidFill>
                <a:latin typeface="Palatino" pitchFamily="2" charset="77"/>
                <a:ea typeface="Palatino" pitchFamily="2" charset="77"/>
                <a:cs typeface="EB Garamond"/>
                <a:sym typeface="EB Garamond"/>
              </a:rPr>
              <a:t>learn</a:t>
            </a:r>
            <a:r>
              <a:rPr lang="fr-FR" sz="3100" b="1" dirty="0">
                <a:solidFill>
                  <a:schemeClr val="tx1"/>
                </a:solidFill>
                <a:latin typeface="Palatino" pitchFamily="2" charset="77"/>
                <a:ea typeface="Palatino" pitchFamily="2" charset="77"/>
                <a:cs typeface="EB Garamond"/>
                <a:sym typeface="EB Garamond"/>
              </a:rPr>
              <a:t>?</a:t>
            </a:r>
            <a:endParaRPr lang="fr-FR" sz="2400" dirty="0">
              <a:solidFill>
                <a:schemeClr val="tx1"/>
              </a:solidFill>
              <a:latin typeface="Palatino" pitchFamily="2" charset="77"/>
              <a:ea typeface="Palatino" pitchFamily="2" charset="77"/>
              <a:cs typeface="EB Garamond"/>
              <a:sym typeface="EB Garamond"/>
            </a:endParaRPr>
          </a:p>
        </p:txBody>
      </p:sp>
      <p:sp>
        <p:nvSpPr>
          <p:cNvPr id="3" name="Google Shape;109;p27">
            <a:extLst>
              <a:ext uri="{FF2B5EF4-FFF2-40B4-BE49-F238E27FC236}">
                <a16:creationId xmlns:a16="http://schemas.microsoft.com/office/drawing/2014/main" id="{651360A9-95A9-9183-A356-6C025A9D96CF}"/>
              </a:ext>
            </a:extLst>
          </p:cNvPr>
          <p:cNvSpPr txBox="1"/>
          <p:nvPr/>
        </p:nvSpPr>
        <p:spPr>
          <a:xfrm>
            <a:off x="2652841" y="4538749"/>
            <a:ext cx="2704232" cy="573973"/>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s-ES" sz="1100" i="1" dirty="0" err="1">
                <a:solidFill>
                  <a:schemeClr val="tx1"/>
                </a:solidFill>
                <a:latin typeface="Palatino" pitchFamily="2" charset="77"/>
                <a:ea typeface="Palatino" pitchFamily="2" charset="77"/>
                <a:cs typeface="EB Garamond"/>
                <a:sym typeface="EB Garamond"/>
              </a:rPr>
              <a:t>Presentation</a:t>
            </a:r>
            <a:r>
              <a:rPr lang="es-ES" sz="1100" i="1" dirty="0">
                <a:solidFill>
                  <a:schemeClr val="tx1"/>
                </a:solidFill>
                <a:latin typeface="Palatino" pitchFamily="2" charset="77"/>
                <a:ea typeface="Palatino" pitchFamily="2" charset="77"/>
                <a:cs typeface="EB Garamond"/>
                <a:sym typeface="EB Garamond"/>
              </a:rPr>
              <a:t> </a:t>
            </a:r>
            <a:r>
              <a:rPr lang="es-ES" sz="1100" i="1" dirty="0" err="1">
                <a:solidFill>
                  <a:schemeClr val="tx1"/>
                </a:solidFill>
                <a:latin typeface="Palatino" pitchFamily="2" charset="77"/>
                <a:ea typeface="Palatino" pitchFamily="2" charset="77"/>
                <a:cs typeface="EB Garamond"/>
                <a:sym typeface="EB Garamond"/>
              </a:rPr>
              <a:t>using</a:t>
            </a:r>
            <a:r>
              <a:rPr lang="es-ES" sz="1100" i="1" dirty="0">
                <a:solidFill>
                  <a:schemeClr val="tx1"/>
                </a:solidFill>
                <a:latin typeface="Palatino" pitchFamily="2" charset="77"/>
                <a:ea typeface="Palatino" pitchFamily="2" charset="77"/>
                <a:cs typeface="EB Garamond"/>
                <a:sym typeface="EB Garamond"/>
              </a:rPr>
              <a:t> material </a:t>
            </a:r>
            <a:r>
              <a:rPr lang="es-ES" sz="1100" i="1" dirty="0" err="1">
                <a:solidFill>
                  <a:schemeClr val="tx1"/>
                </a:solidFill>
                <a:latin typeface="Palatino" pitchFamily="2" charset="77"/>
                <a:ea typeface="Palatino" pitchFamily="2" charset="77"/>
                <a:cs typeface="EB Garamond"/>
                <a:sym typeface="EB Garamond"/>
              </a:rPr>
              <a:t>from</a:t>
            </a:r>
            <a:r>
              <a:rPr lang="es-ES" sz="1100" i="1" dirty="0">
                <a:solidFill>
                  <a:schemeClr val="tx1"/>
                </a:solidFill>
                <a:latin typeface="Palatino" pitchFamily="2" charset="77"/>
                <a:ea typeface="Palatino" pitchFamily="2" charset="77"/>
                <a:cs typeface="EB Garamond"/>
                <a:sym typeface="EB Garamond"/>
              </a:rPr>
              <a:t> M. </a:t>
            </a:r>
            <a:r>
              <a:rPr lang="es-ES" sz="1100" i="1" dirty="0" err="1">
                <a:solidFill>
                  <a:schemeClr val="tx1"/>
                </a:solidFill>
                <a:latin typeface="Palatino" pitchFamily="2" charset="77"/>
                <a:ea typeface="Palatino" pitchFamily="2" charset="77"/>
                <a:cs typeface="EB Garamond"/>
                <a:sym typeface="EB Garamond"/>
              </a:rPr>
              <a:t>Crocce</a:t>
            </a:r>
            <a:r>
              <a:rPr lang="es-ES" sz="1100" i="1" dirty="0">
                <a:solidFill>
                  <a:schemeClr val="tx1"/>
                </a:solidFill>
                <a:latin typeface="Palatino" pitchFamily="2" charset="77"/>
                <a:ea typeface="Palatino" pitchFamily="2" charset="77"/>
                <a:cs typeface="EB Garamond"/>
                <a:sym typeface="EB Garamond"/>
              </a:rPr>
              <a:t>, G. Bernstein, C. Chang, E. </a:t>
            </a:r>
            <a:r>
              <a:rPr lang="es-ES" sz="1100" i="1" dirty="0" err="1">
                <a:solidFill>
                  <a:schemeClr val="tx1"/>
                </a:solidFill>
                <a:latin typeface="Palatino" pitchFamily="2" charset="77"/>
                <a:ea typeface="Palatino" pitchFamily="2" charset="77"/>
                <a:cs typeface="EB Garamond"/>
                <a:sym typeface="EB Garamond"/>
              </a:rPr>
              <a:t>Legnani</a:t>
            </a:r>
            <a:endParaRPr sz="1100" i="1" dirty="0">
              <a:solidFill>
                <a:schemeClr val="tx1"/>
              </a:solidFill>
              <a:latin typeface="Palatino" pitchFamily="2" charset="77"/>
              <a:ea typeface="Palatino" pitchFamily="2" charset="77"/>
              <a:cs typeface="EB Garamond"/>
              <a:sym typeface="EB Garamond"/>
            </a:endParaRPr>
          </a:p>
        </p:txBody>
      </p:sp>
      <p:pic>
        <p:nvPicPr>
          <p:cNvPr id="8" name="Image 7">
            <a:extLst>
              <a:ext uri="{FF2B5EF4-FFF2-40B4-BE49-F238E27FC236}">
                <a16:creationId xmlns:a16="http://schemas.microsoft.com/office/drawing/2014/main" id="{51E11D34-5F61-E648-3A5B-DA4D88CE5DFC}"/>
              </a:ext>
            </a:extLst>
          </p:cNvPr>
          <p:cNvPicPr>
            <a:picLocks noChangeAspect="1"/>
          </p:cNvPicPr>
          <p:nvPr/>
        </p:nvPicPr>
        <p:blipFill>
          <a:blip r:embed="rId3"/>
          <a:stretch>
            <a:fillRect/>
          </a:stretch>
        </p:blipFill>
        <p:spPr>
          <a:xfrm>
            <a:off x="5357073" y="0"/>
            <a:ext cx="3881517" cy="5143500"/>
          </a:xfrm>
          <a:prstGeom prst="rect">
            <a:avLst/>
          </a:prstGeom>
        </p:spPr>
      </p:pic>
      <p:sp>
        <p:nvSpPr>
          <p:cNvPr id="10" name="ZoneTexte 9">
            <a:extLst>
              <a:ext uri="{FF2B5EF4-FFF2-40B4-BE49-F238E27FC236}">
                <a16:creationId xmlns:a16="http://schemas.microsoft.com/office/drawing/2014/main" id="{4F6646AC-6610-0103-36B3-D8663E2DFEBE}"/>
              </a:ext>
            </a:extLst>
          </p:cNvPr>
          <p:cNvSpPr txBox="1"/>
          <p:nvPr/>
        </p:nvSpPr>
        <p:spPr>
          <a:xfrm>
            <a:off x="7872248" y="4774168"/>
            <a:ext cx="4876800" cy="307777"/>
          </a:xfrm>
          <a:prstGeom prst="rect">
            <a:avLst/>
          </a:prstGeom>
          <a:noFill/>
        </p:spPr>
        <p:txBody>
          <a:bodyPr wrap="square">
            <a:spAutoFit/>
          </a:bodyPr>
          <a:lstStyle/>
          <a:p>
            <a:r>
              <a:rPr lang="es-ES" i="1" dirty="0">
                <a:solidFill>
                  <a:schemeClr val="tx1"/>
                </a:solidFill>
                <a:latin typeface="Palatino" pitchFamily="2" charset="77"/>
                <a:ea typeface="Palatino" pitchFamily="2" charset="77"/>
                <a:cs typeface="EB Garamond"/>
                <a:sym typeface="EB Garamond"/>
              </a:rPr>
              <a:t>@ C. Chang</a:t>
            </a:r>
            <a:endParaRPr lang="en-GB" dirty="0"/>
          </a:p>
        </p:txBody>
      </p:sp>
      <p:pic>
        <p:nvPicPr>
          <p:cNvPr id="12" name="Image 11">
            <a:extLst>
              <a:ext uri="{FF2B5EF4-FFF2-40B4-BE49-F238E27FC236}">
                <a16:creationId xmlns:a16="http://schemas.microsoft.com/office/drawing/2014/main" id="{02CF4067-3E24-648D-894E-7D857B8FBDEE}"/>
              </a:ext>
            </a:extLst>
          </p:cNvPr>
          <p:cNvPicPr>
            <a:picLocks noChangeAspect="1"/>
          </p:cNvPicPr>
          <p:nvPr/>
        </p:nvPicPr>
        <p:blipFill>
          <a:blip r:embed="rId4"/>
          <a:stretch>
            <a:fillRect/>
          </a:stretch>
        </p:blipFill>
        <p:spPr>
          <a:xfrm>
            <a:off x="326945" y="2702040"/>
            <a:ext cx="1044970" cy="1102491"/>
          </a:xfrm>
          <a:prstGeom prst="rect">
            <a:avLst/>
          </a:prstGeom>
        </p:spPr>
      </p:pic>
      <p:sp>
        <p:nvSpPr>
          <p:cNvPr id="6" name="Google Shape;109;p27">
            <a:extLst>
              <a:ext uri="{FF2B5EF4-FFF2-40B4-BE49-F238E27FC236}">
                <a16:creationId xmlns:a16="http://schemas.microsoft.com/office/drawing/2014/main" id="{C7D8F932-1D0F-06CF-E84C-0C0167B4B0B0}"/>
              </a:ext>
            </a:extLst>
          </p:cNvPr>
          <p:cNvSpPr txBox="1"/>
          <p:nvPr/>
        </p:nvSpPr>
        <p:spPr>
          <a:xfrm>
            <a:off x="1448121" y="2887432"/>
            <a:ext cx="7323900" cy="1423436"/>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s-ES" i="1" dirty="0">
                <a:solidFill>
                  <a:schemeClr val="tx1"/>
                </a:solidFill>
                <a:latin typeface="Palatino" pitchFamily="2" charset="77"/>
                <a:ea typeface="Palatino" pitchFamily="2" charset="77"/>
                <a:cs typeface="EB Garamond"/>
                <a:sym typeface="EB Garamond"/>
              </a:rPr>
              <a:t>William d’Assignies , </a:t>
            </a:r>
          </a:p>
          <a:p>
            <a:pPr marL="0" lvl="0" indent="0" rtl="0">
              <a:lnSpc>
                <a:spcPct val="115000"/>
              </a:lnSpc>
              <a:spcBef>
                <a:spcPts val="0"/>
              </a:spcBef>
              <a:spcAft>
                <a:spcPts val="0"/>
              </a:spcAft>
              <a:buNone/>
            </a:pPr>
            <a:r>
              <a:rPr lang="es-ES" i="1" dirty="0" err="1">
                <a:solidFill>
                  <a:schemeClr val="tx1"/>
                </a:solidFill>
                <a:latin typeface="Palatino" pitchFamily="2" charset="77"/>
                <a:ea typeface="Palatino" pitchFamily="2" charset="77"/>
                <a:cs typeface="EB Garamond"/>
                <a:sym typeface="EB Garamond"/>
              </a:rPr>
              <a:t>postdoc</a:t>
            </a:r>
            <a:r>
              <a:rPr lang="es-ES" i="1" dirty="0">
                <a:solidFill>
                  <a:schemeClr val="tx1"/>
                </a:solidFill>
                <a:latin typeface="Palatino" pitchFamily="2" charset="77"/>
                <a:ea typeface="Palatino" pitchFamily="2" charset="77"/>
                <a:cs typeface="EB Garamond"/>
                <a:sym typeface="EB Garamond"/>
              </a:rPr>
              <a:t> Royal </a:t>
            </a:r>
            <a:r>
              <a:rPr lang="es-ES" i="1" dirty="0" err="1">
                <a:solidFill>
                  <a:schemeClr val="tx1"/>
                </a:solidFill>
                <a:latin typeface="Palatino" pitchFamily="2" charset="77"/>
                <a:ea typeface="Palatino" pitchFamily="2" charset="77"/>
                <a:cs typeface="EB Garamond"/>
                <a:sym typeface="EB Garamond"/>
              </a:rPr>
              <a:t>Observatory</a:t>
            </a:r>
            <a:r>
              <a:rPr lang="es-ES" i="1" dirty="0">
                <a:solidFill>
                  <a:schemeClr val="tx1"/>
                </a:solidFill>
                <a:latin typeface="Palatino" pitchFamily="2" charset="77"/>
                <a:ea typeface="Palatino" pitchFamily="2" charset="77"/>
                <a:cs typeface="EB Garamond"/>
                <a:sym typeface="EB Garamond"/>
              </a:rPr>
              <a:t> Edinburgh,</a:t>
            </a:r>
          </a:p>
          <a:p>
            <a:pPr marL="0" lvl="0" indent="0" rtl="0">
              <a:lnSpc>
                <a:spcPct val="115000"/>
              </a:lnSpc>
              <a:spcBef>
                <a:spcPts val="0"/>
              </a:spcBef>
              <a:spcAft>
                <a:spcPts val="0"/>
              </a:spcAft>
              <a:buNone/>
            </a:pPr>
            <a:r>
              <a:rPr lang="fr-FR" i="1" dirty="0">
                <a:solidFill>
                  <a:srgbClr val="000000"/>
                </a:solidFill>
                <a:effectLst/>
                <a:latin typeface="Palatino" pitchFamily="2" charset="77"/>
                <a:ea typeface="Palatino" pitchFamily="2" charset="77"/>
              </a:rPr>
              <a:t>on </a:t>
            </a:r>
            <a:r>
              <a:rPr lang="fr-FR" i="1" dirty="0" err="1">
                <a:solidFill>
                  <a:srgbClr val="000000"/>
                </a:solidFill>
                <a:effectLst/>
                <a:latin typeface="Palatino" pitchFamily="2" charset="77"/>
                <a:ea typeface="Palatino" pitchFamily="2" charset="77"/>
              </a:rPr>
              <a:t>behalf</a:t>
            </a:r>
            <a:r>
              <a:rPr lang="fr-FR" i="1" dirty="0">
                <a:solidFill>
                  <a:srgbClr val="000000"/>
                </a:solidFill>
                <a:effectLst/>
                <a:latin typeface="Palatino" pitchFamily="2" charset="77"/>
                <a:ea typeface="Palatino" pitchFamily="2" charset="77"/>
              </a:rPr>
              <a:t> of the Dark Energy Survey Collaboration</a:t>
            </a:r>
          </a:p>
          <a:p>
            <a:pPr marL="0" lvl="0" indent="0" rtl="0">
              <a:lnSpc>
                <a:spcPct val="115000"/>
              </a:lnSpc>
              <a:spcBef>
                <a:spcPts val="0"/>
              </a:spcBef>
              <a:spcAft>
                <a:spcPts val="0"/>
              </a:spcAft>
              <a:buNone/>
            </a:pPr>
            <a:endParaRPr i="1" dirty="0">
              <a:solidFill>
                <a:schemeClr val="tx1"/>
              </a:solidFill>
              <a:latin typeface="Palatino" pitchFamily="2" charset="77"/>
              <a:ea typeface="Palatino" pitchFamily="2" charset="77"/>
              <a:cs typeface="EB Garamond"/>
              <a:sym typeface="EB Garamond"/>
            </a:endParaRPr>
          </a:p>
          <a:p>
            <a:pPr marL="0" lvl="0" indent="0" rtl="0">
              <a:lnSpc>
                <a:spcPct val="115000"/>
              </a:lnSpc>
              <a:spcBef>
                <a:spcPts val="0"/>
              </a:spcBef>
              <a:spcAft>
                <a:spcPts val="0"/>
              </a:spcAft>
              <a:buNone/>
            </a:pPr>
            <a:endParaRPr i="1" dirty="0">
              <a:solidFill>
                <a:schemeClr val="tx1"/>
              </a:solidFill>
              <a:latin typeface="Palatino" pitchFamily="2" charset="77"/>
              <a:ea typeface="Palatino" pitchFamily="2" charset="77"/>
              <a:cs typeface="EB Garamond"/>
              <a:sym typeface="EB Garamond"/>
            </a:endParaRPr>
          </a:p>
        </p:txBody>
      </p:sp>
      <p:pic>
        <p:nvPicPr>
          <p:cNvPr id="2" name="Picture 1">
            <a:extLst>
              <a:ext uri="{FF2B5EF4-FFF2-40B4-BE49-F238E27FC236}">
                <a16:creationId xmlns:a16="http://schemas.microsoft.com/office/drawing/2014/main" id="{F1589ADC-BB7C-70FE-887F-D3A6A7845197}"/>
              </a:ext>
            </a:extLst>
          </p:cNvPr>
          <p:cNvPicPr>
            <a:picLocks noChangeAspect="1"/>
          </p:cNvPicPr>
          <p:nvPr/>
        </p:nvPicPr>
        <p:blipFill>
          <a:blip r:embed="rId5"/>
          <a:stretch>
            <a:fillRect/>
          </a:stretch>
        </p:blipFill>
        <p:spPr>
          <a:xfrm>
            <a:off x="167675" y="4011699"/>
            <a:ext cx="1587383" cy="872535"/>
          </a:xfrm>
          <a:prstGeom prst="rect">
            <a:avLst/>
          </a:prstGeom>
        </p:spPr>
      </p:pic>
    </p:spTree>
    <p:extLst>
      <p:ext uri="{BB962C8B-B14F-4D97-AF65-F5344CB8AC3E}">
        <p14:creationId xmlns:p14="http://schemas.microsoft.com/office/powerpoint/2010/main" val="3716079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3C9FA04-0F42-D1D1-C6D9-B8CCFE3D4508}"/>
              </a:ext>
            </a:extLst>
          </p:cNvPr>
          <p:cNvSpPr>
            <a:spLocks noGrp="1"/>
          </p:cNvSpPr>
          <p:nvPr>
            <p:ph idx="1"/>
          </p:nvPr>
        </p:nvSpPr>
        <p:spPr>
          <a:xfrm>
            <a:off x="1088363" y="1165740"/>
            <a:ext cx="7886700" cy="3263504"/>
          </a:xfrm>
        </p:spPr>
        <p:txBody>
          <a:bodyPr>
            <a:normAutofit/>
          </a:bodyPr>
          <a:lstStyle/>
          <a:p>
            <a:r>
              <a:rPr lang="en-GB" dirty="0">
                <a:solidFill>
                  <a:srgbClr val="C00000"/>
                </a:solidFill>
                <a:latin typeface="Palatino" pitchFamily="2" charset="77"/>
                <a:ea typeface="Palatino" pitchFamily="2" charset="77"/>
                <a:cs typeface="Times New Roman" panose="02020603050405020304" pitchFamily="18" charset="0"/>
              </a:rPr>
              <a:t>DES 3x2pt: </a:t>
            </a:r>
          </a:p>
          <a:p>
            <a:pPr lvl="1"/>
            <a:r>
              <a:rPr lang="en-GB" dirty="0">
                <a:solidFill>
                  <a:srgbClr val="C00000"/>
                </a:solidFill>
                <a:latin typeface="Palatino" pitchFamily="2" charset="77"/>
                <a:ea typeface="Palatino" pitchFamily="2" charset="77"/>
                <a:cs typeface="Times New Roman" panose="02020603050405020304" pitchFamily="18" charset="0"/>
              </a:rPr>
              <a:t>survey- data- probe</a:t>
            </a:r>
            <a:endParaRPr lang="en-GB" dirty="0">
              <a:latin typeface="Palatino" pitchFamily="2" charset="77"/>
              <a:ea typeface="Palatino" pitchFamily="2" charset="77"/>
              <a:cs typeface="Times New Roman" panose="02020603050405020304" pitchFamily="18" charset="0"/>
            </a:endParaRPr>
          </a:p>
          <a:p>
            <a:r>
              <a:rPr lang="en-GB" dirty="0">
                <a:latin typeface="Palatino" pitchFamily="2" charset="77"/>
                <a:ea typeface="Palatino" pitchFamily="2" charset="77"/>
                <a:cs typeface="Times New Roman" panose="02020603050405020304" pitchFamily="18" charset="0"/>
              </a:rPr>
              <a:t>Modelling of 3x2pt</a:t>
            </a:r>
          </a:p>
          <a:p>
            <a:pPr lvl="1"/>
            <a:r>
              <a:rPr lang="en-GB" dirty="0">
                <a:latin typeface="Palatino" pitchFamily="2" charset="77"/>
                <a:ea typeface="Palatino" pitchFamily="2" charset="77"/>
                <a:cs typeface="Times New Roman" panose="02020603050405020304" pitchFamily="18" charset="0"/>
              </a:rPr>
              <a:t>Cosmology, astrophysics, observational effects</a:t>
            </a:r>
          </a:p>
          <a:p>
            <a:r>
              <a:rPr lang="en-GB" dirty="0">
                <a:latin typeface="Palatino" pitchFamily="2" charset="77"/>
                <a:ea typeface="Palatino" pitchFamily="2" charset="77"/>
                <a:cs typeface="Times New Roman" panose="02020603050405020304" pitchFamily="18" charset="0"/>
              </a:rPr>
              <a:t>Position samples: </a:t>
            </a:r>
          </a:p>
          <a:p>
            <a:pPr lvl="1"/>
            <a:r>
              <a:rPr lang="en-GB" dirty="0">
                <a:latin typeface="Palatino" pitchFamily="2" charset="77"/>
                <a:ea typeface="Palatino" pitchFamily="2" charset="77"/>
                <a:cs typeface="Times New Roman" panose="02020603050405020304" pitchFamily="18" charset="0"/>
              </a:rPr>
              <a:t>Different samples from y1 to y6, and their problems…</a:t>
            </a:r>
          </a:p>
          <a:p>
            <a:r>
              <a:rPr lang="en-GB" dirty="0">
                <a:latin typeface="Palatino" pitchFamily="2" charset="77"/>
                <a:ea typeface="Palatino" pitchFamily="2" charset="77"/>
                <a:cs typeface="Times New Roman" panose="02020603050405020304" pitchFamily="18" charset="0"/>
              </a:rPr>
              <a:t>Source samples: </a:t>
            </a:r>
          </a:p>
          <a:p>
            <a:pPr lvl="1"/>
            <a:r>
              <a:rPr lang="en-GB" dirty="0">
                <a:latin typeface="Palatino" pitchFamily="2" charset="77"/>
                <a:ea typeface="Palatino" pitchFamily="2" charset="77"/>
                <a:cs typeface="Times New Roman" panose="02020603050405020304" pitchFamily="18" charset="0"/>
              </a:rPr>
              <a:t>how to estimate shear from shapes</a:t>
            </a:r>
          </a:p>
          <a:p>
            <a:r>
              <a:rPr lang="en-GB" dirty="0">
                <a:latin typeface="Palatino" pitchFamily="2" charset="77"/>
                <a:ea typeface="Palatino" pitchFamily="2" charset="77"/>
                <a:cs typeface="Times New Roman" panose="02020603050405020304" pitchFamily="18" charset="0"/>
              </a:rPr>
              <a:t>So what did we learn?</a:t>
            </a:r>
          </a:p>
          <a:p>
            <a:pPr marL="139700" indent="0">
              <a:buNone/>
            </a:pPr>
            <a:endParaRPr lang="en-GB" dirty="0">
              <a:latin typeface="Palatino" pitchFamily="2" charset="77"/>
              <a:ea typeface="Palatino" pitchFamily="2" charset="77"/>
              <a:cs typeface="Times New Roman" panose="02020603050405020304" pitchFamily="18" charset="0"/>
            </a:endParaRPr>
          </a:p>
        </p:txBody>
      </p:sp>
      <p:sp>
        <p:nvSpPr>
          <p:cNvPr id="4" name="Rectangle aux angles arrondis">
            <a:extLst>
              <a:ext uri="{FF2B5EF4-FFF2-40B4-BE49-F238E27FC236}">
                <a16:creationId xmlns:a16="http://schemas.microsoft.com/office/drawing/2014/main" id="{CF7DDE2D-8DEA-4ED6-B547-20150B3F6DA0}"/>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5" name="Rectangle aux angles arrondis">
            <a:extLst>
              <a:ext uri="{FF2B5EF4-FFF2-40B4-BE49-F238E27FC236}">
                <a16:creationId xmlns:a16="http://schemas.microsoft.com/office/drawing/2014/main" id="{B1BCF91F-46E7-1539-B348-1C834B367A88}"/>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2" name="Espace réservé du numéro de diapositive 29">
            <a:extLst>
              <a:ext uri="{FF2B5EF4-FFF2-40B4-BE49-F238E27FC236}">
                <a16:creationId xmlns:a16="http://schemas.microsoft.com/office/drawing/2014/main" id="{95789B58-030F-12E3-7D61-A70836439B19}"/>
              </a:ext>
            </a:extLst>
          </p:cNvPr>
          <p:cNvSpPr txBox="1">
            <a:spLocks/>
          </p:cNvSpPr>
          <p:nvPr/>
        </p:nvSpPr>
        <p:spPr>
          <a:xfrm>
            <a:off x="8672496" y="4863100"/>
            <a:ext cx="368618" cy="23689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ES" sz="1350" dirty="0"/>
              <a:t>1</a:t>
            </a:r>
          </a:p>
        </p:txBody>
      </p:sp>
      <p:sp>
        <p:nvSpPr>
          <p:cNvPr id="6" name="Google Shape;108;p27">
            <a:extLst>
              <a:ext uri="{FF2B5EF4-FFF2-40B4-BE49-F238E27FC236}">
                <a16:creationId xmlns:a16="http://schemas.microsoft.com/office/drawing/2014/main" id="{0FA1051C-C837-3FB5-9E2E-9A89F13C0DFE}"/>
              </a:ext>
            </a:extLst>
          </p:cNvPr>
          <p:cNvSpPr txBox="1"/>
          <p:nvPr/>
        </p:nvSpPr>
        <p:spPr>
          <a:xfrm>
            <a:off x="1788657" y="10161"/>
            <a:ext cx="4942396" cy="92329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FR" sz="2400" b="1" dirty="0">
                <a:solidFill>
                  <a:schemeClr val="tx1"/>
                </a:solidFill>
                <a:latin typeface="Palatino" pitchFamily="2" charset="77"/>
                <a:ea typeface="Palatino" pitchFamily="2" charset="77"/>
                <a:cs typeface="EB Garamond"/>
                <a:sym typeface="EB Garamond"/>
              </a:rPr>
              <a:t>The Dark Energy Survey- Ten </a:t>
            </a:r>
            <a:r>
              <a:rPr lang="fr-FR" sz="2400" b="1" dirty="0" err="1">
                <a:solidFill>
                  <a:schemeClr val="tx1"/>
                </a:solidFill>
                <a:latin typeface="Palatino" pitchFamily="2" charset="77"/>
                <a:ea typeface="Palatino" pitchFamily="2" charset="77"/>
                <a:cs typeface="EB Garamond"/>
                <a:sym typeface="EB Garamond"/>
              </a:rPr>
              <a:t>years</a:t>
            </a:r>
            <a:r>
              <a:rPr lang="fr-FR" sz="2400" b="1" dirty="0">
                <a:solidFill>
                  <a:schemeClr val="tx1"/>
                </a:solidFill>
                <a:latin typeface="Palatino" pitchFamily="2" charset="77"/>
                <a:ea typeface="Palatino" pitchFamily="2" charset="77"/>
                <a:cs typeface="EB Garamond"/>
                <a:sym typeface="EB Garamond"/>
              </a:rPr>
              <a:t> of WL: </a:t>
            </a:r>
            <a:r>
              <a:rPr lang="fr-FR" sz="2400" b="1" dirty="0" err="1">
                <a:solidFill>
                  <a:schemeClr val="tx1"/>
                </a:solidFill>
                <a:latin typeface="Palatino" pitchFamily="2" charset="77"/>
                <a:ea typeface="Palatino" pitchFamily="2" charset="77"/>
                <a:cs typeface="EB Garamond"/>
                <a:sym typeface="EB Garamond"/>
              </a:rPr>
              <a:t>what</a:t>
            </a:r>
            <a:r>
              <a:rPr lang="fr-FR" sz="2400" b="1" dirty="0">
                <a:solidFill>
                  <a:schemeClr val="tx1"/>
                </a:solidFill>
                <a:latin typeface="Palatino" pitchFamily="2" charset="77"/>
                <a:ea typeface="Palatino" pitchFamily="2" charset="77"/>
                <a:cs typeface="EB Garamond"/>
                <a:sym typeface="EB Garamond"/>
              </a:rPr>
              <a:t> </a:t>
            </a:r>
            <a:r>
              <a:rPr lang="fr-FR" sz="2400" b="1" dirty="0" err="1">
                <a:solidFill>
                  <a:schemeClr val="tx1"/>
                </a:solidFill>
                <a:latin typeface="Palatino" pitchFamily="2" charset="77"/>
                <a:ea typeface="Palatino" pitchFamily="2" charset="77"/>
                <a:cs typeface="EB Garamond"/>
                <a:sym typeface="EB Garamond"/>
              </a:rPr>
              <a:t>did</a:t>
            </a:r>
            <a:r>
              <a:rPr lang="fr-FR" sz="2400" b="1" dirty="0">
                <a:solidFill>
                  <a:schemeClr val="tx1"/>
                </a:solidFill>
                <a:latin typeface="Palatino" pitchFamily="2" charset="77"/>
                <a:ea typeface="Palatino" pitchFamily="2" charset="77"/>
                <a:cs typeface="EB Garamond"/>
                <a:sym typeface="EB Garamond"/>
              </a:rPr>
              <a:t> </a:t>
            </a:r>
            <a:r>
              <a:rPr lang="fr-FR" sz="2400" b="1" dirty="0" err="1">
                <a:solidFill>
                  <a:schemeClr val="tx1"/>
                </a:solidFill>
                <a:latin typeface="Palatino" pitchFamily="2" charset="77"/>
                <a:ea typeface="Palatino" pitchFamily="2" charset="77"/>
                <a:cs typeface="EB Garamond"/>
                <a:sym typeface="EB Garamond"/>
              </a:rPr>
              <a:t>we</a:t>
            </a:r>
            <a:r>
              <a:rPr lang="fr-FR" sz="2400" b="1" dirty="0">
                <a:solidFill>
                  <a:schemeClr val="tx1"/>
                </a:solidFill>
                <a:latin typeface="Palatino" pitchFamily="2" charset="77"/>
                <a:ea typeface="Palatino" pitchFamily="2" charset="77"/>
                <a:cs typeface="EB Garamond"/>
                <a:sym typeface="EB Garamond"/>
              </a:rPr>
              <a:t> </a:t>
            </a:r>
            <a:r>
              <a:rPr lang="fr-FR" sz="2400" b="1" dirty="0" err="1">
                <a:solidFill>
                  <a:schemeClr val="tx1"/>
                </a:solidFill>
                <a:latin typeface="Palatino" pitchFamily="2" charset="77"/>
                <a:ea typeface="Palatino" pitchFamily="2" charset="77"/>
                <a:cs typeface="EB Garamond"/>
                <a:sym typeface="EB Garamond"/>
              </a:rPr>
              <a:t>learn</a:t>
            </a:r>
            <a:r>
              <a:rPr lang="fr-FR" sz="2400" b="1" dirty="0">
                <a:solidFill>
                  <a:schemeClr val="tx1"/>
                </a:solidFill>
                <a:latin typeface="Palatino" pitchFamily="2" charset="77"/>
                <a:ea typeface="Palatino" pitchFamily="2" charset="77"/>
                <a:cs typeface="EB Garamond"/>
                <a:sym typeface="EB Garamond"/>
              </a:rPr>
              <a:t>?</a:t>
            </a:r>
            <a:endParaRPr lang="fr-FR" sz="1800" dirty="0">
              <a:solidFill>
                <a:schemeClr val="tx1"/>
              </a:solidFill>
              <a:latin typeface="Palatino" pitchFamily="2" charset="77"/>
              <a:ea typeface="Palatino" pitchFamily="2" charset="77"/>
              <a:cs typeface="EB Garamond"/>
              <a:sym typeface="EB Garamond"/>
            </a:endParaRPr>
          </a:p>
        </p:txBody>
      </p:sp>
    </p:spTree>
    <p:extLst>
      <p:ext uri="{BB962C8B-B14F-4D97-AF65-F5344CB8AC3E}">
        <p14:creationId xmlns:p14="http://schemas.microsoft.com/office/powerpoint/2010/main" val="3618364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pic>
        <p:nvPicPr>
          <p:cNvPr id="116" name="Google Shape;116;p28"/>
          <p:cNvPicPr preferRelativeResize="0"/>
          <p:nvPr/>
        </p:nvPicPr>
        <p:blipFill>
          <a:blip r:embed="rId3">
            <a:alphaModFix/>
          </a:blip>
          <a:stretch>
            <a:fillRect/>
          </a:stretch>
        </p:blipFill>
        <p:spPr>
          <a:xfrm>
            <a:off x="1807750" y="995225"/>
            <a:ext cx="6705024" cy="3143876"/>
          </a:xfrm>
          <a:prstGeom prst="rect">
            <a:avLst/>
          </a:prstGeom>
          <a:noFill/>
          <a:ln>
            <a:noFill/>
          </a:ln>
        </p:spPr>
      </p:pic>
      <p:sp>
        <p:nvSpPr>
          <p:cNvPr id="117" name="Google Shape;117;p28"/>
          <p:cNvSpPr txBox="1">
            <a:spLocks noGrp="1"/>
          </p:cNvSpPr>
          <p:nvPr>
            <p:ph type="title"/>
          </p:nvPr>
        </p:nvSpPr>
        <p:spPr>
          <a:xfrm>
            <a:off x="1940779" y="126094"/>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 sz="2400" b="1" dirty="0">
                <a:solidFill>
                  <a:schemeClr val="tx1"/>
                </a:solidFill>
                <a:latin typeface="Palatino" pitchFamily="2" charset="77"/>
                <a:ea typeface="Palatino" pitchFamily="2" charset="77"/>
                <a:cs typeface="EB Garamond"/>
                <a:sym typeface="EB Garamond"/>
              </a:rPr>
              <a:t>The Dark Energy Survey (DES)</a:t>
            </a:r>
            <a:endParaRPr sz="2400" b="1" dirty="0">
              <a:solidFill>
                <a:schemeClr val="tx1"/>
              </a:solidFill>
              <a:latin typeface="Palatino" pitchFamily="2" charset="77"/>
              <a:ea typeface="Palatino" pitchFamily="2" charset="77"/>
              <a:cs typeface="EB Garamond"/>
              <a:sym typeface="EB Garamond"/>
            </a:endParaRPr>
          </a:p>
        </p:txBody>
      </p:sp>
      <p:sp>
        <p:nvSpPr>
          <p:cNvPr id="118" name="Google Shape;118;p28"/>
          <p:cNvSpPr txBox="1"/>
          <p:nvPr/>
        </p:nvSpPr>
        <p:spPr>
          <a:xfrm>
            <a:off x="2463750" y="4719125"/>
            <a:ext cx="42165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b="1">
                <a:latin typeface="Courier"/>
                <a:ea typeface="Courier"/>
                <a:cs typeface="Courier"/>
                <a:sym typeface="Courier"/>
              </a:rPr>
              <a:t>Image Credit:</a:t>
            </a:r>
            <a:r>
              <a:rPr lang="en" sz="900">
                <a:latin typeface="Courier"/>
                <a:ea typeface="Courier"/>
                <a:cs typeface="Courier"/>
                <a:sym typeface="Courier"/>
              </a:rPr>
              <a:t> CosmoHub, Port d'Informació Científica (PIC)</a:t>
            </a:r>
            <a:endParaRPr sz="900">
              <a:latin typeface="Courier"/>
              <a:ea typeface="Courier"/>
              <a:cs typeface="Courier"/>
              <a:sym typeface="Courier"/>
            </a:endParaRPr>
          </a:p>
        </p:txBody>
      </p:sp>
      <p:pic>
        <p:nvPicPr>
          <p:cNvPr id="119" name="Google Shape;119;p28"/>
          <p:cNvPicPr preferRelativeResize="0"/>
          <p:nvPr/>
        </p:nvPicPr>
        <p:blipFill>
          <a:blip r:embed="rId4">
            <a:alphaModFix/>
          </a:blip>
          <a:stretch>
            <a:fillRect/>
          </a:stretch>
        </p:blipFill>
        <p:spPr>
          <a:xfrm>
            <a:off x="7164250" y="928825"/>
            <a:ext cx="1668052" cy="1706874"/>
          </a:xfrm>
          <a:prstGeom prst="rect">
            <a:avLst/>
          </a:prstGeom>
          <a:noFill/>
          <a:ln w="38100" cap="flat" cmpd="sng">
            <a:solidFill>
              <a:srgbClr val="F2EEEE"/>
            </a:solidFill>
            <a:prstDash val="solid"/>
            <a:round/>
            <a:headEnd type="none" w="sm" len="sm"/>
            <a:tailEnd type="none" w="sm" len="sm"/>
          </a:ln>
          <a:effectLst>
            <a:outerShdw blurRad="57150" dist="19050" dir="5400000" algn="bl" rotWithShape="0">
              <a:srgbClr val="000000">
                <a:alpha val="50000"/>
              </a:srgbClr>
            </a:outerShdw>
          </a:effectLst>
        </p:spPr>
      </p:pic>
      <p:pic>
        <p:nvPicPr>
          <p:cNvPr id="120" name="Google Shape;120;p28"/>
          <p:cNvPicPr preferRelativeResize="0"/>
          <p:nvPr/>
        </p:nvPicPr>
        <p:blipFill rotWithShape="1">
          <a:blip r:embed="rId5">
            <a:alphaModFix/>
          </a:blip>
          <a:srcRect l="43159" r="1783"/>
          <a:stretch/>
        </p:blipFill>
        <p:spPr>
          <a:xfrm>
            <a:off x="7164250" y="2734777"/>
            <a:ext cx="1668049" cy="1706874"/>
          </a:xfrm>
          <a:prstGeom prst="rect">
            <a:avLst/>
          </a:prstGeom>
          <a:noFill/>
          <a:ln w="38100" cap="flat" cmpd="sng">
            <a:solidFill>
              <a:srgbClr val="F2EEEE"/>
            </a:solidFill>
            <a:prstDash val="solid"/>
            <a:round/>
            <a:headEnd type="none" w="sm" len="sm"/>
            <a:tailEnd type="none" w="sm" len="sm"/>
          </a:ln>
          <a:effectLst>
            <a:outerShdw blurRad="57150" dist="19050" dir="5400000" algn="bl" rotWithShape="0">
              <a:srgbClr val="000000">
                <a:alpha val="50000"/>
              </a:srgbClr>
            </a:outerShdw>
          </a:effectLst>
        </p:spPr>
      </p:pic>
      <p:sp>
        <p:nvSpPr>
          <p:cNvPr id="121" name="Google Shape;121;p28"/>
          <p:cNvSpPr txBox="1"/>
          <p:nvPr/>
        </p:nvSpPr>
        <p:spPr>
          <a:xfrm>
            <a:off x="221050" y="1391784"/>
            <a:ext cx="3173400" cy="2487830"/>
          </a:xfrm>
          <a:prstGeom prst="rect">
            <a:avLst/>
          </a:prstGeom>
          <a:solidFill>
            <a:srgbClr val="F2EEEE">
              <a:alpha val="53930"/>
            </a:srgbClr>
          </a:solidFill>
          <a:ln>
            <a:noFill/>
          </a:ln>
        </p:spPr>
        <p:txBody>
          <a:bodyPr spcFirstLastPara="1" wrap="square" lIns="91425" tIns="91425" rIns="91425" bIns="91425" anchor="t" anchorCtr="0">
            <a:spAutoFit/>
          </a:bodyPr>
          <a:lstStyle/>
          <a:p>
            <a:pPr marL="316800" lvl="0" indent="-247300" algn="l" rtl="0">
              <a:spcBef>
                <a:spcPts val="0"/>
              </a:spcBef>
              <a:spcAft>
                <a:spcPts val="0"/>
              </a:spcAft>
              <a:buSzPts val="1400"/>
              <a:buFont typeface="EB Garamond"/>
              <a:buChar char="●"/>
            </a:pPr>
            <a:r>
              <a:rPr lang="en" sz="1200" dirty="0">
                <a:latin typeface="Palatino" pitchFamily="2" charset="77"/>
                <a:ea typeface="Palatino" pitchFamily="2" charset="77"/>
                <a:cs typeface="EB Garamond"/>
                <a:sym typeface="EB Garamond"/>
              </a:rPr>
              <a:t>570 Megapixel camera for the Blanco 4m telescope in Chile. </a:t>
            </a:r>
            <a:endParaRPr sz="1200" dirty="0">
              <a:latin typeface="Palatino" pitchFamily="2" charset="77"/>
              <a:ea typeface="Palatino" pitchFamily="2" charset="77"/>
              <a:cs typeface="EB Garamond"/>
              <a:sym typeface="EB Garamond"/>
            </a:endParaRPr>
          </a:p>
          <a:p>
            <a:pPr marL="316800" lvl="0" indent="-247300" algn="l" rtl="0">
              <a:spcBef>
                <a:spcPts val="1000"/>
              </a:spcBef>
              <a:spcAft>
                <a:spcPts val="0"/>
              </a:spcAft>
              <a:buSzPts val="1400"/>
              <a:buFont typeface="EB Garamond"/>
              <a:buChar char="●"/>
            </a:pPr>
            <a:r>
              <a:rPr lang="en" sz="1200" dirty="0">
                <a:latin typeface="Palatino" pitchFamily="2" charset="77"/>
                <a:ea typeface="Palatino" pitchFamily="2" charset="77"/>
                <a:cs typeface="EB Garamond"/>
                <a:sym typeface="EB Garamond"/>
              </a:rPr>
              <a:t>Observed in 5 imaging bands (</a:t>
            </a:r>
            <a:r>
              <a:rPr lang="en" sz="1200" dirty="0" err="1">
                <a:latin typeface="Palatino" pitchFamily="2" charset="77"/>
                <a:ea typeface="Palatino" pitchFamily="2" charset="77"/>
                <a:cs typeface="EB Garamond"/>
                <a:sym typeface="EB Garamond"/>
              </a:rPr>
              <a:t>grizY</a:t>
            </a:r>
            <a:r>
              <a:rPr lang="en" sz="1200" dirty="0">
                <a:latin typeface="Palatino" pitchFamily="2" charset="77"/>
                <a:ea typeface="Palatino" pitchFamily="2" charset="77"/>
                <a:cs typeface="EB Garamond"/>
                <a:sym typeface="EB Garamond"/>
              </a:rPr>
              <a:t>) : photometric redshifts  </a:t>
            </a:r>
            <a:endParaRPr sz="1200" dirty="0">
              <a:latin typeface="Palatino" pitchFamily="2" charset="77"/>
              <a:ea typeface="Palatino" pitchFamily="2" charset="77"/>
              <a:cs typeface="EB Garamond"/>
              <a:sym typeface="EB Garamond"/>
            </a:endParaRPr>
          </a:p>
          <a:p>
            <a:pPr marL="316800" lvl="0" indent="-247300" algn="l" rtl="0">
              <a:spcBef>
                <a:spcPts val="1000"/>
              </a:spcBef>
              <a:spcAft>
                <a:spcPts val="0"/>
              </a:spcAft>
              <a:buSzPts val="1400"/>
              <a:buFont typeface="EB Garamond"/>
              <a:buChar char="●"/>
            </a:pPr>
            <a:r>
              <a:rPr lang="en" sz="1200" dirty="0">
                <a:latin typeface="Palatino" pitchFamily="2" charset="77"/>
                <a:ea typeface="Palatino" pitchFamily="2" charset="77"/>
                <a:cs typeface="EB Garamond"/>
                <a:sym typeface="EB Garamond"/>
              </a:rPr>
              <a:t>Full survey 758 nights (2013-19) </a:t>
            </a:r>
            <a:endParaRPr sz="1200" dirty="0">
              <a:latin typeface="Palatino" pitchFamily="2" charset="77"/>
              <a:ea typeface="Palatino" pitchFamily="2" charset="77"/>
              <a:cs typeface="EB Garamond"/>
              <a:sym typeface="EB Garamond"/>
            </a:endParaRPr>
          </a:p>
          <a:p>
            <a:pPr marL="316800" lvl="0" indent="-247300" algn="l" rtl="0">
              <a:spcBef>
                <a:spcPts val="1000"/>
              </a:spcBef>
              <a:spcAft>
                <a:spcPts val="0"/>
              </a:spcAft>
              <a:buSzPts val="1400"/>
              <a:buFont typeface="EB Garamond"/>
              <a:buChar char="●"/>
            </a:pPr>
            <a:r>
              <a:rPr lang="en" sz="1200" b="1" dirty="0">
                <a:solidFill>
                  <a:schemeClr val="dk1"/>
                </a:solidFill>
                <a:latin typeface="Palatino" pitchFamily="2" charset="77"/>
                <a:ea typeface="Palatino" pitchFamily="2" charset="77"/>
                <a:cs typeface="EB Garamond"/>
                <a:sym typeface="EB Garamond"/>
              </a:rPr>
              <a:t>Wide field:</a:t>
            </a:r>
            <a:r>
              <a:rPr lang="en" sz="1200" dirty="0">
                <a:solidFill>
                  <a:schemeClr val="dk1"/>
                </a:solidFill>
                <a:latin typeface="Palatino" pitchFamily="2" charset="77"/>
                <a:ea typeface="Palatino" pitchFamily="2" charset="77"/>
                <a:cs typeface="EB Garamond"/>
                <a:sym typeface="EB Garamond"/>
              </a:rPr>
              <a:t> </a:t>
            </a:r>
            <a:r>
              <a:rPr lang="en" sz="1200" dirty="0">
                <a:latin typeface="Palatino" pitchFamily="2" charset="77"/>
                <a:ea typeface="Palatino" pitchFamily="2" charset="77"/>
                <a:cs typeface="EB Garamond"/>
                <a:sym typeface="EB Garamond"/>
              </a:rPr>
              <a:t>5000 sq. deg. with limiting depth </a:t>
            </a:r>
            <a:r>
              <a:rPr lang="en" sz="1200" dirty="0" err="1">
                <a:latin typeface="Palatino" pitchFamily="2" charset="77"/>
                <a:ea typeface="Palatino" pitchFamily="2" charset="77"/>
                <a:cs typeface="EB Garamond"/>
                <a:sym typeface="EB Garamond"/>
              </a:rPr>
              <a:t>i</a:t>
            </a:r>
            <a:r>
              <a:rPr lang="en" sz="1200" dirty="0">
                <a:latin typeface="Palatino" pitchFamily="2" charset="77"/>
                <a:ea typeface="Palatino" pitchFamily="2" charset="77"/>
                <a:cs typeface="EB Garamond"/>
                <a:sym typeface="EB Garamond"/>
              </a:rPr>
              <a:t> &lt;~ 24</a:t>
            </a:r>
            <a:endParaRPr sz="1200" dirty="0">
              <a:solidFill>
                <a:srgbClr val="FF0000"/>
              </a:solidFill>
              <a:latin typeface="Palatino" pitchFamily="2" charset="77"/>
              <a:ea typeface="Palatino" pitchFamily="2" charset="77"/>
              <a:cs typeface="EB Garamond"/>
              <a:sym typeface="EB Garamond"/>
            </a:endParaRPr>
          </a:p>
          <a:p>
            <a:pPr marL="316800" lvl="0" indent="-247300" algn="l" rtl="0">
              <a:spcBef>
                <a:spcPts val="1000"/>
              </a:spcBef>
              <a:spcAft>
                <a:spcPts val="1000"/>
              </a:spcAft>
              <a:buSzPts val="1400"/>
              <a:buFont typeface="EB Garamond"/>
              <a:buChar char="●"/>
            </a:pPr>
            <a:r>
              <a:rPr lang="en" sz="1200" b="1" dirty="0">
                <a:solidFill>
                  <a:schemeClr val="dk1"/>
                </a:solidFill>
                <a:latin typeface="Palatino" pitchFamily="2" charset="77"/>
                <a:ea typeface="Palatino" pitchFamily="2" charset="77"/>
                <a:cs typeface="EB Garamond"/>
                <a:sym typeface="EB Garamond"/>
              </a:rPr>
              <a:t>Deep field:</a:t>
            </a:r>
            <a:r>
              <a:rPr lang="en" sz="1200" dirty="0">
                <a:solidFill>
                  <a:schemeClr val="dk1"/>
                </a:solidFill>
                <a:latin typeface="Palatino" pitchFamily="2" charset="77"/>
                <a:ea typeface="Palatino" pitchFamily="2" charset="77"/>
                <a:cs typeface="EB Garamond"/>
                <a:sym typeface="EB Garamond"/>
              </a:rPr>
              <a:t> 30 sq. deg. with near-IR YJHK bands, 10x wide field depth </a:t>
            </a:r>
            <a:endParaRPr sz="1200" dirty="0">
              <a:solidFill>
                <a:srgbClr val="FF0000"/>
              </a:solidFill>
              <a:latin typeface="Palatino" pitchFamily="2" charset="77"/>
              <a:ea typeface="Palatino" pitchFamily="2" charset="77"/>
              <a:cs typeface="EB Garamond"/>
              <a:sym typeface="EB Garamond"/>
            </a:endParaRPr>
          </a:p>
        </p:txBody>
      </p:sp>
      <p:sp>
        <p:nvSpPr>
          <p:cNvPr id="5" name="Rectangle aux angles arrondis">
            <a:extLst>
              <a:ext uri="{FF2B5EF4-FFF2-40B4-BE49-F238E27FC236}">
                <a16:creationId xmlns:a16="http://schemas.microsoft.com/office/drawing/2014/main" id="{CCA23CE2-039F-0491-693B-7BCF88036B8E}"/>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6" name="Rectangle aux angles arrondis">
            <a:extLst>
              <a:ext uri="{FF2B5EF4-FFF2-40B4-BE49-F238E27FC236}">
                <a16:creationId xmlns:a16="http://schemas.microsoft.com/office/drawing/2014/main" id="{5BA4E8AE-9CEB-7587-FD0D-CEECE31BEA9E}"/>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7" name="Espace réservé du numéro de diapositive 29">
            <a:extLst>
              <a:ext uri="{FF2B5EF4-FFF2-40B4-BE49-F238E27FC236}">
                <a16:creationId xmlns:a16="http://schemas.microsoft.com/office/drawing/2014/main" id="{E05079E8-FCFF-10F2-B6D5-DA8DC5A03D17}"/>
              </a:ext>
            </a:extLst>
          </p:cNvPr>
          <p:cNvSpPr txBox="1">
            <a:spLocks/>
          </p:cNvSpPr>
          <p:nvPr/>
        </p:nvSpPr>
        <p:spPr>
          <a:xfrm>
            <a:off x="8672496" y="4863100"/>
            <a:ext cx="368618" cy="23689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ES" sz="1350" dirty="0"/>
              <a:t>1</a:t>
            </a:r>
          </a:p>
        </p:txBody>
      </p:sp>
      <p:pic>
        <p:nvPicPr>
          <p:cNvPr id="2" name="Image 1">
            <a:extLst>
              <a:ext uri="{FF2B5EF4-FFF2-40B4-BE49-F238E27FC236}">
                <a16:creationId xmlns:a16="http://schemas.microsoft.com/office/drawing/2014/main" id="{F2D2A5B7-26C3-14EA-A0A4-89E5AC47AF6A}"/>
              </a:ext>
            </a:extLst>
          </p:cNvPr>
          <p:cNvPicPr>
            <a:picLocks noChangeAspect="1"/>
          </p:cNvPicPr>
          <p:nvPr/>
        </p:nvPicPr>
        <p:blipFill>
          <a:blip r:embed="rId6"/>
          <a:stretch>
            <a:fillRect/>
          </a:stretch>
        </p:blipFill>
        <p:spPr>
          <a:xfrm>
            <a:off x="8401050" y="82540"/>
            <a:ext cx="595519" cy="628300"/>
          </a:xfrm>
          <a:prstGeom prst="rect">
            <a:avLst/>
          </a:prstGeom>
        </p:spPr>
      </p:pic>
      <p:sp>
        <p:nvSpPr>
          <p:cNvPr id="4" name="ZoneTexte 2">
            <a:extLst>
              <a:ext uri="{FF2B5EF4-FFF2-40B4-BE49-F238E27FC236}">
                <a16:creationId xmlns:a16="http://schemas.microsoft.com/office/drawing/2014/main" id="{B6710D3D-1FE8-EF92-C950-87B8AB064863}"/>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30" title="Screenshot 2025-07-14 at 07.27.23.png"/>
          <p:cNvPicPr preferRelativeResize="0"/>
          <p:nvPr/>
        </p:nvPicPr>
        <p:blipFill>
          <a:blip r:embed="rId3">
            <a:alphaModFix/>
          </a:blip>
          <a:stretch>
            <a:fillRect/>
          </a:stretch>
        </p:blipFill>
        <p:spPr>
          <a:xfrm>
            <a:off x="2950450" y="2655677"/>
            <a:ext cx="1557301" cy="2165174"/>
          </a:xfrm>
          <a:prstGeom prst="rect">
            <a:avLst/>
          </a:prstGeom>
          <a:noFill/>
          <a:ln>
            <a:noFill/>
          </a:ln>
        </p:spPr>
      </p:pic>
      <p:sp>
        <p:nvSpPr>
          <p:cNvPr id="137" name="Google Shape;137;p30"/>
          <p:cNvSpPr txBox="1">
            <a:spLocks noGrp="1"/>
          </p:cNvSpPr>
          <p:nvPr>
            <p:ph type="title"/>
          </p:nvPr>
        </p:nvSpPr>
        <p:spPr>
          <a:xfrm>
            <a:off x="1995355" y="92821"/>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400" b="1" dirty="0">
                <a:solidFill>
                  <a:schemeClr val="tx1"/>
                </a:solidFill>
                <a:latin typeface="Palatino" pitchFamily="2" charset="77"/>
                <a:ea typeface="Palatino" pitchFamily="2" charset="77"/>
                <a:cs typeface="EB Garamond"/>
                <a:sym typeface="EB Garamond"/>
              </a:rPr>
              <a:t>From DES Year-1 to DES Year-6</a:t>
            </a:r>
            <a:endParaRPr sz="2400" b="1" dirty="0">
              <a:solidFill>
                <a:schemeClr val="tx1"/>
              </a:solidFill>
              <a:latin typeface="Palatino" pitchFamily="2" charset="77"/>
              <a:ea typeface="Palatino" pitchFamily="2" charset="77"/>
              <a:cs typeface="EB Garamond"/>
              <a:sym typeface="EB Garamond"/>
            </a:endParaRPr>
          </a:p>
          <a:p>
            <a:pPr marL="0" lvl="0" indent="0" algn="l" rtl="0">
              <a:spcBef>
                <a:spcPts val="0"/>
              </a:spcBef>
              <a:spcAft>
                <a:spcPts val="0"/>
              </a:spcAft>
              <a:buSzPts val="990"/>
              <a:buNone/>
            </a:pPr>
            <a:r>
              <a:rPr lang="en" sz="2520" dirty="0"/>
              <a:t> </a:t>
            </a:r>
            <a:endParaRPr sz="2520" dirty="0"/>
          </a:p>
        </p:txBody>
      </p:sp>
      <p:pic>
        <p:nvPicPr>
          <p:cNvPr id="139" name="Google Shape;139;p30" title="Screenshot 2025-07-14 at 07.27.11.png"/>
          <p:cNvPicPr preferRelativeResize="0"/>
          <p:nvPr/>
        </p:nvPicPr>
        <p:blipFill>
          <a:blip r:embed="rId4">
            <a:alphaModFix/>
          </a:blip>
          <a:stretch>
            <a:fillRect/>
          </a:stretch>
        </p:blipFill>
        <p:spPr>
          <a:xfrm>
            <a:off x="751937" y="2892019"/>
            <a:ext cx="1612676" cy="2089528"/>
          </a:xfrm>
          <a:prstGeom prst="rect">
            <a:avLst/>
          </a:prstGeom>
          <a:noFill/>
          <a:ln>
            <a:noFill/>
          </a:ln>
        </p:spPr>
      </p:pic>
      <p:sp>
        <p:nvSpPr>
          <p:cNvPr id="140" name="Google Shape;140;p30"/>
          <p:cNvSpPr txBox="1"/>
          <p:nvPr/>
        </p:nvSpPr>
        <p:spPr>
          <a:xfrm>
            <a:off x="189150" y="1105318"/>
            <a:ext cx="8765700" cy="1154132"/>
          </a:xfrm>
          <a:prstGeom prst="rect">
            <a:avLst/>
          </a:prstGeom>
          <a:noFill/>
          <a:ln>
            <a:noFill/>
          </a:ln>
        </p:spPr>
        <p:txBody>
          <a:bodyPr spcFirstLastPara="1" wrap="square" lIns="91425" tIns="91425" rIns="91425" bIns="91425" anchor="t" anchorCtr="0">
            <a:spAutoFit/>
          </a:bodyPr>
          <a:lstStyle/>
          <a:p>
            <a:pPr marL="457200" lvl="0" indent="-330200" algn="l" rtl="0">
              <a:lnSpc>
                <a:spcPct val="150000"/>
              </a:lnSpc>
              <a:spcBef>
                <a:spcPts val="0"/>
              </a:spcBef>
              <a:spcAft>
                <a:spcPts val="0"/>
              </a:spcAft>
              <a:buSzPts val="1600"/>
              <a:buFont typeface="EB Garamond"/>
              <a:buChar char="●"/>
            </a:pPr>
            <a:r>
              <a:rPr lang="en" dirty="0">
                <a:latin typeface="Palatino" pitchFamily="2" charset="77"/>
                <a:ea typeface="Palatino" pitchFamily="2" charset="77"/>
                <a:cs typeface="EB Garamond"/>
                <a:sym typeface="EB Garamond"/>
              </a:rPr>
              <a:t>DESY1 (</a:t>
            </a:r>
            <a:r>
              <a:rPr lang="en" dirty="0">
                <a:solidFill>
                  <a:srgbClr val="FF0000"/>
                </a:solidFill>
                <a:latin typeface="Palatino" pitchFamily="2" charset="77"/>
                <a:ea typeface="Palatino" pitchFamily="2" charset="77"/>
                <a:cs typeface="EB Garamond"/>
                <a:sym typeface="EB Garamond"/>
              </a:rPr>
              <a:t>1300 deg2/2017</a:t>
            </a:r>
            <a:r>
              <a:rPr lang="en" dirty="0">
                <a:latin typeface="Palatino" pitchFamily="2" charset="77"/>
                <a:ea typeface="Palatino" pitchFamily="2" charset="77"/>
                <a:cs typeface="EB Garamond"/>
                <a:sym typeface="EB Garamond"/>
              </a:rPr>
              <a:t>) to DESY3 </a:t>
            </a:r>
            <a:r>
              <a:rPr lang="en" dirty="0">
                <a:solidFill>
                  <a:schemeClr val="dk1"/>
                </a:solidFill>
                <a:latin typeface="Palatino" pitchFamily="2" charset="77"/>
                <a:ea typeface="Palatino" pitchFamily="2" charset="77"/>
                <a:cs typeface="EB Garamond"/>
                <a:sym typeface="EB Garamond"/>
              </a:rPr>
              <a:t>(</a:t>
            </a:r>
            <a:r>
              <a:rPr lang="en" dirty="0">
                <a:solidFill>
                  <a:srgbClr val="FF0000"/>
                </a:solidFill>
                <a:latin typeface="Palatino" pitchFamily="2" charset="77"/>
                <a:ea typeface="Palatino" pitchFamily="2" charset="77"/>
                <a:cs typeface="EB Garamond"/>
                <a:sym typeface="EB Garamond"/>
              </a:rPr>
              <a:t>4300 deg2/2020</a:t>
            </a:r>
            <a:r>
              <a:rPr lang="en" dirty="0">
                <a:solidFill>
                  <a:schemeClr val="dk1"/>
                </a:solidFill>
                <a:latin typeface="Palatino" pitchFamily="2" charset="77"/>
                <a:ea typeface="Palatino" pitchFamily="2" charset="77"/>
                <a:cs typeface="EB Garamond"/>
                <a:sym typeface="EB Garamond"/>
              </a:rPr>
              <a:t>) to DESY6 (</a:t>
            </a:r>
            <a:r>
              <a:rPr lang="en" dirty="0">
                <a:solidFill>
                  <a:srgbClr val="FF0000"/>
                </a:solidFill>
                <a:latin typeface="Palatino" pitchFamily="2" charset="77"/>
                <a:ea typeface="Palatino" pitchFamily="2" charset="77"/>
                <a:cs typeface="EB Garamond"/>
                <a:sym typeface="EB Garamond"/>
              </a:rPr>
              <a:t>4300 deg2/2025</a:t>
            </a:r>
            <a:r>
              <a:rPr lang="en" dirty="0">
                <a:solidFill>
                  <a:schemeClr val="dk1"/>
                </a:solidFill>
                <a:latin typeface="Palatino" pitchFamily="2" charset="77"/>
                <a:ea typeface="Palatino" pitchFamily="2" charset="77"/>
                <a:cs typeface="EB Garamond"/>
                <a:sym typeface="EB Garamond"/>
              </a:rPr>
              <a:t>) </a:t>
            </a:r>
            <a:endParaRPr dirty="0">
              <a:latin typeface="Palatino" pitchFamily="2" charset="77"/>
              <a:ea typeface="Palatino" pitchFamily="2" charset="77"/>
              <a:cs typeface="EB Garamond"/>
              <a:sym typeface="EB Garamond"/>
            </a:endParaRPr>
          </a:p>
          <a:p>
            <a:pPr marL="457200" lvl="0" indent="-330200" algn="l" rtl="0">
              <a:lnSpc>
                <a:spcPct val="150000"/>
              </a:lnSpc>
              <a:spcBef>
                <a:spcPts val="0"/>
              </a:spcBef>
              <a:spcAft>
                <a:spcPts val="0"/>
              </a:spcAft>
              <a:buClr>
                <a:schemeClr val="dk1"/>
              </a:buClr>
              <a:buSzPts val="1600"/>
              <a:buFont typeface="EB Garamond"/>
              <a:buChar char="●"/>
            </a:pPr>
            <a:r>
              <a:rPr lang="en" dirty="0">
                <a:solidFill>
                  <a:schemeClr val="dk1"/>
                </a:solidFill>
                <a:latin typeface="Palatino" pitchFamily="2" charset="77"/>
                <a:ea typeface="Palatino" pitchFamily="2" charset="77"/>
                <a:cs typeface="EB Garamond"/>
                <a:sym typeface="EB Garamond"/>
              </a:rPr>
              <a:t>DR2 final dataset,  DES Collaboration 2021 (</a:t>
            </a:r>
            <a:r>
              <a:rPr lang="en" dirty="0" err="1">
                <a:solidFill>
                  <a:schemeClr val="dk1"/>
                </a:solidFill>
                <a:latin typeface="Palatino" pitchFamily="2" charset="77"/>
                <a:ea typeface="Palatino" pitchFamily="2" charset="77"/>
                <a:cs typeface="EB Garamond"/>
                <a:sym typeface="EB Garamond"/>
              </a:rPr>
              <a:t>arxiv</a:t>
            </a:r>
            <a:r>
              <a:rPr lang="en" dirty="0">
                <a:solidFill>
                  <a:schemeClr val="dk1"/>
                </a:solidFill>
                <a:latin typeface="Palatino" pitchFamily="2" charset="77"/>
                <a:ea typeface="Palatino" pitchFamily="2" charset="77"/>
                <a:cs typeface="EB Garamond"/>
                <a:sym typeface="EB Garamond"/>
              </a:rPr>
              <a:t> 2101.05765)</a:t>
            </a:r>
            <a:endParaRPr dirty="0">
              <a:solidFill>
                <a:schemeClr val="dk1"/>
              </a:solidFill>
              <a:latin typeface="Palatino" pitchFamily="2" charset="77"/>
              <a:ea typeface="Palatino" pitchFamily="2" charset="77"/>
              <a:cs typeface="EB Garamond"/>
              <a:sym typeface="EB Garamond"/>
            </a:endParaRPr>
          </a:p>
          <a:p>
            <a:pPr marL="457200" lvl="0" indent="-330200" algn="l" rtl="0">
              <a:lnSpc>
                <a:spcPct val="150000"/>
              </a:lnSpc>
              <a:spcBef>
                <a:spcPts val="0"/>
              </a:spcBef>
              <a:spcAft>
                <a:spcPts val="0"/>
              </a:spcAft>
              <a:buSzPts val="1600"/>
              <a:buFont typeface="EB Garamond"/>
              <a:buChar char="●"/>
            </a:pPr>
            <a:r>
              <a:rPr lang="en" dirty="0">
                <a:solidFill>
                  <a:schemeClr val="dk1"/>
                </a:solidFill>
                <a:latin typeface="Palatino" pitchFamily="2" charset="77"/>
                <a:ea typeface="Palatino" pitchFamily="2" charset="77"/>
                <a:cs typeface="EB Garamond"/>
                <a:sym typeface="EB Garamond"/>
              </a:rPr>
              <a:t>DR2 Gold Catalogue for DES Y6 has ~ </a:t>
            </a:r>
            <a:r>
              <a:rPr lang="en" dirty="0">
                <a:solidFill>
                  <a:srgbClr val="FF0000"/>
                </a:solidFill>
                <a:latin typeface="Palatino" pitchFamily="2" charset="77"/>
                <a:ea typeface="Palatino" pitchFamily="2" charset="77"/>
                <a:cs typeface="EB Garamond"/>
                <a:sym typeface="EB Garamond"/>
              </a:rPr>
              <a:t>543 M galaxies + 145 M stars</a:t>
            </a:r>
            <a:r>
              <a:rPr lang="en" dirty="0">
                <a:solidFill>
                  <a:schemeClr val="dk1"/>
                </a:solidFill>
                <a:latin typeface="Palatino" pitchFamily="2" charset="77"/>
                <a:ea typeface="Palatino" pitchFamily="2" charset="77"/>
                <a:cs typeface="EB Garamond"/>
                <a:sym typeface="EB Garamond"/>
              </a:rPr>
              <a:t> </a:t>
            </a:r>
            <a:endParaRPr dirty="0">
              <a:solidFill>
                <a:schemeClr val="dk1"/>
              </a:solidFill>
              <a:latin typeface="Palatino" pitchFamily="2" charset="77"/>
              <a:ea typeface="Palatino" pitchFamily="2" charset="77"/>
              <a:cs typeface="EB Garamond"/>
              <a:sym typeface="EB Garamond"/>
            </a:endParaRPr>
          </a:p>
        </p:txBody>
      </p:sp>
      <p:pic>
        <p:nvPicPr>
          <p:cNvPr id="141" name="Google Shape;141;p30" title="Screenshot 2025-07-14 at 07.27.34.png"/>
          <p:cNvPicPr preferRelativeResize="0"/>
          <p:nvPr/>
        </p:nvPicPr>
        <p:blipFill>
          <a:blip r:embed="rId5">
            <a:alphaModFix/>
          </a:blip>
          <a:stretch>
            <a:fillRect/>
          </a:stretch>
        </p:blipFill>
        <p:spPr>
          <a:xfrm>
            <a:off x="5223159" y="2513625"/>
            <a:ext cx="1633199" cy="2093065"/>
          </a:xfrm>
          <a:prstGeom prst="rect">
            <a:avLst/>
          </a:prstGeom>
          <a:noFill/>
          <a:ln>
            <a:noFill/>
          </a:ln>
        </p:spPr>
      </p:pic>
      <p:sp>
        <p:nvSpPr>
          <p:cNvPr id="142" name="Google Shape;142;p30"/>
          <p:cNvSpPr/>
          <p:nvPr/>
        </p:nvSpPr>
        <p:spPr>
          <a:xfrm>
            <a:off x="4351422" y="3807963"/>
            <a:ext cx="285900" cy="11211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EB Garamond"/>
              <a:ea typeface="EB Garamond"/>
              <a:cs typeface="EB Garamond"/>
              <a:sym typeface="EB Garamond"/>
            </a:endParaRPr>
          </a:p>
        </p:txBody>
      </p:sp>
      <p:sp>
        <p:nvSpPr>
          <p:cNvPr id="143" name="Google Shape;143;p30"/>
          <p:cNvSpPr/>
          <p:nvPr/>
        </p:nvSpPr>
        <p:spPr>
          <a:xfrm>
            <a:off x="5017358" y="2359186"/>
            <a:ext cx="395700" cy="6609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EB Garamond"/>
              <a:ea typeface="EB Garamond"/>
              <a:cs typeface="EB Garamond"/>
              <a:sym typeface="EB Garamond"/>
            </a:endParaRPr>
          </a:p>
        </p:txBody>
      </p:sp>
      <p:pic>
        <p:nvPicPr>
          <p:cNvPr id="144" name="Google Shape;144;p30" title="Screenshot 2025-07-14 at 07.37.28.png"/>
          <p:cNvPicPr preferRelativeResize="0"/>
          <p:nvPr/>
        </p:nvPicPr>
        <p:blipFill>
          <a:blip r:embed="rId6">
            <a:alphaModFix/>
          </a:blip>
          <a:stretch>
            <a:fillRect/>
          </a:stretch>
        </p:blipFill>
        <p:spPr>
          <a:xfrm>
            <a:off x="304249" y="2433653"/>
            <a:ext cx="2316739" cy="454445"/>
          </a:xfrm>
          <a:prstGeom prst="rect">
            <a:avLst/>
          </a:prstGeom>
          <a:noFill/>
          <a:ln>
            <a:noFill/>
          </a:ln>
        </p:spPr>
      </p:pic>
      <p:sp>
        <p:nvSpPr>
          <p:cNvPr id="5" name="Rectangle aux angles arrondis">
            <a:extLst>
              <a:ext uri="{FF2B5EF4-FFF2-40B4-BE49-F238E27FC236}">
                <a16:creationId xmlns:a16="http://schemas.microsoft.com/office/drawing/2014/main" id="{E226E724-FE57-D071-52C1-E4DCEF8F5910}"/>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6" name="Rectangle aux angles arrondis">
            <a:extLst>
              <a:ext uri="{FF2B5EF4-FFF2-40B4-BE49-F238E27FC236}">
                <a16:creationId xmlns:a16="http://schemas.microsoft.com/office/drawing/2014/main" id="{B22BFA14-0FDD-80B6-A489-CCA5C3C561A7}"/>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7" name="Espace réservé du numéro de diapositive 29">
            <a:extLst>
              <a:ext uri="{FF2B5EF4-FFF2-40B4-BE49-F238E27FC236}">
                <a16:creationId xmlns:a16="http://schemas.microsoft.com/office/drawing/2014/main" id="{B96A0372-9F4D-C1A3-33D0-404192A77F4C}"/>
              </a:ext>
            </a:extLst>
          </p:cNvPr>
          <p:cNvSpPr txBox="1">
            <a:spLocks/>
          </p:cNvSpPr>
          <p:nvPr/>
        </p:nvSpPr>
        <p:spPr>
          <a:xfrm>
            <a:off x="8672496" y="4863100"/>
            <a:ext cx="368618" cy="23689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350" dirty="0"/>
              <a:t>2</a:t>
            </a:r>
            <a:endParaRPr lang="fr-ES" sz="1350" dirty="0"/>
          </a:p>
        </p:txBody>
      </p:sp>
      <p:pic>
        <p:nvPicPr>
          <p:cNvPr id="2" name="Image 1">
            <a:extLst>
              <a:ext uri="{FF2B5EF4-FFF2-40B4-BE49-F238E27FC236}">
                <a16:creationId xmlns:a16="http://schemas.microsoft.com/office/drawing/2014/main" id="{9485F3C4-B8CF-2002-112C-0B4C61F72E05}"/>
              </a:ext>
            </a:extLst>
          </p:cNvPr>
          <p:cNvPicPr>
            <a:picLocks noChangeAspect="1"/>
          </p:cNvPicPr>
          <p:nvPr/>
        </p:nvPicPr>
        <p:blipFill>
          <a:blip r:embed="rId7"/>
          <a:stretch>
            <a:fillRect/>
          </a:stretch>
        </p:blipFill>
        <p:spPr>
          <a:xfrm>
            <a:off x="8401050" y="82540"/>
            <a:ext cx="595519" cy="628300"/>
          </a:xfrm>
          <a:prstGeom prst="rect">
            <a:avLst/>
          </a:prstGeom>
        </p:spPr>
      </p:pic>
      <p:sp>
        <p:nvSpPr>
          <p:cNvPr id="4" name="ZoneTexte 2">
            <a:extLst>
              <a:ext uri="{FF2B5EF4-FFF2-40B4-BE49-F238E27FC236}">
                <a16:creationId xmlns:a16="http://schemas.microsoft.com/office/drawing/2014/main" id="{EF36707E-6892-4000-E2AC-C8EA9698F5EC}"/>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a:extLst>
            <a:ext uri="{FF2B5EF4-FFF2-40B4-BE49-F238E27FC236}">
              <a16:creationId xmlns:a16="http://schemas.microsoft.com/office/drawing/2014/main" id="{8DC939A6-C7F0-18E3-1462-20A9958C3F82}"/>
            </a:ext>
          </a:extLst>
        </p:cNvPr>
        <p:cNvGrpSpPr/>
        <p:nvPr/>
      </p:nvGrpSpPr>
      <p:grpSpPr>
        <a:xfrm>
          <a:off x="0" y="0"/>
          <a:ext cx="0" cy="0"/>
          <a:chOff x="0" y="0"/>
          <a:chExt cx="0" cy="0"/>
        </a:xfrm>
      </p:grpSpPr>
      <p:sp>
        <p:nvSpPr>
          <p:cNvPr id="137" name="Google Shape;137;p30">
            <a:extLst>
              <a:ext uri="{FF2B5EF4-FFF2-40B4-BE49-F238E27FC236}">
                <a16:creationId xmlns:a16="http://schemas.microsoft.com/office/drawing/2014/main" id="{DEF6F533-0678-B2FD-6A81-B696A6970260}"/>
              </a:ext>
            </a:extLst>
          </p:cNvPr>
          <p:cNvSpPr txBox="1">
            <a:spLocks noGrp="1"/>
          </p:cNvSpPr>
          <p:nvPr>
            <p:ph type="title"/>
          </p:nvPr>
        </p:nvSpPr>
        <p:spPr>
          <a:xfrm>
            <a:off x="2039780" y="8254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2400" b="1" dirty="0">
                <a:solidFill>
                  <a:schemeClr val="tx1"/>
                </a:solidFill>
                <a:latin typeface="Palatino" pitchFamily="2" charset="77"/>
                <a:ea typeface="Palatino" pitchFamily="2" charset="77"/>
                <a:cs typeface="EB Garamond"/>
                <a:sym typeface="EB Garamond"/>
              </a:rPr>
              <a:t>DES data: from images to </a:t>
            </a:r>
            <a:r>
              <a:rPr lang="en-GB" sz="2400" b="1" dirty="0" err="1">
                <a:solidFill>
                  <a:schemeClr val="tx1"/>
                </a:solidFill>
                <a:latin typeface="Palatino" pitchFamily="2" charset="77"/>
                <a:ea typeface="Palatino" pitchFamily="2" charset="77"/>
                <a:cs typeface="EB Garamond"/>
                <a:sym typeface="EB Garamond"/>
              </a:rPr>
              <a:t>catalogs</a:t>
            </a:r>
            <a:endParaRPr sz="2400" b="1" dirty="0">
              <a:solidFill>
                <a:schemeClr val="tx1"/>
              </a:solidFill>
              <a:latin typeface="Palatino" pitchFamily="2" charset="77"/>
              <a:ea typeface="Palatino" pitchFamily="2" charset="77"/>
              <a:cs typeface="EB Garamond"/>
              <a:sym typeface="EB Garamond"/>
            </a:endParaRPr>
          </a:p>
          <a:p>
            <a:pPr marL="0" lvl="0" indent="0" algn="l" rtl="0">
              <a:spcBef>
                <a:spcPts val="0"/>
              </a:spcBef>
              <a:spcAft>
                <a:spcPts val="0"/>
              </a:spcAft>
              <a:buSzPts val="990"/>
              <a:buNone/>
            </a:pPr>
            <a:r>
              <a:rPr lang="en" sz="2520" dirty="0"/>
              <a:t> </a:t>
            </a:r>
            <a:endParaRPr sz="2520" dirty="0"/>
          </a:p>
        </p:txBody>
      </p:sp>
      <p:sp>
        <p:nvSpPr>
          <p:cNvPr id="143" name="Google Shape;143;p30">
            <a:extLst>
              <a:ext uri="{FF2B5EF4-FFF2-40B4-BE49-F238E27FC236}">
                <a16:creationId xmlns:a16="http://schemas.microsoft.com/office/drawing/2014/main" id="{483032FE-6992-7622-FDCF-EA26DE8CC68B}"/>
              </a:ext>
            </a:extLst>
          </p:cNvPr>
          <p:cNvSpPr/>
          <p:nvPr/>
        </p:nvSpPr>
        <p:spPr>
          <a:xfrm>
            <a:off x="7253650" y="1077800"/>
            <a:ext cx="395700" cy="6609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EB Garamond"/>
              <a:ea typeface="EB Garamond"/>
              <a:cs typeface="EB Garamond"/>
              <a:sym typeface="EB Garamond"/>
            </a:endParaRPr>
          </a:p>
        </p:txBody>
      </p:sp>
      <p:sp>
        <p:nvSpPr>
          <p:cNvPr id="5" name="Rectangle aux angles arrondis">
            <a:extLst>
              <a:ext uri="{FF2B5EF4-FFF2-40B4-BE49-F238E27FC236}">
                <a16:creationId xmlns:a16="http://schemas.microsoft.com/office/drawing/2014/main" id="{BA39CDC7-CBCC-10CF-003F-390ED0147871}"/>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6" name="Rectangle aux angles arrondis">
            <a:extLst>
              <a:ext uri="{FF2B5EF4-FFF2-40B4-BE49-F238E27FC236}">
                <a16:creationId xmlns:a16="http://schemas.microsoft.com/office/drawing/2014/main" id="{576EA670-EE19-6603-BC47-80AFD1716EB9}"/>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pic>
        <p:nvPicPr>
          <p:cNvPr id="2" name="Image 1">
            <a:extLst>
              <a:ext uri="{FF2B5EF4-FFF2-40B4-BE49-F238E27FC236}">
                <a16:creationId xmlns:a16="http://schemas.microsoft.com/office/drawing/2014/main" id="{EC0B84FC-00F8-A407-F13D-077C2915F240}"/>
              </a:ext>
            </a:extLst>
          </p:cNvPr>
          <p:cNvPicPr>
            <a:picLocks noChangeAspect="1"/>
          </p:cNvPicPr>
          <p:nvPr/>
        </p:nvPicPr>
        <p:blipFill>
          <a:blip r:embed="rId3"/>
          <a:stretch>
            <a:fillRect/>
          </a:stretch>
        </p:blipFill>
        <p:spPr>
          <a:xfrm>
            <a:off x="8401050" y="82540"/>
            <a:ext cx="595519" cy="628300"/>
          </a:xfrm>
          <a:prstGeom prst="rect">
            <a:avLst/>
          </a:prstGeom>
        </p:spPr>
      </p:pic>
      <p:sp>
        <p:nvSpPr>
          <p:cNvPr id="3" name="ZoneTexte 2">
            <a:extLst>
              <a:ext uri="{FF2B5EF4-FFF2-40B4-BE49-F238E27FC236}">
                <a16:creationId xmlns:a16="http://schemas.microsoft.com/office/drawing/2014/main" id="{8340524A-8D4D-5B2B-844D-AFD88C9BEEC7}"/>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pic>
        <p:nvPicPr>
          <p:cNvPr id="4" name="Picture 3">
            <a:extLst>
              <a:ext uri="{FF2B5EF4-FFF2-40B4-BE49-F238E27FC236}">
                <a16:creationId xmlns:a16="http://schemas.microsoft.com/office/drawing/2014/main" id="{2BA8742B-745F-3A93-D22B-89BEFA06E961}"/>
              </a:ext>
            </a:extLst>
          </p:cNvPr>
          <p:cNvPicPr>
            <a:picLocks noChangeAspect="1"/>
          </p:cNvPicPr>
          <p:nvPr/>
        </p:nvPicPr>
        <p:blipFill>
          <a:blip r:embed="rId4"/>
          <a:srcRect t="9869" r="48262"/>
          <a:stretch>
            <a:fillRect/>
          </a:stretch>
        </p:blipFill>
        <p:spPr>
          <a:xfrm>
            <a:off x="509328" y="1002772"/>
            <a:ext cx="4021283" cy="3909936"/>
          </a:xfrm>
          <a:prstGeom prst="rect">
            <a:avLst/>
          </a:prstGeom>
        </p:spPr>
      </p:pic>
      <p:pic>
        <p:nvPicPr>
          <p:cNvPr id="7" name="Picture 6">
            <a:extLst>
              <a:ext uri="{FF2B5EF4-FFF2-40B4-BE49-F238E27FC236}">
                <a16:creationId xmlns:a16="http://schemas.microsoft.com/office/drawing/2014/main" id="{D6DA5D8B-BC9B-67E8-7C2F-64343D664F00}"/>
              </a:ext>
            </a:extLst>
          </p:cNvPr>
          <p:cNvPicPr>
            <a:picLocks noChangeAspect="1"/>
          </p:cNvPicPr>
          <p:nvPr/>
        </p:nvPicPr>
        <p:blipFill>
          <a:blip r:embed="rId4"/>
          <a:srcRect l="51321" t="59925" r="5084" b="4270"/>
          <a:stretch>
            <a:fillRect/>
          </a:stretch>
        </p:blipFill>
        <p:spPr>
          <a:xfrm>
            <a:off x="4897230" y="3171164"/>
            <a:ext cx="3342655" cy="146272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TextBox 8">
            <a:extLst>
              <a:ext uri="{FF2B5EF4-FFF2-40B4-BE49-F238E27FC236}">
                <a16:creationId xmlns:a16="http://schemas.microsoft.com/office/drawing/2014/main" id="{474590B9-EE0A-72A5-F1AC-679F0BA9E319}"/>
              </a:ext>
            </a:extLst>
          </p:cNvPr>
          <p:cNvSpPr txBox="1"/>
          <p:nvPr/>
        </p:nvSpPr>
        <p:spPr>
          <a:xfrm>
            <a:off x="4259274" y="896623"/>
            <a:ext cx="3265714" cy="523220"/>
          </a:xfrm>
          <a:prstGeom prst="rect">
            <a:avLst/>
          </a:prstGeom>
          <a:noFill/>
        </p:spPr>
        <p:txBody>
          <a:bodyPr wrap="square" rtlCol="0">
            <a:spAutoFit/>
          </a:bodyPr>
          <a:lstStyle/>
          <a:p>
            <a:r>
              <a:rPr lang="en-US" dirty="0">
                <a:latin typeface="Palatino" pitchFamily="2" charset="77"/>
                <a:ea typeface="Palatino" pitchFamily="2" charset="77"/>
              </a:rPr>
              <a:t>Photometric survey: our data are (beautiful) multi-band images</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C63215A-CBF2-79B1-A73F-120E316BB772}"/>
                  </a:ext>
                </a:extLst>
              </p:cNvPr>
              <p:cNvSpPr txBox="1"/>
              <p:nvPr/>
            </p:nvSpPr>
            <p:spPr>
              <a:xfrm>
                <a:off x="4752391" y="1564484"/>
                <a:ext cx="3265714" cy="523220"/>
              </a:xfrm>
              <a:prstGeom prst="rect">
                <a:avLst/>
              </a:prstGeom>
              <a:noFill/>
            </p:spPr>
            <p:txBody>
              <a:bodyPr wrap="square" rtlCol="0">
                <a:spAutoFit/>
              </a:bodyPr>
              <a:lstStyle/>
              <a:p>
                <a14:m>
                  <m:oMath xmlns:m="http://schemas.openxmlformats.org/officeDocument/2006/math">
                    <m:r>
                      <a:rPr lang="en-GB" b="0" i="1" smtClean="0">
                        <a:latin typeface="Cambria Math" panose="02040503050406030204" pitchFamily="18" charset="0"/>
                      </a:rPr>
                      <m:t>∼70 000</m:t>
                    </m:r>
                  </m:oMath>
                </a14:m>
                <a:r>
                  <a:rPr lang="en-US" dirty="0">
                    <a:latin typeface="Palatino" pitchFamily="2" charset="77"/>
                    <a:ea typeface="Palatino" pitchFamily="2" charset="77"/>
                  </a:rPr>
                  <a:t> exposures </a:t>
                </a:r>
                <a14:m>
                  <m:oMath xmlns:m="http://schemas.openxmlformats.org/officeDocument/2006/math">
                    <m:r>
                      <a:rPr lang="en-GB" b="0" i="1" smtClean="0">
                        <a:latin typeface="Cambria Math" panose="02040503050406030204" pitchFamily="18" charset="0"/>
                      </a:rPr>
                      <m:t>×0.6</m:t>
                    </m:r>
                  </m:oMath>
                </a14:m>
                <a:r>
                  <a:rPr lang="en-US" dirty="0" err="1">
                    <a:latin typeface="Palatino" pitchFamily="2" charset="77"/>
                    <a:ea typeface="Palatino" pitchFamily="2" charset="77"/>
                  </a:rPr>
                  <a:t>Gpix</a:t>
                </a:r>
                <a:r>
                  <a:rPr lang="en-US" dirty="0">
                    <a:latin typeface="Palatino" pitchFamily="2" charset="77"/>
                    <a:ea typeface="Palatino" pitchFamily="2" charset="77"/>
                  </a:rPr>
                  <a:t> </a:t>
                </a:r>
                <a14:m>
                  <m:oMath xmlns:m="http://schemas.openxmlformats.org/officeDocument/2006/math">
                    <m:r>
                      <a:rPr lang="en-GB" b="0" i="1" smtClean="0">
                        <a:latin typeface="Cambria Math" panose="02040503050406030204" pitchFamily="18" charset="0"/>
                      </a:rPr>
                      <m:t>≈4×</m:t>
                    </m:r>
                    <m:sSup>
                      <m:sSupPr>
                        <m:ctrlPr>
                          <a:rPr lang="en-GB" b="0" i="1" smtClean="0">
                            <a:latin typeface="Cambria Math" panose="02040503050406030204" pitchFamily="18" charset="0"/>
                          </a:rPr>
                        </m:ctrlPr>
                      </m:sSupPr>
                      <m:e>
                        <m:r>
                          <a:rPr lang="en-GB" b="0" i="1" smtClean="0">
                            <a:latin typeface="Cambria Math" panose="02040503050406030204" pitchFamily="18" charset="0"/>
                          </a:rPr>
                          <m:t>10</m:t>
                        </m:r>
                      </m:e>
                      <m:sup>
                        <m:r>
                          <a:rPr lang="en-GB" b="0" i="1" smtClean="0">
                            <a:latin typeface="Cambria Math" panose="02040503050406030204" pitchFamily="18" charset="0"/>
                          </a:rPr>
                          <m:t>13</m:t>
                        </m:r>
                      </m:sup>
                    </m:sSup>
                  </m:oMath>
                </a14:m>
                <a:r>
                  <a:rPr lang="en-US" dirty="0">
                    <a:latin typeface="Palatino" pitchFamily="2" charset="77"/>
                    <a:ea typeface="Palatino" pitchFamily="2" charset="77"/>
                  </a:rPr>
                  <a:t>numbers</a:t>
                </a:r>
              </a:p>
            </p:txBody>
          </p:sp>
        </mc:Choice>
        <mc:Fallback xmlns="">
          <p:sp>
            <p:nvSpPr>
              <p:cNvPr id="10" name="TextBox 9">
                <a:extLst>
                  <a:ext uri="{FF2B5EF4-FFF2-40B4-BE49-F238E27FC236}">
                    <a16:creationId xmlns:a16="http://schemas.microsoft.com/office/drawing/2014/main" id="{BC63215A-CBF2-79B1-A73F-120E316BB772}"/>
                  </a:ext>
                </a:extLst>
              </p:cNvPr>
              <p:cNvSpPr txBox="1">
                <a:spLocks noRot="1" noChangeAspect="1" noMove="1" noResize="1" noEditPoints="1" noAdjustHandles="1" noChangeArrowheads="1" noChangeShapeType="1" noTextEdit="1"/>
              </p:cNvSpPr>
              <p:nvPr/>
            </p:nvSpPr>
            <p:spPr>
              <a:xfrm>
                <a:off x="4752391" y="1564484"/>
                <a:ext cx="3265714" cy="523220"/>
              </a:xfrm>
              <a:prstGeom prst="rect">
                <a:avLst/>
              </a:prstGeom>
              <a:blipFill>
                <a:blip r:embed="rId5"/>
                <a:stretch>
                  <a:fillRect t="-2381" b="-11905"/>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256155CC-7652-A4FA-BD3B-3A1D7FEEB051}"/>
              </a:ext>
            </a:extLst>
          </p:cNvPr>
          <p:cNvSpPr txBox="1"/>
          <p:nvPr/>
        </p:nvSpPr>
        <p:spPr>
          <a:xfrm>
            <a:off x="4530611" y="2454525"/>
            <a:ext cx="3265714" cy="523220"/>
          </a:xfrm>
          <a:prstGeom prst="rect">
            <a:avLst/>
          </a:prstGeom>
          <a:noFill/>
        </p:spPr>
        <p:txBody>
          <a:bodyPr wrap="square" rtlCol="0">
            <a:spAutoFit/>
          </a:bodyPr>
          <a:lstStyle/>
          <a:p>
            <a:r>
              <a:rPr lang="en-US" i="1" dirty="0" err="1">
                <a:latin typeface="Palatino" pitchFamily="2" charset="77"/>
                <a:ea typeface="Palatino" pitchFamily="2" charset="77"/>
              </a:rPr>
              <a:t>Sextractor</a:t>
            </a:r>
            <a:r>
              <a:rPr lang="en-US" dirty="0">
                <a:latin typeface="Palatino" pitchFamily="2" charset="77"/>
                <a:ea typeface="Palatino" pitchFamily="2" charset="77"/>
              </a:rPr>
              <a:t> we identify 700 millions of object (550 millions of galaxies)</a:t>
            </a:r>
          </a:p>
        </p:txBody>
      </p:sp>
      <p:sp>
        <p:nvSpPr>
          <p:cNvPr id="12" name="Espace réservé du numéro de diapositive 29">
            <a:extLst>
              <a:ext uri="{FF2B5EF4-FFF2-40B4-BE49-F238E27FC236}">
                <a16:creationId xmlns:a16="http://schemas.microsoft.com/office/drawing/2014/main" id="{67CC06CB-B35C-A6B3-F801-C656DE1604AB}"/>
              </a:ext>
            </a:extLst>
          </p:cNvPr>
          <p:cNvSpPr txBox="1">
            <a:spLocks/>
          </p:cNvSpPr>
          <p:nvPr/>
        </p:nvSpPr>
        <p:spPr>
          <a:xfrm>
            <a:off x="8672496" y="4863100"/>
            <a:ext cx="368618" cy="23689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350" dirty="0"/>
              <a:t>3</a:t>
            </a:r>
            <a:endParaRPr lang="fr-ES" sz="1350" dirty="0"/>
          </a:p>
        </p:txBody>
      </p:sp>
    </p:spTree>
    <p:extLst>
      <p:ext uri="{BB962C8B-B14F-4D97-AF65-F5344CB8AC3E}">
        <p14:creationId xmlns:p14="http://schemas.microsoft.com/office/powerpoint/2010/main" val="3188291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50" name="Google Shape;150;p31"/>
          <p:cNvSpPr txBox="1"/>
          <p:nvPr/>
        </p:nvSpPr>
        <p:spPr>
          <a:xfrm>
            <a:off x="1325504" y="2580043"/>
            <a:ext cx="1979400" cy="461635"/>
          </a:xfrm>
          <a:prstGeom prst="rect">
            <a:avLst/>
          </a:prstGeom>
          <a:noFill/>
          <a:ln>
            <a:noFill/>
          </a:ln>
        </p:spPr>
        <p:txBody>
          <a:bodyPr spcFirstLastPara="1" wrap="square" lIns="91425" tIns="91425" rIns="91425" bIns="91425" anchor="t" anchorCtr="0">
            <a:spAutoFit/>
          </a:bodyPr>
          <a:lstStyle/>
          <a:p>
            <a:pPr algn="ctr"/>
            <a:r>
              <a:rPr lang="en" sz="1800" dirty="0">
                <a:solidFill>
                  <a:schemeClr val="dk1"/>
                </a:solidFill>
                <a:latin typeface="Palatino" pitchFamily="2" charset="77"/>
                <a:ea typeface="Palatino" pitchFamily="2" charset="77"/>
                <a:cs typeface="Old Standard TT"/>
                <a:sym typeface="Old Standard TT"/>
              </a:rPr>
              <a:t>cosmic shear</a:t>
            </a:r>
            <a:endParaRPr sz="1800" dirty="0">
              <a:solidFill>
                <a:schemeClr val="dk1"/>
              </a:solidFill>
              <a:latin typeface="Palatino" pitchFamily="2" charset="77"/>
              <a:ea typeface="Palatino" pitchFamily="2" charset="77"/>
              <a:cs typeface="Old Standard TT"/>
              <a:sym typeface="Old Standard TT"/>
            </a:endParaRPr>
          </a:p>
        </p:txBody>
      </p:sp>
      <p:sp>
        <p:nvSpPr>
          <p:cNvPr id="151" name="Google Shape;151;p31"/>
          <p:cNvSpPr txBox="1"/>
          <p:nvPr/>
        </p:nvSpPr>
        <p:spPr>
          <a:xfrm>
            <a:off x="3497567" y="2580044"/>
            <a:ext cx="1979400" cy="461635"/>
          </a:xfrm>
          <a:prstGeom prst="rect">
            <a:avLst/>
          </a:prstGeom>
          <a:noFill/>
          <a:ln>
            <a:noFill/>
          </a:ln>
        </p:spPr>
        <p:txBody>
          <a:bodyPr spcFirstLastPara="1" wrap="square" lIns="91425" tIns="91425" rIns="91425" bIns="91425" anchor="t" anchorCtr="0">
            <a:spAutoFit/>
          </a:bodyPr>
          <a:lstStyle/>
          <a:p>
            <a:pPr algn="ctr"/>
            <a:r>
              <a:rPr lang="en" sz="1800" dirty="0">
                <a:solidFill>
                  <a:schemeClr val="dk1"/>
                </a:solidFill>
                <a:latin typeface="Palatino" pitchFamily="2" charset="77"/>
                <a:ea typeface="Palatino" pitchFamily="2" charset="77"/>
                <a:cs typeface="Old Standard TT"/>
                <a:sym typeface="Old Standard TT"/>
              </a:rPr>
              <a:t>galaxy clustering</a:t>
            </a:r>
            <a:endParaRPr sz="1800" dirty="0">
              <a:solidFill>
                <a:schemeClr val="dk1"/>
              </a:solidFill>
              <a:latin typeface="Palatino" pitchFamily="2" charset="77"/>
              <a:ea typeface="Palatino" pitchFamily="2" charset="77"/>
              <a:cs typeface="Old Standard TT"/>
              <a:sym typeface="Old Standard TT"/>
            </a:endParaRPr>
          </a:p>
        </p:txBody>
      </p:sp>
      <p:sp>
        <p:nvSpPr>
          <p:cNvPr id="153" name="Google Shape;153;p31"/>
          <p:cNvSpPr txBox="1"/>
          <p:nvPr/>
        </p:nvSpPr>
        <p:spPr>
          <a:xfrm>
            <a:off x="1325504" y="3049921"/>
            <a:ext cx="1979400" cy="523190"/>
          </a:xfrm>
          <a:prstGeom prst="rect">
            <a:avLst/>
          </a:prstGeom>
          <a:noFill/>
          <a:ln>
            <a:noFill/>
          </a:ln>
        </p:spPr>
        <p:txBody>
          <a:bodyPr spcFirstLastPara="1" wrap="square" lIns="91425" tIns="91425" rIns="91425" bIns="91425" anchor="t" anchorCtr="0">
            <a:spAutoFit/>
          </a:bodyPr>
          <a:lstStyle/>
          <a:p>
            <a:pPr algn="ctr"/>
            <a:r>
              <a:rPr lang="en" sz="1100" dirty="0">
                <a:solidFill>
                  <a:srgbClr val="434343"/>
                </a:solidFill>
                <a:latin typeface="Palatino" pitchFamily="2" charset="77"/>
                <a:ea typeface="Palatino" pitchFamily="2" charset="77"/>
              </a:rPr>
              <a:t>correlation in the shapes of (source) galaxies</a:t>
            </a:r>
            <a:endParaRPr sz="1100" dirty="0">
              <a:solidFill>
                <a:srgbClr val="434343"/>
              </a:solidFill>
              <a:latin typeface="Palatino" pitchFamily="2" charset="77"/>
              <a:ea typeface="Palatino" pitchFamily="2" charset="77"/>
            </a:endParaRPr>
          </a:p>
        </p:txBody>
      </p:sp>
      <p:sp>
        <p:nvSpPr>
          <p:cNvPr id="154" name="Google Shape;154;p31"/>
          <p:cNvSpPr txBox="1"/>
          <p:nvPr/>
        </p:nvSpPr>
        <p:spPr>
          <a:xfrm>
            <a:off x="3511541" y="3049921"/>
            <a:ext cx="1979400" cy="523190"/>
          </a:xfrm>
          <a:prstGeom prst="rect">
            <a:avLst/>
          </a:prstGeom>
          <a:noFill/>
          <a:ln>
            <a:noFill/>
          </a:ln>
        </p:spPr>
        <p:txBody>
          <a:bodyPr spcFirstLastPara="1" wrap="square" lIns="91425" tIns="91425" rIns="91425" bIns="91425" anchor="t" anchorCtr="0">
            <a:spAutoFit/>
          </a:bodyPr>
          <a:lstStyle/>
          <a:p>
            <a:pPr algn="ctr"/>
            <a:r>
              <a:rPr lang="en" sz="1100" dirty="0">
                <a:solidFill>
                  <a:srgbClr val="434343"/>
                </a:solidFill>
                <a:latin typeface="Palatino" pitchFamily="2" charset="77"/>
                <a:ea typeface="Palatino" pitchFamily="2" charset="77"/>
              </a:rPr>
              <a:t>correlation in the positions of (lens) galaxies</a:t>
            </a:r>
            <a:endParaRPr sz="1100" dirty="0">
              <a:solidFill>
                <a:srgbClr val="434343"/>
              </a:solidFill>
              <a:latin typeface="Palatino" pitchFamily="2" charset="77"/>
              <a:ea typeface="Palatino" pitchFamily="2" charset="77"/>
            </a:endParaRPr>
          </a:p>
        </p:txBody>
      </p:sp>
      <p:sp>
        <p:nvSpPr>
          <p:cNvPr id="155" name="Google Shape;155;p31"/>
          <p:cNvSpPr txBox="1"/>
          <p:nvPr/>
        </p:nvSpPr>
        <p:spPr>
          <a:xfrm>
            <a:off x="5660424" y="3004165"/>
            <a:ext cx="1979400" cy="692467"/>
          </a:xfrm>
          <a:prstGeom prst="rect">
            <a:avLst/>
          </a:prstGeom>
          <a:noFill/>
          <a:ln>
            <a:noFill/>
          </a:ln>
        </p:spPr>
        <p:txBody>
          <a:bodyPr spcFirstLastPara="1" wrap="square" lIns="91425" tIns="91425" rIns="91425" bIns="91425" anchor="t" anchorCtr="0">
            <a:spAutoFit/>
          </a:bodyPr>
          <a:lstStyle/>
          <a:p>
            <a:pPr algn="ctr"/>
            <a:r>
              <a:rPr lang="en" sz="1100" dirty="0">
                <a:solidFill>
                  <a:srgbClr val="434343"/>
                </a:solidFill>
                <a:latin typeface="Palatino" pitchFamily="2" charset="77"/>
                <a:ea typeface="Palatino" pitchFamily="2" charset="77"/>
              </a:rPr>
              <a:t>correlation between positions of the lenses and shapes of the sources</a:t>
            </a:r>
            <a:endParaRPr sz="1100" dirty="0">
              <a:solidFill>
                <a:srgbClr val="434343"/>
              </a:solidFill>
              <a:latin typeface="Palatino" pitchFamily="2" charset="77"/>
              <a:ea typeface="Palatino" pitchFamily="2" charset="77"/>
            </a:endParaRPr>
          </a:p>
        </p:txBody>
      </p:sp>
      <p:pic>
        <p:nvPicPr>
          <p:cNvPr id="156" name="Google Shape;156;p31"/>
          <p:cNvPicPr preferRelativeResize="0"/>
          <p:nvPr/>
        </p:nvPicPr>
        <p:blipFill>
          <a:blip r:embed="rId3">
            <a:alphaModFix/>
          </a:blip>
          <a:stretch>
            <a:fillRect/>
          </a:stretch>
        </p:blipFill>
        <p:spPr>
          <a:xfrm>
            <a:off x="1043830" y="832668"/>
            <a:ext cx="6734475" cy="1823575"/>
          </a:xfrm>
          <a:prstGeom prst="rect">
            <a:avLst/>
          </a:prstGeom>
          <a:noFill/>
          <a:ln>
            <a:noFill/>
          </a:ln>
        </p:spPr>
      </p:pic>
      <p:pic>
        <p:nvPicPr>
          <p:cNvPr id="157" name="Google Shape;157;p31"/>
          <p:cNvPicPr preferRelativeResize="0"/>
          <p:nvPr/>
        </p:nvPicPr>
        <p:blipFill>
          <a:blip r:embed="rId4">
            <a:alphaModFix/>
          </a:blip>
          <a:stretch>
            <a:fillRect/>
          </a:stretch>
        </p:blipFill>
        <p:spPr>
          <a:xfrm>
            <a:off x="3540930" y="3562168"/>
            <a:ext cx="2085100" cy="452334"/>
          </a:xfrm>
          <a:prstGeom prst="rect">
            <a:avLst/>
          </a:prstGeom>
          <a:noFill/>
          <a:ln>
            <a:noFill/>
          </a:ln>
        </p:spPr>
      </p:pic>
      <p:pic>
        <p:nvPicPr>
          <p:cNvPr id="158" name="Google Shape;158;p31"/>
          <p:cNvPicPr preferRelativeResize="0"/>
          <p:nvPr/>
        </p:nvPicPr>
        <p:blipFill>
          <a:blip r:embed="rId5">
            <a:alphaModFix/>
          </a:blip>
          <a:stretch>
            <a:fillRect/>
          </a:stretch>
        </p:blipFill>
        <p:spPr>
          <a:xfrm>
            <a:off x="5775310" y="3588230"/>
            <a:ext cx="2031045" cy="400200"/>
          </a:xfrm>
          <a:prstGeom prst="rect">
            <a:avLst/>
          </a:prstGeom>
          <a:noFill/>
          <a:ln>
            <a:noFill/>
          </a:ln>
        </p:spPr>
      </p:pic>
      <p:pic>
        <p:nvPicPr>
          <p:cNvPr id="160" name="Google Shape;160;p31"/>
          <p:cNvPicPr preferRelativeResize="0"/>
          <p:nvPr/>
        </p:nvPicPr>
        <p:blipFill>
          <a:blip r:embed="rId6">
            <a:alphaModFix/>
          </a:blip>
          <a:stretch>
            <a:fillRect/>
          </a:stretch>
        </p:blipFill>
        <p:spPr>
          <a:xfrm>
            <a:off x="4012604" y="4002018"/>
            <a:ext cx="696276" cy="319450"/>
          </a:xfrm>
          <a:prstGeom prst="rect">
            <a:avLst/>
          </a:prstGeom>
          <a:noFill/>
          <a:ln>
            <a:noFill/>
          </a:ln>
        </p:spPr>
      </p:pic>
      <p:pic>
        <p:nvPicPr>
          <p:cNvPr id="161" name="Google Shape;161;p31"/>
          <p:cNvPicPr preferRelativeResize="0"/>
          <p:nvPr/>
        </p:nvPicPr>
        <p:blipFill>
          <a:blip r:embed="rId7">
            <a:alphaModFix/>
          </a:blip>
          <a:stretch>
            <a:fillRect/>
          </a:stretch>
        </p:blipFill>
        <p:spPr>
          <a:xfrm>
            <a:off x="2057514" y="4102130"/>
            <a:ext cx="475826" cy="252675"/>
          </a:xfrm>
          <a:prstGeom prst="rect">
            <a:avLst/>
          </a:prstGeom>
          <a:noFill/>
          <a:ln>
            <a:noFill/>
          </a:ln>
        </p:spPr>
      </p:pic>
      <p:pic>
        <p:nvPicPr>
          <p:cNvPr id="162" name="Google Shape;162;p31"/>
          <p:cNvPicPr preferRelativeResize="0"/>
          <p:nvPr/>
        </p:nvPicPr>
        <p:blipFill>
          <a:blip r:embed="rId8">
            <a:alphaModFix/>
          </a:blip>
          <a:stretch>
            <a:fillRect/>
          </a:stretch>
        </p:blipFill>
        <p:spPr>
          <a:xfrm>
            <a:off x="1433630" y="3485968"/>
            <a:ext cx="1760187" cy="523200"/>
          </a:xfrm>
          <a:prstGeom prst="rect">
            <a:avLst/>
          </a:prstGeom>
          <a:noFill/>
          <a:ln>
            <a:noFill/>
          </a:ln>
        </p:spPr>
      </p:pic>
      <p:pic>
        <p:nvPicPr>
          <p:cNvPr id="163" name="Google Shape;163;p31"/>
          <p:cNvPicPr preferRelativeResize="0"/>
          <p:nvPr/>
        </p:nvPicPr>
        <p:blipFill>
          <a:blip r:embed="rId9">
            <a:alphaModFix/>
          </a:blip>
          <a:stretch>
            <a:fillRect/>
          </a:stretch>
        </p:blipFill>
        <p:spPr>
          <a:xfrm>
            <a:off x="6334329" y="4019556"/>
            <a:ext cx="548700" cy="284365"/>
          </a:xfrm>
          <a:prstGeom prst="rect">
            <a:avLst/>
          </a:prstGeom>
          <a:noFill/>
          <a:ln>
            <a:noFill/>
          </a:ln>
        </p:spPr>
      </p:pic>
      <p:sp>
        <p:nvSpPr>
          <p:cNvPr id="164" name="Google Shape;164;p31"/>
          <p:cNvSpPr/>
          <p:nvPr/>
        </p:nvSpPr>
        <p:spPr>
          <a:xfrm>
            <a:off x="3304905" y="823338"/>
            <a:ext cx="4475725" cy="3549854"/>
          </a:xfrm>
          <a:prstGeom prst="rect">
            <a:avLst/>
          </a:prstGeom>
          <a:noFill/>
          <a:ln w="12700" cap="flat" cmpd="sng">
            <a:solidFill>
              <a:srgbClr val="0070C0"/>
            </a:solidFill>
            <a:prstDash val="sysDash"/>
            <a:round/>
            <a:headEnd type="none" w="sm" len="sm"/>
            <a:tailEnd type="none" w="sm" len="sm"/>
          </a:ln>
        </p:spPr>
        <p:txBody>
          <a:bodyPr spcFirstLastPara="1" wrap="square" lIns="91425" tIns="91425" rIns="91425" bIns="91425" anchor="ctr" anchorCtr="0">
            <a:noAutofit/>
          </a:bodyPr>
          <a:lstStyle/>
          <a:p>
            <a:endParaRPr sz="1800">
              <a:solidFill>
                <a:srgbClr val="3F85BA"/>
              </a:solidFill>
            </a:endParaRPr>
          </a:p>
        </p:txBody>
      </p:sp>
      <p:pic>
        <p:nvPicPr>
          <p:cNvPr id="168" name="Google Shape;168;p31"/>
          <p:cNvPicPr preferRelativeResize="0"/>
          <p:nvPr/>
        </p:nvPicPr>
        <p:blipFill>
          <a:blip r:embed="rId10">
            <a:alphaModFix/>
          </a:blip>
          <a:stretch>
            <a:fillRect/>
          </a:stretch>
        </p:blipFill>
        <p:spPr>
          <a:xfrm>
            <a:off x="9737291" y="1377596"/>
            <a:ext cx="2246764" cy="1658700"/>
          </a:xfrm>
          <a:prstGeom prst="rect">
            <a:avLst/>
          </a:prstGeom>
          <a:noFill/>
          <a:ln>
            <a:noFill/>
          </a:ln>
        </p:spPr>
      </p:pic>
      <p:sp>
        <p:nvSpPr>
          <p:cNvPr id="4" name="Google Shape;151;p31">
            <a:extLst>
              <a:ext uri="{FF2B5EF4-FFF2-40B4-BE49-F238E27FC236}">
                <a16:creationId xmlns:a16="http://schemas.microsoft.com/office/drawing/2014/main" id="{C6B95B24-478D-32D0-18CC-3CCB3E076DF6}"/>
              </a:ext>
            </a:extLst>
          </p:cNvPr>
          <p:cNvSpPr txBox="1"/>
          <p:nvPr/>
        </p:nvSpPr>
        <p:spPr>
          <a:xfrm>
            <a:off x="5476967" y="2608474"/>
            <a:ext cx="2535839" cy="461635"/>
          </a:xfrm>
          <a:prstGeom prst="rect">
            <a:avLst/>
          </a:prstGeom>
          <a:noFill/>
          <a:ln>
            <a:noFill/>
          </a:ln>
        </p:spPr>
        <p:txBody>
          <a:bodyPr spcFirstLastPara="1" wrap="square" lIns="91425" tIns="91425" rIns="91425" bIns="91425" anchor="t" anchorCtr="0">
            <a:spAutoFit/>
          </a:bodyPr>
          <a:lstStyle/>
          <a:p>
            <a:pPr algn="ctr"/>
            <a:r>
              <a:rPr lang="en-GB" sz="1800" dirty="0">
                <a:solidFill>
                  <a:schemeClr val="dk1"/>
                </a:solidFill>
                <a:latin typeface="Palatino" pitchFamily="2" charset="77"/>
                <a:ea typeface="Palatino" pitchFamily="2" charset="77"/>
                <a:cs typeface="Old Standard TT"/>
                <a:sym typeface="Old Standard TT"/>
              </a:rPr>
              <a:t>g</a:t>
            </a:r>
            <a:r>
              <a:rPr lang="en" sz="1800" dirty="0" err="1">
                <a:solidFill>
                  <a:schemeClr val="dk1"/>
                </a:solidFill>
                <a:latin typeface="Palatino" pitchFamily="2" charset="77"/>
                <a:ea typeface="Palatino" pitchFamily="2" charset="77"/>
                <a:cs typeface="Old Standard TT"/>
                <a:sym typeface="Old Standard TT"/>
              </a:rPr>
              <a:t>alaxy</a:t>
            </a:r>
            <a:r>
              <a:rPr lang="en" sz="1800" dirty="0">
                <a:solidFill>
                  <a:schemeClr val="dk1"/>
                </a:solidFill>
                <a:latin typeface="Palatino" pitchFamily="2" charset="77"/>
                <a:ea typeface="Palatino" pitchFamily="2" charset="77"/>
                <a:cs typeface="Old Standard TT"/>
                <a:sym typeface="Old Standard TT"/>
              </a:rPr>
              <a:t>-galaxy lensing</a:t>
            </a:r>
            <a:endParaRPr sz="1800" dirty="0">
              <a:solidFill>
                <a:schemeClr val="dk1"/>
              </a:solidFill>
              <a:latin typeface="Palatino" pitchFamily="2" charset="77"/>
              <a:ea typeface="Palatino" pitchFamily="2" charset="77"/>
              <a:cs typeface="Old Standard TT"/>
              <a:sym typeface="Old Standard TT"/>
            </a:endParaRPr>
          </a:p>
        </p:txBody>
      </p:sp>
      <p:sp>
        <p:nvSpPr>
          <p:cNvPr id="149" name="Google Shape;149;p31"/>
          <p:cNvSpPr/>
          <p:nvPr/>
        </p:nvSpPr>
        <p:spPr>
          <a:xfrm>
            <a:off x="1118867" y="752446"/>
            <a:ext cx="6736800" cy="4282470"/>
          </a:xfrm>
          <a:prstGeom prst="rect">
            <a:avLst/>
          </a:prstGeom>
          <a:noFill/>
          <a:ln w="12700" cap="flat" cmpd="sng">
            <a:solidFill>
              <a:srgbClr val="C00000"/>
            </a:solidFill>
            <a:prstDash val="dash"/>
            <a:round/>
            <a:headEnd type="none" w="sm" len="sm"/>
            <a:tailEnd type="none" w="sm" len="sm"/>
          </a:ln>
        </p:spPr>
        <p:txBody>
          <a:bodyPr spcFirstLastPara="1" wrap="square" lIns="91425" tIns="91425" rIns="91425" bIns="91425" anchor="ctr" anchorCtr="0">
            <a:noAutofit/>
          </a:bodyPr>
          <a:lstStyle/>
          <a:p>
            <a:endParaRPr sz="1800">
              <a:solidFill>
                <a:srgbClr val="C00000"/>
              </a:solidFill>
            </a:endParaRPr>
          </a:p>
        </p:txBody>
      </p:sp>
      <p:sp>
        <p:nvSpPr>
          <p:cNvPr id="11" name="Rectangle aux angles arrondis">
            <a:extLst>
              <a:ext uri="{FF2B5EF4-FFF2-40B4-BE49-F238E27FC236}">
                <a16:creationId xmlns:a16="http://schemas.microsoft.com/office/drawing/2014/main" id="{DFC07506-5E00-0793-D2B3-F5BBD1EC19E8}"/>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12" name="Rectangle aux angles arrondis">
            <a:extLst>
              <a:ext uri="{FF2B5EF4-FFF2-40B4-BE49-F238E27FC236}">
                <a16:creationId xmlns:a16="http://schemas.microsoft.com/office/drawing/2014/main" id="{C5FADE2B-BF6F-D2BC-B92D-8685840AB2DF}"/>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3" name="Espace réservé du numéro de diapositive 29">
            <a:extLst>
              <a:ext uri="{FF2B5EF4-FFF2-40B4-BE49-F238E27FC236}">
                <a16:creationId xmlns:a16="http://schemas.microsoft.com/office/drawing/2014/main" id="{887203E4-403C-9C45-48D8-4E953BC97B4D}"/>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4</a:t>
            </a:r>
            <a:endParaRPr lang="fr-ES" sz="1350" dirty="0"/>
          </a:p>
        </p:txBody>
      </p:sp>
      <p:pic>
        <p:nvPicPr>
          <p:cNvPr id="6" name="Image 1">
            <a:extLst>
              <a:ext uri="{FF2B5EF4-FFF2-40B4-BE49-F238E27FC236}">
                <a16:creationId xmlns:a16="http://schemas.microsoft.com/office/drawing/2014/main" id="{A69561F8-EC1C-1B05-873A-E85F0E207DDB}"/>
              </a:ext>
            </a:extLst>
          </p:cNvPr>
          <p:cNvPicPr>
            <a:picLocks noChangeAspect="1"/>
          </p:cNvPicPr>
          <p:nvPr/>
        </p:nvPicPr>
        <p:blipFill>
          <a:blip r:embed="rId11"/>
          <a:stretch>
            <a:fillRect/>
          </a:stretch>
        </p:blipFill>
        <p:spPr>
          <a:xfrm>
            <a:off x="8012806" y="181627"/>
            <a:ext cx="1043189" cy="577503"/>
          </a:xfrm>
          <a:prstGeom prst="rect">
            <a:avLst/>
          </a:prstGeom>
        </p:spPr>
      </p:pic>
      <p:pic>
        <p:nvPicPr>
          <p:cNvPr id="7" name="Image 14">
            <a:extLst>
              <a:ext uri="{FF2B5EF4-FFF2-40B4-BE49-F238E27FC236}">
                <a16:creationId xmlns:a16="http://schemas.microsoft.com/office/drawing/2014/main" id="{1BC26D0F-33F3-2609-F9B4-268BC16A940F}"/>
              </a:ext>
            </a:extLst>
          </p:cNvPr>
          <p:cNvPicPr>
            <a:picLocks noChangeAspect="1"/>
          </p:cNvPicPr>
          <p:nvPr/>
        </p:nvPicPr>
        <p:blipFill>
          <a:blip r:embed="rId12"/>
          <a:stretch>
            <a:fillRect/>
          </a:stretch>
        </p:blipFill>
        <p:spPr>
          <a:xfrm>
            <a:off x="8566459" y="838902"/>
            <a:ext cx="572043" cy="603532"/>
          </a:xfrm>
          <a:prstGeom prst="rect">
            <a:avLst/>
          </a:prstGeom>
        </p:spPr>
      </p:pic>
      <p:sp>
        <p:nvSpPr>
          <p:cNvPr id="9" name="Espace réservé du texte 8">
            <a:extLst>
              <a:ext uri="{FF2B5EF4-FFF2-40B4-BE49-F238E27FC236}">
                <a16:creationId xmlns:a16="http://schemas.microsoft.com/office/drawing/2014/main" id="{719511B6-3532-B749-F460-11F4A628F645}"/>
              </a:ext>
            </a:extLst>
          </p:cNvPr>
          <p:cNvSpPr txBox="1"/>
          <p:nvPr/>
        </p:nvSpPr>
        <p:spPr>
          <a:xfrm>
            <a:off x="2270238" y="142774"/>
            <a:ext cx="6711584" cy="667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rIns="34289">
            <a:normAutofit/>
          </a:bodyPr>
          <a:lstStyle/>
          <a:p>
            <a:pPr lvl="1">
              <a:defRPr sz="3000"/>
            </a:pPr>
            <a:r>
              <a:rPr lang="en-GB" sz="2400" b="1" dirty="0">
                <a:latin typeface="Palatino" pitchFamily="2" charset="77"/>
                <a:ea typeface="Palatino" pitchFamily="2" charset="77"/>
                <a:cs typeface="Helvetica Neue" panose="02000503000000020004" pitchFamily="2" charset="0"/>
              </a:rPr>
              <a:t> DES and the 3x2pt probe</a:t>
            </a:r>
          </a:p>
        </p:txBody>
      </p:sp>
      <mc:AlternateContent xmlns:mc="http://schemas.openxmlformats.org/markup-compatibility/2006" xmlns:a14="http://schemas.microsoft.com/office/drawing/2010/main">
        <mc:Choice Requires="a14">
          <p:sp>
            <p:nvSpPr>
              <p:cNvPr id="10" name="Google Shape;165;p31">
                <a:extLst>
                  <a:ext uri="{FF2B5EF4-FFF2-40B4-BE49-F238E27FC236}">
                    <a16:creationId xmlns:a16="http://schemas.microsoft.com/office/drawing/2014/main" id="{8078D6D3-F577-941E-499A-49B8D15C7D27}"/>
                  </a:ext>
                </a:extLst>
              </p:cNvPr>
              <p:cNvSpPr txBox="1"/>
              <p:nvPr/>
            </p:nvSpPr>
            <p:spPr>
              <a:xfrm>
                <a:off x="4031779" y="4608456"/>
                <a:ext cx="1103400" cy="553968"/>
              </a:xfrm>
              <a:prstGeom prst="rect">
                <a:avLst/>
              </a:prstGeom>
              <a:noFill/>
              <a:ln>
                <a:noFill/>
              </a:ln>
            </p:spPr>
            <p:txBody>
              <a:bodyPr spcFirstLastPara="1" wrap="square" lIns="91425" tIns="91425" rIns="91425" bIns="91425" anchor="t" anchorCtr="0">
                <a:spAutoFit/>
              </a:bodyPr>
              <a:lstStyle/>
              <a:p>
                <a:r>
                  <a:rPr lang="en" sz="2400" b="1" i="1" dirty="0">
                    <a:solidFill>
                      <a:srgbClr val="C00000"/>
                    </a:solidFill>
                    <a:latin typeface="EB Garamond"/>
                    <a:ea typeface="EB Garamond"/>
                    <a:cs typeface="EB Garamond"/>
                    <a:sym typeface="EB Garamond"/>
                  </a:rPr>
                  <a:t>3</a:t>
                </a:r>
                <a14:m>
                  <m:oMath xmlns:m="http://schemas.openxmlformats.org/officeDocument/2006/math">
                    <m:r>
                      <a:rPr lang="en-GB" sz="2400" b="1" i="1" smtClean="0">
                        <a:solidFill>
                          <a:srgbClr val="C00000"/>
                        </a:solidFill>
                        <a:latin typeface="Cambria Math" panose="02040503050406030204" pitchFamily="18" charset="0"/>
                        <a:ea typeface="EB Garamond"/>
                        <a:cs typeface="EB Garamond"/>
                        <a:sym typeface="EB Garamond"/>
                      </a:rPr>
                      <m:t>×</m:t>
                    </m:r>
                  </m:oMath>
                </a14:m>
                <a:r>
                  <a:rPr lang="en" sz="2400" b="1" i="1" dirty="0">
                    <a:solidFill>
                      <a:srgbClr val="C00000"/>
                    </a:solidFill>
                    <a:latin typeface="EB Garamond"/>
                    <a:ea typeface="EB Garamond"/>
                    <a:cs typeface="EB Garamond"/>
                    <a:sym typeface="EB Garamond"/>
                  </a:rPr>
                  <a:t>2pt</a:t>
                </a:r>
                <a:endParaRPr sz="2400" b="1" i="1" dirty="0">
                  <a:solidFill>
                    <a:srgbClr val="C00000"/>
                  </a:solidFill>
                  <a:latin typeface="EB Garamond"/>
                  <a:ea typeface="EB Garamond"/>
                  <a:cs typeface="EB Garamond"/>
                  <a:sym typeface="EB Garamond"/>
                </a:endParaRPr>
              </a:p>
            </p:txBody>
          </p:sp>
        </mc:Choice>
        <mc:Fallback xmlns="">
          <p:sp>
            <p:nvSpPr>
              <p:cNvPr id="10" name="Google Shape;165;p31">
                <a:extLst>
                  <a:ext uri="{FF2B5EF4-FFF2-40B4-BE49-F238E27FC236}">
                    <a16:creationId xmlns:a16="http://schemas.microsoft.com/office/drawing/2014/main" id="{8078D6D3-F577-941E-499A-49B8D15C7D27}"/>
                  </a:ext>
                </a:extLst>
              </p:cNvPr>
              <p:cNvSpPr txBox="1">
                <a:spLocks noRot="1" noChangeAspect="1" noMove="1" noResize="1" noEditPoints="1" noAdjustHandles="1" noChangeArrowheads="1" noChangeShapeType="1" noTextEdit="1"/>
              </p:cNvSpPr>
              <p:nvPr/>
            </p:nvSpPr>
            <p:spPr>
              <a:xfrm>
                <a:off x="4031779" y="4608456"/>
                <a:ext cx="1103400" cy="553968"/>
              </a:xfrm>
              <a:prstGeom prst="rect">
                <a:avLst/>
              </a:prstGeom>
              <a:blipFill>
                <a:blip r:embed="rId13"/>
                <a:stretch>
                  <a:fillRect l="-7955" b="-15556"/>
                </a:stretch>
              </a:blipFill>
              <a:ln>
                <a:noFill/>
              </a:ln>
            </p:spPr>
            <p:txBody>
              <a:bodyPr/>
              <a:lstStyle/>
              <a:p>
                <a:r>
                  <a:rPr lang="en-US">
                    <a:noFill/>
                  </a:rPr>
                  <a:t> </a:t>
                </a:r>
              </a:p>
            </p:txBody>
          </p:sp>
        </mc:Fallback>
      </mc:AlternateContent>
      <p:sp>
        <p:nvSpPr>
          <p:cNvPr id="2" name="ZoneTexte 2">
            <a:extLst>
              <a:ext uri="{FF2B5EF4-FFF2-40B4-BE49-F238E27FC236}">
                <a16:creationId xmlns:a16="http://schemas.microsoft.com/office/drawing/2014/main" id="{FF978AA5-A25D-6FC1-23FE-EA1FC58B37F0}"/>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Tree>
    <p:extLst>
      <p:ext uri="{BB962C8B-B14F-4D97-AF65-F5344CB8AC3E}">
        <p14:creationId xmlns:p14="http://schemas.microsoft.com/office/powerpoint/2010/main" val="1799636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6">
            <a:extLst>
              <a:ext uri="{FF2B5EF4-FFF2-40B4-BE49-F238E27FC236}">
                <a16:creationId xmlns:a16="http://schemas.microsoft.com/office/drawing/2014/main" id="{D44B8E57-B53B-C6D7-813E-B253276B7419}"/>
              </a:ext>
            </a:extLst>
          </p:cNvPr>
          <p:cNvSpPr/>
          <p:nvPr/>
        </p:nvSpPr>
        <p:spPr>
          <a:xfrm>
            <a:off x="1572040" y="86921"/>
            <a:ext cx="1904582" cy="492275"/>
          </a:xfrm>
          <a:prstGeom prst="roundRect">
            <a:avLst>
              <a:gd name="adj" fmla="val 0"/>
            </a:avLst>
          </a:prstGeom>
          <a:solidFill>
            <a:srgbClr val="F8C8CF"/>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000" dirty="0">
              <a:solidFill>
                <a:srgbClr val="7030A0"/>
              </a:solidFill>
            </a:endParaRPr>
          </a:p>
        </p:txBody>
      </p:sp>
      <p:sp>
        <p:nvSpPr>
          <p:cNvPr id="6" name="Rounded Rectangle 5">
            <a:extLst>
              <a:ext uri="{FF2B5EF4-FFF2-40B4-BE49-F238E27FC236}">
                <a16:creationId xmlns:a16="http://schemas.microsoft.com/office/drawing/2014/main" id="{3008AA3E-CF52-F0FE-FFAB-07569BE30AFC}"/>
              </a:ext>
            </a:extLst>
          </p:cNvPr>
          <p:cNvSpPr/>
          <p:nvPr/>
        </p:nvSpPr>
        <p:spPr>
          <a:xfrm>
            <a:off x="3971152" y="79932"/>
            <a:ext cx="826874" cy="492275"/>
          </a:xfrm>
          <a:prstGeom prst="roundRect">
            <a:avLst>
              <a:gd name="adj" fmla="val 0"/>
            </a:avLst>
          </a:prstGeom>
          <a:solidFill>
            <a:srgbClr val="B7C7E2"/>
          </a:solidFill>
          <a:ln w="38100">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000" dirty="0">
              <a:solidFill>
                <a:srgbClr val="7030A0"/>
              </a:solidFill>
            </a:endParaRPr>
          </a:p>
        </p:txBody>
      </p:sp>
      <p:sp>
        <p:nvSpPr>
          <p:cNvPr id="2" name="Titre 1">
            <a:extLst>
              <a:ext uri="{FF2B5EF4-FFF2-40B4-BE49-F238E27FC236}">
                <a16:creationId xmlns:a16="http://schemas.microsoft.com/office/drawing/2014/main" id="{2267D1ED-E9EB-B13E-4E88-56D149219F1C}"/>
              </a:ext>
            </a:extLst>
          </p:cNvPr>
          <p:cNvSpPr>
            <a:spLocks noGrp="1"/>
          </p:cNvSpPr>
          <p:nvPr>
            <p:ph type="title"/>
          </p:nvPr>
        </p:nvSpPr>
        <p:spPr>
          <a:xfrm>
            <a:off x="1572040" y="-171031"/>
            <a:ext cx="8445539" cy="994200"/>
          </a:xfrm>
        </p:spPr>
        <p:txBody>
          <a:bodyPr/>
          <a:lstStyle/>
          <a:p>
            <a:r>
              <a:rPr lang="en-US" b="1" dirty="0">
                <a:latin typeface="Palatino" pitchFamily="2" charset="77"/>
                <a:ea typeface="Palatino" pitchFamily="2" charset="77"/>
              </a:rPr>
              <a:t>DES 3x2pt  vs CMB </a:t>
            </a:r>
            <a:r>
              <a:rPr lang="en-US" dirty="0">
                <a:latin typeface="Palatino" pitchFamily="2" charset="77"/>
                <a:ea typeface="Palatino" pitchFamily="2" charset="77"/>
              </a:rPr>
              <a:t>across releases </a:t>
            </a:r>
            <a:endParaRPr lang="en-GB" dirty="0">
              <a:latin typeface="Palatino" pitchFamily="2" charset="77"/>
              <a:ea typeface="Palatino" pitchFamily="2" charset="77"/>
            </a:endParaRPr>
          </a:p>
        </p:txBody>
      </p:sp>
      <p:sp>
        <p:nvSpPr>
          <p:cNvPr id="3" name="Espace réservé du texte 2">
            <a:extLst>
              <a:ext uri="{FF2B5EF4-FFF2-40B4-BE49-F238E27FC236}">
                <a16:creationId xmlns:a16="http://schemas.microsoft.com/office/drawing/2014/main" id="{96C7550A-0286-F2BF-3DD3-0065ACC5399E}"/>
              </a:ext>
            </a:extLst>
          </p:cNvPr>
          <p:cNvSpPr>
            <a:spLocks noGrp="1"/>
          </p:cNvSpPr>
          <p:nvPr>
            <p:ph type="body" idx="1"/>
          </p:nvPr>
        </p:nvSpPr>
        <p:spPr>
          <a:xfrm>
            <a:off x="165957" y="1544666"/>
            <a:ext cx="4896329" cy="3263400"/>
          </a:xfrm>
        </p:spPr>
        <p:txBody>
          <a:bodyPr>
            <a:normAutofit/>
          </a:bodyPr>
          <a:lstStyle/>
          <a:p>
            <a:r>
              <a:rPr lang="en-US" sz="1600" dirty="0">
                <a:solidFill>
                  <a:schemeClr val="tx1"/>
                </a:solidFill>
                <a:latin typeface="Palatino" pitchFamily="2" charset="77"/>
                <a:ea typeface="Palatino" pitchFamily="2" charset="77"/>
                <a:cs typeface="Helvetica Neue" panose="02000503000000020004" pitchFamily="2" charset="0"/>
              </a:rPr>
              <a:t>Between Y1, Y3, and Y6, increase </a:t>
            </a:r>
            <a:r>
              <a:rPr lang="en-US" sz="1600" b="1" dirty="0">
                <a:solidFill>
                  <a:schemeClr val="tx1"/>
                </a:solidFill>
                <a:latin typeface="Palatino" pitchFamily="2" charset="77"/>
                <a:ea typeface="Palatino" pitchFamily="2" charset="77"/>
                <a:cs typeface="Helvetica Neue" panose="02000503000000020004" pitchFamily="2" charset="0"/>
              </a:rPr>
              <a:t>area, depth</a:t>
            </a:r>
            <a:r>
              <a:rPr lang="en-US" sz="1600" dirty="0">
                <a:solidFill>
                  <a:schemeClr val="tx1"/>
                </a:solidFill>
                <a:latin typeface="Palatino" pitchFamily="2" charset="77"/>
                <a:ea typeface="Palatino" pitchFamily="2" charset="77"/>
                <a:cs typeface="Helvetica Neue" panose="02000503000000020004" pitchFamily="2" charset="0"/>
              </a:rPr>
              <a:t>, but also </a:t>
            </a:r>
            <a:r>
              <a:rPr lang="en-US" sz="1600" b="1" dirty="0">
                <a:solidFill>
                  <a:schemeClr val="tx1"/>
                </a:solidFill>
                <a:latin typeface="Palatino" pitchFamily="2" charset="77"/>
                <a:ea typeface="Palatino" pitchFamily="2" charset="77"/>
                <a:cs typeface="Helvetica Neue" panose="02000503000000020004" pitchFamily="2" charset="0"/>
              </a:rPr>
              <a:t>methodology improvements. </a:t>
            </a:r>
          </a:p>
          <a:p>
            <a:endParaRPr lang="en-US" sz="1600" dirty="0">
              <a:solidFill>
                <a:schemeClr val="tx1"/>
              </a:solidFill>
              <a:latin typeface="Palatino" pitchFamily="2" charset="77"/>
              <a:ea typeface="Palatino" pitchFamily="2" charset="77"/>
              <a:cs typeface="Helvetica Neue" panose="02000503000000020004" pitchFamily="2" charset="0"/>
            </a:endParaRPr>
          </a:p>
          <a:p>
            <a:r>
              <a:rPr lang="en-US" sz="1600" dirty="0">
                <a:solidFill>
                  <a:schemeClr val="tx1"/>
                </a:solidFill>
                <a:latin typeface="Palatino" pitchFamily="2" charset="77"/>
                <a:ea typeface="Palatino" pitchFamily="2" charset="77"/>
                <a:cs typeface="Helvetica Neue" panose="02000503000000020004" pitchFamily="2" charset="0"/>
              </a:rPr>
              <a:t>Yet S</a:t>
            </a:r>
            <a:r>
              <a:rPr lang="en-US" sz="1600" baseline="-25000" dirty="0">
                <a:solidFill>
                  <a:schemeClr val="tx1"/>
                </a:solidFill>
                <a:latin typeface="Palatino" pitchFamily="2" charset="77"/>
                <a:ea typeface="Palatino" pitchFamily="2" charset="77"/>
                <a:cs typeface="Helvetica Neue" panose="02000503000000020004" pitchFamily="2" charset="0"/>
              </a:rPr>
              <a:t>8</a:t>
            </a:r>
            <a:r>
              <a:rPr lang="en-US" sz="1600" dirty="0">
                <a:solidFill>
                  <a:schemeClr val="tx1"/>
                </a:solidFill>
                <a:latin typeface="Palatino" pitchFamily="2" charset="77"/>
                <a:ea typeface="Palatino" pitchFamily="2" charset="77"/>
                <a:cs typeface="Helvetica Neue" panose="02000503000000020004" pitchFamily="2" charset="0"/>
              </a:rPr>
              <a:t> constraints are </a:t>
            </a:r>
            <a:r>
              <a:rPr lang="en-US" sz="1600" b="1" dirty="0">
                <a:solidFill>
                  <a:schemeClr val="tx1"/>
                </a:solidFill>
                <a:latin typeface="Palatino" pitchFamily="2" charset="77"/>
                <a:ea typeface="Palatino" pitchFamily="2" charset="77"/>
                <a:cs typeface="Helvetica Neue" panose="02000503000000020004" pitchFamily="2" charset="0"/>
              </a:rPr>
              <a:t>consistent across releases</a:t>
            </a:r>
            <a:r>
              <a:rPr lang="en-US" sz="1600" dirty="0">
                <a:solidFill>
                  <a:schemeClr val="tx1"/>
                </a:solidFill>
                <a:latin typeface="Palatino" pitchFamily="2" charset="77"/>
                <a:ea typeface="Palatino" pitchFamily="2" charset="77"/>
                <a:cs typeface="Helvetica Neue" panose="02000503000000020004" pitchFamily="2" charset="0"/>
              </a:rPr>
              <a:t>, Y3 vs Y6. </a:t>
            </a:r>
          </a:p>
          <a:p>
            <a:r>
              <a:rPr lang="en-US" sz="1600" dirty="0">
                <a:solidFill>
                  <a:schemeClr val="tx1"/>
                </a:solidFill>
                <a:latin typeface="Palatino" pitchFamily="2" charset="77"/>
                <a:ea typeface="Palatino" pitchFamily="2" charset="77"/>
                <a:cs typeface="Helvetica Neue" panose="02000503000000020004" pitchFamily="2" charset="0"/>
              </a:rPr>
              <a:t>With respect to </a:t>
            </a:r>
            <a:r>
              <a:rPr lang="en-US" sz="1600" i="1" dirty="0">
                <a:solidFill>
                  <a:schemeClr val="tx1"/>
                </a:solidFill>
                <a:latin typeface="Palatino" pitchFamily="2" charset="77"/>
                <a:ea typeface="Palatino" pitchFamily="2" charset="77"/>
                <a:cs typeface="Helvetica Neue" panose="02000503000000020004" pitchFamily="2" charset="0"/>
              </a:rPr>
              <a:t>Planck,</a:t>
            </a:r>
            <a:r>
              <a:rPr lang="en-US" sz="1600" dirty="0">
                <a:solidFill>
                  <a:schemeClr val="tx1"/>
                </a:solidFill>
                <a:latin typeface="Palatino" pitchFamily="2" charset="77"/>
                <a:ea typeface="Palatino" pitchFamily="2" charset="77"/>
                <a:cs typeface="Helvetica Neue" panose="02000503000000020004" pitchFamily="2" charset="0"/>
              </a:rPr>
              <a:t> the difference has decreased Y6 vs Y3.</a:t>
            </a:r>
          </a:p>
          <a:p>
            <a:endParaRPr lang="en-GB" sz="1600" dirty="0">
              <a:latin typeface="Palatino" pitchFamily="2" charset="77"/>
              <a:ea typeface="Palatino" pitchFamily="2" charset="77"/>
              <a:cs typeface="Helvetica Neue" panose="02000503000000020004" pitchFamily="2" charset="0"/>
            </a:endParaRPr>
          </a:p>
        </p:txBody>
      </p:sp>
      <p:pic>
        <p:nvPicPr>
          <p:cNvPr id="4" name="Picture 2">
            <a:extLst>
              <a:ext uri="{FF2B5EF4-FFF2-40B4-BE49-F238E27FC236}">
                <a16:creationId xmlns:a16="http://schemas.microsoft.com/office/drawing/2014/main" id="{8A293075-B49E-27C1-BE03-57027536F6C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07891" y="1012753"/>
            <a:ext cx="3770152" cy="397633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aux angles arrondis">
            <a:extLst>
              <a:ext uri="{FF2B5EF4-FFF2-40B4-BE49-F238E27FC236}">
                <a16:creationId xmlns:a16="http://schemas.microsoft.com/office/drawing/2014/main" id="{921836E3-31BA-15C7-C896-F352C92B3B74}"/>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8" name="Rectangle aux angles arrondis">
            <a:extLst>
              <a:ext uri="{FF2B5EF4-FFF2-40B4-BE49-F238E27FC236}">
                <a16:creationId xmlns:a16="http://schemas.microsoft.com/office/drawing/2014/main" id="{F2B2A141-A304-927A-7C40-407E60FD0F0B}"/>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11" name="Espace réservé du numéro de diapositive 29">
            <a:extLst>
              <a:ext uri="{FF2B5EF4-FFF2-40B4-BE49-F238E27FC236}">
                <a16:creationId xmlns:a16="http://schemas.microsoft.com/office/drawing/2014/main" id="{36F95D50-AF88-9952-52D6-B4AF94DA04D5}"/>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5</a:t>
            </a:r>
            <a:endParaRPr lang="fr-ES" sz="1350" dirty="0"/>
          </a:p>
        </p:txBody>
      </p:sp>
      <p:sp>
        <p:nvSpPr>
          <p:cNvPr id="9" name="ZoneTexte 2">
            <a:extLst>
              <a:ext uri="{FF2B5EF4-FFF2-40B4-BE49-F238E27FC236}">
                <a16:creationId xmlns:a16="http://schemas.microsoft.com/office/drawing/2014/main" id="{6706FED3-4E0E-AE64-6869-B99F48B5368E}"/>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Tree>
    <p:extLst>
      <p:ext uri="{BB962C8B-B14F-4D97-AF65-F5344CB8AC3E}">
        <p14:creationId xmlns:p14="http://schemas.microsoft.com/office/powerpoint/2010/main" val="819581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13C2E-DD89-27FD-80F1-155ACD2F0D08}"/>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0E196A3-C315-1D7E-A34E-B105C935421A}"/>
              </a:ext>
            </a:extLst>
          </p:cNvPr>
          <p:cNvSpPr>
            <a:spLocks noGrp="1"/>
          </p:cNvSpPr>
          <p:nvPr>
            <p:ph idx="1"/>
          </p:nvPr>
        </p:nvSpPr>
        <p:spPr>
          <a:xfrm>
            <a:off x="1088363" y="1165740"/>
            <a:ext cx="7886700" cy="3263504"/>
          </a:xfrm>
        </p:spPr>
        <p:txBody>
          <a:bodyPr>
            <a:normAutofit/>
          </a:bodyPr>
          <a:lstStyle/>
          <a:p>
            <a:r>
              <a:rPr lang="en-GB" dirty="0">
                <a:solidFill>
                  <a:schemeClr val="tx1"/>
                </a:solidFill>
                <a:latin typeface="Palatino" pitchFamily="2" charset="77"/>
                <a:ea typeface="Palatino" pitchFamily="2" charset="77"/>
                <a:cs typeface="Times New Roman" panose="02020603050405020304" pitchFamily="18" charset="0"/>
              </a:rPr>
              <a:t>DES 3x2pt: </a:t>
            </a:r>
          </a:p>
          <a:p>
            <a:pPr lvl="1"/>
            <a:r>
              <a:rPr lang="en-GB" dirty="0">
                <a:solidFill>
                  <a:schemeClr val="tx1"/>
                </a:solidFill>
                <a:latin typeface="Palatino" pitchFamily="2" charset="77"/>
                <a:ea typeface="Palatino" pitchFamily="2" charset="77"/>
                <a:cs typeface="Times New Roman" panose="02020603050405020304" pitchFamily="18" charset="0"/>
              </a:rPr>
              <a:t>survey- data- probe</a:t>
            </a:r>
          </a:p>
          <a:p>
            <a:r>
              <a:rPr lang="en-GB" dirty="0">
                <a:solidFill>
                  <a:srgbClr val="C00000"/>
                </a:solidFill>
                <a:latin typeface="Palatino" pitchFamily="2" charset="77"/>
                <a:ea typeface="Palatino" pitchFamily="2" charset="77"/>
                <a:cs typeface="Times New Roman" panose="02020603050405020304" pitchFamily="18" charset="0"/>
              </a:rPr>
              <a:t>Modelling of 3x2pt</a:t>
            </a:r>
          </a:p>
          <a:p>
            <a:pPr lvl="1"/>
            <a:r>
              <a:rPr lang="en-GB" dirty="0">
                <a:solidFill>
                  <a:srgbClr val="C00000"/>
                </a:solidFill>
                <a:latin typeface="Palatino" pitchFamily="2" charset="77"/>
                <a:ea typeface="Palatino" pitchFamily="2" charset="77"/>
                <a:cs typeface="Times New Roman" panose="02020603050405020304" pitchFamily="18" charset="0"/>
              </a:rPr>
              <a:t>Cosmology, astrophysics, observational effects</a:t>
            </a:r>
          </a:p>
          <a:p>
            <a:r>
              <a:rPr lang="en-GB" dirty="0">
                <a:solidFill>
                  <a:schemeClr val="tx1"/>
                </a:solidFill>
                <a:latin typeface="Palatino" pitchFamily="2" charset="77"/>
                <a:ea typeface="Palatino" pitchFamily="2" charset="77"/>
                <a:cs typeface="Times New Roman" panose="02020603050405020304" pitchFamily="18" charset="0"/>
              </a:rPr>
              <a:t>Position samples: </a:t>
            </a:r>
          </a:p>
          <a:p>
            <a:pPr lvl="1"/>
            <a:r>
              <a:rPr lang="en-GB" dirty="0">
                <a:solidFill>
                  <a:schemeClr val="tx1"/>
                </a:solidFill>
                <a:latin typeface="Palatino" pitchFamily="2" charset="77"/>
                <a:ea typeface="Palatino" pitchFamily="2" charset="77"/>
                <a:cs typeface="Times New Roman" panose="02020603050405020304" pitchFamily="18" charset="0"/>
              </a:rPr>
              <a:t>Different samples from y1 to y6, and their problems…</a:t>
            </a:r>
          </a:p>
          <a:p>
            <a:r>
              <a:rPr lang="en-GB" dirty="0">
                <a:solidFill>
                  <a:schemeClr val="tx1"/>
                </a:solidFill>
                <a:latin typeface="Palatino" pitchFamily="2" charset="77"/>
                <a:ea typeface="Palatino" pitchFamily="2" charset="77"/>
                <a:cs typeface="Times New Roman" panose="02020603050405020304" pitchFamily="18" charset="0"/>
              </a:rPr>
              <a:t>Source samples: </a:t>
            </a:r>
          </a:p>
          <a:p>
            <a:pPr lvl="1"/>
            <a:r>
              <a:rPr lang="en-GB" dirty="0">
                <a:solidFill>
                  <a:schemeClr val="tx1"/>
                </a:solidFill>
                <a:latin typeface="Palatino" pitchFamily="2" charset="77"/>
                <a:ea typeface="Palatino" pitchFamily="2" charset="77"/>
                <a:cs typeface="Times New Roman" panose="02020603050405020304" pitchFamily="18" charset="0"/>
              </a:rPr>
              <a:t>how to estimate shear from shapes</a:t>
            </a:r>
          </a:p>
          <a:p>
            <a:r>
              <a:rPr lang="en-GB" dirty="0">
                <a:solidFill>
                  <a:schemeClr val="tx1"/>
                </a:solidFill>
                <a:latin typeface="Palatino" pitchFamily="2" charset="77"/>
                <a:ea typeface="Palatino" pitchFamily="2" charset="77"/>
                <a:cs typeface="Times New Roman" panose="02020603050405020304" pitchFamily="18" charset="0"/>
              </a:rPr>
              <a:t>So what did we learn?</a:t>
            </a:r>
          </a:p>
          <a:p>
            <a:pPr marL="139700" indent="0">
              <a:buNone/>
            </a:pPr>
            <a:endParaRPr lang="en-GB" dirty="0">
              <a:latin typeface="Palatino" pitchFamily="2" charset="77"/>
              <a:ea typeface="Palatino" pitchFamily="2" charset="77"/>
              <a:cs typeface="Times New Roman" panose="02020603050405020304" pitchFamily="18" charset="0"/>
            </a:endParaRPr>
          </a:p>
        </p:txBody>
      </p:sp>
      <p:sp>
        <p:nvSpPr>
          <p:cNvPr id="4" name="Rectangle aux angles arrondis">
            <a:extLst>
              <a:ext uri="{FF2B5EF4-FFF2-40B4-BE49-F238E27FC236}">
                <a16:creationId xmlns:a16="http://schemas.microsoft.com/office/drawing/2014/main" id="{0CFB3070-406D-8D27-02F8-AC6B9B380001}"/>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5" name="Rectangle aux angles arrondis">
            <a:extLst>
              <a:ext uri="{FF2B5EF4-FFF2-40B4-BE49-F238E27FC236}">
                <a16:creationId xmlns:a16="http://schemas.microsoft.com/office/drawing/2014/main" id="{CE89BB17-5018-C06C-9D01-087154BD2AA4}"/>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Tree>
    <p:extLst>
      <p:ext uri="{BB962C8B-B14F-4D97-AF65-F5344CB8AC3E}">
        <p14:creationId xmlns:p14="http://schemas.microsoft.com/office/powerpoint/2010/main" val="3094810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aux angles arrondis">
            <a:extLst>
              <a:ext uri="{FF2B5EF4-FFF2-40B4-BE49-F238E27FC236}">
                <a16:creationId xmlns:a16="http://schemas.microsoft.com/office/drawing/2014/main" id="{685988F1-D208-1751-1772-7F1D1E126D4F}"/>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525">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 name="Rectangle aux angles arrondis">
            <a:extLst>
              <a:ext uri="{FF2B5EF4-FFF2-40B4-BE49-F238E27FC236}">
                <a16:creationId xmlns:a16="http://schemas.microsoft.com/office/drawing/2014/main" id="{AF31900E-7BF0-30E2-AED8-B492F8946727}"/>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525">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 name="Rectangle 11">
            <a:extLst>
              <a:ext uri="{FF2B5EF4-FFF2-40B4-BE49-F238E27FC236}">
                <a16:creationId xmlns:a16="http://schemas.microsoft.com/office/drawing/2014/main" id="{E4362E93-B5AC-FD63-2620-B5BA664508D0}"/>
              </a:ext>
            </a:extLst>
          </p:cNvPr>
          <p:cNvSpPr/>
          <p:nvPr/>
        </p:nvSpPr>
        <p:spPr>
          <a:xfrm>
            <a:off x="50079" y="1652883"/>
            <a:ext cx="1478154" cy="178011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3" name="TextBox 12">
            <a:extLst>
              <a:ext uri="{FF2B5EF4-FFF2-40B4-BE49-F238E27FC236}">
                <a16:creationId xmlns:a16="http://schemas.microsoft.com/office/drawing/2014/main" id="{9F60ACC5-7504-BEA3-6BF1-48094C4C042A}"/>
              </a:ext>
            </a:extLst>
          </p:cNvPr>
          <p:cNvSpPr txBox="1"/>
          <p:nvPr/>
        </p:nvSpPr>
        <p:spPr>
          <a:xfrm>
            <a:off x="88927" y="1396760"/>
            <a:ext cx="1495922" cy="276999"/>
          </a:xfrm>
          <a:prstGeom prst="rect">
            <a:avLst/>
          </a:prstGeom>
          <a:noFill/>
        </p:spPr>
        <p:txBody>
          <a:bodyPr wrap="none" rtlCol="0">
            <a:spAutoFit/>
          </a:bodyPr>
          <a:lstStyle/>
          <a:p>
            <a:r>
              <a:rPr lang="en-ES" sz="1200" dirty="0">
                <a:latin typeface="Helvetica Neue" panose="02000503000000020004" pitchFamily="2" charset="0"/>
                <a:ea typeface="Helvetica Neue" panose="02000503000000020004" pitchFamily="2" charset="0"/>
                <a:cs typeface="Helvetica Neue" panose="02000503000000020004" pitchFamily="2" charset="0"/>
              </a:rPr>
              <a:t>Images to catalogs</a:t>
            </a:r>
          </a:p>
        </p:txBody>
      </p:sp>
      <p:sp>
        <p:nvSpPr>
          <p:cNvPr id="15" name="TextBox 14">
            <a:extLst>
              <a:ext uri="{FF2B5EF4-FFF2-40B4-BE49-F238E27FC236}">
                <a16:creationId xmlns:a16="http://schemas.microsoft.com/office/drawing/2014/main" id="{E996E934-8747-D368-E8D5-96CB35F0F448}"/>
              </a:ext>
            </a:extLst>
          </p:cNvPr>
          <p:cNvSpPr txBox="1"/>
          <p:nvPr/>
        </p:nvSpPr>
        <p:spPr>
          <a:xfrm>
            <a:off x="2346054" y="1390379"/>
            <a:ext cx="1075936" cy="276999"/>
          </a:xfrm>
          <a:prstGeom prst="rect">
            <a:avLst/>
          </a:prstGeom>
          <a:noFill/>
        </p:spPr>
        <p:txBody>
          <a:bodyPr wrap="none" rtlCol="0">
            <a:spAutoFit/>
          </a:bodyPr>
          <a:lstStyle/>
          <a:p>
            <a:r>
              <a:rPr lang="en-ES" sz="1200" dirty="0">
                <a:latin typeface="Helvetica Neue" panose="02000503000000020004" pitchFamily="2" charset="0"/>
                <a:ea typeface="Helvetica Neue" panose="02000503000000020004" pitchFamily="2" charset="0"/>
                <a:cs typeface="Helvetica Neue" panose="02000503000000020004" pitchFamily="2" charset="0"/>
              </a:rPr>
              <a:t>Data-vectors</a:t>
            </a:r>
          </a:p>
        </p:txBody>
      </p:sp>
      <p:sp>
        <p:nvSpPr>
          <p:cNvPr id="16" name="Right Arrow 15">
            <a:extLst>
              <a:ext uri="{FF2B5EF4-FFF2-40B4-BE49-F238E27FC236}">
                <a16:creationId xmlns:a16="http://schemas.microsoft.com/office/drawing/2014/main" id="{25D1147B-EA74-D80D-5535-53674FFA538D}"/>
              </a:ext>
            </a:extLst>
          </p:cNvPr>
          <p:cNvSpPr/>
          <p:nvPr/>
        </p:nvSpPr>
        <p:spPr>
          <a:xfrm>
            <a:off x="1575034" y="2504421"/>
            <a:ext cx="448733" cy="14181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 name="TextBox 16">
            <a:extLst>
              <a:ext uri="{FF2B5EF4-FFF2-40B4-BE49-F238E27FC236}">
                <a16:creationId xmlns:a16="http://schemas.microsoft.com/office/drawing/2014/main" id="{14B806D8-B337-9B44-F28F-609096396216}"/>
              </a:ext>
            </a:extLst>
          </p:cNvPr>
          <p:cNvSpPr txBox="1"/>
          <p:nvPr/>
        </p:nvSpPr>
        <p:spPr>
          <a:xfrm>
            <a:off x="1465134" y="2250003"/>
            <a:ext cx="790601" cy="230832"/>
          </a:xfrm>
          <a:prstGeom prst="rect">
            <a:avLst/>
          </a:prstGeom>
          <a:noFill/>
        </p:spPr>
        <p:txBody>
          <a:bodyPr wrap="none" rtlCol="0">
            <a:spAutoFit/>
          </a:bodyPr>
          <a:lstStyle/>
          <a:p>
            <a:r>
              <a:rPr lang="en-ES" sz="900" dirty="0">
                <a:latin typeface="Helvetica Neue" panose="02000503000000020004" pitchFamily="2" charset="0"/>
                <a:ea typeface="Helvetica Neue" panose="02000503000000020004" pitchFamily="2" charset="0"/>
                <a:cs typeface="Helvetica Neue" panose="02000503000000020004" pitchFamily="2" charset="0"/>
              </a:rPr>
              <a:t>correlations</a:t>
            </a:r>
          </a:p>
        </p:txBody>
      </p:sp>
      <p:sp>
        <p:nvSpPr>
          <p:cNvPr id="18" name="Rectangle 17">
            <a:extLst>
              <a:ext uri="{FF2B5EF4-FFF2-40B4-BE49-F238E27FC236}">
                <a16:creationId xmlns:a16="http://schemas.microsoft.com/office/drawing/2014/main" id="{A176F3A1-D898-B45D-F66B-A1F0BBA2E9BB}"/>
              </a:ext>
            </a:extLst>
          </p:cNvPr>
          <p:cNvSpPr/>
          <p:nvPr/>
        </p:nvSpPr>
        <p:spPr>
          <a:xfrm>
            <a:off x="5507965" y="1652883"/>
            <a:ext cx="1430260" cy="194121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9" name="TextBox 18">
            <a:extLst>
              <a:ext uri="{FF2B5EF4-FFF2-40B4-BE49-F238E27FC236}">
                <a16:creationId xmlns:a16="http://schemas.microsoft.com/office/drawing/2014/main" id="{1C29FBCC-B304-FBB8-F272-33FA4588C69D}"/>
              </a:ext>
            </a:extLst>
          </p:cNvPr>
          <p:cNvSpPr txBox="1"/>
          <p:nvPr/>
        </p:nvSpPr>
        <p:spPr>
          <a:xfrm>
            <a:off x="5745458" y="1349203"/>
            <a:ext cx="998991" cy="276999"/>
          </a:xfrm>
          <a:prstGeom prst="rect">
            <a:avLst/>
          </a:prstGeom>
          <a:noFill/>
        </p:spPr>
        <p:txBody>
          <a:bodyPr wrap="none" rtlCol="0">
            <a:spAutoFit/>
          </a:bodyPr>
          <a:lstStyle/>
          <a:p>
            <a:r>
              <a:rPr lang="en-ES" sz="1200" dirty="0">
                <a:latin typeface="Helvetica Neue" panose="02000503000000020004" pitchFamily="2" charset="0"/>
                <a:ea typeface="Helvetica Neue" panose="02000503000000020004" pitchFamily="2" charset="0"/>
                <a:cs typeface="Helvetica Neue" panose="02000503000000020004" pitchFamily="2" charset="0"/>
              </a:rPr>
              <a:t>Data-Model</a:t>
            </a:r>
          </a:p>
        </p:txBody>
      </p:sp>
      <p:sp>
        <p:nvSpPr>
          <p:cNvPr id="20" name="Right Arrow 19">
            <a:extLst>
              <a:ext uri="{FF2B5EF4-FFF2-40B4-BE49-F238E27FC236}">
                <a16:creationId xmlns:a16="http://schemas.microsoft.com/office/drawing/2014/main" id="{4CA51233-2C4B-E8D1-2514-FEDDE435534B}"/>
              </a:ext>
            </a:extLst>
          </p:cNvPr>
          <p:cNvSpPr/>
          <p:nvPr/>
        </p:nvSpPr>
        <p:spPr>
          <a:xfrm rot="10800000">
            <a:off x="7044062" y="2563042"/>
            <a:ext cx="336101" cy="16639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1" name="Rectangle 20">
            <a:extLst>
              <a:ext uri="{FF2B5EF4-FFF2-40B4-BE49-F238E27FC236}">
                <a16:creationId xmlns:a16="http://schemas.microsoft.com/office/drawing/2014/main" id="{B5E13025-61D1-84C3-01BA-1BBBDCC06844}"/>
              </a:ext>
            </a:extLst>
          </p:cNvPr>
          <p:cNvSpPr/>
          <p:nvPr/>
        </p:nvSpPr>
        <p:spPr>
          <a:xfrm>
            <a:off x="7453104" y="1396760"/>
            <a:ext cx="1617315" cy="52304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 name="Rectangle 21">
            <a:extLst>
              <a:ext uri="{FF2B5EF4-FFF2-40B4-BE49-F238E27FC236}">
                <a16:creationId xmlns:a16="http://schemas.microsoft.com/office/drawing/2014/main" id="{4953ACE6-3CC7-2E7A-8CB3-5217881F5BBE}"/>
              </a:ext>
            </a:extLst>
          </p:cNvPr>
          <p:cNvSpPr/>
          <p:nvPr/>
        </p:nvSpPr>
        <p:spPr>
          <a:xfrm>
            <a:off x="7453105" y="2267364"/>
            <a:ext cx="1499978" cy="7450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3" name="Rectangle 22">
            <a:extLst>
              <a:ext uri="{FF2B5EF4-FFF2-40B4-BE49-F238E27FC236}">
                <a16:creationId xmlns:a16="http://schemas.microsoft.com/office/drawing/2014/main" id="{8B2FFC26-050D-A33B-5A02-8977488295E2}"/>
              </a:ext>
            </a:extLst>
          </p:cNvPr>
          <p:cNvSpPr/>
          <p:nvPr/>
        </p:nvSpPr>
        <p:spPr>
          <a:xfrm>
            <a:off x="7453105" y="3264982"/>
            <a:ext cx="1499978" cy="98018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 name="TextBox 23">
            <a:extLst>
              <a:ext uri="{FF2B5EF4-FFF2-40B4-BE49-F238E27FC236}">
                <a16:creationId xmlns:a16="http://schemas.microsoft.com/office/drawing/2014/main" id="{519E5729-D15C-0F80-8D41-D246E278F25C}"/>
              </a:ext>
            </a:extLst>
          </p:cNvPr>
          <p:cNvSpPr txBox="1"/>
          <p:nvPr/>
        </p:nvSpPr>
        <p:spPr>
          <a:xfrm>
            <a:off x="7662003" y="1157307"/>
            <a:ext cx="966931" cy="276999"/>
          </a:xfrm>
          <a:prstGeom prst="rect">
            <a:avLst/>
          </a:prstGeom>
          <a:noFill/>
        </p:spPr>
        <p:txBody>
          <a:bodyPr wrap="none" rtlCol="0">
            <a:spAutoFit/>
          </a:bodyPr>
          <a:lstStyle/>
          <a:p>
            <a:r>
              <a:rPr lang="en-ES" sz="1200" dirty="0">
                <a:latin typeface="Helvetica Neue" panose="02000503000000020004" pitchFamily="2" charset="0"/>
                <a:ea typeface="Helvetica Neue" panose="02000503000000020004" pitchFamily="2" charset="0"/>
                <a:cs typeface="Helvetica Neue" panose="02000503000000020004" pitchFamily="2" charset="0"/>
              </a:rPr>
              <a:t>Cosmology</a:t>
            </a:r>
          </a:p>
        </p:txBody>
      </p:sp>
      <p:sp>
        <p:nvSpPr>
          <p:cNvPr id="25" name="TextBox 24">
            <a:extLst>
              <a:ext uri="{FF2B5EF4-FFF2-40B4-BE49-F238E27FC236}">
                <a16:creationId xmlns:a16="http://schemas.microsoft.com/office/drawing/2014/main" id="{6C40166F-0C1C-F996-1127-61CB7284F84B}"/>
              </a:ext>
            </a:extLst>
          </p:cNvPr>
          <p:cNvSpPr txBox="1"/>
          <p:nvPr/>
        </p:nvSpPr>
        <p:spPr>
          <a:xfrm>
            <a:off x="7545364" y="2010492"/>
            <a:ext cx="1386918" cy="276999"/>
          </a:xfrm>
          <a:prstGeom prst="rect">
            <a:avLst/>
          </a:prstGeom>
          <a:noFill/>
        </p:spPr>
        <p:txBody>
          <a:bodyPr wrap="none" rtlCol="0">
            <a:spAutoFit/>
          </a:bodyPr>
          <a:lstStyle/>
          <a:p>
            <a:r>
              <a:rPr lang="en-ES" sz="1200" dirty="0">
                <a:latin typeface="Helvetica Neue" panose="02000503000000020004" pitchFamily="2" charset="0"/>
                <a:ea typeface="Helvetica Neue" panose="02000503000000020004" pitchFamily="2" charset="0"/>
                <a:cs typeface="Helvetica Neue" panose="02000503000000020004" pitchFamily="2" charset="0"/>
              </a:rPr>
              <a:t>Astrophysical sys</a:t>
            </a:r>
          </a:p>
        </p:txBody>
      </p:sp>
      <p:sp>
        <p:nvSpPr>
          <p:cNvPr id="26" name="TextBox 25">
            <a:extLst>
              <a:ext uri="{FF2B5EF4-FFF2-40B4-BE49-F238E27FC236}">
                <a16:creationId xmlns:a16="http://schemas.microsoft.com/office/drawing/2014/main" id="{4C0F3250-8C91-CF2D-4B30-2CA5605A72EA}"/>
              </a:ext>
            </a:extLst>
          </p:cNvPr>
          <p:cNvSpPr txBox="1"/>
          <p:nvPr/>
        </p:nvSpPr>
        <p:spPr>
          <a:xfrm>
            <a:off x="7545364" y="2320645"/>
            <a:ext cx="1432094" cy="646331"/>
          </a:xfrm>
          <a:prstGeom prst="rect">
            <a:avLst/>
          </a:prstGeom>
          <a:noFill/>
        </p:spPr>
        <p:txBody>
          <a:bodyPr wrap="square" rtlCol="0">
            <a:spAutoFit/>
          </a:bodyPr>
          <a:lstStyle/>
          <a:p>
            <a:r>
              <a:rPr lang="en-ES" sz="1200" dirty="0">
                <a:latin typeface="Helvetica Neue" panose="02000503000000020004" pitchFamily="2" charset="0"/>
                <a:ea typeface="Helvetica Neue" panose="02000503000000020004" pitchFamily="2" charset="0"/>
                <a:cs typeface="Helvetica Neue" panose="02000503000000020004" pitchFamily="2" charset="0"/>
              </a:rPr>
              <a:t>IA, magnification, redshift pdf, baryons,  ….</a:t>
            </a:r>
          </a:p>
        </p:txBody>
      </p:sp>
      <p:sp>
        <p:nvSpPr>
          <p:cNvPr id="27" name="TextBox 26">
            <a:extLst>
              <a:ext uri="{FF2B5EF4-FFF2-40B4-BE49-F238E27FC236}">
                <a16:creationId xmlns:a16="http://schemas.microsoft.com/office/drawing/2014/main" id="{DB7824EC-CA12-B2DE-8EE6-F5C28B64FDB5}"/>
              </a:ext>
            </a:extLst>
          </p:cNvPr>
          <p:cNvSpPr txBox="1"/>
          <p:nvPr/>
        </p:nvSpPr>
        <p:spPr>
          <a:xfrm>
            <a:off x="7520989" y="3264982"/>
            <a:ext cx="1432094" cy="830997"/>
          </a:xfrm>
          <a:prstGeom prst="rect">
            <a:avLst/>
          </a:prstGeom>
          <a:noFill/>
        </p:spPr>
        <p:txBody>
          <a:bodyPr wrap="square" rtlCol="0">
            <a:spAutoFit/>
          </a:bodyPr>
          <a:lstStyle/>
          <a:p>
            <a:r>
              <a:rPr lang="en-GB" sz="1200" dirty="0">
                <a:latin typeface="Helvetica Neue" panose="02000503000000020004" pitchFamily="2" charset="0"/>
                <a:ea typeface="Helvetica Neue" panose="02000503000000020004" pitchFamily="2" charset="0"/>
                <a:cs typeface="Helvetica Neue" panose="02000503000000020004" pitchFamily="2" charset="0"/>
              </a:rPr>
              <a:t>M</a:t>
            </a:r>
            <a:r>
              <a:rPr lang="en-ES" sz="1200" dirty="0">
                <a:latin typeface="Helvetica Neue" panose="02000503000000020004" pitchFamily="2" charset="0"/>
                <a:ea typeface="Helvetica Neue" panose="02000503000000020004" pitchFamily="2" charset="0"/>
                <a:cs typeface="Helvetica Neue" panose="02000503000000020004" pitchFamily="2" charset="0"/>
              </a:rPr>
              <a:t>ask, angular systematics, blending, redshift pdf</a:t>
            </a:r>
          </a:p>
        </p:txBody>
      </p:sp>
      <p:sp>
        <p:nvSpPr>
          <p:cNvPr id="30" name="Right Arrow 29">
            <a:extLst>
              <a:ext uri="{FF2B5EF4-FFF2-40B4-BE49-F238E27FC236}">
                <a16:creationId xmlns:a16="http://schemas.microsoft.com/office/drawing/2014/main" id="{722A2090-E246-9D30-6A65-C46A48F91AF8}"/>
              </a:ext>
            </a:extLst>
          </p:cNvPr>
          <p:cNvSpPr/>
          <p:nvPr/>
        </p:nvSpPr>
        <p:spPr>
          <a:xfrm rot="10800000">
            <a:off x="7048490" y="3271860"/>
            <a:ext cx="336101" cy="16639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1" name="Right Arrow 30">
            <a:extLst>
              <a:ext uri="{FF2B5EF4-FFF2-40B4-BE49-F238E27FC236}">
                <a16:creationId xmlns:a16="http://schemas.microsoft.com/office/drawing/2014/main" id="{9C5D192D-FC5F-4DD2-D600-8754097AF8F6}"/>
              </a:ext>
            </a:extLst>
          </p:cNvPr>
          <p:cNvSpPr/>
          <p:nvPr/>
        </p:nvSpPr>
        <p:spPr>
          <a:xfrm rot="10800000">
            <a:off x="7044062" y="1751950"/>
            <a:ext cx="336101" cy="16639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 name="Right Arrow 31">
            <a:extLst>
              <a:ext uri="{FF2B5EF4-FFF2-40B4-BE49-F238E27FC236}">
                <a16:creationId xmlns:a16="http://schemas.microsoft.com/office/drawing/2014/main" id="{0416C613-0DFE-3C5C-8106-0CA13A83098D}"/>
              </a:ext>
            </a:extLst>
          </p:cNvPr>
          <p:cNvSpPr/>
          <p:nvPr/>
        </p:nvSpPr>
        <p:spPr>
          <a:xfrm rot="5400000">
            <a:off x="4453188" y="2553504"/>
            <a:ext cx="316115" cy="1498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34" name="Picture 33">
            <a:extLst>
              <a:ext uri="{FF2B5EF4-FFF2-40B4-BE49-F238E27FC236}">
                <a16:creationId xmlns:a16="http://schemas.microsoft.com/office/drawing/2014/main" id="{65526CA4-9B82-5DDF-E0FC-1413CE472C3A}"/>
              </a:ext>
            </a:extLst>
          </p:cNvPr>
          <p:cNvPicPr>
            <a:picLocks noChangeAspect="1"/>
          </p:cNvPicPr>
          <p:nvPr/>
        </p:nvPicPr>
        <p:blipFill>
          <a:blip r:embed="rId2"/>
          <a:stretch>
            <a:fillRect/>
          </a:stretch>
        </p:blipFill>
        <p:spPr>
          <a:xfrm>
            <a:off x="5550298" y="1682417"/>
            <a:ext cx="1303966" cy="638228"/>
          </a:xfrm>
          <a:prstGeom prst="rect">
            <a:avLst/>
          </a:prstGeom>
        </p:spPr>
      </p:pic>
      <p:pic>
        <p:nvPicPr>
          <p:cNvPr id="36" name="Picture 35">
            <a:extLst>
              <a:ext uri="{FF2B5EF4-FFF2-40B4-BE49-F238E27FC236}">
                <a16:creationId xmlns:a16="http://schemas.microsoft.com/office/drawing/2014/main" id="{24AF1048-4AEC-73D5-4D5C-978E17463D54}"/>
              </a:ext>
            </a:extLst>
          </p:cNvPr>
          <p:cNvPicPr>
            <a:picLocks noChangeAspect="1"/>
          </p:cNvPicPr>
          <p:nvPr/>
        </p:nvPicPr>
        <p:blipFill>
          <a:blip r:embed="rId3"/>
          <a:stretch>
            <a:fillRect/>
          </a:stretch>
        </p:blipFill>
        <p:spPr>
          <a:xfrm>
            <a:off x="5527862" y="2428206"/>
            <a:ext cx="1410363" cy="514195"/>
          </a:xfrm>
          <a:prstGeom prst="rect">
            <a:avLst/>
          </a:prstGeom>
        </p:spPr>
      </p:pic>
      <p:pic>
        <p:nvPicPr>
          <p:cNvPr id="38" name="Picture 37">
            <a:extLst>
              <a:ext uri="{FF2B5EF4-FFF2-40B4-BE49-F238E27FC236}">
                <a16:creationId xmlns:a16="http://schemas.microsoft.com/office/drawing/2014/main" id="{325122C5-F3A8-690E-C6EA-580812AAB525}"/>
              </a:ext>
            </a:extLst>
          </p:cNvPr>
          <p:cNvPicPr>
            <a:picLocks noChangeAspect="1"/>
          </p:cNvPicPr>
          <p:nvPr/>
        </p:nvPicPr>
        <p:blipFill>
          <a:blip r:embed="rId4"/>
          <a:stretch>
            <a:fillRect/>
          </a:stretch>
        </p:blipFill>
        <p:spPr>
          <a:xfrm>
            <a:off x="5728017" y="3091228"/>
            <a:ext cx="893080" cy="239508"/>
          </a:xfrm>
          <a:prstGeom prst="rect">
            <a:avLst/>
          </a:prstGeom>
        </p:spPr>
      </p:pic>
      <p:sp>
        <p:nvSpPr>
          <p:cNvPr id="39" name="TextBox 38">
            <a:extLst>
              <a:ext uri="{FF2B5EF4-FFF2-40B4-BE49-F238E27FC236}">
                <a16:creationId xmlns:a16="http://schemas.microsoft.com/office/drawing/2014/main" id="{5F64DA24-4F41-DC42-2D22-1070CE06B911}"/>
              </a:ext>
            </a:extLst>
          </p:cNvPr>
          <p:cNvSpPr txBox="1"/>
          <p:nvPr/>
        </p:nvSpPr>
        <p:spPr>
          <a:xfrm>
            <a:off x="5966076" y="3313803"/>
            <a:ext cx="376056" cy="276999"/>
          </a:xfrm>
          <a:prstGeom prst="rect">
            <a:avLst/>
          </a:prstGeom>
          <a:noFill/>
        </p:spPr>
        <p:txBody>
          <a:bodyPr wrap="square" rtlCol="0">
            <a:spAutoFit/>
          </a:bodyPr>
          <a:lstStyle/>
          <a:p>
            <a:r>
              <a:rPr lang="en-ES" sz="1200" dirty="0">
                <a:latin typeface="Helvetica Neue" panose="02000503000000020004" pitchFamily="2" charset="0"/>
                <a:ea typeface="Helvetica Neue" panose="02000503000000020004" pitchFamily="2" charset="0"/>
                <a:cs typeface="Helvetica Neue" panose="02000503000000020004" pitchFamily="2" charset="0"/>
              </a:rPr>
              <a:t>…</a:t>
            </a:r>
          </a:p>
        </p:txBody>
      </p:sp>
      <p:sp>
        <p:nvSpPr>
          <p:cNvPr id="40" name="Oval 39">
            <a:extLst>
              <a:ext uri="{FF2B5EF4-FFF2-40B4-BE49-F238E27FC236}">
                <a16:creationId xmlns:a16="http://schemas.microsoft.com/office/drawing/2014/main" id="{7674EBDB-B010-2411-F841-83E508992969}"/>
              </a:ext>
            </a:extLst>
          </p:cNvPr>
          <p:cNvSpPr/>
          <p:nvPr/>
        </p:nvSpPr>
        <p:spPr>
          <a:xfrm>
            <a:off x="4103575" y="1766525"/>
            <a:ext cx="1015342" cy="5970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a:latin typeface="Helvetica Neue" panose="02000503000000020004" pitchFamily="2" charset="0"/>
              <a:ea typeface="Helvetica Neue" panose="02000503000000020004" pitchFamily="2" charset="0"/>
              <a:cs typeface="Helvetica Neue" panose="02000503000000020004" pitchFamily="2" charset="0"/>
            </a:endParaRP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4BE44446-0F50-321A-8376-A7A5085B2D5B}"/>
                  </a:ext>
                </a:extLst>
              </p:cNvPr>
              <p:cNvSpPr txBox="1"/>
              <p:nvPr/>
            </p:nvSpPr>
            <p:spPr>
              <a:xfrm>
                <a:off x="4191058" y="1943622"/>
                <a:ext cx="924155" cy="184666"/>
              </a:xfrm>
              <a:prstGeom prst="rect">
                <a:avLst/>
              </a:prstGeom>
              <a:noFill/>
            </p:spPr>
            <p:txBody>
              <a:bodyPr wrap="square" lIns="0" tIns="0" rIns="0" bIns="0" rtlCol="0">
                <a:spAutoFit/>
              </a:bodyPr>
              <a:lstStyle/>
              <a:p>
                <a:pPr/>
                <a14:m>
                  <m:oMathPara xmlns:m="http://schemas.openxmlformats.org/officeDocument/2006/math">
                    <m:oMath>
                      <m:r>
                        <a:rPr lang="en-US" sz="1200" i="1">
                          <a:latin typeface="Cambria Math" panose="02040503050406030204" pitchFamily="18" charset="0"/>
                          <a:ea typeface="Cambria Math" panose="02040503050406030204" pitchFamily="18" charset="0"/>
                        </a:rPr>
                        <m:t>ℒ</m:t>
                      </m:r>
                      <m:r>
                        <a:rPr lang="en-US" sz="1200" i="1">
                          <a:latin typeface="Cambria Math" panose="02040503050406030204" pitchFamily="18" charset="0"/>
                          <a:ea typeface="Cambria Math" panose="02040503050406030204" pitchFamily="18" charset="0"/>
                        </a:rPr>
                        <m:t>(</m:t>
                      </m:r>
                      <m:r>
                        <m:rPr>
                          <m:sty m:val="p"/>
                        </m:rPr>
                        <a:rPr lang="en-US" sz="1200">
                          <a:latin typeface="Cambria Math" panose="02040503050406030204" pitchFamily="18" charset="0"/>
                          <a:ea typeface="Cambria Math" panose="02040503050406030204" pitchFamily="18" charset="0"/>
                        </a:rPr>
                        <m:t>DV</m:t>
                      </m:r>
                      <m:r>
                        <a:rPr lang="en-US" sz="1200" i="1">
                          <a:latin typeface="Cambria Math" panose="02040503050406030204" pitchFamily="18" charset="0"/>
                          <a:ea typeface="Cambria Math" panose="02040503050406030204" pitchFamily="18" charset="0"/>
                        </a:rPr>
                        <m:t>|</m:t>
                      </m:r>
                      <m:r>
                        <m:rPr>
                          <m:sty m:val="p"/>
                        </m:rPr>
                        <a:rPr lang="en-US" sz="1200">
                          <a:latin typeface="Cambria Math" panose="02040503050406030204" pitchFamily="18" charset="0"/>
                          <a:ea typeface="Cambria Math" panose="02040503050406030204" pitchFamily="18" charset="0"/>
                        </a:rPr>
                        <m:t>DM</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rPr>
                        <m:t> </m:t>
                      </m:r>
                    </m:oMath>
                  </m:oMathPara>
                </a14:m>
                <a:endParaRPr lang="en-ES" sz="1200" dirty="0">
                  <a:latin typeface="Helvetica Neue" panose="02000503000000020004" pitchFamily="2" charset="0"/>
                  <a:ea typeface="Helvetica Neue" panose="02000503000000020004" pitchFamily="2" charset="0"/>
                  <a:cs typeface="Helvetica Neue" panose="02000503000000020004" pitchFamily="2" charset="0"/>
                </a:endParaRPr>
              </a:p>
            </p:txBody>
          </p:sp>
        </mc:Choice>
        <mc:Fallback xmlns="">
          <p:sp>
            <p:nvSpPr>
              <p:cNvPr id="41" name="TextBox 40">
                <a:extLst>
                  <a:ext uri="{FF2B5EF4-FFF2-40B4-BE49-F238E27FC236}">
                    <a16:creationId xmlns:a16="http://schemas.microsoft.com/office/drawing/2014/main" id="{4BE44446-0F50-321A-8376-A7A5085B2D5B}"/>
                  </a:ext>
                </a:extLst>
              </p:cNvPr>
              <p:cNvSpPr txBox="1">
                <a:spLocks noRot="1" noChangeAspect="1" noMove="1" noResize="1" noEditPoints="1" noAdjustHandles="1" noChangeArrowheads="1" noChangeShapeType="1" noTextEdit="1"/>
              </p:cNvSpPr>
              <p:nvPr/>
            </p:nvSpPr>
            <p:spPr>
              <a:xfrm>
                <a:off x="4191058" y="1943622"/>
                <a:ext cx="924155" cy="184666"/>
              </a:xfrm>
              <a:prstGeom prst="rect">
                <a:avLst/>
              </a:prstGeom>
              <a:blipFill>
                <a:blip r:embed="rId5"/>
                <a:stretch>
                  <a:fillRect t="-6667" b="-40000"/>
                </a:stretch>
              </a:blipFill>
            </p:spPr>
            <p:txBody>
              <a:bodyPr/>
              <a:lstStyle/>
              <a:p>
                <a:r>
                  <a:rPr lang="en-US">
                    <a:noFill/>
                  </a:rPr>
                  <a:t> </a:t>
                </a:r>
              </a:p>
            </p:txBody>
          </p:sp>
        </mc:Fallback>
      </mc:AlternateContent>
      <p:sp>
        <p:nvSpPr>
          <p:cNvPr id="44" name="Right Arrow 43">
            <a:extLst>
              <a:ext uri="{FF2B5EF4-FFF2-40B4-BE49-F238E27FC236}">
                <a16:creationId xmlns:a16="http://schemas.microsoft.com/office/drawing/2014/main" id="{0CCF92BD-A1AD-AF5B-D741-B3D1F1C77C71}"/>
              </a:ext>
            </a:extLst>
          </p:cNvPr>
          <p:cNvSpPr/>
          <p:nvPr/>
        </p:nvSpPr>
        <p:spPr>
          <a:xfrm rot="10800000">
            <a:off x="5186559" y="2001531"/>
            <a:ext cx="256660" cy="16639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5" name="Right Arrow 44">
            <a:extLst>
              <a:ext uri="{FF2B5EF4-FFF2-40B4-BE49-F238E27FC236}">
                <a16:creationId xmlns:a16="http://schemas.microsoft.com/office/drawing/2014/main" id="{FF1F4013-7283-2AA1-5620-7359FB453458}"/>
              </a:ext>
            </a:extLst>
          </p:cNvPr>
          <p:cNvSpPr/>
          <p:nvPr/>
        </p:nvSpPr>
        <p:spPr>
          <a:xfrm>
            <a:off x="3601771" y="2001531"/>
            <a:ext cx="391539" cy="16639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6" name="TextBox 45">
            <a:extLst>
              <a:ext uri="{FF2B5EF4-FFF2-40B4-BE49-F238E27FC236}">
                <a16:creationId xmlns:a16="http://schemas.microsoft.com/office/drawing/2014/main" id="{B7C7224F-DA8B-2B9E-3A69-D128F24639A7}"/>
              </a:ext>
            </a:extLst>
          </p:cNvPr>
          <p:cNvSpPr txBox="1"/>
          <p:nvPr/>
        </p:nvSpPr>
        <p:spPr>
          <a:xfrm>
            <a:off x="4264421" y="1396760"/>
            <a:ext cx="675185" cy="276999"/>
          </a:xfrm>
          <a:prstGeom prst="rect">
            <a:avLst/>
          </a:prstGeom>
          <a:noFill/>
        </p:spPr>
        <p:txBody>
          <a:bodyPr wrap="none" rtlCol="0">
            <a:spAutoFit/>
          </a:bodyPr>
          <a:lstStyle/>
          <a:p>
            <a:r>
              <a:rPr lang="en-ES" sz="1200" dirty="0">
                <a:latin typeface="Helvetica Neue" panose="02000503000000020004" pitchFamily="2" charset="0"/>
                <a:ea typeface="Helvetica Neue" panose="02000503000000020004" pitchFamily="2" charset="0"/>
                <a:cs typeface="Helvetica Neue" panose="02000503000000020004" pitchFamily="2" charset="0"/>
              </a:rPr>
              <a:t>MCMC</a:t>
            </a:r>
          </a:p>
        </p:txBody>
      </p:sp>
      <p:sp>
        <p:nvSpPr>
          <p:cNvPr id="47" name="TextBox 46">
            <a:extLst>
              <a:ext uri="{FF2B5EF4-FFF2-40B4-BE49-F238E27FC236}">
                <a16:creationId xmlns:a16="http://schemas.microsoft.com/office/drawing/2014/main" id="{72B052D9-07C8-17B8-276C-03C90E73B535}"/>
              </a:ext>
            </a:extLst>
          </p:cNvPr>
          <p:cNvSpPr txBox="1"/>
          <p:nvPr/>
        </p:nvSpPr>
        <p:spPr>
          <a:xfrm>
            <a:off x="3852198" y="2907688"/>
            <a:ext cx="1588897" cy="276999"/>
          </a:xfrm>
          <a:prstGeom prst="rect">
            <a:avLst/>
          </a:prstGeom>
          <a:noFill/>
        </p:spPr>
        <p:txBody>
          <a:bodyPr wrap="none" rtlCol="0">
            <a:spAutoFit/>
          </a:bodyPr>
          <a:lstStyle/>
          <a:p>
            <a:r>
              <a:rPr lang="en-GB" sz="1200" dirty="0">
                <a:latin typeface="Helvetica Neue" panose="02000503000000020004" pitchFamily="2" charset="0"/>
                <a:ea typeface="Helvetica Neue" panose="02000503000000020004" pitchFamily="2" charset="0"/>
                <a:cs typeface="Helvetica Neue" panose="02000503000000020004" pitchFamily="2" charset="0"/>
              </a:rPr>
              <a:t>M</a:t>
            </a:r>
            <a:r>
              <a:rPr lang="en-ES" sz="1200" dirty="0">
                <a:latin typeface="Helvetica Neue" panose="02000503000000020004" pitchFamily="2" charset="0"/>
                <a:ea typeface="Helvetica Neue" panose="02000503000000020004" pitchFamily="2" charset="0"/>
                <a:cs typeface="Helvetica Neue" panose="02000503000000020004" pitchFamily="2" charset="0"/>
              </a:rPr>
              <a:t>arginalise over sys</a:t>
            </a:r>
          </a:p>
        </p:txBody>
      </p:sp>
      <p:sp>
        <p:nvSpPr>
          <p:cNvPr id="48" name="Right Arrow 47">
            <a:extLst>
              <a:ext uri="{FF2B5EF4-FFF2-40B4-BE49-F238E27FC236}">
                <a16:creationId xmlns:a16="http://schemas.microsoft.com/office/drawing/2014/main" id="{E0B0FF3B-9048-688D-7550-C79040FBC9E2}"/>
              </a:ext>
            </a:extLst>
          </p:cNvPr>
          <p:cNvSpPr/>
          <p:nvPr/>
        </p:nvSpPr>
        <p:spPr>
          <a:xfrm rot="5400000">
            <a:off x="4429607" y="3599928"/>
            <a:ext cx="316115" cy="1498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49" name="TextBox 48">
            <a:extLst>
              <a:ext uri="{FF2B5EF4-FFF2-40B4-BE49-F238E27FC236}">
                <a16:creationId xmlns:a16="http://schemas.microsoft.com/office/drawing/2014/main" id="{BC61BE04-F0C1-D87F-10DC-A9C59FFC742B}"/>
              </a:ext>
            </a:extLst>
          </p:cNvPr>
          <p:cNvSpPr txBox="1"/>
          <p:nvPr/>
        </p:nvSpPr>
        <p:spPr>
          <a:xfrm>
            <a:off x="4228134" y="3126100"/>
            <a:ext cx="918841" cy="276999"/>
          </a:xfrm>
          <a:prstGeom prst="rect">
            <a:avLst/>
          </a:prstGeom>
          <a:noFill/>
        </p:spPr>
        <p:txBody>
          <a:bodyPr wrap="none" rtlCol="0">
            <a:spAutoFit/>
          </a:bodyPr>
          <a:lstStyle/>
          <a:p>
            <a:r>
              <a:rPr lang="en-US" sz="1200" dirty="0">
                <a:latin typeface="Helvetica Neue" panose="02000503000000020004" pitchFamily="2" charset="0"/>
                <a:ea typeface="Helvetica Neue" panose="02000503000000020004" pitchFamily="2" charset="0"/>
                <a:cs typeface="Helvetica Neue" panose="02000503000000020004" pitchFamily="2" charset="0"/>
              </a:rPr>
              <a:t>Bayes </a:t>
            </a:r>
            <a:r>
              <a:rPr lang="en-US" sz="1200" dirty="0" err="1">
                <a:latin typeface="Helvetica Neue" panose="02000503000000020004" pitchFamily="2" charset="0"/>
                <a:ea typeface="Helvetica Neue" panose="02000503000000020004" pitchFamily="2" charset="0"/>
                <a:cs typeface="Helvetica Neue" panose="02000503000000020004" pitchFamily="2" charset="0"/>
              </a:rPr>
              <a:t>thm</a:t>
            </a:r>
            <a:endParaRPr lang="en-ES" sz="1200" dirty="0">
              <a:latin typeface="Helvetica Neue" panose="02000503000000020004" pitchFamily="2" charset="0"/>
              <a:ea typeface="Helvetica Neue" panose="02000503000000020004" pitchFamily="2" charset="0"/>
              <a:cs typeface="Helvetica Neue" panose="02000503000000020004" pitchFamily="2" charset="0"/>
            </a:endParaRPr>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B7FBB824-59C5-E1B8-0F4C-0928E98D26DF}"/>
                  </a:ext>
                </a:extLst>
              </p:cNvPr>
              <p:cNvSpPr txBox="1"/>
              <p:nvPr/>
            </p:nvSpPr>
            <p:spPr>
              <a:xfrm>
                <a:off x="4103575" y="3902941"/>
                <a:ext cx="915910" cy="184666"/>
              </a:xfrm>
              <a:prstGeom prst="rect">
                <a:avLst/>
              </a:prstGeom>
              <a:noFill/>
            </p:spPr>
            <p:txBody>
              <a:bodyPr wrap="square" lIns="0" tIns="0" rIns="0" bIns="0" rtlCol="0">
                <a:spAutoFit/>
              </a:bodyPr>
              <a:lstStyle/>
              <a:p>
                <a:pPr/>
                <a14:m>
                  <m:oMathPara xmlns:m="http://schemas.openxmlformats.org/officeDocument/2006/math">
                    <m:oMath>
                      <m:r>
                        <m:rPr>
                          <m:sty m:val="p"/>
                        </m:rPr>
                        <a:rPr lang="en-US" sz="1200" i="1">
                          <a:latin typeface="Cambria Math" panose="02040503050406030204" pitchFamily="18" charset="0"/>
                          <a:ea typeface="Cambria Math" panose="02040503050406030204" pitchFamily="18" charset="0"/>
                        </a:rPr>
                        <m:t>P</m:t>
                      </m:r>
                      <m:d>
                        <m:dPr>
                          <m:endChr m:val="|"/>
                          <m:ctrlPr>
                            <a:rPr lang="en-US" sz="1200">
                              <a:latin typeface="Cambria Math" panose="02040503050406030204" pitchFamily="18" charset="0"/>
                              <a:ea typeface="Cambria Math" panose="02040503050406030204" pitchFamily="18" charset="0"/>
                            </a:rPr>
                          </m:ctrlPr>
                        </m:dPr>
                        <m:e>
                          <m:r>
                            <m:rPr>
                              <m:sty m:val="p"/>
                            </m:rPr>
                            <a:rPr lang="en-US" sz="1200">
                              <a:latin typeface="Cambria Math" panose="02040503050406030204" pitchFamily="18" charset="0"/>
                              <a:ea typeface="Cambria Math" panose="02040503050406030204" pitchFamily="18" charset="0"/>
                            </a:rPr>
                            <m:t>cosmo</m:t>
                          </m:r>
                        </m:e>
                      </m:d>
                      <m:r>
                        <m:rPr>
                          <m:sty m:val="p"/>
                        </m:rPr>
                        <a:rPr lang="en-US" sz="1200">
                          <a:latin typeface="Cambria Math" panose="02040503050406030204" pitchFamily="18" charset="0"/>
                          <a:ea typeface="Cambria Math" panose="02040503050406030204" pitchFamily="18" charset="0"/>
                        </a:rPr>
                        <m:t>DV</m:t>
                      </m:r>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rPr>
                        <m:t> </m:t>
                      </m:r>
                    </m:oMath>
                  </m:oMathPara>
                </a14:m>
                <a:endParaRPr lang="en-ES" sz="1200" dirty="0">
                  <a:latin typeface="Helvetica Neue" panose="02000503000000020004" pitchFamily="2" charset="0"/>
                  <a:ea typeface="Helvetica Neue" panose="02000503000000020004" pitchFamily="2" charset="0"/>
                  <a:cs typeface="Helvetica Neue" panose="02000503000000020004" pitchFamily="2" charset="0"/>
                </a:endParaRPr>
              </a:p>
            </p:txBody>
          </p:sp>
        </mc:Choice>
        <mc:Fallback xmlns="">
          <p:sp>
            <p:nvSpPr>
              <p:cNvPr id="51" name="TextBox 50">
                <a:extLst>
                  <a:ext uri="{FF2B5EF4-FFF2-40B4-BE49-F238E27FC236}">
                    <a16:creationId xmlns:a16="http://schemas.microsoft.com/office/drawing/2014/main" id="{B7FBB824-59C5-E1B8-0F4C-0928E98D26DF}"/>
                  </a:ext>
                </a:extLst>
              </p:cNvPr>
              <p:cNvSpPr txBox="1">
                <a:spLocks noRot="1" noChangeAspect="1" noMove="1" noResize="1" noEditPoints="1" noAdjustHandles="1" noChangeArrowheads="1" noChangeShapeType="1" noTextEdit="1"/>
              </p:cNvSpPr>
              <p:nvPr/>
            </p:nvSpPr>
            <p:spPr>
              <a:xfrm>
                <a:off x="4103575" y="3902941"/>
                <a:ext cx="915910" cy="184666"/>
              </a:xfrm>
              <a:prstGeom prst="rect">
                <a:avLst/>
              </a:prstGeom>
              <a:blipFill>
                <a:blip r:embed="rId6"/>
                <a:stretch>
                  <a:fillRect l="-5479" t="-6250" r="-8219" b="-37500"/>
                </a:stretch>
              </a:blipFill>
            </p:spPr>
            <p:txBody>
              <a:bodyPr/>
              <a:lstStyle/>
              <a:p>
                <a:r>
                  <a:rPr lang="en-US">
                    <a:noFill/>
                  </a:rPr>
                  <a:t> </a:t>
                </a:r>
              </a:p>
            </p:txBody>
          </p:sp>
        </mc:Fallback>
      </mc:AlternateContent>
      <p:pic>
        <p:nvPicPr>
          <p:cNvPr id="53" name="Picture 52">
            <a:extLst>
              <a:ext uri="{FF2B5EF4-FFF2-40B4-BE49-F238E27FC236}">
                <a16:creationId xmlns:a16="http://schemas.microsoft.com/office/drawing/2014/main" id="{FF077F6A-113D-AA25-0DE4-55805FFBE3AE}"/>
              </a:ext>
            </a:extLst>
          </p:cNvPr>
          <p:cNvPicPr>
            <a:picLocks noChangeAspect="1"/>
          </p:cNvPicPr>
          <p:nvPr/>
        </p:nvPicPr>
        <p:blipFill rotWithShape="1">
          <a:blip r:embed="rId7"/>
          <a:srcRect l="25628"/>
          <a:stretch/>
        </p:blipFill>
        <p:spPr>
          <a:xfrm>
            <a:off x="116337" y="1749592"/>
            <a:ext cx="1375106" cy="1033235"/>
          </a:xfrm>
          <a:prstGeom prst="rect">
            <a:avLst/>
          </a:prstGeom>
        </p:spPr>
      </p:pic>
      <p:sp>
        <p:nvSpPr>
          <p:cNvPr id="54" name="TextBox 53">
            <a:extLst>
              <a:ext uri="{FF2B5EF4-FFF2-40B4-BE49-F238E27FC236}">
                <a16:creationId xmlns:a16="http://schemas.microsoft.com/office/drawing/2014/main" id="{AF426B42-7C4C-0CA2-4BD9-5A6C65DFA1D4}"/>
              </a:ext>
            </a:extLst>
          </p:cNvPr>
          <p:cNvSpPr txBox="1"/>
          <p:nvPr/>
        </p:nvSpPr>
        <p:spPr>
          <a:xfrm>
            <a:off x="27297" y="2867977"/>
            <a:ext cx="1612432" cy="461665"/>
          </a:xfrm>
          <a:prstGeom prst="rect">
            <a:avLst/>
          </a:prstGeom>
          <a:noFill/>
        </p:spPr>
        <p:txBody>
          <a:bodyPr wrap="square" rtlCol="0">
            <a:spAutoFit/>
          </a:bodyPr>
          <a:lstStyle/>
          <a:p>
            <a:r>
              <a:rPr lang="en-ES" sz="1200" dirty="0">
                <a:latin typeface="Helvetica Neue" panose="02000503000000020004" pitchFamily="2" charset="0"/>
                <a:ea typeface="Helvetica Neue" panose="02000503000000020004" pitchFamily="2" charset="0"/>
                <a:cs typeface="Helvetica Neue" panose="02000503000000020004" pitchFamily="2" charset="0"/>
              </a:rPr>
              <a:t>Pixels to galaxy positions + shapes</a:t>
            </a:r>
          </a:p>
        </p:txBody>
      </p:sp>
      <p:pic>
        <p:nvPicPr>
          <p:cNvPr id="57" name="Picture 56">
            <a:extLst>
              <a:ext uri="{FF2B5EF4-FFF2-40B4-BE49-F238E27FC236}">
                <a16:creationId xmlns:a16="http://schemas.microsoft.com/office/drawing/2014/main" id="{0137AB9F-BC76-AF60-76F5-E0A5B1440DBE}"/>
              </a:ext>
            </a:extLst>
          </p:cNvPr>
          <p:cNvPicPr>
            <a:picLocks noChangeAspect="1"/>
          </p:cNvPicPr>
          <p:nvPr/>
        </p:nvPicPr>
        <p:blipFill>
          <a:blip r:embed="rId8"/>
          <a:stretch>
            <a:fillRect/>
          </a:stretch>
        </p:blipFill>
        <p:spPr>
          <a:xfrm>
            <a:off x="2173939" y="1830550"/>
            <a:ext cx="1332599" cy="1022483"/>
          </a:xfrm>
          <a:prstGeom prst="rect">
            <a:avLst/>
          </a:prstGeom>
        </p:spPr>
      </p:pic>
      <p:pic>
        <p:nvPicPr>
          <p:cNvPr id="59" name="Picture 58">
            <a:extLst>
              <a:ext uri="{FF2B5EF4-FFF2-40B4-BE49-F238E27FC236}">
                <a16:creationId xmlns:a16="http://schemas.microsoft.com/office/drawing/2014/main" id="{A3CD350A-8EF0-CDE1-F1D3-0D6537C01A31}"/>
              </a:ext>
            </a:extLst>
          </p:cNvPr>
          <p:cNvPicPr>
            <a:picLocks noChangeAspect="1"/>
          </p:cNvPicPr>
          <p:nvPr/>
        </p:nvPicPr>
        <p:blipFill>
          <a:blip r:embed="rId9"/>
          <a:stretch>
            <a:fillRect/>
          </a:stretch>
        </p:blipFill>
        <p:spPr>
          <a:xfrm>
            <a:off x="2178788" y="2889369"/>
            <a:ext cx="1339851" cy="382491"/>
          </a:xfrm>
          <a:prstGeom prst="rect">
            <a:avLst/>
          </a:prstGeom>
        </p:spPr>
      </p:pic>
      <p:sp>
        <p:nvSpPr>
          <p:cNvPr id="14" name="Rectangle 13">
            <a:extLst>
              <a:ext uri="{FF2B5EF4-FFF2-40B4-BE49-F238E27FC236}">
                <a16:creationId xmlns:a16="http://schemas.microsoft.com/office/drawing/2014/main" id="{25E259DA-9110-BD3E-931F-3F895AF5F6E2}"/>
              </a:ext>
            </a:extLst>
          </p:cNvPr>
          <p:cNvSpPr/>
          <p:nvPr/>
        </p:nvSpPr>
        <p:spPr>
          <a:xfrm>
            <a:off x="2122674" y="1652883"/>
            <a:ext cx="1425415" cy="178011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64" name="Picture 2">
            <a:extLst>
              <a:ext uri="{FF2B5EF4-FFF2-40B4-BE49-F238E27FC236}">
                <a16:creationId xmlns:a16="http://schemas.microsoft.com/office/drawing/2014/main" id="{054A929C-0A93-4833-290C-6691965A8BCF}"/>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135249" y="4143287"/>
            <a:ext cx="802114" cy="845979"/>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64">
            <a:extLst>
              <a:ext uri="{FF2B5EF4-FFF2-40B4-BE49-F238E27FC236}">
                <a16:creationId xmlns:a16="http://schemas.microsoft.com/office/drawing/2014/main" id="{D57D4BF9-901B-264F-8648-280846AEE472}"/>
              </a:ext>
            </a:extLst>
          </p:cNvPr>
          <p:cNvSpPr/>
          <p:nvPr/>
        </p:nvSpPr>
        <p:spPr>
          <a:xfrm>
            <a:off x="3852198" y="3886973"/>
            <a:ext cx="1499978" cy="113488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200"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6" name="TextBox 5">
            <a:extLst>
              <a:ext uri="{FF2B5EF4-FFF2-40B4-BE49-F238E27FC236}">
                <a16:creationId xmlns:a16="http://schemas.microsoft.com/office/drawing/2014/main" id="{33E7862D-FD11-27DE-8471-45147CFAD30C}"/>
              </a:ext>
            </a:extLst>
          </p:cNvPr>
          <p:cNvSpPr txBox="1"/>
          <p:nvPr/>
        </p:nvSpPr>
        <p:spPr>
          <a:xfrm>
            <a:off x="7341624" y="3018661"/>
            <a:ext cx="1749197" cy="276999"/>
          </a:xfrm>
          <a:prstGeom prst="rect">
            <a:avLst/>
          </a:prstGeom>
          <a:noFill/>
        </p:spPr>
        <p:txBody>
          <a:bodyPr wrap="none" rtlCol="0">
            <a:spAutoFit/>
          </a:bodyPr>
          <a:lstStyle/>
          <a:p>
            <a:r>
              <a:rPr lang="en-ES" sz="1200" dirty="0">
                <a:latin typeface="Helvetica Neue" panose="02000503000000020004" pitchFamily="2" charset="0"/>
                <a:ea typeface="Helvetica Neue" panose="02000503000000020004" pitchFamily="2" charset="0"/>
                <a:cs typeface="Helvetica Neue" panose="02000503000000020004" pitchFamily="2" charset="0"/>
              </a:rPr>
              <a:t>Instrumental &amp; obs sys</a:t>
            </a:r>
          </a:p>
        </p:txBody>
      </p:sp>
      <p:sp>
        <p:nvSpPr>
          <p:cNvPr id="8" name="Espace réservé du numéro de diapositive 29">
            <a:extLst>
              <a:ext uri="{FF2B5EF4-FFF2-40B4-BE49-F238E27FC236}">
                <a16:creationId xmlns:a16="http://schemas.microsoft.com/office/drawing/2014/main" id="{15713DB2-93E5-335F-5C79-744FC8EBCD20}"/>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6</a:t>
            </a:r>
            <a:endParaRPr lang="fr-ES" sz="1350"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BD136EC-C69C-65AA-A1B6-8AB16C7916CF}"/>
                  </a:ext>
                </a:extLst>
              </p:cNvPr>
              <p:cNvSpPr txBox="1"/>
              <p:nvPr/>
            </p:nvSpPr>
            <p:spPr>
              <a:xfrm>
                <a:off x="7501574" y="1409146"/>
                <a:ext cx="1617315" cy="461665"/>
              </a:xfrm>
              <a:prstGeom prst="rect">
                <a:avLst/>
              </a:prstGeom>
              <a:noFill/>
            </p:spPr>
            <p:txBody>
              <a:bodyPr wrap="square" rtlCol="0">
                <a:spAutoFit/>
              </a:bodyPr>
              <a:lstStyle/>
              <a:p>
                <a:r>
                  <a:rPr lang="en-GB" sz="1200" dirty="0">
                    <a:latin typeface="Helvetica Neue" panose="02000503000000020004" pitchFamily="2" charset="0"/>
                    <a:ea typeface="Helvetica Neue" panose="02000503000000020004" pitchFamily="2" charset="0"/>
                    <a:cs typeface="Helvetica Neue" panose="02000503000000020004" pitchFamily="2" charset="0"/>
                  </a:rPr>
                  <a:t>M</a:t>
                </a:r>
                <a:r>
                  <a:rPr lang="en-ES" sz="1200" dirty="0">
                    <a:latin typeface="Helvetica Neue" panose="02000503000000020004" pitchFamily="2" charset="0"/>
                    <a:ea typeface="Helvetica Neue" panose="02000503000000020004" pitchFamily="2" charset="0"/>
                    <a:cs typeface="Helvetica Neue" panose="02000503000000020004" pitchFamily="2" charset="0"/>
                  </a:rPr>
                  <a:t>odel (</a:t>
                </a:r>
                <a14:m>
                  <m:oMath xmlns:m="http://schemas.openxmlformats.org/officeDocument/2006/math">
                    <m:r>
                      <m:rPr>
                        <m:sty m:val="p"/>
                      </m:rPr>
                      <a:rPr lang="en-US" sz="1200">
                        <a:latin typeface="Cambria Math" panose="02040503050406030204" pitchFamily="18" charset="0"/>
                        <a:ea typeface="Helvetica Neue" panose="02000503000000020004" pitchFamily="2" charset="0"/>
                        <a:cs typeface="Helvetica Neue" panose="02000503000000020004" pitchFamily="2" charset="0"/>
                      </a:rPr>
                      <m:t>Λ</m:t>
                    </m:r>
                  </m:oMath>
                </a14:m>
                <a:r>
                  <a:rPr lang="en-ES" sz="1200" dirty="0">
                    <a:latin typeface="Helvetica Neue" panose="02000503000000020004" pitchFamily="2" charset="0"/>
                    <a:ea typeface="Helvetica Neue" panose="02000503000000020004" pitchFamily="2" charset="0"/>
                    <a:cs typeface="Helvetica Neue" panose="02000503000000020004" pitchFamily="2" charset="0"/>
                  </a:rPr>
                  <a:t>CDM, </a:t>
                </a:r>
                <a14:m>
                  <m:oMath xmlns:m="http://schemas.openxmlformats.org/officeDocument/2006/math">
                    <m:sSub>
                      <m:sSubPr>
                        <m:ctrlPr>
                          <a:rPr lang="en-US" sz="1200" i="1">
                            <a:latin typeface="Cambria Math" panose="02040503050406030204" pitchFamily="18" charset="0"/>
                            <a:ea typeface="Helvetica Neue" panose="02000503000000020004" pitchFamily="2" charset="0"/>
                            <a:cs typeface="Helvetica Neue" panose="02000503000000020004" pitchFamily="2" charset="0"/>
                          </a:rPr>
                        </m:ctrlPr>
                      </m:sSubPr>
                      <m:e>
                        <m:r>
                          <a:rPr lang="en-US" sz="1200" i="1">
                            <a:latin typeface="Cambria Math" panose="02040503050406030204" pitchFamily="18" charset="0"/>
                            <a:ea typeface="Helvetica Neue" panose="02000503000000020004" pitchFamily="2" charset="0"/>
                            <a:cs typeface="Helvetica Neue" panose="02000503000000020004" pitchFamily="2" charset="0"/>
                          </a:rPr>
                          <m:t>𝑤</m:t>
                        </m:r>
                      </m:e>
                      <m:sub>
                        <m:r>
                          <a:rPr lang="en-US" sz="1200" i="1">
                            <a:latin typeface="Cambria Math" panose="02040503050406030204" pitchFamily="18" charset="0"/>
                            <a:ea typeface="Helvetica Neue" panose="02000503000000020004" pitchFamily="2" charset="0"/>
                            <a:cs typeface="Helvetica Neue" panose="02000503000000020004" pitchFamily="2" charset="0"/>
                          </a:rPr>
                          <m:t>0</m:t>
                        </m:r>
                      </m:sub>
                    </m:sSub>
                    <m:sSub>
                      <m:sSubPr>
                        <m:ctrlPr>
                          <a:rPr lang="en-US" sz="1200" i="1">
                            <a:latin typeface="Cambria Math" panose="02040503050406030204" pitchFamily="18" charset="0"/>
                            <a:ea typeface="Helvetica Neue" panose="02000503000000020004" pitchFamily="2" charset="0"/>
                            <a:cs typeface="Helvetica Neue" panose="02000503000000020004" pitchFamily="2" charset="0"/>
                          </a:rPr>
                        </m:ctrlPr>
                      </m:sSubPr>
                      <m:e>
                        <m:r>
                          <a:rPr lang="en-US" sz="1200" i="1">
                            <a:latin typeface="Cambria Math" panose="02040503050406030204" pitchFamily="18" charset="0"/>
                            <a:ea typeface="Helvetica Neue" panose="02000503000000020004" pitchFamily="2" charset="0"/>
                            <a:cs typeface="Helvetica Neue" panose="02000503000000020004" pitchFamily="2" charset="0"/>
                          </a:rPr>
                          <m:t>𝑤</m:t>
                        </m:r>
                      </m:e>
                      <m:sub>
                        <m:r>
                          <a:rPr lang="en-US" sz="1200" i="1">
                            <a:latin typeface="Cambria Math" panose="02040503050406030204" pitchFamily="18" charset="0"/>
                            <a:ea typeface="Helvetica Neue" panose="02000503000000020004" pitchFamily="2" charset="0"/>
                            <a:cs typeface="Helvetica Neue" panose="02000503000000020004" pitchFamily="2" charset="0"/>
                          </a:rPr>
                          <m:t>𝑎</m:t>
                        </m:r>
                      </m:sub>
                    </m:sSub>
                  </m:oMath>
                </a14:m>
                <a:r>
                  <a:rPr lang="en-ES" sz="1200" dirty="0">
                    <a:latin typeface="Helvetica Neue" panose="02000503000000020004" pitchFamily="2" charset="0"/>
                    <a:ea typeface="Helvetica Neue" panose="02000503000000020004" pitchFamily="2" charset="0"/>
                    <a:cs typeface="Helvetica Neue" panose="02000503000000020004" pitchFamily="2" charset="0"/>
                  </a:rPr>
                  <a:t>CDM), priors.</a:t>
                </a:r>
              </a:p>
            </p:txBody>
          </p:sp>
        </mc:Choice>
        <mc:Fallback xmlns="">
          <p:sp>
            <p:nvSpPr>
              <p:cNvPr id="10" name="TextBox 9">
                <a:extLst>
                  <a:ext uri="{FF2B5EF4-FFF2-40B4-BE49-F238E27FC236}">
                    <a16:creationId xmlns:a16="http://schemas.microsoft.com/office/drawing/2014/main" id="{0BD136EC-C69C-65AA-A1B6-8AB16C7916CF}"/>
                  </a:ext>
                </a:extLst>
              </p:cNvPr>
              <p:cNvSpPr txBox="1">
                <a:spLocks noRot="1" noChangeAspect="1" noMove="1" noResize="1" noEditPoints="1" noAdjustHandles="1" noChangeArrowheads="1" noChangeShapeType="1" noTextEdit="1"/>
              </p:cNvSpPr>
              <p:nvPr/>
            </p:nvSpPr>
            <p:spPr>
              <a:xfrm>
                <a:off x="7501574" y="1409146"/>
                <a:ext cx="1617315" cy="461665"/>
              </a:xfrm>
              <a:prstGeom prst="rect">
                <a:avLst/>
              </a:prstGeom>
              <a:blipFill>
                <a:blip r:embed="rId11"/>
                <a:stretch>
                  <a:fillRect b="-7895"/>
                </a:stretch>
              </a:blipFill>
            </p:spPr>
            <p:txBody>
              <a:bodyPr/>
              <a:lstStyle/>
              <a:p>
                <a:r>
                  <a:rPr lang="en-US">
                    <a:noFill/>
                  </a:rPr>
                  <a:t> </a:t>
                </a:r>
              </a:p>
            </p:txBody>
          </p:sp>
        </mc:Fallback>
      </mc:AlternateContent>
      <p:pic>
        <p:nvPicPr>
          <p:cNvPr id="28" name="Image 1">
            <a:extLst>
              <a:ext uri="{FF2B5EF4-FFF2-40B4-BE49-F238E27FC236}">
                <a16:creationId xmlns:a16="http://schemas.microsoft.com/office/drawing/2014/main" id="{C32BAC00-9CA9-827B-DF7D-5D959E4D8489}"/>
              </a:ext>
            </a:extLst>
          </p:cNvPr>
          <p:cNvPicPr>
            <a:picLocks noChangeAspect="1"/>
          </p:cNvPicPr>
          <p:nvPr/>
        </p:nvPicPr>
        <p:blipFill>
          <a:blip r:embed="rId12"/>
          <a:stretch>
            <a:fillRect/>
          </a:stretch>
        </p:blipFill>
        <p:spPr>
          <a:xfrm>
            <a:off x="8012806" y="181627"/>
            <a:ext cx="1043189" cy="577503"/>
          </a:xfrm>
          <a:prstGeom prst="rect">
            <a:avLst/>
          </a:prstGeom>
        </p:spPr>
      </p:pic>
      <p:pic>
        <p:nvPicPr>
          <p:cNvPr id="33" name="Image 14">
            <a:extLst>
              <a:ext uri="{FF2B5EF4-FFF2-40B4-BE49-F238E27FC236}">
                <a16:creationId xmlns:a16="http://schemas.microsoft.com/office/drawing/2014/main" id="{66572C8F-AC41-EC88-F997-91035BF6DDDA}"/>
              </a:ext>
            </a:extLst>
          </p:cNvPr>
          <p:cNvPicPr>
            <a:picLocks noChangeAspect="1"/>
          </p:cNvPicPr>
          <p:nvPr/>
        </p:nvPicPr>
        <p:blipFill>
          <a:blip r:embed="rId13"/>
          <a:stretch>
            <a:fillRect/>
          </a:stretch>
        </p:blipFill>
        <p:spPr>
          <a:xfrm>
            <a:off x="8566459" y="838902"/>
            <a:ext cx="572043" cy="603532"/>
          </a:xfrm>
          <a:prstGeom prst="rect">
            <a:avLst/>
          </a:prstGeom>
        </p:spPr>
      </p:pic>
      <p:sp>
        <p:nvSpPr>
          <p:cNvPr id="35" name="Espace réservé du texte 8">
            <a:extLst>
              <a:ext uri="{FF2B5EF4-FFF2-40B4-BE49-F238E27FC236}">
                <a16:creationId xmlns:a16="http://schemas.microsoft.com/office/drawing/2014/main" id="{54EDAAB2-62A8-C559-0E5C-A541C825C3C8}"/>
              </a:ext>
            </a:extLst>
          </p:cNvPr>
          <p:cNvSpPr txBox="1"/>
          <p:nvPr/>
        </p:nvSpPr>
        <p:spPr>
          <a:xfrm>
            <a:off x="2893507" y="140484"/>
            <a:ext cx="6711584" cy="667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rIns="34289">
            <a:normAutofit/>
          </a:bodyPr>
          <a:lstStyle/>
          <a:p>
            <a:pPr lvl="1">
              <a:defRPr sz="3000"/>
            </a:pPr>
            <a:r>
              <a:rPr lang="en-GB" sz="2400" b="1" dirty="0">
                <a:latin typeface="Palatino" pitchFamily="2" charset="77"/>
                <a:ea typeface="Palatino" pitchFamily="2" charset="77"/>
                <a:cs typeface="Helvetica Neue" panose="02000503000000020004" pitchFamily="2" charset="0"/>
              </a:rPr>
              <a:t>3x2pt inference chain</a:t>
            </a:r>
          </a:p>
        </p:txBody>
      </p:sp>
      <p:sp>
        <p:nvSpPr>
          <p:cNvPr id="2" name="ZoneTexte 2">
            <a:extLst>
              <a:ext uri="{FF2B5EF4-FFF2-40B4-BE49-F238E27FC236}">
                <a16:creationId xmlns:a16="http://schemas.microsoft.com/office/drawing/2014/main" id="{E0E37955-049D-3DD8-B269-76C56E4F0A93}"/>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Tree>
    <p:extLst>
      <p:ext uri="{BB962C8B-B14F-4D97-AF65-F5344CB8AC3E}">
        <p14:creationId xmlns:p14="http://schemas.microsoft.com/office/powerpoint/2010/main" val="352095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879ABE-2EE6-94F8-9612-9E00B8DE7CE4}"/>
              </a:ext>
            </a:extLst>
          </p:cNvPr>
          <p:cNvSpPr>
            <a:spLocks noGrp="1"/>
          </p:cNvSpPr>
          <p:nvPr>
            <p:ph idx="1"/>
          </p:nvPr>
        </p:nvSpPr>
        <p:spPr/>
        <p:txBody>
          <a:bodyPr/>
          <a:lstStyle/>
          <a:p>
            <a:endParaRPr lang="en-ES" dirty="0"/>
          </a:p>
          <a:p>
            <a:endParaRPr lang="en-ES" dirty="0"/>
          </a:p>
        </p:txBody>
      </p:sp>
      <p:sp>
        <p:nvSpPr>
          <p:cNvPr id="4" name="Rectangle aux angles arrondis">
            <a:extLst>
              <a:ext uri="{FF2B5EF4-FFF2-40B4-BE49-F238E27FC236}">
                <a16:creationId xmlns:a16="http://schemas.microsoft.com/office/drawing/2014/main" id="{685988F1-D208-1751-1772-7F1D1E126D4F}"/>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5" name="Rectangle aux angles arrondis">
            <a:extLst>
              <a:ext uri="{FF2B5EF4-FFF2-40B4-BE49-F238E27FC236}">
                <a16:creationId xmlns:a16="http://schemas.microsoft.com/office/drawing/2014/main" id="{AF31900E-7BF0-30E2-AED8-B492F8946727}"/>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2" name="Espace réservé du numéro de diapositive 29">
            <a:extLst>
              <a:ext uri="{FF2B5EF4-FFF2-40B4-BE49-F238E27FC236}">
                <a16:creationId xmlns:a16="http://schemas.microsoft.com/office/drawing/2014/main" id="{31409823-67F8-1443-75C8-E0AB874D7E03}"/>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7</a:t>
            </a:r>
            <a:endParaRPr lang="fr-ES" sz="1350" dirty="0"/>
          </a:p>
        </p:txBody>
      </p:sp>
      <p:sp>
        <p:nvSpPr>
          <p:cNvPr id="6" name="TextBox 5">
            <a:extLst>
              <a:ext uri="{FF2B5EF4-FFF2-40B4-BE49-F238E27FC236}">
                <a16:creationId xmlns:a16="http://schemas.microsoft.com/office/drawing/2014/main" id="{BE9C2BC5-D4F2-DBD3-ACD6-1D798C552EF9}"/>
              </a:ext>
            </a:extLst>
          </p:cNvPr>
          <p:cNvSpPr txBox="1"/>
          <p:nvPr/>
        </p:nvSpPr>
        <p:spPr>
          <a:xfrm>
            <a:off x="448921" y="4777032"/>
            <a:ext cx="6975610" cy="507831"/>
          </a:xfrm>
          <a:prstGeom prst="rect">
            <a:avLst/>
          </a:prstGeom>
          <a:noFill/>
        </p:spPr>
        <p:txBody>
          <a:bodyPr wrap="square" rtlCol="0">
            <a:spAutoFit/>
          </a:bodyPr>
          <a:lstStyle/>
          <a:p>
            <a:r>
              <a:rPr lang="en-GB" sz="900" dirty="0">
                <a:latin typeface="Helvetica Neue" panose="02000503000000020004" pitchFamily="2" charset="0"/>
                <a:ea typeface="Helvetica Neue" panose="02000503000000020004" pitchFamily="2" charset="0"/>
                <a:cs typeface="Helvetica Neue" panose="02000503000000020004" pitchFamily="2" charset="0"/>
              </a:rPr>
              <a:t>References: </a:t>
            </a:r>
          </a:p>
          <a:p>
            <a:pPr>
              <a:buFont typeface="Arial" panose="020B0604020202020204" pitchFamily="34" charset="0"/>
              <a:buChar char="•"/>
            </a:pPr>
            <a:r>
              <a:rPr lang="en-GB" sz="900" dirty="0">
                <a:latin typeface="Helvetica Neue" panose="02000503000000020004" pitchFamily="2" charset="0"/>
                <a:ea typeface="Helvetica Neue" panose="02000503000000020004" pitchFamily="2" charset="0"/>
                <a:cs typeface="Helvetica Neue" panose="02000503000000020004" pitchFamily="2" charset="0"/>
              </a:rPr>
              <a:t> Dark Energy Survey Year 6 Results: Cosmological Constraints from Galaxy Clustering and Weak Lensing, 2601.14559 . </a:t>
            </a:r>
          </a:p>
          <a:p>
            <a:pPr marL="214313" indent="-214313">
              <a:buFont typeface="Arial" panose="020B0604020202020204" pitchFamily="34" charset="0"/>
              <a:buChar char="•"/>
            </a:pPr>
            <a:endParaRPr lang="en-GB" sz="900" i="1"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7" name="Picture 2">
            <a:extLst>
              <a:ext uri="{FF2B5EF4-FFF2-40B4-BE49-F238E27FC236}">
                <a16:creationId xmlns:a16="http://schemas.microsoft.com/office/drawing/2014/main" id="{454297A6-E4D9-AC4A-CADC-4B31AC6142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409285"/>
            <a:ext cx="4383263" cy="4383263"/>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B393693B-E9E2-AB46-F184-C95CAA13ABA2}"/>
              </a:ext>
            </a:extLst>
          </p:cNvPr>
          <p:cNvSpPr>
            <a:spLocks noGrp="1"/>
          </p:cNvSpPr>
          <p:nvPr>
            <p:ph type="title"/>
          </p:nvPr>
        </p:nvSpPr>
        <p:spPr>
          <a:xfrm>
            <a:off x="3598108" y="-216000"/>
            <a:ext cx="7886700" cy="994172"/>
          </a:xfrm>
        </p:spPr>
        <p:txBody>
          <a:bodyPr>
            <a:normAutofit/>
          </a:bodyPr>
          <a:lstStyle/>
          <a:p>
            <a:r>
              <a:rPr lang="en-GB" sz="2400" b="1" dirty="0">
                <a:latin typeface="Palatino" pitchFamily="2" charset="77"/>
                <a:ea typeface="Palatino" pitchFamily="2" charset="77"/>
                <a:cs typeface="Helvetica Neue" panose="02000503000000020004" pitchFamily="2" charset="0"/>
              </a:rPr>
              <a:t>3x2pt: what are we constraining ?</a:t>
            </a:r>
            <a:endParaRPr lang="en-ES" sz="2700" b="1" i="1" dirty="0">
              <a:latin typeface="Palatino" pitchFamily="2" charset="77"/>
              <a:ea typeface="Palatino" pitchFamily="2" charset="77"/>
              <a:cs typeface="Helvetica Neue" panose="02000503000000020004" pitchFamily="2" charset="0"/>
            </a:endParaRPr>
          </a:p>
        </p:txBody>
      </p:sp>
      <p:sp>
        <p:nvSpPr>
          <p:cNvPr id="8" name="Rectangle 7">
            <a:extLst>
              <a:ext uri="{FF2B5EF4-FFF2-40B4-BE49-F238E27FC236}">
                <a16:creationId xmlns:a16="http://schemas.microsoft.com/office/drawing/2014/main" id="{F41257A6-7005-FB18-5A07-242B4370DA8B}"/>
              </a:ext>
            </a:extLst>
          </p:cNvPr>
          <p:cNvSpPr/>
          <p:nvPr/>
        </p:nvSpPr>
        <p:spPr>
          <a:xfrm>
            <a:off x="756745" y="409285"/>
            <a:ext cx="346841" cy="231846"/>
          </a:xfrm>
          <a:prstGeom prst="rect">
            <a:avLst/>
          </a:prstGeom>
          <a:noFill/>
          <a:ln w="38100">
            <a:solidFill>
              <a:srgbClr val="C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Connecteur en arc 9">
            <a:extLst>
              <a:ext uri="{FF2B5EF4-FFF2-40B4-BE49-F238E27FC236}">
                <a16:creationId xmlns:a16="http://schemas.microsoft.com/office/drawing/2014/main" id="{7A17D876-C765-7595-4315-0B53E6183B2D}"/>
              </a:ext>
            </a:extLst>
          </p:cNvPr>
          <p:cNvCxnSpPr>
            <a:cxnSpLocks/>
          </p:cNvCxnSpPr>
          <p:nvPr/>
        </p:nvCxnSpPr>
        <p:spPr>
          <a:xfrm rot="10800000">
            <a:off x="1103589" y="534768"/>
            <a:ext cx="819805" cy="224086"/>
          </a:xfrm>
          <a:prstGeom prst="curvedConnector3">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C3266CC-4DD5-00F0-4988-B5BDAB07406C}"/>
                  </a:ext>
                </a:extLst>
              </p:cNvPr>
              <p:cNvSpPr txBox="1"/>
              <p:nvPr/>
            </p:nvSpPr>
            <p:spPr>
              <a:xfrm>
                <a:off x="1958314" y="552758"/>
                <a:ext cx="861967" cy="307777"/>
              </a:xfrm>
              <a:prstGeom prst="rect">
                <a:avLst/>
              </a:prstGeom>
              <a:noFill/>
              <a:ln w="19050">
                <a:solidFill>
                  <a:srgbClr val="C00000"/>
                </a:solidFill>
              </a:ln>
            </p:spPr>
            <p:txBody>
              <a:bodyPr wrap="none" rtlCol="0">
                <a:spAutoFit/>
              </a:bodyPr>
              <a:lstStyle/>
              <a:p>
                <a:pPr/>
                <a14:m>
                  <m:oMathPara xmlns:m="http://schemas.openxmlformats.org/officeDocument/2006/math">
                    <m:o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GB" b="0" i="1" dirty="0" smtClean="0">
                              <a:latin typeface="Cambria Math" panose="02040503050406030204" pitchFamily="18" charset="0"/>
                            </a:rPr>
                            <m:t>8</m:t>
                          </m:r>
                        </m:sub>
                      </m:sSub>
                      <m:r>
                        <a:rPr lang="en-US" i="1" dirty="0" smtClean="0">
                          <a:latin typeface="Cambria Math" panose="02040503050406030204" pitchFamily="18" charset="0"/>
                        </a:rPr>
                        <m:t>−</m:t>
                      </m:r>
                      <m:sSub>
                        <m:sSubPr>
                          <m:ctrlPr>
                            <a:rPr lang="en-GB" b="0" i="0" dirty="0" smtClean="0">
                              <a:latin typeface="Cambria Math" panose="02040503050406030204" pitchFamily="18" charset="0"/>
                            </a:rPr>
                          </m:ctrlPr>
                        </m:sSubPr>
                        <m:e>
                          <m:r>
                            <m:rPr>
                              <m:sty m:val="p"/>
                            </m:rPr>
                            <a:rPr lang="en-GB" b="0" i="0" dirty="0" smtClean="0">
                              <a:latin typeface="Cambria Math" panose="02040503050406030204" pitchFamily="18" charset="0"/>
                            </a:rPr>
                            <m:t>Ω</m:t>
                          </m:r>
                        </m:e>
                        <m:sub>
                          <m:r>
                            <a:rPr lang="en-GB" b="0" i="1" dirty="0" smtClean="0">
                              <a:latin typeface="Cambria Math" panose="02040503050406030204" pitchFamily="18" charset="0"/>
                            </a:rPr>
                            <m:t>𝑚</m:t>
                          </m:r>
                        </m:sub>
                      </m:sSub>
                    </m:oMath>
                  </m:oMathPara>
                </a14:m>
                <a:endParaRPr dirty="0"/>
              </a:p>
            </p:txBody>
          </p:sp>
        </mc:Choice>
        <mc:Fallback xmlns="">
          <p:sp>
            <p:nvSpPr>
              <p:cNvPr id="14" name="TextBox 13">
                <a:extLst>
                  <a:ext uri="{FF2B5EF4-FFF2-40B4-BE49-F238E27FC236}">
                    <a16:creationId xmlns:a16="http://schemas.microsoft.com/office/drawing/2014/main" id="{9C3266CC-4DD5-00F0-4988-B5BDAB07406C}"/>
                  </a:ext>
                </a:extLst>
              </p:cNvPr>
              <p:cNvSpPr txBox="1">
                <a:spLocks noRot="1" noChangeAspect="1" noMove="1" noResize="1" noEditPoints="1" noAdjustHandles="1" noChangeArrowheads="1" noChangeShapeType="1" noTextEdit="1"/>
              </p:cNvSpPr>
              <p:nvPr/>
            </p:nvSpPr>
            <p:spPr>
              <a:xfrm>
                <a:off x="1958314" y="552758"/>
                <a:ext cx="861967" cy="307777"/>
              </a:xfrm>
              <a:prstGeom prst="rect">
                <a:avLst/>
              </a:prstGeom>
              <a:blipFill>
                <a:blip r:embed="rId4"/>
                <a:stretch>
                  <a:fillRect t="-3846" r="-1408" b="-15385"/>
                </a:stretch>
              </a:blipFill>
              <a:ln w="19050">
                <a:solidFill>
                  <a:srgbClr val="C00000"/>
                </a:solidFill>
              </a:ln>
            </p:spPr>
            <p:txBody>
              <a:bodyPr/>
              <a:lstStyle/>
              <a:p>
                <a:r>
                  <a:rPr lang="en-US">
                    <a:noFill/>
                  </a:rPr>
                  <a:t> </a:t>
                </a:r>
              </a:p>
            </p:txBody>
          </p:sp>
        </mc:Fallback>
      </mc:AlternateContent>
      <p:sp>
        <p:nvSpPr>
          <p:cNvPr id="15" name="Rectangle 14">
            <a:extLst>
              <a:ext uri="{FF2B5EF4-FFF2-40B4-BE49-F238E27FC236}">
                <a16:creationId xmlns:a16="http://schemas.microsoft.com/office/drawing/2014/main" id="{9A910D7F-F35A-FBD9-0DFD-77E8D2C9B7E2}"/>
              </a:ext>
            </a:extLst>
          </p:cNvPr>
          <p:cNvSpPr/>
          <p:nvPr/>
        </p:nvSpPr>
        <p:spPr>
          <a:xfrm>
            <a:off x="756745" y="1127355"/>
            <a:ext cx="4535663" cy="3649675"/>
          </a:xfrm>
          <a:prstGeom prst="rect">
            <a:avLst/>
          </a:pr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Connecteur en arc 9">
            <a:extLst>
              <a:ext uri="{FF2B5EF4-FFF2-40B4-BE49-F238E27FC236}">
                <a16:creationId xmlns:a16="http://schemas.microsoft.com/office/drawing/2014/main" id="{BBA27782-E3CA-3833-E2FC-3FB8F823F571}"/>
              </a:ext>
            </a:extLst>
          </p:cNvPr>
          <p:cNvCxnSpPr>
            <a:cxnSpLocks/>
          </p:cNvCxnSpPr>
          <p:nvPr/>
        </p:nvCxnSpPr>
        <p:spPr>
          <a:xfrm rot="10800000">
            <a:off x="5400057" y="1557143"/>
            <a:ext cx="1355835" cy="438700"/>
          </a:xfrm>
          <a:prstGeom prst="curvedConnector3">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B13C65B-9BA8-AA40-8641-9ABCAA3549E9}"/>
              </a:ext>
            </a:extLst>
          </p:cNvPr>
          <p:cNvSpPr txBox="1"/>
          <p:nvPr/>
        </p:nvSpPr>
        <p:spPr>
          <a:xfrm>
            <a:off x="6863541" y="1776492"/>
            <a:ext cx="1355835" cy="523220"/>
          </a:xfrm>
          <a:prstGeom prst="rect">
            <a:avLst/>
          </a:prstGeom>
          <a:noFill/>
          <a:ln w="19050">
            <a:solidFill>
              <a:srgbClr val="C00000"/>
            </a:solidFill>
            <a:prstDash val="dashDot"/>
          </a:ln>
        </p:spPr>
        <p:txBody>
          <a:bodyPr wrap="square" rtlCol="0">
            <a:spAutoFit/>
          </a:bodyPr>
          <a:lstStyle/>
          <a:p>
            <a:pPr algn="ctr"/>
            <a:r>
              <a:rPr lang="en-US" dirty="0">
                <a:latin typeface="Palatino" pitchFamily="2" charset="77"/>
                <a:ea typeface="Palatino" pitchFamily="2" charset="77"/>
              </a:rPr>
              <a:t>Nuisance parameters</a:t>
            </a:r>
          </a:p>
        </p:txBody>
      </p:sp>
      <p:sp>
        <p:nvSpPr>
          <p:cNvPr id="10" name="ZoneTexte 2">
            <a:extLst>
              <a:ext uri="{FF2B5EF4-FFF2-40B4-BE49-F238E27FC236}">
                <a16:creationId xmlns:a16="http://schemas.microsoft.com/office/drawing/2014/main" id="{347137C5-EA22-4643-1A3E-B0349935DC65}"/>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Tree>
    <p:extLst>
      <p:ext uri="{BB962C8B-B14F-4D97-AF65-F5344CB8AC3E}">
        <p14:creationId xmlns:p14="http://schemas.microsoft.com/office/powerpoint/2010/main" val="2658884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21A75-D924-110A-D857-9D8E50FC9CC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97DD749-5A95-0485-28CD-FB6A44620670}"/>
              </a:ext>
            </a:extLst>
          </p:cNvPr>
          <p:cNvSpPr>
            <a:spLocks noGrp="1"/>
          </p:cNvSpPr>
          <p:nvPr>
            <p:ph type="title"/>
          </p:nvPr>
        </p:nvSpPr>
        <p:spPr>
          <a:xfrm>
            <a:off x="1829385" y="-149225"/>
            <a:ext cx="8445539" cy="994200"/>
          </a:xfrm>
        </p:spPr>
        <p:txBody>
          <a:bodyPr>
            <a:normAutofit/>
          </a:bodyPr>
          <a:lstStyle/>
          <a:p>
            <a:r>
              <a:rPr lang="en-US" sz="2400" b="1" dirty="0">
                <a:latin typeface="Palatino" pitchFamily="2" charset="77"/>
                <a:ea typeface="Palatino" pitchFamily="2" charset="77"/>
              </a:rPr>
              <a:t>Modelling </a:t>
            </a:r>
            <a:r>
              <a:rPr lang="en-US" sz="2400" dirty="0">
                <a:latin typeface="Palatino" pitchFamily="2" charset="77"/>
                <a:ea typeface="Palatino" pitchFamily="2" charset="77"/>
              </a:rPr>
              <a:t>across releases: </a:t>
            </a:r>
            <a:endParaRPr lang="en-GB" sz="2400" dirty="0">
              <a:latin typeface="Palatino" pitchFamily="2" charset="77"/>
              <a:ea typeface="Palatino" pitchFamily="2" charset="77"/>
            </a:endParaRPr>
          </a:p>
        </p:txBody>
      </p:sp>
      <p:sp>
        <p:nvSpPr>
          <p:cNvPr id="3" name="Espace réservé du texte 2">
            <a:extLst>
              <a:ext uri="{FF2B5EF4-FFF2-40B4-BE49-F238E27FC236}">
                <a16:creationId xmlns:a16="http://schemas.microsoft.com/office/drawing/2014/main" id="{B09D7486-086A-9C45-3DCF-6264E6ACDB8F}"/>
              </a:ext>
            </a:extLst>
          </p:cNvPr>
          <p:cNvSpPr>
            <a:spLocks noGrp="1"/>
          </p:cNvSpPr>
          <p:nvPr>
            <p:ph type="body" idx="1"/>
          </p:nvPr>
        </p:nvSpPr>
        <p:spPr>
          <a:xfrm>
            <a:off x="9429745" y="1297738"/>
            <a:ext cx="4896329" cy="3263400"/>
          </a:xfrm>
        </p:spPr>
        <p:txBody>
          <a:bodyPr>
            <a:normAutofi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Between Y1, Y3, and Y6, increase </a:t>
            </a:r>
            <a:r>
              <a:rPr lang="en-US" sz="1600" b="1" dirty="0">
                <a:latin typeface="Helvetica Neue" panose="02000503000000020004" pitchFamily="2" charset="0"/>
                <a:ea typeface="Helvetica Neue" panose="02000503000000020004" pitchFamily="2" charset="0"/>
                <a:cs typeface="Helvetica Neue" panose="02000503000000020004" pitchFamily="2" charset="0"/>
              </a:rPr>
              <a:t>area, depth</a:t>
            </a:r>
            <a:r>
              <a:rPr lang="en-US" sz="1600" dirty="0">
                <a:latin typeface="Helvetica Neue" panose="02000503000000020004" pitchFamily="2" charset="0"/>
                <a:ea typeface="Helvetica Neue" panose="02000503000000020004" pitchFamily="2" charset="0"/>
                <a:cs typeface="Helvetica Neue" panose="02000503000000020004" pitchFamily="2" charset="0"/>
              </a:rPr>
              <a:t>, but also </a:t>
            </a:r>
            <a:r>
              <a:rPr lang="en-US" sz="1600" b="1" dirty="0">
                <a:latin typeface="Helvetica Neue" panose="02000503000000020004" pitchFamily="2" charset="0"/>
                <a:ea typeface="Helvetica Neue" panose="02000503000000020004" pitchFamily="2" charset="0"/>
                <a:cs typeface="Helvetica Neue" panose="02000503000000020004" pitchFamily="2" charset="0"/>
              </a:rPr>
              <a:t>methodology improvements. </a:t>
            </a:r>
          </a:p>
          <a:p>
            <a:endParaRPr lang="en-US" sz="1600" dirty="0">
              <a:latin typeface="Helvetica Neue" panose="02000503000000020004" pitchFamily="2" charset="0"/>
              <a:ea typeface="Helvetica Neue" panose="02000503000000020004" pitchFamily="2" charset="0"/>
              <a:cs typeface="Helvetica Neue" panose="02000503000000020004" pitchFamily="2" charset="0"/>
            </a:endParaRPr>
          </a:p>
          <a:p>
            <a:r>
              <a:rPr lang="en-US" sz="1600" dirty="0">
                <a:latin typeface="Helvetica Neue" panose="02000503000000020004" pitchFamily="2" charset="0"/>
                <a:ea typeface="Helvetica Neue" panose="02000503000000020004" pitchFamily="2" charset="0"/>
                <a:cs typeface="Helvetica Neue" panose="02000503000000020004" pitchFamily="2" charset="0"/>
              </a:rPr>
              <a:t>Yet S</a:t>
            </a:r>
            <a:r>
              <a:rPr lang="en-US" sz="1600" baseline="-25000" dirty="0">
                <a:latin typeface="Helvetica Neue" panose="02000503000000020004" pitchFamily="2" charset="0"/>
                <a:ea typeface="Helvetica Neue" panose="02000503000000020004" pitchFamily="2" charset="0"/>
                <a:cs typeface="Helvetica Neue" panose="02000503000000020004" pitchFamily="2" charset="0"/>
              </a:rPr>
              <a:t>8</a:t>
            </a:r>
            <a:r>
              <a:rPr lang="en-US" sz="1600" dirty="0">
                <a:latin typeface="Helvetica Neue" panose="02000503000000020004" pitchFamily="2" charset="0"/>
                <a:ea typeface="Helvetica Neue" panose="02000503000000020004" pitchFamily="2" charset="0"/>
                <a:cs typeface="Helvetica Neue" panose="02000503000000020004" pitchFamily="2" charset="0"/>
              </a:rPr>
              <a:t> constraints are </a:t>
            </a:r>
            <a:r>
              <a:rPr lang="en-US" sz="1600" b="1" dirty="0">
                <a:latin typeface="Helvetica Neue" panose="02000503000000020004" pitchFamily="2" charset="0"/>
                <a:ea typeface="Helvetica Neue" panose="02000503000000020004" pitchFamily="2" charset="0"/>
                <a:cs typeface="Helvetica Neue" panose="02000503000000020004" pitchFamily="2" charset="0"/>
              </a:rPr>
              <a:t>consistent across releases</a:t>
            </a:r>
            <a:r>
              <a:rPr lang="en-US" sz="1600" dirty="0">
                <a:latin typeface="Helvetica Neue" panose="02000503000000020004" pitchFamily="2" charset="0"/>
                <a:ea typeface="Helvetica Neue" panose="02000503000000020004" pitchFamily="2" charset="0"/>
                <a:cs typeface="Helvetica Neue" panose="02000503000000020004" pitchFamily="2" charset="0"/>
              </a:rPr>
              <a:t>, Y3 vs Y6. </a:t>
            </a:r>
          </a:p>
          <a:p>
            <a:r>
              <a:rPr lang="en-US" sz="1600" dirty="0">
                <a:latin typeface="Helvetica Neue" panose="02000503000000020004" pitchFamily="2" charset="0"/>
                <a:ea typeface="Helvetica Neue" panose="02000503000000020004" pitchFamily="2" charset="0"/>
                <a:cs typeface="Helvetica Neue" panose="02000503000000020004" pitchFamily="2" charset="0"/>
              </a:rPr>
              <a:t>With respect to </a:t>
            </a:r>
            <a:r>
              <a:rPr lang="en-US" sz="1600" i="1" dirty="0">
                <a:latin typeface="Helvetica Neue" panose="02000503000000020004" pitchFamily="2" charset="0"/>
                <a:ea typeface="Helvetica Neue" panose="02000503000000020004" pitchFamily="2" charset="0"/>
                <a:cs typeface="Helvetica Neue" panose="02000503000000020004" pitchFamily="2" charset="0"/>
              </a:rPr>
              <a:t>Planck,</a:t>
            </a:r>
            <a:r>
              <a:rPr lang="en-US" sz="1600" dirty="0">
                <a:latin typeface="Helvetica Neue" panose="02000503000000020004" pitchFamily="2" charset="0"/>
                <a:ea typeface="Helvetica Neue" panose="02000503000000020004" pitchFamily="2" charset="0"/>
                <a:cs typeface="Helvetica Neue" panose="02000503000000020004" pitchFamily="2" charset="0"/>
              </a:rPr>
              <a:t> the difference has decreased Y6 vs Y3.</a:t>
            </a:r>
          </a:p>
          <a:p>
            <a:endParaRPr lang="en-GB" sz="1600" dirty="0">
              <a:latin typeface="Helvetica Neue" panose="02000503000000020004" pitchFamily="2" charset="0"/>
              <a:ea typeface="Helvetica Neue" panose="02000503000000020004" pitchFamily="2" charset="0"/>
              <a:cs typeface="Helvetica Neue" panose="02000503000000020004" pitchFamily="2" charset="0"/>
            </a:endParaRPr>
          </a:p>
          <a:p>
            <a:r>
              <a:rPr lang="en-GB" sz="1600" dirty="0">
                <a:latin typeface="Helvetica Neue" panose="02000503000000020004" pitchFamily="2" charset="0"/>
                <a:ea typeface="Helvetica Neue" panose="02000503000000020004" pitchFamily="2" charset="0"/>
                <a:cs typeface="Helvetica Neue" panose="02000503000000020004" pitchFamily="2" charset="0"/>
              </a:rPr>
              <a:t>This is a huge success of DES.</a:t>
            </a:r>
          </a:p>
        </p:txBody>
      </p:sp>
      <p:sp>
        <p:nvSpPr>
          <p:cNvPr id="7" name="Rectangle aux angles arrondis">
            <a:extLst>
              <a:ext uri="{FF2B5EF4-FFF2-40B4-BE49-F238E27FC236}">
                <a16:creationId xmlns:a16="http://schemas.microsoft.com/office/drawing/2014/main" id="{85B74AF3-CE24-032E-8274-9CE9C98DDAFC}"/>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8" name="Rectangle aux angles arrondis">
            <a:extLst>
              <a:ext uri="{FF2B5EF4-FFF2-40B4-BE49-F238E27FC236}">
                <a16:creationId xmlns:a16="http://schemas.microsoft.com/office/drawing/2014/main" id="{DB7112EF-639B-7D96-3C9D-99277BD520DD}"/>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11" name="Espace réservé du numéro de diapositive 29">
            <a:extLst>
              <a:ext uri="{FF2B5EF4-FFF2-40B4-BE49-F238E27FC236}">
                <a16:creationId xmlns:a16="http://schemas.microsoft.com/office/drawing/2014/main" id="{F96F2121-D782-9199-80E8-6FBEAFE2F791}"/>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8</a:t>
            </a:r>
            <a:endParaRPr lang="fr-ES" sz="1350" dirty="0"/>
          </a:p>
        </p:txBody>
      </p:sp>
      <p:pic>
        <p:nvPicPr>
          <p:cNvPr id="9" name="Picture 8">
            <a:extLst>
              <a:ext uri="{FF2B5EF4-FFF2-40B4-BE49-F238E27FC236}">
                <a16:creationId xmlns:a16="http://schemas.microsoft.com/office/drawing/2014/main" id="{1FF44047-7FCB-5C1C-ABD9-D49CF9C3EEDD}"/>
              </a:ext>
            </a:extLst>
          </p:cNvPr>
          <p:cNvPicPr>
            <a:picLocks noChangeAspect="1"/>
          </p:cNvPicPr>
          <p:nvPr/>
        </p:nvPicPr>
        <p:blipFill>
          <a:blip r:embed="rId3"/>
          <a:srcRect t="22402"/>
          <a:stretch>
            <a:fillRect/>
          </a:stretch>
        </p:blipFill>
        <p:spPr>
          <a:xfrm>
            <a:off x="341289" y="1175555"/>
            <a:ext cx="2843744" cy="3385583"/>
          </a:xfrm>
          <a:prstGeom prst="rect">
            <a:avLst/>
          </a:prstGeom>
        </p:spPr>
      </p:pic>
      <p:pic>
        <p:nvPicPr>
          <p:cNvPr id="13" name="Picture 12">
            <a:extLst>
              <a:ext uri="{FF2B5EF4-FFF2-40B4-BE49-F238E27FC236}">
                <a16:creationId xmlns:a16="http://schemas.microsoft.com/office/drawing/2014/main" id="{139F77F4-3B89-1CB6-DDB6-6D5702DDC861}"/>
              </a:ext>
            </a:extLst>
          </p:cNvPr>
          <p:cNvPicPr>
            <a:picLocks noChangeAspect="1"/>
          </p:cNvPicPr>
          <p:nvPr/>
        </p:nvPicPr>
        <p:blipFill>
          <a:blip r:embed="rId4"/>
          <a:stretch>
            <a:fillRect/>
          </a:stretch>
        </p:blipFill>
        <p:spPr>
          <a:xfrm>
            <a:off x="3802037" y="781652"/>
            <a:ext cx="2735949" cy="4361848"/>
          </a:xfrm>
          <a:prstGeom prst="rect">
            <a:avLst/>
          </a:prstGeom>
        </p:spPr>
      </p:pic>
      <p:cxnSp>
        <p:nvCxnSpPr>
          <p:cNvPr id="15" name="Straight Arrow Connector 14">
            <a:extLst>
              <a:ext uri="{FF2B5EF4-FFF2-40B4-BE49-F238E27FC236}">
                <a16:creationId xmlns:a16="http://schemas.microsoft.com/office/drawing/2014/main" id="{D4C6C285-446C-825B-6997-FED879E81CB8}"/>
              </a:ext>
            </a:extLst>
          </p:cNvPr>
          <p:cNvCxnSpPr>
            <a:cxnSpLocks/>
          </p:cNvCxnSpPr>
          <p:nvPr/>
        </p:nvCxnSpPr>
        <p:spPr>
          <a:xfrm>
            <a:off x="2827283" y="4319752"/>
            <a:ext cx="1014687" cy="457280"/>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54D6F25-CA14-38FF-4FAD-2A62AB6FB9B7}"/>
              </a:ext>
            </a:extLst>
          </p:cNvPr>
          <p:cNvCxnSpPr>
            <a:cxnSpLocks/>
          </p:cNvCxnSpPr>
          <p:nvPr/>
        </p:nvCxnSpPr>
        <p:spPr>
          <a:xfrm>
            <a:off x="2880715" y="3614817"/>
            <a:ext cx="998283" cy="57882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A43E0B4-006C-9394-86FF-9824040AB147}"/>
              </a:ext>
            </a:extLst>
          </p:cNvPr>
          <p:cNvCxnSpPr>
            <a:cxnSpLocks/>
          </p:cNvCxnSpPr>
          <p:nvPr/>
        </p:nvCxnSpPr>
        <p:spPr>
          <a:xfrm flipV="1">
            <a:off x="2827283" y="2238898"/>
            <a:ext cx="1014687" cy="461900"/>
          </a:xfrm>
          <a:prstGeom prst="straightConnector1">
            <a:avLst/>
          </a:prstGeom>
          <a:ln>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7EE689D-5437-CA37-7B8D-60EE413C8F19}"/>
              </a:ext>
            </a:extLst>
          </p:cNvPr>
          <p:cNvCxnSpPr>
            <a:cxnSpLocks/>
          </p:cNvCxnSpPr>
          <p:nvPr/>
        </p:nvCxnSpPr>
        <p:spPr>
          <a:xfrm>
            <a:off x="2770676" y="2365532"/>
            <a:ext cx="1168103" cy="4556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3053968-A87F-9DF8-48DD-A7D1CF1ADCD9}"/>
              </a:ext>
            </a:extLst>
          </p:cNvPr>
          <p:cNvCxnSpPr>
            <a:cxnSpLocks/>
          </p:cNvCxnSpPr>
          <p:nvPr/>
        </p:nvCxnSpPr>
        <p:spPr>
          <a:xfrm flipV="1">
            <a:off x="2798979" y="1416141"/>
            <a:ext cx="1042991" cy="4146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CDCBD17-3EF6-4D0C-94C9-EF6FC2EA973B}"/>
              </a:ext>
            </a:extLst>
          </p:cNvPr>
          <p:cNvSpPr txBox="1"/>
          <p:nvPr/>
        </p:nvSpPr>
        <p:spPr>
          <a:xfrm>
            <a:off x="1350403" y="976669"/>
            <a:ext cx="737702" cy="307777"/>
          </a:xfrm>
          <a:prstGeom prst="rect">
            <a:avLst/>
          </a:prstGeom>
          <a:noFill/>
        </p:spPr>
        <p:txBody>
          <a:bodyPr wrap="none" rtlCol="0">
            <a:spAutoFit/>
          </a:bodyPr>
          <a:lstStyle/>
          <a:p>
            <a:r>
              <a:rPr lang="en-US" dirty="0">
                <a:latin typeface="Palatino" pitchFamily="2" charset="77"/>
                <a:ea typeface="Palatino" pitchFamily="2" charset="77"/>
              </a:rPr>
              <a:t>DESY1</a:t>
            </a:r>
          </a:p>
        </p:txBody>
      </p:sp>
      <p:sp>
        <p:nvSpPr>
          <p:cNvPr id="30" name="TextBox 29">
            <a:extLst>
              <a:ext uri="{FF2B5EF4-FFF2-40B4-BE49-F238E27FC236}">
                <a16:creationId xmlns:a16="http://schemas.microsoft.com/office/drawing/2014/main" id="{2F3D5715-765B-4875-E9CC-FCF4C9A8306D}"/>
              </a:ext>
            </a:extLst>
          </p:cNvPr>
          <p:cNvSpPr txBox="1"/>
          <p:nvPr/>
        </p:nvSpPr>
        <p:spPr>
          <a:xfrm>
            <a:off x="4909368" y="560936"/>
            <a:ext cx="737702" cy="307777"/>
          </a:xfrm>
          <a:prstGeom prst="rect">
            <a:avLst/>
          </a:prstGeom>
          <a:noFill/>
        </p:spPr>
        <p:txBody>
          <a:bodyPr wrap="none" rtlCol="0">
            <a:spAutoFit/>
          </a:bodyPr>
          <a:lstStyle/>
          <a:p>
            <a:r>
              <a:rPr lang="en-US" dirty="0">
                <a:latin typeface="Palatino" pitchFamily="2" charset="77"/>
                <a:ea typeface="Palatino" pitchFamily="2" charset="77"/>
              </a:rPr>
              <a:t>DESY6</a:t>
            </a:r>
          </a:p>
        </p:txBody>
      </p:sp>
      <p:sp>
        <p:nvSpPr>
          <p:cNvPr id="31" name="Rectangle 30">
            <a:extLst>
              <a:ext uri="{FF2B5EF4-FFF2-40B4-BE49-F238E27FC236}">
                <a16:creationId xmlns:a16="http://schemas.microsoft.com/office/drawing/2014/main" id="{6882FD40-18B0-DDE7-9C6D-1619E9BD461D}"/>
              </a:ext>
            </a:extLst>
          </p:cNvPr>
          <p:cNvSpPr/>
          <p:nvPr/>
        </p:nvSpPr>
        <p:spPr>
          <a:xfrm>
            <a:off x="630621" y="2929438"/>
            <a:ext cx="2140055" cy="120112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A901A43-EB79-5401-C7FD-AA175CE74782}"/>
              </a:ext>
            </a:extLst>
          </p:cNvPr>
          <p:cNvSpPr/>
          <p:nvPr/>
        </p:nvSpPr>
        <p:spPr>
          <a:xfrm>
            <a:off x="3955959" y="3942372"/>
            <a:ext cx="2425437" cy="57882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FA4BE5D-4CB8-38B0-A690-575013C062E5}"/>
              </a:ext>
            </a:extLst>
          </p:cNvPr>
          <p:cNvSpPr/>
          <p:nvPr/>
        </p:nvSpPr>
        <p:spPr>
          <a:xfrm>
            <a:off x="630621" y="2451875"/>
            <a:ext cx="2140055" cy="455696"/>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D016069-62F0-0798-D5B7-01C7193B8A80}"/>
              </a:ext>
            </a:extLst>
          </p:cNvPr>
          <p:cNvSpPr/>
          <p:nvPr/>
        </p:nvSpPr>
        <p:spPr>
          <a:xfrm>
            <a:off x="3938779" y="1909836"/>
            <a:ext cx="2429387" cy="790962"/>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BEBEE5C-932D-D7C6-18FA-7FB07210CEC7}"/>
              </a:ext>
            </a:extLst>
          </p:cNvPr>
          <p:cNvSpPr/>
          <p:nvPr/>
        </p:nvSpPr>
        <p:spPr>
          <a:xfrm>
            <a:off x="3955317" y="3113265"/>
            <a:ext cx="2429387" cy="790962"/>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CCEEC0C0-9DB2-D24B-EA2C-32BF28889C7C}"/>
              </a:ext>
            </a:extLst>
          </p:cNvPr>
          <p:cNvSpPr txBox="1"/>
          <p:nvPr/>
        </p:nvSpPr>
        <p:spPr>
          <a:xfrm>
            <a:off x="6492199" y="1200229"/>
            <a:ext cx="1946367" cy="307777"/>
          </a:xfrm>
          <a:prstGeom prst="rect">
            <a:avLst/>
          </a:prstGeom>
          <a:noFill/>
        </p:spPr>
        <p:txBody>
          <a:bodyPr wrap="none" rtlCol="0">
            <a:spAutoFit/>
          </a:bodyPr>
          <a:lstStyle/>
          <a:p>
            <a:pPr marL="285750" indent="-285750">
              <a:buFont typeface="Arial" panose="020B0604020202020204" pitchFamily="34" charset="0"/>
              <a:buChar char="•"/>
            </a:pPr>
            <a:r>
              <a:rPr lang="en-US" dirty="0">
                <a:latin typeface="Palatino" pitchFamily="2" charset="77"/>
                <a:ea typeface="Palatino" pitchFamily="2" charset="77"/>
              </a:rPr>
              <a:t>Same cosmology. </a:t>
            </a:r>
          </a:p>
        </p:txBody>
      </p:sp>
      <p:sp>
        <p:nvSpPr>
          <p:cNvPr id="37" name="TextBox 36">
            <a:extLst>
              <a:ext uri="{FF2B5EF4-FFF2-40B4-BE49-F238E27FC236}">
                <a16:creationId xmlns:a16="http://schemas.microsoft.com/office/drawing/2014/main" id="{1D12357A-33C2-D16C-C66C-0B31AAF25220}"/>
              </a:ext>
            </a:extLst>
          </p:cNvPr>
          <p:cNvSpPr txBox="1"/>
          <p:nvPr/>
        </p:nvSpPr>
        <p:spPr>
          <a:xfrm>
            <a:off x="6492199" y="2170284"/>
            <a:ext cx="2060179" cy="307777"/>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accent1">
                    <a:lumMod val="50000"/>
                  </a:schemeClr>
                </a:solidFill>
                <a:latin typeface="Palatino" pitchFamily="2" charset="77"/>
                <a:ea typeface="Palatino" pitchFamily="2" charset="77"/>
              </a:rPr>
              <a:t>From NLA to TATT</a:t>
            </a:r>
          </a:p>
        </p:txBody>
      </p:sp>
      <p:sp>
        <p:nvSpPr>
          <p:cNvPr id="38" name="TextBox 37">
            <a:extLst>
              <a:ext uri="{FF2B5EF4-FFF2-40B4-BE49-F238E27FC236}">
                <a16:creationId xmlns:a16="http://schemas.microsoft.com/office/drawing/2014/main" id="{1BE0B4BC-7330-7EEF-7D03-0D1859E3EB55}"/>
              </a:ext>
            </a:extLst>
          </p:cNvPr>
          <p:cNvSpPr txBox="1"/>
          <p:nvPr/>
        </p:nvSpPr>
        <p:spPr>
          <a:xfrm>
            <a:off x="6492199" y="2765756"/>
            <a:ext cx="2581156" cy="307777"/>
          </a:xfrm>
          <a:prstGeom prst="rect">
            <a:avLst/>
          </a:prstGeom>
          <a:noFill/>
        </p:spPr>
        <p:txBody>
          <a:bodyPr wrap="none" rtlCol="0">
            <a:spAutoFit/>
          </a:bodyPr>
          <a:lstStyle/>
          <a:p>
            <a:pPr marL="285750" indent="-285750">
              <a:buFont typeface="Arial" panose="020B0604020202020204" pitchFamily="34" charset="0"/>
              <a:buChar char="•"/>
            </a:pPr>
            <a:r>
              <a:rPr lang="en-US" dirty="0">
                <a:latin typeface="Palatino" pitchFamily="2" charset="77"/>
                <a:ea typeface="Palatino" pitchFamily="2" charset="77"/>
              </a:rPr>
              <a:t>Linear (same) and NL bias</a:t>
            </a:r>
          </a:p>
        </p:txBody>
      </p:sp>
      <p:sp>
        <p:nvSpPr>
          <p:cNvPr id="39" name="TextBox 38">
            <a:extLst>
              <a:ext uri="{FF2B5EF4-FFF2-40B4-BE49-F238E27FC236}">
                <a16:creationId xmlns:a16="http://schemas.microsoft.com/office/drawing/2014/main" id="{44B717E5-5C23-F0A4-3B50-02C567D4776D}"/>
              </a:ext>
            </a:extLst>
          </p:cNvPr>
          <p:cNvSpPr txBox="1"/>
          <p:nvPr/>
        </p:nvSpPr>
        <p:spPr>
          <a:xfrm>
            <a:off x="6492199" y="3359916"/>
            <a:ext cx="2800767" cy="307777"/>
          </a:xfrm>
          <a:prstGeom prst="rect">
            <a:avLst/>
          </a:prstGeom>
          <a:noFill/>
        </p:spPr>
        <p:txBody>
          <a:bodyPr wrap="none" rtlCol="0">
            <a:spAutoFit/>
          </a:bodyPr>
          <a:lstStyle/>
          <a:p>
            <a:pPr marL="285750" indent="-285750">
              <a:buFont typeface="Arial" panose="020B0604020202020204" pitchFamily="34" charset="0"/>
              <a:buChar char="•"/>
            </a:pPr>
            <a:r>
              <a:rPr lang="en-US" dirty="0">
                <a:solidFill>
                  <a:schemeClr val="accent4">
                    <a:lumMod val="75000"/>
                  </a:schemeClr>
                </a:solidFill>
                <a:latin typeface="Palatino" pitchFamily="2" charset="77"/>
                <a:ea typeface="Palatino" pitchFamily="2" charset="77"/>
              </a:rPr>
              <a:t>New parameters, new effect </a:t>
            </a:r>
          </a:p>
        </p:txBody>
      </p:sp>
      <p:sp>
        <p:nvSpPr>
          <p:cNvPr id="40" name="TextBox 39">
            <a:extLst>
              <a:ext uri="{FF2B5EF4-FFF2-40B4-BE49-F238E27FC236}">
                <a16:creationId xmlns:a16="http://schemas.microsoft.com/office/drawing/2014/main" id="{6302795C-7FAB-A2CC-8D4D-3DF5F12C20FE}"/>
              </a:ext>
            </a:extLst>
          </p:cNvPr>
          <p:cNvSpPr txBox="1"/>
          <p:nvPr/>
        </p:nvSpPr>
        <p:spPr>
          <a:xfrm>
            <a:off x="6528338" y="4039748"/>
            <a:ext cx="2318263" cy="307777"/>
          </a:xfrm>
          <a:prstGeom prst="rect">
            <a:avLst/>
          </a:prstGeom>
          <a:noFill/>
        </p:spPr>
        <p:txBody>
          <a:bodyPr wrap="none" rtlCol="0">
            <a:spAutoFit/>
          </a:bodyPr>
          <a:lstStyle/>
          <a:p>
            <a:pPr marL="285750" indent="-285750">
              <a:buFont typeface="Arial" panose="020B0604020202020204" pitchFamily="34" charset="0"/>
              <a:buChar char="•"/>
            </a:pPr>
            <a:r>
              <a:rPr lang="en-US" dirty="0">
                <a:solidFill>
                  <a:srgbClr val="C00000"/>
                </a:solidFill>
                <a:latin typeface="Palatino" pitchFamily="2" charset="77"/>
                <a:ea typeface="Palatino" pitchFamily="2" charset="77"/>
              </a:rPr>
              <a:t>Shifts to modes, 9 </a:t>
            </a:r>
            <a:r>
              <a:rPr lang="en-US" dirty="0">
                <a:solidFill>
                  <a:srgbClr val="C00000"/>
                </a:solidFill>
                <a:latin typeface="Palatino" pitchFamily="2" charset="77"/>
                <a:ea typeface="Palatino" pitchFamily="2" charset="77"/>
                <a:sym typeface="Wingdings" pitchFamily="2" charset="2"/>
              </a:rPr>
              <a:t> 25</a:t>
            </a:r>
            <a:endParaRPr lang="en-US" dirty="0">
              <a:solidFill>
                <a:srgbClr val="C00000"/>
              </a:solidFill>
              <a:latin typeface="Palatino" pitchFamily="2" charset="77"/>
              <a:ea typeface="Palatino" pitchFamily="2" charset="77"/>
            </a:endParaRPr>
          </a:p>
        </p:txBody>
      </p:sp>
      <p:sp>
        <p:nvSpPr>
          <p:cNvPr id="41" name="TextBox 40">
            <a:extLst>
              <a:ext uri="{FF2B5EF4-FFF2-40B4-BE49-F238E27FC236}">
                <a16:creationId xmlns:a16="http://schemas.microsoft.com/office/drawing/2014/main" id="{BDC386F3-0527-A95D-1130-81C876574546}"/>
              </a:ext>
            </a:extLst>
          </p:cNvPr>
          <p:cNvSpPr txBox="1"/>
          <p:nvPr/>
        </p:nvSpPr>
        <p:spPr>
          <a:xfrm>
            <a:off x="6563789" y="4503633"/>
            <a:ext cx="1874777" cy="73866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B050"/>
                </a:solidFill>
                <a:latin typeface="Palatino" pitchFamily="2" charset="77"/>
                <a:ea typeface="Palatino" pitchFamily="2" charset="77"/>
              </a:rPr>
              <a:t>Same number, but not the same modelling. </a:t>
            </a:r>
          </a:p>
        </p:txBody>
      </p:sp>
      <p:sp>
        <p:nvSpPr>
          <p:cNvPr id="42" name="Rectangle 41">
            <a:extLst>
              <a:ext uri="{FF2B5EF4-FFF2-40B4-BE49-F238E27FC236}">
                <a16:creationId xmlns:a16="http://schemas.microsoft.com/office/drawing/2014/main" id="{95FDBAC7-72F1-7BCC-AD77-42F546AEF0FC}"/>
              </a:ext>
            </a:extLst>
          </p:cNvPr>
          <p:cNvSpPr/>
          <p:nvPr/>
        </p:nvSpPr>
        <p:spPr>
          <a:xfrm>
            <a:off x="630621" y="4135315"/>
            <a:ext cx="2140055" cy="457280"/>
          </a:xfrm>
          <a:prstGeom prst="rect">
            <a:avLst/>
          </a:prstGeom>
          <a:noFill/>
          <a:ln w="190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12F13B0-05A5-CA95-2CED-F09123FF0C93}"/>
              </a:ext>
            </a:extLst>
          </p:cNvPr>
          <p:cNvSpPr/>
          <p:nvPr/>
        </p:nvSpPr>
        <p:spPr>
          <a:xfrm>
            <a:off x="3955317" y="4554834"/>
            <a:ext cx="2412849" cy="601271"/>
          </a:xfrm>
          <a:prstGeom prst="rect">
            <a:avLst/>
          </a:prstGeom>
          <a:noFill/>
          <a:ln w="190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00BBB871-EC24-81E7-4226-B949C7CC465D}"/>
              </a:ext>
            </a:extLst>
          </p:cNvPr>
          <p:cNvSpPr txBox="1"/>
          <p:nvPr/>
        </p:nvSpPr>
        <p:spPr>
          <a:xfrm>
            <a:off x="5499881" y="215296"/>
            <a:ext cx="2076209" cy="307777"/>
          </a:xfrm>
          <a:prstGeom prst="rect">
            <a:avLst/>
          </a:prstGeom>
          <a:noFill/>
        </p:spPr>
        <p:txBody>
          <a:bodyPr wrap="none" rtlCol="0">
            <a:spAutoFit/>
          </a:bodyPr>
          <a:lstStyle/>
          <a:p>
            <a:r>
              <a:rPr lang="en-US" b="1" i="1" dirty="0">
                <a:latin typeface="Palatino" pitchFamily="2" charset="77"/>
                <a:ea typeface="Palatino" pitchFamily="2" charset="77"/>
              </a:rPr>
              <a:t>25 parameters to 50ish. </a:t>
            </a:r>
          </a:p>
        </p:txBody>
      </p:sp>
      <p:sp>
        <p:nvSpPr>
          <p:cNvPr id="4" name="ZoneTexte 2">
            <a:extLst>
              <a:ext uri="{FF2B5EF4-FFF2-40B4-BE49-F238E27FC236}">
                <a16:creationId xmlns:a16="http://schemas.microsoft.com/office/drawing/2014/main" id="{143A0896-EBDD-964C-5CE3-F1336EEB151F}"/>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Tree>
    <p:extLst>
      <p:ext uri="{BB962C8B-B14F-4D97-AF65-F5344CB8AC3E}">
        <p14:creationId xmlns:p14="http://schemas.microsoft.com/office/powerpoint/2010/main" val="2176513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3F9E4-6F1C-21E4-E06D-98C3D104A51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7CF22F-56E1-FB48-AA2B-D23F2C9DA643}"/>
              </a:ext>
            </a:extLst>
          </p:cNvPr>
          <p:cNvSpPr>
            <a:spLocks noGrp="1"/>
          </p:cNvSpPr>
          <p:nvPr>
            <p:ph type="title"/>
          </p:nvPr>
        </p:nvSpPr>
        <p:spPr>
          <a:xfrm>
            <a:off x="1572040" y="-171232"/>
            <a:ext cx="8445539" cy="994200"/>
          </a:xfrm>
        </p:spPr>
        <p:txBody>
          <a:bodyPr/>
          <a:lstStyle/>
          <a:p>
            <a:r>
              <a:rPr lang="en-US" b="1" dirty="0">
                <a:latin typeface="Palatino" pitchFamily="2" charset="77"/>
                <a:ea typeface="Palatino" pitchFamily="2" charset="77"/>
              </a:rPr>
              <a:t>Modelling: magnification</a:t>
            </a:r>
            <a:endParaRPr lang="en-GB" dirty="0">
              <a:latin typeface="Palatino" pitchFamily="2" charset="77"/>
              <a:ea typeface="Palatino" pitchFamily="2" charset="77"/>
            </a:endParaRPr>
          </a:p>
        </p:txBody>
      </p:sp>
      <p:sp>
        <p:nvSpPr>
          <p:cNvPr id="3" name="Espace réservé du texte 2">
            <a:extLst>
              <a:ext uri="{FF2B5EF4-FFF2-40B4-BE49-F238E27FC236}">
                <a16:creationId xmlns:a16="http://schemas.microsoft.com/office/drawing/2014/main" id="{B1C68FF3-5475-61D5-1145-F8FDCFC082B5}"/>
              </a:ext>
            </a:extLst>
          </p:cNvPr>
          <p:cNvSpPr>
            <a:spLocks noGrp="1"/>
          </p:cNvSpPr>
          <p:nvPr>
            <p:ph type="body" idx="1"/>
          </p:nvPr>
        </p:nvSpPr>
        <p:spPr>
          <a:xfrm>
            <a:off x="9429745" y="1297738"/>
            <a:ext cx="4896329" cy="3263400"/>
          </a:xfrm>
        </p:spPr>
        <p:txBody>
          <a:bodyPr>
            <a:normAutofi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Between Y1, Y3, and Y6, increase </a:t>
            </a:r>
            <a:r>
              <a:rPr lang="en-US" sz="1600" b="1" dirty="0">
                <a:latin typeface="Helvetica Neue" panose="02000503000000020004" pitchFamily="2" charset="0"/>
                <a:ea typeface="Helvetica Neue" panose="02000503000000020004" pitchFamily="2" charset="0"/>
                <a:cs typeface="Helvetica Neue" panose="02000503000000020004" pitchFamily="2" charset="0"/>
              </a:rPr>
              <a:t>area, depth</a:t>
            </a:r>
            <a:r>
              <a:rPr lang="en-US" sz="1600" dirty="0">
                <a:latin typeface="Helvetica Neue" panose="02000503000000020004" pitchFamily="2" charset="0"/>
                <a:ea typeface="Helvetica Neue" panose="02000503000000020004" pitchFamily="2" charset="0"/>
                <a:cs typeface="Helvetica Neue" panose="02000503000000020004" pitchFamily="2" charset="0"/>
              </a:rPr>
              <a:t>, but also </a:t>
            </a:r>
            <a:r>
              <a:rPr lang="en-US" sz="1600" b="1" dirty="0">
                <a:latin typeface="Helvetica Neue" panose="02000503000000020004" pitchFamily="2" charset="0"/>
                <a:ea typeface="Helvetica Neue" panose="02000503000000020004" pitchFamily="2" charset="0"/>
                <a:cs typeface="Helvetica Neue" panose="02000503000000020004" pitchFamily="2" charset="0"/>
              </a:rPr>
              <a:t>methodology improvements. </a:t>
            </a:r>
          </a:p>
          <a:p>
            <a:endParaRPr lang="en-US" sz="1600" dirty="0">
              <a:latin typeface="Helvetica Neue" panose="02000503000000020004" pitchFamily="2" charset="0"/>
              <a:ea typeface="Helvetica Neue" panose="02000503000000020004" pitchFamily="2" charset="0"/>
              <a:cs typeface="Helvetica Neue" panose="02000503000000020004" pitchFamily="2" charset="0"/>
            </a:endParaRPr>
          </a:p>
          <a:p>
            <a:r>
              <a:rPr lang="en-US" sz="1600" dirty="0">
                <a:latin typeface="Helvetica Neue" panose="02000503000000020004" pitchFamily="2" charset="0"/>
                <a:ea typeface="Helvetica Neue" panose="02000503000000020004" pitchFamily="2" charset="0"/>
                <a:cs typeface="Helvetica Neue" panose="02000503000000020004" pitchFamily="2" charset="0"/>
              </a:rPr>
              <a:t>Yet S</a:t>
            </a:r>
            <a:r>
              <a:rPr lang="en-US" sz="1600" baseline="-25000" dirty="0">
                <a:latin typeface="Helvetica Neue" panose="02000503000000020004" pitchFamily="2" charset="0"/>
                <a:ea typeface="Helvetica Neue" panose="02000503000000020004" pitchFamily="2" charset="0"/>
                <a:cs typeface="Helvetica Neue" panose="02000503000000020004" pitchFamily="2" charset="0"/>
              </a:rPr>
              <a:t>8</a:t>
            </a:r>
            <a:r>
              <a:rPr lang="en-US" sz="1600" dirty="0">
                <a:latin typeface="Helvetica Neue" panose="02000503000000020004" pitchFamily="2" charset="0"/>
                <a:ea typeface="Helvetica Neue" panose="02000503000000020004" pitchFamily="2" charset="0"/>
                <a:cs typeface="Helvetica Neue" panose="02000503000000020004" pitchFamily="2" charset="0"/>
              </a:rPr>
              <a:t> constraints are </a:t>
            </a:r>
            <a:r>
              <a:rPr lang="en-US" sz="1600" b="1" dirty="0">
                <a:latin typeface="Helvetica Neue" panose="02000503000000020004" pitchFamily="2" charset="0"/>
                <a:ea typeface="Helvetica Neue" panose="02000503000000020004" pitchFamily="2" charset="0"/>
                <a:cs typeface="Helvetica Neue" panose="02000503000000020004" pitchFamily="2" charset="0"/>
              </a:rPr>
              <a:t>consistent across releases</a:t>
            </a:r>
            <a:r>
              <a:rPr lang="en-US" sz="1600" dirty="0">
                <a:latin typeface="Helvetica Neue" panose="02000503000000020004" pitchFamily="2" charset="0"/>
                <a:ea typeface="Helvetica Neue" panose="02000503000000020004" pitchFamily="2" charset="0"/>
                <a:cs typeface="Helvetica Neue" panose="02000503000000020004" pitchFamily="2" charset="0"/>
              </a:rPr>
              <a:t>, Y3 vs Y6. </a:t>
            </a:r>
          </a:p>
          <a:p>
            <a:r>
              <a:rPr lang="en-US" sz="1600" dirty="0">
                <a:latin typeface="Helvetica Neue" panose="02000503000000020004" pitchFamily="2" charset="0"/>
                <a:ea typeface="Helvetica Neue" panose="02000503000000020004" pitchFamily="2" charset="0"/>
                <a:cs typeface="Helvetica Neue" panose="02000503000000020004" pitchFamily="2" charset="0"/>
              </a:rPr>
              <a:t>With respect to </a:t>
            </a:r>
            <a:r>
              <a:rPr lang="en-US" sz="1600" i="1" dirty="0">
                <a:latin typeface="Helvetica Neue" panose="02000503000000020004" pitchFamily="2" charset="0"/>
                <a:ea typeface="Helvetica Neue" panose="02000503000000020004" pitchFamily="2" charset="0"/>
                <a:cs typeface="Helvetica Neue" panose="02000503000000020004" pitchFamily="2" charset="0"/>
              </a:rPr>
              <a:t>Planck,</a:t>
            </a:r>
            <a:r>
              <a:rPr lang="en-US" sz="1600" dirty="0">
                <a:latin typeface="Helvetica Neue" panose="02000503000000020004" pitchFamily="2" charset="0"/>
                <a:ea typeface="Helvetica Neue" panose="02000503000000020004" pitchFamily="2" charset="0"/>
                <a:cs typeface="Helvetica Neue" panose="02000503000000020004" pitchFamily="2" charset="0"/>
              </a:rPr>
              <a:t> the difference has decreased Y6 vs Y3.</a:t>
            </a:r>
          </a:p>
          <a:p>
            <a:endParaRPr lang="en-GB" sz="1600" dirty="0">
              <a:latin typeface="Helvetica Neue" panose="02000503000000020004" pitchFamily="2" charset="0"/>
              <a:ea typeface="Helvetica Neue" panose="02000503000000020004" pitchFamily="2" charset="0"/>
              <a:cs typeface="Helvetica Neue" panose="02000503000000020004" pitchFamily="2" charset="0"/>
            </a:endParaRPr>
          </a:p>
          <a:p>
            <a:r>
              <a:rPr lang="en-GB" sz="1600" dirty="0">
                <a:latin typeface="Helvetica Neue" panose="02000503000000020004" pitchFamily="2" charset="0"/>
                <a:ea typeface="Helvetica Neue" panose="02000503000000020004" pitchFamily="2" charset="0"/>
                <a:cs typeface="Helvetica Neue" panose="02000503000000020004" pitchFamily="2" charset="0"/>
              </a:rPr>
              <a:t>This is a huge success of DES.</a:t>
            </a:r>
          </a:p>
        </p:txBody>
      </p:sp>
      <p:sp>
        <p:nvSpPr>
          <p:cNvPr id="7" name="Rectangle aux angles arrondis">
            <a:extLst>
              <a:ext uri="{FF2B5EF4-FFF2-40B4-BE49-F238E27FC236}">
                <a16:creationId xmlns:a16="http://schemas.microsoft.com/office/drawing/2014/main" id="{BD1292AB-D6F9-0AC0-612D-BDFC74E63C93}"/>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8" name="Rectangle aux angles arrondis">
            <a:extLst>
              <a:ext uri="{FF2B5EF4-FFF2-40B4-BE49-F238E27FC236}">
                <a16:creationId xmlns:a16="http://schemas.microsoft.com/office/drawing/2014/main" id="{DAE06BFB-69A1-084F-4191-611AEECDBBF2}"/>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pic>
        <p:nvPicPr>
          <p:cNvPr id="5" name="Picture 4">
            <a:extLst>
              <a:ext uri="{FF2B5EF4-FFF2-40B4-BE49-F238E27FC236}">
                <a16:creationId xmlns:a16="http://schemas.microsoft.com/office/drawing/2014/main" id="{4CD89C4E-71A3-DB0F-C510-2E45BD19F5E0}"/>
              </a:ext>
            </a:extLst>
          </p:cNvPr>
          <p:cNvPicPr>
            <a:picLocks noChangeAspect="1"/>
          </p:cNvPicPr>
          <p:nvPr/>
        </p:nvPicPr>
        <p:blipFill>
          <a:blip r:embed="rId3"/>
          <a:stretch>
            <a:fillRect/>
          </a:stretch>
        </p:blipFill>
        <p:spPr>
          <a:xfrm>
            <a:off x="485215" y="1459889"/>
            <a:ext cx="3584864" cy="13852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4EB6999C-0C26-D763-79C9-4BEF8A2D932A}"/>
              </a:ext>
            </a:extLst>
          </p:cNvPr>
          <p:cNvPicPr>
            <a:picLocks noChangeAspect="1"/>
          </p:cNvPicPr>
          <p:nvPr/>
        </p:nvPicPr>
        <p:blipFill>
          <a:blip r:embed="rId4"/>
          <a:stretch>
            <a:fillRect/>
          </a:stretch>
        </p:blipFill>
        <p:spPr>
          <a:xfrm>
            <a:off x="5965644" y="706684"/>
            <a:ext cx="2693141" cy="3839668"/>
          </a:xfrm>
          <a:prstGeom prst="rect">
            <a:avLst/>
          </a:prstGeom>
        </p:spPr>
      </p:pic>
      <p:sp>
        <p:nvSpPr>
          <p:cNvPr id="14" name="TextBox 13">
            <a:extLst>
              <a:ext uri="{FF2B5EF4-FFF2-40B4-BE49-F238E27FC236}">
                <a16:creationId xmlns:a16="http://schemas.microsoft.com/office/drawing/2014/main" id="{E1E926B0-B7E7-A58A-C82C-98559CB76BB7}"/>
              </a:ext>
            </a:extLst>
          </p:cNvPr>
          <p:cNvSpPr txBox="1"/>
          <p:nvPr/>
        </p:nvSpPr>
        <p:spPr>
          <a:xfrm>
            <a:off x="7923688" y="536410"/>
            <a:ext cx="1136850" cy="307777"/>
          </a:xfrm>
          <a:prstGeom prst="rect">
            <a:avLst/>
          </a:prstGeom>
          <a:noFill/>
        </p:spPr>
        <p:txBody>
          <a:bodyPr wrap="none" rtlCol="0">
            <a:spAutoFit/>
          </a:bodyPr>
          <a:lstStyle/>
          <a:p>
            <a:r>
              <a:rPr lang="en-US" i="1" dirty="0">
                <a:latin typeface="Palatino" pitchFamily="2" charset="77"/>
                <a:ea typeface="Palatino" pitchFamily="2" charset="77"/>
              </a:rPr>
              <a:t>C: </a:t>
            </a:r>
            <a:r>
              <a:rPr lang="en-US" i="1" dirty="0" err="1">
                <a:latin typeface="Palatino" pitchFamily="2" charset="77"/>
                <a:ea typeface="Palatino" pitchFamily="2" charset="77"/>
              </a:rPr>
              <a:t>E.Legnani</a:t>
            </a:r>
            <a:endParaRPr lang="en-US" i="1" dirty="0">
              <a:latin typeface="Palatino" pitchFamily="2" charset="77"/>
              <a:ea typeface="Palatino" pitchFamily="2" charset="77"/>
            </a:endParaRPr>
          </a:p>
        </p:txBody>
      </p:sp>
      <p:sp>
        <p:nvSpPr>
          <p:cNvPr id="18" name="TextBox 17">
            <a:extLst>
              <a:ext uri="{FF2B5EF4-FFF2-40B4-BE49-F238E27FC236}">
                <a16:creationId xmlns:a16="http://schemas.microsoft.com/office/drawing/2014/main" id="{273B2FBE-43A0-8F68-4407-C495DCD38BED}"/>
              </a:ext>
            </a:extLst>
          </p:cNvPr>
          <p:cNvSpPr txBox="1"/>
          <p:nvPr/>
        </p:nvSpPr>
        <p:spPr>
          <a:xfrm>
            <a:off x="310675" y="2990985"/>
            <a:ext cx="2323072" cy="307777"/>
          </a:xfrm>
          <a:prstGeom prst="rect">
            <a:avLst/>
          </a:prstGeom>
          <a:noFill/>
        </p:spPr>
        <p:txBody>
          <a:bodyPr wrap="none" rtlCol="0">
            <a:spAutoFit/>
          </a:bodyPr>
          <a:lstStyle/>
          <a:p>
            <a:r>
              <a:rPr lang="en-US" dirty="0">
                <a:latin typeface="Palatino" pitchFamily="2" charset="77"/>
                <a:ea typeface="Palatino" pitchFamily="2" charset="77"/>
              </a:rPr>
              <a:t>Higher order lensing effect</a:t>
            </a:r>
          </a:p>
        </p:txBody>
      </p:sp>
      <p:sp>
        <p:nvSpPr>
          <p:cNvPr id="20" name="TextBox 19">
            <a:extLst>
              <a:ext uri="{FF2B5EF4-FFF2-40B4-BE49-F238E27FC236}">
                <a16:creationId xmlns:a16="http://schemas.microsoft.com/office/drawing/2014/main" id="{3C4B3F9B-1672-9154-67A9-590CB4A3BFFD}"/>
              </a:ext>
            </a:extLst>
          </p:cNvPr>
          <p:cNvSpPr txBox="1"/>
          <p:nvPr/>
        </p:nvSpPr>
        <p:spPr>
          <a:xfrm>
            <a:off x="692728" y="844187"/>
            <a:ext cx="3001143" cy="307777"/>
          </a:xfrm>
          <a:prstGeom prst="rect">
            <a:avLst/>
          </a:prstGeom>
          <a:noFill/>
        </p:spPr>
        <p:txBody>
          <a:bodyPr wrap="none" rtlCol="0">
            <a:spAutoFit/>
          </a:bodyPr>
          <a:lstStyle/>
          <a:p>
            <a:r>
              <a:rPr lang="en-US" dirty="0">
                <a:latin typeface="Palatino" pitchFamily="2" charset="77"/>
                <a:ea typeface="Palatino" pitchFamily="2" charset="77"/>
              </a:rPr>
              <a:t>Change in the galaxy position field!</a:t>
            </a:r>
          </a:p>
        </p:txBody>
      </p:sp>
      <p:sp>
        <p:nvSpPr>
          <p:cNvPr id="22" name="TextBox 21">
            <a:extLst>
              <a:ext uri="{FF2B5EF4-FFF2-40B4-BE49-F238E27FC236}">
                <a16:creationId xmlns:a16="http://schemas.microsoft.com/office/drawing/2014/main" id="{DD443FCC-70A0-6ADB-F2D7-79D973C978F4}"/>
              </a:ext>
            </a:extLst>
          </p:cNvPr>
          <p:cNvSpPr txBox="1"/>
          <p:nvPr/>
        </p:nvSpPr>
        <p:spPr>
          <a:xfrm>
            <a:off x="581890" y="3444606"/>
            <a:ext cx="2839239" cy="307777"/>
          </a:xfrm>
          <a:prstGeom prst="rect">
            <a:avLst/>
          </a:prstGeom>
          <a:noFill/>
        </p:spPr>
        <p:txBody>
          <a:bodyPr wrap="none" rtlCol="0">
            <a:spAutoFit/>
          </a:bodyPr>
          <a:lstStyle/>
          <a:p>
            <a:r>
              <a:rPr lang="en-US" dirty="0">
                <a:solidFill>
                  <a:srgbClr val="00B050"/>
                </a:solidFill>
                <a:latin typeface="Palatino" pitchFamily="2" charset="77"/>
                <a:ea typeface="Palatino" pitchFamily="2" charset="77"/>
              </a:rPr>
              <a:t>Effect of change of apparent area</a:t>
            </a:r>
          </a:p>
        </p:txBody>
      </p:sp>
      <p:sp>
        <p:nvSpPr>
          <p:cNvPr id="23" name="TextBox 22">
            <a:extLst>
              <a:ext uri="{FF2B5EF4-FFF2-40B4-BE49-F238E27FC236}">
                <a16:creationId xmlns:a16="http://schemas.microsoft.com/office/drawing/2014/main" id="{4B6A100C-9869-A2AF-F06E-DA4BA17B7489}"/>
              </a:ext>
            </a:extLst>
          </p:cNvPr>
          <p:cNvSpPr txBox="1"/>
          <p:nvPr/>
        </p:nvSpPr>
        <p:spPr>
          <a:xfrm>
            <a:off x="570899" y="3834650"/>
            <a:ext cx="5319085" cy="307777"/>
          </a:xfrm>
          <a:prstGeom prst="rect">
            <a:avLst/>
          </a:prstGeom>
          <a:noFill/>
        </p:spPr>
        <p:txBody>
          <a:bodyPr wrap="none" rtlCol="0">
            <a:spAutoFit/>
          </a:bodyPr>
          <a:lstStyle/>
          <a:p>
            <a:r>
              <a:rPr lang="en-US" dirty="0">
                <a:solidFill>
                  <a:schemeClr val="accent4">
                    <a:lumMod val="75000"/>
                  </a:schemeClr>
                </a:solidFill>
                <a:latin typeface="Palatino" pitchFamily="2" charset="77"/>
                <a:ea typeface="Palatino" pitchFamily="2" charset="77"/>
              </a:rPr>
              <a:t>Effect of change of fluxes, which has an impact on the selection. </a:t>
            </a:r>
          </a:p>
        </p:txBody>
      </p:sp>
      <p:cxnSp>
        <p:nvCxnSpPr>
          <p:cNvPr id="25" name="Straight Arrow Connector 24">
            <a:extLst>
              <a:ext uri="{FF2B5EF4-FFF2-40B4-BE49-F238E27FC236}">
                <a16:creationId xmlns:a16="http://schemas.microsoft.com/office/drawing/2014/main" id="{E806E017-AC43-7623-D773-DE52DE12347C}"/>
              </a:ext>
            </a:extLst>
          </p:cNvPr>
          <p:cNvCxnSpPr>
            <a:cxnSpLocks/>
          </p:cNvCxnSpPr>
          <p:nvPr/>
        </p:nvCxnSpPr>
        <p:spPr>
          <a:xfrm flipH="1">
            <a:off x="1028700" y="1196775"/>
            <a:ext cx="197427" cy="4910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C4831B43-54CE-FCCC-972F-03B56C0B604C}"/>
              </a:ext>
            </a:extLst>
          </p:cNvPr>
          <p:cNvCxnSpPr>
            <a:cxnSpLocks/>
          </p:cNvCxnSpPr>
          <p:nvPr/>
        </p:nvCxnSpPr>
        <p:spPr>
          <a:xfrm flipV="1">
            <a:off x="1714500" y="2571750"/>
            <a:ext cx="188295" cy="4192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50499056-D2F8-411D-6916-467F18B127CB}"/>
              </a:ext>
            </a:extLst>
          </p:cNvPr>
          <p:cNvCxnSpPr>
            <a:cxnSpLocks/>
          </p:cNvCxnSpPr>
          <p:nvPr/>
        </p:nvCxnSpPr>
        <p:spPr>
          <a:xfrm flipV="1">
            <a:off x="2593672" y="2735231"/>
            <a:ext cx="0" cy="736208"/>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A12FA360-6C24-2017-F3D2-0386B08E73D3}"/>
              </a:ext>
            </a:extLst>
          </p:cNvPr>
          <p:cNvCxnSpPr>
            <a:cxnSpLocks/>
          </p:cNvCxnSpPr>
          <p:nvPr/>
        </p:nvCxnSpPr>
        <p:spPr>
          <a:xfrm flipV="1">
            <a:off x="3514999" y="2776769"/>
            <a:ext cx="0" cy="1057881"/>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ZoneTexte 2">
            <a:extLst>
              <a:ext uri="{FF2B5EF4-FFF2-40B4-BE49-F238E27FC236}">
                <a16:creationId xmlns:a16="http://schemas.microsoft.com/office/drawing/2014/main" id="{B470871B-DD83-189C-98FB-9D3010B84D50}"/>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
        <p:nvSpPr>
          <p:cNvPr id="11" name="Espace réservé du numéro de diapositive 29">
            <a:extLst>
              <a:ext uri="{FF2B5EF4-FFF2-40B4-BE49-F238E27FC236}">
                <a16:creationId xmlns:a16="http://schemas.microsoft.com/office/drawing/2014/main" id="{7D9EFE66-9D1F-CA55-8012-4A494FC67A61}"/>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9</a:t>
            </a:r>
            <a:endParaRPr lang="fr-ES" sz="1350" dirty="0"/>
          </a:p>
        </p:txBody>
      </p:sp>
    </p:spTree>
    <p:extLst>
      <p:ext uri="{BB962C8B-B14F-4D97-AF65-F5344CB8AC3E}">
        <p14:creationId xmlns:p14="http://schemas.microsoft.com/office/powerpoint/2010/main" val="1289439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2BC49-D850-FDEF-4622-BAAF3717487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EC6413-671C-E88C-9866-B5A7115BB482}"/>
              </a:ext>
            </a:extLst>
          </p:cNvPr>
          <p:cNvSpPr>
            <a:spLocks noGrp="1"/>
          </p:cNvSpPr>
          <p:nvPr>
            <p:ph type="title"/>
          </p:nvPr>
        </p:nvSpPr>
        <p:spPr>
          <a:xfrm>
            <a:off x="1572040" y="-171232"/>
            <a:ext cx="8445539" cy="994200"/>
          </a:xfrm>
        </p:spPr>
        <p:txBody>
          <a:bodyPr/>
          <a:lstStyle/>
          <a:p>
            <a:r>
              <a:rPr lang="en-US" b="1" dirty="0">
                <a:latin typeface="Palatino" pitchFamily="2" charset="77"/>
                <a:ea typeface="Palatino" pitchFamily="2" charset="77"/>
              </a:rPr>
              <a:t>Modelling: redshift uncertainties</a:t>
            </a:r>
            <a:endParaRPr lang="en-GB" dirty="0">
              <a:latin typeface="Palatino" pitchFamily="2" charset="77"/>
              <a:ea typeface="Palatino" pitchFamily="2" charset="77"/>
            </a:endParaRPr>
          </a:p>
        </p:txBody>
      </p:sp>
      <p:sp>
        <p:nvSpPr>
          <p:cNvPr id="3" name="Espace réservé du texte 2">
            <a:extLst>
              <a:ext uri="{FF2B5EF4-FFF2-40B4-BE49-F238E27FC236}">
                <a16:creationId xmlns:a16="http://schemas.microsoft.com/office/drawing/2014/main" id="{E49F56A9-CE8E-B1FE-75AA-9745B2B12C96}"/>
              </a:ext>
            </a:extLst>
          </p:cNvPr>
          <p:cNvSpPr>
            <a:spLocks noGrp="1"/>
          </p:cNvSpPr>
          <p:nvPr>
            <p:ph type="body" idx="1"/>
          </p:nvPr>
        </p:nvSpPr>
        <p:spPr>
          <a:xfrm>
            <a:off x="9429745" y="1297738"/>
            <a:ext cx="4896329" cy="3263400"/>
          </a:xfrm>
        </p:spPr>
        <p:txBody>
          <a:bodyPr>
            <a:normAutofi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Between Y1, Y3, and Y6, increase </a:t>
            </a:r>
            <a:r>
              <a:rPr lang="en-US" sz="1600" b="1" dirty="0">
                <a:latin typeface="Helvetica Neue" panose="02000503000000020004" pitchFamily="2" charset="0"/>
                <a:ea typeface="Helvetica Neue" panose="02000503000000020004" pitchFamily="2" charset="0"/>
                <a:cs typeface="Helvetica Neue" panose="02000503000000020004" pitchFamily="2" charset="0"/>
              </a:rPr>
              <a:t>area, depth</a:t>
            </a:r>
            <a:r>
              <a:rPr lang="en-US" sz="1600" dirty="0">
                <a:latin typeface="Helvetica Neue" panose="02000503000000020004" pitchFamily="2" charset="0"/>
                <a:ea typeface="Helvetica Neue" panose="02000503000000020004" pitchFamily="2" charset="0"/>
                <a:cs typeface="Helvetica Neue" panose="02000503000000020004" pitchFamily="2" charset="0"/>
              </a:rPr>
              <a:t>, but also </a:t>
            </a:r>
            <a:r>
              <a:rPr lang="en-US" sz="1600" b="1" dirty="0">
                <a:latin typeface="Helvetica Neue" panose="02000503000000020004" pitchFamily="2" charset="0"/>
                <a:ea typeface="Helvetica Neue" panose="02000503000000020004" pitchFamily="2" charset="0"/>
                <a:cs typeface="Helvetica Neue" panose="02000503000000020004" pitchFamily="2" charset="0"/>
              </a:rPr>
              <a:t>methodology improvements. </a:t>
            </a:r>
          </a:p>
          <a:p>
            <a:endParaRPr lang="en-US" sz="1600" dirty="0">
              <a:latin typeface="Helvetica Neue" panose="02000503000000020004" pitchFamily="2" charset="0"/>
              <a:ea typeface="Helvetica Neue" panose="02000503000000020004" pitchFamily="2" charset="0"/>
              <a:cs typeface="Helvetica Neue" panose="02000503000000020004" pitchFamily="2" charset="0"/>
            </a:endParaRPr>
          </a:p>
          <a:p>
            <a:r>
              <a:rPr lang="en-US" sz="1600" dirty="0">
                <a:latin typeface="Helvetica Neue" panose="02000503000000020004" pitchFamily="2" charset="0"/>
                <a:ea typeface="Helvetica Neue" panose="02000503000000020004" pitchFamily="2" charset="0"/>
                <a:cs typeface="Helvetica Neue" panose="02000503000000020004" pitchFamily="2" charset="0"/>
              </a:rPr>
              <a:t>Yet S</a:t>
            </a:r>
            <a:r>
              <a:rPr lang="en-US" sz="1600" baseline="-25000" dirty="0">
                <a:latin typeface="Helvetica Neue" panose="02000503000000020004" pitchFamily="2" charset="0"/>
                <a:ea typeface="Helvetica Neue" panose="02000503000000020004" pitchFamily="2" charset="0"/>
                <a:cs typeface="Helvetica Neue" panose="02000503000000020004" pitchFamily="2" charset="0"/>
              </a:rPr>
              <a:t>8</a:t>
            </a:r>
            <a:r>
              <a:rPr lang="en-US" sz="1600" dirty="0">
                <a:latin typeface="Helvetica Neue" panose="02000503000000020004" pitchFamily="2" charset="0"/>
                <a:ea typeface="Helvetica Neue" panose="02000503000000020004" pitchFamily="2" charset="0"/>
                <a:cs typeface="Helvetica Neue" panose="02000503000000020004" pitchFamily="2" charset="0"/>
              </a:rPr>
              <a:t> constraints are </a:t>
            </a:r>
            <a:r>
              <a:rPr lang="en-US" sz="1600" b="1" dirty="0">
                <a:latin typeface="Helvetica Neue" panose="02000503000000020004" pitchFamily="2" charset="0"/>
                <a:ea typeface="Helvetica Neue" panose="02000503000000020004" pitchFamily="2" charset="0"/>
                <a:cs typeface="Helvetica Neue" panose="02000503000000020004" pitchFamily="2" charset="0"/>
              </a:rPr>
              <a:t>consistent across releases</a:t>
            </a:r>
            <a:r>
              <a:rPr lang="en-US" sz="1600" dirty="0">
                <a:latin typeface="Helvetica Neue" panose="02000503000000020004" pitchFamily="2" charset="0"/>
                <a:ea typeface="Helvetica Neue" panose="02000503000000020004" pitchFamily="2" charset="0"/>
                <a:cs typeface="Helvetica Neue" panose="02000503000000020004" pitchFamily="2" charset="0"/>
              </a:rPr>
              <a:t>, Y3 vs Y6. </a:t>
            </a:r>
          </a:p>
          <a:p>
            <a:r>
              <a:rPr lang="en-US" sz="1600" dirty="0">
                <a:latin typeface="Helvetica Neue" panose="02000503000000020004" pitchFamily="2" charset="0"/>
                <a:ea typeface="Helvetica Neue" panose="02000503000000020004" pitchFamily="2" charset="0"/>
                <a:cs typeface="Helvetica Neue" panose="02000503000000020004" pitchFamily="2" charset="0"/>
              </a:rPr>
              <a:t>With respect to </a:t>
            </a:r>
            <a:r>
              <a:rPr lang="en-US" sz="1600" i="1" dirty="0">
                <a:latin typeface="Helvetica Neue" panose="02000503000000020004" pitchFamily="2" charset="0"/>
                <a:ea typeface="Helvetica Neue" panose="02000503000000020004" pitchFamily="2" charset="0"/>
                <a:cs typeface="Helvetica Neue" panose="02000503000000020004" pitchFamily="2" charset="0"/>
              </a:rPr>
              <a:t>Planck,</a:t>
            </a:r>
            <a:r>
              <a:rPr lang="en-US" sz="1600" dirty="0">
                <a:latin typeface="Helvetica Neue" panose="02000503000000020004" pitchFamily="2" charset="0"/>
                <a:ea typeface="Helvetica Neue" panose="02000503000000020004" pitchFamily="2" charset="0"/>
                <a:cs typeface="Helvetica Neue" panose="02000503000000020004" pitchFamily="2" charset="0"/>
              </a:rPr>
              <a:t> the difference has decreased Y6 vs Y3.</a:t>
            </a:r>
          </a:p>
          <a:p>
            <a:endParaRPr lang="en-GB" sz="1600" dirty="0">
              <a:latin typeface="Helvetica Neue" panose="02000503000000020004" pitchFamily="2" charset="0"/>
              <a:ea typeface="Helvetica Neue" panose="02000503000000020004" pitchFamily="2" charset="0"/>
              <a:cs typeface="Helvetica Neue" panose="02000503000000020004" pitchFamily="2" charset="0"/>
            </a:endParaRPr>
          </a:p>
          <a:p>
            <a:r>
              <a:rPr lang="en-GB" sz="1600" dirty="0">
                <a:latin typeface="Helvetica Neue" panose="02000503000000020004" pitchFamily="2" charset="0"/>
                <a:ea typeface="Helvetica Neue" panose="02000503000000020004" pitchFamily="2" charset="0"/>
                <a:cs typeface="Helvetica Neue" panose="02000503000000020004" pitchFamily="2" charset="0"/>
              </a:rPr>
              <a:t>This is a huge success of DES.</a:t>
            </a:r>
          </a:p>
        </p:txBody>
      </p:sp>
      <p:sp>
        <p:nvSpPr>
          <p:cNvPr id="7" name="Rectangle aux angles arrondis">
            <a:extLst>
              <a:ext uri="{FF2B5EF4-FFF2-40B4-BE49-F238E27FC236}">
                <a16:creationId xmlns:a16="http://schemas.microsoft.com/office/drawing/2014/main" id="{AACED30D-8FCB-F34D-B04F-C77499F3188D}"/>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8" name="Rectangle aux angles arrondis">
            <a:extLst>
              <a:ext uri="{FF2B5EF4-FFF2-40B4-BE49-F238E27FC236}">
                <a16:creationId xmlns:a16="http://schemas.microsoft.com/office/drawing/2014/main" id="{3F2D7386-EB82-2965-735A-48CABC7BF8E3}"/>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B1D378C-B393-BF58-E776-2B3EE4734BBB}"/>
                  </a:ext>
                </a:extLst>
              </p:cNvPr>
              <p:cNvSpPr txBox="1"/>
              <p:nvPr/>
            </p:nvSpPr>
            <p:spPr>
              <a:xfrm>
                <a:off x="329752" y="822968"/>
                <a:ext cx="5174673" cy="160043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Palatino" pitchFamily="2" charset="77"/>
                    <a:ea typeface="Palatino" pitchFamily="2" charset="77"/>
                  </a:rPr>
                  <a:t>Here I am not talking about the redshift calibration (arguably the crux of WL calibration), </a:t>
                </a:r>
                <a:r>
                  <a:rPr lang="en-US" sz="1200" i="1" dirty="0">
                    <a:latin typeface="Palatino" pitchFamily="2" charset="77"/>
                    <a:ea typeface="Palatino" pitchFamily="2" charset="77"/>
                  </a:rPr>
                  <a:t>cf. Tyann’s talk. </a:t>
                </a:r>
              </a:p>
              <a:p>
                <a:pPr marL="285750" indent="-285750">
                  <a:buFont typeface="Arial" panose="020B0604020202020204" pitchFamily="34" charset="0"/>
                  <a:buChar char="•"/>
                </a:pPr>
                <a:endParaRPr lang="en-US" dirty="0">
                  <a:latin typeface="Palatino" pitchFamily="2" charset="77"/>
                  <a:ea typeface="Palatino" pitchFamily="2" charset="77"/>
                </a:endParaRPr>
              </a:p>
              <a:p>
                <a:pPr marL="285750" indent="-285750">
                  <a:buFont typeface="Arial" panose="020B0604020202020204" pitchFamily="34" charset="0"/>
                  <a:buChar char="•"/>
                </a:pPr>
                <a:r>
                  <a:rPr lang="en-US" dirty="0">
                    <a:latin typeface="Palatino" pitchFamily="2" charset="77"/>
                    <a:ea typeface="Palatino" pitchFamily="2" charset="77"/>
                  </a:rPr>
                  <a:t>Let’s assume we have a sample of </a:t>
                </a:r>
                <a14:m>
                  <m:oMath xmlns:m="http://schemas.openxmlformats.org/officeDocument/2006/math">
                    <m:r>
                      <a:rPr lang="en-GB" b="0" i="1" smtClean="0">
                        <a:latin typeface="Cambria Math" panose="02040503050406030204" pitchFamily="18" charset="0"/>
                      </a:rPr>
                      <m:t>𝑛</m:t>
                    </m:r>
                    <m:r>
                      <a:rPr lang="en-GB" b="0" i="1" smtClean="0">
                        <a:latin typeface="Cambria Math" panose="02040503050406030204" pitchFamily="18" charset="0"/>
                      </a:rPr>
                      <m:t>(</m:t>
                    </m:r>
                    <m:r>
                      <a:rPr lang="en-GB" b="0" i="1" smtClean="0">
                        <a:latin typeface="Cambria Math" panose="02040503050406030204" pitchFamily="18" charset="0"/>
                      </a:rPr>
                      <m:t>𝑧</m:t>
                    </m:r>
                    <m:r>
                      <a:rPr lang="en-GB" b="0" i="1" smtClean="0">
                        <a:latin typeface="Cambria Math" panose="02040503050406030204" pitchFamily="18" charset="0"/>
                      </a:rPr>
                      <m:t>)</m:t>
                    </m:r>
                  </m:oMath>
                </a14:m>
                <a:r>
                  <a:rPr lang="en-US" dirty="0">
                    <a:latin typeface="Palatino" pitchFamily="2" charset="77"/>
                    <a:ea typeface="Palatino" pitchFamily="2" charset="77"/>
                  </a:rPr>
                  <a:t> candidates per bin from the calibration </a:t>
                </a:r>
                <a:r>
                  <a:rPr lang="en-US" i="1" dirty="0">
                    <a:latin typeface="Palatino" pitchFamily="2" charset="77"/>
                    <a:ea typeface="Palatino" pitchFamily="2" charset="77"/>
                  </a:rPr>
                  <a:t>(btw, 3 papers, 3 years of work from 10 </a:t>
                </a:r>
                <a:r>
                  <a:rPr lang="en-US" i="1" dirty="0" err="1">
                    <a:latin typeface="Palatino" pitchFamily="2" charset="77"/>
                    <a:ea typeface="Palatino" pitchFamily="2" charset="77"/>
                  </a:rPr>
                  <a:t>phds+postdocs+seniors</a:t>
                </a:r>
                <a:r>
                  <a:rPr lang="en-US" i="1" dirty="0">
                    <a:latin typeface="Palatino" pitchFamily="2" charset="77"/>
                    <a:ea typeface="Palatino" pitchFamily="2" charset="77"/>
                  </a:rPr>
                  <a:t>)</a:t>
                </a:r>
              </a:p>
              <a:p>
                <a:pPr marL="285750" indent="-285750">
                  <a:buFont typeface="Arial" panose="020B0604020202020204" pitchFamily="34" charset="0"/>
                  <a:buChar char="•"/>
                </a:pPr>
                <a:r>
                  <a:rPr lang="en-US" i="1" dirty="0">
                    <a:latin typeface="Palatino" pitchFamily="2" charset="77"/>
                    <a:ea typeface="Palatino" pitchFamily="2" charset="77"/>
                  </a:rPr>
                  <a:t>We want to marginalize over </a:t>
                </a:r>
                <a:r>
                  <a:rPr lang="en-US" i="1" dirty="0">
                    <a:latin typeface="Palatino" pitchFamily="2" charset="77"/>
                    <a:ea typeface="Palatino" pitchFamily="2" charset="77"/>
                    <a:sym typeface="Wingdings" pitchFamily="2" charset="2"/>
                  </a:rPr>
                  <a:t> </a:t>
                </a:r>
                <a14:m>
                  <m:oMath xmlns:m="http://schemas.openxmlformats.org/officeDocument/2006/math">
                    <m:r>
                      <a:rPr lang="en-GB" b="0" i="1" smtClean="0">
                        <a:latin typeface="Cambria Math" panose="02040503050406030204" pitchFamily="18" charset="0"/>
                        <a:sym typeface="Wingdings" pitchFamily="2" charset="2"/>
                      </a:rPr>
                      <m:t>𝑛</m:t>
                    </m:r>
                    <m:r>
                      <a:rPr lang="en-GB" b="0" i="1" smtClean="0">
                        <a:latin typeface="Cambria Math" panose="02040503050406030204" pitchFamily="18" charset="0"/>
                        <a:sym typeface="Wingdings" pitchFamily="2" charset="2"/>
                      </a:rPr>
                      <m:t>(</m:t>
                    </m:r>
                    <m:r>
                      <a:rPr lang="en-GB" b="0" i="1" smtClean="0">
                        <a:latin typeface="Cambria Math" panose="02040503050406030204" pitchFamily="18" charset="0"/>
                        <a:sym typeface="Wingdings" pitchFamily="2" charset="2"/>
                      </a:rPr>
                      <m:t>𝑧</m:t>
                    </m:r>
                    <m:r>
                      <a:rPr lang="en-GB" b="0" i="1" smtClean="0">
                        <a:latin typeface="Cambria Math" panose="02040503050406030204" pitchFamily="18" charset="0"/>
                        <a:sym typeface="Wingdings" pitchFamily="2" charset="2"/>
                      </a:rPr>
                      <m:t>)</m:t>
                    </m:r>
                  </m:oMath>
                </a14:m>
                <a:r>
                  <a:rPr lang="en-US" i="1" dirty="0">
                    <a:latin typeface="Palatino" pitchFamily="2" charset="77"/>
                    <a:ea typeface="Palatino" pitchFamily="2" charset="77"/>
                    <a:sym typeface="Wingdings" pitchFamily="2" charset="2"/>
                  </a:rPr>
                  <a:t> parametric model</a:t>
                </a:r>
                <a:endParaRPr lang="en-US" i="1" dirty="0">
                  <a:latin typeface="Palatino" pitchFamily="2" charset="77"/>
                  <a:ea typeface="Palatino" pitchFamily="2" charset="77"/>
                </a:endParaRPr>
              </a:p>
            </p:txBody>
          </p:sp>
        </mc:Choice>
        <mc:Fallback xmlns="">
          <p:sp>
            <p:nvSpPr>
              <p:cNvPr id="4" name="TextBox 3">
                <a:extLst>
                  <a:ext uri="{FF2B5EF4-FFF2-40B4-BE49-F238E27FC236}">
                    <a16:creationId xmlns:a16="http://schemas.microsoft.com/office/drawing/2014/main" id="{3B1D378C-B393-BF58-E776-2B3EE4734BBB}"/>
                  </a:ext>
                </a:extLst>
              </p:cNvPr>
              <p:cNvSpPr txBox="1">
                <a:spLocks noRot="1" noChangeAspect="1" noMove="1" noResize="1" noEditPoints="1" noAdjustHandles="1" noChangeArrowheads="1" noChangeShapeType="1" noTextEdit="1"/>
              </p:cNvSpPr>
              <p:nvPr/>
            </p:nvSpPr>
            <p:spPr>
              <a:xfrm>
                <a:off x="329752" y="822968"/>
                <a:ext cx="5174673" cy="1600438"/>
              </a:xfrm>
              <a:prstGeom prst="rect">
                <a:avLst/>
              </a:prstGeom>
              <a:blipFill>
                <a:blip r:embed="rId3"/>
                <a:stretch>
                  <a:fillRect l="-244" t="-781" b="-3125"/>
                </a:stretch>
              </a:blipFill>
            </p:spPr>
            <p:txBody>
              <a:bodyPr/>
              <a:lstStyle/>
              <a:p>
                <a:r>
                  <a:rPr lang="en-US">
                    <a:noFill/>
                  </a:rPr>
                  <a:t> </a:t>
                </a:r>
              </a:p>
            </p:txBody>
          </p:sp>
        </mc:Fallback>
      </mc:AlternateContent>
      <p:pic>
        <p:nvPicPr>
          <p:cNvPr id="5" name="Espace réservé du contenu 4">
            <a:extLst>
              <a:ext uri="{FF2B5EF4-FFF2-40B4-BE49-F238E27FC236}">
                <a16:creationId xmlns:a16="http://schemas.microsoft.com/office/drawing/2014/main" id="{5F036578-EDC3-EB5C-0BAE-B6D2C74EEDD3}"/>
              </a:ext>
            </a:extLst>
          </p:cNvPr>
          <p:cNvPicPr>
            <a:picLocks noChangeAspect="1"/>
          </p:cNvPicPr>
          <p:nvPr/>
        </p:nvPicPr>
        <p:blipFill>
          <a:blip r:embed="rId4"/>
          <a:stretch>
            <a:fillRect/>
          </a:stretch>
        </p:blipFill>
        <p:spPr>
          <a:xfrm>
            <a:off x="5673436" y="1038862"/>
            <a:ext cx="3397828" cy="662115"/>
          </a:xfrm>
          <a:prstGeom prst="rect">
            <a:avLst/>
          </a:prstGeom>
          <a:noFill/>
          <a:ln>
            <a:solidFill>
              <a:schemeClr val="bg1">
                <a:lumMod val="85000"/>
              </a:schemeClr>
            </a:solidFill>
          </a:ln>
          <a:effectLst>
            <a:outerShdw blurRad="50800" dist="38100" dir="2700000" algn="tl" rotWithShape="0">
              <a:prstClr val="black">
                <a:alpha val="40000"/>
              </a:prstClr>
            </a:outerShdw>
          </a:effectLst>
        </p:spPr>
      </p:pic>
      <p:cxnSp>
        <p:nvCxnSpPr>
          <p:cNvPr id="12" name="Straight Connector 11">
            <a:extLst>
              <a:ext uri="{FF2B5EF4-FFF2-40B4-BE49-F238E27FC236}">
                <a16:creationId xmlns:a16="http://schemas.microsoft.com/office/drawing/2014/main" id="{3D8BA411-C77F-72B8-70F2-23654CF1C1FA}"/>
              </a:ext>
            </a:extLst>
          </p:cNvPr>
          <p:cNvCxnSpPr/>
          <p:nvPr/>
        </p:nvCxnSpPr>
        <p:spPr>
          <a:xfrm>
            <a:off x="2691245" y="2722418"/>
            <a:ext cx="0" cy="22548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0C88D07-1BF6-EFAD-43D1-5FDAC3F82758}"/>
              </a:ext>
            </a:extLst>
          </p:cNvPr>
          <p:cNvCxnSpPr/>
          <p:nvPr/>
        </p:nvCxnSpPr>
        <p:spPr>
          <a:xfrm>
            <a:off x="5949346" y="2731645"/>
            <a:ext cx="0" cy="2254827"/>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E32AAAC-181E-F5BB-E03F-180225AD73CB}"/>
              </a:ext>
            </a:extLst>
          </p:cNvPr>
          <p:cNvSpPr txBox="1"/>
          <p:nvPr/>
        </p:nvSpPr>
        <p:spPr>
          <a:xfrm>
            <a:off x="1109956" y="2492222"/>
            <a:ext cx="2423402" cy="307777"/>
          </a:xfrm>
          <a:prstGeom prst="rect">
            <a:avLst/>
          </a:prstGeom>
          <a:noFill/>
        </p:spPr>
        <p:txBody>
          <a:bodyPr wrap="square" rtlCol="0">
            <a:spAutoFit/>
          </a:bodyPr>
          <a:lstStyle/>
          <a:p>
            <a:r>
              <a:rPr lang="en-GB" dirty="0"/>
              <a:t>Y1</a:t>
            </a:r>
            <a:endParaRPr lang="en-US" i="1" dirty="0"/>
          </a:p>
        </p:txBody>
      </p:sp>
      <p:sp>
        <p:nvSpPr>
          <p:cNvPr id="25" name="TextBox 24">
            <a:extLst>
              <a:ext uri="{FF2B5EF4-FFF2-40B4-BE49-F238E27FC236}">
                <a16:creationId xmlns:a16="http://schemas.microsoft.com/office/drawing/2014/main" id="{6D2189D2-56AF-6A53-7AC1-A809D21262DA}"/>
              </a:ext>
            </a:extLst>
          </p:cNvPr>
          <p:cNvSpPr txBox="1"/>
          <p:nvPr/>
        </p:nvSpPr>
        <p:spPr>
          <a:xfrm>
            <a:off x="3930515" y="2511251"/>
            <a:ext cx="2423402" cy="307777"/>
          </a:xfrm>
          <a:prstGeom prst="rect">
            <a:avLst/>
          </a:prstGeom>
          <a:noFill/>
        </p:spPr>
        <p:txBody>
          <a:bodyPr wrap="square" rtlCol="0">
            <a:spAutoFit/>
          </a:bodyPr>
          <a:lstStyle/>
          <a:p>
            <a:r>
              <a:rPr lang="en-GB" dirty="0"/>
              <a:t>Y3</a:t>
            </a:r>
            <a:endParaRPr lang="en-US" i="1" dirty="0"/>
          </a:p>
        </p:txBody>
      </p:sp>
      <p:sp>
        <p:nvSpPr>
          <p:cNvPr id="46" name="TextBox 45">
            <a:extLst>
              <a:ext uri="{FF2B5EF4-FFF2-40B4-BE49-F238E27FC236}">
                <a16:creationId xmlns:a16="http://schemas.microsoft.com/office/drawing/2014/main" id="{CCB9871B-0261-693E-D223-20FE693C76C1}"/>
              </a:ext>
            </a:extLst>
          </p:cNvPr>
          <p:cNvSpPr txBox="1"/>
          <p:nvPr/>
        </p:nvSpPr>
        <p:spPr>
          <a:xfrm>
            <a:off x="7095698" y="2534080"/>
            <a:ext cx="2423402" cy="307777"/>
          </a:xfrm>
          <a:prstGeom prst="rect">
            <a:avLst/>
          </a:prstGeom>
          <a:noFill/>
        </p:spPr>
        <p:txBody>
          <a:bodyPr wrap="square" rtlCol="0">
            <a:spAutoFit/>
          </a:bodyPr>
          <a:lstStyle/>
          <a:p>
            <a:r>
              <a:rPr lang="en-GB" dirty="0"/>
              <a:t>Y6</a:t>
            </a:r>
            <a:endParaRPr lang="en-US" i="1" dirty="0"/>
          </a:p>
        </p:txBody>
      </p:sp>
      <p:sp>
        <p:nvSpPr>
          <p:cNvPr id="6" name="ZoneTexte 2">
            <a:extLst>
              <a:ext uri="{FF2B5EF4-FFF2-40B4-BE49-F238E27FC236}">
                <a16:creationId xmlns:a16="http://schemas.microsoft.com/office/drawing/2014/main" id="{17E403B0-47E6-09E3-8332-C86B3203B8E8}"/>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
        <p:nvSpPr>
          <p:cNvPr id="9" name="Espace réservé du numéro de diapositive 29">
            <a:extLst>
              <a:ext uri="{FF2B5EF4-FFF2-40B4-BE49-F238E27FC236}">
                <a16:creationId xmlns:a16="http://schemas.microsoft.com/office/drawing/2014/main" id="{7C458907-53BF-8B79-092F-E4B7E903F6E1}"/>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10</a:t>
            </a:r>
            <a:endParaRPr lang="fr-ES" sz="1350" dirty="0"/>
          </a:p>
        </p:txBody>
      </p:sp>
    </p:spTree>
    <p:extLst>
      <p:ext uri="{BB962C8B-B14F-4D97-AF65-F5344CB8AC3E}">
        <p14:creationId xmlns:p14="http://schemas.microsoft.com/office/powerpoint/2010/main" val="2293979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33FCD-5FE3-4E68-B072-5ECC0BCE7D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B74C243-652B-FE2F-18BE-00F9FD0ABD26}"/>
              </a:ext>
            </a:extLst>
          </p:cNvPr>
          <p:cNvSpPr>
            <a:spLocks noGrp="1"/>
          </p:cNvSpPr>
          <p:nvPr>
            <p:ph type="title"/>
          </p:nvPr>
        </p:nvSpPr>
        <p:spPr>
          <a:xfrm>
            <a:off x="1572040" y="-171232"/>
            <a:ext cx="8445539" cy="994200"/>
          </a:xfrm>
        </p:spPr>
        <p:txBody>
          <a:bodyPr/>
          <a:lstStyle/>
          <a:p>
            <a:r>
              <a:rPr lang="en-US" b="1" dirty="0">
                <a:latin typeface="Palatino" pitchFamily="2" charset="77"/>
                <a:ea typeface="Palatino" pitchFamily="2" charset="77"/>
              </a:rPr>
              <a:t>Modelling: redshift uncertainties</a:t>
            </a:r>
            <a:endParaRPr lang="en-GB" dirty="0">
              <a:latin typeface="Palatino" pitchFamily="2" charset="77"/>
              <a:ea typeface="Palatino" pitchFamily="2" charset="77"/>
            </a:endParaRPr>
          </a:p>
        </p:txBody>
      </p:sp>
      <p:sp>
        <p:nvSpPr>
          <p:cNvPr id="3" name="Espace réservé du texte 2">
            <a:extLst>
              <a:ext uri="{FF2B5EF4-FFF2-40B4-BE49-F238E27FC236}">
                <a16:creationId xmlns:a16="http://schemas.microsoft.com/office/drawing/2014/main" id="{EDEBDBCD-7BAD-6A15-16F7-301A7BE5A600}"/>
              </a:ext>
            </a:extLst>
          </p:cNvPr>
          <p:cNvSpPr>
            <a:spLocks noGrp="1"/>
          </p:cNvSpPr>
          <p:nvPr>
            <p:ph type="body" idx="1"/>
          </p:nvPr>
        </p:nvSpPr>
        <p:spPr>
          <a:xfrm>
            <a:off x="9429745" y="1297738"/>
            <a:ext cx="4896329" cy="3263400"/>
          </a:xfrm>
        </p:spPr>
        <p:txBody>
          <a:bodyPr>
            <a:normAutofi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Between Y1, Y3, and Y6, increase </a:t>
            </a:r>
            <a:r>
              <a:rPr lang="en-US" sz="1600" b="1" dirty="0">
                <a:latin typeface="Helvetica Neue" panose="02000503000000020004" pitchFamily="2" charset="0"/>
                <a:ea typeface="Helvetica Neue" panose="02000503000000020004" pitchFamily="2" charset="0"/>
                <a:cs typeface="Helvetica Neue" panose="02000503000000020004" pitchFamily="2" charset="0"/>
              </a:rPr>
              <a:t>area, depth</a:t>
            </a:r>
            <a:r>
              <a:rPr lang="en-US" sz="1600" dirty="0">
                <a:latin typeface="Helvetica Neue" panose="02000503000000020004" pitchFamily="2" charset="0"/>
                <a:ea typeface="Helvetica Neue" panose="02000503000000020004" pitchFamily="2" charset="0"/>
                <a:cs typeface="Helvetica Neue" panose="02000503000000020004" pitchFamily="2" charset="0"/>
              </a:rPr>
              <a:t>, but also </a:t>
            </a:r>
            <a:r>
              <a:rPr lang="en-US" sz="1600" b="1" dirty="0">
                <a:latin typeface="Helvetica Neue" panose="02000503000000020004" pitchFamily="2" charset="0"/>
                <a:ea typeface="Helvetica Neue" panose="02000503000000020004" pitchFamily="2" charset="0"/>
                <a:cs typeface="Helvetica Neue" panose="02000503000000020004" pitchFamily="2" charset="0"/>
              </a:rPr>
              <a:t>methodology improvements. </a:t>
            </a:r>
          </a:p>
          <a:p>
            <a:endParaRPr lang="en-US" sz="1600" dirty="0">
              <a:latin typeface="Helvetica Neue" panose="02000503000000020004" pitchFamily="2" charset="0"/>
              <a:ea typeface="Helvetica Neue" panose="02000503000000020004" pitchFamily="2" charset="0"/>
              <a:cs typeface="Helvetica Neue" panose="02000503000000020004" pitchFamily="2" charset="0"/>
            </a:endParaRPr>
          </a:p>
          <a:p>
            <a:r>
              <a:rPr lang="en-US" sz="1600" dirty="0">
                <a:latin typeface="Helvetica Neue" panose="02000503000000020004" pitchFamily="2" charset="0"/>
                <a:ea typeface="Helvetica Neue" panose="02000503000000020004" pitchFamily="2" charset="0"/>
                <a:cs typeface="Helvetica Neue" panose="02000503000000020004" pitchFamily="2" charset="0"/>
              </a:rPr>
              <a:t>Yet S</a:t>
            </a:r>
            <a:r>
              <a:rPr lang="en-US" sz="1600" baseline="-25000" dirty="0">
                <a:latin typeface="Helvetica Neue" panose="02000503000000020004" pitchFamily="2" charset="0"/>
                <a:ea typeface="Helvetica Neue" panose="02000503000000020004" pitchFamily="2" charset="0"/>
                <a:cs typeface="Helvetica Neue" panose="02000503000000020004" pitchFamily="2" charset="0"/>
              </a:rPr>
              <a:t>8</a:t>
            </a:r>
            <a:r>
              <a:rPr lang="en-US" sz="1600" dirty="0">
                <a:latin typeface="Helvetica Neue" panose="02000503000000020004" pitchFamily="2" charset="0"/>
                <a:ea typeface="Helvetica Neue" panose="02000503000000020004" pitchFamily="2" charset="0"/>
                <a:cs typeface="Helvetica Neue" panose="02000503000000020004" pitchFamily="2" charset="0"/>
              </a:rPr>
              <a:t> constraints are </a:t>
            </a:r>
            <a:r>
              <a:rPr lang="en-US" sz="1600" b="1" dirty="0">
                <a:latin typeface="Helvetica Neue" panose="02000503000000020004" pitchFamily="2" charset="0"/>
                <a:ea typeface="Helvetica Neue" panose="02000503000000020004" pitchFamily="2" charset="0"/>
                <a:cs typeface="Helvetica Neue" panose="02000503000000020004" pitchFamily="2" charset="0"/>
              </a:rPr>
              <a:t>consistent across releases</a:t>
            </a:r>
            <a:r>
              <a:rPr lang="en-US" sz="1600" dirty="0">
                <a:latin typeface="Helvetica Neue" panose="02000503000000020004" pitchFamily="2" charset="0"/>
                <a:ea typeface="Helvetica Neue" panose="02000503000000020004" pitchFamily="2" charset="0"/>
                <a:cs typeface="Helvetica Neue" panose="02000503000000020004" pitchFamily="2" charset="0"/>
              </a:rPr>
              <a:t>, Y3 vs Y6. </a:t>
            </a:r>
          </a:p>
          <a:p>
            <a:r>
              <a:rPr lang="en-US" sz="1600" dirty="0">
                <a:latin typeface="Helvetica Neue" panose="02000503000000020004" pitchFamily="2" charset="0"/>
                <a:ea typeface="Helvetica Neue" panose="02000503000000020004" pitchFamily="2" charset="0"/>
                <a:cs typeface="Helvetica Neue" panose="02000503000000020004" pitchFamily="2" charset="0"/>
              </a:rPr>
              <a:t>With respect to </a:t>
            </a:r>
            <a:r>
              <a:rPr lang="en-US" sz="1600" i="1" dirty="0">
                <a:latin typeface="Helvetica Neue" panose="02000503000000020004" pitchFamily="2" charset="0"/>
                <a:ea typeface="Helvetica Neue" panose="02000503000000020004" pitchFamily="2" charset="0"/>
                <a:cs typeface="Helvetica Neue" panose="02000503000000020004" pitchFamily="2" charset="0"/>
              </a:rPr>
              <a:t>Planck,</a:t>
            </a:r>
            <a:r>
              <a:rPr lang="en-US" sz="1600" dirty="0">
                <a:latin typeface="Helvetica Neue" panose="02000503000000020004" pitchFamily="2" charset="0"/>
                <a:ea typeface="Helvetica Neue" panose="02000503000000020004" pitchFamily="2" charset="0"/>
                <a:cs typeface="Helvetica Neue" panose="02000503000000020004" pitchFamily="2" charset="0"/>
              </a:rPr>
              <a:t> the difference has decreased Y6 vs Y3.</a:t>
            </a:r>
          </a:p>
          <a:p>
            <a:endParaRPr lang="en-GB" sz="1600" dirty="0">
              <a:latin typeface="Helvetica Neue" panose="02000503000000020004" pitchFamily="2" charset="0"/>
              <a:ea typeface="Helvetica Neue" panose="02000503000000020004" pitchFamily="2" charset="0"/>
              <a:cs typeface="Helvetica Neue" panose="02000503000000020004" pitchFamily="2" charset="0"/>
            </a:endParaRPr>
          </a:p>
          <a:p>
            <a:r>
              <a:rPr lang="en-GB" sz="1600" dirty="0">
                <a:latin typeface="Helvetica Neue" panose="02000503000000020004" pitchFamily="2" charset="0"/>
                <a:ea typeface="Helvetica Neue" panose="02000503000000020004" pitchFamily="2" charset="0"/>
                <a:cs typeface="Helvetica Neue" panose="02000503000000020004" pitchFamily="2" charset="0"/>
              </a:rPr>
              <a:t>This is a huge success of DES.</a:t>
            </a:r>
          </a:p>
        </p:txBody>
      </p:sp>
      <p:sp>
        <p:nvSpPr>
          <p:cNvPr id="7" name="Rectangle aux angles arrondis">
            <a:extLst>
              <a:ext uri="{FF2B5EF4-FFF2-40B4-BE49-F238E27FC236}">
                <a16:creationId xmlns:a16="http://schemas.microsoft.com/office/drawing/2014/main" id="{8516D955-5B0E-9FC3-9845-BC798D432FA4}"/>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8" name="Rectangle aux angles arrondis">
            <a:extLst>
              <a:ext uri="{FF2B5EF4-FFF2-40B4-BE49-F238E27FC236}">
                <a16:creationId xmlns:a16="http://schemas.microsoft.com/office/drawing/2014/main" id="{FE42BEF2-D885-56AF-7583-3FCE9C1B4D1C}"/>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pic>
        <p:nvPicPr>
          <p:cNvPr id="5" name="Espace réservé du contenu 4">
            <a:extLst>
              <a:ext uri="{FF2B5EF4-FFF2-40B4-BE49-F238E27FC236}">
                <a16:creationId xmlns:a16="http://schemas.microsoft.com/office/drawing/2014/main" id="{E7BB4C3F-B7A8-4BD9-66AD-5EE73480255F}"/>
              </a:ext>
            </a:extLst>
          </p:cNvPr>
          <p:cNvPicPr>
            <a:picLocks noChangeAspect="1"/>
          </p:cNvPicPr>
          <p:nvPr/>
        </p:nvPicPr>
        <p:blipFill>
          <a:blip r:embed="rId3"/>
          <a:stretch>
            <a:fillRect/>
          </a:stretch>
        </p:blipFill>
        <p:spPr>
          <a:xfrm>
            <a:off x="5673436" y="1038862"/>
            <a:ext cx="3397828" cy="662115"/>
          </a:xfrm>
          <a:prstGeom prst="rect">
            <a:avLst/>
          </a:prstGeom>
          <a:noFill/>
          <a:ln>
            <a:solidFill>
              <a:schemeClr val="bg1">
                <a:lumMod val="85000"/>
              </a:schemeClr>
            </a:solidFill>
          </a:ln>
          <a:effectLst>
            <a:outerShdw blurRad="50800" dist="38100" dir="2700000" algn="tl" rotWithShape="0">
              <a:prstClr val="black">
                <a:alpha val="40000"/>
              </a:prstClr>
            </a:outerShdw>
          </a:effectLst>
        </p:spPr>
      </p:pic>
      <p:cxnSp>
        <p:nvCxnSpPr>
          <p:cNvPr id="12" name="Straight Connector 11">
            <a:extLst>
              <a:ext uri="{FF2B5EF4-FFF2-40B4-BE49-F238E27FC236}">
                <a16:creationId xmlns:a16="http://schemas.microsoft.com/office/drawing/2014/main" id="{BDBE45BF-76A8-48C4-9C99-F480EA013FDF}"/>
              </a:ext>
            </a:extLst>
          </p:cNvPr>
          <p:cNvCxnSpPr/>
          <p:nvPr/>
        </p:nvCxnSpPr>
        <p:spPr>
          <a:xfrm>
            <a:off x="2691245" y="2722418"/>
            <a:ext cx="0" cy="22548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CF4F796-FBD7-DADA-F525-7F3CB841C7A9}"/>
              </a:ext>
            </a:extLst>
          </p:cNvPr>
          <p:cNvCxnSpPr/>
          <p:nvPr/>
        </p:nvCxnSpPr>
        <p:spPr>
          <a:xfrm>
            <a:off x="5949346" y="2731645"/>
            <a:ext cx="0" cy="2254827"/>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Image 1">
            <a:extLst>
              <a:ext uri="{FF2B5EF4-FFF2-40B4-BE49-F238E27FC236}">
                <a16:creationId xmlns:a16="http://schemas.microsoft.com/office/drawing/2014/main" id="{E4D34F33-FA64-41B7-5886-FB186A08A078}"/>
              </a:ext>
            </a:extLst>
          </p:cNvPr>
          <p:cNvPicPr>
            <a:picLocks noChangeAspect="1"/>
          </p:cNvPicPr>
          <p:nvPr/>
        </p:nvPicPr>
        <p:blipFill>
          <a:blip r:embed="rId4"/>
          <a:stretch>
            <a:fillRect/>
          </a:stretch>
        </p:blipFill>
        <p:spPr>
          <a:xfrm>
            <a:off x="203304" y="3988357"/>
            <a:ext cx="2184878" cy="933682"/>
          </a:xfrm>
          <a:prstGeom prst="rect">
            <a:avLst/>
          </a:prstGeom>
        </p:spPr>
      </p:pic>
      <p:sp>
        <p:nvSpPr>
          <p:cNvPr id="20" name="TextBox 19">
            <a:extLst>
              <a:ext uri="{FF2B5EF4-FFF2-40B4-BE49-F238E27FC236}">
                <a16:creationId xmlns:a16="http://schemas.microsoft.com/office/drawing/2014/main" id="{D9E13033-8041-6058-E2B2-B31BB4C88722}"/>
              </a:ext>
            </a:extLst>
          </p:cNvPr>
          <p:cNvSpPr txBox="1"/>
          <p:nvPr/>
        </p:nvSpPr>
        <p:spPr>
          <a:xfrm>
            <a:off x="1109956" y="2492222"/>
            <a:ext cx="2423402" cy="307777"/>
          </a:xfrm>
          <a:prstGeom prst="rect">
            <a:avLst/>
          </a:prstGeom>
          <a:noFill/>
        </p:spPr>
        <p:txBody>
          <a:bodyPr wrap="square" rtlCol="0">
            <a:spAutoFit/>
          </a:bodyPr>
          <a:lstStyle/>
          <a:p>
            <a:r>
              <a:rPr lang="en-GB" dirty="0"/>
              <a:t>Y1</a:t>
            </a:r>
            <a:endParaRPr lang="en-US" i="1"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0F06204-6F59-E3E8-B87E-C10E95881EA1}"/>
                  </a:ext>
                </a:extLst>
              </p:cNvPr>
              <p:cNvSpPr txBox="1"/>
              <p:nvPr/>
            </p:nvSpPr>
            <p:spPr>
              <a:xfrm>
                <a:off x="0" y="2799999"/>
                <a:ext cx="8484176" cy="307777"/>
              </a:xfrm>
              <a:prstGeom prst="rect">
                <a:avLst/>
              </a:prstGeom>
              <a:noFill/>
            </p:spPr>
            <p:txBody>
              <a:bodyPr wrap="square">
                <a:spAutoFit/>
              </a:bodyPr>
              <a:lstStyle/>
              <a:p>
                <a:pPr marL="285750" indent="-285750">
                  <a:buFont typeface="Arial" panose="020B0604020202020204" pitchFamily="34" charset="0"/>
                  <a:buChar char="•"/>
                </a:pPr>
                <a:r>
                  <a:rPr lang="en-GB" sz="1400" dirty="0">
                    <a:latin typeface="Palatino" pitchFamily="2" charset="77"/>
                    <a:ea typeface="Palatino" pitchFamily="2" charset="77"/>
                  </a:rPr>
                  <a:t>mean-</a:t>
                </a:r>
                <a14:m>
                  <m:oMath xmlns:m="http://schemas.openxmlformats.org/officeDocument/2006/math">
                    <m:r>
                      <a:rPr lang="en-GB" sz="1400" b="0" i="1" smtClean="0">
                        <a:latin typeface="Cambria Math" panose="02040503050406030204" pitchFamily="18" charset="0"/>
                      </a:rPr>
                      <m:t>𝑧</m:t>
                    </m:r>
                  </m:oMath>
                </a14:m>
                <a:r>
                  <a:rPr lang="en-US" sz="1400" i="1" dirty="0">
                    <a:latin typeface="Palatino" pitchFamily="2" charset="77"/>
                    <a:ea typeface="Palatino" pitchFamily="2" charset="77"/>
                  </a:rPr>
                  <a:t> shift per source bin</a:t>
                </a:r>
                <a:endParaRPr lang="en-US" dirty="0">
                  <a:latin typeface="Palatino" pitchFamily="2" charset="77"/>
                  <a:ea typeface="Palatino" pitchFamily="2" charset="77"/>
                </a:endParaRPr>
              </a:p>
            </p:txBody>
          </p:sp>
        </mc:Choice>
        <mc:Fallback xmlns="">
          <p:sp>
            <p:nvSpPr>
              <p:cNvPr id="23" name="TextBox 22">
                <a:extLst>
                  <a:ext uri="{FF2B5EF4-FFF2-40B4-BE49-F238E27FC236}">
                    <a16:creationId xmlns:a16="http://schemas.microsoft.com/office/drawing/2014/main" id="{B0F06204-6F59-E3E8-B87E-C10E95881EA1}"/>
                  </a:ext>
                </a:extLst>
              </p:cNvPr>
              <p:cNvSpPr txBox="1">
                <a:spLocks noRot="1" noChangeAspect="1" noMove="1" noResize="1" noEditPoints="1" noAdjustHandles="1" noChangeArrowheads="1" noChangeShapeType="1" noTextEdit="1"/>
              </p:cNvSpPr>
              <p:nvPr/>
            </p:nvSpPr>
            <p:spPr>
              <a:xfrm>
                <a:off x="0" y="2799999"/>
                <a:ext cx="8484176" cy="307777"/>
              </a:xfrm>
              <a:prstGeom prst="rect">
                <a:avLst/>
              </a:prstGeom>
              <a:blipFill>
                <a:blip r:embed="rId5"/>
                <a:stretch>
                  <a:fillRect l="-149"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75127A7-14B0-DDF2-7616-C822B6E81B95}"/>
                  </a:ext>
                </a:extLst>
              </p:cNvPr>
              <p:cNvSpPr txBox="1"/>
              <p:nvPr/>
            </p:nvSpPr>
            <p:spPr>
              <a:xfrm>
                <a:off x="0" y="3104145"/>
                <a:ext cx="8484176" cy="307777"/>
              </a:xfrm>
              <a:prstGeom prst="rect">
                <a:avLst/>
              </a:prstGeom>
              <a:noFill/>
            </p:spPr>
            <p:txBody>
              <a:bodyPr wrap="square">
                <a:spAutoFit/>
              </a:bodyPr>
              <a:lstStyle/>
              <a:p>
                <a:pPr marL="285750" indent="-285750">
                  <a:buFont typeface="Arial" panose="020B0604020202020204" pitchFamily="34" charset="0"/>
                  <a:buChar char="•"/>
                </a:pPr>
                <a:r>
                  <a:rPr lang="en-GB" sz="1400" dirty="0">
                    <a:latin typeface="Palatino" pitchFamily="2" charset="77"/>
                    <a:ea typeface="Palatino" pitchFamily="2" charset="77"/>
                  </a:rPr>
                  <a:t>mean-</a:t>
                </a:r>
                <a14:m>
                  <m:oMath xmlns:m="http://schemas.openxmlformats.org/officeDocument/2006/math">
                    <m:r>
                      <a:rPr lang="en-GB" sz="1400" b="0" i="1" smtClean="0">
                        <a:latin typeface="Cambria Math" panose="02040503050406030204" pitchFamily="18" charset="0"/>
                      </a:rPr>
                      <m:t>𝑧</m:t>
                    </m:r>
                  </m:oMath>
                </a14:m>
                <a:r>
                  <a:rPr lang="en-US" sz="1400" i="1" dirty="0">
                    <a:latin typeface="Palatino" pitchFamily="2" charset="77"/>
                    <a:ea typeface="Palatino" pitchFamily="2" charset="77"/>
                  </a:rPr>
                  <a:t> shift per lens bin</a:t>
                </a:r>
                <a:endParaRPr lang="en-US" dirty="0">
                  <a:latin typeface="Palatino" pitchFamily="2" charset="77"/>
                  <a:ea typeface="Palatino" pitchFamily="2" charset="77"/>
                </a:endParaRPr>
              </a:p>
            </p:txBody>
          </p:sp>
        </mc:Choice>
        <mc:Fallback xmlns="">
          <p:sp>
            <p:nvSpPr>
              <p:cNvPr id="24" name="TextBox 23">
                <a:extLst>
                  <a:ext uri="{FF2B5EF4-FFF2-40B4-BE49-F238E27FC236}">
                    <a16:creationId xmlns:a16="http://schemas.microsoft.com/office/drawing/2014/main" id="{E75127A7-14B0-DDF2-7616-C822B6E81B95}"/>
                  </a:ext>
                </a:extLst>
              </p:cNvPr>
              <p:cNvSpPr txBox="1">
                <a:spLocks noRot="1" noChangeAspect="1" noMove="1" noResize="1" noEditPoints="1" noAdjustHandles="1" noChangeArrowheads="1" noChangeShapeType="1" noTextEdit="1"/>
              </p:cNvSpPr>
              <p:nvPr/>
            </p:nvSpPr>
            <p:spPr>
              <a:xfrm>
                <a:off x="0" y="3104145"/>
                <a:ext cx="8484176" cy="307777"/>
              </a:xfrm>
              <a:prstGeom prst="rect">
                <a:avLst/>
              </a:prstGeom>
              <a:blipFill>
                <a:blip r:embed="rId6"/>
                <a:stretch>
                  <a:fillRect l="-149" t="-4000" b="-20000"/>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D6D78C54-E8EC-D6D6-764D-AFA21D7ABFC0}"/>
              </a:ext>
            </a:extLst>
          </p:cNvPr>
          <p:cNvSpPr txBox="1"/>
          <p:nvPr/>
        </p:nvSpPr>
        <p:spPr>
          <a:xfrm>
            <a:off x="3930515" y="2511251"/>
            <a:ext cx="2423402" cy="307777"/>
          </a:xfrm>
          <a:prstGeom prst="rect">
            <a:avLst/>
          </a:prstGeom>
          <a:noFill/>
        </p:spPr>
        <p:txBody>
          <a:bodyPr wrap="square" rtlCol="0">
            <a:spAutoFit/>
          </a:bodyPr>
          <a:lstStyle/>
          <a:p>
            <a:r>
              <a:rPr lang="en-GB" dirty="0"/>
              <a:t>Y3</a:t>
            </a:r>
            <a:endParaRPr lang="en-US" i="1" dirty="0"/>
          </a:p>
        </p:txBody>
      </p:sp>
      <p:sp>
        <p:nvSpPr>
          <p:cNvPr id="46" name="TextBox 45">
            <a:extLst>
              <a:ext uri="{FF2B5EF4-FFF2-40B4-BE49-F238E27FC236}">
                <a16:creationId xmlns:a16="http://schemas.microsoft.com/office/drawing/2014/main" id="{4FCB5909-511B-69F1-C220-337F7219736E}"/>
              </a:ext>
            </a:extLst>
          </p:cNvPr>
          <p:cNvSpPr txBox="1"/>
          <p:nvPr/>
        </p:nvSpPr>
        <p:spPr>
          <a:xfrm>
            <a:off x="7095698" y="2534080"/>
            <a:ext cx="2423402" cy="307777"/>
          </a:xfrm>
          <a:prstGeom prst="rect">
            <a:avLst/>
          </a:prstGeom>
          <a:noFill/>
        </p:spPr>
        <p:txBody>
          <a:bodyPr wrap="square" rtlCol="0">
            <a:spAutoFit/>
          </a:bodyPr>
          <a:lstStyle/>
          <a:p>
            <a:r>
              <a:rPr lang="en-GB" dirty="0"/>
              <a:t>Y6</a:t>
            </a:r>
            <a:endParaRPr lang="en-US" i="1" dirty="0"/>
          </a:p>
        </p:txBody>
      </p:sp>
      <mc:AlternateContent xmlns:mc="http://schemas.openxmlformats.org/markup-compatibility/2006" xmlns:a14="http://schemas.microsoft.com/office/drawing/2010/main">
        <mc:Choice Requires="a14">
          <p:sp>
            <p:nvSpPr>
              <p:cNvPr id="49" name="ZoneTexte 4">
                <a:extLst>
                  <a:ext uri="{FF2B5EF4-FFF2-40B4-BE49-F238E27FC236}">
                    <a16:creationId xmlns:a16="http://schemas.microsoft.com/office/drawing/2014/main" id="{5F74C4BE-2AA7-FC88-813B-E6E60B7CC3B5}"/>
                  </a:ext>
                </a:extLst>
              </p:cNvPr>
              <p:cNvSpPr txBox="1"/>
              <p:nvPr/>
            </p:nvSpPr>
            <p:spPr>
              <a:xfrm>
                <a:off x="556367" y="3619348"/>
                <a:ext cx="1330814" cy="161583"/>
              </a:xfrm>
              <a:prstGeom prst="rect">
                <a:avLst/>
              </a:prstGeom>
              <a:noFill/>
            </p:spPr>
            <p:txBody>
              <a:bodyPr wrap="none" lIns="0" tIns="0" rIns="0" bIns="0" rtlCol="0">
                <a:spAutoFit/>
              </a:bodyPr>
              <a:lstStyle/>
              <a:p>
                <a:pPr/>
                <a14:m>
                  <m:oMathPara xmlns:m="http://schemas.openxmlformats.org/officeDocument/2006/math">
                    <m:oMath>
                      <m:acc>
                        <m:accPr>
                          <m:chr m:val="̂"/>
                          <m:ctrlPr>
                            <a:rPr lang="es-ES" sz="1050" i="1">
                              <a:latin typeface="Cambria Math" panose="02040503050406030204" pitchFamily="18" charset="0"/>
                            </a:rPr>
                          </m:ctrlPr>
                        </m:accPr>
                        <m:e>
                          <m:r>
                            <a:rPr lang="es-ES" sz="1050" i="1">
                              <a:latin typeface="Cambria Math" panose="02040503050406030204" pitchFamily="18" charset="0"/>
                            </a:rPr>
                            <m:t>𝑛</m:t>
                          </m:r>
                        </m:e>
                      </m:acc>
                      <m:d>
                        <m:dPr>
                          <m:ctrlPr>
                            <a:rPr lang="es-ES" sz="1050" i="1">
                              <a:latin typeface="Cambria Math" panose="02040503050406030204" pitchFamily="18" charset="0"/>
                            </a:rPr>
                          </m:ctrlPr>
                        </m:dPr>
                        <m:e>
                          <m:r>
                            <a:rPr lang="es-ES" sz="1050" i="1">
                              <a:latin typeface="Cambria Math" panose="02040503050406030204" pitchFamily="18" charset="0"/>
                            </a:rPr>
                            <m:t>𝑧</m:t>
                          </m:r>
                          <m:r>
                            <a:rPr lang="es-ES" sz="1050" i="1">
                              <a:latin typeface="Cambria Math" panose="02040503050406030204" pitchFamily="18" charset="0"/>
                            </a:rPr>
                            <m:t>,</m:t>
                          </m:r>
                          <m:r>
                            <a:rPr lang="es-ES" sz="1050" i="1" smtClean="0">
                              <a:latin typeface="Cambria Math" panose="02040503050406030204" pitchFamily="18" charset="0"/>
                            </a:rPr>
                            <m:t>𝛿</m:t>
                          </m:r>
                          <m:r>
                            <a:rPr lang="es-ES" sz="1050" i="1" smtClean="0">
                              <a:latin typeface="Cambria Math" panose="02040503050406030204" pitchFamily="18" charset="0"/>
                            </a:rPr>
                            <m:t>𝑧</m:t>
                          </m:r>
                          <m:r>
                            <a:rPr lang="es-ES" sz="1050" i="1" smtClean="0">
                              <a:latin typeface="Cambria Math" panose="02040503050406030204" pitchFamily="18" charset="0"/>
                            </a:rPr>
                            <m:t>,</m:t>
                          </m:r>
                        </m:e>
                      </m:d>
                      <m:r>
                        <a:rPr lang="es-ES" sz="1050" i="1">
                          <a:latin typeface="Cambria Math" panose="02040503050406030204" pitchFamily="18" charset="0"/>
                        </a:rPr>
                        <m:t>=</m:t>
                      </m:r>
                      <m:sSub>
                        <m:sSubPr>
                          <m:ctrlPr>
                            <a:rPr lang="es-ES" sz="1050" i="1">
                              <a:latin typeface="Cambria Math" panose="02040503050406030204" pitchFamily="18" charset="0"/>
                            </a:rPr>
                          </m:ctrlPr>
                        </m:sSubPr>
                        <m:e>
                          <m:r>
                            <a:rPr lang="es-ES" sz="1050" i="1">
                              <a:latin typeface="Cambria Math" panose="02040503050406030204" pitchFamily="18" charset="0"/>
                            </a:rPr>
                            <m:t>𝑛</m:t>
                          </m:r>
                        </m:e>
                        <m:sub>
                          <m:r>
                            <a:rPr lang="es-ES" sz="1050" i="1">
                              <a:latin typeface="Cambria Math" panose="02040503050406030204" pitchFamily="18" charset="0"/>
                            </a:rPr>
                            <m:t>0</m:t>
                          </m:r>
                        </m:sub>
                      </m:sSub>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𝑧</m:t>
                          </m:r>
                          <m:r>
                            <a:rPr lang="en-GB" sz="1050" b="0" i="1" smtClean="0">
                              <a:latin typeface="Cambria Math" panose="02040503050406030204" pitchFamily="18" charset="0"/>
                            </a:rPr>
                            <m:t>−</m:t>
                          </m:r>
                          <m:r>
                            <a:rPr lang="en-GB" sz="1050" b="0" i="1" smtClean="0">
                              <a:latin typeface="Cambria Math" panose="02040503050406030204" pitchFamily="18" charset="0"/>
                            </a:rPr>
                            <m:t>𝛿</m:t>
                          </m:r>
                          <m:r>
                            <a:rPr lang="en-GB" sz="1050" b="0" i="1" smtClean="0">
                              <a:latin typeface="Cambria Math" panose="02040503050406030204" pitchFamily="18" charset="0"/>
                            </a:rPr>
                            <m:t>𝑧</m:t>
                          </m:r>
                        </m:e>
                      </m:d>
                    </m:oMath>
                  </m:oMathPara>
                </a14:m>
                <a:endParaRPr lang="en-GB" sz="1050" dirty="0"/>
              </a:p>
            </p:txBody>
          </p:sp>
        </mc:Choice>
        <mc:Fallback xmlns="">
          <p:sp>
            <p:nvSpPr>
              <p:cNvPr id="49" name="ZoneTexte 4">
                <a:extLst>
                  <a:ext uri="{FF2B5EF4-FFF2-40B4-BE49-F238E27FC236}">
                    <a16:creationId xmlns:a16="http://schemas.microsoft.com/office/drawing/2014/main" id="{46192899-CDF1-4822-2EF9-D495D8AC7204}"/>
                  </a:ext>
                </a:extLst>
              </p:cNvPr>
              <p:cNvSpPr txBox="1">
                <a:spLocks noRot="1" noChangeAspect="1" noMove="1" noResize="1" noEditPoints="1" noAdjustHandles="1" noChangeArrowheads="1" noChangeShapeType="1" noTextEdit="1"/>
              </p:cNvSpPr>
              <p:nvPr/>
            </p:nvSpPr>
            <p:spPr>
              <a:xfrm>
                <a:off x="556367" y="3619348"/>
                <a:ext cx="1330814" cy="161583"/>
              </a:xfrm>
              <a:prstGeom prst="rect">
                <a:avLst/>
              </a:prstGeom>
              <a:blipFill>
                <a:blip r:embed="rId12"/>
                <a:stretch>
                  <a:fillRect l="-943" t="-30769" b="-15385"/>
                </a:stretch>
              </a:blipFill>
            </p:spPr>
            <p:txBody>
              <a:bodyPr/>
              <a:lstStyle/>
              <a:p>
                <a:r>
                  <a:rPr lang="en-US">
                    <a:noFill/>
                  </a:rPr>
                  <a:t> </a:t>
                </a:r>
              </a:p>
            </p:txBody>
          </p:sp>
        </mc:Fallback>
      </mc:AlternateContent>
      <p:sp>
        <p:nvSpPr>
          <p:cNvPr id="6" name="ZoneTexte 2">
            <a:extLst>
              <a:ext uri="{FF2B5EF4-FFF2-40B4-BE49-F238E27FC236}">
                <a16:creationId xmlns:a16="http://schemas.microsoft.com/office/drawing/2014/main" id="{DD8DE4DC-BDDB-4066-1A40-523944A5384C}"/>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
        <p:nvSpPr>
          <p:cNvPr id="9" name="Espace réservé du numéro de diapositive 29">
            <a:extLst>
              <a:ext uri="{FF2B5EF4-FFF2-40B4-BE49-F238E27FC236}">
                <a16:creationId xmlns:a16="http://schemas.microsoft.com/office/drawing/2014/main" id="{E117A0CF-100F-80F1-DA1B-334FB38073EB}"/>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10</a:t>
            </a:r>
            <a:endParaRPr lang="fr-ES" sz="1350"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5205D4D-E4B7-F20B-C512-62DB2A16FF06}"/>
                  </a:ext>
                </a:extLst>
              </p:cNvPr>
              <p:cNvSpPr txBox="1"/>
              <p:nvPr/>
            </p:nvSpPr>
            <p:spPr>
              <a:xfrm>
                <a:off x="329752" y="822968"/>
                <a:ext cx="5174673" cy="160043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Palatino" pitchFamily="2" charset="77"/>
                    <a:ea typeface="Palatino" pitchFamily="2" charset="77"/>
                  </a:rPr>
                  <a:t>Here I am not talking about the redshift calibration (arguably the crux of WL calibration), </a:t>
                </a:r>
                <a:r>
                  <a:rPr lang="en-US" sz="1200" i="1" dirty="0">
                    <a:latin typeface="Palatino" pitchFamily="2" charset="77"/>
                    <a:ea typeface="Palatino" pitchFamily="2" charset="77"/>
                  </a:rPr>
                  <a:t>cf. Tyann’s talk. </a:t>
                </a:r>
              </a:p>
              <a:p>
                <a:pPr marL="285750" indent="-285750">
                  <a:buFont typeface="Arial" panose="020B0604020202020204" pitchFamily="34" charset="0"/>
                  <a:buChar char="•"/>
                </a:pPr>
                <a:endParaRPr lang="en-US" dirty="0">
                  <a:latin typeface="Palatino" pitchFamily="2" charset="77"/>
                  <a:ea typeface="Palatino" pitchFamily="2" charset="77"/>
                </a:endParaRPr>
              </a:p>
              <a:p>
                <a:pPr marL="285750" indent="-285750">
                  <a:buFont typeface="Arial" panose="020B0604020202020204" pitchFamily="34" charset="0"/>
                  <a:buChar char="•"/>
                </a:pPr>
                <a:r>
                  <a:rPr lang="en-US" dirty="0">
                    <a:latin typeface="Palatino" pitchFamily="2" charset="77"/>
                    <a:ea typeface="Palatino" pitchFamily="2" charset="77"/>
                  </a:rPr>
                  <a:t>Let’s assume we have a sample of </a:t>
                </a:r>
                <a14:m>
                  <m:oMath xmlns:m="http://schemas.openxmlformats.org/officeDocument/2006/math">
                    <m:r>
                      <a:rPr lang="en-GB" b="0" i="1" smtClean="0">
                        <a:latin typeface="Cambria Math" panose="02040503050406030204" pitchFamily="18" charset="0"/>
                      </a:rPr>
                      <m:t>𝑛</m:t>
                    </m:r>
                    <m:r>
                      <a:rPr lang="en-GB" b="0" i="1" smtClean="0">
                        <a:latin typeface="Cambria Math" panose="02040503050406030204" pitchFamily="18" charset="0"/>
                      </a:rPr>
                      <m:t>(</m:t>
                    </m:r>
                    <m:r>
                      <a:rPr lang="en-GB" b="0" i="1" smtClean="0">
                        <a:latin typeface="Cambria Math" panose="02040503050406030204" pitchFamily="18" charset="0"/>
                      </a:rPr>
                      <m:t>𝑧</m:t>
                    </m:r>
                    <m:r>
                      <a:rPr lang="en-GB" b="0" i="1" smtClean="0">
                        <a:latin typeface="Cambria Math" panose="02040503050406030204" pitchFamily="18" charset="0"/>
                      </a:rPr>
                      <m:t>)</m:t>
                    </m:r>
                  </m:oMath>
                </a14:m>
                <a:r>
                  <a:rPr lang="en-US" dirty="0">
                    <a:latin typeface="Palatino" pitchFamily="2" charset="77"/>
                    <a:ea typeface="Palatino" pitchFamily="2" charset="77"/>
                  </a:rPr>
                  <a:t> candidates per bin from the calibration </a:t>
                </a:r>
                <a:r>
                  <a:rPr lang="en-US" i="1" dirty="0">
                    <a:latin typeface="Palatino" pitchFamily="2" charset="77"/>
                    <a:ea typeface="Palatino" pitchFamily="2" charset="77"/>
                  </a:rPr>
                  <a:t>(btw, 3 papers, 3 years of work from 10 </a:t>
                </a:r>
                <a:r>
                  <a:rPr lang="en-US" i="1" dirty="0" err="1">
                    <a:latin typeface="Palatino" pitchFamily="2" charset="77"/>
                    <a:ea typeface="Palatino" pitchFamily="2" charset="77"/>
                  </a:rPr>
                  <a:t>phds+postdocs+seniors</a:t>
                </a:r>
                <a:r>
                  <a:rPr lang="en-US" i="1" dirty="0">
                    <a:latin typeface="Palatino" pitchFamily="2" charset="77"/>
                    <a:ea typeface="Palatino" pitchFamily="2" charset="77"/>
                  </a:rPr>
                  <a:t>)</a:t>
                </a:r>
              </a:p>
              <a:p>
                <a:pPr marL="285750" indent="-285750">
                  <a:buFont typeface="Arial" panose="020B0604020202020204" pitchFamily="34" charset="0"/>
                  <a:buChar char="•"/>
                </a:pPr>
                <a:r>
                  <a:rPr lang="en-US" i="1" dirty="0">
                    <a:latin typeface="Palatino" pitchFamily="2" charset="77"/>
                    <a:ea typeface="Palatino" pitchFamily="2" charset="77"/>
                  </a:rPr>
                  <a:t>We want to marginalize over </a:t>
                </a:r>
                <a:r>
                  <a:rPr lang="en-US" i="1" dirty="0">
                    <a:latin typeface="Palatino" pitchFamily="2" charset="77"/>
                    <a:ea typeface="Palatino" pitchFamily="2" charset="77"/>
                    <a:sym typeface="Wingdings" pitchFamily="2" charset="2"/>
                  </a:rPr>
                  <a:t> </a:t>
                </a:r>
                <a14:m>
                  <m:oMath xmlns:m="http://schemas.openxmlformats.org/officeDocument/2006/math">
                    <m:r>
                      <a:rPr lang="en-GB" b="0" i="1" smtClean="0">
                        <a:latin typeface="Cambria Math" panose="02040503050406030204" pitchFamily="18" charset="0"/>
                        <a:sym typeface="Wingdings" pitchFamily="2" charset="2"/>
                      </a:rPr>
                      <m:t>𝑛</m:t>
                    </m:r>
                    <m:r>
                      <a:rPr lang="en-GB" b="0" i="1" smtClean="0">
                        <a:latin typeface="Cambria Math" panose="02040503050406030204" pitchFamily="18" charset="0"/>
                        <a:sym typeface="Wingdings" pitchFamily="2" charset="2"/>
                      </a:rPr>
                      <m:t>(</m:t>
                    </m:r>
                    <m:r>
                      <a:rPr lang="en-GB" b="0" i="1" smtClean="0">
                        <a:latin typeface="Cambria Math" panose="02040503050406030204" pitchFamily="18" charset="0"/>
                        <a:sym typeface="Wingdings" pitchFamily="2" charset="2"/>
                      </a:rPr>
                      <m:t>𝑧</m:t>
                    </m:r>
                    <m:r>
                      <a:rPr lang="en-GB" b="0" i="1" smtClean="0">
                        <a:latin typeface="Cambria Math" panose="02040503050406030204" pitchFamily="18" charset="0"/>
                        <a:sym typeface="Wingdings" pitchFamily="2" charset="2"/>
                      </a:rPr>
                      <m:t>)</m:t>
                    </m:r>
                  </m:oMath>
                </a14:m>
                <a:r>
                  <a:rPr lang="en-US" i="1" dirty="0">
                    <a:latin typeface="Palatino" pitchFamily="2" charset="77"/>
                    <a:ea typeface="Palatino" pitchFamily="2" charset="77"/>
                    <a:sym typeface="Wingdings" pitchFamily="2" charset="2"/>
                  </a:rPr>
                  <a:t> parametric model</a:t>
                </a:r>
                <a:endParaRPr lang="en-US" i="1" dirty="0">
                  <a:latin typeface="Palatino" pitchFamily="2" charset="77"/>
                  <a:ea typeface="Palatino" pitchFamily="2" charset="77"/>
                </a:endParaRPr>
              </a:p>
            </p:txBody>
          </p:sp>
        </mc:Choice>
        <mc:Fallback xmlns="">
          <p:sp>
            <p:nvSpPr>
              <p:cNvPr id="10" name="TextBox 9">
                <a:extLst>
                  <a:ext uri="{FF2B5EF4-FFF2-40B4-BE49-F238E27FC236}">
                    <a16:creationId xmlns:a16="http://schemas.microsoft.com/office/drawing/2014/main" id="{15205D4D-E4B7-F20B-C512-62DB2A16FF06}"/>
                  </a:ext>
                </a:extLst>
              </p:cNvPr>
              <p:cNvSpPr txBox="1">
                <a:spLocks noRot="1" noChangeAspect="1" noMove="1" noResize="1" noEditPoints="1" noAdjustHandles="1" noChangeArrowheads="1" noChangeShapeType="1" noTextEdit="1"/>
              </p:cNvSpPr>
              <p:nvPr/>
            </p:nvSpPr>
            <p:spPr>
              <a:xfrm>
                <a:off x="329752" y="822968"/>
                <a:ext cx="5174673" cy="1600438"/>
              </a:xfrm>
              <a:prstGeom prst="rect">
                <a:avLst/>
              </a:prstGeom>
              <a:blipFill>
                <a:blip r:embed="rId13"/>
                <a:stretch>
                  <a:fillRect l="-244" t="-781" b="-3125"/>
                </a:stretch>
              </a:blipFill>
            </p:spPr>
            <p:txBody>
              <a:bodyPr/>
              <a:lstStyle/>
              <a:p>
                <a:r>
                  <a:rPr lang="en-US">
                    <a:noFill/>
                  </a:rPr>
                  <a:t> </a:t>
                </a:r>
              </a:p>
            </p:txBody>
          </p:sp>
        </mc:Fallback>
      </mc:AlternateContent>
    </p:spTree>
    <p:extLst>
      <p:ext uri="{BB962C8B-B14F-4D97-AF65-F5344CB8AC3E}">
        <p14:creationId xmlns:p14="http://schemas.microsoft.com/office/powerpoint/2010/main" val="3364170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9E3FE-D9A1-3CB7-94E1-9CF4411811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515652-B0A8-2451-6B47-E8797CCEB116}"/>
              </a:ext>
            </a:extLst>
          </p:cNvPr>
          <p:cNvSpPr>
            <a:spLocks noGrp="1"/>
          </p:cNvSpPr>
          <p:nvPr>
            <p:ph type="title"/>
          </p:nvPr>
        </p:nvSpPr>
        <p:spPr>
          <a:xfrm>
            <a:off x="1572040" y="-171232"/>
            <a:ext cx="8445539" cy="994200"/>
          </a:xfrm>
        </p:spPr>
        <p:txBody>
          <a:bodyPr/>
          <a:lstStyle/>
          <a:p>
            <a:r>
              <a:rPr lang="en-US" b="1" dirty="0">
                <a:latin typeface="Palatino" pitchFamily="2" charset="77"/>
                <a:ea typeface="Palatino" pitchFamily="2" charset="77"/>
              </a:rPr>
              <a:t>Modelling: redshift uncertainties</a:t>
            </a:r>
            <a:endParaRPr lang="en-GB" dirty="0">
              <a:latin typeface="Palatino" pitchFamily="2" charset="77"/>
              <a:ea typeface="Palatino" pitchFamily="2" charset="77"/>
            </a:endParaRPr>
          </a:p>
        </p:txBody>
      </p:sp>
      <p:sp>
        <p:nvSpPr>
          <p:cNvPr id="3" name="Espace réservé du texte 2">
            <a:extLst>
              <a:ext uri="{FF2B5EF4-FFF2-40B4-BE49-F238E27FC236}">
                <a16:creationId xmlns:a16="http://schemas.microsoft.com/office/drawing/2014/main" id="{C93F9F6A-6FD8-5D60-81C9-C43D7D3440EC}"/>
              </a:ext>
            </a:extLst>
          </p:cNvPr>
          <p:cNvSpPr>
            <a:spLocks noGrp="1"/>
          </p:cNvSpPr>
          <p:nvPr>
            <p:ph type="body" idx="1"/>
          </p:nvPr>
        </p:nvSpPr>
        <p:spPr>
          <a:xfrm>
            <a:off x="9429745" y="1297738"/>
            <a:ext cx="4896329" cy="3263400"/>
          </a:xfrm>
        </p:spPr>
        <p:txBody>
          <a:bodyPr>
            <a:normAutofi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Between Y1, Y3, and Y6, increase </a:t>
            </a:r>
            <a:r>
              <a:rPr lang="en-US" sz="1600" b="1" dirty="0">
                <a:latin typeface="Helvetica Neue" panose="02000503000000020004" pitchFamily="2" charset="0"/>
                <a:ea typeface="Helvetica Neue" panose="02000503000000020004" pitchFamily="2" charset="0"/>
                <a:cs typeface="Helvetica Neue" panose="02000503000000020004" pitchFamily="2" charset="0"/>
              </a:rPr>
              <a:t>area, depth</a:t>
            </a:r>
            <a:r>
              <a:rPr lang="en-US" sz="1600" dirty="0">
                <a:latin typeface="Helvetica Neue" panose="02000503000000020004" pitchFamily="2" charset="0"/>
                <a:ea typeface="Helvetica Neue" panose="02000503000000020004" pitchFamily="2" charset="0"/>
                <a:cs typeface="Helvetica Neue" panose="02000503000000020004" pitchFamily="2" charset="0"/>
              </a:rPr>
              <a:t>, but also </a:t>
            </a:r>
            <a:r>
              <a:rPr lang="en-US" sz="1600" b="1" dirty="0">
                <a:latin typeface="Helvetica Neue" panose="02000503000000020004" pitchFamily="2" charset="0"/>
                <a:ea typeface="Helvetica Neue" panose="02000503000000020004" pitchFamily="2" charset="0"/>
                <a:cs typeface="Helvetica Neue" panose="02000503000000020004" pitchFamily="2" charset="0"/>
              </a:rPr>
              <a:t>methodology improvements. </a:t>
            </a:r>
          </a:p>
          <a:p>
            <a:endParaRPr lang="en-US" sz="1600" dirty="0">
              <a:latin typeface="Helvetica Neue" panose="02000503000000020004" pitchFamily="2" charset="0"/>
              <a:ea typeface="Helvetica Neue" panose="02000503000000020004" pitchFamily="2" charset="0"/>
              <a:cs typeface="Helvetica Neue" panose="02000503000000020004" pitchFamily="2" charset="0"/>
            </a:endParaRPr>
          </a:p>
          <a:p>
            <a:r>
              <a:rPr lang="en-US" sz="1600" dirty="0">
                <a:latin typeface="Helvetica Neue" panose="02000503000000020004" pitchFamily="2" charset="0"/>
                <a:ea typeface="Helvetica Neue" panose="02000503000000020004" pitchFamily="2" charset="0"/>
                <a:cs typeface="Helvetica Neue" panose="02000503000000020004" pitchFamily="2" charset="0"/>
              </a:rPr>
              <a:t>Yet S</a:t>
            </a:r>
            <a:r>
              <a:rPr lang="en-US" sz="1600" baseline="-25000" dirty="0">
                <a:latin typeface="Helvetica Neue" panose="02000503000000020004" pitchFamily="2" charset="0"/>
                <a:ea typeface="Helvetica Neue" panose="02000503000000020004" pitchFamily="2" charset="0"/>
                <a:cs typeface="Helvetica Neue" panose="02000503000000020004" pitchFamily="2" charset="0"/>
              </a:rPr>
              <a:t>8</a:t>
            </a:r>
            <a:r>
              <a:rPr lang="en-US" sz="1600" dirty="0">
                <a:latin typeface="Helvetica Neue" panose="02000503000000020004" pitchFamily="2" charset="0"/>
                <a:ea typeface="Helvetica Neue" panose="02000503000000020004" pitchFamily="2" charset="0"/>
                <a:cs typeface="Helvetica Neue" panose="02000503000000020004" pitchFamily="2" charset="0"/>
              </a:rPr>
              <a:t> constraints are </a:t>
            </a:r>
            <a:r>
              <a:rPr lang="en-US" sz="1600" b="1" dirty="0">
                <a:latin typeface="Helvetica Neue" panose="02000503000000020004" pitchFamily="2" charset="0"/>
                <a:ea typeface="Helvetica Neue" panose="02000503000000020004" pitchFamily="2" charset="0"/>
                <a:cs typeface="Helvetica Neue" panose="02000503000000020004" pitchFamily="2" charset="0"/>
              </a:rPr>
              <a:t>consistent across releases</a:t>
            </a:r>
            <a:r>
              <a:rPr lang="en-US" sz="1600" dirty="0">
                <a:latin typeface="Helvetica Neue" panose="02000503000000020004" pitchFamily="2" charset="0"/>
                <a:ea typeface="Helvetica Neue" panose="02000503000000020004" pitchFamily="2" charset="0"/>
                <a:cs typeface="Helvetica Neue" panose="02000503000000020004" pitchFamily="2" charset="0"/>
              </a:rPr>
              <a:t>, Y3 vs Y6. </a:t>
            </a:r>
          </a:p>
          <a:p>
            <a:r>
              <a:rPr lang="en-US" sz="1600" dirty="0">
                <a:latin typeface="Helvetica Neue" panose="02000503000000020004" pitchFamily="2" charset="0"/>
                <a:ea typeface="Helvetica Neue" panose="02000503000000020004" pitchFamily="2" charset="0"/>
                <a:cs typeface="Helvetica Neue" panose="02000503000000020004" pitchFamily="2" charset="0"/>
              </a:rPr>
              <a:t>With respect to </a:t>
            </a:r>
            <a:r>
              <a:rPr lang="en-US" sz="1600" i="1" dirty="0">
                <a:latin typeface="Helvetica Neue" panose="02000503000000020004" pitchFamily="2" charset="0"/>
                <a:ea typeface="Helvetica Neue" panose="02000503000000020004" pitchFamily="2" charset="0"/>
                <a:cs typeface="Helvetica Neue" panose="02000503000000020004" pitchFamily="2" charset="0"/>
              </a:rPr>
              <a:t>Planck,</a:t>
            </a:r>
            <a:r>
              <a:rPr lang="en-US" sz="1600" dirty="0">
                <a:latin typeface="Helvetica Neue" panose="02000503000000020004" pitchFamily="2" charset="0"/>
                <a:ea typeface="Helvetica Neue" panose="02000503000000020004" pitchFamily="2" charset="0"/>
                <a:cs typeface="Helvetica Neue" panose="02000503000000020004" pitchFamily="2" charset="0"/>
              </a:rPr>
              <a:t> the difference has decreased Y6 vs Y3.</a:t>
            </a:r>
          </a:p>
          <a:p>
            <a:endParaRPr lang="en-GB" sz="1600" dirty="0">
              <a:latin typeface="Helvetica Neue" panose="02000503000000020004" pitchFamily="2" charset="0"/>
              <a:ea typeface="Helvetica Neue" panose="02000503000000020004" pitchFamily="2" charset="0"/>
              <a:cs typeface="Helvetica Neue" panose="02000503000000020004" pitchFamily="2" charset="0"/>
            </a:endParaRPr>
          </a:p>
          <a:p>
            <a:r>
              <a:rPr lang="en-GB" sz="1600" dirty="0">
                <a:latin typeface="Helvetica Neue" panose="02000503000000020004" pitchFamily="2" charset="0"/>
                <a:ea typeface="Helvetica Neue" panose="02000503000000020004" pitchFamily="2" charset="0"/>
                <a:cs typeface="Helvetica Neue" panose="02000503000000020004" pitchFamily="2" charset="0"/>
              </a:rPr>
              <a:t>This is a huge success of DES.</a:t>
            </a:r>
          </a:p>
        </p:txBody>
      </p:sp>
      <p:sp>
        <p:nvSpPr>
          <p:cNvPr id="7" name="Rectangle aux angles arrondis">
            <a:extLst>
              <a:ext uri="{FF2B5EF4-FFF2-40B4-BE49-F238E27FC236}">
                <a16:creationId xmlns:a16="http://schemas.microsoft.com/office/drawing/2014/main" id="{04F684F0-8DE8-F39E-8DD4-885F8102D2BE}"/>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8" name="Rectangle aux angles arrondis">
            <a:extLst>
              <a:ext uri="{FF2B5EF4-FFF2-40B4-BE49-F238E27FC236}">
                <a16:creationId xmlns:a16="http://schemas.microsoft.com/office/drawing/2014/main" id="{1C7A225E-57BC-5DF3-042E-9F21AD7AC37B}"/>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pic>
        <p:nvPicPr>
          <p:cNvPr id="5" name="Espace réservé du contenu 4">
            <a:extLst>
              <a:ext uri="{FF2B5EF4-FFF2-40B4-BE49-F238E27FC236}">
                <a16:creationId xmlns:a16="http://schemas.microsoft.com/office/drawing/2014/main" id="{4EF92A06-27CA-E2A0-AE93-FCC7613E3CCA}"/>
              </a:ext>
            </a:extLst>
          </p:cNvPr>
          <p:cNvPicPr>
            <a:picLocks noChangeAspect="1"/>
          </p:cNvPicPr>
          <p:nvPr/>
        </p:nvPicPr>
        <p:blipFill>
          <a:blip r:embed="rId3"/>
          <a:stretch>
            <a:fillRect/>
          </a:stretch>
        </p:blipFill>
        <p:spPr>
          <a:xfrm>
            <a:off x="5673436" y="1038862"/>
            <a:ext cx="3397828" cy="662115"/>
          </a:xfrm>
          <a:prstGeom prst="rect">
            <a:avLst/>
          </a:prstGeom>
          <a:noFill/>
          <a:ln>
            <a:solidFill>
              <a:schemeClr val="bg1">
                <a:lumMod val="85000"/>
              </a:schemeClr>
            </a:solidFill>
          </a:ln>
          <a:effectLst>
            <a:outerShdw blurRad="50800" dist="38100" dir="2700000" algn="tl" rotWithShape="0">
              <a:prstClr val="black">
                <a:alpha val="40000"/>
              </a:prstClr>
            </a:outerShdw>
          </a:effectLst>
        </p:spPr>
      </p:pic>
      <p:cxnSp>
        <p:nvCxnSpPr>
          <p:cNvPr id="12" name="Straight Connector 11">
            <a:extLst>
              <a:ext uri="{FF2B5EF4-FFF2-40B4-BE49-F238E27FC236}">
                <a16:creationId xmlns:a16="http://schemas.microsoft.com/office/drawing/2014/main" id="{47C6BB32-4917-72DB-CEB8-3E28C435D65A}"/>
              </a:ext>
            </a:extLst>
          </p:cNvPr>
          <p:cNvCxnSpPr/>
          <p:nvPr/>
        </p:nvCxnSpPr>
        <p:spPr>
          <a:xfrm>
            <a:off x="2691245" y="2722418"/>
            <a:ext cx="0" cy="22548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96DA0B6-1EBC-5648-B89F-86511C1B1557}"/>
              </a:ext>
            </a:extLst>
          </p:cNvPr>
          <p:cNvCxnSpPr/>
          <p:nvPr/>
        </p:nvCxnSpPr>
        <p:spPr>
          <a:xfrm>
            <a:off x="5949346" y="2731645"/>
            <a:ext cx="0" cy="2254827"/>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Image 1">
            <a:extLst>
              <a:ext uri="{FF2B5EF4-FFF2-40B4-BE49-F238E27FC236}">
                <a16:creationId xmlns:a16="http://schemas.microsoft.com/office/drawing/2014/main" id="{3CE79D87-FA6C-8CEB-E7F8-8C8126AB899B}"/>
              </a:ext>
            </a:extLst>
          </p:cNvPr>
          <p:cNvPicPr>
            <a:picLocks noChangeAspect="1"/>
          </p:cNvPicPr>
          <p:nvPr/>
        </p:nvPicPr>
        <p:blipFill>
          <a:blip r:embed="rId4"/>
          <a:stretch>
            <a:fillRect/>
          </a:stretch>
        </p:blipFill>
        <p:spPr>
          <a:xfrm>
            <a:off x="203304" y="3988357"/>
            <a:ext cx="2184878" cy="933682"/>
          </a:xfrm>
          <a:prstGeom prst="rect">
            <a:avLst/>
          </a:prstGeom>
        </p:spPr>
      </p:pic>
      <p:sp>
        <p:nvSpPr>
          <p:cNvPr id="20" name="TextBox 19">
            <a:extLst>
              <a:ext uri="{FF2B5EF4-FFF2-40B4-BE49-F238E27FC236}">
                <a16:creationId xmlns:a16="http://schemas.microsoft.com/office/drawing/2014/main" id="{06645B0B-AD9B-4E69-7419-C7E7ED03C3D8}"/>
              </a:ext>
            </a:extLst>
          </p:cNvPr>
          <p:cNvSpPr txBox="1"/>
          <p:nvPr/>
        </p:nvSpPr>
        <p:spPr>
          <a:xfrm>
            <a:off x="1109956" y="2492222"/>
            <a:ext cx="2423402" cy="307777"/>
          </a:xfrm>
          <a:prstGeom prst="rect">
            <a:avLst/>
          </a:prstGeom>
          <a:noFill/>
        </p:spPr>
        <p:txBody>
          <a:bodyPr wrap="square" rtlCol="0">
            <a:spAutoFit/>
          </a:bodyPr>
          <a:lstStyle/>
          <a:p>
            <a:r>
              <a:rPr lang="en-GB" dirty="0"/>
              <a:t>Y1</a:t>
            </a:r>
            <a:endParaRPr lang="en-US" i="1"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58F789E-7679-942E-9B00-3BB66C958DEA}"/>
                  </a:ext>
                </a:extLst>
              </p:cNvPr>
              <p:cNvSpPr txBox="1"/>
              <p:nvPr/>
            </p:nvSpPr>
            <p:spPr>
              <a:xfrm>
                <a:off x="0" y="2799999"/>
                <a:ext cx="8484176" cy="307777"/>
              </a:xfrm>
              <a:prstGeom prst="rect">
                <a:avLst/>
              </a:prstGeom>
              <a:noFill/>
            </p:spPr>
            <p:txBody>
              <a:bodyPr wrap="square">
                <a:spAutoFit/>
              </a:bodyPr>
              <a:lstStyle/>
              <a:p>
                <a:pPr marL="285750" indent="-285750">
                  <a:buFont typeface="Arial" panose="020B0604020202020204" pitchFamily="34" charset="0"/>
                  <a:buChar char="•"/>
                </a:pPr>
                <a:r>
                  <a:rPr lang="en-GB" sz="1400" dirty="0">
                    <a:latin typeface="Palatino" pitchFamily="2" charset="77"/>
                    <a:ea typeface="Palatino" pitchFamily="2" charset="77"/>
                  </a:rPr>
                  <a:t>mean-</a:t>
                </a:r>
                <a14:m>
                  <m:oMath xmlns:m="http://schemas.openxmlformats.org/officeDocument/2006/math">
                    <m:r>
                      <a:rPr lang="en-GB" sz="1400" b="0" i="1" smtClean="0">
                        <a:latin typeface="Cambria Math" panose="02040503050406030204" pitchFamily="18" charset="0"/>
                      </a:rPr>
                      <m:t>𝑧</m:t>
                    </m:r>
                  </m:oMath>
                </a14:m>
                <a:r>
                  <a:rPr lang="en-US" sz="1400" i="1" dirty="0">
                    <a:latin typeface="Palatino" pitchFamily="2" charset="77"/>
                    <a:ea typeface="Palatino" pitchFamily="2" charset="77"/>
                  </a:rPr>
                  <a:t> shift per source bin</a:t>
                </a:r>
                <a:endParaRPr lang="en-US" dirty="0">
                  <a:latin typeface="Palatino" pitchFamily="2" charset="77"/>
                  <a:ea typeface="Palatino" pitchFamily="2" charset="77"/>
                </a:endParaRPr>
              </a:p>
            </p:txBody>
          </p:sp>
        </mc:Choice>
        <mc:Fallback xmlns="">
          <p:sp>
            <p:nvSpPr>
              <p:cNvPr id="23" name="TextBox 22">
                <a:extLst>
                  <a:ext uri="{FF2B5EF4-FFF2-40B4-BE49-F238E27FC236}">
                    <a16:creationId xmlns:a16="http://schemas.microsoft.com/office/drawing/2014/main" id="{258F789E-7679-942E-9B00-3BB66C958DEA}"/>
                  </a:ext>
                </a:extLst>
              </p:cNvPr>
              <p:cNvSpPr txBox="1">
                <a:spLocks noRot="1" noChangeAspect="1" noMove="1" noResize="1" noEditPoints="1" noAdjustHandles="1" noChangeArrowheads="1" noChangeShapeType="1" noTextEdit="1"/>
              </p:cNvSpPr>
              <p:nvPr/>
            </p:nvSpPr>
            <p:spPr>
              <a:xfrm>
                <a:off x="0" y="2799999"/>
                <a:ext cx="8484176" cy="307777"/>
              </a:xfrm>
              <a:prstGeom prst="rect">
                <a:avLst/>
              </a:prstGeom>
              <a:blipFill>
                <a:blip r:embed="rId5"/>
                <a:stretch>
                  <a:fillRect l="-149"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BAD2646-3FB0-C2EC-6E87-E625A2B197F9}"/>
                  </a:ext>
                </a:extLst>
              </p:cNvPr>
              <p:cNvSpPr txBox="1"/>
              <p:nvPr/>
            </p:nvSpPr>
            <p:spPr>
              <a:xfrm>
                <a:off x="0" y="3104145"/>
                <a:ext cx="8484176" cy="307777"/>
              </a:xfrm>
              <a:prstGeom prst="rect">
                <a:avLst/>
              </a:prstGeom>
              <a:noFill/>
            </p:spPr>
            <p:txBody>
              <a:bodyPr wrap="square">
                <a:spAutoFit/>
              </a:bodyPr>
              <a:lstStyle/>
              <a:p>
                <a:pPr marL="285750" indent="-285750">
                  <a:buFont typeface="Arial" panose="020B0604020202020204" pitchFamily="34" charset="0"/>
                  <a:buChar char="•"/>
                </a:pPr>
                <a:r>
                  <a:rPr lang="en-GB" sz="1400" dirty="0">
                    <a:latin typeface="Palatino" pitchFamily="2" charset="77"/>
                    <a:ea typeface="Palatino" pitchFamily="2" charset="77"/>
                  </a:rPr>
                  <a:t>mean-</a:t>
                </a:r>
                <a14:m>
                  <m:oMath xmlns:m="http://schemas.openxmlformats.org/officeDocument/2006/math">
                    <m:r>
                      <a:rPr lang="en-GB" sz="1400" b="0" i="1" smtClean="0">
                        <a:latin typeface="Cambria Math" panose="02040503050406030204" pitchFamily="18" charset="0"/>
                      </a:rPr>
                      <m:t>𝑧</m:t>
                    </m:r>
                  </m:oMath>
                </a14:m>
                <a:r>
                  <a:rPr lang="en-US" sz="1400" i="1" dirty="0">
                    <a:latin typeface="Palatino" pitchFamily="2" charset="77"/>
                    <a:ea typeface="Palatino" pitchFamily="2" charset="77"/>
                  </a:rPr>
                  <a:t> shift per lens bin</a:t>
                </a:r>
                <a:endParaRPr lang="en-US" dirty="0">
                  <a:latin typeface="Palatino" pitchFamily="2" charset="77"/>
                  <a:ea typeface="Palatino" pitchFamily="2" charset="77"/>
                </a:endParaRPr>
              </a:p>
            </p:txBody>
          </p:sp>
        </mc:Choice>
        <mc:Fallback xmlns="">
          <p:sp>
            <p:nvSpPr>
              <p:cNvPr id="24" name="TextBox 23">
                <a:extLst>
                  <a:ext uri="{FF2B5EF4-FFF2-40B4-BE49-F238E27FC236}">
                    <a16:creationId xmlns:a16="http://schemas.microsoft.com/office/drawing/2014/main" id="{6BAD2646-3FB0-C2EC-6E87-E625A2B197F9}"/>
                  </a:ext>
                </a:extLst>
              </p:cNvPr>
              <p:cNvSpPr txBox="1">
                <a:spLocks noRot="1" noChangeAspect="1" noMove="1" noResize="1" noEditPoints="1" noAdjustHandles="1" noChangeArrowheads="1" noChangeShapeType="1" noTextEdit="1"/>
              </p:cNvSpPr>
              <p:nvPr/>
            </p:nvSpPr>
            <p:spPr>
              <a:xfrm>
                <a:off x="0" y="3104145"/>
                <a:ext cx="8484176" cy="307777"/>
              </a:xfrm>
              <a:prstGeom prst="rect">
                <a:avLst/>
              </a:prstGeom>
              <a:blipFill>
                <a:blip r:embed="rId6"/>
                <a:stretch>
                  <a:fillRect l="-149" t="-4000" b="-20000"/>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7518C0B9-ADE6-5E80-4AF5-BBFC2D7A0258}"/>
              </a:ext>
            </a:extLst>
          </p:cNvPr>
          <p:cNvSpPr txBox="1"/>
          <p:nvPr/>
        </p:nvSpPr>
        <p:spPr>
          <a:xfrm>
            <a:off x="3930515" y="2511251"/>
            <a:ext cx="2423402" cy="307777"/>
          </a:xfrm>
          <a:prstGeom prst="rect">
            <a:avLst/>
          </a:prstGeom>
          <a:noFill/>
        </p:spPr>
        <p:txBody>
          <a:bodyPr wrap="square" rtlCol="0">
            <a:spAutoFit/>
          </a:bodyPr>
          <a:lstStyle/>
          <a:p>
            <a:r>
              <a:rPr lang="en-GB" dirty="0"/>
              <a:t>Y3</a:t>
            </a:r>
            <a:endParaRPr lang="en-US" i="1" dirty="0"/>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91DB46B-1B59-DB3E-9DEF-7C369FFDCD74}"/>
                  </a:ext>
                </a:extLst>
              </p:cNvPr>
              <p:cNvSpPr txBox="1"/>
              <p:nvPr/>
            </p:nvSpPr>
            <p:spPr>
              <a:xfrm>
                <a:off x="2691245" y="2841857"/>
                <a:ext cx="8484176" cy="307777"/>
              </a:xfrm>
              <a:prstGeom prst="rect">
                <a:avLst/>
              </a:prstGeom>
              <a:noFill/>
            </p:spPr>
            <p:txBody>
              <a:bodyPr wrap="square">
                <a:spAutoFit/>
              </a:bodyPr>
              <a:lstStyle/>
              <a:p>
                <a:pPr marL="285750" indent="-285750">
                  <a:buFont typeface="Arial" panose="020B0604020202020204" pitchFamily="34" charset="0"/>
                  <a:buChar char="•"/>
                </a:pPr>
                <a:r>
                  <a:rPr lang="en-GB" sz="1400" dirty="0">
                    <a:latin typeface="Palatino" pitchFamily="2" charset="77"/>
                    <a:ea typeface="Palatino" pitchFamily="2" charset="77"/>
                  </a:rPr>
                  <a:t>mean-</a:t>
                </a:r>
                <a14:m>
                  <m:oMath xmlns:m="http://schemas.openxmlformats.org/officeDocument/2006/math">
                    <m:r>
                      <a:rPr lang="en-GB" sz="1400" b="0" i="1" smtClean="0">
                        <a:latin typeface="Cambria Math" panose="02040503050406030204" pitchFamily="18" charset="0"/>
                      </a:rPr>
                      <m:t>𝑧</m:t>
                    </m:r>
                  </m:oMath>
                </a14:m>
                <a:r>
                  <a:rPr lang="en-US" sz="1400" i="1" dirty="0">
                    <a:latin typeface="Palatino" pitchFamily="2" charset="77"/>
                    <a:ea typeface="Palatino" pitchFamily="2" charset="77"/>
                  </a:rPr>
                  <a:t> shift per source bin</a:t>
                </a:r>
                <a:endParaRPr lang="en-US" dirty="0">
                  <a:latin typeface="Palatino" pitchFamily="2" charset="77"/>
                  <a:ea typeface="Palatino" pitchFamily="2" charset="77"/>
                </a:endParaRPr>
              </a:p>
            </p:txBody>
          </p:sp>
        </mc:Choice>
        <mc:Fallback xmlns="">
          <p:sp>
            <p:nvSpPr>
              <p:cNvPr id="26" name="TextBox 25">
                <a:extLst>
                  <a:ext uri="{FF2B5EF4-FFF2-40B4-BE49-F238E27FC236}">
                    <a16:creationId xmlns:a16="http://schemas.microsoft.com/office/drawing/2014/main" id="{F91DB46B-1B59-DB3E-9DEF-7C369FFDCD74}"/>
                  </a:ext>
                </a:extLst>
              </p:cNvPr>
              <p:cNvSpPr txBox="1">
                <a:spLocks noRot="1" noChangeAspect="1" noMove="1" noResize="1" noEditPoints="1" noAdjustHandles="1" noChangeArrowheads="1" noChangeShapeType="1" noTextEdit="1"/>
              </p:cNvSpPr>
              <p:nvPr/>
            </p:nvSpPr>
            <p:spPr>
              <a:xfrm>
                <a:off x="2691245" y="2841857"/>
                <a:ext cx="8484176" cy="307777"/>
              </a:xfrm>
              <a:prstGeom prst="rect">
                <a:avLst/>
              </a:prstGeom>
              <a:blipFill>
                <a:blip r:embed="rId7"/>
                <a:stretch>
                  <a:fillRect l="-149" t="-3846"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A9F9E590-CBAC-5D69-304B-BC246C2016E7}"/>
                  </a:ext>
                </a:extLst>
              </p:cNvPr>
              <p:cNvSpPr txBox="1"/>
              <p:nvPr/>
            </p:nvSpPr>
            <p:spPr>
              <a:xfrm>
                <a:off x="2691245" y="3193805"/>
                <a:ext cx="3217703" cy="522263"/>
              </a:xfrm>
              <a:prstGeom prst="rect">
                <a:avLst/>
              </a:prstGeom>
              <a:noFill/>
            </p:spPr>
            <p:txBody>
              <a:bodyPr wrap="square">
                <a:spAutoFit/>
              </a:bodyPr>
              <a:lstStyle/>
              <a:p>
                <a:pPr marL="285750" indent="-285750">
                  <a:buFont typeface="Arial" panose="020B0604020202020204" pitchFamily="34" charset="0"/>
                  <a:buChar char="•"/>
                </a:pPr>
                <a:r>
                  <a:rPr lang="en-GB" sz="1400" dirty="0">
                    <a:latin typeface="Palatino" pitchFamily="2" charset="77"/>
                    <a:ea typeface="Palatino" pitchFamily="2" charset="77"/>
                  </a:rPr>
                  <a:t>mean-</a:t>
                </a:r>
                <a14:m>
                  <m:oMath xmlns:m="http://schemas.openxmlformats.org/officeDocument/2006/math">
                    <m:r>
                      <a:rPr lang="en-GB" sz="1400" b="0" i="1" smtClean="0">
                        <a:latin typeface="Cambria Math" panose="02040503050406030204" pitchFamily="18" charset="0"/>
                      </a:rPr>
                      <m:t>𝑧</m:t>
                    </m:r>
                  </m:oMath>
                </a14:m>
                <a:r>
                  <a:rPr lang="en-US" sz="1400" i="1" dirty="0">
                    <a:latin typeface="Palatino" pitchFamily="2" charset="77"/>
                    <a:ea typeface="Palatino" pitchFamily="2" charset="77"/>
                  </a:rPr>
                  <a:t> shift </a:t>
                </a:r>
                <a:r>
                  <a:rPr lang="en-US" i="1" dirty="0">
                    <a:latin typeface="Palatino" pitchFamily="2" charset="77"/>
                    <a:ea typeface="Palatino" pitchFamily="2" charset="77"/>
                  </a:rPr>
                  <a:t>and width stretch </a:t>
                </a:r>
                <a:r>
                  <a:rPr lang="en-US" sz="1400" i="1" dirty="0">
                    <a:latin typeface="Palatino" pitchFamily="2" charset="77"/>
                    <a:ea typeface="Palatino" pitchFamily="2" charset="77"/>
                  </a:rPr>
                  <a:t>per lens bin</a:t>
                </a:r>
                <a:endParaRPr lang="en-US" dirty="0">
                  <a:latin typeface="Palatino" pitchFamily="2" charset="77"/>
                  <a:ea typeface="Palatino" pitchFamily="2" charset="77"/>
                </a:endParaRPr>
              </a:p>
            </p:txBody>
          </p:sp>
        </mc:Choice>
        <mc:Fallback xmlns="">
          <p:sp>
            <p:nvSpPr>
              <p:cNvPr id="27" name="TextBox 26">
                <a:extLst>
                  <a:ext uri="{FF2B5EF4-FFF2-40B4-BE49-F238E27FC236}">
                    <a16:creationId xmlns:a16="http://schemas.microsoft.com/office/drawing/2014/main" id="{A9F9E590-CBAC-5D69-304B-BC246C2016E7}"/>
                  </a:ext>
                </a:extLst>
              </p:cNvPr>
              <p:cNvSpPr txBox="1">
                <a:spLocks noRot="1" noChangeAspect="1" noMove="1" noResize="1" noEditPoints="1" noAdjustHandles="1" noChangeArrowheads="1" noChangeShapeType="1" noTextEdit="1"/>
              </p:cNvSpPr>
              <p:nvPr/>
            </p:nvSpPr>
            <p:spPr>
              <a:xfrm>
                <a:off x="2691245" y="3193805"/>
                <a:ext cx="3217703" cy="522263"/>
              </a:xfrm>
              <a:prstGeom prst="rect">
                <a:avLst/>
              </a:prstGeom>
              <a:blipFill>
                <a:blip r:embed="rId8"/>
                <a:stretch>
                  <a:fillRect l="-392" t="-2381" b="-9524"/>
                </a:stretch>
              </a:blipFill>
            </p:spPr>
            <p:txBody>
              <a:bodyPr/>
              <a:lstStyle/>
              <a:p>
                <a:r>
                  <a:rPr lang="en-US">
                    <a:noFill/>
                  </a:rPr>
                  <a:t> </a:t>
                </a:r>
              </a:p>
            </p:txBody>
          </p:sp>
        </mc:Fallback>
      </mc:AlternateContent>
      <p:pic>
        <p:nvPicPr>
          <p:cNvPr id="28" name="Image 1">
            <a:extLst>
              <a:ext uri="{FF2B5EF4-FFF2-40B4-BE49-F238E27FC236}">
                <a16:creationId xmlns:a16="http://schemas.microsoft.com/office/drawing/2014/main" id="{3B032882-8929-7F1C-24A2-90B90FF21DFA}"/>
              </a:ext>
            </a:extLst>
          </p:cNvPr>
          <p:cNvPicPr>
            <a:picLocks noChangeAspect="1"/>
          </p:cNvPicPr>
          <p:nvPr/>
        </p:nvPicPr>
        <p:blipFill>
          <a:blip r:embed="rId4"/>
          <a:stretch>
            <a:fillRect/>
          </a:stretch>
        </p:blipFill>
        <p:spPr>
          <a:xfrm>
            <a:off x="2717717" y="3755750"/>
            <a:ext cx="1733919" cy="740970"/>
          </a:xfrm>
          <a:prstGeom prst="rect">
            <a:avLst/>
          </a:prstGeom>
        </p:spPr>
      </p:pic>
      <p:pic>
        <p:nvPicPr>
          <p:cNvPr id="45" name="Image 2">
            <a:extLst>
              <a:ext uri="{FF2B5EF4-FFF2-40B4-BE49-F238E27FC236}">
                <a16:creationId xmlns:a16="http://schemas.microsoft.com/office/drawing/2014/main" id="{4679CB5A-ABEF-E64A-E306-9210EC5541FD}"/>
              </a:ext>
            </a:extLst>
          </p:cNvPr>
          <p:cNvPicPr>
            <a:picLocks noChangeAspect="1"/>
          </p:cNvPicPr>
          <p:nvPr/>
        </p:nvPicPr>
        <p:blipFill>
          <a:blip r:embed="rId9"/>
          <a:stretch>
            <a:fillRect/>
          </a:stretch>
        </p:blipFill>
        <p:spPr>
          <a:xfrm>
            <a:off x="4148573" y="4452323"/>
            <a:ext cx="1664924" cy="711485"/>
          </a:xfrm>
          <a:prstGeom prst="rect">
            <a:avLst/>
          </a:prstGeom>
        </p:spPr>
      </p:pic>
      <p:sp>
        <p:nvSpPr>
          <p:cNvPr id="46" name="TextBox 45">
            <a:extLst>
              <a:ext uri="{FF2B5EF4-FFF2-40B4-BE49-F238E27FC236}">
                <a16:creationId xmlns:a16="http://schemas.microsoft.com/office/drawing/2014/main" id="{92D83BFF-7D8F-271F-95B5-EF7574797DBA}"/>
              </a:ext>
            </a:extLst>
          </p:cNvPr>
          <p:cNvSpPr txBox="1"/>
          <p:nvPr/>
        </p:nvSpPr>
        <p:spPr>
          <a:xfrm>
            <a:off x="7095698" y="2534080"/>
            <a:ext cx="2423402" cy="307777"/>
          </a:xfrm>
          <a:prstGeom prst="rect">
            <a:avLst/>
          </a:prstGeom>
          <a:noFill/>
        </p:spPr>
        <p:txBody>
          <a:bodyPr wrap="square" rtlCol="0">
            <a:spAutoFit/>
          </a:bodyPr>
          <a:lstStyle/>
          <a:p>
            <a:r>
              <a:rPr lang="en-GB" dirty="0"/>
              <a:t>Y6</a:t>
            </a:r>
            <a:endParaRPr lang="en-US" i="1" dirty="0"/>
          </a:p>
        </p:txBody>
      </p:sp>
      <mc:AlternateContent xmlns:mc="http://schemas.openxmlformats.org/markup-compatibility/2006" xmlns:a14="http://schemas.microsoft.com/office/drawing/2010/main">
        <mc:Choice Requires="a14">
          <p:sp>
            <p:nvSpPr>
              <p:cNvPr id="49" name="ZoneTexte 4">
                <a:extLst>
                  <a:ext uri="{FF2B5EF4-FFF2-40B4-BE49-F238E27FC236}">
                    <a16:creationId xmlns:a16="http://schemas.microsoft.com/office/drawing/2014/main" id="{284B2772-75A4-81C5-C12D-44F76AB3F22D}"/>
                  </a:ext>
                </a:extLst>
              </p:cNvPr>
              <p:cNvSpPr txBox="1"/>
              <p:nvPr/>
            </p:nvSpPr>
            <p:spPr>
              <a:xfrm>
                <a:off x="556367" y="3619348"/>
                <a:ext cx="1330814" cy="161583"/>
              </a:xfrm>
              <a:prstGeom prst="rect">
                <a:avLst/>
              </a:prstGeom>
              <a:noFill/>
            </p:spPr>
            <p:txBody>
              <a:bodyPr wrap="none" lIns="0" tIns="0" rIns="0" bIns="0" rtlCol="0">
                <a:spAutoFit/>
              </a:bodyPr>
              <a:lstStyle/>
              <a:p>
                <a:pPr/>
                <a14:m>
                  <m:oMathPara xmlns:m="http://schemas.openxmlformats.org/officeDocument/2006/math">
                    <m:oMath>
                      <m:acc>
                        <m:accPr>
                          <m:chr m:val="̂"/>
                          <m:ctrlPr>
                            <a:rPr lang="es-ES" sz="1050" i="1">
                              <a:latin typeface="Cambria Math" panose="02040503050406030204" pitchFamily="18" charset="0"/>
                            </a:rPr>
                          </m:ctrlPr>
                        </m:accPr>
                        <m:e>
                          <m:r>
                            <a:rPr lang="es-ES" sz="1050" i="1">
                              <a:latin typeface="Cambria Math" panose="02040503050406030204" pitchFamily="18" charset="0"/>
                            </a:rPr>
                            <m:t>𝑛</m:t>
                          </m:r>
                        </m:e>
                      </m:acc>
                      <m:d>
                        <m:dPr>
                          <m:ctrlPr>
                            <a:rPr lang="es-ES" sz="1050" i="1">
                              <a:latin typeface="Cambria Math" panose="02040503050406030204" pitchFamily="18" charset="0"/>
                            </a:rPr>
                          </m:ctrlPr>
                        </m:dPr>
                        <m:e>
                          <m:r>
                            <a:rPr lang="es-ES" sz="1050" i="1">
                              <a:latin typeface="Cambria Math" panose="02040503050406030204" pitchFamily="18" charset="0"/>
                            </a:rPr>
                            <m:t>𝑧</m:t>
                          </m:r>
                          <m:r>
                            <a:rPr lang="es-ES" sz="1050" i="1">
                              <a:latin typeface="Cambria Math" panose="02040503050406030204" pitchFamily="18" charset="0"/>
                            </a:rPr>
                            <m:t>,</m:t>
                          </m:r>
                          <m:r>
                            <a:rPr lang="es-ES" sz="1050" i="1" smtClean="0">
                              <a:latin typeface="Cambria Math" panose="02040503050406030204" pitchFamily="18" charset="0"/>
                            </a:rPr>
                            <m:t>𝛿</m:t>
                          </m:r>
                          <m:r>
                            <a:rPr lang="es-ES" sz="1050" i="1" smtClean="0">
                              <a:latin typeface="Cambria Math" panose="02040503050406030204" pitchFamily="18" charset="0"/>
                            </a:rPr>
                            <m:t>𝑧</m:t>
                          </m:r>
                          <m:r>
                            <a:rPr lang="es-ES" sz="1050" i="1" smtClean="0">
                              <a:latin typeface="Cambria Math" panose="02040503050406030204" pitchFamily="18" charset="0"/>
                            </a:rPr>
                            <m:t>,</m:t>
                          </m:r>
                        </m:e>
                      </m:d>
                      <m:r>
                        <a:rPr lang="es-ES" sz="1050" i="1">
                          <a:latin typeface="Cambria Math" panose="02040503050406030204" pitchFamily="18" charset="0"/>
                        </a:rPr>
                        <m:t>=</m:t>
                      </m:r>
                      <m:sSub>
                        <m:sSubPr>
                          <m:ctrlPr>
                            <a:rPr lang="es-ES" sz="1050" i="1">
                              <a:latin typeface="Cambria Math" panose="02040503050406030204" pitchFamily="18" charset="0"/>
                            </a:rPr>
                          </m:ctrlPr>
                        </m:sSubPr>
                        <m:e>
                          <m:r>
                            <a:rPr lang="es-ES" sz="1050" i="1">
                              <a:latin typeface="Cambria Math" panose="02040503050406030204" pitchFamily="18" charset="0"/>
                            </a:rPr>
                            <m:t>𝑛</m:t>
                          </m:r>
                        </m:e>
                        <m:sub>
                          <m:r>
                            <a:rPr lang="es-ES" sz="1050" i="1">
                              <a:latin typeface="Cambria Math" panose="02040503050406030204" pitchFamily="18" charset="0"/>
                            </a:rPr>
                            <m:t>0</m:t>
                          </m:r>
                        </m:sub>
                      </m:sSub>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𝑧</m:t>
                          </m:r>
                          <m:r>
                            <a:rPr lang="en-GB" sz="1050" b="0" i="1" smtClean="0">
                              <a:latin typeface="Cambria Math" panose="02040503050406030204" pitchFamily="18" charset="0"/>
                            </a:rPr>
                            <m:t>−</m:t>
                          </m:r>
                          <m:r>
                            <a:rPr lang="en-GB" sz="1050" b="0" i="1" smtClean="0">
                              <a:latin typeface="Cambria Math" panose="02040503050406030204" pitchFamily="18" charset="0"/>
                            </a:rPr>
                            <m:t>𝛿</m:t>
                          </m:r>
                          <m:r>
                            <a:rPr lang="en-GB" sz="1050" b="0" i="1" smtClean="0">
                              <a:latin typeface="Cambria Math" panose="02040503050406030204" pitchFamily="18" charset="0"/>
                            </a:rPr>
                            <m:t>𝑧</m:t>
                          </m:r>
                        </m:e>
                      </m:d>
                    </m:oMath>
                  </m:oMathPara>
                </a14:m>
                <a:endParaRPr lang="en-GB" sz="1050" dirty="0"/>
              </a:p>
            </p:txBody>
          </p:sp>
        </mc:Choice>
        <mc:Fallback xmlns="">
          <p:sp>
            <p:nvSpPr>
              <p:cNvPr id="49" name="ZoneTexte 4">
                <a:extLst>
                  <a:ext uri="{FF2B5EF4-FFF2-40B4-BE49-F238E27FC236}">
                    <a16:creationId xmlns:a16="http://schemas.microsoft.com/office/drawing/2014/main" id="{46192899-CDF1-4822-2EF9-D495D8AC7204}"/>
                  </a:ext>
                </a:extLst>
              </p:cNvPr>
              <p:cNvSpPr txBox="1">
                <a:spLocks noRot="1" noChangeAspect="1" noMove="1" noResize="1" noEditPoints="1" noAdjustHandles="1" noChangeArrowheads="1" noChangeShapeType="1" noTextEdit="1"/>
              </p:cNvSpPr>
              <p:nvPr/>
            </p:nvSpPr>
            <p:spPr>
              <a:xfrm>
                <a:off x="556367" y="3619348"/>
                <a:ext cx="1330814" cy="161583"/>
              </a:xfrm>
              <a:prstGeom prst="rect">
                <a:avLst/>
              </a:prstGeom>
              <a:blipFill>
                <a:blip r:embed="rId12"/>
                <a:stretch>
                  <a:fillRect l="-943" t="-30769"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ZoneTexte 4">
                <a:extLst>
                  <a:ext uri="{FF2B5EF4-FFF2-40B4-BE49-F238E27FC236}">
                    <a16:creationId xmlns:a16="http://schemas.microsoft.com/office/drawing/2014/main" id="{84DB589E-0969-D1D8-4433-B0375546045A}"/>
                  </a:ext>
                </a:extLst>
              </p:cNvPr>
              <p:cNvSpPr txBox="1"/>
              <p:nvPr/>
            </p:nvSpPr>
            <p:spPr>
              <a:xfrm>
                <a:off x="4478107" y="3859059"/>
                <a:ext cx="1464312" cy="295850"/>
              </a:xfrm>
              <a:prstGeom prst="rect">
                <a:avLst/>
              </a:prstGeom>
              <a:noFill/>
            </p:spPr>
            <p:txBody>
              <a:bodyPr wrap="none" lIns="0" tIns="0" rIns="0" bIns="0" rtlCol="0">
                <a:spAutoFit/>
              </a:bodyPr>
              <a:lstStyle/>
              <a:p>
                <a:pPr/>
                <a14:m>
                  <m:oMathPara xmlns:m="http://schemas.openxmlformats.org/officeDocument/2006/math">
                    <m:oMath>
                      <m:acc>
                        <m:accPr>
                          <m:chr m:val="̂"/>
                          <m:ctrlPr>
                            <a:rPr lang="es-ES" sz="1000" i="1">
                              <a:latin typeface="Cambria Math" panose="02040503050406030204" pitchFamily="18" charset="0"/>
                            </a:rPr>
                          </m:ctrlPr>
                        </m:accPr>
                        <m:e>
                          <m:r>
                            <a:rPr lang="es-ES" sz="1000" i="1">
                              <a:latin typeface="Cambria Math" panose="02040503050406030204" pitchFamily="18" charset="0"/>
                            </a:rPr>
                            <m:t>𝑛</m:t>
                          </m:r>
                        </m:e>
                      </m:acc>
                      <m:d>
                        <m:dPr>
                          <m:ctrlPr>
                            <a:rPr lang="es-ES" sz="1000" i="1">
                              <a:latin typeface="Cambria Math" panose="02040503050406030204" pitchFamily="18" charset="0"/>
                            </a:rPr>
                          </m:ctrlPr>
                        </m:dPr>
                        <m:e>
                          <m:r>
                            <a:rPr lang="es-ES" sz="1000" i="1">
                              <a:latin typeface="Cambria Math" panose="02040503050406030204" pitchFamily="18" charset="0"/>
                            </a:rPr>
                            <m:t>𝑧</m:t>
                          </m:r>
                          <m:r>
                            <a:rPr lang="es-ES" sz="1000" i="1">
                              <a:latin typeface="Cambria Math" panose="02040503050406030204" pitchFamily="18" charset="0"/>
                            </a:rPr>
                            <m:t>,</m:t>
                          </m:r>
                          <m:r>
                            <a:rPr lang="es-ES" sz="1000" i="1">
                              <a:latin typeface="Cambria Math" panose="02040503050406030204" pitchFamily="18" charset="0"/>
                            </a:rPr>
                            <m:t>𝛿</m:t>
                          </m:r>
                          <m:r>
                            <a:rPr lang="es-ES" sz="1000" i="1">
                              <a:latin typeface="Cambria Math" panose="02040503050406030204" pitchFamily="18" charset="0"/>
                            </a:rPr>
                            <m:t>𝑧</m:t>
                          </m:r>
                          <m:r>
                            <a:rPr lang="es-ES" sz="1000" i="1">
                              <a:latin typeface="Cambria Math" panose="02040503050406030204" pitchFamily="18" charset="0"/>
                            </a:rPr>
                            <m:t>,</m:t>
                          </m:r>
                          <m:r>
                            <a:rPr lang="es-ES" sz="1000" i="1">
                              <a:latin typeface="Cambria Math" panose="02040503050406030204" pitchFamily="18" charset="0"/>
                            </a:rPr>
                            <m:t>𝑠</m:t>
                          </m:r>
                        </m:e>
                      </m:d>
                      <m:r>
                        <a:rPr lang="es-ES" sz="1000" i="1">
                          <a:latin typeface="Cambria Math" panose="02040503050406030204" pitchFamily="18" charset="0"/>
                        </a:rPr>
                        <m:t>=</m:t>
                      </m:r>
                      <m:sSub>
                        <m:sSubPr>
                          <m:ctrlPr>
                            <a:rPr lang="es-ES" sz="1000" i="1">
                              <a:latin typeface="Cambria Math" panose="02040503050406030204" pitchFamily="18" charset="0"/>
                            </a:rPr>
                          </m:ctrlPr>
                        </m:sSubPr>
                        <m:e>
                          <m:f>
                            <m:fPr>
                              <m:ctrlPr>
                                <a:rPr lang="es-ES" sz="1000" i="1">
                                  <a:latin typeface="Cambria Math" panose="02040503050406030204" pitchFamily="18" charset="0"/>
                                </a:rPr>
                              </m:ctrlPr>
                            </m:fPr>
                            <m:num>
                              <m:r>
                                <a:rPr lang="es-ES" sz="1000" i="1">
                                  <a:latin typeface="Cambria Math" panose="02040503050406030204" pitchFamily="18" charset="0"/>
                                </a:rPr>
                                <m:t>1</m:t>
                              </m:r>
                            </m:num>
                            <m:den>
                              <m:r>
                                <a:rPr lang="es-ES" sz="1000" i="1">
                                  <a:latin typeface="Cambria Math" panose="02040503050406030204" pitchFamily="18" charset="0"/>
                                </a:rPr>
                                <m:t>𝑠</m:t>
                              </m:r>
                            </m:den>
                          </m:f>
                          <m:r>
                            <a:rPr lang="es-ES" sz="1000" i="1">
                              <a:latin typeface="Cambria Math" panose="02040503050406030204" pitchFamily="18" charset="0"/>
                            </a:rPr>
                            <m:t>𝑛</m:t>
                          </m:r>
                        </m:e>
                        <m:sub>
                          <m:r>
                            <a:rPr lang="es-ES" sz="1000" i="1">
                              <a:latin typeface="Cambria Math" panose="02040503050406030204" pitchFamily="18" charset="0"/>
                            </a:rPr>
                            <m:t>0</m:t>
                          </m:r>
                        </m:sub>
                      </m:sSub>
                      <m:d>
                        <m:dPr>
                          <m:ctrlPr>
                            <a:rPr lang="es-ES" sz="1000" i="1">
                              <a:latin typeface="Cambria Math" panose="02040503050406030204" pitchFamily="18" charset="0"/>
                            </a:rPr>
                          </m:ctrlPr>
                        </m:dPr>
                        <m:e>
                          <m:f>
                            <m:fPr>
                              <m:ctrlPr>
                                <a:rPr lang="es-ES" sz="1000" i="1">
                                  <a:latin typeface="Cambria Math" panose="02040503050406030204" pitchFamily="18" charset="0"/>
                                </a:rPr>
                              </m:ctrlPr>
                            </m:fPr>
                            <m:num>
                              <m:r>
                                <a:rPr lang="es-ES" sz="1000" i="1">
                                  <a:latin typeface="Cambria Math" panose="02040503050406030204" pitchFamily="18" charset="0"/>
                                </a:rPr>
                                <m:t>𝑧</m:t>
                              </m:r>
                              <m:r>
                                <a:rPr lang="es-ES" sz="1000" i="1">
                                  <a:latin typeface="Cambria Math" panose="02040503050406030204" pitchFamily="18" charset="0"/>
                                </a:rPr>
                                <m:t>−</m:t>
                              </m:r>
                              <m:r>
                                <a:rPr lang="es-ES" sz="1000" i="1">
                                  <a:latin typeface="Cambria Math" panose="02040503050406030204" pitchFamily="18" charset="0"/>
                                </a:rPr>
                                <m:t>𝛿</m:t>
                              </m:r>
                              <m:r>
                                <a:rPr lang="es-ES" sz="1000" i="1">
                                  <a:latin typeface="Cambria Math" panose="02040503050406030204" pitchFamily="18" charset="0"/>
                                </a:rPr>
                                <m:t>𝑧</m:t>
                              </m:r>
                            </m:num>
                            <m:den>
                              <m:r>
                                <a:rPr lang="es-ES" sz="1000" i="1">
                                  <a:latin typeface="Cambria Math" panose="02040503050406030204" pitchFamily="18" charset="0"/>
                                </a:rPr>
                                <m:t>𝑠</m:t>
                              </m:r>
                            </m:den>
                          </m:f>
                        </m:e>
                      </m:d>
                    </m:oMath>
                  </m:oMathPara>
                </a14:m>
                <a:endParaRPr lang="en-GB" sz="1000" dirty="0"/>
              </a:p>
            </p:txBody>
          </p:sp>
        </mc:Choice>
        <mc:Fallback xmlns="">
          <p:sp>
            <p:nvSpPr>
              <p:cNvPr id="50" name="ZoneTexte 4">
                <a:extLst>
                  <a:ext uri="{FF2B5EF4-FFF2-40B4-BE49-F238E27FC236}">
                    <a16:creationId xmlns:a16="http://schemas.microsoft.com/office/drawing/2014/main" id="{89279067-F3FE-626C-C3A6-E949E7157506}"/>
                  </a:ext>
                </a:extLst>
              </p:cNvPr>
              <p:cNvSpPr txBox="1">
                <a:spLocks noRot="1" noChangeAspect="1" noMove="1" noResize="1" noEditPoints="1" noAdjustHandles="1" noChangeArrowheads="1" noChangeShapeType="1" noTextEdit="1"/>
              </p:cNvSpPr>
              <p:nvPr/>
            </p:nvSpPr>
            <p:spPr>
              <a:xfrm>
                <a:off x="4478107" y="3859059"/>
                <a:ext cx="1464312" cy="295850"/>
              </a:xfrm>
              <a:prstGeom prst="rect">
                <a:avLst/>
              </a:prstGeom>
              <a:blipFill>
                <a:blip r:embed="rId13"/>
                <a:stretch>
                  <a:fillRect l="-855" b="-4000"/>
                </a:stretch>
              </a:blipFill>
            </p:spPr>
            <p:txBody>
              <a:bodyPr/>
              <a:lstStyle/>
              <a:p>
                <a:r>
                  <a:rPr lang="en-US">
                    <a:noFill/>
                  </a:rPr>
                  <a:t> </a:t>
                </a:r>
              </a:p>
            </p:txBody>
          </p:sp>
        </mc:Fallback>
      </mc:AlternateContent>
      <p:sp>
        <p:nvSpPr>
          <p:cNvPr id="6" name="ZoneTexte 2">
            <a:extLst>
              <a:ext uri="{FF2B5EF4-FFF2-40B4-BE49-F238E27FC236}">
                <a16:creationId xmlns:a16="http://schemas.microsoft.com/office/drawing/2014/main" id="{BBEF9A91-944D-856B-DB8F-B4847D1A242D}"/>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
        <p:nvSpPr>
          <p:cNvPr id="9" name="Espace réservé du numéro de diapositive 29">
            <a:extLst>
              <a:ext uri="{FF2B5EF4-FFF2-40B4-BE49-F238E27FC236}">
                <a16:creationId xmlns:a16="http://schemas.microsoft.com/office/drawing/2014/main" id="{71C00E93-4553-9092-853E-180E1B46300B}"/>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10</a:t>
            </a:r>
            <a:endParaRPr lang="fr-ES" sz="1350"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6319067-8B4B-C345-2C6F-57B5D204E809}"/>
                  </a:ext>
                </a:extLst>
              </p:cNvPr>
              <p:cNvSpPr txBox="1"/>
              <p:nvPr/>
            </p:nvSpPr>
            <p:spPr>
              <a:xfrm>
                <a:off x="329752" y="822968"/>
                <a:ext cx="5174673" cy="160043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Palatino" pitchFamily="2" charset="77"/>
                    <a:ea typeface="Palatino" pitchFamily="2" charset="77"/>
                  </a:rPr>
                  <a:t>Here I am not talking about the redshift calibration (arguably the crux of WL calibration), </a:t>
                </a:r>
                <a:r>
                  <a:rPr lang="en-US" sz="1200" i="1" dirty="0">
                    <a:latin typeface="Palatino" pitchFamily="2" charset="77"/>
                    <a:ea typeface="Palatino" pitchFamily="2" charset="77"/>
                  </a:rPr>
                  <a:t>cf. Tyann’s talk. </a:t>
                </a:r>
              </a:p>
              <a:p>
                <a:pPr marL="285750" indent="-285750">
                  <a:buFont typeface="Arial" panose="020B0604020202020204" pitchFamily="34" charset="0"/>
                  <a:buChar char="•"/>
                </a:pPr>
                <a:endParaRPr lang="en-US" dirty="0">
                  <a:latin typeface="Palatino" pitchFamily="2" charset="77"/>
                  <a:ea typeface="Palatino" pitchFamily="2" charset="77"/>
                </a:endParaRPr>
              </a:p>
              <a:p>
                <a:pPr marL="285750" indent="-285750">
                  <a:buFont typeface="Arial" panose="020B0604020202020204" pitchFamily="34" charset="0"/>
                  <a:buChar char="•"/>
                </a:pPr>
                <a:r>
                  <a:rPr lang="en-US" dirty="0">
                    <a:latin typeface="Palatino" pitchFamily="2" charset="77"/>
                    <a:ea typeface="Palatino" pitchFamily="2" charset="77"/>
                  </a:rPr>
                  <a:t>Let’s assume we have a sample of </a:t>
                </a:r>
                <a14:m>
                  <m:oMath xmlns:m="http://schemas.openxmlformats.org/officeDocument/2006/math">
                    <m:r>
                      <a:rPr lang="en-GB" b="0" i="1" smtClean="0">
                        <a:latin typeface="Cambria Math" panose="02040503050406030204" pitchFamily="18" charset="0"/>
                      </a:rPr>
                      <m:t>𝑛</m:t>
                    </m:r>
                    <m:r>
                      <a:rPr lang="en-GB" b="0" i="1" smtClean="0">
                        <a:latin typeface="Cambria Math" panose="02040503050406030204" pitchFamily="18" charset="0"/>
                      </a:rPr>
                      <m:t>(</m:t>
                    </m:r>
                    <m:r>
                      <a:rPr lang="en-GB" b="0" i="1" smtClean="0">
                        <a:latin typeface="Cambria Math" panose="02040503050406030204" pitchFamily="18" charset="0"/>
                      </a:rPr>
                      <m:t>𝑧</m:t>
                    </m:r>
                    <m:r>
                      <a:rPr lang="en-GB" b="0" i="1" smtClean="0">
                        <a:latin typeface="Cambria Math" panose="02040503050406030204" pitchFamily="18" charset="0"/>
                      </a:rPr>
                      <m:t>)</m:t>
                    </m:r>
                  </m:oMath>
                </a14:m>
                <a:r>
                  <a:rPr lang="en-US" dirty="0">
                    <a:latin typeface="Palatino" pitchFamily="2" charset="77"/>
                    <a:ea typeface="Palatino" pitchFamily="2" charset="77"/>
                  </a:rPr>
                  <a:t> candidates per bin from the calibration </a:t>
                </a:r>
                <a:r>
                  <a:rPr lang="en-US" i="1" dirty="0">
                    <a:latin typeface="Palatino" pitchFamily="2" charset="77"/>
                    <a:ea typeface="Palatino" pitchFamily="2" charset="77"/>
                  </a:rPr>
                  <a:t>(btw, 3 papers, 3 years of work from 10 </a:t>
                </a:r>
                <a:r>
                  <a:rPr lang="en-US" i="1" dirty="0" err="1">
                    <a:latin typeface="Palatino" pitchFamily="2" charset="77"/>
                    <a:ea typeface="Palatino" pitchFamily="2" charset="77"/>
                  </a:rPr>
                  <a:t>phds+postdocs+seniors</a:t>
                </a:r>
                <a:r>
                  <a:rPr lang="en-US" i="1" dirty="0">
                    <a:latin typeface="Palatino" pitchFamily="2" charset="77"/>
                    <a:ea typeface="Palatino" pitchFamily="2" charset="77"/>
                  </a:rPr>
                  <a:t>)</a:t>
                </a:r>
              </a:p>
              <a:p>
                <a:pPr marL="285750" indent="-285750">
                  <a:buFont typeface="Arial" panose="020B0604020202020204" pitchFamily="34" charset="0"/>
                  <a:buChar char="•"/>
                </a:pPr>
                <a:r>
                  <a:rPr lang="en-US" i="1" dirty="0">
                    <a:latin typeface="Palatino" pitchFamily="2" charset="77"/>
                    <a:ea typeface="Palatino" pitchFamily="2" charset="77"/>
                  </a:rPr>
                  <a:t>We want to marginalize over </a:t>
                </a:r>
                <a:r>
                  <a:rPr lang="en-US" i="1" dirty="0">
                    <a:latin typeface="Palatino" pitchFamily="2" charset="77"/>
                    <a:ea typeface="Palatino" pitchFamily="2" charset="77"/>
                    <a:sym typeface="Wingdings" pitchFamily="2" charset="2"/>
                  </a:rPr>
                  <a:t> </a:t>
                </a:r>
                <a14:m>
                  <m:oMath xmlns:m="http://schemas.openxmlformats.org/officeDocument/2006/math">
                    <m:r>
                      <a:rPr lang="en-GB" b="0" i="1" smtClean="0">
                        <a:latin typeface="Cambria Math" panose="02040503050406030204" pitchFamily="18" charset="0"/>
                        <a:sym typeface="Wingdings" pitchFamily="2" charset="2"/>
                      </a:rPr>
                      <m:t>𝑛</m:t>
                    </m:r>
                    <m:r>
                      <a:rPr lang="en-GB" b="0" i="1" smtClean="0">
                        <a:latin typeface="Cambria Math" panose="02040503050406030204" pitchFamily="18" charset="0"/>
                        <a:sym typeface="Wingdings" pitchFamily="2" charset="2"/>
                      </a:rPr>
                      <m:t>(</m:t>
                    </m:r>
                    <m:r>
                      <a:rPr lang="en-GB" b="0" i="1" smtClean="0">
                        <a:latin typeface="Cambria Math" panose="02040503050406030204" pitchFamily="18" charset="0"/>
                        <a:sym typeface="Wingdings" pitchFamily="2" charset="2"/>
                      </a:rPr>
                      <m:t>𝑧</m:t>
                    </m:r>
                    <m:r>
                      <a:rPr lang="en-GB" b="0" i="1" smtClean="0">
                        <a:latin typeface="Cambria Math" panose="02040503050406030204" pitchFamily="18" charset="0"/>
                        <a:sym typeface="Wingdings" pitchFamily="2" charset="2"/>
                      </a:rPr>
                      <m:t>)</m:t>
                    </m:r>
                  </m:oMath>
                </a14:m>
                <a:r>
                  <a:rPr lang="en-US" i="1" dirty="0">
                    <a:latin typeface="Palatino" pitchFamily="2" charset="77"/>
                    <a:ea typeface="Palatino" pitchFamily="2" charset="77"/>
                    <a:sym typeface="Wingdings" pitchFamily="2" charset="2"/>
                  </a:rPr>
                  <a:t> parametric model</a:t>
                </a:r>
                <a:endParaRPr lang="en-US" i="1" dirty="0">
                  <a:latin typeface="Palatino" pitchFamily="2" charset="77"/>
                  <a:ea typeface="Palatino" pitchFamily="2" charset="77"/>
                </a:endParaRPr>
              </a:p>
            </p:txBody>
          </p:sp>
        </mc:Choice>
        <mc:Fallback xmlns="">
          <p:sp>
            <p:nvSpPr>
              <p:cNvPr id="10" name="TextBox 9">
                <a:extLst>
                  <a:ext uri="{FF2B5EF4-FFF2-40B4-BE49-F238E27FC236}">
                    <a16:creationId xmlns:a16="http://schemas.microsoft.com/office/drawing/2014/main" id="{56319067-8B4B-C345-2C6F-57B5D204E809}"/>
                  </a:ext>
                </a:extLst>
              </p:cNvPr>
              <p:cNvSpPr txBox="1">
                <a:spLocks noRot="1" noChangeAspect="1" noMove="1" noResize="1" noEditPoints="1" noAdjustHandles="1" noChangeArrowheads="1" noChangeShapeType="1" noTextEdit="1"/>
              </p:cNvSpPr>
              <p:nvPr/>
            </p:nvSpPr>
            <p:spPr>
              <a:xfrm>
                <a:off x="329752" y="822968"/>
                <a:ext cx="5174673" cy="1600438"/>
              </a:xfrm>
              <a:prstGeom prst="rect">
                <a:avLst/>
              </a:prstGeom>
              <a:blipFill>
                <a:blip r:embed="rId14"/>
                <a:stretch>
                  <a:fillRect l="-244" t="-781" b="-3125"/>
                </a:stretch>
              </a:blipFill>
            </p:spPr>
            <p:txBody>
              <a:bodyPr/>
              <a:lstStyle/>
              <a:p>
                <a:r>
                  <a:rPr lang="en-US">
                    <a:noFill/>
                  </a:rPr>
                  <a:t> </a:t>
                </a:r>
              </a:p>
            </p:txBody>
          </p:sp>
        </mc:Fallback>
      </mc:AlternateContent>
    </p:spTree>
    <p:extLst>
      <p:ext uri="{BB962C8B-B14F-4D97-AF65-F5344CB8AC3E}">
        <p14:creationId xmlns:p14="http://schemas.microsoft.com/office/powerpoint/2010/main" val="3221614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0E163-FBBB-215D-872F-8EB3D83EDC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63649B3-60D7-8945-6AC6-13884AD80491}"/>
              </a:ext>
            </a:extLst>
          </p:cNvPr>
          <p:cNvSpPr>
            <a:spLocks noGrp="1"/>
          </p:cNvSpPr>
          <p:nvPr>
            <p:ph type="title"/>
          </p:nvPr>
        </p:nvSpPr>
        <p:spPr>
          <a:xfrm>
            <a:off x="1572040" y="-171232"/>
            <a:ext cx="8445539" cy="994200"/>
          </a:xfrm>
        </p:spPr>
        <p:txBody>
          <a:bodyPr/>
          <a:lstStyle/>
          <a:p>
            <a:r>
              <a:rPr lang="en-US" b="1" dirty="0">
                <a:latin typeface="Palatino" pitchFamily="2" charset="77"/>
                <a:ea typeface="Palatino" pitchFamily="2" charset="77"/>
              </a:rPr>
              <a:t>Modelling: redshift uncertainties</a:t>
            </a:r>
            <a:endParaRPr lang="en-GB" dirty="0">
              <a:latin typeface="Palatino" pitchFamily="2" charset="77"/>
              <a:ea typeface="Palatino" pitchFamily="2" charset="77"/>
            </a:endParaRPr>
          </a:p>
        </p:txBody>
      </p:sp>
      <p:sp>
        <p:nvSpPr>
          <p:cNvPr id="3" name="Espace réservé du texte 2">
            <a:extLst>
              <a:ext uri="{FF2B5EF4-FFF2-40B4-BE49-F238E27FC236}">
                <a16:creationId xmlns:a16="http://schemas.microsoft.com/office/drawing/2014/main" id="{8711F3EA-72C2-B88D-02D4-430ADC601B76}"/>
              </a:ext>
            </a:extLst>
          </p:cNvPr>
          <p:cNvSpPr>
            <a:spLocks noGrp="1"/>
          </p:cNvSpPr>
          <p:nvPr>
            <p:ph type="body" idx="1"/>
          </p:nvPr>
        </p:nvSpPr>
        <p:spPr>
          <a:xfrm>
            <a:off x="9429745" y="1297738"/>
            <a:ext cx="4896329" cy="3263400"/>
          </a:xfrm>
        </p:spPr>
        <p:txBody>
          <a:bodyPr>
            <a:normAutofit/>
          </a:bodyPr>
          <a:lstStyle/>
          <a:p>
            <a:r>
              <a:rPr lang="en-US" sz="1600" dirty="0">
                <a:latin typeface="Helvetica Neue" panose="02000503000000020004" pitchFamily="2" charset="0"/>
                <a:ea typeface="Helvetica Neue" panose="02000503000000020004" pitchFamily="2" charset="0"/>
                <a:cs typeface="Helvetica Neue" panose="02000503000000020004" pitchFamily="2" charset="0"/>
              </a:rPr>
              <a:t>Between Y1, Y3, and Y6, increase </a:t>
            </a:r>
            <a:r>
              <a:rPr lang="en-US" sz="1600" b="1" dirty="0">
                <a:latin typeface="Helvetica Neue" panose="02000503000000020004" pitchFamily="2" charset="0"/>
                <a:ea typeface="Helvetica Neue" panose="02000503000000020004" pitchFamily="2" charset="0"/>
                <a:cs typeface="Helvetica Neue" panose="02000503000000020004" pitchFamily="2" charset="0"/>
              </a:rPr>
              <a:t>area, depth</a:t>
            </a:r>
            <a:r>
              <a:rPr lang="en-US" sz="1600" dirty="0">
                <a:latin typeface="Helvetica Neue" panose="02000503000000020004" pitchFamily="2" charset="0"/>
                <a:ea typeface="Helvetica Neue" panose="02000503000000020004" pitchFamily="2" charset="0"/>
                <a:cs typeface="Helvetica Neue" panose="02000503000000020004" pitchFamily="2" charset="0"/>
              </a:rPr>
              <a:t>, but also </a:t>
            </a:r>
            <a:r>
              <a:rPr lang="en-US" sz="1600" b="1" dirty="0">
                <a:latin typeface="Helvetica Neue" panose="02000503000000020004" pitchFamily="2" charset="0"/>
                <a:ea typeface="Helvetica Neue" panose="02000503000000020004" pitchFamily="2" charset="0"/>
                <a:cs typeface="Helvetica Neue" panose="02000503000000020004" pitchFamily="2" charset="0"/>
              </a:rPr>
              <a:t>methodology improvements. </a:t>
            </a:r>
          </a:p>
          <a:p>
            <a:endParaRPr lang="en-US" sz="1600" dirty="0">
              <a:latin typeface="Helvetica Neue" panose="02000503000000020004" pitchFamily="2" charset="0"/>
              <a:ea typeface="Helvetica Neue" panose="02000503000000020004" pitchFamily="2" charset="0"/>
              <a:cs typeface="Helvetica Neue" panose="02000503000000020004" pitchFamily="2" charset="0"/>
            </a:endParaRPr>
          </a:p>
          <a:p>
            <a:r>
              <a:rPr lang="en-US" sz="1600" dirty="0">
                <a:latin typeface="Helvetica Neue" panose="02000503000000020004" pitchFamily="2" charset="0"/>
                <a:ea typeface="Helvetica Neue" panose="02000503000000020004" pitchFamily="2" charset="0"/>
                <a:cs typeface="Helvetica Neue" panose="02000503000000020004" pitchFamily="2" charset="0"/>
              </a:rPr>
              <a:t>Yet S</a:t>
            </a:r>
            <a:r>
              <a:rPr lang="en-US" sz="1600" baseline="-25000" dirty="0">
                <a:latin typeface="Helvetica Neue" panose="02000503000000020004" pitchFamily="2" charset="0"/>
                <a:ea typeface="Helvetica Neue" panose="02000503000000020004" pitchFamily="2" charset="0"/>
                <a:cs typeface="Helvetica Neue" panose="02000503000000020004" pitchFamily="2" charset="0"/>
              </a:rPr>
              <a:t>8</a:t>
            </a:r>
            <a:r>
              <a:rPr lang="en-US" sz="1600" dirty="0">
                <a:latin typeface="Helvetica Neue" panose="02000503000000020004" pitchFamily="2" charset="0"/>
                <a:ea typeface="Helvetica Neue" panose="02000503000000020004" pitchFamily="2" charset="0"/>
                <a:cs typeface="Helvetica Neue" panose="02000503000000020004" pitchFamily="2" charset="0"/>
              </a:rPr>
              <a:t> constraints are </a:t>
            </a:r>
            <a:r>
              <a:rPr lang="en-US" sz="1600" b="1" dirty="0">
                <a:latin typeface="Helvetica Neue" panose="02000503000000020004" pitchFamily="2" charset="0"/>
                <a:ea typeface="Helvetica Neue" panose="02000503000000020004" pitchFamily="2" charset="0"/>
                <a:cs typeface="Helvetica Neue" panose="02000503000000020004" pitchFamily="2" charset="0"/>
              </a:rPr>
              <a:t>consistent across releases</a:t>
            </a:r>
            <a:r>
              <a:rPr lang="en-US" sz="1600" dirty="0">
                <a:latin typeface="Helvetica Neue" panose="02000503000000020004" pitchFamily="2" charset="0"/>
                <a:ea typeface="Helvetica Neue" panose="02000503000000020004" pitchFamily="2" charset="0"/>
                <a:cs typeface="Helvetica Neue" panose="02000503000000020004" pitchFamily="2" charset="0"/>
              </a:rPr>
              <a:t>, Y3 vs Y6. </a:t>
            </a:r>
          </a:p>
          <a:p>
            <a:r>
              <a:rPr lang="en-US" sz="1600" dirty="0">
                <a:latin typeface="Helvetica Neue" panose="02000503000000020004" pitchFamily="2" charset="0"/>
                <a:ea typeface="Helvetica Neue" panose="02000503000000020004" pitchFamily="2" charset="0"/>
                <a:cs typeface="Helvetica Neue" panose="02000503000000020004" pitchFamily="2" charset="0"/>
              </a:rPr>
              <a:t>With respect to </a:t>
            </a:r>
            <a:r>
              <a:rPr lang="en-US" sz="1600" i="1" dirty="0">
                <a:latin typeface="Helvetica Neue" panose="02000503000000020004" pitchFamily="2" charset="0"/>
                <a:ea typeface="Helvetica Neue" panose="02000503000000020004" pitchFamily="2" charset="0"/>
                <a:cs typeface="Helvetica Neue" panose="02000503000000020004" pitchFamily="2" charset="0"/>
              </a:rPr>
              <a:t>Planck,</a:t>
            </a:r>
            <a:r>
              <a:rPr lang="en-US" sz="1600" dirty="0">
                <a:latin typeface="Helvetica Neue" panose="02000503000000020004" pitchFamily="2" charset="0"/>
                <a:ea typeface="Helvetica Neue" panose="02000503000000020004" pitchFamily="2" charset="0"/>
                <a:cs typeface="Helvetica Neue" panose="02000503000000020004" pitchFamily="2" charset="0"/>
              </a:rPr>
              <a:t> the difference has decreased Y6 vs Y3.</a:t>
            </a:r>
          </a:p>
          <a:p>
            <a:endParaRPr lang="en-GB" sz="1600" dirty="0">
              <a:latin typeface="Helvetica Neue" panose="02000503000000020004" pitchFamily="2" charset="0"/>
              <a:ea typeface="Helvetica Neue" panose="02000503000000020004" pitchFamily="2" charset="0"/>
              <a:cs typeface="Helvetica Neue" panose="02000503000000020004" pitchFamily="2" charset="0"/>
            </a:endParaRPr>
          </a:p>
          <a:p>
            <a:r>
              <a:rPr lang="en-GB" sz="1600" dirty="0">
                <a:latin typeface="Helvetica Neue" panose="02000503000000020004" pitchFamily="2" charset="0"/>
                <a:ea typeface="Helvetica Neue" panose="02000503000000020004" pitchFamily="2" charset="0"/>
                <a:cs typeface="Helvetica Neue" panose="02000503000000020004" pitchFamily="2" charset="0"/>
              </a:rPr>
              <a:t>This is a huge success of DES.</a:t>
            </a:r>
          </a:p>
        </p:txBody>
      </p:sp>
      <p:sp>
        <p:nvSpPr>
          <p:cNvPr id="7" name="Rectangle aux angles arrondis">
            <a:extLst>
              <a:ext uri="{FF2B5EF4-FFF2-40B4-BE49-F238E27FC236}">
                <a16:creationId xmlns:a16="http://schemas.microsoft.com/office/drawing/2014/main" id="{B0CDCE3A-3FD1-0932-A2F0-DA687E91E5A4}"/>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8" name="Rectangle aux angles arrondis">
            <a:extLst>
              <a:ext uri="{FF2B5EF4-FFF2-40B4-BE49-F238E27FC236}">
                <a16:creationId xmlns:a16="http://schemas.microsoft.com/office/drawing/2014/main" id="{3526DE13-F198-31CE-F34B-E3E38B0D524A}"/>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pic>
        <p:nvPicPr>
          <p:cNvPr id="5" name="Espace réservé du contenu 4">
            <a:extLst>
              <a:ext uri="{FF2B5EF4-FFF2-40B4-BE49-F238E27FC236}">
                <a16:creationId xmlns:a16="http://schemas.microsoft.com/office/drawing/2014/main" id="{611C67BA-2E49-CAD8-50E0-D5FFA221A46D}"/>
              </a:ext>
            </a:extLst>
          </p:cNvPr>
          <p:cNvPicPr>
            <a:picLocks noChangeAspect="1"/>
          </p:cNvPicPr>
          <p:nvPr/>
        </p:nvPicPr>
        <p:blipFill>
          <a:blip r:embed="rId3"/>
          <a:stretch>
            <a:fillRect/>
          </a:stretch>
        </p:blipFill>
        <p:spPr>
          <a:xfrm>
            <a:off x="5673436" y="1038862"/>
            <a:ext cx="3397828" cy="662115"/>
          </a:xfrm>
          <a:prstGeom prst="rect">
            <a:avLst/>
          </a:prstGeom>
          <a:noFill/>
          <a:ln>
            <a:solidFill>
              <a:schemeClr val="bg1">
                <a:lumMod val="85000"/>
              </a:schemeClr>
            </a:solidFill>
          </a:ln>
          <a:effectLst>
            <a:outerShdw blurRad="50800" dist="38100" dir="2700000" algn="tl" rotWithShape="0">
              <a:prstClr val="black">
                <a:alpha val="40000"/>
              </a:prstClr>
            </a:outerShdw>
          </a:effectLst>
        </p:spPr>
      </p:pic>
      <p:cxnSp>
        <p:nvCxnSpPr>
          <p:cNvPr id="12" name="Straight Connector 11">
            <a:extLst>
              <a:ext uri="{FF2B5EF4-FFF2-40B4-BE49-F238E27FC236}">
                <a16:creationId xmlns:a16="http://schemas.microsoft.com/office/drawing/2014/main" id="{6960A565-5E76-DEEE-CD4E-93C654DE5AA0}"/>
              </a:ext>
            </a:extLst>
          </p:cNvPr>
          <p:cNvCxnSpPr/>
          <p:nvPr/>
        </p:nvCxnSpPr>
        <p:spPr>
          <a:xfrm>
            <a:off x="2691245" y="2722418"/>
            <a:ext cx="0" cy="22548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11FF640-A75B-368E-AAB7-180CEBAD30F0}"/>
              </a:ext>
            </a:extLst>
          </p:cNvPr>
          <p:cNvCxnSpPr/>
          <p:nvPr/>
        </p:nvCxnSpPr>
        <p:spPr>
          <a:xfrm>
            <a:off x="5949346" y="2731645"/>
            <a:ext cx="0" cy="2254827"/>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Image 1">
            <a:extLst>
              <a:ext uri="{FF2B5EF4-FFF2-40B4-BE49-F238E27FC236}">
                <a16:creationId xmlns:a16="http://schemas.microsoft.com/office/drawing/2014/main" id="{AEF1BF12-F7A4-8B19-9DD5-95ECA4CA41B6}"/>
              </a:ext>
            </a:extLst>
          </p:cNvPr>
          <p:cNvPicPr>
            <a:picLocks noChangeAspect="1"/>
          </p:cNvPicPr>
          <p:nvPr/>
        </p:nvPicPr>
        <p:blipFill>
          <a:blip r:embed="rId4"/>
          <a:stretch>
            <a:fillRect/>
          </a:stretch>
        </p:blipFill>
        <p:spPr>
          <a:xfrm>
            <a:off x="203304" y="3988357"/>
            <a:ext cx="2184878" cy="933682"/>
          </a:xfrm>
          <a:prstGeom prst="rect">
            <a:avLst/>
          </a:prstGeom>
        </p:spPr>
      </p:pic>
      <p:sp>
        <p:nvSpPr>
          <p:cNvPr id="20" name="TextBox 19">
            <a:extLst>
              <a:ext uri="{FF2B5EF4-FFF2-40B4-BE49-F238E27FC236}">
                <a16:creationId xmlns:a16="http://schemas.microsoft.com/office/drawing/2014/main" id="{CB799A3B-BE58-0F44-2765-715563BC914F}"/>
              </a:ext>
            </a:extLst>
          </p:cNvPr>
          <p:cNvSpPr txBox="1"/>
          <p:nvPr/>
        </p:nvSpPr>
        <p:spPr>
          <a:xfrm>
            <a:off x="1109956" y="2492222"/>
            <a:ext cx="2423402" cy="307777"/>
          </a:xfrm>
          <a:prstGeom prst="rect">
            <a:avLst/>
          </a:prstGeom>
          <a:noFill/>
        </p:spPr>
        <p:txBody>
          <a:bodyPr wrap="square" rtlCol="0">
            <a:spAutoFit/>
          </a:bodyPr>
          <a:lstStyle/>
          <a:p>
            <a:r>
              <a:rPr lang="en-GB" dirty="0"/>
              <a:t>Y1</a:t>
            </a:r>
            <a:endParaRPr lang="en-US" i="1"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9700454E-E2D3-7D31-CD3B-A02AD765BB2F}"/>
                  </a:ext>
                </a:extLst>
              </p:cNvPr>
              <p:cNvSpPr txBox="1"/>
              <p:nvPr/>
            </p:nvSpPr>
            <p:spPr>
              <a:xfrm>
                <a:off x="0" y="2799999"/>
                <a:ext cx="8484176" cy="307777"/>
              </a:xfrm>
              <a:prstGeom prst="rect">
                <a:avLst/>
              </a:prstGeom>
              <a:noFill/>
            </p:spPr>
            <p:txBody>
              <a:bodyPr wrap="square">
                <a:spAutoFit/>
              </a:bodyPr>
              <a:lstStyle/>
              <a:p>
                <a:pPr marL="285750" indent="-285750">
                  <a:buFont typeface="Arial" panose="020B0604020202020204" pitchFamily="34" charset="0"/>
                  <a:buChar char="•"/>
                </a:pPr>
                <a:r>
                  <a:rPr lang="en-GB" sz="1400" dirty="0">
                    <a:latin typeface="Palatino" pitchFamily="2" charset="77"/>
                    <a:ea typeface="Palatino" pitchFamily="2" charset="77"/>
                  </a:rPr>
                  <a:t>mean-</a:t>
                </a:r>
                <a14:m>
                  <m:oMath xmlns:m="http://schemas.openxmlformats.org/officeDocument/2006/math">
                    <m:r>
                      <a:rPr lang="en-GB" sz="1400" b="0" i="1" smtClean="0">
                        <a:latin typeface="Cambria Math" panose="02040503050406030204" pitchFamily="18" charset="0"/>
                      </a:rPr>
                      <m:t>𝑧</m:t>
                    </m:r>
                  </m:oMath>
                </a14:m>
                <a:r>
                  <a:rPr lang="en-US" sz="1400" i="1" dirty="0">
                    <a:latin typeface="Palatino" pitchFamily="2" charset="77"/>
                    <a:ea typeface="Palatino" pitchFamily="2" charset="77"/>
                  </a:rPr>
                  <a:t> shift per source bin</a:t>
                </a:r>
                <a:endParaRPr lang="en-US" dirty="0">
                  <a:latin typeface="Palatino" pitchFamily="2" charset="77"/>
                  <a:ea typeface="Palatino" pitchFamily="2" charset="77"/>
                </a:endParaRPr>
              </a:p>
            </p:txBody>
          </p:sp>
        </mc:Choice>
        <mc:Fallback xmlns="">
          <p:sp>
            <p:nvSpPr>
              <p:cNvPr id="23" name="TextBox 22">
                <a:extLst>
                  <a:ext uri="{FF2B5EF4-FFF2-40B4-BE49-F238E27FC236}">
                    <a16:creationId xmlns:a16="http://schemas.microsoft.com/office/drawing/2014/main" id="{9700454E-E2D3-7D31-CD3B-A02AD765BB2F}"/>
                  </a:ext>
                </a:extLst>
              </p:cNvPr>
              <p:cNvSpPr txBox="1">
                <a:spLocks noRot="1" noChangeAspect="1" noMove="1" noResize="1" noEditPoints="1" noAdjustHandles="1" noChangeArrowheads="1" noChangeShapeType="1" noTextEdit="1"/>
              </p:cNvSpPr>
              <p:nvPr/>
            </p:nvSpPr>
            <p:spPr>
              <a:xfrm>
                <a:off x="0" y="2799999"/>
                <a:ext cx="8484176" cy="307777"/>
              </a:xfrm>
              <a:prstGeom prst="rect">
                <a:avLst/>
              </a:prstGeom>
              <a:blipFill>
                <a:blip r:embed="rId5"/>
                <a:stretch>
                  <a:fillRect l="-149"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519B139-C357-7FCD-3EAC-AF012CC96814}"/>
                  </a:ext>
                </a:extLst>
              </p:cNvPr>
              <p:cNvSpPr txBox="1"/>
              <p:nvPr/>
            </p:nvSpPr>
            <p:spPr>
              <a:xfrm>
                <a:off x="0" y="3104145"/>
                <a:ext cx="8484176" cy="307777"/>
              </a:xfrm>
              <a:prstGeom prst="rect">
                <a:avLst/>
              </a:prstGeom>
              <a:noFill/>
            </p:spPr>
            <p:txBody>
              <a:bodyPr wrap="square">
                <a:spAutoFit/>
              </a:bodyPr>
              <a:lstStyle/>
              <a:p>
                <a:pPr marL="285750" indent="-285750">
                  <a:buFont typeface="Arial" panose="020B0604020202020204" pitchFamily="34" charset="0"/>
                  <a:buChar char="•"/>
                </a:pPr>
                <a:r>
                  <a:rPr lang="en-GB" sz="1400" dirty="0">
                    <a:latin typeface="Palatino" pitchFamily="2" charset="77"/>
                    <a:ea typeface="Palatino" pitchFamily="2" charset="77"/>
                  </a:rPr>
                  <a:t>mean-</a:t>
                </a:r>
                <a14:m>
                  <m:oMath xmlns:m="http://schemas.openxmlformats.org/officeDocument/2006/math">
                    <m:r>
                      <a:rPr lang="en-GB" sz="1400" b="0" i="1" smtClean="0">
                        <a:latin typeface="Cambria Math" panose="02040503050406030204" pitchFamily="18" charset="0"/>
                      </a:rPr>
                      <m:t>𝑧</m:t>
                    </m:r>
                  </m:oMath>
                </a14:m>
                <a:r>
                  <a:rPr lang="en-US" sz="1400" i="1" dirty="0">
                    <a:latin typeface="Palatino" pitchFamily="2" charset="77"/>
                    <a:ea typeface="Palatino" pitchFamily="2" charset="77"/>
                  </a:rPr>
                  <a:t> shift per lens bin</a:t>
                </a:r>
                <a:endParaRPr lang="en-US" dirty="0">
                  <a:latin typeface="Palatino" pitchFamily="2" charset="77"/>
                  <a:ea typeface="Palatino" pitchFamily="2" charset="77"/>
                </a:endParaRPr>
              </a:p>
            </p:txBody>
          </p:sp>
        </mc:Choice>
        <mc:Fallback xmlns="">
          <p:sp>
            <p:nvSpPr>
              <p:cNvPr id="24" name="TextBox 23">
                <a:extLst>
                  <a:ext uri="{FF2B5EF4-FFF2-40B4-BE49-F238E27FC236}">
                    <a16:creationId xmlns:a16="http://schemas.microsoft.com/office/drawing/2014/main" id="{A519B139-C357-7FCD-3EAC-AF012CC96814}"/>
                  </a:ext>
                </a:extLst>
              </p:cNvPr>
              <p:cNvSpPr txBox="1">
                <a:spLocks noRot="1" noChangeAspect="1" noMove="1" noResize="1" noEditPoints="1" noAdjustHandles="1" noChangeArrowheads="1" noChangeShapeType="1" noTextEdit="1"/>
              </p:cNvSpPr>
              <p:nvPr/>
            </p:nvSpPr>
            <p:spPr>
              <a:xfrm>
                <a:off x="0" y="3104145"/>
                <a:ext cx="8484176" cy="307777"/>
              </a:xfrm>
              <a:prstGeom prst="rect">
                <a:avLst/>
              </a:prstGeom>
              <a:blipFill>
                <a:blip r:embed="rId6"/>
                <a:stretch>
                  <a:fillRect l="-149" t="-4000" b="-20000"/>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93B91EC9-1A60-C880-1A05-7E98D21A76B6}"/>
              </a:ext>
            </a:extLst>
          </p:cNvPr>
          <p:cNvSpPr txBox="1"/>
          <p:nvPr/>
        </p:nvSpPr>
        <p:spPr>
          <a:xfrm>
            <a:off x="3930515" y="2511251"/>
            <a:ext cx="2423402" cy="307777"/>
          </a:xfrm>
          <a:prstGeom prst="rect">
            <a:avLst/>
          </a:prstGeom>
          <a:noFill/>
        </p:spPr>
        <p:txBody>
          <a:bodyPr wrap="square" rtlCol="0">
            <a:spAutoFit/>
          </a:bodyPr>
          <a:lstStyle/>
          <a:p>
            <a:r>
              <a:rPr lang="en-GB" dirty="0"/>
              <a:t>Y3</a:t>
            </a:r>
            <a:endParaRPr lang="en-US" i="1" dirty="0"/>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1F175929-8140-2F33-9F04-CCBE78E2181B}"/>
                  </a:ext>
                </a:extLst>
              </p:cNvPr>
              <p:cNvSpPr txBox="1"/>
              <p:nvPr/>
            </p:nvSpPr>
            <p:spPr>
              <a:xfrm>
                <a:off x="2691245" y="2841857"/>
                <a:ext cx="8484176" cy="307777"/>
              </a:xfrm>
              <a:prstGeom prst="rect">
                <a:avLst/>
              </a:prstGeom>
              <a:noFill/>
            </p:spPr>
            <p:txBody>
              <a:bodyPr wrap="square">
                <a:spAutoFit/>
              </a:bodyPr>
              <a:lstStyle/>
              <a:p>
                <a:pPr marL="285750" indent="-285750">
                  <a:buFont typeface="Arial" panose="020B0604020202020204" pitchFamily="34" charset="0"/>
                  <a:buChar char="•"/>
                </a:pPr>
                <a:r>
                  <a:rPr lang="en-GB" sz="1400" dirty="0">
                    <a:latin typeface="Palatino" pitchFamily="2" charset="77"/>
                    <a:ea typeface="Palatino" pitchFamily="2" charset="77"/>
                  </a:rPr>
                  <a:t>mean-</a:t>
                </a:r>
                <a14:m>
                  <m:oMath xmlns:m="http://schemas.openxmlformats.org/officeDocument/2006/math">
                    <m:r>
                      <a:rPr lang="en-GB" sz="1400" b="0" i="1" smtClean="0">
                        <a:latin typeface="Cambria Math" panose="02040503050406030204" pitchFamily="18" charset="0"/>
                      </a:rPr>
                      <m:t>𝑧</m:t>
                    </m:r>
                  </m:oMath>
                </a14:m>
                <a:r>
                  <a:rPr lang="en-US" sz="1400" i="1" dirty="0">
                    <a:latin typeface="Palatino" pitchFamily="2" charset="77"/>
                    <a:ea typeface="Palatino" pitchFamily="2" charset="77"/>
                  </a:rPr>
                  <a:t> shift per source bin</a:t>
                </a:r>
                <a:endParaRPr lang="en-US" dirty="0">
                  <a:latin typeface="Palatino" pitchFamily="2" charset="77"/>
                  <a:ea typeface="Palatino" pitchFamily="2" charset="77"/>
                </a:endParaRPr>
              </a:p>
            </p:txBody>
          </p:sp>
        </mc:Choice>
        <mc:Fallback xmlns="">
          <p:sp>
            <p:nvSpPr>
              <p:cNvPr id="26" name="TextBox 25">
                <a:extLst>
                  <a:ext uri="{FF2B5EF4-FFF2-40B4-BE49-F238E27FC236}">
                    <a16:creationId xmlns:a16="http://schemas.microsoft.com/office/drawing/2014/main" id="{1F175929-8140-2F33-9F04-CCBE78E2181B}"/>
                  </a:ext>
                </a:extLst>
              </p:cNvPr>
              <p:cNvSpPr txBox="1">
                <a:spLocks noRot="1" noChangeAspect="1" noMove="1" noResize="1" noEditPoints="1" noAdjustHandles="1" noChangeArrowheads="1" noChangeShapeType="1" noTextEdit="1"/>
              </p:cNvSpPr>
              <p:nvPr/>
            </p:nvSpPr>
            <p:spPr>
              <a:xfrm>
                <a:off x="2691245" y="2841857"/>
                <a:ext cx="8484176" cy="307777"/>
              </a:xfrm>
              <a:prstGeom prst="rect">
                <a:avLst/>
              </a:prstGeom>
              <a:blipFill>
                <a:blip r:embed="rId7"/>
                <a:stretch>
                  <a:fillRect l="-149" t="-3846"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AF13479D-3A80-F45B-E997-5D492860586C}"/>
                  </a:ext>
                </a:extLst>
              </p:cNvPr>
              <p:cNvSpPr txBox="1"/>
              <p:nvPr/>
            </p:nvSpPr>
            <p:spPr>
              <a:xfrm>
                <a:off x="2691245" y="3193805"/>
                <a:ext cx="3217703" cy="522263"/>
              </a:xfrm>
              <a:prstGeom prst="rect">
                <a:avLst/>
              </a:prstGeom>
              <a:noFill/>
            </p:spPr>
            <p:txBody>
              <a:bodyPr wrap="square">
                <a:spAutoFit/>
              </a:bodyPr>
              <a:lstStyle/>
              <a:p>
                <a:pPr marL="285750" indent="-285750">
                  <a:buFont typeface="Arial" panose="020B0604020202020204" pitchFamily="34" charset="0"/>
                  <a:buChar char="•"/>
                </a:pPr>
                <a:r>
                  <a:rPr lang="en-GB" sz="1400" dirty="0">
                    <a:latin typeface="Palatino" pitchFamily="2" charset="77"/>
                    <a:ea typeface="Palatino" pitchFamily="2" charset="77"/>
                  </a:rPr>
                  <a:t>mean-</a:t>
                </a:r>
                <a14:m>
                  <m:oMath xmlns:m="http://schemas.openxmlformats.org/officeDocument/2006/math">
                    <m:r>
                      <a:rPr lang="en-GB" sz="1400" b="0" i="1" smtClean="0">
                        <a:latin typeface="Cambria Math" panose="02040503050406030204" pitchFamily="18" charset="0"/>
                      </a:rPr>
                      <m:t>𝑧</m:t>
                    </m:r>
                  </m:oMath>
                </a14:m>
                <a:r>
                  <a:rPr lang="en-US" sz="1400" i="1" dirty="0">
                    <a:latin typeface="Palatino" pitchFamily="2" charset="77"/>
                    <a:ea typeface="Palatino" pitchFamily="2" charset="77"/>
                  </a:rPr>
                  <a:t> shift </a:t>
                </a:r>
                <a:r>
                  <a:rPr lang="en-US" i="1" dirty="0">
                    <a:latin typeface="Palatino" pitchFamily="2" charset="77"/>
                    <a:ea typeface="Palatino" pitchFamily="2" charset="77"/>
                  </a:rPr>
                  <a:t>and width stretch </a:t>
                </a:r>
                <a:r>
                  <a:rPr lang="en-US" sz="1400" i="1" dirty="0">
                    <a:latin typeface="Palatino" pitchFamily="2" charset="77"/>
                    <a:ea typeface="Palatino" pitchFamily="2" charset="77"/>
                  </a:rPr>
                  <a:t>per lens bin</a:t>
                </a:r>
                <a:endParaRPr lang="en-US" dirty="0">
                  <a:latin typeface="Palatino" pitchFamily="2" charset="77"/>
                  <a:ea typeface="Palatino" pitchFamily="2" charset="77"/>
                </a:endParaRPr>
              </a:p>
            </p:txBody>
          </p:sp>
        </mc:Choice>
        <mc:Fallback xmlns="">
          <p:sp>
            <p:nvSpPr>
              <p:cNvPr id="27" name="TextBox 26">
                <a:extLst>
                  <a:ext uri="{FF2B5EF4-FFF2-40B4-BE49-F238E27FC236}">
                    <a16:creationId xmlns:a16="http://schemas.microsoft.com/office/drawing/2014/main" id="{AF13479D-3A80-F45B-E997-5D492860586C}"/>
                  </a:ext>
                </a:extLst>
              </p:cNvPr>
              <p:cNvSpPr txBox="1">
                <a:spLocks noRot="1" noChangeAspect="1" noMove="1" noResize="1" noEditPoints="1" noAdjustHandles="1" noChangeArrowheads="1" noChangeShapeType="1" noTextEdit="1"/>
              </p:cNvSpPr>
              <p:nvPr/>
            </p:nvSpPr>
            <p:spPr>
              <a:xfrm>
                <a:off x="2691245" y="3193805"/>
                <a:ext cx="3217703" cy="522263"/>
              </a:xfrm>
              <a:prstGeom prst="rect">
                <a:avLst/>
              </a:prstGeom>
              <a:blipFill>
                <a:blip r:embed="rId8"/>
                <a:stretch>
                  <a:fillRect l="-392" t="-2381" b="-9524"/>
                </a:stretch>
              </a:blipFill>
            </p:spPr>
            <p:txBody>
              <a:bodyPr/>
              <a:lstStyle/>
              <a:p>
                <a:r>
                  <a:rPr lang="en-US">
                    <a:noFill/>
                  </a:rPr>
                  <a:t> </a:t>
                </a:r>
              </a:p>
            </p:txBody>
          </p:sp>
        </mc:Fallback>
      </mc:AlternateContent>
      <p:pic>
        <p:nvPicPr>
          <p:cNvPr id="28" name="Image 1">
            <a:extLst>
              <a:ext uri="{FF2B5EF4-FFF2-40B4-BE49-F238E27FC236}">
                <a16:creationId xmlns:a16="http://schemas.microsoft.com/office/drawing/2014/main" id="{631D1CA7-7A1B-1326-C93A-1E23C7A8CDA6}"/>
              </a:ext>
            </a:extLst>
          </p:cNvPr>
          <p:cNvPicPr>
            <a:picLocks noChangeAspect="1"/>
          </p:cNvPicPr>
          <p:nvPr/>
        </p:nvPicPr>
        <p:blipFill>
          <a:blip r:embed="rId4"/>
          <a:stretch>
            <a:fillRect/>
          </a:stretch>
        </p:blipFill>
        <p:spPr>
          <a:xfrm>
            <a:off x="2717717" y="3755750"/>
            <a:ext cx="1733919" cy="740970"/>
          </a:xfrm>
          <a:prstGeom prst="rect">
            <a:avLst/>
          </a:prstGeom>
        </p:spPr>
      </p:pic>
      <p:pic>
        <p:nvPicPr>
          <p:cNvPr id="45" name="Image 2">
            <a:extLst>
              <a:ext uri="{FF2B5EF4-FFF2-40B4-BE49-F238E27FC236}">
                <a16:creationId xmlns:a16="http://schemas.microsoft.com/office/drawing/2014/main" id="{45F97934-AD72-E6CC-BCA0-FCD1AD136ED1}"/>
              </a:ext>
            </a:extLst>
          </p:cNvPr>
          <p:cNvPicPr>
            <a:picLocks noChangeAspect="1"/>
          </p:cNvPicPr>
          <p:nvPr/>
        </p:nvPicPr>
        <p:blipFill>
          <a:blip r:embed="rId9"/>
          <a:stretch>
            <a:fillRect/>
          </a:stretch>
        </p:blipFill>
        <p:spPr>
          <a:xfrm>
            <a:off x="4148573" y="4452323"/>
            <a:ext cx="1664924" cy="711485"/>
          </a:xfrm>
          <a:prstGeom prst="rect">
            <a:avLst/>
          </a:prstGeom>
        </p:spPr>
      </p:pic>
      <p:sp>
        <p:nvSpPr>
          <p:cNvPr id="46" name="TextBox 45">
            <a:extLst>
              <a:ext uri="{FF2B5EF4-FFF2-40B4-BE49-F238E27FC236}">
                <a16:creationId xmlns:a16="http://schemas.microsoft.com/office/drawing/2014/main" id="{11DB75DB-1EC8-B56B-3949-9AB6BB6EACDC}"/>
              </a:ext>
            </a:extLst>
          </p:cNvPr>
          <p:cNvSpPr txBox="1"/>
          <p:nvPr/>
        </p:nvSpPr>
        <p:spPr>
          <a:xfrm>
            <a:off x="7095698" y="2534080"/>
            <a:ext cx="2423402" cy="307777"/>
          </a:xfrm>
          <a:prstGeom prst="rect">
            <a:avLst/>
          </a:prstGeom>
          <a:noFill/>
        </p:spPr>
        <p:txBody>
          <a:bodyPr wrap="square" rtlCol="0">
            <a:spAutoFit/>
          </a:bodyPr>
          <a:lstStyle/>
          <a:p>
            <a:r>
              <a:rPr lang="en-GB" dirty="0"/>
              <a:t>Y6</a:t>
            </a:r>
            <a:endParaRPr lang="en-US" i="1" dirty="0"/>
          </a:p>
        </p:txBody>
      </p:sp>
      <p:sp>
        <p:nvSpPr>
          <p:cNvPr id="47" name="TextBox 46">
            <a:extLst>
              <a:ext uri="{FF2B5EF4-FFF2-40B4-BE49-F238E27FC236}">
                <a16:creationId xmlns:a16="http://schemas.microsoft.com/office/drawing/2014/main" id="{8D36310F-3E64-22AC-29F7-EF5214C70ED6}"/>
              </a:ext>
            </a:extLst>
          </p:cNvPr>
          <p:cNvSpPr txBox="1"/>
          <p:nvPr/>
        </p:nvSpPr>
        <p:spPr>
          <a:xfrm>
            <a:off x="5908948" y="2880684"/>
            <a:ext cx="3235052" cy="738664"/>
          </a:xfrm>
          <a:prstGeom prst="rect">
            <a:avLst/>
          </a:prstGeom>
          <a:noFill/>
        </p:spPr>
        <p:txBody>
          <a:bodyPr wrap="square">
            <a:spAutoFit/>
          </a:bodyPr>
          <a:lstStyle/>
          <a:p>
            <a:pPr marL="285750" indent="-285750">
              <a:buFont typeface="Arial" panose="020B0604020202020204" pitchFamily="34" charset="0"/>
              <a:buChar char="•"/>
            </a:pPr>
            <a:r>
              <a:rPr lang="en-GB" sz="1400" dirty="0">
                <a:latin typeface="Palatino" pitchFamily="2" charset="77"/>
                <a:ea typeface="Palatino" pitchFamily="2" charset="77"/>
              </a:rPr>
              <a:t>Linear expansion around fiducial n(z) with redshift modes (2 per source, 3 per lens)</a:t>
            </a:r>
            <a:endParaRPr lang="en-US" dirty="0">
              <a:latin typeface="Palatino" pitchFamily="2" charset="77"/>
              <a:ea typeface="Palatino" pitchFamily="2" charset="77"/>
            </a:endParaRPr>
          </a:p>
        </p:txBody>
      </p:sp>
      <mc:AlternateContent xmlns:mc="http://schemas.openxmlformats.org/markup-compatibility/2006" xmlns:a14="http://schemas.microsoft.com/office/drawing/2010/main">
        <mc:Choice Requires="a14">
          <p:sp>
            <p:nvSpPr>
              <p:cNvPr id="48" name="ZoneTexte 7">
                <a:extLst>
                  <a:ext uri="{FF2B5EF4-FFF2-40B4-BE49-F238E27FC236}">
                    <a16:creationId xmlns:a16="http://schemas.microsoft.com/office/drawing/2014/main" id="{F61D13EE-A191-8E69-5510-BC64BAA6B7C6}"/>
                  </a:ext>
                </a:extLst>
              </p:cNvPr>
              <p:cNvSpPr txBox="1"/>
              <p:nvPr/>
            </p:nvSpPr>
            <p:spPr>
              <a:xfrm>
                <a:off x="6360228" y="3627623"/>
                <a:ext cx="2227405" cy="392159"/>
              </a:xfrm>
              <a:prstGeom prst="rect">
                <a:avLst/>
              </a:prstGeom>
              <a:noFill/>
            </p:spPr>
            <p:txBody>
              <a:bodyPr wrap="none" lIns="0" tIns="0" rIns="0" bIns="0" rtlCol="0">
                <a:spAutoFit/>
              </a:bodyPr>
              <a:lstStyle/>
              <a:p>
                <a:pPr/>
                <a14:m>
                  <m:oMathPara xmlns:m="http://schemas.openxmlformats.org/officeDocument/2006/math">
                    <m:oMath>
                      <m:acc>
                        <m:accPr>
                          <m:chr m:val="̂"/>
                          <m:ctrlPr>
                            <a:rPr lang="es-ES" sz="1050" i="1">
                              <a:latin typeface="Cambria Math" panose="02040503050406030204" pitchFamily="18" charset="0"/>
                            </a:rPr>
                          </m:ctrlPr>
                        </m:accPr>
                        <m:e>
                          <m:r>
                            <a:rPr lang="es-ES" sz="1050" i="1">
                              <a:latin typeface="Cambria Math" panose="02040503050406030204" pitchFamily="18" charset="0"/>
                            </a:rPr>
                            <m:t>𝑛</m:t>
                          </m:r>
                        </m:e>
                      </m:acc>
                      <m:d>
                        <m:dPr>
                          <m:ctrlPr>
                            <a:rPr lang="es-ES" sz="1050" i="1">
                              <a:latin typeface="Cambria Math" panose="02040503050406030204" pitchFamily="18" charset="0"/>
                            </a:rPr>
                          </m:ctrlPr>
                        </m:dPr>
                        <m:e>
                          <m:r>
                            <a:rPr lang="es-ES" sz="1050" i="1">
                              <a:latin typeface="Cambria Math" panose="02040503050406030204" pitchFamily="18" charset="0"/>
                            </a:rPr>
                            <m:t>𝑧</m:t>
                          </m:r>
                          <m:r>
                            <a:rPr lang="es-ES" sz="1050" i="1">
                              <a:latin typeface="Cambria Math" panose="02040503050406030204" pitchFamily="18" charset="0"/>
                            </a:rPr>
                            <m:t>, </m:t>
                          </m:r>
                          <m:sSub>
                            <m:sSubPr>
                              <m:ctrlPr>
                                <a:rPr lang="es-ES" sz="1050" i="1">
                                  <a:latin typeface="Cambria Math" panose="02040503050406030204" pitchFamily="18" charset="0"/>
                                </a:rPr>
                              </m:ctrlPr>
                            </m:sSubPr>
                            <m:e>
                              <m:r>
                                <a:rPr lang="es-ES" sz="1050" i="1">
                                  <a:latin typeface="Cambria Math" panose="02040503050406030204" pitchFamily="18" charset="0"/>
                                </a:rPr>
                                <m:t>𝑢</m:t>
                              </m:r>
                            </m:e>
                            <m:sub>
                              <m:r>
                                <a:rPr lang="es-ES" sz="1050" i="1">
                                  <a:latin typeface="Cambria Math" panose="02040503050406030204" pitchFamily="18" charset="0"/>
                                </a:rPr>
                                <m:t>0</m:t>
                              </m:r>
                            </m:sub>
                          </m:sSub>
                          <m:r>
                            <a:rPr lang="es-ES" sz="1050" i="1">
                              <a:latin typeface="Cambria Math" panose="02040503050406030204" pitchFamily="18" charset="0"/>
                            </a:rPr>
                            <m:t>,…,</m:t>
                          </m:r>
                          <m:sSub>
                            <m:sSubPr>
                              <m:ctrlPr>
                                <a:rPr lang="es-ES" sz="1050" i="1">
                                  <a:latin typeface="Cambria Math" panose="02040503050406030204" pitchFamily="18" charset="0"/>
                                </a:rPr>
                              </m:ctrlPr>
                            </m:sSubPr>
                            <m:e>
                              <m:r>
                                <a:rPr lang="es-ES" sz="1050" i="1">
                                  <a:latin typeface="Cambria Math" panose="02040503050406030204" pitchFamily="18" charset="0"/>
                                </a:rPr>
                                <m:t>𝑢</m:t>
                              </m:r>
                            </m:e>
                            <m:sub>
                              <m:r>
                                <a:rPr lang="es-ES" sz="1050" i="1">
                                  <a:latin typeface="Cambria Math" panose="02040503050406030204" pitchFamily="18" charset="0"/>
                                </a:rPr>
                                <m:t>𝑁</m:t>
                              </m:r>
                            </m:sub>
                          </m:sSub>
                        </m:e>
                      </m:d>
                      <m:r>
                        <a:rPr lang="es-ES" sz="1050" i="1">
                          <a:latin typeface="Cambria Math" panose="02040503050406030204" pitchFamily="18" charset="0"/>
                        </a:rPr>
                        <m:t>=</m:t>
                      </m:r>
                      <m:sSub>
                        <m:sSubPr>
                          <m:ctrlPr>
                            <a:rPr lang="es-ES" sz="1050" i="1">
                              <a:latin typeface="Cambria Math" panose="02040503050406030204" pitchFamily="18" charset="0"/>
                            </a:rPr>
                          </m:ctrlPr>
                        </m:sSubPr>
                        <m:e>
                          <m:r>
                            <a:rPr lang="es-ES" sz="1050" i="1">
                              <a:latin typeface="Cambria Math" panose="02040503050406030204" pitchFamily="18" charset="0"/>
                            </a:rPr>
                            <m:t>𝑛</m:t>
                          </m:r>
                        </m:e>
                        <m:sub>
                          <m:r>
                            <a:rPr lang="es-ES" sz="1050" i="1">
                              <a:latin typeface="Cambria Math" panose="02040503050406030204" pitchFamily="18" charset="0"/>
                            </a:rPr>
                            <m:t>0</m:t>
                          </m:r>
                        </m:sub>
                      </m:sSub>
                      <m:d>
                        <m:dPr>
                          <m:ctrlPr>
                            <a:rPr lang="es-ES" sz="1050" i="1">
                              <a:latin typeface="Cambria Math" panose="02040503050406030204" pitchFamily="18" charset="0"/>
                            </a:rPr>
                          </m:ctrlPr>
                        </m:dPr>
                        <m:e>
                          <m:r>
                            <a:rPr lang="es-ES" sz="1050" i="1">
                              <a:latin typeface="Cambria Math" panose="02040503050406030204" pitchFamily="18" charset="0"/>
                            </a:rPr>
                            <m:t>𝑧</m:t>
                          </m:r>
                        </m:e>
                      </m:d>
                      <m:r>
                        <a:rPr lang="es-ES" sz="1050" i="1">
                          <a:latin typeface="Cambria Math" panose="02040503050406030204" pitchFamily="18" charset="0"/>
                        </a:rPr>
                        <m:t>+</m:t>
                      </m:r>
                      <m:nary>
                        <m:naryPr>
                          <m:chr m:val="∑"/>
                          <m:supHide m:val="on"/>
                          <m:ctrlPr>
                            <a:rPr lang="es-ES" sz="1050" i="1">
                              <a:latin typeface="Cambria Math" panose="02040503050406030204" pitchFamily="18" charset="0"/>
                            </a:rPr>
                          </m:ctrlPr>
                        </m:naryPr>
                        <m:sub>
                          <m:r>
                            <a:rPr lang="es-ES" sz="1050" i="1">
                              <a:latin typeface="Cambria Math" panose="02040503050406030204" pitchFamily="18" charset="0"/>
                            </a:rPr>
                            <m:t>𝑖</m:t>
                          </m:r>
                        </m:sub>
                        <m:sup/>
                        <m:e>
                          <m:sSub>
                            <m:sSubPr>
                              <m:ctrlPr>
                                <a:rPr lang="es-ES" sz="1050" i="1">
                                  <a:latin typeface="Cambria Math" panose="02040503050406030204" pitchFamily="18" charset="0"/>
                                </a:rPr>
                              </m:ctrlPr>
                            </m:sSubPr>
                            <m:e>
                              <m:r>
                                <a:rPr lang="es-ES" sz="1050" i="1">
                                  <a:latin typeface="Cambria Math" panose="02040503050406030204" pitchFamily="18" charset="0"/>
                                </a:rPr>
                                <m:t>𝑢</m:t>
                              </m:r>
                            </m:e>
                            <m:sub>
                              <m:r>
                                <a:rPr lang="es-ES" sz="1050" i="1">
                                  <a:latin typeface="Cambria Math" panose="02040503050406030204" pitchFamily="18" charset="0"/>
                                </a:rPr>
                                <m:t>𝑖</m:t>
                              </m:r>
                            </m:sub>
                          </m:sSub>
                          <m:r>
                            <a:rPr lang="es-ES" sz="1050" i="1">
                              <a:latin typeface="Cambria Math" panose="02040503050406030204" pitchFamily="18" charset="0"/>
                            </a:rPr>
                            <m:t> . </m:t>
                          </m:r>
                          <m:sSub>
                            <m:sSubPr>
                              <m:ctrlPr>
                                <a:rPr lang="es-ES" sz="1050" i="1">
                                  <a:latin typeface="Cambria Math" panose="02040503050406030204" pitchFamily="18" charset="0"/>
                                </a:rPr>
                              </m:ctrlPr>
                            </m:sSubPr>
                            <m:e>
                              <m:r>
                                <a:rPr lang="es-ES" sz="1050" i="1">
                                  <a:latin typeface="Cambria Math" panose="02040503050406030204" pitchFamily="18" charset="0"/>
                                </a:rPr>
                                <m:t>𝑈</m:t>
                              </m:r>
                            </m:e>
                            <m:sub>
                              <m:r>
                                <a:rPr lang="es-ES" sz="1050" i="1">
                                  <a:latin typeface="Cambria Math" panose="02040503050406030204" pitchFamily="18" charset="0"/>
                                </a:rPr>
                                <m:t>𝑖</m:t>
                              </m:r>
                            </m:sub>
                          </m:sSub>
                          <m:r>
                            <a:rPr lang="es-ES" sz="1050" i="1">
                              <a:latin typeface="Cambria Math" panose="02040503050406030204" pitchFamily="18" charset="0"/>
                            </a:rPr>
                            <m:t>(</m:t>
                          </m:r>
                          <m:r>
                            <a:rPr lang="es-ES" sz="1050" i="1">
                              <a:latin typeface="Cambria Math" panose="02040503050406030204" pitchFamily="18" charset="0"/>
                            </a:rPr>
                            <m:t>𝑧</m:t>
                          </m:r>
                          <m:r>
                            <a:rPr lang="es-ES" sz="1050" i="1">
                              <a:latin typeface="Cambria Math" panose="02040503050406030204" pitchFamily="18" charset="0"/>
                            </a:rPr>
                            <m:t>)</m:t>
                          </m:r>
                        </m:e>
                      </m:nary>
                    </m:oMath>
                  </m:oMathPara>
                </a14:m>
                <a:endParaRPr lang="en-GB" sz="1050" dirty="0"/>
              </a:p>
            </p:txBody>
          </p:sp>
        </mc:Choice>
        <mc:Fallback xmlns="">
          <p:sp>
            <p:nvSpPr>
              <p:cNvPr id="48" name="ZoneTexte 7">
                <a:extLst>
                  <a:ext uri="{FF2B5EF4-FFF2-40B4-BE49-F238E27FC236}">
                    <a16:creationId xmlns:a16="http://schemas.microsoft.com/office/drawing/2014/main" id="{7B84493D-4922-59EE-86EC-E4C05CF0E347}"/>
                  </a:ext>
                </a:extLst>
              </p:cNvPr>
              <p:cNvSpPr txBox="1">
                <a:spLocks noRot="1" noChangeAspect="1" noMove="1" noResize="1" noEditPoints="1" noAdjustHandles="1" noChangeArrowheads="1" noChangeShapeType="1" noTextEdit="1"/>
              </p:cNvSpPr>
              <p:nvPr/>
            </p:nvSpPr>
            <p:spPr>
              <a:xfrm>
                <a:off x="6360228" y="3627623"/>
                <a:ext cx="2227405" cy="392159"/>
              </a:xfrm>
              <a:prstGeom prst="rect">
                <a:avLst/>
              </a:prstGeom>
              <a:blipFill>
                <a:blip r:embed="rId11"/>
                <a:stretch>
                  <a:fillRect t="-153125" r="-1130" b="-20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ZoneTexte 4">
                <a:extLst>
                  <a:ext uri="{FF2B5EF4-FFF2-40B4-BE49-F238E27FC236}">
                    <a16:creationId xmlns:a16="http://schemas.microsoft.com/office/drawing/2014/main" id="{E1062BD7-55B7-283D-781C-F65FCEFD3790}"/>
                  </a:ext>
                </a:extLst>
              </p:cNvPr>
              <p:cNvSpPr txBox="1"/>
              <p:nvPr/>
            </p:nvSpPr>
            <p:spPr>
              <a:xfrm>
                <a:off x="556367" y="3619348"/>
                <a:ext cx="1330814" cy="161583"/>
              </a:xfrm>
              <a:prstGeom prst="rect">
                <a:avLst/>
              </a:prstGeom>
              <a:noFill/>
            </p:spPr>
            <p:txBody>
              <a:bodyPr wrap="none" lIns="0" tIns="0" rIns="0" bIns="0" rtlCol="0">
                <a:spAutoFit/>
              </a:bodyPr>
              <a:lstStyle/>
              <a:p>
                <a:pPr/>
                <a14:m>
                  <m:oMathPara xmlns:m="http://schemas.openxmlformats.org/officeDocument/2006/math">
                    <m:oMath>
                      <m:acc>
                        <m:accPr>
                          <m:chr m:val="̂"/>
                          <m:ctrlPr>
                            <a:rPr lang="es-ES" sz="1050" i="1">
                              <a:latin typeface="Cambria Math" panose="02040503050406030204" pitchFamily="18" charset="0"/>
                            </a:rPr>
                          </m:ctrlPr>
                        </m:accPr>
                        <m:e>
                          <m:r>
                            <a:rPr lang="es-ES" sz="1050" i="1">
                              <a:latin typeface="Cambria Math" panose="02040503050406030204" pitchFamily="18" charset="0"/>
                            </a:rPr>
                            <m:t>𝑛</m:t>
                          </m:r>
                        </m:e>
                      </m:acc>
                      <m:d>
                        <m:dPr>
                          <m:ctrlPr>
                            <a:rPr lang="es-ES" sz="1050" i="1">
                              <a:latin typeface="Cambria Math" panose="02040503050406030204" pitchFamily="18" charset="0"/>
                            </a:rPr>
                          </m:ctrlPr>
                        </m:dPr>
                        <m:e>
                          <m:r>
                            <a:rPr lang="es-ES" sz="1050" i="1">
                              <a:latin typeface="Cambria Math" panose="02040503050406030204" pitchFamily="18" charset="0"/>
                            </a:rPr>
                            <m:t>𝑧</m:t>
                          </m:r>
                          <m:r>
                            <a:rPr lang="es-ES" sz="1050" i="1">
                              <a:latin typeface="Cambria Math" panose="02040503050406030204" pitchFamily="18" charset="0"/>
                            </a:rPr>
                            <m:t>,</m:t>
                          </m:r>
                          <m:r>
                            <a:rPr lang="es-ES" sz="1050" i="1" smtClean="0">
                              <a:latin typeface="Cambria Math" panose="02040503050406030204" pitchFamily="18" charset="0"/>
                            </a:rPr>
                            <m:t>𝛿</m:t>
                          </m:r>
                          <m:r>
                            <a:rPr lang="es-ES" sz="1050" i="1" smtClean="0">
                              <a:latin typeface="Cambria Math" panose="02040503050406030204" pitchFamily="18" charset="0"/>
                            </a:rPr>
                            <m:t>𝑧</m:t>
                          </m:r>
                          <m:r>
                            <a:rPr lang="es-ES" sz="1050" i="1" smtClean="0">
                              <a:latin typeface="Cambria Math" panose="02040503050406030204" pitchFamily="18" charset="0"/>
                            </a:rPr>
                            <m:t>,</m:t>
                          </m:r>
                        </m:e>
                      </m:d>
                      <m:r>
                        <a:rPr lang="es-ES" sz="1050" i="1">
                          <a:latin typeface="Cambria Math" panose="02040503050406030204" pitchFamily="18" charset="0"/>
                        </a:rPr>
                        <m:t>=</m:t>
                      </m:r>
                      <m:sSub>
                        <m:sSubPr>
                          <m:ctrlPr>
                            <a:rPr lang="es-ES" sz="1050" i="1">
                              <a:latin typeface="Cambria Math" panose="02040503050406030204" pitchFamily="18" charset="0"/>
                            </a:rPr>
                          </m:ctrlPr>
                        </m:sSubPr>
                        <m:e>
                          <m:r>
                            <a:rPr lang="es-ES" sz="1050" i="1">
                              <a:latin typeface="Cambria Math" panose="02040503050406030204" pitchFamily="18" charset="0"/>
                            </a:rPr>
                            <m:t>𝑛</m:t>
                          </m:r>
                        </m:e>
                        <m:sub>
                          <m:r>
                            <a:rPr lang="es-ES" sz="1050" i="1">
                              <a:latin typeface="Cambria Math" panose="02040503050406030204" pitchFamily="18" charset="0"/>
                            </a:rPr>
                            <m:t>0</m:t>
                          </m:r>
                        </m:sub>
                      </m:sSub>
                      <m:d>
                        <m:dPr>
                          <m:ctrlPr>
                            <a:rPr lang="en-GB" sz="1050" b="0" i="1" smtClean="0">
                              <a:latin typeface="Cambria Math" panose="02040503050406030204" pitchFamily="18" charset="0"/>
                            </a:rPr>
                          </m:ctrlPr>
                        </m:dPr>
                        <m:e>
                          <m:r>
                            <a:rPr lang="en-GB" sz="1050" b="0" i="1" smtClean="0">
                              <a:latin typeface="Cambria Math" panose="02040503050406030204" pitchFamily="18" charset="0"/>
                            </a:rPr>
                            <m:t>𝑧</m:t>
                          </m:r>
                          <m:r>
                            <a:rPr lang="en-GB" sz="1050" b="0" i="1" smtClean="0">
                              <a:latin typeface="Cambria Math" panose="02040503050406030204" pitchFamily="18" charset="0"/>
                            </a:rPr>
                            <m:t>−</m:t>
                          </m:r>
                          <m:r>
                            <a:rPr lang="en-GB" sz="1050" b="0" i="1" smtClean="0">
                              <a:latin typeface="Cambria Math" panose="02040503050406030204" pitchFamily="18" charset="0"/>
                            </a:rPr>
                            <m:t>𝛿</m:t>
                          </m:r>
                          <m:r>
                            <a:rPr lang="en-GB" sz="1050" b="0" i="1" smtClean="0">
                              <a:latin typeface="Cambria Math" panose="02040503050406030204" pitchFamily="18" charset="0"/>
                            </a:rPr>
                            <m:t>𝑧</m:t>
                          </m:r>
                        </m:e>
                      </m:d>
                    </m:oMath>
                  </m:oMathPara>
                </a14:m>
                <a:endParaRPr lang="en-GB" sz="1050" dirty="0"/>
              </a:p>
            </p:txBody>
          </p:sp>
        </mc:Choice>
        <mc:Fallback xmlns="">
          <p:sp>
            <p:nvSpPr>
              <p:cNvPr id="49" name="ZoneTexte 4">
                <a:extLst>
                  <a:ext uri="{FF2B5EF4-FFF2-40B4-BE49-F238E27FC236}">
                    <a16:creationId xmlns:a16="http://schemas.microsoft.com/office/drawing/2014/main" id="{46192899-CDF1-4822-2EF9-D495D8AC7204}"/>
                  </a:ext>
                </a:extLst>
              </p:cNvPr>
              <p:cNvSpPr txBox="1">
                <a:spLocks noRot="1" noChangeAspect="1" noMove="1" noResize="1" noEditPoints="1" noAdjustHandles="1" noChangeArrowheads="1" noChangeShapeType="1" noTextEdit="1"/>
              </p:cNvSpPr>
              <p:nvPr/>
            </p:nvSpPr>
            <p:spPr>
              <a:xfrm>
                <a:off x="556367" y="3619348"/>
                <a:ext cx="1330814" cy="161583"/>
              </a:xfrm>
              <a:prstGeom prst="rect">
                <a:avLst/>
              </a:prstGeom>
              <a:blipFill>
                <a:blip r:embed="rId12"/>
                <a:stretch>
                  <a:fillRect l="-943" t="-30769" b="-15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ZoneTexte 4">
                <a:extLst>
                  <a:ext uri="{FF2B5EF4-FFF2-40B4-BE49-F238E27FC236}">
                    <a16:creationId xmlns:a16="http://schemas.microsoft.com/office/drawing/2014/main" id="{76F2B2D6-A74F-7603-DEE5-D9F9DF124E38}"/>
                  </a:ext>
                </a:extLst>
              </p:cNvPr>
              <p:cNvSpPr txBox="1"/>
              <p:nvPr/>
            </p:nvSpPr>
            <p:spPr>
              <a:xfrm>
                <a:off x="4478107" y="3859059"/>
                <a:ext cx="1464312" cy="295850"/>
              </a:xfrm>
              <a:prstGeom prst="rect">
                <a:avLst/>
              </a:prstGeom>
              <a:noFill/>
            </p:spPr>
            <p:txBody>
              <a:bodyPr wrap="none" lIns="0" tIns="0" rIns="0" bIns="0" rtlCol="0">
                <a:spAutoFit/>
              </a:bodyPr>
              <a:lstStyle/>
              <a:p>
                <a:pPr/>
                <a14:m>
                  <m:oMathPara xmlns:m="http://schemas.openxmlformats.org/officeDocument/2006/math">
                    <m:oMath>
                      <m:acc>
                        <m:accPr>
                          <m:chr m:val="̂"/>
                          <m:ctrlPr>
                            <a:rPr lang="es-ES" sz="1000" i="1">
                              <a:latin typeface="Cambria Math" panose="02040503050406030204" pitchFamily="18" charset="0"/>
                            </a:rPr>
                          </m:ctrlPr>
                        </m:accPr>
                        <m:e>
                          <m:r>
                            <a:rPr lang="es-ES" sz="1000" i="1">
                              <a:latin typeface="Cambria Math" panose="02040503050406030204" pitchFamily="18" charset="0"/>
                            </a:rPr>
                            <m:t>𝑛</m:t>
                          </m:r>
                        </m:e>
                      </m:acc>
                      <m:d>
                        <m:dPr>
                          <m:ctrlPr>
                            <a:rPr lang="es-ES" sz="1000" i="1">
                              <a:latin typeface="Cambria Math" panose="02040503050406030204" pitchFamily="18" charset="0"/>
                            </a:rPr>
                          </m:ctrlPr>
                        </m:dPr>
                        <m:e>
                          <m:r>
                            <a:rPr lang="es-ES" sz="1000" i="1">
                              <a:latin typeface="Cambria Math" panose="02040503050406030204" pitchFamily="18" charset="0"/>
                            </a:rPr>
                            <m:t>𝑧</m:t>
                          </m:r>
                          <m:r>
                            <a:rPr lang="es-ES" sz="1000" i="1">
                              <a:latin typeface="Cambria Math" panose="02040503050406030204" pitchFamily="18" charset="0"/>
                            </a:rPr>
                            <m:t>,</m:t>
                          </m:r>
                          <m:r>
                            <a:rPr lang="es-ES" sz="1000" i="1">
                              <a:latin typeface="Cambria Math" panose="02040503050406030204" pitchFamily="18" charset="0"/>
                            </a:rPr>
                            <m:t>𝛿</m:t>
                          </m:r>
                          <m:r>
                            <a:rPr lang="es-ES" sz="1000" i="1">
                              <a:latin typeface="Cambria Math" panose="02040503050406030204" pitchFamily="18" charset="0"/>
                            </a:rPr>
                            <m:t>𝑧</m:t>
                          </m:r>
                          <m:r>
                            <a:rPr lang="es-ES" sz="1000" i="1">
                              <a:latin typeface="Cambria Math" panose="02040503050406030204" pitchFamily="18" charset="0"/>
                            </a:rPr>
                            <m:t>,</m:t>
                          </m:r>
                          <m:r>
                            <a:rPr lang="es-ES" sz="1000" i="1">
                              <a:latin typeface="Cambria Math" panose="02040503050406030204" pitchFamily="18" charset="0"/>
                            </a:rPr>
                            <m:t>𝑠</m:t>
                          </m:r>
                        </m:e>
                      </m:d>
                      <m:r>
                        <a:rPr lang="es-ES" sz="1000" i="1">
                          <a:latin typeface="Cambria Math" panose="02040503050406030204" pitchFamily="18" charset="0"/>
                        </a:rPr>
                        <m:t>=</m:t>
                      </m:r>
                      <m:sSub>
                        <m:sSubPr>
                          <m:ctrlPr>
                            <a:rPr lang="es-ES" sz="1000" i="1">
                              <a:latin typeface="Cambria Math" panose="02040503050406030204" pitchFamily="18" charset="0"/>
                            </a:rPr>
                          </m:ctrlPr>
                        </m:sSubPr>
                        <m:e>
                          <m:f>
                            <m:fPr>
                              <m:ctrlPr>
                                <a:rPr lang="es-ES" sz="1000" i="1">
                                  <a:latin typeface="Cambria Math" panose="02040503050406030204" pitchFamily="18" charset="0"/>
                                </a:rPr>
                              </m:ctrlPr>
                            </m:fPr>
                            <m:num>
                              <m:r>
                                <a:rPr lang="es-ES" sz="1000" i="1">
                                  <a:latin typeface="Cambria Math" panose="02040503050406030204" pitchFamily="18" charset="0"/>
                                </a:rPr>
                                <m:t>1</m:t>
                              </m:r>
                            </m:num>
                            <m:den>
                              <m:r>
                                <a:rPr lang="es-ES" sz="1000" i="1">
                                  <a:latin typeface="Cambria Math" panose="02040503050406030204" pitchFamily="18" charset="0"/>
                                </a:rPr>
                                <m:t>𝑠</m:t>
                              </m:r>
                            </m:den>
                          </m:f>
                          <m:r>
                            <a:rPr lang="es-ES" sz="1000" i="1">
                              <a:latin typeface="Cambria Math" panose="02040503050406030204" pitchFamily="18" charset="0"/>
                            </a:rPr>
                            <m:t>𝑛</m:t>
                          </m:r>
                        </m:e>
                        <m:sub>
                          <m:r>
                            <a:rPr lang="es-ES" sz="1000" i="1">
                              <a:latin typeface="Cambria Math" panose="02040503050406030204" pitchFamily="18" charset="0"/>
                            </a:rPr>
                            <m:t>0</m:t>
                          </m:r>
                        </m:sub>
                      </m:sSub>
                      <m:d>
                        <m:dPr>
                          <m:ctrlPr>
                            <a:rPr lang="es-ES" sz="1000" i="1">
                              <a:latin typeface="Cambria Math" panose="02040503050406030204" pitchFamily="18" charset="0"/>
                            </a:rPr>
                          </m:ctrlPr>
                        </m:dPr>
                        <m:e>
                          <m:f>
                            <m:fPr>
                              <m:ctrlPr>
                                <a:rPr lang="es-ES" sz="1000" i="1">
                                  <a:latin typeface="Cambria Math" panose="02040503050406030204" pitchFamily="18" charset="0"/>
                                </a:rPr>
                              </m:ctrlPr>
                            </m:fPr>
                            <m:num>
                              <m:r>
                                <a:rPr lang="es-ES" sz="1000" i="1">
                                  <a:latin typeface="Cambria Math" panose="02040503050406030204" pitchFamily="18" charset="0"/>
                                </a:rPr>
                                <m:t>𝑧</m:t>
                              </m:r>
                              <m:r>
                                <a:rPr lang="es-ES" sz="1000" i="1">
                                  <a:latin typeface="Cambria Math" panose="02040503050406030204" pitchFamily="18" charset="0"/>
                                </a:rPr>
                                <m:t>−</m:t>
                              </m:r>
                              <m:r>
                                <a:rPr lang="es-ES" sz="1000" i="1">
                                  <a:latin typeface="Cambria Math" panose="02040503050406030204" pitchFamily="18" charset="0"/>
                                </a:rPr>
                                <m:t>𝛿</m:t>
                              </m:r>
                              <m:r>
                                <a:rPr lang="es-ES" sz="1000" i="1">
                                  <a:latin typeface="Cambria Math" panose="02040503050406030204" pitchFamily="18" charset="0"/>
                                </a:rPr>
                                <m:t>𝑧</m:t>
                              </m:r>
                            </m:num>
                            <m:den>
                              <m:r>
                                <a:rPr lang="es-ES" sz="1000" i="1">
                                  <a:latin typeface="Cambria Math" panose="02040503050406030204" pitchFamily="18" charset="0"/>
                                </a:rPr>
                                <m:t>𝑠</m:t>
                              </m:r>
                            </m:den>
                          </m:f>
                        </m:e>
                      </m:d>
                    </m:oMath>
                  </m:oMathPara>
                </a14:m>
                <a:endParaRPr lang="en-GB" sz="1000" dirty="0"/>
              </a:p>
            </p:txBody>
          </p:sp>
        </mc:Choice>
        <mc:Fallback xmlns="">
          <p:sp>
            <p:nvSpPr>
              <p:cNvPr id="50" name="ZoneTexte 4">
                <a:extLst>
                  <a:ext uri="{FF2B5EF4-FFF2-40B4-BE49-F238E27FC236}">
                    <a16:creationId xmlns:a16="http://schemas.microsoft.com/office/drawing/2014/main" id="{89279067-F3FE-626C-C3A6-E949E7157506}"/>
                  </a:ext>
                </a:extLst>
              </p:cNvPr>
              <p:cNvSpPr txBox="1">
                <a:spLocks noRot="1" noChangeAspect="1" noMove="1" noResize="1" noEditPoints="1" noAdjustHandles="1" noChangeArrowheads="1" noChangeShapeType="1" noTextEdit="1"/>
              </p:cNvSpPr>
              <p:nvPr/>
            </p:nvSpPr>
            <p:spPr>
              <a:xfrm>
                <a:off x="4478107" y="3859059"/>
                <a:ext cx="1464312" cy="295850"/>
              </a:xfrm>
              <a:prstGeom prst="rect">
                <a:avLst/>
              </a:prstGeom>
              <a:blipFill>
                <a:blip r:embed="rId13"/>
                <a:stretch>
                  <a:fillRect l="-855" b="-4000"/>
                </a:stretch>
              </a:blipFill>
            </p:spPr>
            <p:txBody>
              <a:bodyPr/>
              <a:lstStyle/>
              <a:p>
                <a:r>
                  <a:rPr lang="en-US">
                    <a:noFill/>
                  </a:rPr>
                  <a:t> </a:t>
                </a:r>
              </a:p>
            </p:txBody>
          </p:sp>
        </mc:Fallback>
      </mc:AlternateContent>
      <p:pic>
        <p:nvPicPr>
          <p:cNvPr id="51" name="Image 10">
            <a:extLst>
              <a:ext uri="{FF2B5EF4-FFF2-40B4-BE49-F238E27FC236}">
                <a16:creationId xmlns:a16="http://schemas.microsoft.com/office/drawing/2014/main" id="{7DD56D15-008B-132A-0648-CC95D6C5CBD7}"/>
              </a:ext>
            </a:extLst>
          </p:cNvPr>
          <p:cNvPicPr>
            <a:picLocks noChangeAspect="1"/>
          </p:cNvPicPr>
          <p:nvPr/>
        </p:nvPicPr>
        <p:blipFill>
          <a:blip r:embed="rId14"/>
          <a:srcRect r="50370" b="50387"/>
          <a:stretch>
            <a:fillRect/>
          </a:stretch>
        </p:blipFill>
        <p:spPr>
          <a:xfrm>
            <a:off x="6078268" y="3985571"/>
            <a:ext cx="2893068" cy="749603"/>
          </a:xfrm>
          <a:prstGeom prst="rect">
            <a:avLst/>
          </a:prstGeom>
        </p:spPr>
      </p:pic>
      <p:sp>
        <p:nvSpPr>
          <p:cNvPr id="6" name="ZoneTexte 2">
            <a:extLst>
              <a:ext uri="{FF2B5EF4-FFF2-40B4-BE49-F238E27FC236}">
                <a16:creationId xmlns:a16="http://schemas.microsoft.com/office/drawing/2014/main" id="{731AEB92-9C2C-F368-AFAA-D91623B36F1D}"/>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
        <p:nvSpPr>
          <p:cNvPr id="9" name="Espace réservé du numéro de diapositive 29">
            <a:extLst>
              <a:ext uri="{FF2B5EF4-FFF2-40B4-BE49-F238E27FC236}">
                <a16:creationId xmlns:a16="http://schemas.microsoft.com/office/drawing/2014/main" id="{5E586169-02BD-D9D9-0470-A7DB4766F1C2}"/>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10</a:t>
            </a:r>
            <a:endParaRPr lang="fr-ES" sz="1350"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DCD99A5-EF45-A8EA-5F1E-DCF286A80FCD}"/>
                  </a:ext>
                </a:extLst>
              </p:cNvPr>
              <p:cNvSpPr txBox="1"/>
              <p:nvPr/>
            </p:nvSpPr>
            <p:spPr>
              <a:xfrm>
                <a:off x="329752" y="822968"/>
                <a:ext cx="5174673" cy="160043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Palatino" pitchFamily="2" charset="77"/>
                    <a:ea typeface="Palatino" pitchFamily="2" charset="77"/>
                  </a:rPr>
                  <a:t>Here I am not talking about the redshift calibration (arguably the crux of WL calibration), </a:t>
                </a:r>
                <a:r>
                  <a:rPr lang="en-US" sz="1200" i="1" dirty="0">
                    <a:latin typeface="Palatino" pitchFamily="2" charset="77"/>
                    <a:ea typeface="Palatino" pitchFamily="2" charset="77"/>
                  </a:rPr>
                  <a:t>cf. Tyann’s talk. </a:t>
                </a:r>
              </a:p>
              <a:p>
                <a:pPr marL="285750" indent="-285750">
                  <a:buFont typeface="Arial" panose="020B0604020202020204" pitchFamily="34" charset="0"/>
                  <a:buChar char="•"/>
                </a:pPr>
                <a:endParaRPr lang="en-US" dirty="0">
                  <a:latin typeface="Palatino" pitchFamily="2" charset="77"/>
                  <a:ea typeface="Palatino" pitchFamily="2" charset="77"/>
                </a:endParaRPr>
              </a:p>
              <a:p>
                <a:pPr marL="285750" indent="-285750">
                  <a:buFont typeface="Arial" panose="020B0604020202020204" pitchFamily="34" charset="0"/>
                  <a:buChar char="•"/>
                </a:pPr>
                <a:r>
                  <a:rPr lang="en-US" dirty="0">
                    <a:latin typeface="Palatino" pitchFamily="2" charset="77"/>
                    <a:ea typeface="Palatino" pitchFamily="2" charset="77"/>
                  </a:rPr>
                  <a:t>Let’s assume we have a sample of </a:t>
                </a:r>
                <a14:m>
                  <m:oMath xmlns:m="http://schemas.openxmlformats.org/officeDocument/2006/math">
                    <m:r>
                      <a:rPr lang="en-GB" b="0" i="1" smtClean="0">
                        <a:latin typeface="Cambria Math" panose="02040503050406030204" pitchFamily="18" charset="0"/>
                      </a:rPr>
                      <m:t>𝑛</m:t>
                    </m:r>
                    <m:r>
                      <a:rPr lang="en-GB" b="0" i="1" smtClean="0">
                        <a:latin typeface="Cambria Math" panose="02040503050406030204" pitchFamily="18" charset="0"/>
                      </a:rPr>
                      <m:t>(</m:t>
                    </m:r>
                    <m:r>
                      <a:rPr lang="en-GB" b="0" i="1" smtClean="0">
                        <a:latin typeface="Cambria Math" panose="02040503050406030204" pitchFamily="18" charset="0"/>
                      </a:rPr>
                      <m:t>𝑧</m:t>
                    </m:r>
                    <m:r>
                      <a:rPr lang="en-GB" b="0" i="1" smtClean="0">
                        <a:latin typeface="Cambria Math" panose="02040503050406030204" pitchFamily="18" charset="0"/>
                      </a:rPr>
                      <m:t>)</m:t>
                    </m:r>
                  </m:oMath>
                </a14:m>
                <a:r>
                  <a:rPr lang="en-US" dirty="0">
                    <a:latin typeface="Palatino" pitchFamily="2" charset="77"/>
                    <a:ea typeface="Palatino" pitchFamily="2" charset="77"/>
                  </a:rPr>
                  <a:t> candidates per bin from the calibration </a:t>
                </a:r>
                <a:r>
                  <a:rPr lang="en-US" i="1" dirty="0">
                    <a:latin typeface="Palatino" pitchFamily="2" charset="77"/>
                    <a:ea typeface="Palatino" pitchFamily="2" charset="77"/>
                  </a:rPr>
                  <a:t>(btw, 3 papers, 3 years of work from 10 </a:t>
                </a:r>
                <a:r>
                  <a:rPr lang="en-US" i="1" dirty="0" err="1">
                    <a:latin typeface="Palatino" pitchFamily="2" charset="77"/>
                    <a:ea typeface="Palatino" pitchFamily="2" charset="77"/>
                  </a:rPr>
                  <a:t>phds+postdocs+seniors</a:t>
                </a:r>
                <a:r>
                  <a:rPr lang="en-US" i="1" dirty="0">
                    <a:latin typeface="Palatino" pitchFamily="2" charset="77"/>
                    <a:ea typeface="Palatino" pitchFamily="2" charset="77"/>
                  </a:rPr>
                  <a:t>)</a:t>
                </a:r>
              </a:p>
              <a:p>
                <a:pPr marL="285750" indent="-285750">
                  <a:buFont typeface="Arial" panose="020B0604020202020204" pitchFamily="34" charset="0"/>
                  <a:buChar char="•"/>
                </a:pPr>
                <a:r>
                  <a:rPr lang="en-US" i="1" dirty="0">
                    <a:latin typeface="Palatino" pitchFamily="2" charset="77"/>
                    <a:ea typeface="Palatino" pitchFamily="2" charset="77"/>
                  </a:rPr>
                  <a:t>We want to marginalize over </a:t>
                </a:r>
                <a:r>
                  <a:rPr lang="en-US" i="1" dirty="0">
                    <a:latin typeface="Palatino" pitchFamily="2" charset="77"/>
                    <a:ea typeface="Palatino" pitchFamily="2" charset="77"/>
                    <a:sym typeface="Wingdings" pitchFamily="2" charset="2"/>
                  </a:rPr>
                  <a:t> </a:t>
                </a:r>
                <a14:m>
                  <m:oMath xmlns:m="http://schemas.openxmlformats.org/officeDocument/2006/math">
                    <m:r>
                      <a:rPr lang="en-GB" b="0" i="1" smtClean="0">
                        <a:latin typeface="Cambria Math" panose="02040503050406030204" pitchFamily="18" charset="0"/>
                        <a:sym typeface="Wingdings" pitchFamily="2" charset="2"/>
                      </a:rPr>
                      <m:t>𝑛</m:t>
                    </m:r>
                    <m:r>
                      <a:rPr lang="en-GB" b="0" i="1" smtClean="0">
                        <a:latin typeface="Cambria Math" panose="02040503050406030204" pitchFamily="18" charset="0"/>
                        <a:sym typeface="Wingdings" pitchFamily="2" charset="2"/>
                      </a:rPr>
                      <m:t>(</m:t>
                    </m:r>
                    <m:r>
                      <a:rPr lang="en-GB" b="0" i="1" smtClean="0">
                        <a:latin typeface="Cambria Math" panose="02040503050406030204" pitchFamily="18" charset="0"/>
                        <a:sym typeface="Wingdings" pitchFamily="2" charset="2"/>
                      </a:rPr>
                      <m:t>𝑧</m:t>
                    </m:r>
                    <m:r>
                      <a:rPr lang="en-GB" b="0" i="1" smtClean="0">
                        <a:latin typeface="Cambria Math" panose="02040503050406030204" pitchFamily="18" charset="0"/>
                        <a:sym typeface="Wingdings" pitchFamily="2" charset="2"/>
                      </a:rPr>
                      <m:t>)</m:t>
                    </m:r>
                  </m:oMath>
                </a14:m>
                <a:r>
                  <a:rPr lang="en-US" i="1" dirty="0">
                    <a:latin typeface="Palatino" pitchFamily="2" charset="77"/>
                    <a:ea typeface="Palatino" pitchFamily="2" charset="77"/>
                    <a:sym typeface="Wingdings" pitchFamily="2" charset="2"/>
                  </a:rPr>
                  <a:t> parametric model</a:t>
                </a:r>
                <a:endParaRPr lang="en-US" i="1" dirty="0">
                  <a:latin typeface="Palatino" pitchFamily="2" charset="77"/>
                  <a:ea typeface="Palatino" pitchFamily="2" charset="77"/>
                </a:endParaRPr>
              </a:p>
            </p:txBody>
          </p:sp>
        </mc:Choice>
        <mc:Fallback xmlns="">
          <p:sp>
            <p:nvSpPr>
              <p:cNvPr id="10" name="TextBox 9">
                <a:extLst>
                  <a:ext uri="{FF2B5EF4-FFF2-40B4-BE49-F238E27FC236}">
                    <a16:creationId xmlns:a16="http://schemas.microsoft.com/office/drawing/2014/main" id="{CDCD99A5-EF45-A8EA-5F1E-DCF286A80FCD}"/>
                  </a:ext>
                </a:extLst>
              </p:cNvPr>
              <p:cNvSpPr txBox="1">
                <a:spLocks noRot="1" noChangeAspect="1" noMove="1" noResize="1" noEditPoints="1" noAdjustHandles="1" noChangeArrowheads="1" noChangeShapeType="1" noTextEdit="1"/>
              </p:cNvSpPr>
              <p:nvPr/>
            </p:nvSpPr>
            <p:spPr>
              <a:xfrm>
                <a:off x="329752" y="822968"/>
                <a:ext cx="5174673" cy="1600438"/>
              </a:xfrm>
              <a:prstGeom prst="rect">
                <a:avLst/>
              </a:prstGeom>
              <a:blipFill>
                <a:blip r:embed="rId15"/>
                <a:stretch>
                  <a:fillRect l="-244" t="-781" b="-3125"/>
                </a:stretch>
              </a:blipFill>
            </p:spPr>
            <p:txBody>
              <a:bodyPr/>
              <a:lstStyle/>
              <a:p>
                <a:r>
                  <a:rPr lang="en-US">
                    <a:noFill/>
                  </a:rPr>
                  <a:t> </a:t>
                </a:r>
              </a:p>
            </p:txBody>
          </p:sp>
        </mc:Fallback>
      </mc:AlternateContent>
    </p:spTree>
    <p:extLst>
      <p:ext uri="{BB962C8B-B14F-4D97-AF65-F5344CB8AC3E}">
        <p14:creationId xmlns:p14="http://schemas.microsoft.com/office/powerpoint/2010/main" val="3944942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A869C-01EB-18C3-20E3-B7C3C2305F93}"/>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4367058-49B2-7A01-A8CD-21F433FED9B5}"/>
              </a:ext>
            </a:extLst>
          </p:cNvPr>
          <p:cNvSpPr>
            <a:spLocks noGrp="1"/>
          </p:cNvSpPr>
          <p:nvPr>
            <p:ph idx="1"/>
          </p:nvPr>
        </p:nvSpPr>
        <p:spPr>
          <a:xfrm>
            <a:off x="1088363" y="1165740"/>
            <a:ext cx="7886700" cy="3263504"/>
          </a:xfrm>
        </p:spPr>
        <p:txBody>
          <a:bodyPr>
            <a:normAutofit/>
          </a:bodyPr>
          <a:lstStyle/>
          <a:p>
            <a:r>
              <a:rPr lang="en-GB" dirty="0">
                <a:solidFill>
                  <a:schemeClr val="tx1"/>
                </a:solidFill>
                <a:latin typeface="Palatino" pitchFamily="2" charset="77"/>
                <a:ea typeface="Palatino" pitchFamily="2" charset="77"/>
                <a:cs typeface="Times New Roman" panose="02020603050405020304" pitchFamily="18" charset="0"/>
              </a:rPr>
              <a:t>DES 3x2pt: </a:t>
            </a:r>
          </a:p>
          <a:p>
            <a:pPr lvl="1"/>
            <a:r>
              <a:rPr lang="en-GB" dirty="0">
                <a:solidFill>
                  <a:schemeClr val="tx1"/>
                </a:solidFill>
                <a:latin typeface="Palatino" pitchFamily="2" charset="77"/>
                <a:ea typeface="Palatino" pitchFamily="2" charset="77"/>
                <a:cs typeface="Times New Roman" panose="02020603050405020304" pitchFamily="18" charset="0"/>
              </a:rPr>
              <a:t>survey- data- probe</a:t>
            </a:r>
          </a:p>
          <a:p>
            <a:r>
              <a:rPr lang="en-GB" dirty="0">
                <a:solidFill>
                  <a:schemeClr val="tx1"/>
                </a:solidFill>
                <a:latin typeface="Palatino" pitchFamily="2" charset="77"/>
                <a:ea typeface="Palatino" pitchFamily="2" charset="77"/>
                <a:cs typeface="Times New Roman" panose="02020603050405020304" pitchFamily="18" charset="0"/>
              </a:rPr>
              <a:t>Modelling of 3x2pt</a:t>
            </a:r>
          </a:p>
          <a:p>
            <a:pPr lvl="1"/>
            <a:r>
              <a:rPr lang="en-GB" dirty="0">
                <a:solidFill>
                  <a:schemeClr val="tx1"/>
                </a:solidFill>
                <a:latin typeface="Palatino" pitchFamily="2" charset="77"/>
                <a:ea typeface="Palatino" pitchFamily="2" charset="77"/>
                <a:cs typeface="Times New Roman" panose="02020603050405020304" pitchFamily="18" charset="0"/>
              </a:rPr>
              <a:t>Cosmology, astrophysics, observational effects</a:t>
            </a:r>
          </a:p>
          <a:p>
            <a:r>
              <a:rPr lang="en-GB" dirty="0">
                <a:solidFill>
                  <a:srgbClr val="C00000"/>
                </a:solidFill>
                <a:latin typeface="Palatino" pitchFamily="2" charset="77"/>
                <a:ea typeface="Palatino" pitchFamily="2" charset="77"/>
                <a:cs typeface="Times New Roman" panose="02020603050405020304" pitchFamily="18" charset="0"/>
              </a:rPr>
              <a:t>Position samples: </a:t>
            </a:r>
          </a:p>
          <a:p>
            <a:pPr lvl="1"/>
            <a:r>
              <a:rPr lang="en-GB" dirty="0">
                <a:solidFill>
                  <a:srgbClr val="C00000"/>
                </a:solidFill>
                <a:latin typeface="Palatino" pitchFamily="2" charset="77"/>
                <a:ea typeface="Palatino" pitchFamily="2" charset="77"/>
                <a:cs typeface="Times New Roman" panose="02020603050405020304" pitchFamily="18" charset="0"/>
              </a:rPr>
              <a:t>Different samples from y1 to y6, and their problems…</a:t>
            </a:r>
          </a:p>
          <a:p>
            <a:r>
              <a:rPr lang="en-GB" dirty="0">
                <a:solidFill>
                  <a:schemeClr val="tx1"/>
                </a:solidFill>
                <a:latin typeface="Palatino" pitchFamily="2" charset="77"/>
                <a:ea typeface="Palatino" pitchFamily="2" charset="77"/>
                <a:cs typeface="Times New Roman" panose="02020603050405020304" pitchFamily="18" charset="0"/>
              </a:rPr>
              <a:t>Source samples: </a:t>
            </a:r>
          </a:p>
          <a:p>
            <a:pPr lvl="1"/>
            <a:r>
              <a:rPr lang="en-GB" dirty="0">
                <a:solidFill>
                  <a:schemeClr val="tx1"/>
                </a:solidFill>
                <a:latin typeface="Palatino" pitchFamily="2" charset="77"/>
                <a:ea typeface="Palatino" pitchFamily="2" charset="77"/>
                <a:cs typeface="Times New Roman" panose="02020603050405020304" pitchFamily="18" charset="0"/>
              </a:rPr>
              <a:t>how to estimate shear from shapes</a:t>
            </a:r>
          </a:p>
          <a:p>
            <a:r>
              <a:rPr lang="en-GB" dirty="0">
                <a:solidFill>
                  <a:schemeClr val="tx1"/>
                </a:solidFill>
                <a:latin typeface="Palatino" pitchFamily="2" charset="77"/>
                <a:ea typeface="Palatino" pitchFamily="2" charset="77"/>
                <a:cs typeface="Times New Roman" panose="02020603050405020304" pitchFamily="18" charset="0"/>
              </a:rPr>
              <a:t>So what did we learn?</a:t>
            </a:r>
          </a:p>
          <a:p>
            <a:pPr marL="139700" indent="0">
              <a:buNone/>
            </a:pPr>
            <a:endParaRPr lang="en-GB" dirty="0">
              <a:latin typeface="Palatino" pitchFamily="2" charset="77"/>
              <a:ea typeface="Palatino" pitchFamily="2" charset="77"/>
              <a:cs typeface="Times New Roman" panose="02020603050405020304" pitchFamily="18" charset="0"/>
            </a:endParaRPr>
          </a:p>
        </p:txBody>
      </p:sp>
      <p:sp>
        <p:nvSpPr>
          <p:cNvPr id="4" name="Rectangle aux angles arrondis">
            <a:extLst>
              <a:ext uri="{FF2B5EF4-FFF2-40B4-BE49-F238E27FC236}">
                <a16:creationId xmlns:a16="http://schemas.microsoft.com/office/drawing/2014/main" id="{85DA973E-8848-F391-6E7D-58B87CC0534A}"/>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5" name="Rectangle aux angles arrondis">
            <a:extLst>
              <a:ext uri="{FF2B5EF4-FFF2-40B4-BE49-F238E27FC236}">
                <a16:creationId xmlns:a16="http://schemas.microsoft.com/office/drawing/2014/main" id="{58CFA743-092C-1CE8-08E2-E93473C72F6A}"/>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Tree>
    <p:extLst>
      <p:ext uri="{BB962C8B-B14F-4D97-AF65-F5344CB8AC3E}">
        <p14:creationId xmlns:p14="http://schemas.microsoft.com/office/powerpoint/2010/main" val="1622773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24369-A067-F7BC-4DC2-13BE7A53F5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85D5CE2-5908-E8FA-D228-D1A3FD157334}"/>
              </a:ext>
            </a:extLst>
          </p:cNvPr>
          <p:cNvSpPr>
            <a:spLocks noGrp="1"/>
          </p:cNvSpPr>
          <p:nvPr>
            <p:ph type="title"/>
          </p:nvPr>
        </p:nvSpPr>
        <p:spPr>
          <a:xfrm>
            <a:off x="1572040" y="-171232"/>
            <a:ext cx="8445539" cy="994200"/>
          </a:xfrm>
        </p:spPr>
        <p:txBody>
          <a:bodyPr/>
          <a:lstStyle/>
          <a:p>
            <a:r>
              <a:rPr lang="en-US" b="1" dirty="0">
                <a:latin typeface="Palatino" pitchFamily="2" charset="77"/>
                <a:ea typeface="Palatino" pitchFamily="2" charset="77"/>
              </a:rPr>
              <a:t>DES 3x2pt  samples </a:t>
            </a:r>
            <a:r>
              <a:rPr lang="en-US" dirty="0">
                <a:latin typeface="Palatino" pitchFamily="2" charset="77"/>
                <a:ea typeface="Palatino" pitchFamily="2" charset="77"/>
              </a:rPr>
              <a:t>across releases </a:t>
            </a:r>
            <a:endParaRPr lang="en-GB" dirty="0">
              <a:latin typeface="Palatino" pitchFamily="2" charset="77"/>
              <a:ea typeface="Palatino" pitchFamily="2" charset="77"/>
            </a:endParaRPr>
          </a:p>
        </p:txBody>
      </p:sp>
      <p:sp>
        <p:nvSpPr>
          <p:cNvPr id="3" name="Espace réservé du texte 2">
            <a:extLst>
              <a:ext uri="{FF2B5EF4-FFF2-40B4-BE49-F238E27FC236}">
                <a16:creationId xmlns:a16="http://schemas.microsoft.com/office/drawing/2014/main" id="{EF171EBD-054C-4AD9-BA29-69E599F9F5DD}"/>
              </a:ext>
            </a:extLst>
          </p:cNvPr>
          <p:cNvSpPr>
            <a:spLocks noGrp="1"/>
          </p:cNvSpPr>
          <p:nvPr>
            <p:ph type="body" idx="1"/>
          </p:nvPr>
        </p:nvSpPr>
        <p:spPr>
          <a:xfrm>
            <a:off x="690585" y="655480"/>
            <a:ext cx="7556424" cy="1261795"/>
          </a:xfrm>
        </p:spPr>
        <p:txBody>
          <a:bodyPr>
            <a:normAutofit/>
          </a:bodyPr>
          <a:lstStyle/>
          <a:p>
            <a:r>
              <a:rPr lang="en-GB" sz="1600" dirty="0">
                <a:solidFill>
                  <a:schemeClr val="tx1"/>
                </a:solidFill>
                <a:latin typeface="Palatino" pitchFamily="2" charset="77"/>
                <a:ea typeface="Palatino" pitchFamily="2" charset="77"/>
                <a:cs typeface="Helvetica Neue" panose="02000503000000020004" pitchFamily="2" charset="0"/>
              </a:rPr>
              <a:t>Position (lens) samples : you want a subsample clean from systematics (Y6 10 millions).</a:t>
            </a:r>
          </a:p>
          <a:p>
            <a:pPr>
              <a:lnSpc>
                <a:spcPct val="110000"/>
              </a:lnSpc>
            </a:pPr>
            <a:r>
              <a:rPr lang="en-GB" sz="1600" dirty="0">
                <a:solidFill>
                  <a:schemeClr val="tx1"/>
                </a:solidFill>
                <a:latin typeface="Palatino" pitchFamily="2" charset="77"/>
                <a:ea typeface="Palatino" pitchFamily="2" charset="77"/>
                <a:cs typeface="Helvetica Neue" panose="02000503000000020004" pitchFamily="2" charset="0"/>
                <a:sym typeface="Wingdings" pitchFamily="2" charset="2"/>
              </a:rPr>
              <a:t>Source samples : being able to measure shapes (Y6 150 millions). </a:t>
            </a:r>
          </a:p>
        </p:txBody>
      </p:sp>
      <p:sp>
        <p:nvSpPr>
          <p:cNvPr id="7" name="Rectangle aux angles arrondis">
            <a:extLst>
              <a:ext uri="{FF2B5EF4-FFF2-40B4-BE49-F238E27FC236}">
                <a16:creationId xmlns:a16="http://schemas.microsoft.com/office/drawing/2014/main" id="{1318BA60-E1C2-08BF-E626-35A2C7FCD3B4}"/>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pic>
        <p:nvPicPr>
          <p:cNvPr id="5" name="Picture 4">
            <a:extLst>
              <a:ext uri="{FF2B5EF4-FFF2-40B4-BE49-F238E27FC236}">
                <a16:creationId xmlns:a16="http://schemas.microsoft.com/office/drawing/2014/main" id="{FED07D95-00A2-3902-5216-43D5EBDC9A19}"/>
              </a:ext>
            </a:extLst>
          </p:cNvPr>
          <p:cNvPicPr>
            <a:picLocks noChangeAspect="1"/>
          </p:cNvPicPr>
          <p:nvPr/>
        </p:nvPicPr>
        <p:blipFill>
          <a:blip r:embed="rId3"/>
          <a:stretch>
            <a:fillRect/>
          </a:stretch>
        </p:blipFill>
        <p:spPr>
          <a:xfrm>
            <a:off x="28963" y="2400477"/>
            <a:ext cx="2625045" cy="2301220"/>
          </a:xfrm>
          <a:prstGeom prst="rect">
            <a:avLst/>
          </a:prstGeom>
        </p:spPr>
      </p:pic>
      <p:sp>
        <p:nvSpPr>
          <p:cNvPr id="8" name="Rectangle aux angles arrondis">
            <a:extLst>
              <a:ext uri="{FF2B5EF4-FFF2-40B4-BE49-F238E27FC236}">
                <a16:creationId xmlns:a16="http://schemas.microsoft.com/office/drawing/2014/main" id="{52E183CB-EADD-3DB7-33D0-07C85B7D2706}"/>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22" name="TextBox 21">
            <a:extLst>
              <a:ext uri="{FF2B5EF4-FFF2-40B4-BE49-F238E27FC236}">
                <a16:creationId xmlns:a16="http://schemas.microsoft.com/office/drawing/2014/main" id="{9CE6BBE9-D358-EB3E-EB71-822A4C46DD60}"/>
              </a:ext>
            </a:extLst>
          </p:cNvPr>
          <p:cNvSpPr txBox="1"/>
          <p:nvPr/>
        </p:nvSpPr>
        <p:spPr>
          <a:xfrm>
            <a:off x="533623" y="2128303"/>
            <a:ext cx="1428596" cy="307777"/>
          </a:xfrm>
          <a:prstGeom prst="rect">
            <a:avLst/>
          </a:prstGeom>
          <a:noFill/>
        </p:spPr>
        <p:txBody>
          <a:bodyPr wrap="none" rtlCol="0">
            <a:spAutoFit/>
          </a:bodyPr>
          <a:lstStyle/>
          <a:p>
            <a:r>
              <a:rPr lang="en-US" dirty="0">
                <a:latin typeface="Palatino" pitchFamily="2" charset="77"/>
                <a:ea typeface="Palatino" pitchFamily="2" charset="77"/>
              </a:rPr>
              <a:t>DESY1 samples</a:t>
            </a:r>
          </a:p>
        </p:txBody>
      </p:sp>
      <p:sp>
        <p:nvSpPr>
          <p:cNvPr id="23" name="TextBox 22">
            <a:extLst>
              <a:ext uri="{FF2B5EF4-FFF2-40B4-BE49-F238E27FC236}">
                <a16:creationId xmlns:a16="http://schemas.microsoft.com/office/drawing/2014/main" id="{012481A1-F151-FC58-CC00-057C0DEC0DDC}"/>
              </a:ext>
            </a:extLst>
          </p:cNvPr>
          <p:cNvSpPr txBox="1"/>
          <p:nvPr/>
        </p:nvSpPr>
        <p:spPr>
          <a:xfrm>
            <a:off x="6586810" y="2107552"/>
            <a:ext cx="1428596" cy="307777"/>
          </a:xfrm>
          <a:prstGeom prst="rect">
            <a:avLst/>
          </a:prstGeom>
          <a:noFill/>
        </p:spPr>
        <p:txBody>
          <a:bodyPr wrap="none" rtlCol="0">
            <a:spAutoFit/>
          </a:bodyPr>
          <a:lstStyle/>
          <a:p>
            <a:r>
              <a:rPr lang="en-US" dirty="0">
                <a:latin typeface="Palatino" pitchFamily="2" charset="77"/>
                <a:ea typeface="Palatino" pitchFamily="2" charset="77"/>
              </a:rPr>
              <a:t>DESY6 samples</a:t>
            </a:r>
          </a:p>
        </p:txBody>
      </p:sp>
      <p:pic>
        <p:nvPicPr>
          <p:cNvPr id="6" name="Picture 5">
            <a:extLst>
              <a:ext uri="{FF2B5EF4-FFF2-40B4-BE49-F238E27FC236}">
                <a16:creationId xmlns:a16="http://schemas.microsoft.com/office/drawing/2014/main" id="{E79C920C-B54A-F753-BAD2-22DBE3613B87}"/>
              </a:ext>
            </a:extLst>
          </p:cNvPr>
          <p:cNvPicPr>
            <a:picLocks noChangeAspect="1"/>
          </p:cNvPicPr>
          <p:nvPr/>
        </p:nvPicPr>
        <p:blipFill>
          <a:blip r:embed="rId4"/>
          <a:stretch>
            <a:fillRect/>
          </a:stretch>
        </p:blipFill>
        <p:spPr>
          <a:xfrm>
            <a:off x="3090541" y="2128303"/>
            <a:ext cx="2396989" cy="3184406"/>
          </a:xfrm>
          <a:prstGeom prst="rect">
            <a:avLst/>
          </a:prstGeom>
        </p:spPr>
      </p:pic>
      <p:sp>
        <p:nvSpPr>
          <p:cNvPr id="9" name="TextBox 8">
            <a:extLst>
              <a:ext uri="{FF2B5EF4-FFF2-40B4-BE49-F238E27FC236}">
                <a16:creationId xmlns:a16="http://schemas.microsoft.com/office/drawing/2014/main" id="{C4392E18-D8E5-454B-951E-A0CF6BE0662A}"/>
              </a:ext>
            </a:extLst>
          </p:cNvPr>
          <p:cNvSpPr txBox="1"/>
          <p:nvPr/>
        </p:nvSpPr>
        <p:spPr>
          <a:xfrm>
            <a:off x="3560217" y="1989398"/>
            <a:ext cx="1428596" cy="307777"/>
          </a:xfrm>
          <a:prstGeom prst="rect">
            <a:avLst/>
          </a:prstGeom>
          <a:noFill/>
        </p:spPr>
        <p:txBody>
          <a:bodyPr wrap="none" rtlCol="0">
            <a:spAutoFit/>
          </a:bodyPr>
          <a:lstStyle/>
          <a:p>
            <a:r>
              <a:rPr lang="en-US" dirty="0">
                <a:latin typeface="Palatino" pitchFamily="2" charset="77"/>
                <a:ea typeface="Palatino" pitchFamily="2" charset="77"/>
              </a:rPr>
              <a:t>DESY3 samples</a:t>
            </a:r>
          </a:p>
        </p:txBody>
      </p:sp>
      <p:grpSp>
        <p:nvGrpSpPr>
          <p:cNvPr id="17" name="Group 16">
            <a:extLst>
              <a:ext uri="{FF2B5EF4-FFF2-40B4-BE49-F238E27FC236}">
                <a16:creationId xmlns:a16="http://schemas.microsoft.com/office/drawing/2014/main" id="{79F65631-B8D2-A3DF-CCE6-3677E636782B}"/>
              </a:ext>
            </a:extLst>
          </p:cNvPr>
          <p:cNvGrpSpPr/>
          <p:nvPr/>
        </p:nvGrpSpPr>
        <p:grpSpPr>
          <a:xfrm>
            <a:off x="5811351" y="2436081"/>
            <a:ext cx="3083267" cy="2051940"/>
            <a:chOff x="2922678" y="1480379"/>
            <a:chExt cx="4853850" cy="3663121"/>
          </a:xfrm>
        </p:grpSpPr>
        <p:pic>
          <p:nvPicPr>
            <p:cNvPr id="15" name="Picture 14">
              <a:extLst>
                <a:ext uri="{FF2B5EF4-FFF2-40B4-BE49-F238E27FC236}">
                  <a16:creationId xmlns:a16="http://schemas.microsoft.com/office/drawing/2014/main" id="{70FC0C5A-FB9A-5DCB-EBEB-4E4C732CA813}"/>
                </a:ext>
              </a:extLst>
            </p:cNvPr>
            <p:cNvPicPr>
              <a:picLocks noChangeAspect="1"/>
            </p:cNvPicPr>
            <p:nvPr/>
          </p:nvPicPr>
          <p:blipFill>
            <a:blip r:embed="rId5"/>
            <a:srcRect t="59995"/>
            <a:stretch>
              <a:fillRect/>
            </a:stretch>
          </p:blipFill>
          <p:spPr>
            <a:xfrm>
              <a:off x="2922679" y="3085822"/>
              <a:ext cx="4853849" cy="2057678"/>
            </a:xfrm>
            <a:prstGeom prst="rect">
              <a:avLst/>
            </a:prstGeom>
          </p:spPr>
        </p:pic>
        <p:pic>
          <p:nvPicPr>
            <p:cNvPr id="16" name="Picture 15">
              <a:extLst>
                <a:ext uri="{FF2B5EF4-FFF2-40B4-BE49-F238E27FC236}">
                  <a16:creationId xmlns:a16="http://schemas.microsoft.com/office/drawing/2014/main" id="{A2F9091B-3EBA-8C05-B5C5-27298A719675}"/>
                </a:ext>
              </a:extLst>
            </p:cNvPr>
            <p:cNvPicPr>
              <a:picLocks noChangeAspect="1"/>
            </p:cNvPicPr>
            <p:nvPr/>
          </p:nvPicPr>
          <p:blipFill>
            <a:blip r:embed="rId5"/>
            <a:srcRect b="67575"/>
            <a:stretch>
              <a:fillRect/>
            </a:stretch>
          </p:blipFill>
          <p:spPr>
            <a:xfrm>
              <a:off x="2922678" y="1480379"/>
              <a:ext cx="4853849" cy="1667789"/>
            </a:xfrm>
            <a:prstGeom prst="rect">
              <a:avLst/>
            </a:prstGeom>
          </p:spPr>
        </p:pic>
      </p:grpSp>
      <p:cxnSp>
        <p:nvCxnSpPr>
          <p:cNvPr id="21" name="Straight Arrow Connector 20">
            <a:extLst>
              <a:ext uri="{FF2B5EF4-FFF2-40B4-BE49-F238E27FC236}">
                <a16:creationId xmlns:a16="http://schemas.microsoft.com/office/drawing/2014/main" id="{CBBA7539-0F03-0269-70C7-CA287490861C}"/>
              </a:ext>
            </a:extLst>
          </p:cNvPr>
          <p:cNvCxnSpPr/>
          <p:nvPr/>
        </p:nvCxnSpPr>
        <p:spPr>
          <a:xfrm>
            <a:off x="2535382" y="2909455"/>
            <a:ext cx="555159" cy="6130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C017DE78-E3C2-E716-E345-518595D13727}"/>
              </a:ext>
            </a:extLst>
          </p:cNvPr>
          <p:cNvCxnSpPr>
            <a:cxnSpLocks/>
          </p:cNvCxnSpPr>
          <p:nvPr/>
        </p:nvCxnSpPr>
        <p:spPr>
          <a:xfrm>
            <a:off x="2535381" y="3107443"/>
            <a:ext cx="555159" cy="13805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9DA5B2F6-FDB4-250D-A83C-866F7A9C954A}"/>
              </a:ext>
            </a:extLst>
          </p:cNvPr>
          <p:cNvCxnSpPr>
            <a:cxnSpLocks/>
          </p:cNvCxnSpPr>
          <p:nvPr/>
        </p:nvCxnSpPr>
        <p:spPr>
          <a:xfrm>
            <a:off x="5371861" y="3656557"/>
            <a:ext cx="552202" cy="639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B766C397-DC8E-BA37-C299-AC8898F592D3}"/>
              </a:ext>
            </a:extLst>
          </p:cNvPr>
          <p:cNvCxnSpPr>
            <a:cxnSpLocks/>
            <a:endCxn id="16" idx="1"/>
          </p:cNvCxnSpPr>
          <p:nvPr/>
        </p:nvCxnSpPr>
        <p:spPr>
          <a:xfrm>
            <a:off x="5371861" y="2718427"/>
            <a:ext cx="439490" cy="1847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081BED30-7455-021F-EB9F-81AC8012DE20}"/>
              </a:ext>
            </a:extLst>
          </p:cNvPr>
          <p:cNvCxnSpPr>
            <a:cxnSpLocks/>
          </p:cNvCxnSpPr>
          <p:nvPr/>
        </p:nvCxnSpPr>
        <p:spPr>
          <a:xfrm flipV="1">
            <a:off x="2560309" y="2743987"/>
            <a:ext cx="640091" cy="12139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 name="ZoneTexte 2">
            <a:extLst>
              <a:ext uri="{FF2B5EF4-FFF2-40B4-BE49-F238E27FC236}">
                <a16:creationId xmlns:a16="http://schemas.microsoft.com/office/drawing/2014/main" id="{2FE178F1-F6FC-B6B4-9AEC-8872DDAC1C93}"/>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
        <p:nvSpPr>
          <p:cNvPr id="12" name="Espace réservé du numéro de diapositive 29">
            <a:extLst>
              <a:ext uri="{FF2B5EF4-FFF2-40B4-BE49-F238E27FC236}">
                <a16:creationId xmlns:a16="http://schemas.microsoft.com/office/drawing/2014/main" id="{BE3DF63D-FCA1-F82A-C635-D91B34219990}"/>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11</a:t>
            </a:r>
            <a:endParaRPr lang="fr-ES" sz="1350" dirty="0"/>
          </a:p>
        </p:txBody>
      </p:sp>
    </p:spTree>
    <p:extLst>
      <p:ext uri="{BB962C8B-B14F-4D97-AF65-F5344CB8AC3E}">
        <p14:creationId xmlns:p14="http://schemas.microsoft.com/office/powerpoint/2010/main" val="2819293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6B1C4-ACA1-A46C-3CE8-F4FEFBC1AD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338F1E3-FA40-88B9-9B3B-09065239E9FE}"/>
              </a:ext>
            </a:extLst>
          </p:cNvPr>
          <p:cNvSpPr>
            <a:spLocks noGrp="1"/>
          </p:cNvSpPr>
          <p:nvPr>
            <p:ph type="title"/>
          </p:nvPr>
        </p:nvSpPr>
        <p:spPr>
          <a:xfrm>
            <a:off x="1561530" y="-243726"/>
            <a:ext cx="8445539" cy="994200"/>
          </a:xfrm>
        </p:spPr>
        <p:txBody>
          <a:bodyPr/>
          <a:lstStyle/>
          <a:p>
            <a:r>
              <a:rPr lang="en-US" b="1" dirty="0">
                <a:latin typeface="Palatino" pitchFamily="2" charset="77"/>
                <a:ea typeface="Palatino" pitchFamily="2" charset="77"/>
              </a:rPr>
              <a:t>Position samples: </a:t>
            </a:r>
            <a:r>
              <a:rPr lang="en-US" dirty="0" err="1">
                <a:latin typeface="Palatino" pitchFamily="2" charset="77"/>
                <a:ea typeface="Palatino" pitchFamily="2" charset="77"/>
              </a:rPr>
              <a:t>Redmagic</a:t>
            </a:r>
            <a:r>
              <a:rPr lang="en-US" dirty="0">
                <a:latin typeface="Palatino" pitchFamily="2" charset="77"/>
                <a:ea typeface="Palatino" pitchFamily="2" charset="77"/>
              </a:rPr>
              <a:t> </a:t>
            </a:r>
            <a:endParaRPr lang="en-GB" dirty="0">
              <a:latin typeface="Palatino" pitchFamily="2" charset="77"/>
              <a:ea typeface="Palatino" pitchFamily="2" charset="77"/>
            </a:endParaRPr>
          </a:p>
        </p:txBody>
      </p:sp>
      <p:sp>
        <p:nvSpPr>
          <p:cNvPr id="7" name="Rectangle aux angles arrondis">
            <a:extLst>
              <a:ext uri="{FF2B5EF4-FFF2-40B4-BE49-F238E27FC236}">
                <a16:creationId xmlns:a16="http://schemas.microsoft.com/office/drawing/2014/main" id="{34E3B2A2-1A59-6E44-C3EF-E7303D59A2DA}"/>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8" name="Rectangle aux angles arrondis">
            <a:extLst>
              <a:ext uri="{FF2B5EF4-FFF2-40B4-BE49-F238E27FC236}">
                <a16:creationId xmlns:a16="http://schemas.microsoft.com/office/drawing/2014/main" id="{E8A46774-9EAC-7EB5-7DF6-E9062FEF7A24}"/>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3" name="TextBox 2">
            <a:extLst>
              <a:ext uri="{FF2B5EF4-FFF2-40B4-BE49-F238E27FC236}">
                <a16:creationId xmlns:a16="http://schemas.microsoft.com/office/drawing/2014/main" id="{CD6124B7-C1D3-AE58-3F8A-D41B07B181F1}"/>
              </a:ext>
            </a:extLst>
          </p:cNvPr>
          <p:cNvSpPr txBox="1"/>
          <p:nvPr/>
        </p:nvSpPr>
        <p:spPr>
          <a:xfrm>
            <a:off x="1561530" y="1200041"/>
            <a:ext cx="774571" cy="307777"/>
          </a:xfrm>
          <a:prstGeom prst="rect">
            <a:avLst/>
          </a:prstGeom>
          <a:noFill/>
        </p:spPr>
        <p:txBody>
          <a:bodyPr wrap="none" rtlCol="0">
            <a:spAutoFit/>
          </a:bodyPr>
          <a:lstStyle/>
          <a:p>
            <a:r>
              <a:rPr lang="en-US" dirty="0"/>
              <a:t>DESY1</a:t>
            </a:r>
          </a:p>
        </p:txBody>
      </p:sp>
      <p:pic>
        <p:nvPicPr>
          <p:cNvPr id="5" name="Picture 4">
            <a:extLst>
              <a:ext uri="{FF2B5EF4-FFF2-40B4-BE49-F238E27FC236}">
                <a16:creationId xmlns:a16="http://schemas.microsoft.com/office/drawing/2014/main" id="{AFD27075-B964-D55F-44E6-1D87DC80D746}"/>
              </a:ext>
            </a:extLst>
          </p:cNvPr>
          <p:cNvPicPr>
            <a:picLocks noChangeAspect="1"/>
          </p:cNvPicPr>
          <p:nvPr/>
        </p:nvPicPr>
        <p:blipFill>
          <a:blip r:embed="rId3"/>
          <a:stretch>
            <a:fillRect/>
          </a:stretch>
        </p:blipFill>
        <p:spPr>
          <a:xfrm>
            <a:off x="0" y="1594363"/>
            <a:ext cx="4208650" cy="1225203"/>
          </a:xfrm>
          <a:prstGeom prst="rect">
            <a:avLst/>
          </a:prstGeom>
          <a:ln>
            <a:solidFill>
              <a:schemeClr val="tx1"/>
            </a:solidFill>
          </a:ln>
        </p:spPr>
      </p:pic>
      <p:pic>
        <p:nvPicPr>
          <p:cNvPr id="12" name="Picture 11">
            <a:extLst>
              <a:ext uri="{FF2B5EF4-FFF2-40B4-BE49-F238E27FC236}">
                <a16:creationId xmlns:a16="http://schemas.microsoft.com/office/drawing/2014/main" id="{5FB0AE3D-205A-273A-5037-ECC29099B1F7}"/>
              </a:ext>
            </a:extLst>
          </p:cNvPr>
          <p:cNvPicPr>
            <a:picLocks noChangeAspect="1"/>
          </p:cNvPicPr>
          <p:nvPr/>
        </p:nvPicPr>
        <p:blipFill>
          <a:blip r:embed="rId4"/>
          <a:stretch>
            <a:fillRect/>
          </a:stretch>
        </p:blipFill>
        <p:spPr>
          <a:xfrm>
            <a:off x="6150248" y="733247"/>
            <a:ext cx="2864443" cy="2753616"/>
          </a:xfrm>
          <a:prstGeom prst="rect">
            <a:avLst/>
          </a:prstGeom>
        </p:spPr>
      </p:pic>
      <p:sp>
        <p:nvSpPr>
          <p:cNvPr id="13" name="TextBox 12">
            <a:extLst>
              <a:ext uri="{FF2B5EF4-FFF2-40B4-BE49-F238E27FC236}">
                <a16:creationId xmlns:a16="http://schemas.microsoft.com/office/drawing/2014/main" id="{AFBCC8C9-0E35-CDC6-D0FC-6F717366A265}"/>
              </a:ext>
            </a:extLst>
          </p:cNvPr>
          <p:cNvSpPr txBox="1"/>
          <p:nvPr/>
        </p:nvSpPr>
        <p:spPr>
          <a:xfrm>
            <a:off x="7203108" y="511624"/>
            <a:ext cx="1422184" cy="307777"/>
          </a:xfrm>
          <a:prstGeom prst="rect">
            <a:avLst/>
          </a:prstGeom>
          <a:noFill/>
        </p:spPr>
        <p:txBody>
          <a:bodyPr wrap="none" rtlCol="0">
            <a:spAutoFit/>
          </a:bodyPr>
          <a:lstStyle/>
          <a:p>
            <a:r>
              <a:rPr lang="en-US" dirty="0"/>
              <a:t>DESY3 Results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DCD9930-5882-0B91-BA8F-CD0AC9217501}"/>
                  </a:ext>
                </a:extLst>
              </p:cNvPr>
              <p:cNvSpPr txBox="1"/>
              <p:nvPr/>
            </p:nvSpPr>
            <p:spPr>
              <a:xfrm>
                <a:off x="262759" y="2966400"/>
                <a:ext cx="5234151" cy="2246769"/>
              </a:xfrm>
              <a:prstGeom prst="rect">
                <a:avLst/>
              </a:prstGeom>
              <a:noFill/>
            </p:spPr>
            <p:txBody>
              <a:bodyPr wrap="square" rtlCol="0">
                <a:spAutoFit/>
              </a:bodyPr>
              <a:lstStyle/>
              <a:p>
                <a:endParaRPr lang="en-US" dirty="0">
                  <a:latin typeface="Palatino" pitchFamily="2" charset="77"/>
                  <a:ea typeface="Palatino" pitchFamily="2" charset="77"/>
                </a:endParaRPr>
              </a:p>
              <a:p>
                <a:pPr marL="285750" indent="-285750">
                  <a:buFont typeface="Arial" panose="020B0604020202020204" pitchFamily="34" charset="0"/>
                  <a:buChar char="•"/>
                </a:pPr>
                <a:r>
                  <a:rPr lang="en-US" dirty="0">
                    <a:latin typeface="Palatino" pitchFamily="2" charset="77"/>
                    <a:ea typeface="Palatino" pitchFamily="2" charset="77"/>
                  </a:rPr>
                  <a:t>A solution was ‘found’, changing the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𝜒</m:t>
                        </m:r>
                      </m:e>
                      <m:sup>
                        <m:r>
                          <a:rPr lang="en-GB" i="1">
                            <a:latin typeface="Cambria Math" panose="02040503050406030204" pitchFamily="18" charset="0"/>
                          </a:rPr>
                          <m:t>2</m:t>
                        </m:r>
                      </m:sup>
                    </m:sSup>
                  </m:oMath>
                </a14:m>
                <a:r>
                  <a:rPr lang="en-US" dirty="0">
                    <a:latin typeface="Palatino" pitchFamily="2" charset="77"/>
                    <a:ea typeface="Palatino" pitchFamily="2" charset="77"/>
                  </a:rPr>
                  <a:t> threshold of the fit ‘red-template’, to keep a larger sample (? Less qualitative…), get back to self-consistent.</a:t>
                </a:r>
              </a:p>
              <a:p>
                <a:pPr marL="285750" indent="-285750">
                  <a:buFont typeface="Arial" panose="020B0604020202020204" pitchFamily="34" charset="0"/>
                  <a:buChar char="•"/>
                </a:pPr>
                <a:endParaRPr lang="en-US" dirty="0">
                  <a:latin typeface="Palatino" pitchFamily="2" charset="77"/>
                  <a:ea typeface="Palatino" pitchFamily="2" charset="77"/>
                </a:endParaRPr>
              </a:p>
              <a:p>
                <a:pPr marL="285750" indent="-285750">
                  <a:buFont typeface="Arial" panose="020B0604020202020204" pitchFamily="34" charset="0"/>
                  <a:buChar char="•"/>
                </a:pPr>
                <a:r>
                  <a:rPr lang="en-US" dirty="0">
                    <a:latin typeface="Palatino" pitchFamily="2" charset="77"/>
                    <a:ea typeface="Palatino" pitchFamily="2" charset="77"/>
                  </a:rPr>
                  <a:t>In // for Y3, people created a new sample ‘optimized ’ for constraining power: </a:t>
                </a:r>
                <a:r>
                  <a:rPr lang="en-US" dirty="0" err="1">
                    <a:latin typeface="Palatino" pitchFamily="2" charset="77"/>
                    <a:ea typeface="Palatino" pitchFamily="2" charset="77"/>
                  </a:rPr>
                  <a:t>Maglim</a:t>
                </a:r>
                <a:r>
                  <a:rPr lang="en-US" dirty="0">
                    <a:latin typeface="Palatino" pitchFamily="2" charset="77"/>
                    <a:ea typeface="Palatino" pitchFamily="2" charset="77"/>
                  </a:rPr>
                  <a:t>, and this became the fiducial in Y3, and only one in Y6.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mc:Choice>
        <mc:Fallback xmlns="">
          <p:sp>
            <p:nvSpPr>
              <p:cNvPr id="4" name="TextBox 3">
                <a:extLst>
                  <a:ext uri="{FF2B5EF4-FFF2-40B4-BE49-F238E27FC236}">
                    <a16:creationId xmlns:a16="http://schemas.microsoft.com/office/drawing/2014/main" id="{FDCD9930-5882-0B91-BA8F-CD0AC9217501}"/>
                  </a:ext>
                </a:extLst>
              </p:cNvPr>
              <p:cNvSpPr txBox="1">
                <a:spLocks noRot="1" noChangeAspect="1" noMove="1" noResize="1" noEditPoints="1" noAdjustHandles="1" noChangeArrowheads="1" noChangeShapeType="1" noTextEdit="1"/>
              </p:cNvSpPr>
              <p:nvPr/>
            </p:nvSpPr>
            <p:spPr>
              <a:xfrm>
                <a:off x="262759" y="2966400"/>
                <a:ext cx="5234151" cy="2246769"/>
              </a:xfrm>
              <a:prstGeom prst="rect">
                <a:avLst/>
              </a:prstGeom>
              <a:blipFill>
                <a:blip r:embed="rId5"/>
                <a:stretch>
                  <a:fillRect l="-242" r="-726"/>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17" name="Ink 16">
                <a:extLst>
                  <a:ext uri="{FF2B5EF4-FFF2-40B4-BE49-F238E27FC236}">
                    <a16:creationId xmlns:a16="http://schemas.microsoft.com/office/drawing/2014/main" id="{17994566-68C5-8B03-67AF-79B045223E35}"/>
                  </a:ext>
                </a:extLst>
              </p14:cNvPr>
              <p14:cNvContentPartPr/>
              <p14:nvPr/>
            </p14:nvContentPartPr>
            <p14:xfrm>
              <a:off x="605396" y="2287832"/>
              <a:ext cx="1097280" cy="28440"/>
            </p14:xfrm>
          </p:contentPart>
        </mc:Choice>
        <mc:Fallback xmlns="">
          <p:pic>
            <p:nvPicPr>
              <p:cNvPr id="17" name="Ink 16">
                <a:extLst>
                  <a:ext uri="{FF2B5EF4-FFF2-40B4-BE49-F238E27FC236}">
                    <a16:creationId xmlns:a16="http://schemas.microsoft.com/office/drawing/2014/main" id="{17994566-68C5-8B03-67AF-79B045223E35}"/>
                  </a:ext>
                </a:extLst>
              </p:cNvPr>
              <p:cNvPicPr/>
              <p:nvPr/>
            </p:nvPicPr>
            <p:blipFill>
              <a:blip r:embed="rId7"/>
              <a:stretch>
                <a:fillRect/>
              </a:stretch>
            </p:blipFill>
            <p:spPr>
              <a:xfrm>
                <a:off x="551756" y="2180192"/>
                <a:ext cx="120492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8" name="Ink 17">
                <a:extLst>
                  <a:ext uri="{FF2B5EF4-FFF2-40B4-BE49-F238E27FC236}">
                    <a16:creationId xmlns:a16="http://schemas.microsoft.com/office/drawing/2014/main" id="{72B373C4-F7B0-F0A8-7236-9A04461A44C8}"/>
                  </a:ext>
                </a:extLst>
              </p14:cNvPr>
              <p14:cNvContentPartPr/>
              <p14:nvPr/>
            </p14:nvContentPartPr>
            <p14:xfrm>
              <a:off x="2523404" y="2351880"/>
              <a:ext cx="1194120" cy="26640"/>
            </p14:xfrm>
          </p:contentPart>
        </mc:Choice>
        <mc:Fallback xmlns="">
          <p:pic>
            <p:nvPicPr>
              <p:cNvPr id="18" name="Ink 17">
                <a:extLst>
                  <a:ext uri="{FF2B5EF4-FFF2-40B4-BE49-F238E27FC236}">
                    <a16:creationId xmlns:a16="http://schemas.microsoft.com/office/drawing/2014/main" id="{72B373C4-F7B0-F0A8-7236-9A04461A44C8}"/>
                  </a:ext>
                </a:extLst>
              </p:cNvPr>
              <p:cNvPicPr/>
              <p:nvPr/>
            </p:nvPicPr>
            <p:blipFill>
              <a:blip r:embed="rId9"/>
              <a:stretch>
                <a:fillRect/>
              </a:stretch>
            </p:blipFill>
            <p:spPr>
              <a:xfrm>
                <a:off x="2469764" y="2243880"/>
                <a:ext cx="130176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Ink 18">
                <a:extLst>
                  <a:ext uri="{FF2B5EF4-FFF2-40B4-BE49-F238E27FC236}">
                    <a16:creationId xmlns:a16="http://schemas.microsoft.com/office/drawing/2014/main" id="{CC4BF068-61A5-9008-DD22-055CF8ECD164}"/>
                  </a:ext>
                </a:extLst>
              </p14:cNvPr>
              <p14:cNvContentPartPr/>
              <p14:nvPr/>
            </p14:nvContentPartPr>
            <p14:xfrm>
              <a:off x="1377884" y="2471858"/>
              <a:ext cx="2164320" cy="33840"/>
            </p14:xfrm>
          </p:contentPart>
        </mc:Choice>
        <mc:Fallback xmlns="">
          <p:pic>
            <p:nvPicPr>
              <p:cNvPr id="19" name="Ink 18">
                <a:extLst>
                  <a:ext uri="{FF2B5EF4-FFF2-40B4-BE49-F238E27FC236}">
                    <a16:creationId xmlns:a16="http://schemas.microsoft.com/office/drawing/2014/main" id="{CC4BF068-61A5-9008-DD22-055CF8ECD164}"/>
                  </a:ext>
                </a:extLst>
              </p:cNvPr>
              <p:cNvPicPr/>
              <p:nvPr/>
            </p:nvPicPr>
            <p:blipFill>
              <a:blip r:embed="rId11"/>
              <a:stretch>
                <a:fillRect/>
              </a:stretch>
            </p:blipFill>
            <p:spPr>
              <a:xfrm>
                <a:off x="1323884" y="2364218"/>
                <a:ext cx="227196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0" name="Ink 19">
                <a:extLst>
                  <a:ext uri="{FF2B5EF4-FFF2-40B4-BE49-F238E27FC236}">
                    <a16:creationId xmlns:a16="http://schemas.microsoft.com/office/drawing/2014/main" id="{CE5DAF2D-E2A7-6F12-BB6B-6473969F3926}"/>
                  </a:ext>
                </a:extLst>
              </p14:cNvPr>
              <p14:cNvContentPartPr/>
              <p14:nvPr/>
            </p14:nvContentPartPr>
            <p14:xfrm>
              <a:off x="1300844" y="2667335"/>
              <a:ext cx="1159200" cy="18360"/>
            </p14:xfrm>
          </p:contentPart>
        </mc:Choice>
        <mc:Fallback xmlns="">
          <p:pic>
            <p:nvPicPr>
              <p:cNvPr id="20" name="Ink 19">
                <a:extLst>
                  <a:ext uri="{FF2B5EF4-FFF2-40B4-BE49-F238E27FC236}">
                    <a16:creationId xmlns:a16="http://schemas.microsoft.com/office/drawing/2014/main" id="{CE5DAF2D-E2A7-6F12-BB6B-6473969F3926}"/>
                  </a:ext>
                </a:extLst>
              </p:cNvPr>
              <p:cNvPicPr/>
              <p:nvPr/>
            </p:nvPicPr>
            <p:blipFill>
              <a:blip r:embed="rId13"/>
              <a:stretch>
                <a:fillRect/>
              </a:stretch>
            </p:blipFill>
            <p:spPr>
              <a:xfrm>
                <a:off x="1247204" y="2559695"/>
                <a:ext cx="1266840" cy="234000"/>
              </a:xfrm>
              <a:prstGeom prst="rect">
                <a:avLst/>
              </a:prstGeom>
            </p:spPr>
          </p:pic>
        </mc:Fallback>
      </mc:AlternateContent>
      <p:cxnSp>
        <p:nvCxnSpPr>
          <p:cNvPr id="22" name="Straight Arrow Connector 21">
            <a:extLst>
              <a:ext uri="{FF2B5EF4-FFF2-40B4-BE49-F238E27FC236}">
                <a16:creationId xmlns:a16="http://schemas.microsoft.com/office/drawing/2014/main" id="{556BF798-422B-0668-59D1-72FA58E3D4AD}"/>
              </a:ext>
            </a:extLst>
          </p:cNvPr>
          <p:cNvCxnSpPr>
            <a:cxnSpLocks/>
          </p:cNvCxnSpPr>
          <p:nvPr/>
        </p:nvCxnSpPr>
        <p:spPr>
          <a:xfrm>
            <a:off x="6150248" y="1594363"/>
            <a:ext cx="541497" cy="3487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32FF802-9265-1F05-0E49-7AE2337BA652}"/>
              </a:ext>
            </a:extLst>
          </p:cNvPr>
          <p:cNvCxnSpPr>
            <a:cxnSpLocks/>
          </p:cNvCxnSpPr>
          <p:nvPr/>
        </p:nvCxnSpPr>
        <p:spPr>
          <a:xfrm>
            <a:off x="6147688" y="1727447"/>
            <a:ext cx="938912" cy="698953"/>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00D16637-F754-9423-579E-FD45680F8459}"/>
              </a:ext>
            </a:extLst>
          </p:cNvPr>
          <p:cNvSpPr txBox="1"/>
          <p:nvPr/>
        </p:nvSpPr>
        <p:spPr>
          <a:xfrm>
            <a:off x="4538871" y="940504"/>
            <a:ext cx="1773204" cy="1169551"/>
          </a:xfrm>
          <a:prstGeom prst="rect">
            <a:avLst/>
          </a:prstGeom>
          <a:noFill/>
        </p:spPr>
        <p:txBody>
          <a:bodyPr wrap="square" rtlCol="0">
            <a:spAutoFit/>
          </a:bodyPr>
          <a:lstStyle/>
          <a:p>
            <a:r>
              <a:rPr lang="en-US" dirty="0">
                <a:solidFill>
                  <a:srgbClr val="FF0000"/>
                </a:solidFill>
              </a:rPr>
              <a:t>Different part of the data vector using </a:t>
            </a:r>
            <a:r>
              <a:rPr lang="en-US" dirty="0" err="1">
                <a:solidFill>
                  <a:srgbClr val="FF0000"/>
                </a:solidFill>
              </a:rPr>
              <a:t>Redmagic</a:t>
            </a:r>
            <a:r>
              <a:rPr lang="en-US" dirty="0">
                <a:solidFill>
                  <a:srgbClr val="FF0000"/>
                </a:solidFill>
              </a:rPr>
              <a:t>, gives incompatible results….</a:t>
            </a:r>
          </a:p>
        </p:txBody>
      </p:sp>
      <p:sp>
        <p:nvSpPr>
          <p:cNvPr id="6" name="ZoneTexte 2">
            <a:extLst>
              <a:ext uri="{FF2B5EF4-FFF2-40B4-BE49-F238E27FC236}">
                <a16:creationId xmlns:a16="http://schemas.microsoft.com/office/drawing/2014/main" id="{AB62046B-3057-4AE5-6F7D-C20D9884ABC0}"/>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
        <p:nvSpPr>
          <p:cNvPr id="9" name="Espace réservé du numéro de diapositive 29">
            <a:extLst>
              <a:ext uri="{FF2B5EF4-FFF2-40B4-BE49-F238E27FC236}">
                <a16:creationId xmlns:a16="http://schemas.microsoft.com/office/drawing/2014/main" id="{3AF03810-DC8B-067D-E601-802C54C1F7D3}"/>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12</a:t>
            </a:r>
            <a:endParaRPr lang="fr-ES" sz="1350" dirty="0"/>
          </a:p>
        </p:txBody>
      </p:sp>
    </p:spTree>
    <p:extLst>
      <p:ext uri="{BB962C8B-B14F-4D97-AF65-F5344CB8AC3E}">
        <p14:creationId xmlns:p14="http://schemas.microsoft.com/office/powerpoint/2010/main" val="3571004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DFE2-193F-4738-109C-7DE73A10A6A4}"/>
            </a:ext>
          </a:extLst>
        </p:cNvPr>
        <p:cNvGrpSpPr/>
        <p:nvPr/>
      </p:nvGrpSpPr>
      <p:grpSpPr>
        <a:xfrm>
          <a:off x="0" y="0"/>
          <a:ext cx="0" cy="0"/>
          <a:chOff x="0" y="0"/>
          <a:chExt cx="0" cy="0"/>
        </a:xfrm>
      </p:grpSpPr>
      <p:sp>
        <p:nvSpPr>
          <p:cNvPr id="7" name="Rectangle aux angles arrondis">
            <a:extLst>
              <a:ext uri="{FF2B5EF4-FFF2-40B4-BE49-F238E27FC236}">
                <a16:creationId xmlns:a16="http://schemas.microsoft.com/office/drawing/2014/main" id="{84C80ADE-C8E9-3696-2C77-A95EA386493B}"/>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8" name="Rectangle aux angles arrondis">
            <a:extLst>
              <a:ext uri="{FF2B5EF4-FFF2-40B4-BE49-F238E27FC236}">
                <a16:creationId xmlns:a16="http://schemas.microsoft.com/office/drawing/2014/main" id="{C4D3CF02-7774-3770-6D3B-6478017229BC}"/>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3" name="TextBox 2">
            <a:extLst>
              <a:ext uri="{FF2B5EF4-FFF2-40B4-BE49-F238E27FC236}">
                <a16:creationId xmlns:a16="http://schemas.microsoft.com/office/drawing/2014/main" id="{45B4EED5-44D1-D318-E0E8-0682A608D755}"/>
              </a:ext>
            </a:extLst>
          </p:cNvPr>
          <p:cNvSpPr txBox="1"/>
          <p:nvPr/>
        </p:nvSpPr>
        <p:spPr>
          <a:xfrm>
            <a:off x="1561530" y="1200041"/>
            <a:ext cx="737702" cy="307777"/>
          </a:xfrm>
          <a:prstGeom prst="rect">
            <a:avLst/>
          </a:prstGeom>
          <a:noFill/>
        </p:spPr>
        <p:txBody>
          <a:bodyPr wrap="none" rtlCol="0">
            <a:spAutoFit/>
          </a:bodyPr>
          <a:lstStyle/>
          <a:p>
            <a:r>
              <a:rPr lang="en-US" dirty="0">
                <a:latin typeface="Palatino" pitchFamily="2" charset="77"/>
                <a:ea typeface="Palatino" pitchFamily="2" charset="77"/>
              </a:rPr>
              <a:t>DESY3</a:t>
            </a:r>
          </a:p>
        </p:txBody>
      </p:sp>
      <p:pic>
        <p:nvPicPr>
          <p:cNvPr id="5" name="Picture 4">
            <a:extLst>
              <a:ext uri="{FF2B5EF4-FFF2-40B4-BE49-F238E27FC236}">
                <a16:creationId xmlns:a16="http://schemas.microsoft.com/office/drawing/2014/main" id="{F8A4FA2E-31EC-9399-B300-CD35D711A2FD}"/>
              </a:ext>
            </a:extLst>
          </p:cNvPr>
          <p:cNvPicPr>
            <a:picLocks noChangeAspect="1"/>
          </p:cNvPicPr>
          <p:nvPr/>
        </p:nvPicPr>
        <p:blipFill>
          <a:blip r:embed="rId3"/>
          <a:stretch>
            <a:fillRect/>
          </a:stretch>
        </p:blipFill>
        <p:spPr>
          <a:xfrm>
            <a:off x="0" y="1577113"/>
            <a:ext cx="3778400" cy="1236567"/>
          </a:xfrm>
          <a:prstGeom prst="rect">
            <a:avLst/>
          </a:prstGeom>
        </p:spPr>
      </p:pic>
      <p:pic>
        <p:nvPicPr>
          <p:cNvPr id="9" name="Picture 8">
            <a:extLst>
              <a:ext uri="{FF2B5EF4-FFF2-40B4-BE49-F238E27FC236}">
                <a16:creationId xmlns:a16="http://schemas.microsoft.com/office/drawing/2014/main" id="{1ED88D3E-6857-5E4B-6D29-942DCBDC3772}"/>
              </a:ext>
            </a:extLst>
          </p:cNvPr>
          <p:cNvPicPr>
            <a:picLocks noChangeAspect="1"/>
          </p:cNvPicPr>
          <p:nvPr/>
        </p:nvPicPr>
        <p:blipFill>
          <a:blip r:embed="rId4"/>
          <a:stretch>
            <a:fillRect/>
          </a:stretch>
        </p:blipFill>
        <p:spPr>
          <a:xfrm>
            <a:off x="0" y="3115130"/>
            <a:ext cx="4121606" cy="905389"/>
          </a:xfrm>
          <a:prstGeom prst="rect">
            <a:avLst/>
          </a:prstGeom>
        </p:spPr>
      </p:pic>
      <p:sp>
        <p:nvSpPr>
          <p:cNvPr id="11" name="TextBox 10">
            <a:extLst>
              <a:ext uri="{FF2B5EF4-FFF2-40B4-BE49-F238E27FC236}">
                <a16:creationId xmlns:a16="http://schemas.microsoft.com/office/drawing/2014/main" id="{2B603B3E-FF16-CDD3-6F84-D60B89F529D6}"/>
              </a:ext>
            </a:extLst>
          </p:cNvPr>
          <p:cNvSpPr txBox="1"/>
          <p:nvPr/>
        </p:nvSpPr>
        <p:spPr>
          <a:xfrm>
            <a:off x="6842234" y="892264"/>
            <a:ext cx="737702" cy="307777"/>
          </a:xfrm>
          <a:prstGeom prst="rect">
            <a:avLst/>
          </a:prstGeom>
          <a:noFill/>
        </p:spPr>
        <p:txBody>
          <a:bodyPr wrap="none" rtlCol="0">
            <a:spAutoFit/>
          </a:bodyPr>
          <a:lstStyle/>
          <a:p>
            <a:r>
              <a:rPr lang="en-US" dirty="0">
                <a:latin typeface="Palatino" pitchFamily="2" charset="77"/>
                <a:ea typeface="Palatino" pitchFamily="2" charset="77"/>
              </a:rPr>
              <a:t>DESY6</a:t>
            </a:r>
          </a:p>
        </p:txBody>
      </p:sp>
      <p:pic>
        <p:nvPicPr>
          <p:cNvPr id="13" name="Picture 12">
            <a:extLst>
              <a:ext uri="{FF2B5EF4-FFF2-40B4-BE49-F238E27FC236}">
                <a16:creationId xmlns:a16="http://schemas.microsoft.com/office/drawing/2014/main" id="{3A0E3C2C-FC65-ACD6-56E7-9BDB7D2B3FA4}"/>
              </a:ext>
            </a:extLst>
          </p:cNvPr>
          <p:cNvPicPr>
            <a:picLocks noChangeAspect="1"/>
          </p:cNvPicPr>
          <p:nvPr/>
        </p:nvPicPr>
        <p:blipFill>
          <a:blip r:embed="rId5"/>
          <a:stretch>
            <a:fillRect/>
          </a:stretch>
        </p:blipFill>
        <p:spPr>
          <a:xfrm>
            <a:off x="5022396" y="2456948"/>
            <a:ext cx="3778400" cy="1085585"/>
          </a:xfrm>
          <a:prstGeom prst="rect">
            <a:avLst/>
          </a:prstGeom>
        </p:spPr>
      </p:pic>
      <p:sp>
        <p:nvSpPr>
          <p:cNvPr id="14" name="TextBox 13">
            <a:extLst>
              <a:ext uri="{FF2B5EF4-FFF2-40B4-BE49-F238E27FC236}">
                <a16:creationId xmlns:a16="http://schemas.microsoft.com/office/drawing/2014/main" id="{3A2CB917-A6DE-9F2F-CE03-980E059521FD}"/>
              </a:ext>
            </a:extLst>
          </p:cNvPr>
          <p:cNvSpPr txBox="1"/>
          <p:nvPr/>
        </p:nvSpPr>
        <p:spPr>
          <a:xfrm>
            <a:off x="4380708" y="1281425"/>
            <a:ext cx="5061775" cy="954107"/>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Palatino" pitchFamily="2" charset="77"/>
                <a:ea typeface="Palatino" pitchFamily="2" charset="77"/>
              </a:rPr>
              <a:t>Removing larger area with systematics map based arguments,</a:t>
            </a:r>
          </a:p>
          <a:p>
            <a:pPr marL="285750" indent="-285750">
              <a:buFont typeface="Arial" panose="020B0604020202020204" pitchFamily="34" charset="0"/>
              <a:buChar char="•"/>
            </a:pPr>
            <a:r>
              <a:rPr lang="en-US" dirty="0">
                <a:latin typeface="Palatino" pitchFamily="2" charset="77"/>
                <a:ea typeface="Palatino" pitchFamily="2" charset="77"/>
              </a:rPr>
              <a:t>Cleaning the sample with a systematic trained SOM</a:t>
            </a:r>
          </a:p>
          <a:p>
            <a:pPr marL="285750" indent="-285750">
              <a:buFont typeface="Arial" panose="020B0604020202020204" pitchFamily="34" charset="0"/>
              <a:buChar char="•"/>
            </a:pPr>
            <a:r>
              <a:rPr lang="en-US" dirty="0">
                <a:latin typeface="Palatino" pitchFamily="2" charset="77"/>
                <a:ea typeface="Palatino" pitchFamily="2" charset="77"/>
              </a:rPr>
              <a:t>Better weights, more templates. </a:t>
            </a:r>
          </a:p>
        </p:txBody>
      </p:sp>
      <p:cxnSp>
        <p:nvCxnSpPr>
          <p:cNvPr id="16" name="Straight Connector 15">
            <a:extLst>
              <a:ext uri="{FF2B5EF4-FFF2-40B4-BE49-F238E27FC236}">
                <a16:creationId xmlns:a16="http://schemas.microsoft.com/office/drawing/2014/main" id="{4DD3F0D8-7F42-6977-A58D-B232DCCAA185}"/>
              </a:ext>
            </a:extLst>
          </p:cNvPr>
          <p:cNvCxnSpPr/>
          <p:nvPr/>
        </p:nvCxnSpPr>
        <p:spPr>
          <a:xfrm flipV="1">
            <a:off x="2806262" y="2999740"/>
            <a:ext cx="693683" cy="102077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E3070B5-4766-72A9-0B86-76A0F0141707}"/>
              </a:ext>
            </a:extLst>
          </p:cNvPr>
          <p:cNvCxnSpPr/>
          <p:nvPr/>
        </p:nvCxnSpPr>
        <p:spPr>
          <a:xfrm flipV="1">
            <a:off x="3431558" y="2999740"/>
            <a:ext cx="693683" cy="102077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B3C0AA4-42AF-A9CA-0CC9-0A2028917EA5}"/>
              </a:ext>
            </a:extLst>
          </p:cNvPr>
          <p:cNvCxnSpPr/>
          <p:nvPr/>
        </p:nvCxnSpPr>
        <p:spPr>
          <a:xfrm flipV="1">
            <a:off x="5778583" y="2489350"/>
            <a:ext cx="693683" cy="102077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B8BD5A8-A581-9D8F-9B1C-1E05A390BD0F}"/>
              </a:ext>
            </a:extLst>
          </p:cNvPr>
          <p:cNvSpPr txBox="1"/>
          <p:nvPr/>
        </p:nvSpPr>
        <p:spPr>
          <a:xfrm>
            <a:off x="4680029" y="3713763"/>
            <a:ext cx="4120767" cy="738664"/>
          </a:xfrm>
          <a:prstGeom prst="rect">
            <a:avLst/>
          </a:prstGeom>
          <a:noFill/>
          <a:ln>
            <a:solidFill>
              <a:srgbClr val="FF0000"/>
            </a:solidFill>
          </a:ln>
        </p:spPr>
        <p:txBody>
          <a:bodyPr wrap="square" rtlCol="0">
            <a:spAutoFit/>
          </a:bodyPr>
          <a:lstStyle/>
          <a:p>
            <a:r>
              <a:rPr lang="en-US" dirty="0">
                <a:solidFill>
                  <a:srgbClr val="FF0000"/>
                </a:solidFill>
                <a:latin typeface="Palatino" pitchFamily="2" charset="77"/>
                <a:ea typeface="Palatino" pitchFamily="2" charset="77"/>
              </a:rPr>
              <a:t>Constructing a position sample robust to systematics is very challenging…</a:t>
            </a:r>
          </a:p>
          <a:p>
            <a:r>
              <a:rPr lang="en-US" dirty="0">
                <a:solidFill>
                  <a:srgbClr val="FF0000"/>
                </a:solidFill>
                <a:latin typeface="Palatino" pitchFamily="2" charset="77"/>
                <a:ea typeface="Palatino" pitchFamily="2" charset="77"/>
                <a:sym typeface="Wingdings" pitchFamily="2" charset="2"/>
              </a:rPr>
              <a:t> Selection sample as simple as possible </a:t>
            </a:r>
            <a:endParaRPr lang="en-US" dirty="0">
              <a:solidFill>
                <a:srgbClr val="FF0000"/>
              </a:solidFill>
              <a:latin typeface="Palatino" pitchFamily="2" charset="77"/>
              <a:ea typeface="Palatino" pitchFamily="2" charset="77"/>
            </a:endParaRPr>
          </a:p>
        </p:txBody>
      </p:sp>
      <p:pic>
        <p:nvPicPr>
          <p:cNvPr id="21" name="Picture 20">
            <a:extLst>
              <a:ext uri="{FF2B5EF4-FFF2-40B4-BE49-F238E27FC236}">
                <a16:creationId xmlns:a16="http://schemas.microsoft.com/office/drawing/2014/main" id="{569F8278-6476-00E8-999A-13EE3C8152D2}"/>
              </a:ext>
            </a:extLst>
          </p:cNvPr>
          <p:cNvPicPr>
            <a:picLocks noChangeAspect="1"/>
          </p:cNvPicPr>
          <p:nvPr/>
        </p:nvPicPr>
        <p:blipFill>
          <a:blip r:embed="rId6"/>
          <a:srcRect t="14537"/>
          <a:stretch>
            <a:fillRect/>
          </a:stretch>
        </p:blipFill>
        <p:spPr>
          <a:xfrm>
            <a:off x="5511296" y="4587822"/>
            <a:ext cx="1613715" cy="378419"/>
          </a:xfrm>
          <a:prstGeom prst="rect">
            <a:avLst/>
          </a:prstGeom>
          <a:ln>
            <a:solidFill>
              <a:schemeClr val="bg1">
                <a:lumMod val="75000"/>
              </a:schemeClr>
            </a:solidFill>
          </a:ln>
        </p:spPr>
      </p:pic>
      <p:sp>
        <p:nvSpPr>
          <p:cNvPr id="22" name="Oval 21">
            <a:extLst>
              <a:ext uri="{FF2B5EF4-FFF2-40B4-BE49-F238E27FC236}">
                <a16:creationId xmlns:a16="http://schemas.microsoft.com/office/drawing/2014/main" id="{3E7B0258-5080-4E49-0B8A-F511F0125205}"/>
              </a:ext>
            </a:extLst>
          </p:cNvPr>
          <p:cNvSpPr/>
          <p:nvPr/>
        </p:nvSpPr>
        <p:spPr>
          <a:xfrm>
            <a:off x="6244046" y="4570404"/>
            <a:ext cx="339635" cy="400538"/>
          </a:xfrm>
          <a:prstGeom prst="ellipse">
            <a:avLst/>
          </a:prstGeom>
          <a:noFill/>
          <a:ln>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6925216D-D07F-3C1C-4E8B-2AE894DE821A}"/>
              </a:ext>
            </a:extLst>
          </p:cNvPr>
          <p:cNvSpPr txBox="1"/>
          <p:nvPr/>
        </p:nvSpPr>
        <p:spPr>
          <a:xfrm>
            <a:off x="2716727" y="4533975"/>
            <a:ext cx="2758413" cy="430887"/>
          </a:xfrm>
          <a:prstGeom prst="rect">
            <a:avLst/>
          </a:prstGeom>
          <a:noFill/>
        </p:spPr>
        <p:txBody>
          <a:bodyPr wrap="square" rtlCol="0">
            <a:spAutoFit/>
          </a:bodyPr>
          <a:lstStyle/>
          <a:p>
            <a:r>
              <a:rPr lang="en-US" sz="1100" i="1" dirty="0">
                <a:latin typeface="Palatino" pitchFamily="2" charset="77"/>
                <a:ea typeface="Palatino" pitchFamily="2" charset="77"/>
              </a:rPr>
              <a:t>We believe the systematics are entering into the selection through the photo-z</a:t>
            </a:r>
          </a:p>
        </p:txBody>
      </p:sp>
      <mc:AlternateContent xmlns:mc="http://schemas.openxmlformats.org/markup-compatibility/2006" xmlns:p14="http://schemas.microsoft.com/office/powerpoint/2010/main">
        <mc:Choice Requires="p14">
          <p:contentPart p14:bwMode="auto" r:id="rId7">
            <p14:nvContentPartPr>
              <p14:cNvPr id="24" name="Ink 23">
                <a:extLst>
                  <a:ext uri="{FF2B5EF4-FFF2-40B4-BE49-F238E27FC236}">
                    <a16:creationId xmlns:a16="http://schemas.microsoft.com/office/drawing/2014/main" id="{61C5C963-4170-DC7E-A5A2-72E72E0EC0C8}"/>
                  </a:ext>
                </a:extLst>
              </p14:cNvPr>
              <p14:cNvContentPartPr/>
              <p14:nvPr/>
            </p14:nvContentPartPr>
            <p14:xfrm>
              <a:off x="2392004" y="2502000"/>
              <a:ext cx="1290600" cy="31680"/>
            </p14:xfrm>
          </p:contentPart>
        </mc:Choice>
        <mc:Fallback xmlns="">
          <p:pic>
            <p:nvPicPr>
              <p:cNvPr id="24" name="Ink 23">
                <a:extLst>
                  <a:ext uri="{FF2B5EF4-FFF2-40B4-BE49-F238E27FC236}">
                    <a16:creationId xmlns:a16="http://schemas.microsoft.com/office/drawing/2014/main" id="{61C5C963-4170-DC7E-A5A2-72E72E0EC0C8}"/>
                  </a:ext>
                </a:extLst>
              </p:cNvPr>
              <p:cNvPicPr/>
              <p:nvPr/>
            </p:nvPicPr>
            <p:blipFill>
              <a:blip r:embed="rId8"/>
              <a:stretch>
                <a:fillRect/>
              </a:stretch>
            </p:blipFill>
            <p:spPr>
              <a:xfrm>
                <a:off x="2338004" y="2394000"/>
                <a:ext cx="139824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5" name="Ink 24">
                <a:extLst>
                  <a:ext uri="{FF2B5EF4-FFF2-40B4-BE49-F238E27FC236}">
                    <a16:creationId xmlns:a16="http://schemas.microsoft.com/office/drawing/2014/main" id="{8EE136AF-D6C1-4EFE-AB3B-FCCBA2FF3EFC}"/>
                  </a:ext>
                </a:extLst>
              </p14:cNvPr>
              <p14:cNvContentPartPr/>
              <p14:nvPr/>
            </p14:nvContentPartPr>
            <p14:xfrm>
              <a:off x="205724" y="2709000"/>
              <a:ext cx="1673280" cy="22320"/>
            </p14:xfrm>
          </p:contentPart>
        </mc:Choice>
        <mc:Fallback xmlns="">
          <p:pic>
            <p:nvPicPr>
              <p:cNvPr id="25" name="Ink 24">
                <a:extLst>
                  <a:ext uri="{FF2B5EF4-FFF2-40B4-BE49-F238E27FC236}">
                    <a16:creationId xmlns:a16="http://schemas.microsoft.com/office/drawing/2014/main" id="{8EE136AF-D6C1-4EFE-AB3B-FCCBA2FF3EFC}"/>
                  </a:ext>
                </a:extLst>
              </p:cNvPr>
              <p:cNvPicPr/>
              <p:nvPr/>
            </p:nvPicPr>
            <p:blipFill>
              <a:blip r:embed="rId10"/>
              <a:stretch>
                <a:fillRect/>
              </a:stretch>
            </p:blipFill>
            <p:spPr>
              <a:xfrm>
                <a:off x="151724" y="2601000"/>
                <a:ext cx="1780920" cy="237960"/>
              </a:xfrm>
              <a:prstGeom prst="rect">
                <a:avLst/>
              </a:prstGeom>
            </p:spPr>
          </p:pic>
        </mc:Fallback>
      </mc:AlternateContent>
      <p:sp>
        <p:nvSpPr>
          <p:cNvPr id="4" name="ZoneTexte 2">
            <a:extLst>
              <a:ext uri="{FF2B5EF4-FFF2-40B4-BE49-F238E27FC236}">
                <a16:creationId xmlns:a16="http://schemas.microsoft.com/office/drawing/2014/main" id="{97D0679C-85AD-2A5C-A269-9A63E625E386}"/>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
        <p:nvSpPr>
          <p:cNvPr id="6" name="Espace réservé du numéro de diapositive 29">
            <a:extLst>
              <a:ext uri="{FF2B5EF4-FFF2-40B4-BE49-F238E27FC236}">
                <a16:creationId xmlns:a16="http://schemas.microsoft.com/office/drawing/2014/main" id="{8B634382-7893-380D-667F-9098686A942D}"/>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13</a:t>
            </a:r>
            <a:endParaRPr lang="fr-ES" sz="1350" dirty="0"/>
          </a:p>
        </p:txBody>
      </p:sp>
      <p:sp>
        <p:nvSpPr>
          <p:cNvPr id="20" name="Titre 1">
            <a:extLst>
              <a:ext uri="{FF2B5EF4-FFF2-40B4-BE49-F238E27FC236}">
                <a16:creationId xmlns:a16="http://schemas.microsoft.com/office/drawing/2014/main" id="{9D5E44F4-6273-987F-8DF5-43620A527FBB}"/>
              </a:ext>
            </a:extLst>
          </p:cNvPr>
          <p:cNvSpPr>
            <a:spLocks noGrp="1"/>
          </p:cNvSpPr>
          <p:nvPr>
            <p:ph type="title"/>
          </p:nvPr>
        </p:nvSpPr>
        <p:spPr>
          <a:xfrm>
            <a:off x="1561530" y="-243726"/>
            <a:ext cx="8445539" cy="994200"/>
          </a:xfrm>
        </p:spPr>
        <p:txBody>
          <a:bodyPr/>
          <a:lstStyle/>
          <a:p>
            <a:r>
              <a:rPr lang="en-US" b="1" dirty="0">
                <a:latin typeface="Palatino" pitchFamily="2" charset="77"/>
                <a:ea typeface="Palatino" pitchFamily="2" charset="77"/>
              </a:rPr>
              <a:t>Position samples: </a:t>
            </a:r>
            <a:r>
              <a:rPr lang="en-US" dirty="0" err="1">
                <a:latin typeface="Palatino" pitchFamily="2" charset="77"/>
                <a:ea typeface="Palatino" pitchFamily="2" charset="77"/>
              </a:rPr>
              <a:t>Maglim</a:t>
            </a:r>
            <a:r>
              <a:rPr lang="en-US" dirty="0">
                <a:latin typeface="Palatino" pitchFamily="2" charset="77"/>
                <a:ea typeface="Palatino" pitchFamily="2" charset="77"/>
              </a:rPr>
              <a:t> </a:t>
            </a:r>
            <a:endParaRPr lang="en-GB" dirty="0">
              <a:latin typeface="Palatino" pitchFamily="2" charset="77"/>
              <a:ea typeface="Palatino" pitchFamily="2" charset="77"/>
            </a:endParaRPr>
          </a:p>
        </p:txBody>
      </p:sp>
    </p:spTree>
    <p:extLst>
      <p:ext uri="{BB962C8B-B14F-4D97-AF65-F5344CB8AC3E}">
        <p14:creationId xmlns:p14="http://schemas.microsoft.com/office/powerpoint/2010/main" val="118067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FA573-D2C0-7AEC-7FE4-B9F67BD4D9E4}"/>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8C6F60C-AB72-E6F8-CA89-EF0CA859288D}"/>
              </a:ext>
            </a:extLst>
          </p:cNvPr>
          <p:cNvSpPr>
            <a:spLocks noGrp="1"/>
          </p:cNvSpPr>
          <p:nvPr>
            <p:ph idx="1"/>
          </p:nvPr>
        </p:nvSpPr>
        <p:spPr>
          <a:xfrm>
            <a:off x="1088363" y="1165740"/>
            <a:ext cx="7886700" cy="3263504"/>
          </a:xfrm>
        </p:spPr>
        <p:txBody>
          <a:bodyPr>
            <a:normAutofit/>
          </a:bodyPr>
          <a:lstStyle/>
          <a:p>
            <a:r>
              <a:rPr lang="en-GB" dirty="0">
                <a:solidFill>
                  <a:schemeClr val="tx1"/>
                </a:solidFill>
                <a:latin typeface="Palatino" pitchFamily="2" charset="77"/>
                <a:ea typeface="Palatino" pitchFamily="2" charset="77"/>
                <a:cs typeface="Times New Roman" panose="02020603050405020304" pitchFamily="18" charset="0"/>
              </a:rPr>
              <a:t>DES 3x2pt: </a:t>
            </a:r>
          </a:p>
          <a:p>
            <a:pPr lvl="1"/>
            <a:r>
              <a:rPr lang="en-GB" dirty="0">
                <a:solidFill>
                  <a:schemeClr val="tx1"/>
                </a:solidFill>
                <a:latin typeface="Palatino" pitchFamily="2" charset="77"/>
                <a:ea typeface="Palatino" pitchFamily="2" charset="77"/>
                <a:cs typeface="Times New Roman" panose="02020603050405020304" pitchFamily="18" charset="0"/>
              </a:rPr>
              <a:t>survey- data- probe</a:t>
            </a:r>
          </a:p>
          <a:p>
            <a:r>
              <a:rPr lang="en-GB" dirty="0">
                <a:solidFill>
                  <a:schemeClr val="tx1"/>
                </a:solidFill>
                <a:latin typeface="Palatino" pitchFamily="2" charset="77"/>
                <a:ea typeface="Palatino" pitchFamily="2" charset="77"/>
                <a:cs typeface="Times New Roman" panose="02020603050405020304" pitchFamily="18" charset="0"/>
              </a:rPr>
              <a:t>Modelling of 3x2pt</a:t>
            </a:r>
          </a:p>
          <a:p>
            <a:pPr lvl="1"/>
            <a:r>
              <a:rPr lang="en-GB" dirty="0">
                <a:solidFill>
                  <a:schemeClr val="tx1"/>
                </a:solidFill>
                <a:latin typeface="Palatino" pitchFamily="2" charset="77"/>
                <a:ea typeface="Palatino" pitchFamily="2" charset="77"/>
                <a:cs typeface="Times New Roman" panose="02020603050405020304" pitchFamily="18" charset="0"/>
              </a:rPr>
              <a:t>Cosmology, astrophysics, observational effects</a:t>
            </a:r>
          </a:p>
          <a:p>
            <a:r>
              <a:rPr lang="en-GB" dirty="0">
                <a:solidFill>
                  <a:schemeClr val="tx1"/>
                </a:solidFill>
                <a:latin typeface="Palatino" pitchFamily="2" charset="77"/>
                <a:ea typeface="Palatino" pitchFamily="2" charset="77"/>
                <a:cs typeface="Times New Roman" panose="02020603050405020304" pitchFamily="18" charset="0"/>
              </a:rPr>
              <a:t>Position samples: </a:t>
            </a:r>
          </a:p>
          <a:p>
            <a:pPr lvl="1"/>
            <a:r>
              <a:rPr lang="en-GB" dirty="0">
                <a:solidFill>
                  <a:schemeClr val="tx1"/>
                </a:solidFill>
                <a:latin typeface="Palatino" pitchFamily="2" charset="77"/>
                <a:ea typeface="Palatino" pitchFamily="2" charset="77"/>
                <a:cs typeface="Times New Roman" panose="02020603050405020304" pitchFamily="18" charset="0"/>
              </a:rPr>
              <a:t>Different samples from y1 to y6, and their problems…</a:t>
            </a:r>
          </a:p>
          <a:p>
            <a:r>
              <a:rPr lang="en-GB" dirty="0">
                <a:solidFill>
                  <a:srgbClr val="C00000"/>
                </a:solidFill>
                <a:latin typeface="Palatino" pitchFamily="2" charset="77"/>
                <a:ea typeface="Palatino" pitchFamily="2" charset="77"/>
                <a:cs typeface="Times New Roman" panose="02020603050405020304" pitchFamily="18" charset="0"/>
              </a:rPr>
              <a:t>Source samples: </a:t>
            </a:r>
          </a:p>
          <a:p>
            <a:pPr lvl="1"/>
            <a:r>
              <a:rPr lang="en-GB" dirty="0">
                <a:solidFill>
                  <a:srgbClr val="C00000"/>
                </a:solidFill>
                <a:latin typeface="Palatino" pitchFamily="2" charset="77"/>
                <a:ea typeface="Palatino" pitchFamily="2" charset="77"/>
                <a:cs typeface="Times New Roman" panose="02020603050405020304" pitchFamily="18" charset="0"/>
              </a:rPr>
              <a:t>how to estimate shear from shapes</a:t>
            </a:r>
          </a:p>
          <a:p>
            <a:r>
              <a:rPr lang="en-GB" dirty="0">
                <a:solidFill>
                  <a:schemeClr val="tx1"/>
                </a:solidFill>
                <a:latin typeface="Palatino" pitchFamily="2" charset="77"/>
                <a:ea typeface="Palatino" pitchFamily="2" charset="77"/>
                <a:cs typeface="Times New Roman" panose="02020603050405020304" pitchFamily="18" charset="0"/>
              </a:rPr>
              <a:t>So what did we learn?</a:t>
            </a:r>
          </a:p>
          <a:p>
            <a:pPr marL="139700" indent="0">
              <a:buNone/>
            </a:pPr>
            <a:endParaRPr lang="en-GB" dirty="0">
              <a:latin typeface="Palatino" pitchFamily="2" charset="77"/>
              <a:ea typeface="Palatino" pitchFamily="2" charset="77"/>
              <a:cs typeface="Times New Roman" panose="02020603050405020304" pitchFamily="18" charset="0"/>
            </a:endParaRPr>
          </a:p>
        </p:txBody>
      </p:sp>
      <p:sp>
        <p:nvSpPr>
          <p:cNvPr id="4" name="Rectangle aux angles arrondis">
            <a:extLst>
              <a:ext uri="{FF2B5EF4-FFF2-40B4-BE49-F238E27FC236}">
                <a16:creationId xmlns:a16="http://schemas.microsoft.com/office/drawing/2014/main" id="{B175AEED-477E-169E-63C2-D42C68406C33}"/>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5" name="Rectangle aux angles arrondis">
            <a:extLst>
              <a:ext uri="{FF2B5EF4-FFF2-40B4-BE49-F238E27FC236}">
                <a16:creationId xmlns:a16="http://schemas.microsoft.com/office/drawing/2014/main" id="{58C40E80-43BF-3D5F-5401-D6AF7849D9E3}"/>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Tree>
    <p:extLst>
      <p:ext uri="{BB962C8B-B14F-4D97-AF65-F5344CB8AC3E}">
        <p14:creationId xmlns:p14="http://schemas.microsoft.com/office/powerpoint/2010/main" val="3841183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8" name="Google Shape;218;p35"/>
          <p:cNvSpPr/>
          <p:nvPr/>
        </p:nvSpPr>
        <p:spPr>
          <a:xfrm>
            <a:off x="4838200" y="3182550"/>
            <a:ext cx="1597200" cy="169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Rectangle aux angles arrondis">
            <a:extLst>
              <a:ext uri="{FF2B5EF4-FFF2-40B4-BE49-F238E27FC236}">
                <a16:creationId xmlns:a16="http://schemas.microsoft.com/office/drawing/2014/main" id="{83F564B5-BE83-76D8-4C9D-0050B6B6AF2A}"/>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3" name="Rectangle aux angles arrondis">
            <a:extLst>
              <a:ext uri="{FF2B5EF4-FFF2-40B4-BE49-F238E27FC236}">
                <a16:creationId xmlns:a16="http://schemas.microsoft.com/office/drawing/2014/main" id="{084369C6-30F0-3F11-033F-BCB4088A6DC6}"/>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4" name="Espace réservé du numéro de diapositive 29">
            <a:extLst>
              <a:ext uri="{FF2B5EF4-FFF2-40B4-BE49-F238E27FC236}">
                <a16:creationId xmlns:a16="http://schemas.microsoft.com/office/drawing/2014/main" id="{FC639DEB-477A-1FF5-AC8E-B976317F28AB}"/>
              </a:ext>
            </a:extLst>
          </p:cNvPr>
          <p:cNvSpPr txBox="1">
            <a:spLocks/>
          </p:cNvSpPr>
          <p:nvPr/>
        </p:nvSpPr>
        <p:spPr>
          <a:xfrm>
            <a:off x="8672496" y="4863100"/>
            <a:ext cx="471504" cy="23689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ES" sz="1350"/>
              <a:t>1</a:t>
            </a:r>
            <a:r>
              <a:rPr lang="en-GB" sz="1350" dirty="0"/>
              <a:t>4</a:t>
            </a:r>
            <a:endParaRPr lang="fr-ES" sz="1350" dirty="0"/>
          </a:p>
        </p:txBody>
      </p:sp>
      <p:pic>
        <p:nvPicPr>
          <p:cNvPr id="5" name="Image 4">
            <a:extLst>
              <a:ext uri="{FF2B5EF4-FFF2-40B4-BE49-F238E27FC236}">
                <a16:creationId xmlns:a16="http://schemas.microsoft.com/office/drawing/2014/main" id="{DEC70D4B-CB8E-D386-9197-E2AAC7C6C67D}"/>
              </a:ext>
            </a:extLst>
          </p:cNvPr>
          <p:cNvPicPr>
            <a:picLocks noChangeAspect="1"/>
          </p:cNvPicPr>
          <p:nvPr/>
        </p:nvPicPr>
        <p:blipFill>
          <a:blip r:embed="rId3"/>
          <a:stretch>
            <a:fillRect/>
          </a:stretch>
        </p:blipFill>
        <p:spPr>
          <a:xfrm>
            <a:off x="8401050" y="82540"/>
            <a:ext cx="595519" cy="628300"/>
          </a:xfrm>
          <a:prstGeom prst="rect">
            <a:avLst/>
          </a:prstGeom>
        </p:spPr>
      </p:pic>
      <mc:AlternateContent xmlns:mc="http://schemas.openxmlformats.org/markup-compatibility/2006" xmlns:a14="http://schemas.microsoft.com/office/drawing/2010/main">
        <mc:Choice Requires="a14">
          <p:sp>
            <p:nvSpPr>
              <p:cNvPr id="20" name="ZoneTexte 19">
                <a:extLst>
                  <a:ext uri="{FF2B5EF4-FFF2-40B4-BE49-F238E27FC236}">
                    <a16:creationId xmlns:a16="http://schemas.microsoft.com/office/drawing/2014/main" id="{AECB540C-C3A1-72C2-9158-CE9ECFF1A5BA}"/>
                  </a:ext>
                </a:extLst>
              </p:cNvPr>
              <p:cNvSpPr txBox="1"/>
              <p:nvPr/>
            </p:nvSpPr>
            <p:spPr>
              <a:xfrm>
                <a:off x="3931152" y="2081284"/>
                <a:ext cx="4788921" cy="584775"/>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Palatino" pitchFamily="2" charset="77"/>
                    <a:ea typeface="Palatino" pitchFamily="2" charset="77"/>
                  </a:rPr>
                  <a:t>For the shear, we have galaxy apparent ellipticity </a:t>
                </a:r>
                <a14:m>
                  <m:oMath xmlns:m="http://schemas.openxmlformats.org/officeDocument/2006/math">
                    <m:r>
                      <a:rPr lang="en-GB" sz="1600" b="0" i="1" smtClean="0">
                        <a:latin typeface="Cambria Math" panose="02040503050406030204" pitchFamily="18" charset="0"/>
                        <a:ea typeface="Palatino" pitchFamily="2" charset="77"/>
                      </a:rPr>
                      <m:t>𝑒</m:t>
                    </m:r>
                  </m:oMath>
                </a14:m>
                <a:r>
                  <a:rPr lang="en-GB" sz="1600" dirty="0">
                    <a:latin typeface="Palatino" pitchFamily="2" charset="77"/>
                    <a:ea typeface="Palatino" pitchFamily="2" charset="77"/>
                  </a:rPr>
                  <a:t>, how do we move from </a:t>
                </a:r>
                <a14:m>
                  <m:oMath xmlns:m="http://schemas.openxmlformats.org/officeDocument/2006/math">
                    <m:r>
                      <a:rPr lang="en-GB" sz="1600" i="1" dirty="0" smtClean="0">
                        <a:latin typeface="Cambria Math" panose="02040503050406030204" pitchFamily="18" charset="0"/>
                        <a:ea typeface="Palatino" pitchFamily="2" charset="77"/>
                      </a:rPr>
                      <m:t>𝑒</m:t>
                    </m:r>
                  </m:oMath>
                </a14:m>
                <a:r>
                  <a:rPr lang="en-GB" sz="1600" dirty="0">
                    <a:latin typeface="Palatino" pitchFamily="2" charset="77"/>
                    <a:ea typeface="Palatino" pitchFamily="2" charset="77"/>
                  </a:rPr>
                  <a:t> to </a:t>
                </a:r>
                <a14:m>
                  <m:oMath xmlns:m="http://schemas.openxmlformats.org/officeDocument/2006/math">
                    <m:r>
                      <a:rPr lang="en-GB" sz="1600" b="0" i="1" smtClean="0">
                        <a:latin typeface="Cambria Math" panose="02040503050406030204" pitchFamily="18" charset="0"/>
                        <a:ea typeface="Palatino" pitchFamily="2" charset="77"/>
                      </a:rPr>
                      <m:t>𝛾</m:t>
                    </m:r>
                  </m:oMath>
                </a14:m>
                <a:endParaRPr lang="en-GB" sz="1600" dirty="0">
                  <a:latin typeface="Palatino" pitchFamily="2" charset="77"/>
                  <a:ea typeface="Palatino" pitchFamily="2" charset="77"/>
                </a:endParaRPr>
              </a:p>
            </p:txBody>
          </p:sp>
        </mc:Choice>
        <mc:Fallback xmlns="">
          <p:sp>
            <p:nvSpPr>
              <p:cNvPr id="20" name="ZoneTexte 19">
                <a:extLst>
                  <a:ext uri="{FF2B5EF4-FFF2-40B4-BE49-F238E27FC236}">
                    <a16:creationId xmlns:a16="http://schemas.microsoft.com/office/drawing/2014/main" id="{AECB540C-C3A1-72C2-9158-CE9ECFF1A5BA}"/>
                  </a:ext>
                </a:extLst>
              </p:cNvPr>
              <p:cNvSpPr txBox="1">
                <a:spLocks noRot="1" noChangeAspect="1" noMove="1" noResize="1" noEditPoints="1" noAdjustHandles="1" noChangeArrowheads="1" noChangeShapeType="1" noTextEdit="1"/>
              </p:cNvSpPr>
              <p:nvPr/>
            </p:nvSpPr>
            <p:spPr>
              <a:xfrm>
                <a:off x="3931152" y="2081284"/>
                <a:ext cx="4788921" cy="584775"/>
              </a:xfrm>
              <a:prstGeom prst="rect">
                <a:avLst/>
              </a:prstGeom>
              <a:blipFill>
                <a:blip r:embed="rId6"/>
                <a:stretch>
                  <a:fillRect l="-529" t="-2128" b="-14894"/>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82D3E6AF-3833-AC63-3B1B-37593A868A2C}"/>
              </a:ext>
            </a:extLst>
          </p:cNvPr>
          <p:cNvSpPr txBox="1"/>
          <p:nvPr/>
        </p:nvSpPr>
        <p:spPr>
          <a:xfrm>
            <a:off x="1681566" y="90699"/>
            <a:ext cx="7462434" cy="738664"/>
          </a:xfrm>
          <a:prstGeom prst="rect">
            <a:avLst/>
          </a:prstGeom>
          <a:noFill/>
        </p:spPr>
        <p:txBody>
          <a:bodyPr wrap="square">
            <a:spAutoFit/>
          </a:bodyPr>
          <a:lstStyle/>
          <a:p>
            <a:r>
              <a:rPr lang="en-US" sz="2800" b="1" dirty="0">
                <a:latin typeface="Palatino" pitchFamily="2" charset="77"/>
                <a:ea typeface="Palatino" pitchFamily="2" charset="77"/>
              </a:rPr>
              <a:t>Source samples </a:t>
            </a:r>
            <a:r>
              <a:rPr lang="en-US" sz="2800" dirty="0">
                <a:latin typeface="Palatino" pitchFamily="2" charset="77"/>
                <a:ea typeface="Palatino" pitchFamily="2" charset="77"/>
              </a:rPr>
              <a:t>across releases</a:t>
            </a:r>
            <a:br>
              <a:rPr lang="en-US" sz="2800" dirty="0">
                <a:latin typeface="Palatino" pitchFamily="2" charset="77"/>
                <a:ea typeface="Palatino" pitchFamily="2" charset="77"/>
              </a:rPr>
            </a:br>
            <a:endParaRPr lang="en-US" dirty="0">
              <a:latin typeface="Palatino" pitchFamily="2" charset="77"/>
              <a:ea typeface="Palatino" pitchFamily="2" charset="77"/>
            </a:endParaRPr>
          </a:p>
        </p:txBody>
      </p:sp>
      <p:pic>
        <p:nvPicPr>
          <p:cNvPr id="28" name="Picture 27">
            <a:extLst>
              <a:ext uri="{FF2B5EF4-FFF2-40B4-BE49-F238E27FC236}">
                <a16:creationId xmlns:a16="http://schemas.microsoft.com/office/drawing/2014/main" id="{537C3452-BAB8-1997-7849-0B8EB9AB761E}"/>
              </a:ext>
            </a:extLst>
          </p:cNvPr>
          <p:cNvPicPr>
            <a:picLocks noChangeAspect="1"/>
          </p:cNvPicPr>
          <p:nvPr/>
        </p:nvPicPr>
        <p:blipFill>
          <a:blip r:embed="rId7"/>
          <a:stretch>
            <a:fillRect/>
          </a:stretch>
        </p:blipFill>
        <p:spPr>
          <a:xfrm>
            <a:off x="342815" y="889551"/>
            <a:ext cx="3543944" cy="2063699"/>
          </a:xfrm>
          <a:prstGeom prst="rect">
            <a:avLst/>
          </a:prstGeom>
        </p:spPr>
      </p:pic>
      <mc:AlternateContent xmlns:mc="http://schemas.openxmlformats.org/markup-compatibility/2006" xmlns:a14="http://schemas.microsoft.com/office/drawing/2010/main">
        <mc:Choice Requires="a14">
          <p:sp>
            <p:nvSpPr>
              <p:cNvPr id="29" name="ZoneTexte 19">
                <a:extLst>
                  <a:ext uri="{FF2B5EF4-FFF2-40B4-BE49-F238E27FC236}">
                    <a16:creationId xmlns:a16="http://schemas.microsoft.com/office/drawing/2014/main" id="{9160EF82-8D21-EE36-63AD-4F1A9EE67F2C}"/>
                  </a:ext>
                </a:extLst>
              </p:cNvPr>
              <p:cNvSpPr txBox="1"/>
              <p:nvPr/>
            </p:nvSpPr>
            <p:spPr>
              <a:xfrm>
                <a:off x="4012264" y="957048"/>
                <a:ext cx="4788921" cy="989502"/>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Palatino" pitchFamily="2" charset="77"/>
                    <a:ea typeface="Palatino" pitchFamily="2" charset="77"/>
                  </a:rPr>
                  <a:t>For the matter clustering, we have ‘positions’ of galaxies, and we usually use some linear biasing law:  </a:t>
                </a:r>
                <a14:m>
                  <m:oMath xmlns:m="http://schemas.openxmlformats.org/officeDocument/2006/math">
                    <m:sSub>
                      <m:sSubPr>
                        <m:ctrlPr>
                          <a:rPr lang="en-GB" sz="1600" b="0" i="1" smtClean="0">
                            <a:latin typeface="Cambria Math" panose="02040503050406030204" pitchFamily="18" charset="0"/>
                            <a:ea typeface="Palatino" pitchFamily="2" charset="77"/>
                          </a:rPr>
                        </m:ctrlPr>
                      </m:sSubPr>
                      <m:e>
                        <m:r>
                          <a:rPr lang="en-GB" sz="1600" b="0" i="1" smtClean="0">
                            <a:latin typeface="Cambria Math" panose="02040503050406030204" pitchFamily="18" charset="0"/>
                            <a:ea typeface="Palatino" pitchFamily="2" charset="77"/>
                          </a:rPr>
                          <m:t>𝛿</m:t>
                        </m:r>
                      </m:e>
                      <m:sub>
                        <m:r>
                          <a:rPr lang="en-GB" sz="1600" b="0" i="1" smtClean="0">
                            <a:latin typeface="Cambria Math" panose="02040503050406030204" pitchFamily="18" charset="0"/>
                            <a:ea typeface="Palatino" pitchFamily="2" charset="77"/>
                          </a:rPr>
                          <m:t>𝑚</m:t>
                        </m:r>
                      </m:sub>
                    </m:sSub>
                    <m:r>
                      <a:rPr lang="en-GB" sz="1600" b="0" i="1" smtClean="0">
                        <a:latin typeface="Cambria Math" panose="02040503050406030204" pitchFamily="18" charset="0"/>
                        <a:ea typeface="Palatino" pitchFamily="2" charset="77"/>
                      </a:rPr>
                      <m:t>=</m:t>
                    </m:r>
                    <m:sSub>
                      <m:sSubPr>
                        <m:ctrlPr>
                          <a:rPr lang="en-GB" sz="1600" b="0" i="1" smtClean="0">
                            <a:latin typeface="Cambria Math" panose="02040503050406030204" pitchFamily="18" charset="0"/>
                            <a:ea typeface="Palatino" pitchFamily="2" charset="77"/>
                          </a:rPr>
                        </m:ctrlPr>
                      </m:sSubPr>
                      <m:e>
                        <m:f>
                          <m:fPr>
                            <m:ctrlPr>
                              <a:rPr lang="en-GB" sz="1600" b="0" i="1" smtClean="0">
                                <a:latin typeface="Cambria Math" panose="02040503050406030204" pitchFamily="18" charset="0"/>
                                <a:ea typeface="Palatino" pitchFamily="2" charset="77"/>
                              </a:rPr>
                            </m:ctrlPr>
                          </m:fPr>
                          <m:num>
                            <m:r>
                              <a:rPr lang="en-GB" sz="1600" b="0" i="1" smtClean="0">
                                <a:latin typeface="Cambria Math" panose="02040503050406030204" pitchFamily="18" charset="0"/>
                                <a:ea typeface="Palatino" pitchFamily="2" charset="77"/>
                              </a:rPr>
                              <m:t>1</m:t>
                            </m:r>
                          </m:num>
                          <m:den>
                            <m:sSub>
                              <m:sSubPr>
                                <m:ctrlPr>
                                  <a:rPr lang="en-GB" sz="1600" b="0" i="1" smtClean="0">
                                    <a:latin typeface="Cambria Math" panose="02040503050406030204" pitchFamily="18" charset="0"/>
                                    <a:ea typeface="Palatino" pitchFamily="2" charset="77"/>
                                  </a:rPr>
                                </m:ctrlPr>
                              </m:sSubPr>
                              <m:e>
                                <m:r>
                                  <a:rPr lang="en-GB" sz="1600" b="0" i="1" smtClean="0">
                                    <a:latin typeface="Cambria Math" panose="02040503050406030204" pitchFamily="18" charset="0"/>
                                    <a:ea typeface="Palatino" pitchFamily="2" charset="77"/>
                                  </a:rPr>
                                  <m:t>𝑏</m:t>
                                </m:r>
                              </m:e>
                              <m:sub>
                                <m:r>
                                  <a:rPr lang="en-GB" sz="1600" b="0" i="1" smtClean="0">
                                    <a:latin typeface="Cambria Math" panose="02040503050406030204" pitchFamily="18" charset="0"/>
                                    <a:ea typeface="Palatino" pitchFamily="2" charset="77"/>
                                  </a:rPr>
                                  <m:t>𝑔</m:t>
                                </m:r>
                              </m:sub>
                            </m:sSub>
                          </m:den>
                        </m:f>
                        <m:r>
                          <a:rPr lang="en-GB" sz="1600" b="0" i="1" smtClean="0">
                            <a:latin typeface="Cambria Math" panose="02040503050406030204" pitchFamily="18" charset="0"/>
                            <a:ea typeface="Palatino" pitchFamily="2" charset="77"/>
                          </a:rPr>
                          <m:t>𝛿</m:t>
                        </m:r>
                      </m:e>
                      <m:sub>
                        <m:r>
                          <a:rPr lang="en-GB" sz="1600" b="0" i="1" smtClean="0">
                            <a:latin typeface="Cambria Math" panose="02040503050406030204" pitchFamily="18" charset="0"/>
                            <a:ea typeface="Palatino" pitchFamily="2" charset="77"/>
                          </a:rPr>
                          <m:t>𝑔</m:t>
                        </m:r>
                      </m:sub>
                    </m:sSub>
                  </m:oMath>
                </a14:m>
                <a:endParaRPr lang="en-GB" sz="1600" dirty="0">
                  <a:latin typeface="Palatino" pitchFamily="2" charset="77"/>
                  <a:ea typeface="Palatino" pitchFamily="2" charset="77"/>
                </a:endParaRPr>
              </a:p>
            </p:txBody>
          </p:sp>
        </mc:Choice>
        <mc:Fallback xmlns="">
          <p:sp>
            <p:nvSpPr>
              <p:cNvPr id="29" name="ZoneTexte 19">
                <a:extLst>
                  <a:ext uri="{FF2B5EF4-FFF2-40B4-BE49-F238E27FC236}">
                    <a16:creationId xmlns:a16="http://schemas.microsoft.com/office/drawing/2014/main" id="{9160EF82-8D21-EE36-63AD-4F1A9EE67F2C}"/>
                  </a:ext>
                </a:extLst>
              </p:cNvPr>
              <p:cNvSpPr txBox="1">
                <a:spLocks noRot="1" noChangeAspect="1" noMove="1" noResize="1" noEditPoints="1" noAdjustHandles="1" noChangeArrowheads="1" noChangeShapeType="1" noTextEdit="1"/>
              </p:cNvSpPr>
              <p:nvPr/>
            </p:nvSpPr>
            <p:spPr>
              <a:xfrm>
                <a:off x="4012264" y="957048"/>
                <a:ext cx="4788921" cy="989502"/>
              </a:xfrm>
              <a:prstGeom prst="rect">
                <a:avLst/>
              </a:prstGeom>
              <a:blipFill>
                <a:blip r:embed="rId9"/>
                <a:stretch>
                  <a:fillRect l="-528" t="-2532" r="-792"/>
                </a:stretch>
              </a:blipFill>
            </p:spPr>
            <p:txBody>
              <a:bodyPr/>
              <a:lstStyle/>
              <a:p>
                <a:r>
                  <a:rPr lang="en-US">
                    <a:noFill/>
                  </a:rPr>
                  <a:t> </a:t>
                </a:r>
              </a:p>
            </p:txBody>
          </p:sp>
        </mc:Fallback>
      </mc:AlternateContent>
      <p:sp>
        <p:nvSpPr>
          <p:cNvPr id="30" name="Oval 29">
            <a:extLst>
              <a:ext uri="{FF2B5EF4-FFF2-40B4-BE49-F238E27FC236}">
                <a16:creationId xmlns:a16="http://schemas.microsoft.com/office/drawing/2014/main" id="{977E51F5-73C4-D590-ECB5-C0D81F342028}"/>
              </a:ext>
            </a:extLst>
          </p:cNvPr>
          <p:cNvSpPr/>
          <p:nvPr/>
        </p:nvSpPr>
        <p:spPr>
          <a:xfrm rot="20954035">
            <a:off x="2893179" y="2715162"/>
            <a:ext cx="45719" cy="131812"/>
          </a:xfrm>
          <a:prstGeom prst="ellipse">
            <a:avLst/>
          </a:prstGeom>
          <a:noFill/>
          <a:ln w="63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C639B02-54C7-15C7-6C58-3D446BA5334F}"/>
              </a:ext>
            </a:extLst>
          </p:cNvPr>
          <p:cNvSpPr/>
          <p:nvPr/>
        </p:nvSpPr>
        <p:spPr>
          <a:xfrm rot="4901549">
            <a:off x="3241022" y="1894544"/>
            <a:ext cx="56977" cy="175353"/>
          </a:xfrm>
          <a:prstGeom prst="ellipse">
            <a:avLst/>
          </a:prstGeom>
          <a:noFill/>
          <a:ln w="63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9F382CB-8615-333E-17C1-3EBF26BE8BA8}"/>
              </a:ext>
            </a:extLst>
          </p:cNvPr>
          <p:cNvSpPr/>
          <p:nvPr/>
        </p:nvSpPr>
        <p:spPr>
          <a:xfrm rot="253735">
            <a:off x="3453063" y="2199307"/>
            <a:ext cx="45719" cy="108249"/>
          </a:xfrm>
          <a:prstGeom prst="ellipse">
            <a:avLst/>
          </a:prstGeom>
          <a:noFill/>
          <a:ln w="63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4E0A8845-2FFC-ED2C-0CC0-447D41DFFB66}"/>
              </a:ext>
            </a:extLst>
          </p:cNvPr>
          <p:cNvSpPr/>
          <p:nvPr/>
        </p:nvSpPr>
        <p:spPr>
          <a:xfrm rot="253735">
            <a:off x="3240227" y="2465814"/>
            <a:ext cx="310373" cy="272664"/>
          </a:xfrm>
          <a:prstGeom prst="ellipse">
            <a:avLst/>
          </a:prstGeom>
          <a:noFill/>
          <a:ln w="63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BD72A18-1626-7228-E0F6-20208A2F428F}"/>
              </a:ext>
            </a:extLst>
          </p:cNvPr>
          <p:cNvSpPr/>
          <p:nvPr/>
        </p:nvSpPr>
        <p:spPr>
          <a:xfrm rot="253735">
            <a:off x="3575233" y="1867826"/>
            <a:ext cx="86281" cy="45719"/>
          </a:xfrm>
          <a:prstGeom prst="ellipse">
            <a:avLst/>
          </a:prstGeom>
          <a:noFill/>
          <a:ln w="63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685EFD4D-C4E0-2AA0-61E0-93643FDC0736}"/>
              </a:ext>
            </a:extLst>
          </p:cNvPr>
          <p:cNvCxnSpPr>
            <a:cxnSpLocks/>
            <a:stCxn id="20" idx="1"/>
          </p:cNvCxnSpPr>
          <p:nvPr/>
        </p:nvCxnSpPr>
        <p:spPr>
          <a:xfrm flipH="1">
            <a:off x="3573665" y="2373672"/>
            <a:ext cx="357487" cy="198078"/>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280B11D7-9544-176B-CA52-A2768477D42A}"/>
              </a:ext>
            </a:extLst>
          </p:cNvPr>
          <p:cNvCxnSpPr>
            <a:cxnSpLocks/>
          </p:cNvCxnSpPr>
          <p:nvPr/>
        </p:nvCxnSpPr>
        <p:spPr>
          <a:xfrm flipH="1" flipV="1">
            <a:off x="3560777" y="2226129"/>
            <a:ext cx="370375" cy="24873"/>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C04452E2-C02B-07EB-77BB-8A37FD095514}"/>
              </a:ext>
            </a:extLst>
          </p:cNvPr>
          <p:cNvCxnSpPr>
            <a:cxnSpLocks/>
          </p:cNvCxnSpPr>
          <p:nvPr/>
        </p:nvCxnSpPr>
        <p:spPr>
          <a:xfrm flipH="1">
            <a:off x="2983253" y="2309095"/>
            <a:ext cx="903506" cy="466394"/>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D5D4BF74-BB2D-54CE-0E3C-F826B27D072A}"/>
              </a:ext>
            </a:extLst>
          </p:cNvPr>
          <p:cNvCxnSpPr>
            <a:cxnSpLocks/>
          </p:cNvCxnSpPr>
          <p:nvPr/>
        </p:nvCxnSpPr>
        <p:spPr>
          <a:xfrm flipH="1" flipV="1">
            <a:off x="3411670" y="1964458"/>
            <a:ext cx="475089" cy="187900"/>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1619CE49-2D11-50AA-2E1D-334B69C7F703}"/>
              </a:ext>
            </a:extLst>
          </p:cNvPr>
          <p:cNvCxnSpPr>
            <a:cxnSpLocks/>
          </p:cNvCxnSpPr>
          <p:nvPr/>
        </p:nvCxnSpPr>
        <p:spPr>
          <a:xfrm flipH="1">
            <a:off x="2591846" y="1157107"/>
            <a:ext cx="1381034" cy="363066"/>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81CA4123-B17D-4C59-2C03-49EADFEBE642}"/>
              </a:ext>
            </a:extLst>
          </p:cNvPr>
          <p:cNvCxnSpPr>
            <a:cxnSpLocks/>
          </p:cNvCxnSpPr>
          <p:nvPr/>
        </p:nvCxnSpPr>
        <p:spPr>
          <a:xfrm flipH="1">
            <a:off x="2385776" y="1198778"/>
            <a:ext cx="1587104" cy="605740"/>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B9E97276-2ACA-B630-0B97-19F52BC1A92E}"/>
              </a:ext>
            </a:extLst>
          </p:cNvPr>
          <p:cNvCxnSpPr>
            <a:cxnSpLocks/>
          </p:cNvCxnSpPr>
          <p:nvPr/>
        </p:nvCxnSpPr>
        <p:spPr>
          <a:xfrm flipH="1">
            <a:off x="2711175" y="1262001"/>
            <a:ext cx="1214968" cy="643321"/>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6" name="ZoneTexte 2">
            <a:extLst>
              <a:ext uri="{FF2B5EF4-FFF2-40B4-BE49-F238E27FC236}">
                <a16:creationId xmlns:a16="http://schemas.microsoft.com/office/drawing/2014/main" id="{1176E4B5-47F2-617B-3D6B-0AF53752DE79}"/>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3">
          <a:extLst>
            <a:ext uri="{FF2B5EF4-FFF2-40B4-BE49-F238E27FC236}">
              <a16:creationId xmlns:a16="http://schemas.microsoft.com/office/drawing/2014/main" id="{A20BCB17-010C-3E3B-05E9-D75CD9743FF5}"/>
            </a:ext>
          </a:extLst>
        </p:cNvPr>
        <p:cNvGrpSpPr/>
        <p:nvPr/>
      </p:nvGrpSpPr>
      <p:grpSpPr>
        <a:xfrm>
          <a:off x="0" y="0"/>
          <a:ext cx="0" cy="0"/>
          <a:chOff x="0" y="0"/>
          <a:chExt cx="0" cy="0"/>
        </a:xfrm>
      </p:grpSpPr>
      <p:sp>
        <p:nvSpPr>
          <p:cNvPr id="218" name="Google Shape;218;p35">
            <a:extLst>
              <a:ext uri="{FF2B5EF4-FFF2-40B4-BE49-F238E27FC236}">
                <a16:creationId xmlns:a16="http://schemas.microsoft.com/office/drawing/2014/main" id="{D361F75C-8612-5DE1-918B-8FA7772368C8}"/>
              </a:ext>
            </a:extLst>
          </p:cNvPr>
          <p:cNvSpPr/>
          <p:nvPr/>
        </p:nvSpPr>
        <p:spPr>
          <a:xfrm>
            <a:off x="4838200" y="3182550"/>
            <a:ext cx="1597200" cy="169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Rectangle aux angles arrondis">
            <a:extLst>
              <a:ext uri="{FF2B5EF4-FFF2-40B4-BE49-F238E27FC236}">
                <a16:creationId xmlns:a16="http://schemas.microsoft.com/office/drawing/2014/main" id="{2748B2E0-880C-282C-FEC7-7F03979DA691}"/>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3" name="Rectangle aux angles arrondis">
            <a:extLst>
              <a:ext uri="{FF2B5EF4-FFF2-40B4-BE49-F238E27FC236}">
                <a16:creationId xmlns:a16="http://schemas.microsoft.com/office/drawing/2014/main" id="{DDB1C8A7-6A24-3E4C-B321-BA36022D207B}"/>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4" name="Espace réservé du numéro de diapositive 29">
            <a:extLst>
              <a:ext uri="{FF2B5EF4-FFF2-40B4-BE49-F238E27FC236}">
                <a16:creationId xmlns:a16="http://schemas.microsoft.com/office/drawing/2014/main" id="{3608B18C-3999-0810-E788-F57739DA0B07}"/>
              </a:ext>
            </a:extLst>
          </p:cNvPr>
          <p:cNvSpPr txBox="1">
            <a:spLocks/>
          </p:cNvSpPr>
          <p:nvPr/>
        </p:nvSpPr>
        <p:spPr>
          <a:xfrm>
            <a:off x="8672496" y="4863100"/>
            <a:ext cx="471504" cy="23689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ES" sz="1350"/>
              <a:t>1</a:t>
            </a:r>
            <a:r>
              <a:rPr lang="en-GB" sz="1350" dirty="0"/>
              <a:t>4</a:t>
            </a:r>
            <a:endParaRPr lang="fr-ES" sz="1350" dirty="0"/>
          </a:p>
        </p:txBody>
      </p:sp>
      <p:pic>
        <p:nvPicPr>
          <p:cNvPr id="5" name="Image 4">
            <a:extLst>
              <a:ext uri="{FF2B5EF4-FFF2-40B4-BE49-F238E27FC236}">
                <a16:creationId xmlns:a16="http://schemas.microsoft.com/office/drawing/2014/main" id="{8FF77C39-AB6D-C71B-1CE5-1B18FAE6C2C9}"/>
              </a:ext>
            </a:extLst>
          </p:cNvPr>
          <p:cNvPicPr>
            <a:picLocks noChangeAspect="1"/>
          </p:cNvPicPr>
          <p:nvPr/>
        </p:nvPicPr>
        <p:blipFill>
          <a:blip r:embed="rId3"/>
          <a:stretch>
            <a:fillRect/>
          </a:stretch>
        </p:blipFill>
        <p:spPr>
          <a:xfrm>
            <a:off x="8401050" y="82540"/>
            <a:ext cx="595519" cy="628300"/>
          </a:xfrm>
          <a:prstGeom prst="rect">
            <a:avLst/>
          </a:prstGeom>
        </p:spPr>
      </p:pic>
      <p:pic>
        <p:nvPicPr>
          <p:cNvPr id="14" name="Image 13">
            <a:extLst>
              <a:ext uri="{FF2B5EF4-FFF2-40B4-BE49-F238E27FC236}">
                <a16:creationId xmlns:a16="http://schemas.microsoft.com/office/drawing/2014/main" id="{AB1008A6-4268-9736-5A25-9A4B346C13AE}"/>
              </a:ext>
            </a:extLst>
          </p:cNvPr>
          <p:cNvPicPr>
            <a:picLocks noChangeAspect="1"/>
          </p:cNvPicPr>
          <p:nvPr/>
        </p:nvPicPr>
        <p:blipFill>
          <a:blip r:embed="rId4"/>
          <a:stretch>
            <a:fillRect/>
          </a:stretch>
        </p:blipFill>
        <p:spPr>
          <a:xfrm>
            <a:off x="212503" y="3075920"/>
            <a:ext cx="3185791" cy="1001679"/>
          </a:xfrm>
          <a:prstGeom prst="rect">
            <a:avLst/>
          </a:prstGeom>
        </p:spPr>
      </p:pic>
      <p:pic>
        <p:nvPicPr>
          <p:cNvPr id="16" name="Image 15">
            <a:extLst>
              <a:ext uri="{FF2B5EF4-FFF2-40B4-BE49-F238E27FC236}">
                <a16:creationId xmlns:a16="http://schemas.microsoft.com/office/drawing/2014/main" id="{CAFA99B0-F3E7-9A81-E6F1-55A6C8DCBCF5}"/>
              </a:ext>
            </a:extLst>
          </p:cNvPr>
          <p:cNvPicPr>
            <a:picLocks noChangeAspect="1"/>
          </p:cNvPicPr>
          <p:nvPr/>
        </p:nvPicPr>
        <p:blipFill>
          <a:blip r:embed="rId5"/>
          <a:stretch>
            <a:fillRect/>
          </a:stretch>
        </p:blipFill>
        <p:spPr>
          <a:xfrm>
            <a:off x="3573665" y="3267450"/>
            <a:ext cx="3037106" cy="762786"/>
          </a:xfrm>
          <a:prstGeom prst="rect">
            <a:avLst/>
          </a:prstGeom>
          <a:ln>
            <a:solidFill>
              <a:srgbClr val="FF0000"/>
            </a:solidFill>
          </a:ln>
        </p:spPr>
      </p:pic>
      <p:cxnSp>
        <p:nvCxnSpPr>
          <p:cNvPr id="18" name="Connecteur droit avec flèche 17">
            <a:extLst>
              <a:ext uri="{FF2B5EF4-FFF2-40B4-BE49-F238E27FC236}">
                <a16:creationId xmlns:a16="http://schemas.microsoft.com/office/drawing/2014/main" id="{904B11B7-8EAE-6CDD-8C5A-BFD79F7300A0}"/>
              </a:ext>
            </a:extLst>
          </p:cNvPr>
          <p:cNvCxnSpPr>
            <a:cxnSpLocks/>
          </p:cNvCxnSpPr>
          <p:nvPr/>
        </p:nvCxnSpPr>
        <p:spPr>
          <a:xfrm flipH="1">
            <a:off x="2677886" y="3352350"/>
            <a:ext cx="720408"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ZoneTexte 19">
                <a:extLst>
                  <a:ext uri="{FF2B5EF4-FFF2-40B4-BE49-F238E27FC236}">
                    <a16:creationId xmlns:a16="http://schemas.microsoft.com/office/drawing/2014/main" id="{F7929824-DA0A-1869-ED5F-47B855A51776}"/>
                  </a:ext>
                </a:extLst>
              </p:cNvPr>
              <p:cNvSpPr txBox="1"/>
              <p:nvPr/>
            </p:nvSpPr>
            <p:spPr>
              <a:xfrm>
                <a:off x="3931152" y="2081284"/>
                <a:ext cx="4788921" cy="584775"/>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Palatino" pitchFamily="2" charset="77"/>
                    <a:ea typeface="Palatino" pitchFamily="2" charset="77"/>
                  </a:rPr>
                  <a:t>For the shear, we have galaxy apparent ellipticity </a:t>
                </a:r>
                <a14:m>
                  <m:oMath xmlns:m="http://schemas.openxmlformats.org/officeDocument/2006/math">
                    <m:r>
                      <a:rPr lang="en-GB" sz="1600" b="0" i="1" smtClean="0">
                        <a:latin typeface="Cambria Math" panose="02040503050406030204" pitchFamily="18" charset="0"/>
                        <a:ea typeface="Palatino" pitchFamily="2" charset="77"/>
                      </a:rPr>
                      <m:t>𝑒</m:t>
                    </m:r>
                  </m:oMath>
                </a14:m>
                <a:r>
                  <a:rPr lang="en-GB" sz="1600" dirty="0">
                    <a:latin typeface="Palatino" pitchFamily="2" charset="77"/>
                    <a:ea typeface="Palatino" pitchFamily="2" charset="77"/>
                  </a:rPr>
                  <a:t>, how do we move from </a:t>
                </a:r>
                <a14:m>
                  <m:oMath xmlns:m="http://schemas.openxmlformats.org/officeDocument/2006/math">
                    <m:r>
                      <a:rPr lang="en-GB" sz="1600" i="1" dirty="0" smtClean="0">
                        <a:latin typeface="Cambria Math" panose="02040503050406030204" pitchFamily="18" charset="0"/>
                        <a:ea typeface="Palatino" pitchFamily="2" charset="77"/>
                      </a:rPr>
                      <m:t>𝑒</m:t>
                    </m:r>
                  </m:oMath>
                </a14:m>
                <a:r>
                  <a:rPr lang="en-GB" sz="1600" dirty="0">
                    <a:latin typeface="Palatino" pitchFamily="2" charset="77"/>
                    <a:ea typeface="Palatino" pitchFamily="2" charset="77"/>
                  </a:rPr>
                  <a:t> to </a:t>
                </a:r>
                <a14:m>
                  <m:oMath xmlns:m="http://schemas.openxmlformats.org/officeDocument/2006/math">
                    <m:r>
                      <a:rPr lang="en-GB" sz="1600" b="0" i="1" smtClean="0">
                        <a:latin typeface="Cambria Math" panose="02040503050406030204" pitchFamily="18" charset="0"/>
                        <a:ea typeface="Palatino" pitchFamily="2" charset="77"/>
                      </a:rPr>
                      <m:t>𝛾</m:t>
                    </m:r>
                  </m:oMath>
                </a14:m>
                <a:endParaRPr lang="en-GB" sz="1600" dirty="0">
                  <a:latin typeface="Palatino" pitchFamily="2" charset="77"/>
                  <a:ea typeface="Palatino" pitchFamily="2" charset="77"/>
                </a:endParaRPr>
              </a:p>
            </p:txBody>
          </p:sp>
        </mc:Choice>
        <mc:Fallback xmlns="">
          <p:sp>
            <p:nvSpPr>
              <p:cNvPr id="20" name="ZoneTexte 19">
                <a:extLst>
                  <a:ext uri="{FF2B5EF4-FFF2-40B4-BE49-F238E27FC236}">
                    <a16:creationId xmlns:a16="http://schemas.microsoft.com/office/drawing/2014/main" id="{AECB540C-C3A1-72C2-9158-CE9ECFF1A5BA}"/>
                  </a:ext>
                </a:extLst>
              </p:cNvPr>
              <p:cNvSpPr txBox="1">
                <a:spLocks noRot="1" noChangeAspect="1" noMove="1" noResize="1" noEditPoints="1" noAdjustHandles="1" noChangeArrowheads="1" noChangeShapeType="1" noTextEdit="1"/>
              </p:cNvSpPr>
              <p:nvPr/>
            </p:nvSpPr>
            <p:spPr>
              <a:xfrm>
                <a:off x="3931152" y="2081284"/>
                <a:ext cx="4788921" cy="584775"/>
              </a:xfrm>
              <a:prstGeom prst="rect">
                <a:avLst/>
              </a:prstGeom>
              <a:blipFill>
                <a:blip r:embed="rId6"/>
                <a:stretch>
                  <a:fillRect l="-529" t="-2128" b="-14894"/>
                </a:stretch>
              </a:blipFill>
            </p:spPr>
            <p:txBody>
              <a:bodyPr/>
              <a:lstStyle/>
              <a:p>
                <a:r>
                  <a:rPr lang="en-US">
                    <a:noFill/>
                  </a:rPr>
                  <a:t> </a:t>
                </a:r>
              </a:p>
            </p:txBody>
          </p:sp>
        </mc:Fallback>
      </mc:AlternateContent>
      <p:sp>
        <p:nvSpPr>
          <p:cNvPr id="21" name="ZoneTexte 20">
            <a:extLst>
              <a:ext uri="{FF2B5EF4-FFF2-40B4-BE49-F238E27FC236}">
                <a16:creationId xmlns:a16="http://schemas.microsoft.com/office/drawing/2014/main" id="{7CF5D01B-0EA5-ACF9-8DBB-E29268A2888F}"/>
              </a:ext>
            </a:extLst>
          </p:cNvPr>
          <p:cNvSpPr txBox="1"/>
          <p:nvPr/>
        </p:nvSpPr>
        <p:spPr>
          <a:xfrm>
            <a:off x="4199853" y="2951773"/>
            <a:ext cx="1548822" cy="338554"/>
          </a:xfrm>
          <a:prstGeom prst="rect">
            <a:avLst/>
          </a:prstGeom>
          <a:noFill/>
        </p:spPr>
        <p:txBody>
          <a:bodyPr wrap="none" rtlCol="0">
            <a:spAutoFit/>
          </a:bodyPr>
          <a:lstStyle/>
          <a:p>
            <a:r>
              <a:rPr lang="en-GB" sz="1600" dirty="0">
                <a:solidFill>
                  <a:srgbClr val="FF0000"/>
                </a:solidFill>
                <a:latin typeface="Palatino" pitchFamily="2" charset="77"/>
                <a:ea typeface="Palatino" pitchFamily="2" charset="77"/>
              </a:rPr>
              <a:t>Shear response</a:t>
            </a:r>
          </a:p>
        </p:txBody>
      </p:sp>
      <mc:AlternateContent xmlns:mc="http://schemas.openxmlformats.org/markup-compatibility/2006" xmlns:a14="http://schemas.microsoft.com/office/drawing/2010/main">
        <mc:Choice Requires="a14">
          <p:sp>
            <p:nvSpPr>
              <p:cNvPr id="22" name="ZoneTexte 21">
                <a:extLst>
                  <a:ext uri="{FF2B5EF4-FFF2-40B4-BE49-F238E27FC236}">
                    <a16:creationId xmlns:a16="http://schemas.microsoft.com/office/drawing/2014/main" id="{CB8CBB73-7FD1-4B2D-8524-6B5B21CA023D}"/>
                  </a:ext>
                </a:extLst>
              </p:cNvPr>
              <p:cNvSpPr txBox="1"/>
              <p:nvPr/>
            </p:nvSpPr>
            <p:spPr>
              <a:xfrm>
                <a:off x="3038090" y="4372685"/>
                <a:ext cx="4620689" cy="830997"/>
              </a:xfrm>
              <a:prstGeom prst="rect">
                <a:avLst/>
              </a:prstGeom>
              <a:noFill/>
            </p:spPr>
            <p:txBody>
              <a:bodyPr wrap="none" rtlCol="0">
                <a:spAutoFit/>
              </a:bodyPr>
              <a:lstStyle/>
              <a:p>
                <a:pPr marL="285750" indent="-285750">
                  <a:buFont typeface="Arial" panose="020B0604020202020204" pitchFamily="34" charset="0"/>
                  <a:buChar char="•"/>
                </a:pPr>
                <a:r>
                  <a:rPr lang="en-GB" sz="1600" dirty="0">
                    <a:latin typeface="Palatino" pitchFamily="2" charset="77"/>
                    <a:ea typeface="Palatino" pitchFamily="2" charset="77"/>
                  </a:rPr>
                  <a:t>We want an </a:t>
                </a:r>
                <a:r>
                  <a:rPr lang="en-GB" sz="1600" dirty="0" err="1">
                    <a:latin typeface="Palatino" pitchFamily="2" charset="77"/>
                    <a:ea typeface="Palatino" pitchFamily="2" charset="77"/>
                  </a:rPr>
                  <a:t>unbias</a:t>
                </a:r>
                <a:r>
                  <a:rPr lang="en-GB" sz="1600" dirty="0">
                    <a:latin typeface="Palatino" pitchFamily="2" charset="77"/>
                    <a:ea typeface="Palatino" pitchFamily="2" charset="77"/>
                  </a:rPr>
                  <a:t> shear estimate.</a:t>
                </a:r>
              </a:p>
              <a:p>
                <a:pPr marL="285750" indent="-285750">
                  <a:buFont typeface="Arial" panose="020B0604020202020204" pitchFamily="34" charset="0"/>
                  <a:buChar char="•"/>
                </a:pPr>
                <a:r>
                  <a:rPr lang="en-GB" sz="1600" b="0" dirty="0">
                    <a:latin typeface="Palatino" pitchFamily="2" charset="77"/>
                    <a:ea typeface="Palatino" pitchFamily="2" charset="77"/>
                  </a:rPr>
                  <a:t>Shear biases c and m: </a:t>
                </a:r>
                <a14:m>
                  <m:oMath xmlns:m="http://schemas.openxmlformats.org/officeDocument/2006/math">
                    <m:sSub>
                      <m:sSubPr>
                        <m:ctrlPr>
                          <a:rPr lang="en-GB" sz="1600" b="0" i="1" smtClean="0">
                            <a:latin typeface="Cambria Math" panose="02040503050406030204" pitchFamily="18" charset="0"/>
                            <a:ea typeface="Palatino" pitchFamily="2" charset="77"/>
                          </a:rPr>
                        </m:ctrlPr>
                      </m:sSubPr>
                      <m:e>
                        <m:r>
                          <a:rPr lang="en-GB" sz="1600" b="0" i="1" smtClean="0">
                            <a:latin typeface="Cambria Math" panose="02040503050406030204" pitchFamily="18" charset="0"/>
                            <a:ea typeface="Palatino" pitchFamily="2" charset="77"/>
                          </a:rPr>
                          <m:t>𝛾</m:t>
                        </m:r>
                      </m:e>
                      <m:sub>
                        <m:r>
                          <a:rPr lang="en-GB" sz="1600" b="0" i="1" smtClean="0">
                            <a:latin typeface="Cambria Math" panose="02040503050406030204" pitchFamily="18" charset="0"/>
                            <a:ea typeface="Palatino" pitchFamily="2" charset="77"/>
                          </a:rPr>
                          <m:t>𝑜𝑏𝑠</m:t>
                        </m:r>
                      </m:sub>
                    </m:sSub>
                    <m:r>
                      <a:rPr lang="en-GB" sz="1600" b="0" i="1" smtClean="0">
                        <a:latin typeface="Cambria Math" panose="02040503050406030204" pitchFamily="18" charset="0"/>
                        <a:ea typeface="Palatino" pitchFamily="2" charset="77"/>
                      </a:rPr>
                      <m:t>=</m:t>
                    </m:r>
                    <m:d>
                      <m:dPr>
                        <m:ctrlPr>
                          <a:rPr lang="en-GB" sz="1600" b="0" i="1" smtClean="0">
                            <a:latin typeface="Cambria Math" panose="02040503050406030204" pitchFamily="18" charset="0"/>
                            <a:ea typeface="Palatino" pitchFamily="2" charset="77"/>
                          </a:rPr>
                        </m:ctrlPr>
                      </m:dPr>
                      <m:e>
                        <m:r>
                          <a:rPr lang="en-GB" sz="1600" b="0" i="1" smtClean="0">
                            <a:latin typeface="Cambria Math" panose="02040503050406030204" pitchFamily="18" charset="0"/>
                            <a:ea typeface="Palatino" pitchFamily="2" charset="77"/>
                          </a:rPr>
                          <m:t>1+</m:t>
                        </m:r>
                        <m:r>
                          <a:rPr lang="en-GB" sz="1600" b="0" i="1" smtClean="0">
                            <a:latin typeface="Cambria Math" panose="02040503050406030204" pitchFamily="18" charset="0"/>
                            <a:ea typeface="Palatino" pitchFamily="2" charset="77"/>
                          </a:rPr>
                          <m:t>𝑚</m:t>
                        </m:r>
                      </m:e>
                    </m:d>
                    <m:sSub>
                      <m:sSubPr>
                        <m:ctrlPr>
                          <a:rPr lang="en-GB" sz="1600" b="0" i="1" smtClean="0">
                            <a:latin typeface="Cambria Math" panose="02040503050406030204" pitchFamily="18" charset="0"/>
                            <a:ea typeface="Palatino" pitchFamily="2" charset="77"/>
                          </a:rPr>
                        </m:ctrlPr>
                      </m:sSubPr>
                      <m:e>
                        <m:r>
                          <a:rPr lang="en-GB" sz="1600" b="0" i="1" smtClean="0">
                            <a:latin typeface="Cambria Math" panose="02040503050406030204" pitchFamily="18" charset="0"/>
                            <a:ea typeface="Palatino" pitchFamily="2" charset="77"/>
                          </a:rPr>
                          <m:t>𝛾</m:t>
                        </m:r>
                      </m:e>
                      <m:sub>
                        <m:r>
                          <a:rPr lang="en-GB" sz="1600" b="0" i="1" smtClean="0">
                            <a:latin typeface="Cambria Math" panose="02040503050406030204" pitchFamily="18" charset="0"/>
                            <a:ea typeface="Palatino" pitchFamily="2" charset="77"/>
                          </a:rPr>
                          <m:t>𝑡𝑟𝑢𝑒</m:t>
                        </m:r>
                      </m:sub>
                    </m:sSub>
                    <m:r>
                      <a:rPr lang="en-GB" sz="1600" b="0" i="1" smtClean="0">
                        <a:latin typeface="Cambria Math" panose="02040503050406030204" pitchFamily="18" charset="0"/>
                        <a:ea typeface="Palatino" pitchFamily="2" charset="77"/>
                      </a:rPr>
                      <m:t>+</m:t>
                    </m:r>
                    <m:r>
                      <a:rPr lang="en-GB" sz="1600" b="0" i="1" smtClean="0">
                        <a:latin typeface="Cambria Math" panose="02040503050406030204" pitchFamily="18" charset="0"/>
                        <a:ea typeface="Palatino" pitchFamily="2" charset="77"/>
                      </a:rPr>
                      <m:t>𝑐</m:t>
                    </m:r>
                    <m:r>
                      <a:rPr lang="en-GB" sz="1600" b="0" i="1" smtClean="0">
                        <a:latin typeface="Cambria Math" panose="02040503050406030204" pitchFamily="18" charset="0"/>
                        <a:ea typeface="Palatino" pitchFamily="2" charset="77"/>
                      </a:rPr>
                      <m:t> </m:t>
                    </m:r>
                  </m:oMath>
                </a14:m>
                <a:endParaRPr lang="en-GB" sz="1600" dirty="0">
                  <a:latin typeface="Palatino" pitchFamily="2" charset="77"/>
                  <a:ea typeface="Palatino" pitchFamily="2" charset="77"/>
                </a:endParaRPr>
              </a:p>
              <a:p>
                <a:pPr marL="285750" indent="-285750">
                  <a:buFont typeface="Arial" panose="020B0604020202020204" pitchFamily="34" charset="0"/>
                  <a:buChar char="•"/>
                </a:pPr>
                <a:endParaRPr lang="en-GB" sz="1600" dirty="0">
                  <a:latin typeface="Palatino" pitchFamily="2" charset="77"/>
                  <a:ea typeface="Palatino" pitchFamily="2" charset="77"/>
                </a:endParaRPr>
              </a:p>
            </p:txBody>
          </p:sp>
        </mc:Choice>
        <mc:Fallback xmlns="">
          <p:sp>
            <p:nvSpPr>
              <p:cNvPr id="22" name="ZoneTexte 21">
                <a:extLst>
                  <a:ext uri="{FF2B5EF4-FFF2-40B4-BE49-F238E27FC236}">
                    <a16:creationId xmlns:a16="http://schemas.microsoft.com/office/drawing/2014/main" id="{83407D4E-0B32-DE0B-94BD-706F6104C1FA}"/>
                  </a:ext>
                </a:extLst>
              </p:cNvPr>
              <p:cNvSpPr txBox="1">
                <a:spLocks noRot="1" noChangeAspect="1" noMove="1" noResize="1" noEditPoints="1" noAdjustHandles="1" noChangeArrowheads="1" noChangeShapeType="1" noTextEdit="1"/>
              </p:cNvSpPr>
              <p:nvPr/>
            </p:nvSpPr>
            <p:spPr>
              <a:xfrm>
                <a:off x="3038090" y="4372685"/>
                <a:ext cx="4620689" cy="830997"/>
              </a:xfrm>
              <a:prstGeom prst="rect">
                <a:avLst/>
              </a:prstGeom>
              <a:blipFill>
                <a:blip r:embed="rId7"/>
                <a:stretch>
                  <a:fillRect l="-549" t="-3030"/>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37770B31-22EA-61DA-0326-410378E77457}"/>
              </a:ext>
            </a:extLst>
          </p:cNvPr>
          <p:cNvSpPr txBox="1"/>
          <p:nvPr/>
        </p:nvSpPr>
        <p:spPr>
          <a:xfrm>
            <a:off x="1681566" y="90699"/>
            <a:ext cx="7462434" cy="738664"/>
          </a:xfrm>
          <a:prstGeom prst="rect">
            <a:avLst/>
          </a:prstGeom>
          <a:noFill/>
        </p:spPr>
        <p:txBody>
          <a:bodyPr wrap="square">
            <a:spAutoFit/>
          </a:bodyPr>
          <a:lstStyle/>
          <a:p>
            <a:r>
              <a:rPr lang="en-US" sz="2800" b="1" dirty="0">
                <a:latin typeface="Palatino" pitchFamily="2" charset="77"/>
                <a:ea typeface="Palatino" pitchFamily="2" charset="77"/>
              </a:rPr>
              <a:t>Source samples </a:t>
            </a:r>
            <a:r>
              <a:rPr lang="en-US" sz="2800" dirty="0">
                <a:latin typeface="Palatino" pitchFamily="2" charset="77"/>
                <a:ea typeface="Palatino" pitchFamily="2" charset="77"/>
              </a:rPr>
              <a:t>across releases</a:t>
            </a:r>
            <a:br>
              <a:rPr lang="en-US" sz="2800" dirty="0">
                <a:latin typeface="Palatino" pitchFamily="2" charset="77"/>
                <a:ea typeface="Palatino" pitchFamily="2" charset="77"/>
              </a:rPr>
            </a:br>
            <a:endParaRPr lang="en-US" dirty="0">
              <a:latin typeface="Palatino" pitchFamily="2" charset="77"/>
              <a:ea typeface="Palatino" pitchFamily="2" charset="77"/>
            </a:endParaRPr>
          </a:p>
        </p:txBody>
      </p:sp>
      <p:sp>
        <p:nvSpPr>
          <p:cNvPr id="26" name="Rectangle 25">
            <a:extLst>
              <a:ext uri="{FF2B5EF4-FFF2-40B4-BE49-F238E27FC236}">
                <a16:creationId xmlns:a16="http://schemas.microsoft.com/office/drawing/2014/main" id="{5A60A2CA-EDD5-729E-C893-B1967012F1CA}"/>
              </a:ext>
            </a:extLst>
          </p:cNvPr>
          <p:cNvSpPr/>
          <p:nvPr/>
        </p:nvSpPr>
        <p:spPr>
          <a:xfrm>
            <a:off x="1654629" y="3182549"/>
            <a:ext cx="884592" cy="84768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6CD87608-39D3-54DE-8268-36403EA4D9F5}"/>
              </a:ext>
            </a:extLst>
          </p:cNvPr>
          <p:cNvPicPr>
            <a:picLocks noChangeAspect="1"/>
          </p:cNvPicPr>
          <p:nvPr/>
        </p:nvPicPr>
        <p:blipFill>
          <a:blip r:embed="rId8"/>
          <a:stretch>
            <a:fillRect/>
          </a:stretch>
        </p:blipFill>
        <p:spPr>
          <a:xfrm>
            <a:off x="342815" y="889551"/>
            <a:ext cx="3543944" cy="2063699"/>
          </a:xfrm>
          <a:prstGeom prst="rect">
            <a:avLst/>
          </a:prstGeom>
        </p:spPr>
      </p:pic>
      <mc:AlternateContent xmlns:mc="http://schemas.openxmlformats.org/markup-compatibility/2006" xmlns:a14="http://schemas.microsoft.com/office/drawing/2010/main">
        <mc:Choice Requires="a14">
          <p:sp>
            <p:nvSpPr>
              <p:cNvPr id="29" name="ZoneTexte 19">
                <a:extLst>
                  <a:ext uri="{FF2B5EF4-FFF2-40B4-BE49-F238E27FC236}">
                    <a16:creationId xmlns:a16="http://schemas.microsoft.com/office/drawing/2014/main" id="{330FDE68-8CE7-CCE2-A0CA-AD58A67DD583}"/>
                  </a:ext>
                </a:extLst>
              </p:cNvPr>
              <p:cNvSpPr txBox="1"/>
              <p:nvPr/>
            </p:nvSpPr>
            <p:spPr>
              <a:xfrm>
                <a:off x="4012264" y="957048"/>
                <a:ext cx="4788921" cy="989502"/>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Palatino" pitchFamily="2" charset="77"/>
                    <a:ea typeface="Palatino" pitchFamily="2" charset="77"/>
                  </a:rPr>
                  <a:t>For the matter clustering, we have ‘positions’ of galaxies, and we usually use some linear biasing law:  </a:t>
                </a:r>
                <a14:m>
                  <m:oMath xmlns:m="http://schemas.openxmlformats.org/officeDocument/2006/math">
                    <m:sSub>
                      <m:sSubPr>
                        <m:ctrlPr>
                          <a:rPr lang="en-GB" sz="1600" b="0" i="1" smtClean="0">
                            <a:latin typeface="Cambria Math" panose="02040503050406030204" pitchFamily="18" charset="0"/>
                            <a:ea typeface="Palatino" pitchFamily="2" charset="77"/>
                          </a:rPr>
                        </m:ctrlPr>
                      </m:sSubPr>
                      <m:e>
                        <m:r>
                          <a:rPr lang="en-GB" sz="1600" b="0" i="1" smtClean="0">
                            <a:latin typeface="Cambria Math" panose="02040503050406030204" pitchFamily="18" charset="0"/>
                            <a:ea typeface="Palatino" pitchFamily="2" charset="77"/>
                          </a:rPr>
                          <m:t>𝛿</m:t>
                        </m:r>
                      </m:e>
                      <m:sub>
                        <m:r>
                          <a:rPr lang="en-GB" sz="1600" b="0" i="1" smtClean="0">
                            <a:latin typeface="Cambria Math" panose="02040503050406030204" pitchFamily="18" charset="0"/>
                            <a:ea typeface="Palatino" pitchFamily="2" charset="77"/>
                          </a:rPr>
                          <m:t>𝑚</m:t>
                        </m:r>
                      </m:sub>
                    </m:sSub>
                    <m:r>
                      <a:rPr lang="en-GB" sz="1600" b="0" i="1" smtClean="0">
                        <a:latin typeface="Cambria Math" panose="02040503050406030204" pitchFamily="18" charset="0"/>
                        <a:ea typeface="Palatino" pitchFamily="2" charset="77"/>
                      </a:rPr>
                      <m:t>=</m:t>
                    </m:r>
                    <m:sSub>
                      <m:sSubPr>
                        <m:ctrlPr>
                          <a:rPr lang="en-GB" sz="1600" b="0" i="1" smtClean="0">
                            <a:latin typeface="Cambria Math" panose="02040503050406030204" pitchFamily="18" charset="0"/>
                            <a:ea typeface="Palatino" pitchFamily="2" charset="77"/>
                          </a:rPr>
                        </m:ctrlPr>
                      </m:sSubPr>
                      <m:e>
                        <m:f>
                          <m:fPr>
                            <m:ctrlPr>
                              <a:rPr lang="en-GB" sz="1600" b="0" i="1" smtClean="0">
                                <a:latin typeface="Cambria Math" panose="02040503050406030204" pitchFamily="18" charset="0"/>
                                <a:ea typeface="Palatino" pitchFamily="2" charset="77"/>
                              </a:rPr>
                            </m:ctrlPr>
                          </m:fPr>
                          <m:num>
                            <m:r>
                              <a:rPr lang="en-GB" sz="1600" b="0" i="1" smtClean="0">
                                <a:latin typeface="Cambria Math" panose="02040503050406030204" pitchFamily="18" charset="0"/>
                                <a:ea typeface="Palatino" pitchFamily="2" charset="77"/>
                              </a:rPr>
                              <m:t>1</m:t>
                            </m:r>
                          </m:num>
                          <m:den>
                            <m:sSub>
                              <m:sSubPr>
                                <m:ctrlPr>
                                  <a:rPr lang="en-GB" sz="1600" b="0" i="1" smtClean="0">
                                    <a:latin typeface="Cambria Math" panose="02040503050406030204" pitchFamily="18" charset="0"/>
                                    <a:ea typeface="Palatino" pitchFamily="2" charset="77"/>
                                  </a:rPr>
                                </m:ctrlPr>
                              </m:sSubPr>
                              <m:e>
                                <m:r>
                                  <a:rPr lang="en-GB" sz="1600" b="0" i="1" smtClean="0">
                                    <a:latin typeface="Cambria Math" panose="02040503050406030204" pitchFamily="18" charset="0"/>
                                    <a:ea typeface="Palatino" pitchFamily="2" charset="77"/>
                                  </a:rPr>
                                  <m:t>𝑏</m:t>
                                </m:r>
                              </m:e>
                              <m:sub>
                                <m:r>
                                  <a:rPr lang="en-GB" sz="1600" b="0" i="1" smtClean="0">
                                    <a:latin typeface="Cambria Math" panose="02040503050406030204" pitchFamily="18" charset="0"/>
                                    <a:ea typeface="Palatino" pitchFamily="2" charset="77"/>
                                  </a:rPr>
                                  <m:t>𝑔</m:t>
                                </m:r>
                              </m:sub>
                            </m:sSub>
                          </m:den>
                        </m:f>
                        <m:r>
                          <a:rPr lang="en-GB" sz="1600" b="0" i="1" smtClean="0">
                            <a:latin typeface="Cambria Math" panose="02040503050406030204" pitchFamily="18" charset="0"/>
                            <a:ea typeface="Palatino" pitchFamily="2" charset="77"/>
                          </a:rPr>
                          <m:t>𝛿</m:t>
                        </m:r>
                      </m:e>
                      <m:sub>
                        <m:r>
                          <a:rPr lang="en-GB" sz="1600" b="0" i="1" smtClean="0">
                            <a:latin typeface="Cambria Math" panose="02040503050406030204" pitchFamily="18" charset="0"/>
                            <a:ea typeface="Palatino" pitchFamily="2" charset="77"/>
                          </a:rPr>
                          <m:t>𝑔</m:t>
                        </m:r>
                      </m:sub>
                    </m:sSub>
                  </m:oMath>
                </a14:m>
                <a:endParaRPr lang="en-GB" sz="1600" dirty="0">
                  <a:latin typeface="Palatino" pitchFamily="2" charset="77"/>
                  <a:ea typeface="Palatino" pitchFamily="2" charset="77"/>
                </a:endParaRPr>
              </a:p>
            </p:txBody>
          </p:sp>
        </mc:Choice>
        <mc:Fallback xmlns="">
          <p:sp>
            <p:nvSpPr>
              <p:cNvPr id="29" name="ZoneTexte 19">
                <a:extLst>
                  <a:ext uri="{FF2B5EF4-FFF2-40B4-BE49-F238E27FC236}">
                    <a16:creationId xmlns:a16="http://schemas.microsoft.com/office/drawing/2014/main" id="{9160EF82-8D21-EE36-63AD-4F1A9EE67F2C}"/>
                  </a:ext>
                </a:extLst>
              </p:cNvPr>
              <p:cNvSpPr txBox="1">
                <a:spLocks noRot="1" noChangeAspect="1" noMove="1" noResize="1" noEditPoints="1" noAdjustHandles="1" noChangeArrowheads="1" noChangeShapeType="1" noTextEdit="1"/>
              </p:cNvSpPr>
              <p:nvPr/>
            </p:nvSpPr>
            <p:spPr>
              <a:xfrm>
                <a:off x="4012264" y="957048"/>
                <a:ext cx="4788921" cy="989502"/>
              </a:xfrm>
              <a:prstGeom prst="rect">
                <a:avLst/>
              </a:prstGeom>
              <a:blipFill>
                <a:blip r:embed="rId9"/>
                <a:stretch>
                  <a:fillRect l="-528" t="-2532" r="-792"/>
                </a:stretch>
              </a:blipFill>
            </p:spPr>
            <p:txBody>
              <a:bodyPr/>
              <a:lstStyle/>
              <a:p>
                <a:r>
                  <a:rPr lang="en-US">
                    <a:noFill/>
                  </a:rPr>
                  <a:t> </a:t>
                </a:r>
              </a:p>
            </p:txBody>
          </p:sp>
        </mc:Fallback>
      </mc:AlternateContent>
      <p:sp>
        <p:nvSpPr>
          <p:cNvPr id="30" name="Oval 29">
            <a:extLst>
              <a:ext uri="{FF2B5EF4-FFF2-40B4-BE49-F238E27FC236}">
                <a16:creationId xmlns:a16="http://schemas.microsoft.com/office/drawing/2014/main" id="{2A0C9ACC-9DA6-EE1F-AD9C-A648045CE887}"/>
              </a:ext>
            </a:extLst>
          </p:cNvPr>
          <p:cNvSpPr/>
          <p:nvPr/>
        </p:nvSpPr>
        <p:spPr>
          <a:xfrm rot="20954035">
            <a:off x="2893179" y="2715162"/>
            <a:ext cx="45719" cy="131812"/>
          </a:xfrm>
          <a:prstGeom prst="ellipse">
            <a:avLst/>
          </a:prstGeom>
          <a:noFill/>
          <a:ln w="63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DF9EC057-5F2B-3AE1-0C18-FFB193936BFF}"/>
              </a:ext>
            </a:extLst>
          </p:cNvPr>
          <p:cNvSpPr/>
          <p:nvPr/>
        </p:nvSpPr>
        <p:spPr>
          <a:xfrm rot="4901549">
            <a:off x="3241022" y="1894544"/>
            <a:ext cx="56977" cy="175353"/>
          </a:xfrm>
          <a:prstGeom prst="ellipse">
            <a:avLst/>
          </a:prstGeom>
          <a:noFill/>
          <a:ln w="63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CB0C69A-4B9A-00D8-970B-1F9AE5265311}"/>
              </a:ext>
            </a:extLst>
          </p:cNvPr>
          <p:cNvSpPr/>
          <p:nvPr/>
        </p:nvSpPr>
        <p:spPr>
          <a:xfrm rot="253735">
            <a:off x="3453063" y="2199307"/>
            <a:ext cx="45719" cy="108249"/>
          </a:xfrm>
          <a:prstGeom prst="ellipse">
            <a:avLst/>
          </a:prstGeom>
          <a:noFill/>
          <a:ln w="63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7859F045-3799-0226-3672-85D4611FA772}"/>
              </a:ext>
            </a:extLst>
          </p:cNvPr>
          <p:cNvSpPr/>
          <p:nvPr/>
        </p:nvSpPr>
        <p:spPr>
          <a:xfrm rot="253735">
            <a:off x="3240227" y="2465814"/>
            <a:ext cx="310373" cy="272664"/>
          </a:xfrm>
          <a:prstGeom prst="ellipse">
            <a:avLst/>
          </a:prstGeom>
          <a:noFill/>
          <a:ln w="63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F842A5DF-74DF-0EE0-E719-CE9484642E4A}"/>
              </a:ext>
            </a:extLst>
          </p:cNvPr>
          <p:cNvSpPr/>
          <p:nvPr/>
        </p:nvSpPr>
        <p:spPr>
          <a:xfrm rot="253735">
            <a:off x="3575233" y="1867826"/>
            <a:ext cx="86281" cy="45719"/>
          </a:xfrm>
          <a:prstGeom prst="ellipse">
            <a:avLst/>
          </a:prstGeom>
          <a:noFill/>
          <a:ln w="63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9F4B3FC1-41DB-9CE1-555F-7FE12A87C824}"/>
                  </a:ext>
                </a:extLst>
              </p:cNvPr>
              <p:cNvSpPr txBox="1"/>
              <p:nvPr/>
            </p:nvSpPr>
            <p:spPr>
              <a:xfrm>
                <a:off x="195946" y="4332365"/>
                <a:ext cx="2189830" cy="369332"/>
              </a:xfrm>
              <a:prstGeom prst="rect">
                <a:avLst/>
              </a:prstGeom>
              <a:noFill/>
            </p:spPr>
            <p:txBody>
              <a:bodyPr wrap="none" lIns="0" tIns="0" rIns="0" bIns="0" rtlCol="0">
                <a:spAutoFit/>
              </a:bodyPr>
              <a:lstStyle/>
              <a:p>
                <a:pPr/>
                <a14:m>
                  <m:oMathPara xmlns:m="http://schemas.openxmlformats.org/officeDocument/2006/math">
                    <m:oMath>
                      <m:r>
                        <a:rPr lang="en-GB" sz="2400" b="0" i="1" smtClean="0">
                          <a:latin typeface="Cambria Math" panose="02040503050406030204" pitchFamily="18" charset="0"/>
                        </a:rPr>
                        <m:t>𝛾</m:t>
                      </m:r>
                      <m:r>
                        <a:rPr lang="en-GB" sz="2400" b="0" i="1" smtClean="0">
                          <a:latin typeface="Cambria Math" panose="02040503050406030204" pitchFamily="18" charset="0"/>
                        </a:rPr>
                        <m:t>=</m:t>
                      </m:r>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𝑅</m:t>
                          </m:r>
                        </m:e>
                        <m:sup>
                          <m:r>
                            <a:rPr lang="en-GB" sz="2400" b="0" i="1" smtClean="0">
                              <a:latin typeface="Cambria Math" panose="02040503050406030204" pitchFamily="18" charset="0"/>
                            </a:rPr>
                            <m:t>−1</m:t>
                          </m:r>
                        </m:sup>
                      </m:sSup>
                      <m:r>
                        <a:rPr lang="en-GB" sz="2400" b="0" i="1" smtClean="0">
                          <a:latin typeface="Cambria Math" panose="02040503050406030204" pitchFamily="18" charset="0"/>
                        </a:rPr>
                        <m:t>(</m:t>
                      </m:r>
                      <m:r>
                        <a:rPr lang="en-GB" sz="2400" b="0" i="1" smtClean="0">
                          <a:latin typeface="Cambria Math" panose="02040503050406030204" pitchFamily="18" charset="0"/>
                        </a:rPr>
                        <m:t>𝑒</m:t>
                      </m:r>
                      <m:r>
                        <a:rPr lang="en-GB" sz="2400" b="0" i="1" smtClean="0">
                          <a:latin typeface="Cambria Math" panose="02040503050406030204" pitchFamily="18" charset="0"/>
                        </a:rPr>
                        <m:t>−</m:t>
                      </m:r>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𝑒</m:t>
                          </m:r>
                        </m:e>
                        <m:sub>
                          <m:r>
                            <a:rPr lang="en-GB" sz="2400" b="0" i="1" smtClean="0">
                              <a:latin typeface="Cambria Math" panose="02040503050406030204" pitchFamily="18" charset="0"/>
                            </a:rPr>
                            <m:t>𝑖</m:t>
                          </m:r>
                        </m:sub>
                      </m:sSub>
                      <m:r>
                        <a:rPr lang="en-GB" sz="2400" b="0" i="1" smtClean="0">
                          <a:latin typeface="Cambria Math" panose="02040503050406030204" pitchFamily="18" charset="0"/>
                        </a:rPr>
                        <m:t>)</m:t>
                      </m:r>
                    </m:oMath>
                  </m:oMathPara>
                </a14:m>
                <a:endParaRPr lang="en-US" sz="2400" dirty="0"/>
              </a:p>
            </p:txBody>
          </p:sp>
        </mc:Choice>
        <mc:Fallback xmlns="">
          <p:sp>
            <p:nvSpPr>
              <p:cNvPr id="35" name="TextBox 34">
                <a:extLst>
                  <a:ext uri="{FF2B5EF4-FFF2-40B4-BE49-F238E27FC236}">
                    <a16:creationId xmlns:a16="http://schemas.microsoft.com/office/drawing/2014/main" id="{41CBC58A-FF45-0388-2073-C509EA88EAF7}"/>
                  </a:ext>
                </a:extLst>
              </p:cNvPr>
              <p:cNvSpPr txBox="1">
                <a:spLocks noRot="1" noChangeAspect="1" noMove="1" noResize="1" noEditPoints="1" noAdjustHandles="1" noChangeArrowheads="1" noChangeShapeType="1" noTextEdit="1"/>
              </p:cNvSpPr>
              <p:nvPr/>
            </p:nvSpPr>
            <p:spPr>
              <a:xfrm>
                <a:off x="195946" y="4332365"/>
                <a:ext cx="2189830" cy="369332"/>
              </a:xfrm>
              <a:prstGeom prst="rect">
                <a:avLst/>
              </a:prstGeom>
              <a:blipFill>
                <a:blip r:embed="rId10"/>
                <a:stretch>
                  <a:fillRect l="-2312" r="-4046" b="-33333"/>
                </a:stretch>
              </a:blipFill>
            </p:spPr>
            <p:txBody>
              <a:bodyPr/>
              <a:lstStyle/>
              <a:p>
                <a:r>
                  <a:rPr lang="en-US">
                    <a:noFill/>
                  </a:rPr>
                  <a:t> </a:t>
                </a:r>
              </a:p>
            </p:txBody>
          </p:sp>
        </mc:Fallback>
      </mc:AlternateContent>
      <p:cxnSp>
        <p:nvCxnSpPr>
          <p:cNvPr id="39" name="Curved Connector 38">
            <a:extLst>
              <a:ext uri="{FF2B5EF4-FFF2-40B4-BE49-F238E27FC236}">
                <a16:creationId xmlns:a16="http://schemas.microsoft.com/office/drawing/2014/main" id="{C5CD0A30-B089-1D83-4855-9B3231401051}"/>
              </a:ext>
            </a:extLst>
          </p:cNvPr>
          <p:cNvCxnSpPr>
            <a:cxnSpLocks/>
          </p:cNvCxnSpPr>
          <p:nvPr/>
        </p:nvCxnSpPr>
        <p:spPr>
          <a:xfrm rot="16200000" flipH="1">
            <a:off x="326176" y="3904406"/>
            <a:ext cx="446693" cy="252395"/>
          </a:xfrm>
          <a:prstGeom prst="curved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3" name="Image 9">
            <a:extLst>
              <a:ext uri="{FF2B5EF4-FFF2-40B4-BE49-F238E27FC236}">
                <a16:creationId xmlns:a16="http://schemas.microsoft.com/office/drawing/2014/main" id="{61FB70E3-6C74-F5F9-08FA-36159B31CD0B}"/>
              </a:ext>
            </a:extLst>
          </p:cNvPr>
          <p:cNvPicPr>
            <a:picLocks noChangeAspect="1"/>
          </p:cNvPicPr>
          <p:nvPr/>
        </p:nvPicPr>
        <p:blipFill rotWithShape="1">
          <a:blip r:embed="rId11"/>
          <a:srcRect l="51244" t="36585" r="9276" b="1659"/>
          <a:stretch/>
        </p:blipFill>
        <p:spPr>
          <a:xfrm>
            <a:off x="7073747" y="2911025"/>
            <a:ext cx="1998611" cy="1758540"/>
          </a:xfrm>
          <a:prstGeom prst="rect">
            <a:avLst/>
          </a:prstGeom>
        </p:spPr>
      </p:pic>
      <p:cxnSp>
        <p:nvCxnSpPr>
          <p:cNvPr id="45" name="Straight Arrow Connector 44">
            <a:extLst>
              <a:ext uri="{FF2B5EF4-FFF2-40B4-BE49-F238E27FC236}">
                <a16:creationId xmlns:a16="http://schemas.microsoft.com/office/drawing/2014/main" id="{F3E8976C-7A47-D81A-2D44-0669CDDD0BE9}"/>
              </a:ext>
            </a:extLst>
          </p:cNvPr>
          <p:cNvCxnSpPr>
            <a:cxnSpLocks/>
            <a:stCxn id="20" idx="1"/>
          </p:cNvCxnSpPr>
          <p:nvPr/>
        </p:nvCxnSpPr>
        <p:spPr>
          <a:xfrm flipH="1">
            <a:off x="3573665" y="2373672"/>
            <a:ext cx="357487" cy="198078"/>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871B8F9C-67FF-04AD-2CA7-66C97D11F285}"/>
              </a:ext>
            </a:extLst>
          </p:cNvPr>
          <p:cNvCxnSpPr>
            <a:cxnSpLocks/>
          </p:cNvCxnSpPr>
          <p:nvPr/>
        </p:nvCxnSpPr>
        <p:spPr>
          <a:xfrm flipH="1" flipV="1">
            <a:off x="3560777" y="2226129"/>
            <a:ext cx="370375" cy="24873"/>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1AC52158-7D88-FFE2-83F9-C1FC4B66BAC3}"/>
              </a:ext>
            </a:extLst>
          </p:cNvPr>
          <p:cNvCxnSpPr>
            <a:cxnSpLocks/>
          </p:cNvCxnSpPr>
          <p:nvPr/>
        </p:nvCxnSpPr>
        <p:spPr>
          <a:xfrm flipH="1">
            <a:off x="2983253" y="2309095"/>
            <a:ext cx="903506" cy="466394"/>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99695519-698B-58B7-9203-06F5A9A9B486}"/>
              </a:ext>
            </a:extLst>
          </p:cNvPr>
          <p:cNvCxnSpPr>
            <a:cxnSpLocks/>
          </p:cNvCxnSpPr>
          <p:nvPr/>
        </p:nvCxnSpPr>
        <p:spPr>
          <a:xfrm flipH="1" flipV="1">
            <a:off x="3411670" y="1964458"/>
            <a:ext cx="475089" cy="187900"/>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D228F606-AAC6-33A4-BFF2-90897E4C6F1F}"/>
              </a:ext>
            </a:extLst>
          </p:cNvPr>
          <p:cNvCxnSpPr>
            <a:cxnSpLocks/>
          </p:cNvCxnSpPr>
          <p:nvPr/>
        </p:nvCxnSpPr>
        <p:spPr>
          <a:xfrm flipH="1">
            <a:off x="2591846" y="1157107"/>
            <a:ext cx="1381034" cy="363066"/>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97D6B83-04C2-0962-0635-147FEF80F0B4}"/>
              </a:ext>
            </a:extLst>
          </p:cNvPr>
          <p:cNvCxnSpPr>
            <a:cxnSpLocks/>
          </p:cNvCxnSpPr>
          <p:nvPr/>
        </p:nvCxnSpPr>
        <p:spPr>
          <a:xfrm flipH="1">
            <a:off x="2385776" y="1198778"/>
            <a:ext cx="1587104" cy="605740"/>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5D4FECB1-4E16-9B6A-3822-B8C69144A890}"/>
              </a:ext>
            </a:extLst>
          </p:cNvPr>
          <p:cNvCxnSpPr>
            <a:cxnSpLocks/>
          </p:cNvCxnSpPr>
          <p:nvPr/>
        </p:nvCxnSpPr>
        <p:spPr>
          <a:xfrm flipH="1">
            <a:off x="2711175" y="1262001"/>
            <a:ext cx="1214968" cy="643321"/>
          </a:xfrm>
          <a:prstGeom prst="straightConnector1">
            <a:avLst/>
          </a:prstGeom>
          <a:ln w="127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6" name="ZoneTexte 2">
            <a:extLst>
              <a:ext uri="{FF2B5EF4-FFF2-40B4-BE49-F238E27FC236}">
                <a16:creationId xmlns:a16="http://schemas.microsoft.com/office/drawing/2014/main" id="{97C762EE-3E07-C27C-C9C2-67C5A53BFC3C}"/>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Tree>
    <p:extLst>
      <p:ext uri="{BB962C8B-B14F-4D97-AF65-F5344CB8AC3E}">
        <p14:creationId xmlns:p14="http://schemas.microsoft.com/office/powerpoint/2010/main" val="1093194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8" name="Google Shape;218;p35"/>
          <p:cNvSpPr/>
          <p:nvPr/>
        </p:nvSpPr>
        <p:spPr>
          <a:xfrm>
            <a:off x="4838200" y="3182550"/>
            <a:ext cx="1597200" cy="169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 name="Rectangle aux angles arrondis">
            <a:extLst>
              <a:ext uri="{FF2B5EF4-FFF2-40B4-BE49-F238E27FC236}">
                <a16:creationId xmlns:a16="http://schemas.microsoft.com/office/drawing/2014/main" id="{83F564B5-BE83-76D8-4C9D-0050B6B6AF2A}"/>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3" name="Rectangle aux angles arrondis">
            <a:extLst>
              <a:ext uri="{FF2B5EF4-FFF2-40B4-BE49-F238E27FC236}">
                <a16:creationId xmlns:a16="http://schemas.microsoft.com/office/drawing/2014/main" id="{084369C6-30F0-3F11-033F-BCB4088A6DC6}"/>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4" name="Espace réservé du numéro de diapositive 29">
            <a:extLst>
              <a:ext uri="{FF2B5EF4-FFF2-40B4-BE49-F238E27FC236}">
                <a16:creationId xmlns:a16="http://schemas.microsoft.com/office/drawing/2014/main" id="{FC639DEB-477A-1FF5-AC8E-B976317F28AB}"/>
              </a:ext>
            </a:extLst>
          </p:cNvPr>
          <p:cNvSpPr txBox="1">
            <a:spLocks/>
          </p:cNvSpPr>
          <p:nvPr/>
        </p:nvSpPr>
        <p:spPr>
          <a:xfrm>
            <a:off x="8672496" y="4863100"/>
            <a:ext cx="471504" cy="23689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ES" sz="1350"/>
              <a:t>1</a:t>
            </a:r>
            <a:r>
              <a:rPr lang="en-GB" sz="1350" dirty="0"/>
              <a:t>5</a:t>
            </a:r>
            <a:endParaRPr lang="fr-ES" sz="1350" dirty="0"/>
          </a:p>
        </p:txBody>
      </p:sp>
      <p:pic>
        <p:nvPicPr>
          <p:cNvPr id="6" name="Image 5">
            <a:extLst>
              <a:ext uri="{FF2B5EF4-FFF2-40B4-BE49-F238E27FC236}">
                <a16:creationId xmlns:a16="http://schemas.microsoft.com/office/drawing/2014/main" id="{052E5787-7EBF-42B6-C55B-5333C2A3DD4E}"/>
              </a:ext>
            </a:extLst>
          </p:cNvPr>
          <p:cNvPicPr>
            <a:picLocks noChangeAspect="1"/>
          </p:cNvPicPr>
          <p:nvPr/>
        </p:nvPicPr>
        <p:blipFill rotWithShape="1">
          <a:blip r:embed="rId3"/>
          <a:srcRect t="31743" b="23641"/>
          <a:stretch/>
        </p:blipFill>
        <p:spPr>
          <a:xfrm>
            <a:off x="-19731" y="1549011"/>
            <a:ext cx="6984373" cy="1752842"/>
          </a:xfrm>
          <a:prstGeom prst="rect">
            <a:avLst/>
          </a:prstGeom>
        </p:spPr>
      </p:pic>
      <p:sp>
        <p:nvSpPr>
          <p:cNvPr id="7" name="ZoneTexte 6">
            <a:extLst>
              <a:ext uri="{FF2B5EF4-FFF2-40B4-BE49-F238E27FC236}">
                <a16:creationId xmlns:a16="http://schemas.microsoft.com/office/drawing/2014/main" id="{A5978CBB-AAB0-C252-18A7-536425245475}"/>
              </a:ext>
            </a:extLst>
          </p:cNvPr>
          <p:cNvSpPr txBox="1"/>
          <p:nvPr/>
        </p:nvSpPr>
        <p:spPr>
          <a:xfrm>
            <a:off x="75948" y="913232"/>
            <a:ext cx="8832300" cy="523220"/>
          </a:xfrm>
          <a:prstGeom prst="rect">
            <a:avLst/>
          </a:prstGeom>
          <a:noFill/>
        </p:spPr>
        <p:txBody>
          <a:bodyPr wrap="square" rtlCol="0">
            <a:spAutoFit/>
          </a:bodyPr>
          <a:lstStyle/>
          <a:p>
            <a:r>
              <a:rPr lang="en-GB" dirty="0" err="1">
                <a:latin typeface="Palatino" pitchFamily="2" charset="77"/>
                <a:ea typeface="Palatino" pitchFamily="2" charset="77"/>
              </a:rPr>
              <a:t>Metacal</a:t>
            </a:r>
            <a:r>
              <a:rPr lang="en-GB" dirty="0">
                <a:latin typeface="Palatino" pitchFamily="2" charset="77"/>
                <a:ea typeface="Palatino" pitchFamily="2" charset="77"/>
              </a:rPr>
              <a:t> (Y1,Y3) </a:t>
            </a:r>
            <a:r>
              <a:rPr lang="en-GB" dirty="0">
                <a:latin typeface="Palatino" pitchFamily="2" charset="77"/>
                <a:ea typeface="Palatino" pitchFamily="2" charset="77"/>
                <a:sym typeface="Wingdings" pitchFamily="2" charset="2"/>
              </a:rPr>
              <a:t> </a:t>
            </a:r>
            <a:r>
              <a:rPr lang="en-GB" dirty="0" err="1">
                <a:latin typeface="Palatino" pitchFamily="2" charset="77"/>
                <a:ea typeface="Palatino" pitchFamily="2" charset="77"/>
              </a:rPr>
              <a:t>Metadetect</a:t>
            </a:r>
            <a:r>
              <a:rPr lang="en-GB" dirty="0">
                <a:latin typeface="Palatino" pitchFamily="2" charset="77"/>
                <a:ea typeface="Palatino" pitchFamily="2" charset="77"/>
              </a:rPr>
              <a:t> (Y6): A technic to self-calibrate raw galaxy shape measurements with noise bias, model bias, and selection bias, by artificially process the image and calculating the shear response R</a:t>
            </a:r>
          </a:p>
        </p:txBody>
      </p:sp>
      <mc:AlternateContent xmlns:mc="http://schemas.openxmlformats.org/markup-compatibility/2006" xmlns:a14="http://schemas.microsoft.com/office/drawing/2010/main">
        <mc:Choice Requires="a14">
          <p:sp>
            <p:nvSpPr>
              <p:cNvPr id="8" name="ZoneTexte 7">
                <a:extLst>
                  <a:ext uri="{FF2B5EF4-FFF2-40B4-BE49-F238E27FC236}">
                    <a16:creationId xmlns:a16="http://schemas.microsoft.com/office/drawing/2014/main" id="{D4CA7C91-A1D2-3A6C-0153-7A9942B7F578}"/>
                  </a:ext>
                </a:extLst>
              </p:cNvPr>
              <p:cNvSpPr txBox="1"/>
              <p:nvPr/>
            </p:nvSpPr>
            <p:spPr>
              <a:xfrm>
                <a:off x="123092" y="3352350"/>
                <a:ext cx="5759989" cy="2246769"/>
              </a:xfrm>
              <a:prstGeom prst="rect">
                <a:avLst/>
              </a:prstGeom>
              <a:noFill/>
            </p:spPr>
            <p:txBody>
              <a:bodyPr wrap="square" rtlCol="0">
                <a:spAutoFit/>
              </a:bodyPr>
              <a:lstStyle/>
              <a:p>
                <a:pPr algn="l"/>
                <a:r>
                  <a:rPr lang="en-GB" dirty="0">
                    <a:solidFill>
                      <a:schemeClr val="tx1"/>
                    </a:solidFill>
                    <a:latin typeface="Palatino" pitchFamily="2" charset="77"/>
                    <a:ea typeface="Palatino" pitchFamily="2" charset="77"/>
                  </a:rPr>
                  <a:t>Improvements :</a:t>
                </a:r>
              </a:p>
              <a:p>
                <a:pPr marL="285750" indent="-285750" algn="l">
                  <a:buFont typeface="Arial" panose="020B0604020202020204" pitchFamily="34" charset="0"/>
                  <a:buChar char="•"/>
                </a:pPr>
                <a:r>
                  <a:rPr lang="en-GB" dirty="0">
                    <a:solidFill>
                      <a:schemeClr val="tx1"/>
                    </a:solidFill>
                    <a:latin typeface="Palatino" pitchFamily="2" charset="77"/>
                    <a:ea typeface="Palatino" pitchFamily="2" charset="77"/>
                  </a:rPr>
                  <a:t>A</a:t>
                </a:r>
                <a:r>
                  <a:rPr lang="en-GB" b="0" i="0" dirty="0">
                    <a:solidFill>
                      <a:schemeClr val="tx1"/>
                    </a:solidFill>
                    <a:effectLst/>
                    <a:latin typeface="Palatino" pitchFamily="2" charset="77"/>
                    <a:ea typeface="Palatino" pitchFamily="2" charset="77"/>
                  </a:rPr>
                  <a:t>ddition of chromatic PSF allows us to use g-band flux for photo-z, and reduce shear bias. </a:t>
                </a:r>
                <a:r>
                  <a:rPr lang="en-GB" b="0" i="1" dirty="0">
                    <a:solidFill>
                      <a:schemeClr val="tx1"/>
                    </a:solidFill>
                    <a:effectLst/>
                    <a:latin typeface="Palatino" pitchFamily="2" charset="77"/>
                    <a:ea typeface="Palatino" pitchFamily="2" charset="77"/>
                  </a:rPr>
                  <a:t>(T. Schutt et al.)</a:t>
                </a:r>
                <a:endParaRPr lang="en-GB" dirty="0">
                  <a:solidFill>
                    <a:schemeClr val="tx1"/>
                  </a:solidFill>
                  <a:latin typeface="Palatino" pitchFamily="2" charset="77"/>
                  <a:ea typeface="Palatino" pitchFamily="2" charset="77"/>
                </a:endParaRPr>
              </a:p>
              <a:p>
                <a:pPr marL="285750" indent="-285750">
                  <a:buFont typeface="Arial" panose="020B0604020202020204" pitchFamily="34" charset="0"/>
                  <a:buChar char="•"/>
                </a:pPr>
                <a:r>
                  <a:rPr lang="en-GB" dirty="0">
                    <a:solidFill>
                      <a:schemeClr val="tx1"/>
                    </a:solidFill>
                    <a:latin typeface="Palatino" pitchFamily="2" charset="77"/>
                    <a:ea typeface="Palatino" pitchFamily="2" charset="77"/>
                  </a:rPr>
                  <a:t>Multiplicative bias from im-sim + accounting for the impact on </a:t>
                </a:r>
                <a14:m>
                  <m:oMath xmlns:m="http://schemas.openxmlformats.org/officeDocument/2006/math">
                    <m:r>
                      <a:rPr lang="es-ES" b="0" i="1" smtClean="0">
                        <a:solidFill>
                          <a:schemeClr val="tx1"/>
                        </a:solidFill>
                        <a:latin typeface="Cambria Math" panose="02040503050406030204" pitchFamily="18" charset="0"/>
                        <a:ea typeface="Palatino" pitchFamily="2" charset="77"/>
                      </a:rPr>
                      <m:t>𝑛</m:t>
                    </m:r>
                    <m:r>
                      <a:rPr lang="es-ES" b="0" i="1" smtClean="0">
                        <a:solidFill>
                          <a:schemeClr val="tx1"/>
                        </a:solidFill>
                        <a:latin typeface="Cambria Math" panose="02040503050406030204" pitchFamily="18" charset="0"/>
                        <a:ea typeface="Palatino" pitchFamily="2" charset="77"/>
                      </a:rPr>
                      <m:t>(</m:t>
                    </m:r>
                    <m:r>
                      <a:rPr lang="es-ES" b="0" i="1" smtClean="0">
                        <a:solidFill>
                          <a:schemeClr val="tx1"/>
                        </a:solidFill>
                        <a:latin typeface="Cambria Math" panose="02040503050406030204" pitchFamily="18" charset="0"/>
                        <a:ea typeface="Palatino" pitchFamily="2" charset="77"/>
                      </a:rPr>
                      <m:t>𝑧</m:t>
                    </m:r>
                    <m:r>
                      <a:rPr lang="es-ES" b="0" i="1" smtClean="0">
                        <a:solidFill>
                          <a:schemeClr val="tx1"/>
                        </a:solidFill>
                        <a:latin typeface="Cambria Math" panose="02040503050406030204" pitchFamily="18" charset="0"/>
                        <a:ea typeface="Palatino" pitchFamily="2" charset="77"/>
                      </a:rPr>
                      <m:t>)</m:t>
                    </m:r>
                  </m:oMath>
                </a14:m>
                <a:r>
                  <a:rPr lang="en-GB" dirty="0">
                    <a:solidFill>
                      <a:schemeClr val="tx1"/>
                    </a:solidFill>
                    <a:latin typeface="Palatino" pitchFamily="2" charset="77"/>
                    <a:ea typeface="Palatino" pitchFamily="2" charset="77"/>
                  </a:rPr>
                  <a:t>s  </a:t>
                </a:r>
                <a:r>
                  <a:rPr lang="en-GB" i="1" dirty="0">
                    <a:solidFill>
                      <a:schemeClr val="tx1"/>
                    </a:solidFill>
                    <a:latin typeface="Palatino" pitchFamily="2" charset="77"/>
                    <a:ea typeface="Palatino" pitchFamily="2" charset="77"/>
                  </a:rPr>
                  <a:t>(S. Mau et al., in prep.)</a:t>
                </a:r>
              </a:p>
              <a:p>
                <a:pPr marL="285750" indent="-285750">
                  <a:buFont typeface="Arial" panose="020B0604020202020204" pitchFamily="34" charset="0"/>
                  <a:buChar char="•"/>
                </a:pPr>
                <a:endParaRPr lang="en-GB" i="1" dirty="0">
                  <a:solidFill>
                    <a:schemeClr val="tx1"/>
                  </a:solidFill>
                  <a:latin typeface="Palatino" pitchFamily="2" charset="77"/>
                  <a:ea typeface="Palatino" pitchFamily="2" charset="77"/>
                </a:endParaRPr>
              </a:p>
              <a:p>
                <a:pPr marL="285750" indent="-285750">
                  <a:buFont typeface="Arial" panose="020B0604020202020204" pitchFamily="34" charset="0"/>
                  <a:buChar char="•"/>
                </a:pPr>
                <a:r>
                  <a:rPr lang="en-GB" dirty="0">
                    <a:solidFill>
                      <a:schemeClr val="tx1"/>
                    </a:solidFill>
                    <a:latin typeface="Palatino" pitchFamily="2" charset="77"/>
                    <a:ea typeface="Palatino" pitchFamily="2" charset="77"/>
                  </a:rPr>
                  <a:t>We account for the </a:t>
                </a:r>
                <a:r>
                  <a:rPr lang="en-GB" dirty="0">
                    <a:solidFill>
                      <a:srgbClr val="FF0000"/>
                    </a:solidFill>
                    <a:latin typeface="Palatino" pitchFamily="2" charset="77"/>
                    <a:ea typeface="Palatino" pitchFamily="2" charset="77"/>
                  </a:rPr>
                  <a:t>redshift dependence of the shear response </a:t>
                </a:r>
                <a:r>
                  <a:rPr lang="en-GB" i="1" dirty="0">
                    <a:solidFill>
                      <a:srgbClr val="FF0000"/>
                    </a:solidFill>
                    <a:latin typeface="Palatino" pitchFamily="2" charset="77"/>
                    <a:ea typeface="Palatino" pitchFamily="2" charset="77"/>
                  </a:rPr>
                  <a:t>R(z)</a:t>
                </a:r>
              </a:p>
              <a:p>
                <a:pPr marL="285750" indent="-285750" algn="l">
                  <a:buFont typeface="Arial" panose="020B0604020202020204" pitchFamily="34" charset="0"/>
                  <a:buChar char="•"/>
                </a:pPr>
                <a:endParaRPr lang="en-GB" b="0" i="0" dirty="0">
                  <a:solidFill>
                    <a:srgbClr val="FF0000"/>
                  </a:solidFill>
                  <a:effectLst/>
                  <a:latin typeface="Palatino" pitchFamily="2" charset="77"/>
                  <a:ea typeface="Palatino" pitchFamily="2" charset="77"/>
                </a:endParaRPr>
              </a:p>
              <a:p>
                <a:pPr algn="l"/>
                <a:endParaRPr lang="en-GB" b="0" i="0" dirty="0">
                  <a:solidFill>
                    <a:srgbClr val="FF0000"/>
                  </a:solidFill>
                  <a:effectLst/>
                  <a:latin typeface="Slack-Lato"/>
                </a:endParaRPr>
              </a:p>
              <a:p>
                <a:endParaRPr lang="en-GB" dirty="0"/>
              </a:p>
            </p:txBody>
          </p:sp>
        </mc:Choice>
        <mc:Fallback xmlns="">
          <p:sp>
            <p:nvSpPr>
              <p:cNvPr id="8" name="ZoneTexte 7">
                <a:extLst>
                  <a:ext uri="{FF2B5EF4-FFF2-40B4-BE49-F238E27FC236}">
                    <a16:creationId xmlns:a16="http://schemas.microsoft.com/office/drawing/2014/main" id="{D4CA7C91-A1D2-3A6C-0153-7A9942B7F578}"/>
                  </a:ext>
                </a:extLst>
              </p:cNvPr>
              <p:cNvSpPr txBox="1">
                <a:spLocks noRot="1" noChangeAspect="1" noMove="1" noResize="1" noEditPoints="1" noAdjustHandles="1" noChangeArrowheads="1" noChangeShapeType="1" noTextEdit="1"/>
              </p:cNvSpPr>
              <p:nvPr/>
            </p:nvSpPr>
            <p:spPr>
              <a:xfrm>
                <a:off x="123092" y="3352350"/>
                <a:ext cx="5759989" cy="2246769"/>
              </a:xfrm>
              <a:prstGeom prst="rect">
                <a:avLst/>
              </a:prstGeom>
              <a:blipFill>
                <a:blip r:embed="rId4"/>
                <a:stretch>
                  <a:fillRect l="-220" t="-565"/>
                </a:stretch>
              </a:blipFill>
            </p:spPr>
            <p:txBody>
              <a:bodyPr/>
              <a:lstStyle/>
              <a:p>
                <a:r>
                  <a:rPr lang="en-US">
                    <a:noFill/>
                  </a:rPr>
                  <a:t> </a:t>
                </a:r>
              </a:p>
            </p:txBody>
          </p:sp>
        </mc:Fallback>
      </mc:AlternateContent>
      <p:pic>
        <p:nvPicPr>
          <p:cNvPr id="10" name="Image 9">
            <a:extLst>
              <a:ext uri="{FF2B5EF4-FFF2-40B4-BE49-F238E27FC236}">
                <a16:creationId xmlns:a16="http://schemas.microsoft.com/office/drawing/2014/main" id="{B47464BD-1905-CA76-602E-F33A43D34C1B}"/>
              </a:ext>
            </a:extLst>
          </p:cNvPr>
          <p:cNvPicPr>
            <a:picLocks noChangeAspect="1"/>
          </p:cNvPicPr>
          <p:nvPr/>
        </p:nvPicPr>
        <p:blipFill rotWithShape="1">
          <a:blip r:embed="rId5"/>
          <a:srcRect l="51244" t="36585" r="9276" b="1659"/>
          <a:stretch/>
        </p:blipFill>
        <p:spPr>
          <a:xfrm>
            <a:off x="6316345" y="3395365"/>
            <a:ext cx="1998611" cy="1758540"/>
          </a:xfrm>
          <a:prstGeom prst="rect">
            <a:avLst/>
          </a:prstGeom>
        </p:spPr>
      </p:pic>
      <p:pic>
        <p:nvPicPr>
          <p:cNvPr id="5" name="Image 4">
            <a:extLst>
              <a:ext uri="{FF2B5EF4-FFF2-40B4-BE49-F238E27FC236}">
                <a16:creationId xmlns:a16="http://schemas.microsoft.com/office/drawing/2014/main" id="{DEC70D4B-CB8E-D386-9197-E2AAC7C6C67D}"/>
              </a:ext>
            </a:extLst>
          </p:cNvPr>
          <p:cNvPicPr>
            <a:picLocks noChangeAspect="1"/>
          </p:cNvPicPr>
          <p:nvPr/>
        </p:nvPicPr>
        <p:blipFill>
          <a:blip r:embed="rId6"/>
          <a:stretch>
            <a:fillRect/>
          </a:stretch>
        </p:blipFill>
        <p:spPr>
          <a:xfrm>
            <a:off x="8401050" y="82540"/>
            <a:ext cx="595519" cy="628300"/>
          </a:xfrm>
          <a:prstGeom prst="rect">
            <a:avLst/>
          </a:prstGeom>
        </p:spPr>
      </p:pic>
      <p:pic>
        <p:nvPicPr>
          <p:cNvPr id="12" name="Image 5">
            <a:extLst>
              <a:ext uri="{FF2B5EF4-FFF2-40B4-BE49-F238E27FC236}">
                <a16:creationId xmlns:a16="http://schemas.microsoft.com/office/drawing/2014/main" id="{EE715791-8793-2022-2870-1EAF0FBAFF18}"/>
              </a:ext>
            </a:extLst>
          </p:cNvPr>
          <p:cNvPicPr>
            <a:picLocks noChangeAspect="1"/>
          </p:cNvPicPr>
          <p:nvPr/>
        </p:nvPicPr>
        <p:blipFill rotWithShape="1">
          <a:blip r:embed="rId3"/>
          <a:srcRect l="72868" t="31743" b="31235"/>
          <a:stretch>
            <a:fillRect/>
          </a:stretch>
        </p:blipFill>
        <p:spPr>
          <a:xfrm>
            <a:off x="6777510" y="1561095"/>
            <a:ext cx="1894986" cy="1454479"/>
          </a:xfrm>
          <a:prstGeom prst="rect">
            <a:avLst/>
          </a:prstGeom>
        </p:spPr>
      </p:pic>
      <p:pic>
        <p:nvPicPr>
          <p:cNvPr id="16" name="Picture 15">
            <a:extLst>
              <a:ext uri="{FF2B5EF4-FFF2-40B4-BE49-F238E27FC236}">
                <a16:creationId xmlns:a16="http://schemas.microsoft.com/office/drawing/2014/main" id="{E3182285-0FFD-CEE4-55EB-7E01546B8ABE}"/>
              </a:ext>
            </a:extLst>
          </p:cNvPr>
          <p:cNvPicPr>
            <a:picLocks noChangeAspect="1"/>
          </p:cNvPicPr>
          <p:nvPr/>
        </p:nvPicPr>
        <p:blipFill>
          <a:blip r:embed="rId7"/>
          <a:stretch>
            <a:fillRect/>
          </a:stretch>
        </p:blipFill>
        <p:spPr>
          <a:xfrm>
            <a:off x="7801264" y="2544042"/>
            <a:ext cx="245766" cy="181399"/>
          </a:xfrm>
          <a:prstGeom prst="rect">
            <a:avLst/>
          </a:prstGeom>
        </p:spPr>
      </p:pic>
      <p:sp>
        <p:nvSpPr>
          <p:cNvPr id="17" name="Multiply 16">
            <a:extLst>
              <a:ext uri="{FF2B5EF4-FFF2-40B4-BE49-F238E27FC236}">
                <a16:creationId xmlns:a16="http://schemas.microsoft.com/office/drawing/2014/main" id="{5BD3835B-80B5-14DB-74A8-28683A03D5C9}"/>
              </a:ext>
            </a:extLst>
          </p:cNvPr>
          <p:cNvSpPr/>
          <p:nvPr/>
        </p:nvSpPr>
        <p:spPr>
          <a:xfrm>
            <a:off x="7782868" y="2520528"/>
            <a:ext cx="292607" cy="228426"/>
          </a:xfrm>
          <a:prstGeom prst="mathMultiply">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0DB5546-EFED-57E4-9EA6-C60270673E29}"/>
              </a:ext>
            </a:extLst>
          </p:cNvPr>
          <p:cNvSpPr txBox="1"/>
          <p:nvPr/>
        </p:nvSpPr>
        <p:spPr>
          <a:xfrm>
            <a:off x="7311498" y="2978773"/>
            <a:ext cx="1080745" cy="261610"/>
          </a:xfrm>
          <a:prstGeom prst="rect">
            <a:avLst/>
          </a:prstGeom>
          <a:noFill/>
        </p:spPr>
        <p:txBody>
          <a:bodyPr wrap="none" rtlCol="0">
            <a:spAutoFit/>
          </a:bodyPr>
          <a:lstStyle/>
          <a:p>
            <a:r>
              <a:rPr lang="en-US" sz="1100" dirty="0">
                <a:solidFill>
                  <a:schemeClr val="tx1">
                    <a:lumMod val="75000"/>
                    <a:lumOff val="25000"/>
                  </a:schemeClr>
                </a:solidFill>
                <a:latin typeface="Abadi MT Condensed Light" panose="020B0306030101010103" pitchFamily="34" charset="77"/>
              </a:rPr>
              <a:t>Selection (‘detect’)</a:t>
            </a:r>
          </a:p>
        </p:txBody>
      </p:sp>
      <p:sp>
        <p:nvSpPr>
          <p:cNvPr id="11" name="ZoneTexte 2">
            <a:extLst>
              <a:ext uri="{FF2B5EF4-FFF2-40B4-BE49-F238E27FC236}">
                <a16:creationId xmlns:a16="http://schemas.microsoft.com/office/drawing/2014/main" id="{144B417B-722E-F42E-4A78-2896D0A9E158}"/>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
        <p:nvSpPr>
          <p:cNvPr id="13" name="TextBox 12">
            <a:extLst>
              <a:ext uri="{FF2B5EF4-FFF2-40B4-BE49-F238E27FC236}">
                <a16:creationId xmlns:a16="http://schemas.microsoft.com/office/drawing/2014/main" id="{30B65089-6679-2347-EE78-D60D6EAACFE0}"/>
              </a:ext>
            </a:extLst>
          </p:cNvPr>
          <p:cNvSpPr txBox="1"/>
          <p:nvPr/>
        </p:nvSpPr>
        <p:spPr>
          <a:xfrm>
            <a:off x="1681566" y="90699"/>
            <a:ext cx="7462434" cy="738664"/>
          </a:xfrm>
          <a:prstGeom prst="rect">
            <a:avLst/>
          </a:prstGeom>
          <a:noFill/>
        </p:spPr>
        <p:txBody>
          <a:bodyPr wrap="square">
            <a:spAutoFit/>
          </a:bodyPr>
          <a:lstStyle/>
          <a:p>
            <a:r>
              <a:rPr lang="en-US" sz="2800" b="1" dirty="0">
                <a:latin typeface="Palatino" pitchFamily="2" charset="77"/>
                <a:ea typeface="Palatino" pitchFamily="2" charset="77"/>
              </a:rPr>
              <a:t>Source samples </a:t>
            </a:r>
            <a:r>
              <a:rPr lang="en-US" sz="2800" dirty="0">
                <a:latin typeface="Palatino" pitchFamily="2" charset="77"/>
                <a:ea typeface="Palatino" pitchFamily="2" charset="77"/>
              </a:rPr>
              <a:t>across releases</a:t>
            </a:r>
            <a:br>
              <a:rPr lang="en-US" sz="2800" dirty="0">
                <a:latin typeface="Palatino" pitchFamily="2" charset="77"/>
                <a:ea typeface="Palatino" pitchFamily="2" charset="77"/>
              </a:rPr>
            </a:br>
            <a:endParaRPr lang="en-US" dirty="0">
              <a:latin typeface="Palatino" pitchFamily="2" charset="77"/>
              <a:ea typeface="Palatino" pitchFamily="2" charset="77"/>
            </a:endParaRPr>
          </a:p>
        </p:txBody>
      </p:sp>
      <p:sp>
        <p:nvSpPr>
          <p:cNvPr id="226" name="Google Shape;226;p35"/>
          <p:cNvSpPr txBox="1"/>
          <p:nvPr/>
        </p:nvSpPr>
        <p:spPr>
          <a:xfrm>
            <a:off x="6282868" y="3008110"/>
            <a:ext cx="3000000" cy="502671"/>
          </a:xfrm>
          <a:prstGeom prst="rect">
            <a:avLst/>
          </a:prstGeom>
          <a:noFill/>
          <a:ln>
            <a:noFill/>
          </a:ln>
        </p:spPr>
        <p:txBody>
          <a:bodyPr spcFirstLastPara="1" wrap="square" lIns="91425" tIns="91425" rIns="91425" bIns="91425" anchor="t" anchorCtr="0">
            <a:spAutoFit/>
          </a:bodyPr>
          <a:lstStyle/>
          <a:p>
            <a:pPr marL="457200" lvl="0" indent="0" algn="l" rtl="0">
              <a:spcBef>
                <a:spcPts val="800"/>
              </a:spcBef>
              <a:spcAft>
                <a:spcPts val="0"/>
              </a:spcAft>
              <a:buNone/>
            </a:pPr>
            <a:r>
              <a:rPr lang="en" i="1" dirty="0">
                <a:solidFill>
                  <a:srgbClr val="78206E"/>
                </a:solidFill>
                <a:latin typeface="Palatino" pitchFamily="2" charset="77"/>
                <a:ea typeface="Palatino" pitchFamily="2" charset="77"/>
                <a:cs typeface="EB Garamond"/>
                <a:sym typeface="EB Garamond"/>
              </a:rPr>
              <a:t>(Yamamoto, Becker et al. )</a:t>
            </a:r>
            <a:endParaRPr sz="1100" dirty="0">
              <a:latin typeface="Palatino" pitchFamily="2" charset="77"/>
              <a:ea typeface="Palatino" pitchFamily="2" charset="77"/>
            </a:endParaRPr>
          </a:p>
        </p:txBody>
      </p:sp>
    </p:spTree>
    <p:extLst>
      <p:ext uri="{BB962C8B-B14F-4D97-AF65-F5344CB8AC3E}">
        <p14:creationId xmlns:p14="http://schemas.microsoft.com/office/powerpoint/2010/main" val="2952635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7E128-1F3A-5778-4143-97BFC0C95042}"/>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B45F247-AA02-B5AC-3916-84E3E2F9383C}"/>
              </a:ext>
            </a:extLst>
          </p:cNvPr>
          <p:cNvSpPr>
            <a:spLocks noGrp="1"/>
          </p:cNvSpPr>
          <p:nvPr>
            <p:ph idx="1"/>
          </p:nvPr>
        </p:nvSpPr>
        <p:spPr>
          <a:xfrm>
            <a:off x="1088363" y="1165740"/>
            <a:ext cx="7886700" cy="3263504"/>
          </a:xfrm>
        </p:spPr>
        <p:txBody>
          <a:bodyPr>
            <a:normAutofit/>
          </a:bodyPr>
          <a:lstStyle/>
          <a:p>
            <a:r>
              <a:rPr lang="en-GB" dirty="0">
                <a:solidFill>
                  <a:schemeClr val="tx1"/>
                </a:solidFill>
                <a:latin typeface="Palatino" pitchFamily="2" charset="77"/>
                <a:ea typeface="Palatino" pitchFamily="2" charset="77"/>
                <a:cs typeface="Times New Roman" panose="02020603050405020304" pitchFamily="18" charset="0"/>
              </a:rPr>
              <a:t>DES 3x2pt: </a:t>
            </a:r>
          </a:p>
          <a:p>
            <a:pPr lvl="1"/>
            <a:r>
              <a:rPr lang="en-GB" dirty="0">
                <a:solidFill>
                  <a:schemeClr val="tx1"/>
                </a:solidFill>
                <a:latin typeface="Palatino" pitchFamily="2" charset="77"/>
                <a:ea typeface="Palatino" pitchFamily="2" charset="77"/>
                <a:cs typeface="Times New Roman" panose="02020603050405020304" pitchFamily="18" charset="0"/>
              </a:rPr>
              <a:t>survey- data- probe</a:t>
            </a:r>
          </a:p>
          <a:p>
            <a:r>
              <a:rPr lang="en-GB" dirty="0">
                <a:solidFill>
                  <a:schemeClr val="tx1"/>
                </a:solidFill>
                <a:latin typeface="Palatino" pitchFamily="2" charset="77"/>
                <a:ea typeface="Palatino" pitchFamily="2" charset="77"/>
                <a:cs typeface="Times New Roman" panose="02020603050405020304" pitchFamily="18" charset="0"/>
              </a:rPr>
              <a:t>Modelling of 3x2pt</a:t>
            </a:r>
          </a:p>
          <a:p>
            <a:pPr lvl="1"/>
            <a:r>
              <a:rPr lang="en-GB" dirty="0">
                <a:solidFill>
                  <a:schemeClr val="tx1"/>
                </a:solidFill>
                <a:latin typeface="Palatino" pitchFamily="2" charset="77"/>
                <a:ea typeface="Palatino" pitchFamily="2" charset="77"/>
                <a:cs typeface="Times New Roman" panose="02020603050405020304" pitchFamily="18" charset="0"/>
              </a:rPr>
              <a:t>Cosmology, astrophysics, observational effects</a:t>
            </a:r>
          </a:p>
          <a:p>
            <a:r>
              <a:rPr lang="en-GB" dirty="0">
                <a:solidFill>
                  <a:schemeClr val="tx1"/>
                </a:solidFill>
                <a:latin typeface="Palatino" pitchFamily="2" charset="77"/>
                <a:ea typeface="Palatino" pitchFamily="2" charset="77"/>
                <a:cs typeface="Times New Roman" panose="02020603050405020304" pitchFamily="18" charset="0"/>
              </a:rPr>
              <a:t>Position samples: </a:t>
            </a:r>
          </a:p>
          <a:p>
            <a:pPr lvl="1"/>
            <a:r>
              <a:rPr lang="en-GB" dirty="0">
                <a:solidFill>
                  <a:schemeClr val="tx1"/>
                </a:solidFill>
                <a:latin typeface="Palatino" pitchFamily="2" charset="77"/>
                <a:ea typeface="Palatino" pitchFamily="2" charset="77"/>
                <a:cs typeface="Times New Roman" panose="02020603050405020304" pitchFamily="18" charset="0"/>
              </a:rPr>
              <a:t>Different samples from y1 to y6, and their problems…</a:t>
            </a:r>
          </a:p>
          <a:p>
            <a:r>
              <a:rPr lang="en-GB" dirty="0">
                <a:solidFill>
                  <a:schemeClr val="tx1"/>
                </a:solidFill>
                <a:latin typeface="Palatino" pitchFamily="2" charset="77"/>
                <a:ea typeface="Palatino" pitchFamily="2" charset="77"/>
                <a:cs typeface="Times New Roman" panose="02020603050405020304" pitchFamily="18" charset="0"/>
              </a:rPr>
              <a:t>Source samples: </a:t>
            </a:r>
          </a:p>
          <a:p>
            <a:pPr lvl="1"/>
            <a:r>
              <a:rPr lang="en-GB" dirty="0">
                <a:solidFill>
                  <a:schemeClr val="tx1"/>
                </a:solidFill>
                <a:latin typeface="Palatino" pitchFamily="2" charset="77"/>
                <a:ea typeface="Palatino" pitchFamily="2" charset="77"/>
                <a:cs typeface="Times New Roman" panose="02020603050405020304" pitchFamily="18" charset="0"/>
              </a:rPr>
              <a:t>how to estimate shear from shapes</a:t>
            </a:r>
          </a:p>
          <a:p>
            <a:r>
              <a:rPr lang="en-GB" dirty="0">
                <a:solidFill>
                  <a:srgbClr val="C00000"/>
                </a:solidFill>
                <a:latin typeface="Palatino" pitchFamily="2" charset="77"/>
                <a:ea typeface="Palatino" pitchFamily="2" charset="77"/>
                <a:cs typeface="Times New Roman" panose="02020603050405020304" pitchFamily="18" charset="0"/>
              </a:rPr>
              <a:t>So what did we learn?</a:t>
            </a:r>
          </a:p>
          <a:p>
            <a:pPr marL="139700" indent="0">
              <a:buNone/>
            </a:pPr>
            <a:endParaRPr lang="en-GB" dirty="0">
              <a:latin typeface="Palatino" pitchFamily="2" charset="77"/>
              <a:ea typeface="Palatino" pitchFamily="2" charset="77"/>
              <a:cs typeface="Times New Roman" panose="02020603050405020304" pitchFamily="18" charset="0"/>
            </a:endParaRPr>
          </a:p>
        </p:txBody>
      </p:sp>
      <p:sp>
        <p:nvSpPr>
          <p:cNvPr id="4" name="Rectangle aux angles arrondis">
            <a:extLst>
              <a:ext uri="{FF2B5EF4-FFF2-40B4-BE49-F238E27FC236}">
                <a16:creationId xmlns:a16="http://schemas.microsoft.com/office/drawing/2014/main" id="{4A6DF3C7-6D1E-A7E4-3F84-FD3A21AB6F92}"/>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5" name="Rectangle aux angles arrondis">
            <a:extLst>
              <a:ext uri="{FF2B5EF4-FFF2-40B4-BE49-F238E27FC236}">
                <a16:creationId xmlns:a16="http://schemas.microsoft.com/office/drawing/2014/main" id="{3BE2F8E9-EFF4-BA0D-0DEA-20B02028FAFD}"/>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Tree>
    <p:extLst>
      <p:ext uri="{BB962C8B-B14F-4D97-AF65-F5344CB8AC3E}">
        <p14:creationId xmlns:p14="http://schemas.microsoft.com/office/powerpoint/2010/main" val="3112007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4A453-1183-5723-729A-4DE7E3EAFA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C8858B0-365F-B269-6ECE-B4C971D7F2CC}"/>
              </a:ext>
            </a:extLst>
          </p:cNvPr>
          <p:cNvSpPr>
            <a:spLocks noGrp="1"/>
          </p:cNvSpPr>
          <p:nvPr>
            <p:ph type="title"/>
          </p:nvPr>
        </p:nvSpPr>
        <p:spPr>
          <a:xfrm>
            <a:off x="1572040" y="-171031"/>
            <a:ext cx="8445539" cy="994200"/>
          </a:xfrm>
        </p:spPr>
        <p:txBody>
          <a:bodyPr/>
          <a:lstStyle/>
          <a:p>
            <a:r>
              <a:rPr lang="en-US" b="1" dirty="0">
                <a:latin typeface="Palatino" pitchFamily="2" charset="77"/>
                <a:ea typeface="Palatino" pitchFamily="2" charset="77"/>
              </a:rPr>
              <a:t>Y3 to Y6: Changes</a:t>
            </a:r>
            <a:endParaRPr lang="en-GB" dirty="0">
              <a:latin typeface="Palatino" pitchFamily="2" charset="77"/>
              <a:ea typeface="Palatino" pitchFamily="2" charset="77"/>
            </a:endParaRPr>
          </a:p>
        </p:txBody>
      </p:sp>
      <p:sp>
        <p:nvSpPr>
          <p:cNvPr id="7" name="Rectangle aux angles arrondis">
            <a:extLst>
              <a:ext uri="{FF2B5EF4-FFF2-40B4-BE49-F238E27FC236}">
                <a16:creationId xmlns:a16="http://schemas.microsoft.com/office/drawing/2014/main" id="{F845AEAF-CEBF-FC32-5700-E24347199046}"/>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8" name="Rectangle aux angles arrondis">
            <a:extLst>
              <a:ext uri="{FF2B5EF4-FFF2-40B4-BE49-F238E27FC236}">
                <a16:creationId xmlns:a16="http://schemas.microsoft.com/office/drawing/2014/main" id="{2349741A-7D7F-8867-D0B4-83A49E67830D}"/>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11" name="Espace réservé du numéro de diapositive 29">
            <a:extLst>
              <a:ext uri="{FF2B5EF4-FFF2-40B4-BE49-F238E27FC236}">
                <a16:creationId xmlns:a16="http://schemas.microsoft.com/office/drawing/2014/main" id="{CB3E5D2F-9C39-BDC9-BF3C-645A2C629701}"/>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16</a:t>
            </a:r>
            <a:endParaRPr lang="fr-ES" sz="1350" dirty="0"/>
          </a:p>
        </p:txBody>
      </p:sp>
      <p:grpSp>
        <p:nvGrpSpPr>
          <p:cNvPr id="24" name="Group 23">
            <a:extLst>
              <a:ext uri="{FF2B5EF4-FFF2-40B4-BE49-F238E27FC236}">
                <a16:creationId xmlns:a16="http://schemas.microsoft.com/office/drawing/2014/main" id="{D0ADBBCD-29CC-E983-689A-F8781AA10E21}"/>
              </a:ext>
            </a:extLst>
          </p:cNvPr>
          <p:cNvGrpSpPr/>
          <p:nvPr/>
        </p:nvGrpSpPr>
        <p:grpSpPr>
          <a:xfrm>
            <a:off x="56060" y="860229"/>
            <a:ext cx="2452000" cy="3741524"/>
            <a:chOff x="69527" y="496159"/>
            <a:chExt cx="2452000" cy="3741524"/>
          </a:xfrm>
        </p:grpSpPr>
        <p:pic>
          <p:nvPicPr>
            <p:cNvPr id="6" name="Picture 5">
              <a:extLst>
                <a:ext uri="{FF2B5EF4-FFF2-40B4-BE49-F238E27FC236}">
                  <a16:creationId xmlns:a16="http://schemas.microsoft.com/office/drawing/2014/main" id="{389B9E22-FE00-8569-A8F4-E3C18860BE49}"/>
                </a:ext>
              </a:extLst>
            </p:cNvPr>
            <p:cNvPicPr>
              <a:picLocks noChangeAspect="1"/>
            </p:cNvPicPr>
            <p:nvPr/>
          </p:nvPicPr>
          <p:blipFill>
            <a:blip r:embed="rId3"/>
            <a:srcRect b="1627"/>
            <a:stretch>
              <a:fillRect/>
            </a:stretch>
          </p:blipFill>
          <p:spPr>
            <a:xfrm>
              <a:off x="69527" y="496159"/>
              <a:ext cx="2452000" cy="2777391"/>
            </a:xfrm>
            <a:prstGeom prst="rect">
              <a:avLst/>
            </a:prstGeom>
          </p:spPr>
        </p:pic>
        <p:pic>
          <p:nvPicPr>
            <p:cNvPr id="17" name="Picture 16">
              <a:extLst>
                <a:ext uri="{FF2B5EF4-FFF2-40B4-BE49-F238E27FC236}">
                  <a16:creationId xmlns:a16="http://schemas.microsoft.com/office/drawing/2014/main" id="{20717E78-07CE-C03B-0B7F-CEF7C397DFE3}"/>
                </a:ext>
              </a:extLst>
            </p:cNvPr>
            <p:cNvPicPr>
              <a:picLocks noChangeAspect="1"/>
            </p:cNvPicPr>
            <p:nvPr/>
          </p:nvPicPr>
          <p:blipFill>
            <a:blip r:embed="rId4"/>
            <a:srcRect t="3721" b="49478"/>
            <a:stretch>
              <a:fillRect/>
            </a:stretch>
          </p:blipFill>
          <p:spPr>
            <a:xfrm>
              <a:off x="102885" y="3273550"/>
              <a:ext cx="2403373" cy="964133"/>
            </a:xfrm>
            <a:prstGeom prst="rect">
              <a:avLst/>
            </a:prstGeom>
          </p:spPr>
        </p:pic>
      </p:grpSp>
      <p:pic>
        <p:nvPicPr>
          <p:cNvPr id="22" name="Picture 21">
            <a:extLst>
              <a:ext uri="{FF2B5EF4-FFF2-40B4-BE49-F238E27FC236}">
                <a16:creationId xmlns:a16="http://schemas.microsoft.com/office/drawing/2014/main" id="{260845F1-5627-A362-511C-18DC770B3825}"/>
              </a:ext>
            </a:extLst>
          </p:cNvPr>
          <p:cNvPicPr>
            <a:picLocks noChangeAspect="1"/>
          </p:cNvPicPr>
          <p:nvPr/>
        </p:nvPicPr>
        <p:blipFill>
          <a:blip r:embed="rId5"/>
          <a:srcRect r="51624"/>
          <a:stretch>
            <a:fillRect/>
          </a:stretch>
        </p:blipFill>
        <p:spPr>
          <a:xfrm>
            <a:off x="4669416" y="1596021"/>
            <a:ext cx="2127370" cy="2777390"/>
          </a:xfrm>
          <a:prstGeom prst="rect">
            <a:avLst/>
          </a:prstGeom>
        </p:spPr>
      </p:pic>
      <p:grpSp>
        <p:nvGrpSpPr>
          <p:cNvPr id="27" name="Group 26">
            <a:extLst>
              <a:ext uri="{FF2B5EF4-FFF2-40B4-BE49-F238E27FC236}">
                <a16:creationId xmlns:a16="http://schemas.microsoft.com/office/drawing/2014/main" id="{0BFE8248-E3BF-F80E-F704-D72FD5DAD547}"/>
              </a:ext>
            </a:extLst>
          </p:cNvPr>
          <p:cNvGrpSpPr/>
          <p:nvPr/>
        </p:nvGrpSpPr>
        <p:grpSpPr>
          <a:xfrm>
            <a:off x="2260435" y="1684154"/>
            <a:ext cx="2403373" cy="2727208"/>
            <a:chOff x="2260435" y="1684154"/>
            <a:chExt cx="2403373" cy="2727208"/>
          </a:xfrm>
        </p:grpSpPr>
        <p:pic>
          <p:nvPicPr>
            <p:cNvPr id="23" name="Picture 22">
              <a:extLst>
                <a:ext uri="{FF2B5EF4-FFF2-40B4-BE49-F238E27FC236}">
                  <a16:creationId xmlns:a16="http://schemas.microsoft.com/office/drawing/2014/main" id="{9005CD7F-0BEC-9D3F-DFB4-503DF2D10D5A}"/>
                </a:ext>
              </a:extLst>
            </p:cNvPr>
            <p:cNvPicPr>
              <a:picLocks noChangeAspect="1"/>
            </p:cNvPicPr>
            <p:nvPr/>
          </p:nvPicPr>
          <p:blipFill>
            <a:blip r:embed="rId4"/>
            <a:srcRect t="51738"/>
            <a:stretch>
              <a:fillRect/>
            </a:stretch>
          </p:blipFill>
          <p:spPr>
            <a:xfrm>
              <a:off x="2260435" y="1684154"/>
              <a:ext cx="2403373" cy="994201"/>
            </a:xfrm>
            <a:prstGeom prst="rect">
              <a:avLst/>
            </a:prstGeom>
          </p:spPr>
        </p:pic>
        <p:pic>
          <p:nvPicPr>
            <p:cNvPr id="26" name="Picture 25">
              <a:extLst>
                <a:ext uri="{FF2B5EF4-FFF2-40B4-BE49-F238E27FC236}">
                  <a16:creationId xmlns:a16="http://schemas.microsoft.com/office/drawing/2014/main" id="{010F7754-5DB9-B3AE-97F6-A070F38DC1DB}"/>
                </a:ext>
              </a:extLst>
            </p:cNvPr>
            <p:cNvPicPr>
              <a:picLocks noChangeAspect="1"/>
            </p:cNvPicPr>
            <p:nvPr/>
          </p:nvPicPr>
          <p:blipFill>
            <a:blip r:embed="rId6"/>
            <a:srcRect t="2357"/>
            <a:stretch>
              <a:fillRect/>
            </a:stretch>
          </p:blipFill>
          <p:spPr>
            <a:xfrm>
              <a:off x="2395854" y="2468559"/>
              <a:ext cx="2237661" cy="1942803"/>
            </a:xfrm>
            <a:prstGeom prst="rect">
              <a:avLst/>
            </a:prstGeom>
          </p:spPr>
        </p:pic>
      </p:grpSp>
      <p:pic>
        <p:nvPicPr>
          <p:cNvPr id="28" name="Picture 27">
            <a:extLst>
              <a:ext uri="{FF2B5EF4-FFF2-40B4-BE49-F238E27FC236}">
                <a16:creationId xmlns:a16="http://schemas.microsoft.com/office/drawing/2014/main" id="{F9BCD3FD-CC70-8805-64CD-1C7EE2F16050}"/>
              </a:ext>
            </a:extLst>
          </p:cNvPr>
          <p:cNvPicPr>
            <a:picLocks noChangeAspect="1"/>
          </p:cNvPicPr>
          <p:nvPr/>
        </p:nvPicPr>
        <p:blipFill>
          <a:blip r:embed="rId5"/>
          <a:srcRect l="51807" t="4124" b="67635"/>
          <a:stretch>
            <a:fillRect/>
          </a:stretch>
        </p:blipFill>
        <p:spPr>
          <a:xfrm>
            <a:off x="4735157" y="4345813"/>
            <a:ext cx="2119303" cy="784371"/>
          </a:xfrm>
          <a:prstGeom prst="rect">
            <a:avLst/>
          </a:prstGeom>
        </p:spPr>
      </p:pic>
      <p:pic>
        <p:nvPicPr>
          <p:cNvPr id="29" name="Picture 28">
            <a:extLst>
              <a:ext uri="{FF2B5EF4-FFF2-40B4-BE49-F238E27FC236}">
                <a16:creationId xmlns:a16="http://schemas.microsoft.com/office/drawing/2014/main" id="{83E269D4-75B7-387E-7B4E-11A7435FB417}"/>
              </a:ext>
            </a:extLst>
          </p:cNvPr>
          <p:cNvPicPr>
            <a:picLocks noChangeAspect="1"/>
          </p:cNvPicPr>
          <p:nvPr/>
        </p:nvPicPr>
        <p:blipFill>
          <a:blip r:embed="rId5"/>
          <a:srcRect l="50631" t="34173"/>
          <a:stretch>
            <a:fillRect/>
          </a:stretch>
        </p:blipFill>
        <p:spPr>
          <a:xfrm>
            <a:off x="6883565" y="1684154"/>
            <a:ext cx="2171017" cy="1828280"/>
          </a:xfrm>
          <a:prstGeom prst="rect">
            <a:avLst/>
          </a:prstGeom>
        </p:spPr>
      </p:pic>
      <p:sp>
        <p:nvSpPr>
          <p:cNvPr id="30" name="TextBox 29">
            <a:extLst>
              <a:ext uri="{FF2B5EF4-FFF2-40B4-BE49-F238E27FC236}">
                <a16:creationId xmlns:a16="http://schemas.microsoft.com/office/drawing/2014/main" id="{D815EAE1-B2E0-8F4F-03D4-76AC4F4D0AD4}"/>
              </a:ext>
            </a:extLst>
          </p:cNvPr>
          <p:cNvSpPr txBox="1"/>
          <p:nvPr/>
        </p:nvSpPr>
        <p:spPr>
          <a:xfrm>
            <a:off x="2857394" y="701389"/>
            <a:ext cx="5382491" cy="646331"/>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rgbClr val="C00000"/>
                </a:solidFill>
                <a:latin typeface="Palatino" pitchFamily="2" charset="77"/>
                <a:ea typeface="Palatino" pitchFamily="2" charset="77"/>
              </a:rPr>
              <a:t>We revisited all the steps from images to cosmological constraints!</a:t>
            </a:r>
          </a:p>
        </p:txBody>
      </p:sp>
      <p:sp>
        <p:nvSpPr>
          <p:cNvPr id="3" name="ZoneTexte 2">
            <a:extLst>
              <a:ext uri="{FF2B5EF4-FFF2-40B4-BE49-F238E27FC236}">
                <a16:creationId xmlns:a16="http://schemas.microsoft.com/office/drawing/2014/main" id="{C11AD192-71D9-4EA0-05DC-67F515F34E25}"/>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
        <p:nvSpPr>
          <p:cNvPr id="4" name="TextBox 3">
            <a:extLst>
              <a:ext uri="{FF2B5EF4-FFF2-40B4-BE49-F238E27FC236}">
                <a16:creationId xmlns:a16="http://schemas.microsoft.com/office/drawing/2014/main" id="{7D8C0901-1C06-F8F4-8EC0-F10286DA499F}"/>
              </a:ext>
            </a:extLst>
          </p:cNvPr>
          <p:cNvSpPr txBox="1"/>
          <p:nvPr/>
        </p:nvSpPr>
        <p:spPr>
          <a:xfrm>
            <a:off x="1" y="4622353"/>
            <a:ext cx="3763477" cy="646331"/>
          </a:xfrm>
          <a:prstGeom prst="rect">
            <a:avLst/>
          </a:prstGeom>
          <a:noFill/>
        </p:spPr>
        <p:txBody>
          <a:bodyPr wrap="square" rtlCol="0">
            <a:spAutoFit/>
          </a:bodyPr>
          <a:lstStyle/>
          <a:p>
            <a:r>
              <a:rPr lang="en-GB" sz="900" dirty="0">
                <a:latin typeface="Helvetica Neue" panose="02000503000000020004" pitchFamily="2" charset="0"/>
                <a:ea typeface="Helvetica Neue" panose="02000503000000020004" pitchFamily="2" charset="0"/>
                <a:cs typeface="Helvetica Neue" panose="02000503000000020004" pitchFamily="2" charset="0"/>
              </a:rPr>
              <a:t>References: </a:t>
            </a:r>
          </a:p>
          <a:p>
            <a:pPr>
              <a:buFont typeface="Arial" panose="020B0604020202020204" pitchFamily="34" charset="0"/>
              <a:buChar char="•"/>
            </a:pPr>
            <a:r>
              <a:rPr lang="en-GB" sz="900" dirty="0">
                <a:latin typeface="Helvetica Neue" panose="02000503000000020004" pitchFamily="2" charset="0"/>
                <a:ea typeface="Helvetica Neue" panose="02000503000000020004" pitchFamily="2" charset="0"/>
                <a:cs typeface="Helvetica Neue" panose="02000503000000020004" pitchFamily="2" charset="0"/>
              </a:rPr>
              <a:t> Dark Energy Survey Year 6 Results: Cosmological Constraints from Galaxy Clustering and Weak Lensing, 2601.14559 . </a:t>
            </a:r>
          </a:p>
          <a:p>
            <a:pPr marL="214313" indent="-214313">
              <a:buFont typeface="Arial" panose="020B0604020202020204" pitchFamily="34" charset="0"/>
              <a:buChar char="•"/>
            </a:pPr>
            <a:endParaRPr lang="en-GB" sz="900" i="1" dirty="0">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242931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6D810-85A9-60E6-46A8-A7B7151BDAC4}"/>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4BB9C8D-EC0F-5AEA-9A38-4AC2BA61C435}"/>
              </a:ext>
            </a:extLst>
          </p:cNvPr>
          <p:cNvSpPr>
            <a:spLocks noGrp="1"/>
          </p:cNvSpPr>
          <p:nvPr>
            <p:ph type="body" idx="1"/>
          </p:nvPr>
        </p:nvSpPr>
        <p:spPr>
          <a:xfrm>
            <a:off x="165958" y="953889"/>
            <a:ext cx="4896329" cy="3971970"/>
          </a:xfrm>
        </p:spPr>
        <p:txBody>
          <a:bodyPr>
            <a:normAutofit fontScale="92500" lnSpcReduction="10000"/>
          </a:bodyPr>
          <a:lstStyle/>
          <a:p>
            <a:r>
              <a:rPr lang="en-GB" sz="1600" dirty="0">
                <a:solidFill>
                  <a:schemeClr val="tx1"/>
                </a:solidFill>
                <a:latin typeface="Palatino" pitchFamily="2" charset="77"/>
                <a:ea typeface="Palatino" pitchFamily="2" charset="77"/>
                <a:cs typeface="Helvetica Neue" panose="02000503000000020004" pitchFamily="2" charset="0"/>
              </a:rPr>
              <a:t>Yes, we are broadly consistent across realises, but not totally</a:t>
            </a:r>
          </a:p>
          <a:p>
            <a:endParaRPr lang="en-GB" sz="1600" dirty="0">
              <a:latin typeface="Palatino" pitchFamily="2" charset="77"/>
              <a:ea typeface="Palatino" pitchFamily="2" charset="77"/>
              <a:cs typeface="Helvetica Neue" panose="02000503000000020004" pitchFamily="2" charset="0"/>
            </a:endParaRPr>
          </a:p>
          <a:p>
            <a:r>
              <a:rPr lang="en-GB" sz="1600" dirty="0">
                <a:solidFill>
                  <a:srgbClr val="C00000"/>
                </a:solidFill>
                <a:latin typeface="Palatino" pitchFamily="2" charset="77"/>
                <a:ea typeface="Palatino" pitchFamily="2" charset="77"/>
                <a:cs typeface="Helvetica Neue" panose="02000503000000020004" pitchFamily="2" charset="0"/>
              </a:rPr>
              <a:t>Over releases and analyses, we did find new systematics, new effects, we improved the calibrations, we changed the samples.</a:t>
            </a:r>
          </a:p>
          <a:p>
            <a:r>
              <a:rPr lang="en-GB" sz="1600" dirty="0">
                <a:solidFill>
                  <a:schemeClr val="tx1"/>
                </a:solidFill>
                <a:latin typeface="Palatino" pitchFamily="2" charset="77"/>
                <a:ea typeface="Palatino" pitchFamily="2" charset="77"/>
                <a:cs typeface="Helvetica Neue" panose="02000503000000020004" pitchFamily="2" charset="0"/>
              </a:rPr>
              <a:t>Regarding cosmology, DES-WL no ‘discovery’… We have been consistently consistent with CMB.</a:t>
            </a:r>
          </a:p>
          <a:p>
            <a:endParaRPr lang="en-GB" sz="1600" dirty="0">
              <a:solidFill>
                <a:schemeClr val="tx1"/>
              </a:solidFill>
              <a:latin typeface="Palatino" pitchFamily="2" charset="77"/>
              <a:ea typeface="Palatino" pitchFamily="2" charset="77"/>
              <a:cs typeface="Helvetica Neue" panose="02000503000000020004" pitchFamily="2" charset="0"/>
            </a:endParaRPr>
          </a:p>
          <a:p>
            <a:r>
              <a:rPr lang="en-GB" sz="1600" dirty="0">
                <a:solidFill>
                  <a:schemeClr val="tx1"/>
                </a:solidFill>
                <a:latin typeface="Palatino" pitchFamily="2" charset="77"/>
                <a:ea typeface="Palatino" pitchFamily="2" charset="77"/>
                <a:cs typeface="Helvetica Neue" panose="02000503000000020004" pitchFamily="2" charset="0"/>
              </a:rPr>
              <a:t>The differences we see across years is the reason why we work, whenever you measure new probes with data, you will find systematics and undesired effects. </a:t>
            </a:r>
          </a:p>
          <a:p>
            <a:r>
              <a:rPr lang="en-GB" sz="1600" dirty="0">
                <a:solidFill>
                  <a:schemeClr val="tx1"/>
                </a:solidFill>
                <a:latin typeface="Palatino" pitchFamily="2" charset="77"/>
                <a:ea typeface="Palatino" pitchFamily="2" charset="77"/>
                <a:cs typeface="Helvetica Neue" panose="02000503000000020004" pitchFamily="2" charset="0"/>
              </a:rPr>
              <a:t>From the theory </a:t>
            </a:r>
            <a:r>
              <a:rPr lang="en-GB" sz="1600" dirty="0">
                <a:solidFill>
                  <a:srgbClr val="C00000"/>
                </a:solidFill>
                <a:latin typeface="Palatino" pitchFamily="2" charset="77"/>
                <a:ea typeface="Palatino" pitchFamily="2" charset="77"/>
                <a:cs typeface="Helvetica Neue" panose="02000503000000020004" pitchFamily="2" charset="0"/>
              </a:rPr>
              <a:t>(cosmology) prediction to a constraints on some parameters, there is a long and difficult road</a:t>
            </a:r>
            <a:r>
              <a:rPr lang="en-GB" sz="1600" b="1" dirty="0">
                <a:solidFill>
                  <a:srgbClr val="C00000"/>
                </a:solidFill>
                <a:latin typeface="Palatino" pitchFamily="2" charset="77"/>
                <a:ea typeface="Palatino" pitchFamily="2" charset="77"/>
                <a:cs typeface="Helvetica Neue" panose="02000503000000020004" pitchFamily="2" charset="0"/>
              </a:rPr>
              <a:t>. Performing a robust weak lensing analysis is hard.</a:t>
            </a:r>
          </a:p>
        </p:txBody>
      </p:sp>
      <p:pic>
        <p:nvPicPr>
          <p:cNvPr id="4" name="Picture 2">
            <a:extLst>
              <a:ext uri="{FF2B5EF4-FFF2-40B4-BE49-F238E27FC236}">
                <a16:creationId xmlns:a16="http://schemas.microsoft.com/office/drawing/2014/main" id="{485BD82B-B9EE-8C5B-9135-FA605F61797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07891" y="1012753"/>
            <a:ext cx="3770152" cy="397633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aux angles arrondis">
            <a:extLst>
              <a:ext uri="{FF2B5EF4-FFF2-40B4-BE49-F238E27FC236}">
                <a16:creationId xmlns:a16="http://schemas.microsoft.com/office/drawing/2014/main" id="{FB977A40-5C80-AB56-2C0D-6BAA635F8778}"/>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8" name="Rectangle aux angles arrondis">
            <a:extLst>
              <a:ext uri="{FF2B5EF4-FFF2-40B4-BE49-F238E27FC236}">
                <a16:creationId xmlns:a16="http://schemas.microsoft.com/office/drawing/2014/main" id="{18547DDD-CFC4-8F63-D3E6-D57C8D1C2195}"/>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11" name="Espace réservé du numéro de diapositive 29">
            <a:extLst>
              <a:ext uri="{FF2B5EF4-FFF2-40B4-BE49-F238E27FC236}">
                <a16:creationId xmlns:a16="http://schemas.microsoft.com/office/drawing/2014/main" id="{FE68A33D-BDD0-8537-33C8-0842EF3BB1A0}"/>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17</a:t>
            </a:r>
            <a:endParaRPr lang="fr-ES" sz="1350" dirty="0"/>
          </a:p>
        </p:txBody>
      </p:sp>
      <p:sp>
        <p:nvSpPr>
          <p:cNvPr id="15" name="Titre 1">
            <a:extLst>
              <a:ext uri="{FF2B5EF4-FFF2-40B4-BE49-F238E27FC236}">
                <a16:creationId xmlns:a16="http://schemas.microsoft.com/office/drawing/2014/main" id="{D8160330-899C-CBAC-CC7E-04A58F9A2D0C}"/>
              </a:ext>
            </a:extLst>
          </p:cNvPr>
          <p:cNvSpPr txBox="1">
            <a:spLocks/>
          </p:cNvSpPr>
          <p:nvPr/>
        </p:nvSpPr>
        <p:spPr>
          <a:xfrm>
            <a:off x="1572040" y="-171031"/>
            <a:ext cx="8445539" cy="994200"/>
          </a:xfrm>
          <a:prstGeom prst="rect">
            <a:avLst/>
          </a:prstGeom>
          <a:noFill/>
          <a:ln>
            <a:noFill/>
          </a:ln>
        </p:spPr>
        <p:txBody>
          <a:bodyPr spcFirstLastPara="1" wrap="square" lIns="68575" tIns="34275" rIns="68575" bIns="34275"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b="1" dirty="0">
                <a:latin typeface="Palatino" pitchFamily="2" charset="77"/>
                <a:ea typeface="Palatino" pitchFamily="2" charset="77"/>
              </a:rPr>
              <a:t>DES 3x2pt </a:t>
            </a:r>
            <a:r>
              <a:rPr lang="en-US" dirty="0">
                <a:latin typeface="Palatino" pitchFamily="2" charset="77"/>
                <a:ea typeface="Palatino" pitchFamily="2" charset="77"/>
              </a:rPr>
              <a:t>across releases </a:t>
            </a:r>
            <a:endParaRPr lang="en-GB" dirty="0">
              <a:latin typeface="Palatino" pitchFamily="2" charset="77"/>
              <a:ea typeface="Palatino" pitchFamily="2" charset="77"/>
            </a:endParaRPr>
          </a:p>
        </p:txBody>
      </p:sp>
      <p:sp>
        <p:nvSpPr>
          <p:cNvPr id="2" name="ZoneTexte 2">
            <a:extLst>
              <a:ext uri="{FF2B5EF4-FFF2-40B4-BE49-F238E27FC236}">
                <a16:creationId xmlns:a16="http://schemas.microsoft.com/office/drawing/2014/main" id="{FD55DB85-A249-4123-7D3D-BF90F7995DBB}"/>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Tree>
    <p:extLst>
      <p:ext uri="{BB962C8B-B14F-4D97-AF65-F5344CB8AC3E}">
        <p14:creationId xmlns:p14="http://schemas.microsoft.com/office/powerpoint/2010/main" val="40665800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C314F-0BD6-A34A-2C53-D4B94F083B85}"/>
            </a:ext>
          </a:extLst>
        </p:cNvPr>
        <p:cNvGrpSpPr/>
        <p:nvPr/>
      </p:nvGrpSpPr>
      <p:grpSpPr>
        <a:xfrm>
          <a:off x="0" y="0"/>
          <a:ext cx="0" cy="0"/>
          <a:chOff x="0" y="0"/>
          <a:chExt cx="0" cy="0"/>
        </a:xfrm>
      </p:grpSpPr>
      <p:sp>
        <p:nvSpPr>
          <p:cNvPr id="7" name="Rectangle aux angles arrondis">
            <a:extLst>
              <a:ext uri="{FF2B5EF4-FFF2-40B4-BE49-F238E27FC236}">
                <a16:creationId xmlns:a16="http://schemas.microsoft.com/office/drawing/2014/main" id="{4DA0D1D3-DBC1-551A-7E2F-356897CBFBC8}"/>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8" name="Rectangle aux angles arrondis">
            <a:extLst>
              <a:ext uri="{FF2B5EF4-FFF2-40B4-BE49-F238E27FC236}">
                <a16:creationId xmlns:a16="http://schemas.microsoft.com/office/drawing/2014/main" id="{D246F420-E1E3-4F14-4E14-F65093A945FA}"/>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11" name="Espace réservé du numéro de diapositive 29">
            <a:extLst>
              <a:ext uri="{FF2B5EF4-FFF2-40B4-BE49-F238E27FC236}">
                <a16:creationId xmlns:a16="http://schemas.microsoft.com/office/drawing/2014/main" id="{0D6EAE56-988C-C623-0A94-CC38B3B0C2F2}"/>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17</a:t>
            </a:r>
            <a:endParaRPr lang="fr-ES" sz="1350" dirty="0"/>
          </a:p>
        </p:txBody>
      </p:sp>
      <p:pic>
        <p:nvPicPr>
          <p:cNvPr id="12" name="Picture 11">
            <a:extLst>
              <a:ext uri="{FF2B5EF4-FFF2-40B4-BE49-F238E27FC236}">
                <a16:creationId xmlns:a16="http://schemas.microsoft.com/office/drawing/2014/main" id="{00B6B107-4116-0D6C-D318-DA6C369DA13B}"/>
              </a:ext>
            </a:extLst>
          </p:cNvPr>
          <p:cNvPicPr>
            <a:picLocks noChangeAspect="1"/>
          </p:cNvPicPr>
          <p:nvPr/>
        </p:nvPicPr>
        <p:blipFill>
          <a:blip r:embed="rId3"/>
          <a:stretch>
            <a:fillRect/>
          </a:stretch>
        </p:blipFill>
        <p:spPr>
          <a:xfrm>
            <a:off x="5579099" y="943091"/>
            <a:ext cx="3462016" cy="3714018"/>
          </a:xfrm>
          <a:prstGeom prst="rect">
            <a:avLst/>
          </a:prstGeom>
          <a:ln>
            <a:solidFill>
              <a:srgbClr val="C00000"/>
            </a:solidFill>
          </a:ln>
        </p:spPr>
      </p:pic>
      <p:cxnSp>
        <p:nvCxnSpPr>
          <p:cNvPr id="13" name="Straight Arrow Connector 12">
            <a:extLst>
              <a:ext uri="{FF2B5EF4-FFF2-40B4-BE49-F238E27FC236}">
                <a16:creationId xmlns:a16="http://schemas.microsoft.com/office/drawing/2014/main" id="{10691836-311F-AD2A-6DF7-AF9799EEDBDC}"/>
              </a:ext>
            </a:extLst>
          </p:cNvPr>
          <p:cNvCxnSpPr/>
          <p:nvPr/>
        </p:nvCxnSpPr>
        <p:spPr>
          <a:xfrm flipV="1">
            <a:off x="4661210" y="3311912"/>
            <a:ext cx="802888" cy="97015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4" name="Espace réservé du texte 2">
            <a:extLst>
              <a:ext uri="{FF2B5EF4-FFF2-40B4-BE49-F238E27FC236}">
                <a16:creationId xmlns:a16="http://schemas.microsoft.com/office/drawing/2014/main" id="{73A28D9D-5A89-1F0F-77F6-831B62537597}"/>
              </a:ext>
            </a:extLst>
          </p:cNvPr>
          <p:cNvSpPr txBox="1">
            <a:spLocks/>
          </p:cNvSpPr>
          <p:nvPr/>
        </p:nvSpPr>
        <p:spPr>
          <a:xfrm>
            <a:off x="5523709" y="526592"/>
            <a:ext cx="4896329" cy="3971970"/>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800"/>
              </a:spcBef>
              <a:spcAft>
                <a:spcPts val="0"/>
              </a:spcAft>
              <a:buClr>
                <a:schemeClr val="dk1"/>
              </a:buClr>
              <a:buSzPts val="14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90000"/>
              </a:lnSpc>
              <a:spcBef>
                <a:spcPts val="1200"/>
              </a:spcBef>
              <a:spcAft>
                <a:spcPts val="1200"/>
              </a:spcAft>
              <a:buClr>
                <a:schemeClr val="dk1"/>
              </a:buClr>
              <a:buSzPts val="1400"/>
              <a:buFont typeface="Arial"/>
              <a:buChar char="■"/>
              <a:defRPr sz="1400" b="0" i="0" u="none" strike="noStrike" cap="none">
                <a:solidFill>
                  <a:schemeClr val="dk2"/>
                </a:solidFill>
                <a:latin typeface="Arial"/>
                <a:ea typeface="Arial"/>
                <a:cs typeface="Arial"/>
                <a:sym typeface="Arial"/>
              </a:defRPr>
            </a:lvl9pPr>
          </a:lstStyle>
          <a:p>
            <a:pPr marL="139700" indent="0">
              <a:buNone/>
            </a:pPr>
            <a:r>
              <a:rPr lang="en-GB" sz="1600" dirty="0">
                <a:ln>
                  <a:solidFill>
                    <a:srgbClr val="C00000"/>
                  </a:solidFill>
                </a:ln>
                <a:solidFill>
                  <a:srgbClr val="C00000"/>
                </a:solidFill>
                <a:latin typeface="Palatino" pitchFamily="2" charset="77"/>
                <a:ea typeface="Palatino" pitchFamily="2" charset="77"/>
                <a:cs typeface="Helvetica Neue" panose="02000503000000020004" pitchFamily="2" charset="0"/>
              </a:rPr>
              <a:t>DESY6 (LCDM) 3x2pt: 18 papers.  </a:t>
            </a:r>
          </a:p>
        </p:txBody>
      </p:sp>
      <p:sp>
        <p:nvSpPr>
          <p:cNvPr id="15" name="Rectangle 14">
            <a:extLst>
              <a:ext uri="{FF2B5EF4-FFF2-40B4-BE49-F238E27FC236}">
                <a16:creationId xmlns:a16="http://schemas.microsoft.com/office/drawing/2014/main" id="{A7D1659B-273F-9B5B-29B8-7F1CF04271E0}"/>
              </a:ext>
            </a:extLst>
          </p:cNvPr>
          <p:cNvSpPr/>
          <p:nvPr/>
        </p:nvSpPr>
        <p:spPr>
          <a:xfrm>
            <a:off x="5794809" y="1460810"/>
            <a:ext cx="3137318" cy="669073"/>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Espace réservé du texte 2">
            <a:extLst>
              <a:ext uri="{FF2B5EF4-FFF2-40B4-BE49-F238E27FC236}">
                <a16:creationId xmlns:a16="http://schemas.microsoft.com/office/drawing/2014/main" id="{0BA48D36-8E3A-14AF-990D-ACE8B566A03C}"/>
              </a:ext>
            </a:extLst>
          </p:cNvPr>
          <p:cNvSpPr txBox="1">
            <a:spLocks/>
          </p:cNvSpPr>
          <p:nvPr/>
        </p:nvSpPr>
        <p:spPr>
          <a:xfrm>
            <a:off x="4372390" y="1405328"/>
            <a:ext cx="1422419" cy="662212"/>
          </a:xfrm>
          <a:prstGeom prst="rect">
            <a:avLst/>
          </a:prstGeom>
          <a:solidFill>
            <a:schemeClr val="bg1"/>
          </a:solidFill>
          <a:ln>
            <a:solidFill>
              <a:srgbClr val="92D050"/>
            </a:solidFill>
          </a:ln>
        </p:spPr>
        <p:txBody>
          <a:bodyPr spcFirstLastPara="1" wrap="square" lIns="68575" tIns="34275" rIns="68575" bIns="34275" anchor="t" anchorCtr="0">
            <a:normAutofit lnSpcReduction="10000"/>
          </a:bodyPr>
          <a:lstStyle>
            <a:defPPr marR="0" lvl="0" algn="l" rtl="0">
              <a:lnSpc>
                <a:spcPct val="100000"/>
              </a:lnSpc>
              <a:spcBef>
                <a:spcPts val="0"/>
              </a:spcBef>
              <a:spcAft>
                <a:spcPts val="0"/>
              </a:spcAft>
            </a:defPPr>
            <a:lvl1pPr marL="457200" marR="0" lvl="0" indent="-317500" algn="l" rtl="0">
              <a:lnSpc>
                <a:spcPct val="90000"/>
              </a:lnSpc>
              <a:spcBef>
                <a:spcPts val="800"/>
              </a:spcBef>
              <a:spcAft>
                <a:spcPts val="0"/>
              </a:spcAft>
              <a:buClr>
                <a:schemeClr val="dk1"/>
              </a:buClr>
              <a:buSzPts val="14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90000"/>
              </a:lnSpc>
              <a:spcBef>
                <a:spcPts val="1200"/>
              </a:spcBef>
              <a:spcAft>
                <a:spcPts val="0"/>
              </a:spcAft>
              <a:buClr>
                <a:schemeClr val="dk1"/>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90000"/>
              </a:lnSpc>
              <a:spcBef>
                <a:spcPts val="1200"/>
              </a:spcBef>
              <a:spcAft>
                <a:spcPts val="1200"/>
              </a:spcAft>
              <a:buClr>
                <a:schemeClr val="dk1"/>
              </a:buClr>
              <a:buSzPts val="1400"/>
              <a:buFont typeface="Arial"/>
              <a:buChar char="■"/>
              <a:defRPr sz="1400" b="0" i="0" u="none" strike="noStrike" cap="none">
                <a:solidFill>
                  <a:schemeClr val="dk2"/>
                </a:solidFill>
                <a:latin typeface="Arial"/>
                <a:ea typeface="Arial"/>
                <a:cs typeface="Arial"/>
                <a:sym typeface="Arial"/>
              </a:defRPr>
            </a:lvl9pPr>
          </a:lstStyle>
          <a:p>
            <a:pPr marL="139700" indent="0">
              <a:buNone/>
            </a:pPr>
            <a:r>
              <a:rPr lang="en-GB" sz="1200" dirty="0">
                <a:ln>
                  <a:solidFill>
                    <a:srgbClr val="00B050"/>
                  </a:solidFill>
                </a:ln>
                <a:solidFill>
                  <a:srgbClr val="00B050"/>
                </a:solidFill>
                <a:latin typeface="Palatino" pitchFamily="2" charset="77"/>
                <a:ea typeface="Palatino" pitchFamily="2" charset="77"/>
                <a:cs typeface="Helvetica Neue" panose="02000503000000020004" pitchFamily="2" charset="0"/>
              </a:rPr>
              <a:t>Euclid DR1: 15ish papers coming</a:t>
            </a:r>
          </a:p>
        </p:txBody>
      </p:sp>
      <p:sp>
        <p:nvSpPr>
          <p:cNvPr id="3" name="ZoneTexte 2">
            <a:extLst>
              <a:ext uri="{FF2B5EF4-FFF2-40B4-BE49-F238E27FC236}">
                <a16:creationId xmlns:a16="http://schemas.microsoft.com/office/drawing/2014/main" id="{9035DDE1-CE88-90AD-C950-B494CA3549D9}"/>
              </a:ext>
            </a:extLst>
          </p:cNvPr>
          <p:cNvSpPr txBox="1"/>
          <p:nvPr/>
        </p:nvSpPr>
        <p:spPr>
          <a:xfrm>
            <a:off x="8585" y="142774"/>
            <a:ext cx="1796333"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
        <p:nvSpPr>
          <p:cNvPr id="17" name="Espace réservé du texte 2">
            <a:extLst>
              <a:ext uri="{FF2B5EF4-FFF2-40B4-BE49-F238E27FC236}">
                <a16:creationId xmlns:a16="http://schemas.microsoft.com/office/drawing/2014/main" id="{F51487AF-C90D-313C-C0FD-04DAA22BB3A6}"/>
              </a:ext>
            </a:extLst>
          </p:cNvPr>
          <p:cNvSpPr>
            <a:spLocks noGrp="1"/>
          </p:cNvSpPr>
          <p:nvPr>
            <p:ph type="body" idx="1"/>
          </p:nvPr>
        </p:nvSpPr>
        <p:spPr>
          <a:xfrm>
            <a:off x="165958" y="953889"/>
            <a:ext cx="4896329" cy="3971970"/>
          </a:xfrm>
        </p:spPr>
        <p:txBody>
          <a:bodyPr>
            <a:normAutofit fontScale="92500" lnSpcReduction="10000"/>
          </a:bodyPr>
          <a:lstStyle/>
          <a:p>
            <a:r>
              <a:rPr lang="en-GB" sz="1600" dirty="0">
                <a:solidFill>
                  <a:schemeClr val="tx1"/>
                </a:solidFill>
                <a:latin typeface="Palatino" pitchFamily="2" charset="77"/>
                <a:ea typeface="Palatino" pitchFamily="2" charset="77"/>
                <a:cs typeface="Helvetica Neue" panose="02000503000000020004" pitchFamily="2" charset="0"/>
              </a:rPr>
              <a:t>Yes, we are broadly consistent across realises, but not totally</a:t>
            </a:r>
          </a:p>
          <a:p>
            <a:endParaRPr lang="en-GB" sz="1600" dirty="0">
              <a:latin typeface="Palatino" pitchFamily="2" charset="77"/>
              <a:ea typeface="Palatino" pitchFamily="2" charset="77"/>
              <a:cs typeface="Helvetica Neue" panose="02000503000000020004" pitchFamily="2" charset="0"/>
            </a:endParaRPr>
          </a:p>
          <a:p>
            <a:r>
              <a:rPr lang="en-GB" sz="1600" dirty="0">
                <a:solidFill>
                  <a:srgbClr val="C00000"/>
                </a:solidFill>
                <a:latin typeface="Palatino" pitchFamily="2" charset="77"/>
                <a:ea typeface="Palatino" pitchFamily="2" charset="77"/>
                <a:cs typeface="Helvetica Neue" panose="02000503000000020004" pitchFamily="2" charset="0"/>
              </a:rPr>
              <a:t>Over releases and analyses, we did find new systematics, new effects, we improved the calibrations, we changed the samples.</a:t>
            </a:r>
          </a:p>
          <a:p>
            <a:r>
              <a:rPr lang="en-GB" sz="1600" dirty="0">
                <a:solidFill>
                  <a:schemeClr val="tx1"/>
                </a:solidFill>
                <a:latin typeface="Palatino" pitchFamily="2" charset="77"/>
                <a:ea typeface="Palatino" pitchFamily="2" charset="77"/>
                <a:cs typeface="Helvetica Neue" panose="02000503000000020004" pitchFamily="2" charset="0"/>
              </a:rPr>
              <a:t>Regarding cosmology, DES-WL no ‘discovery’… We have been consistently consistent with CMB.</a:t>
            </a:r>
          </a:p>
          <a:p>
            <a:endParaRPr lang="en-GB" sz="1600" dirty="0">
              <a:solidFill>
                <a:schemeClr val="tx1"/>
              </a:solidFill>
              <a:latin typeface="Palatino" pitchFamily="2" charset="77"/>
              <a:ea typeface="Palatino" pitchFamily="2" charset="77"/>
              <a:cs typeface="Helvetica Neue" panose="02000503000000020004" pitchFamily="2" charset="0"/>
            </a:endParaRPr>
          </a:p>
          <a:p>
            <a:r>
              <a:rPr lang="en-GB" sz="1600" dirty="0">
                <a:solidFill>
                  <a:schemeClr val="tx1"/>
                </a:solidFill>
                <a:latin typeface="Palatino" pitchFamily="2" charset="77"/>
                <a:ea typeface="Palatino" pitchFamily="2" charset="77"/>
                <a:cs typeface="Helvetica Neue" panose="02000503000000020004" pitchFamily="2" charset="0"/>
              </a:rPr>
              <a:t>The differences we see across years is the reason why we work, whenever you measure new probes with data, you will find systematics and undesired effects. </a:t>
            </a:r>
          </a:p>
          <a:p>
            <a:r>
              <a:rPr lang="en-GB" sz="1600" dirty="0">
                <a:solidFill>
                  <a:schemeClr val="tx1"/>
                </a:solidFill>
                <a:latin typeface="Palatino" pitchFamily="2" charset="77"/>
                <a:ea typeface="Palatino" pitchFamily="2" charset="77"/>
                <a:cs typeface="Helvetica Neue" panose="02000503000000020004" pitchFamily="2" charset="0"/>
              </a:rPr>
              <a:t>From the theory </a:t>
            </a:r>
            <a:r>
              <a:rPr lang="en-GB" sz="1600" dirty="0">
                <a:solidFill>
                  <a:srgbClr val="C00000"/>
                </a:solidFill>
                <a:latin typeface="Palatino" pitchFamily="2" charset="77"/>
                <a:ea typeface="Palatino" pitchFamily="2" charset="77"/>
                <a:cs typeface="Helvetica Neue" panose="02000503000000020004" pitchFamily="2" charset="0"/>
              </a:rPr>
              <a:t>(cosmology) prediction to a constraints on some parameters, there is a long and difficult road</a:t>
            </a:r>
            <a:r>
              <a:rPr lang="en-GB" sz="1600" b="1" dirty="0">
                <a:solidFill>
                  <a:srgbClr val="C00000"/>
                </a:solidFill>
                <a:latin typeface="Palatino" pitchFamily="2" charset="77"/>
                <a:ea typeface="Palatino" pitchFamily="2" charset="77"/>
                <a:cs typeface="Helvetica Neue" panose="02000503000000020004" pitchFamily="2" charset="0"/>
              </a:rPr>
              <a:t>. Performing a robust weak lensing analysis is hard.</a:t>
            </a:r>
          </a:p>
        </p:txBody>
      </p:sp>
      <p:sp>
        <p:nvSpPr>
          <p:cNvPr id="18" name="Titre 1">
            <a:extLst>
              <a:ext uri="{FF2B5EF4-FFF2-40B4-BE49-F238E27FC236}">
                <a16:creationId xmlns:a16="http://schemas.microsoft.com/office/drawing/2014/main" id="{EBDBD1D7-3359-97AA-E481-BFD001DD94E6}"/>
              </a:ext>
            </a:extLst>
          </p:cNvPr>
          <p:cNvSpPr txBox="1">
            <a:spLocks/>
          </p:cNvSpPr>
          <p:nvPr/>
        </p:nvSpPr>
        <p:spPr>
          <a:xfrm>
            <a:off x="1572040" y="-171031"/>
            <a:ext cx="8445539" cy="994200"/>
          </a:xfrm>
          <a:prstGeom prst="rect">
            <a:avLst/>
          </a:prstGeom>
          <a:noFill/>
          <a:ln>
            <a:noFill/>
          </a:ln>
        </p:spPr>
        <p:txBody>
          <a:bodyPr spcFirstLastPara="1" wrap="square" lIns="68575" tIns="34275" rIns="68575" bIns="34275"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b="1" dirty="0">
                <a:latin typeface="Palatino" pitchFamily="2" charset="77"/>
                <a:ea typeface="Palatino" pitchFamily="2" charset="77"/>
              </a:rPr>
              <a:t>DES 3x2pt </a:t>
            </a:r>
            <a:r>
              <a:rPr lang="en-US" dirty="0">
                <a:latin typeface="Palatino" pitchFamily="2" charset="77"/>
                <a:ea typeface="Palatino" pitchFamily="2" charset="77"/>
              </a:rPr>
              <a:t>across releases </a:t>
            </a:r>
            <a:endParaRPr lang="en-GB" dirty="0">
              <a:latin typeface="Palatino" pitchFamily="2" charset="77"/>
              <a:ea typeface="Palatino" pitchFamily="2" charset="77"/>
            </a:endParaRPr>
          </a:p>
        </p:txBody>
      </p:sp>
    </p:spTree>
    <p:extLst>
      <p:ext uri="{BB962C8B-B14F-4D97-AF65-F5344CB8AC3E}">
        <p14:creationId xmlns:p14="http://schemas.microsoft.com/office/powerpoint/2010/main" val="2987977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aux angles arrondis">
            <a:extLst>
              <a:ext uri="{FF2B5EF4-FFF2-40B4-BE49-F238E27FC236}">
                <a16:creationId xmlns:a16="http://schemas.microsoft.com/office/drawing/2014/main" id="{900E3953-A964-E3D6-9779-B628737AF82E}"/>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6" name="Rectangle aux angles arrondis">
            <a:extLst>
              <a:ext uri="{FF2B5EF4-FFF2-40B4-BE49-F238E27FC236}">
                <a16:creationId xmlns:a16="http://schemas.microsoft.com/office/drawing/2014/main" id="{918C20BC-3BFC-8665-1CFB-365F3A290674}"/>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10" name="Espace réservé du texte 8">
            <a:extLst>
              <a:ext uri="{FF2B5EF4-FFF2-40B4-BE49-F238E27FC236}">
                <a16:creationId xmlns:a16="http://schemas.microsoft.com/office/drawing/2014/main" id="{7BF00332-4FCF-96B6-5222-0A97C3CA3253}"/>
              </a:ext>
            </a:extLst>
          </p:cNvPr>
          <p:cNvSpPr txBox="1"/>
          <p:nvPr/>
        </p:nvSpPr>
        <p:spPr>
          <a:xfrm>
            <a:off x="2285959" y="156473"/>
            <a:ext cx="4863509" cy="612737"/>
          </a:xfrm>
          <a:prstGeom prst="rect">
            <a:avLst/>
          </a:prstGeom>
          <a:ln w="12700">
            <a:miter lim="400000"/>
          </a:ln>
          <a:extLst>
            <a:ext uri="{C572A759-6A51-4108-AA02-DFA0A04FC94B}">
              <ma14:wrappingTextBoxFlag xmlns:mc="http://schemas.openxmlformats.org/markup-compatibility/2006" xmlns:a14="http://schemas.microsoft.com/office/drawing/2010/main" xmlns:ma14="http://schemas.microsoft.com/office/mac/drawingml/2011/main" xmlns:m="http://schemas.openxmlformats.org/officeDocument/2006/math" xmlns="" val="1"/>
            </a:ext>
          </a:extLst>
        </p:spPr>
        <p:txBody>
          <a:bodyPr lIns="34289" rIns="34289">
            <a:normAutofit/>
          </a:bodyPr>
          <a:lstStyle/>
          <a:p>
            <a:pPr lvl="1">
              <a:defRPr sz="3000"/>
            </a:pPr>
            <a:r>
              <a:rPr lang="en-GB" sz="2400" dirty="0">
                <a:latin typeface="Palatino" pitchFamily="2" charset="77"/>
                <a:ea typeface="Palatino" pitchFamily="2" charset="77"/>
              </a:rPr>
              <a:t>The bin 2 problem: few insights</a:t>
            </a:r>
          </a:p>
          <a:p>
            <a:pPr>
              <a:lnSpc>
                <a:spcPts val="1425"/>
              </a:lnSpc>
              <a:spcBef>
                <a:spcPts val="150"/>
              </a:spcBef>
              <a:defRPr sz="2100"/>
            </a:pPr>
            <a:endParaRPr lang="en-GB" sz="1575" dirty="0">
              <a:latin typeface="Palatino" pitchFamily="2" charset="77"/>
              <a:ea typeface="Palatino" pitchFamily="2" charset="77"/>
            </a:endParaRPr>
          </a:p>
        </p:txBody>
      </p:sp>
      <p:pic>
        <p:nvPicPr>
          <p:cNvPr id="15" name="Image 14">
            <a:extLst>
              <a:ext uri="{FF2B5EF4-FFF2-40B4-BE49-F238E27FC236}">
                <a16:creationId xmlns:a16="http://schemas.microsoft.com/office/drawing/2014/main" id="{59B3E443-C006-5621-FDDA-4F2249255ECA}"/>
              </a:ext>
            </a:extLst>
          </p:cNvPr>
          <p:cNvPicPr>
            <a:picLocks noChangeAspect="1"/>
          </p:cNvPicPr>
          <p:nvPr/>
        </p:nvPicPr>
        <p:blipFill>
          <a:blip r:embed="rId2"/>
          <a:stretch>
            <a:fillRect/>
          </a:stretch>
        </p:blipFill>
        <p:spPr>
          <a:xfrm>
            <a:off x="8401050" y="82540"/>
            <a:ext cx="595519" cy="628300"/>
          </a:xfrm>
          <a:prstGeom prst="rect">
            <a:avLst/>
          </a:prstGeom>
        </p:spPr>
      </p:pic>
      <p:sp>
        <p:nvSpPr>
          <p:cNvPr id="4" name="TextBox 3">
            <a:extLst>
              <a:ext uri="{FF2B5EF4-FFF2-40B4-BE49-F238E27FC236}">
                <a16:creationId xmlns:a16="http://schemas.microsoft.com/office/drawing/2014/main" id="{266FB325-3715-B0D6-32CA-AF72F3DB4F22}"/>
              </a:ext>
            </a:extLst>
          </p:cNvPr>
          <p:cNvSpPr txBox="1"/>
          <p:nvPr/>
        </p:nvSpPr>
        <p:spPr>
          <a:xfrm>
            <a:off x="128032" y="1220703"/>
            <a:ext cx="5174336" cy="738664"/>
          </a:xfrm>
          <a:prstGeom prst="rect">
            <a:avLst/>
          </a:prstGeom>
          <a:noFill/>
        </p:spPr>
        <p:txBody>
          <a:bodyPr wrap="square" rtlCol="0">
            <a:spAutoFit/>
          </a:bodyPr>
          <a:lstStyle/>
          <a:p>
            <a:endParaRPr lang="en-US" sz="1050" i="1" dirty="0"/>
          </a:p>
          <a:p>
            <a:r>
              <a:rPr lang="en-US" sz="1050" i="1" dirty="0"/>
              <a:t>Photo-z is still the usual suspect. </a:t>
            </a:r>
          </a:p>
          <a:p>
            <a:endParaRPr lang="en-US" sz="1050" i="1" dirty="0"/>
          </a:p>
          <a:p>
            <a:r>
              <a:rPr lang="en-US" sz="1050" i="1" dirty="0"/>
              <a:t>Remember </a:t>
            </a:r>
            <a:r>
              <a:rPr lang="en-US" sz="1050" i="1" dirty="0" err="1"/>
              <a:t>Maglim</a:t>
            </a:r>
            <a:r>
              <a:rPr lang="en-US" sz="1050" i="1" dirty="0"/>
              <a:t> is selected with photo-z cuts: </a:t>
            </a:r>
            <a:endParaRPr lang="en-ES" sz="1050" i="1" dirty="0"/>
          </a:p>
        </p:txBody>
      </p:sp>
      <p:pic>
        <p:nvPicPr>
          <p:cNvPr id="11" name="Content Placeholder 4">
            <a:extLst>
              <a:ext uri="{FF2B5EF4-FFF2-40B4-BE49-F238E27FC236}">
                <a16:creationId xmlns:a16="http://schemas.microsoft.com/office/drawing/2014/main" id="{F2F57610-7C86-C3BA-013E-1A425C33231A}"/>
              </a:ext>
            </a:extLst>
          </p:cNvPr>
          <p:cNvPicPr>
            <a:picLocks noGrp="1" noChangeAspect="1"/>
          </p:cNvPicPr>
          <p:nvPr>
            <p:ph idx="1"/>
          </p:nvPr>
        </p:nvPicPr>
        <p:blipFill>
          <a:blip r:embed="rId3"/>
          <a:stretch>
            <a:fillRect/>
          </a:stretch>
        </p:blipFill>
        <p:spPr>
          <a:xfrm>
            <a:off x="185106" y="82964"/>
            <a:ext cx="1809427" cy="1344219"/>
          </a:xfrm>
        </p:spPr>
      </p:pic>
      <p:pic>
        <p:nvPicPr>
          <p:cNvPr id="7" name="Picture 6">
            <a:extLst>
              <a:ext uri="{FF2B5EF4-FFF2-40B4-BE49-F238E27FC236}">
                <a16:creationId xmlns:a16="http://schemas.microsoft.com/office/drawing/2014/main" id="{8C20C9EB-3A6B-BC06-796F-8E6B8BD47433}"/>
              </a:ext>
            </a:extLst>
          </p:cNvPr>
          <p:cNvPicPr>
            <a:picLocks noChangeAspect="1"/>
          </p:cNvPicPr>
          <p:nvPr/>
        </p:nvPicPr>
        <p:blipFill>
          <a:blip r:embed="rId4"/>
          <a:stretch>
            <a:fillRect/>
          </a:stretch>
        </p:blipFill>
        <p:spPr>
          <a:xfrm>
            <a:off x="1293058" y="2117080"/>
            <a:ext cx="2209115" cy="494459"/>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2D5E78C-0532-4FE9-98BF-B40F9F79AA2E}"/>
                  </a:ext>
                </a:extLst>
              </p:cNvPr>
              <p:cNvSpPr txBox="1"/>
              <p:nvPr/>
            </p:nvSpPr>
            <p:spPr>
              <a:xfrm>
                <a:off x="128031" y="2724072"/>
                <a:ext cx="5667339" cy="1384995"/>
              </a:xfrm>
              <a:prstGeom prst="rect">
                <a:avLst/>
              </a:prstGeom>
              <a:noFill/>
            </p:spPr>
            <p:txBody>
              <a:bodyPr wrap="square" rtlCol="0">
                <a:spAutoFit/>
              </a:bodyPr>
              <a:lstStyle/>
              <a:p>
                <a:r>
                  <a:rPr lang="en-US" sz="1050" i="1" dirty="0"/>
                  <a:t>Because of the gap  between g and r bands, photo-z is degraded at </a:t>
                </a:r>
                <a14:m>
                  <m:oMath xmlns:m="http://schemas.openxmlformats.org/officeDocument/2006/math">
                    <m:r>
                      <a:rPr lang="en-US" sz="1050" i="1">
                        <a:latin typeface="Cambria Math" panose="02040503050406030204" pitchFamily="18" charset="0"/>
                      </a:rPr>
                      <m:t>𝑧</m:t>
                    </m:r>
                    <m:r>
                      <a:rPr lang="en-US" sz="1050" i="1">
                        <a:latin typeface="Cambria Math" panose="02040503050406030204" pitchFamily="18" charset="0"/>
                      </a:rPr>
                      <m:t>∼0.4</m:t>
                    </m:r>
                  </m:oMath>
                </a14:m>
                <a:endParaRPr lang="en-ES" sz="1050" i="1" dirty="0"/>
              </a:p>
              <a:p>
                <a:r>
                  <a:rPr lang="en-ES" sz="1050" i="1" dirty="0"/>
                  <a:t>Legnani et al. also showed that the photo-z was very sensitive to flux variations for that bin specifically. </a:t>
                </a:r>
              </a:p>
              <a:p>
                <a:endParaRPr lang="en-ES" sz="1050" i="1" dirty="0"/>
              </a:p>
              <a:p>
                <a:r>
                  <a:rPr lang="en-ES" sz="1050" i="1" dirty="0">
                    <a:solidFill>
                      <a:schemeClr val="bg1"/>
                    </a:solidFill>
                  </a:rPr>
                  <a:t>Thus if we had to suspect one bin, that would be bin 2</a:t>
                </a:r>
              </a:p>
              <a:p>
                <a:r>
                  <a:rPr lang="en-ES" sz="1050" i="1" dirty="0">
                    <a:solidFill>
                      <a:schemeClr val="bg1"/>
                    </a:solidFill>
                  </a:rPr>
                  <a:t>But there is no clear explanation</a:t>
                </a:r>
              </a:p>
              <a:p>
                <a:r>
                  <a:rPr lang="en-ES" sz="1050" i="1" dirty="0"/>
                  <a:t>We can only recommand in the future to favour sample selection for robutstness to systematics rather than optimising the FOM of a parameter with Fisher forecasts. </a:t>
                </a:r>
              </a:p>
            </p:txBody>
          </p:sp>
        </mc:Choice>
        <mc:Fallback xmlns="">
          <p:sp>
            <p:nvSpPr>
              <p:cNvPr id="8" name="TextBox 7">
                <a:extLst>
                  <a:ext uri="{FF2B5EF4-FFF2-40B4-BE49-F238E27FC236}">
                    <a16:creationId xmlns:a16="http://schemas.microsoft.com/office/drawing/2014/main" id="{12D5E78C-0532-4FE9-98BF-B40F9F79AA2E}"/>
                  </a:ext>
                </a:extLst>
              </p:cNvPr>
              <p:cNvSpPr txBox="1">
                <a:spLocks noRot="1" noChangeAspect="1" noMove="1" noResize="1" noEditPoints="1" noAdjustHandles="1" noChangeArrowheads="1" noChangeShapeType="1" noTextEdit="1"/>
              </p:cNvSpPr>
              <p:nvPr/>
            </p:nvSpPr>
            <p:spPr>
              <a:xfrm>
                <a:off x="128031" y="2724072"/>
                <a:ext cx="5667339" cy="1384995"/>
              </a:xfrm>
              <a:prstGeom prst="rect">
                <a:avLst/>
              </a:prstGeom>
              <a:blipFill>
                <a:blip r:embed="rId5"/>
                <a:stretch>
                  <a:fillRect b="-909"/>
                </a:stretch>
              </a:blipFill>
            </p:spPr>
            <p:txBody>
              <a:bodyPr/>
              <a:lstStyle/>
              <a:p>
                <a:r>
                  <a:rPr lang="en-US">
                    <a:noFill/>
                  </a:rPr>
                  <a:t> </a:t>
                </a:r>
              </a:p>
            </p:txBody>
          </p:sp>
        </mc:Fallback>
      </mc:AlternateContent>
      <p:pic>
        <p:nvPicPr>
          <p:cNvPr id="2" name="Picture 21">
            <a:extLst>
              <a:ext uri="{FF2B5EF4-FFF2-40B4-BE49-F238E27FC236}">
                <a16:creationId xmlns:a16="http://schemas.microsoft.com/office/drawing/2014/main" id="{A5895FA4-F4EF-45DF-431A-E51256916871}"/>
              </a:ext>
            </a:extLst>
          </p:cNvPr>
          <p:cNvPicPr>
            <a:picLocks noChangeAspect="1"/>
          </p:cNvPicPr>
          <p:nvPr/>
        </p:nvPicPr>
        <p:blipFill>
          <a:blip r:embed="rId6"/>
          <a:stretch>
            <a:fillRect/>
          </a:stretch>
        </p:blipFill>
        <p:spPr>
          <a:xfrm>
            <a:off x="5968140" y="2396921"/>
            <a:ext cx="2535427" cy="1034282"/>
          </a:xfrm>
          <a:prstGeom prst="rect">
            <a:avLst/>
          </a:prstGeom>
        </p:spPr>
      </p:pic>
      <p:pic>
        <p:nvPicPr>
          <p:cNvPr id="12" name="Picture 11">
            <a:extLst>
              <a:ext uri="{FF2B5EF4-FFF2-40B4-BE49-F238E27FC236}">
                <a16:creationId xmlns:a16="http://schemas.microsoft.com/office/drawing/2014/main" id="{EB4020BD-E3A3-4B30-48EC-C4EA2774894C}"/>
              </a:ext>
            </a:extLst>
          </p:cNvPr>
          <p:cNvPicPr>
            <a:picLocks noChangeAspect="1"/>
          </p:cNvPicPr>
          <p:nvPr/>
        </p:nvPicPr>
        <p:blipFill>
          <a:blip r:embed="rId7"/>
          <a:stretch>
            <a:fillRect/>
          </a:stretch>
        </p:blipFill>
        <p:spPr>
          <a:xfrm>
            <a:off x="6030051" y="3431203"/>
            <a:ext cx="2411603" cy="1731243"/>
          </a:xfrm>
          <a:prstGeom prst="rect">
            <a:avLst/>
          </a:prstGeom>
        </p:spPr>
      </p:pic>
      <p:pic>
        <p:nvPicPr>
          <p:cNvPr id="13" name="Picture 12">
            <a:extLst>
              <a:ext uri="{FF2B5EF4-FFF2-40B4-BE49-F238E27FC236}">
                <a16:creationId xmlns:a16="http://schemas.microsoft.com/office/drawing/2014/main" id="{A2730843-33F6-311A-417A-6180024E4B64}"/>
              </a:ext>
            </a:extLst>
          </p:cNvPr>
          <p:cNvPicPr>
            <a:picLocks noChangeAspect="1"/>
          </p:cNvPicPr>
          <p:nvPr/>
        </p:nvPicPr>
        <p:blipFill>
          <a:blip r:embed="rId8"/>
          <a:stretch>
            <a:fillRect/>
          </a:stretch>
        </p:blipFill>
        <p:spPr>
          <a:xfrm>
            <a:off x="5557600" y="568399"/>
            <a:ext cx="2945966" cy="1772255"/>
          </a:xfrm>
          <a:prstGeom prst="rect">
            <a:avLst/>
          </a:prstGeom>
        </p:spPr>
      </p:pic>
      <p:sp>
        <p:nvSpPr>
          <p:cNvPr id="14" name="Rectangle 13">
            <a:extLst>
              <a:ext uri="{FF2B5EF4-FFF2-40B4-BE49-F238E27FC236}">
                <a16:creationId xmlns:a16="http://schemas.microsoft.com/office/drawing/2014/main" id="{68279B61-4CED-9950-6ED6-922BDB2A95FA}"/>
              </a:ext>
            </a:extLst>
          </p:cNvPr>
          <p:cNvSpPr/>
          <p:nvPr/>
        </p:nvSpPr>
        <p:spPr>
          <a:xfrm>
            <a:off x="5359441" y="1857808"/>
            <a:ext cx="670610" cy="3756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sz="1050"/>
          </a:p>
        </p:txBody>
      </p:sp>
      <p:sp>
        <p:nvSpPr>
          <p:cNvPr id="9" name="Espace réservé du numéro de diapositive 29">
            <a:extLst>
              <a:ext uri="{FF2B5EF4-FFF2-40B4-BE49-F238E27FC236}">
                <a16:creationId xmlns:a16="http://schemas.microsoft.com/office/drawing/2014/main" id="{937E5268-7AAC-CEAB-14E8-E5741B7887C7}"/>
              </a:ext>
            </a:extLst>
          </p:cNvPr>
          <p:cNvSpPr txBox="1">
            <a:spLocks/>
          </p:cNvSpPr>
          <p:nvPr/>
        </p:nvSpPr>
        <p:spPr>
          <a:xfrm>
            <a:off x="8534401" y="4863101"/>
            <a:ext cx="506714" cy="23388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52</a:t>
            </a:r>
            <a:endParaRPr lang="fr-ES" sz="1350" dirty="0"/>
          </a:p>
        </p:txBody>
      </p:sp>
    </p:spTree>
    <p:extLst>
      <p:ext uri="{BB962C8B-B14F-4D97-AF65-F5344CB8AC3E}">
        <p14:creationId xmlns:p14="http://schemas.microsoft.com/office/powerpoint/2010/main" val="3951070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E8036-FC68-6F6A-FEBE-B50BD3AD5DCB}"/>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A681D757-B877-A06A-7DDD-4C21AE7546FA}"/>
              </a:ext>
            </a:extLst>
          </p:cNvPr>
          <p:cNvPicPr>
            <a:picLocks noChangeAspect="1"/>
          </p:cNvPicPr>
          <p:nvPr/>
        </p:nvPicPr>
        <p:blipFill>
          <a:blip r:embed="rId3"/>
          <a:stretch>
            <a:fillRect/>
          </a:stretch>
        </p:blipFill>
        <p:spPr>
          <a:xfrm>
            <a:off x="391767" y="1145741"/>
            <a:ext cx="6746171" cy="3775197"/>
          </a:xfrm>
          <a:prstGeom prst="rect">
            <a:avLst/>
          </a:prstGeom>
        </p:spPr>
      </p:pic>
      <p:sp>
        <p:nvSpPr>
          <p:cNvPr id="2" name="Rectangle 1">
            <a:extLst>
              <a:ext uri="{FF2B5EF4-FFF2-40B4-BE49-F238E27FC236}">
                <a16:creationId xmlns:a16="http://schemas.microsoft.com/office/drawing/2014/main" id="{D5A3D2FA-F7FA-9EC4-3844-7B13E02FEF18}"/>
              </a:ext>
            </a:extLst>
          </p:cNvPr>
          <p:cNvSpPr/>
          <p:nvPr/>
        </p:nvSpPr>
        <p:spPr>
          <a:xfrm>
            <a:off x="6122455" y="2154689"/>
            <a:ext cx="1015482" cy="60960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mc:AlternateContent xmlns:mc="http://schemas.openxmlformats.org/markup-compatibility/2006" xmlns:a14="http://schemas.microsoft.com/office/drawing/2010/main">
        <mc:Choice Requires="a14">
          <p:sp>
            <p:nvSpPr>
              <p:cNvPr id="3" name="ZoneTexte 2">
                <a:extLst>
                  <a:ext uri="{FF2B5EF4-FFF2-40B4-BE49-F238E27FC236}">
                    <a16:creationId xmlns:a16="http://schemas.microsoft.com/office/drawing/2014/main" id="{61F32388-637D-E238-1A39-0AE8E3085441}"/>
                  </a:ext>
                </a:extLst>
              </p:cNvPr>
              <p:cNvSpPr txBox="1"/>
              <p:nvPr/>
            </p:nvSpPr>
            <p:spPr>
              <a:xfrm>
                <a:off x="7137937" y="2066189"/>
                <a:ext cx="1775012" cy="836255"/>
              </a:xfrm>
              <a:prstGeom prst="rect">
                <a:avLst/>
              </a:prstGeom>
              <a:noFill/>
            </p:spPr>
            <p:txBody>
              <a:bodyPr wrap="square" rtlCol="0">
                <a:spAutoFit/>
              </a:bodyPr>
              <a:lstStyle/>
              <a:p>
                <a:pPr algn="ctr"/>
                <a:r>
                  <a:rPr lang="en-GB" sz="1500"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We need a model for the data </a:t>
                </a:r>
                <a14:m>
                  <m:oMath xmlns:m="http://schemas.openxmlformats.org/officeDocument/2006/math">
                    <m:bar>
                      <m:barPr>
                        <m:pos m:val="top"/>
                        <m:ctrlPr>
                          <a:rPr lang="es-ES" sz="1500" i="1">
                            <a:solidFill>
                              <a:srgbClr val="C00000"/>
                            </a:solidFill>
                            <a:latin typeface="Cambria Math" panose="02040503050406030204" pitchFamily="18" charset="0"/>
                          </a:rPr>
                        </m:ctrlPr>
                      </m:barPr>
                      <m:e>
                        <m:r>
                          <a:rPr lang="es-ES" sz="1500" i="1">
                            <a:solidFill>
                              <a:srgbClr val="C00000"/>
                            </a:solidFill>
                            <a:latin typeface="Cambria Math" panose="02040503050406030204" pitchFamily="18" charset="0"/>
                          </a:rPr>
                          <m:t>𝐷</m:t>
                        </m:r>
                      </m:e>
                    </m:bar>
                  </m:oMath>
                </a14:m>
                <a:r>
                  <a:rPr lang="en-GB" sz="1500"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 and cov(</a:t>
                </a:r>
                <a14:m>
                  <m:oMath xmlns:m="http://schemas.openxmlformats.org/officeDocument/2006/math">
                    <m:bar>
                      <m:barPr>
                        <m:pos m:val="top"/>
                        <m:ctrlPr>
                          <a:rPr lang="es-ES" sz="1500" i="1">
                            <a:solidFill>
                              <a:srgbClr val="C00000"/>
                            </a:solidFill>
                            <a:latin typeface="Cambria Math" panose="02040503050406030204" pitchFamily="18" charset="0"/>
                          </a:rPr>
                        </m:ctrlPr>
                      </m:barPr>
                      <m:e>
                        <m:r>
                          <a:rPr lang="es-ES" sz="1500" i="1">
                            <a:solidFill>
                              <a:srgbClr val="C00000"/>
                            </a:solidFill>
                            <a:latin typeface="Cambria Math" panose="02040503050406030204" pitchFamily="18" charset="0"/>
                          </a:rPr>
                          <m:t>𝐷</m:t>
                        </m:r>
                      </m:e>
                    </m:bar>
                  </m:oMath>
                </a14:m>
                <a:r>
                  <a:rPr lang="en-GB" sz="1500"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 )</a:t>
                </a:r>
              </a:p>
            </p:txBody>
          </p:sp>
        </mc:Choice>
        <mc:Fallback xmlns="">
          <p:sp>
            <p:nvSpPr>
              <p:cNvPr id="3" name="ZoneTexte 2">
                <a:extLst>
                  <a:ext uri="{FF2B5EF4-FFF2-40B4-BE49-F238E27FC236}">
                    <a16:creationId xmlns:a16="http://schemas.microsoft.com/office/drawing/2014/main" id="{F99389CE-B478-5A42-A6D8-44C28CDA4786}"/>
                  </a:ext>
                </a:extLst>
              </p:cNvPr>
              <p:cNvSpPr txBox="1">
                <a:spLocks noRot="1" noChangeAspect="1" noMove="1" noResize="1" noEditPoints="1" noAdjustHandles="1" noChangeArrowheads="1" noChangeShapeType="1" noTextEdit="1"/>
              </p:cNvSpPr>
              <p:nvPr/>
            </p:nvSpPr>
            <p:spPr>
              <a:xfrm>
                <a:off x="7137937" y="2066189"/>
                <a:ext cx="1775012" cy="836255"/>
              </a:xfrm>
              <a:prstGeom prst="rect">
                <a:avLst/>
              </a:prstGeom>
              <a:blipFill>
                <a:blip r:embed="rId4"/>
                <a:stretch>
                  <a:fillRect t="-1493" r="-3571" b="-7463"/>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55861BCB-1253-1C49-8651-986C1D1E3CA7}"/>
              </a:ext>
            </a:extLst>
          </p:cNvPr>
          <p:cNvSpPr/>
          <p:nvPr/>
        </p:nvSpPr>
        <p:spPr>
          <a:xfrm>
            <a:off x="1228502" y="1087491"/>
            <a:ext cx="3647859" cy="397060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0" name="Connecteur en arc 9">
            <a:extLst>
              <a:ext uri="{FF2B5EF4-FFF2-40B4-BE49-F238E27FC236}">
                <a16:creationId xmlns:a16="http://schemas.microsoft.com/office/drawing/2014/main" id="{D20AD398-D627-0F3E-13EE-F6C884AAF444}"/>
              </a:ext>
            </a:extLst>
          </p:cNvPr>
          <p:cNvCxnSpPr/>
          <p:nvPr/>
        </p:nvCxnSpPr>
        <p:spPr>
          <a:xfrm>
            <a:off x="5010832" y="1338900"/>
            <a:ext cx="1048871" cy="941294"/>
          </a:xfrm>
          <a:prstGeom prst="curvedConnector3">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8654979F-0321-987E-D147-836D9360CC2C}"/>
              </a:ext>
            </a:extLst>
          </p:cNvPr>
          <p:cNvSpPr txBox="1"/>
          <p:nvPr/>
        </p:nvSpPr>
        <p:spPr>
          <a:xfrm>
            <a:off x="5450882" y="1032328"/>
            <a:ext cx="2850804" cy="784830"/>
          </a:xfrm>
          <a:prstGeom prst="rect">
            <a:avLst/>
          </a:prstGeom>
          <a:noFill/>
        </p:spPr>
        <p:txBody>
          <a:bodyPr wrap="square" rtlCol="0">
            <a:spAutoFit/>
          </a:bodyPr>
          <a:lstStyle/>
          <a:p>
            <a:pPr algn="ctr"/>
            <a:r>
              <a:rPr lang="en-GB" sz="1500"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Selection steps have to be included. Systematics, astrophysics, data properties !!</a:t>
            </a:r>
          </a:p>
        </p:txBody>
      </p:sp>
      <p:sp>
        <p:nvSpPr>
          <p:cNvPr id="12" name="Rectangle aux angles arrondis">
            <a:extLst>
              <a:ext uri="{FF2B5EF4-FFF2-40B4-BE49-F238E27FC236}">
                <a16:creationId xmlns:a16="http://schemas.microsoft.com/office/drawing/2014/main" id="{454630AB-F0FA-AB84-AFFF-7C002C6C8547}"/>
              </a:ext>
            </a:extLst>
          </p:cNvPr>
          <p:cNvSpPr/>
          <p:nvPr/>
        </p:nvSpPr>
        <p:spPr>
          <a:xfrm>
            <a:off x="-2607459" y="441804"/>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13" name="Rectangle aux angles arrondis">
            <a:extLst>
              <a:ext uri="{FF2B5EF4-FFF2-40B4-BE49-F238E27FC236}">
                <a16:creationId xmlns:a16="http://schemas.microsoft.com/office/drawing/2014/main" id="{866EF40E-9720-BE36-4AFB-D2B55C31464E}"/>
              </a:ext>
            </a:extLst>
          </p:cNvPr>
          <p:cNvSpPr/>
          <p:nvPr/>
        </p:nvSpPr>
        <p:spPr>
          <a:xfrm>
            <a:off x="8239885" y="4777032"/>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6" name="ZoneTexte 5">
            <a:extLst>
              <a:ext uri="{FF2B5EF4-FFF2-40B4-BE49-F238E27FC236}">
                <a16:creationId xmlns:a16="http://schemas.microsoft.com/office/drawing/2014/main" id="{F3AAC69F-8755-046A-E767-BB43A8C8CEEF}"/>
              </a:ext>
            </a:extLst>
          </p:cNvPr>
          <p:cNvSpPr txBox="1"/>
          <p:nvPr/>
        </p:nvSpPr>
        <p:spPr>
          <a:xfrm>
            <a:off x="111980" y="257370"/>
            <a:ext cx="7459980" cy="253916"/>
          </a:xfrm>
          <a:prstGeom prst="rect">
            <a:avLst/>
          </a:prstGeom>
          <a:noFill/>
        </p:spPr>
        <p:txBody>
          <a:bodyPr wrap="square">
            <a:spAutoFit/>
          </a:bodyPr>
          <a:lstStyle/>
          <a:p>
            <a:r>
              <a:rPr lang="es-ES" sz="1050" i="1" dirty="0">
                <a:latin typeface="Palatino" pitchFamily="2" charset="77"/>
                <a:ea typeface="Palatino" pitchFamily="2" charset="77"/>
              </a:rPr>
              <a:t>William </a:t>
            </a:r>
            <a:r>
              <a:rPr lang="es-ES" sz="1050" i="1" dirty="0" err="1">
                <a:latin typeface="Palatino" pitchFamily="2" charset="77"/>
                <a:ea typeface="Palatino" pitchFamily="2" charset="77"/>
              </a:rPr>
              <a:t>d’Assignies</a:t>
            </a:r>
            <a:endParaRPr lang="es-ES" sz="1050" i="1" dirty="0">
              <a:latin typeface="Palatino" pitchFamily="2" charset="77"/>
              <a:ea typeface="Palatino" pitchFamily="2" charset="77"/>
            </a:endParaRPr>
          </a:p>
        </p:txBody>
      </p:sp>
      <p:sp>
        <p:nvSpPr>
          <p:cNvPr id="9" name="Espace réservé du numéro de diapositive 29">
            <a:extLst>
              <a:ext uri="{FF2B5EF4-FFF2-40B4-BE49-F238E27FC236}">
                <a16:creationId xmlns:a16="http://schemas.microsoft.com/office/drawing/2014/main" id="{FC47DC98-71DE-E80B-3515-B4FA8AB20933}"/>
              </a:ext>
            </a:extLst>
          </p:cNvPr>
          <p:cNvSpPr txBox="1">
            <a:spLocks/>
          </p:cNvSpPr>
          <p:nvPr/>
        </p:nvSpPr>
        <p:spPr>
          <a:xfrm>
            <a:off x="8534401" y="4863101"/>
            <a:ext cx="506714" cy="23388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50" dirty="0"/>
              <a:t>12</a:t>
            </a:r>
            <a:endParaRPr lang="fr-ES" sz="1350" dirty="0"/>
          </a:p>
        </p:txBody>
      </p:sp>
      <p:pic>
        <p:nvPicPr>
          <p:cNvPr id="14" name="Image 1">
            <a:extLst>
              <a:ext uri="{FF2B5EF4-FFF2-40B4-BE49-F238E27FC236}">
                <a16:creationId xmlns:a16="http://schemas.microsoft.com/office/drawing/2014/main" id="{F9473BE1-A504-935C-016F-C96338152B85}"/>
              </a:ext>
            </a:extLst>
          </p:cNvPr>
          <p:cNvPicPr>
            <a:picLocks noChangeAspect="1"/>
          </p:cNvPicPr>
          <p:nvPr/>
        </p:nvPicPr>
        <p:blipFill>
          <a:blip r:embed="rId5"/>
          <a:stretch>
            <a:fillRect/>
          </a:stretch>
        </p:blipFill>
        <p:spPr>
          <a:xfrm>
            <a:off x="8012806" y="181627"/>
            <a:ext cx="1043189" cy="577503"/>
          </a:xfrm>
          <a:prstGeom prst="rect">
            <a:avLst/>
          </a:prstGeom>
        </p:spPr>
      </p:pic>
      <p:pic>
        <p:nvPicPr>
          <p:cNvPr id="15" name="Image 14">
            <a:extLst>
              <a:ext uri="{FF2B5EF4-FFF2-40B4-BE49-F238E27FC236}">
                <a16:creationId xmlns:a16="http://schemas.microsoft.com/office/drawing/2014/main" id="{26D2C801-3E01-F26D-2D10-5DC929382CB7}"/>
              </a:ext>
            </a:extLst>
          </p:cNvPr>
          <p:cNvPicPr>
            <a:picLocks noChangeAspect="1"/>
          </p:cNvPicPr>
          <p:nvPr/>
        </p:nvPicPr>
        <p:blipFill>
          <a:blip r:embed="rId6"/>
          <a:stretch>
            <a:fillRect/>
          </a:stretch>
        </p:blipFill>
        <p:spPr>
          <a:xfrm>
            <a:off x="8566459" y="838902"/>
            <a:ext cx="572043" cy="603532"/>
          </a:xfrm>
          <a:prstGeom prst="rect">
            <a:avLst/>
          </a:prstGeom>
        </p:spPr>
      </p:pic>
      <p:sp>
        <p:nvSpPr>
          <p:cNvPr id="16" name="Espace réservé du texte 8">
            <a:extLst>
              <a:ext uri="{FF2B5EF4-FFF2-40B4-BE49-F238E27FC236}">
                <a16:creationId xmlns:a16="http://schemas.microsoft.com/office/drawing/2014/main" id="{9F7AEE08-3886-60E0-E5CD-1F7111D0441E}"/>
              </a:ext>
            </a:extLst>
          </p:cNvPr>
          <p:cNvSpPr txBox="1"/>
          <p:nvPr/>
        </p:nvSpPr>
        <p:spPr>
          <a:xfrm>
            <a:off x="1344847" y="118649"/>
            <a:ext cx="6711584" cy="667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rIns="34289">
            <a:normAutofit/>
          </a:bodyPr>
          <a:lstStyle/>
          <a:p>
            <a:pPr lvl="1">
              <a:defRPr sz="3000"/>
            </a:pPr>
            <a:r>
              <a:rPr lang="en-GB" sz="2400" b="1" dirty="0">
                <a:latin typeface="Helvetica Neue" panose="02000503000000020004" pitchFamily="2" charset="0"/>
                <a:ea typeface="Helvetica Neue" panose="02000503000000020004" pitchFamily="2" charset="0"/>
                <a:cs typeface="Helvetica Neue" panose="02000503000000020004" pitchFamily="2" charset="0"/>
              </a:rPr>
              <a:t>Photometric surveys and the 3x2pt probe</a:t>
            </a:r>
          </a:p>
        </p:txBody>
      </p:sp>
    </p:spTree>
    <p:extLst>
      <p:ext uri="{BB962C8B-B14F-4D97-AF65-F5344CB8AC3E}">
        <p14:creationId xmlns:p14="http://schemas.microsoft.com/office/powerpoint/2010/main" val="3126084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2" name="Image 1">
            <a:extLst>
              <a:ext uri="{FF2B5EF4-FFF2-40B4-BE49-F238E27FC236}">
                <a16:creationId xmlns:a16="http://schemas.microsoft.com/office/drawing/2014/main" id="{C4659A36-2CF4-1748-5998-22F2873F2BAF}"/>
              </a:ext>
            </a:extLst>
          </p:cNvPr>
          <p:cNvPicPr>
            <a:picLocks noChangeAspect="1"/>
          </p:cNvPicPr>
          <p:nvPr/>
        </p:nvPicPr>
        <p:blipFill>
          <a:blip r:embed="rId3"/>
          <a:stretch>
            <a:fillRect/>
          </a:stretch>
        </p:blipFill>
        <p:spPr>
          <a:xfrm>
            <a:off x="8401050" y="82540"/>
            <a:ext cx="595519" cy="628300"/>
          </a:xfrm>
          <a:prstGeom prst="rect">
            <a:avLst/>
          </a:prstGeom>
        </p:spPr>
      </p:pic>
      <mc:AlternateContent xmlns:mc="http://schemas.openxmlformats.org/markup-compatibility/2006" xmlns:a14="http://schemas.microsoft.com/office/drawing/2010/main">
        <mc:Choice Requires="a14">
          <p:sp>
            <p:nvSpPr>
              <p:cNvPr id="198" name="Google Shape;198;p34"/>
              <p:cNvSpPr txBox="1"/>
              <p:nvPr/>
            </p:nvSpPr>
            <p:spPr>
              <a:xfrm>
                <a:off x="3987825" y="266400"/>
                <a:ext cx="4803600" cy="129263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sz="1600" b="1" dirty="0">
                    <a:latin typeface="Palatino" pitchFamily="2" charset="77"/>
                    <a:ea typeface="Palatino" pitchFamily="2" charset="77"/>
                    <a:cs typeface="EB Garamond"/>
                    <a:sym typeface="EB Garamond"/>
                  </a:rPr>
                  <a:t>source sample</a:t>
                </a:r>
                <a:r>
                  <a:rPr lang="fr-FR" sz="1600" dirty="0">
                    <a:latin typeface="Palatino" pitchFamily="2" charset="77"/>
                    <a:ea typeface="Palatino" pitchFamily="2" charset="77"/>
                    <a:cs typeface="EB Garamond"/>
                    <a:sym typeface="EB Garamond"/>
                  </a:rPr>
                  <a:t> = </a:t>
                </a:r>
                <a:r>
                  <a:rPr lang="fr-FR" sz="1600" dirty="0" err="1">
                    <a:latin typeface="Palatino" pitchFamily="2" charset="77"/>
                    <a:ea typeface="Palatino" pitchFamily="2" charset="77"/>
                    <a:cs typeface="EB Garamond"/>
                    <a:sym typeface="EB Garamond"/>
                  </a:rPr>
                  <a:t>Metadetection</a:t>
                </a:r>
                <a:r>
                  <a:rPr lang="fr-FR" sz="1600" dirty="0">
                    <a:latin typeface="Palatino" pitchFamily="2" charset="77"/>
                    <a:ea typeface="Palatino" pitchFamily="2" charset="77"/>
                    <a:cs typeface="EB Garamond"/>
                    <a:sym typeface="EB Garamond"/>
                  </a:rPr>
                  <a:t> </a:t>
                </a:r>
                <a:r>
                  <a:rPr lang="fr-FR" sz="1200" dirty="0">
                    <a:solidFill>
                      <a:schemeClr val="tx1"/>
                    </a:solidFill>
                    <a:latin typeface="Palatino" pitchFamily="2" charset="77"/>
                    <a:ea typeface="Palatino" pitchFamily="2" charset="77"/>
                    <a:cs typeface="EB Garamond"/>
                    <a:sym typeface="EB Garamond"/>
                  </a:rPr>
                  <a:t>(</a:t>
                </a:r>
                <a:r>
                  <a:rPr lang="fr-FR" sz="1200" i="1" dirty="0">
                    <a:solidFill>
                      <a:schemeClr val="tx1"/>
                    </a:solidFill>
                    <a:latin typeface="Palatino" pitchFamily="2" charset="77"/>
                    <a:ea typeface="Palatino" pitchFamily="2" charset="77"/>
                    <a:cs typeface="EB Garamond"/>
                    <a:sym typeface="EB Garamond"/>
                  </a:rPr>
                  <a:t>Yamamoto, Becker et al. </a:t>
                </a:r>
                <a:r>
                  <a:rPr lang="fr-FR" sz="1200" dirty="0">
                    <a:solidFill>
                      <a:schemeClr val="tx1"/>
                    </a:solidFill>
                    <a:latin typeface="Palatino" pitchFamily="2" charset="77"/>
                    <a:ea typeface="Palatino" pitchFamily="2" charset="77"/>
                    <a:cs typeface="EB Garamond"/>
                    <a:sym typeface="EB Garamond"/>
                  </a:rPr>
                  <a:t>)</a:t>
                </a:r>
              </a:p>
              <a:p>
                <a:pPr marL="285750" lvl="0" indent="-285750" algn="l" rtl="0">
                  <a:spcBef>
                    <a:spcPts val="0"/>
                  </a:spcBef>
                  <a:spcAft>
                    <a:spcPts val="0"/>
                  </a:spcAft>
                  <a:buFont typeface="Arial" panose="020B0604020202020204" pitchFamily="34" charset="0"/>
                  <a:buChar char="•"/>
                </a:pPr>
                <a:r>
                  <a:rPr lang="fr-FR" dirty="0">
                    <a:solidFill>
                      <a:schemeClr val="dk1"/>
                    </a:solidFill>
                    <a:latin typeface="Palatino" pitchFamily="2" charset="77"/>
                    <a:ea typeface="Palatino" pitchFamily="2" charset="77"/>
                    <a:cs typeface="EB Garamond"/>
                    <a:sym typeface="EB Garamond"/>
                  </a:rPr>
                  <a:t>~ 150 million galaxies</a:t>
                </a:r>
              </a:p>
              <a:p>
                <a:pPr marL="285750" lvl="0" indent="-285750" algn="l" rtl="0">
                  <a:spcBef>
                    <a:spcPts val="0"/>
                  </a:spcBef>
                  <a:spcAft>
                    <a:spcPts val="0"/>
                  </a:spcAft>
                  <a:buFont typeface="Arial" panose="020B0604020202020204" pitchFamily="34" charset="0"/>
                  <a:buChar char="•"/>
                </a:pPr>
                <a:r>
                  <a:rPr lang="fr-FR" dirty="0" err="1">
                    <a:solidFill>
                      <a:schemeClr val="dk1"/>
                    </a:solidFill>
                    <a:latin typeface="Palatino" pitchFamily="2" charset="77"/>
                    <a:ea typeface="Palatino" pitchFamily="2" charset="77"/>
                    <a:cs typeface="EB Garamond"/>
                    <a:sym typeface="EB Garamond"/>
                  </a:rPr>
                  <a:t>neff</a:t>
                </a:r>
                <a:r>
                  <a:rPr lang="fr-FR" dirty="0">
                    <a:solidFill>
                      <a:schemeClr val="dk1"/>
                    </a:solidFill>
                    <a:latin typeface="Palatino" pitchFamily="2" charset="77"/>
                    <a:ea typeface="Palatino" pitchFamily="2" charset="77"/>
                    <a:cs typeface="EB Garamond"/>
                    <a:sym typeface="EB Garamond"/>
                  </a:rPr>
                  <a:t> = 8 gals / arcmin2 and </a:t>
                </a:r>
                <a14:m>
                  <m:oMath xmlns:m="http://schemas.openxmlformats.org/officeDocument/2006/math">
                    <m:sSub>
                      <m:sSubPr>
                        <m:ctrlPr>
                          <a:rPr lang="fr-FR" b="0" i="1" smtClean="0">
                            <a:solidFill>
                              <a:schemeClr val="dk1"/>
                            </a:solidFill>
                            <a:latin typeface="Cambria Math" panose="02040503050406030204" pitchFamily="18" charset="0"/>
                            <a:ea typeface="Palatino" pitchFamily="2" charset="77"/>
                            <a:cs typeface="EB Garamond"/>
                            <a:sym typeface="EB Garamond"/>
                          </a:rPr>
                        </m:ctrlPr>
                      </m:sSubPr>
                      <m:e>
                        <m:r>
                          <a:rPr lang="fr-FR" b="0" i="1" smtClean="0">
                            <a:solidFill>
                              <a:schemeClr val="dk1"/>
                            </a:solidFill>
                            <a:latin typeface="Cambria Math" panose="02040503050406030204" pitchFamily="18" charset="0"/>
                            <a:ea typeface="Palatino" pitchFamily="2" charset="77"/>
                            <a:cs typeface="EB Garamond"/>
                            <a:sym typeface="EB Garamond"/>
                          </a:rPr>
                          <m:t>𝜎</m:t>
                        </m:r>
                      </m:e>
                      <m:sub>
                        <m:r>
                          <a:rPr lang="es-ES" b="0" i="1" smtClean="0">
                            <a:solidFill>
                              <a:schemeClr val="dk1"/>
                            </a:solidFill>
                            <a:latin typeface="Cambria Math" panose="02040503050406030204" pitchFamily="18" charset="0"/>
                            <a:ea typeface="Palatino" pitchFamily="2" charset="77"/>
                            <a:cs typeface="EB Garamond"/>
                            <a:sym typeface="EB Garamond"/>
                          </a:rPr>
                          <m:t>𝑒</m:t>
                        </m:r>
                      </m:sub>
                    </m:sSub>
                  </m:oMath>
                </a14:m>
                <a:r>
                  <a:rPr lang="fr-FR" dirty="0">
                    <a:solidFill>
                      <a:schemeClr val="dk1"/>
                    </a:solidFill>
                    <a:latin typeface="Palatino" pitchFamily="2" charset="77"/>
                    <a:ea typeface="Palatino" pitchFamily="2" charset="77"/>
                    <a:cs typeface="EB Garamond"/>
                    <a:sym typeface="EB Garamond"/>
                  </a:rPr>
                  <a:t>= 0.272 </a:t>
                </a:r>
              </a:p>
              <a:p>
                <a:pPr marL="285750" lvl="0" indent="-285750" algn="l" rtl="0">
                  <a:spcBef>
                    <a:spcPts val="0"/>
                  </a:spcBef>
                  <a:spcAft>
                    <a:spcPts val="0"/>
                  </a:spcAft>
                  <a:buFont typeface="Arial" panose="020B0604020202020204" pitchFamily="34" charset="0"/>
                  <a:buChar char="•"/>
                </a:pPr>
                <a:r>
                  <a:rPr lang="fr-FR" dirty="0">
                    <a:solidFill>
                      <a:schemeClr val="dk1"/>
                    </a:solidFill>
                    <a:latin typeface="Palatino" pitchFamily="2" charset="77"/>
                    <a:ea typeface="Palatino" pitchFamily="2" charset="77"/>
                    <a:cs typeface="EB Garamond"/>
                    <a:sym typeface="EB Garamond"/>
                  </a:rPr>
                  <a:t>Reduced shear bias (e.g. in blended objects). </a:t>
                </a:r>
              </a:p>
              <a:p>
                <a:pPr marL="285750" lvl="0" indent="-285750" algn="l" rtl="0">
                  <a:spcBef>
                    <a:spcPts val="0"/>
                  </a:spcBef>
                  <a:spcAft>
                    <a:spcPts val="0"/>
                  </a:spcAft>
                  <a:buFont typeface="Arial" panose="020B0604020202020204" pitchFamily="34" charset="0"/>
                  <a:buChar char="•"/>
                </a:pPr>
                <a:r>
                  <a:rPr lang="fr-FR" dirty="0">
                    <a:solidFill>
                      <a:srgbClr val="C00000"/>
                    </a:solidFill>
                    <a:latin typeface="Palatino" pitchFamily="2" charset="77"/>
                    <a:ea typeface="Palatino" pitchFamily="2" charset="77"/>
                    <a:cs typeface="EB Garamond"/>
                    <a:sym typeface="EB Garamond"/>
                  </a:rPr>
                  <a:t>50% more sources than Y3. </a:t>
                </a:r>
                <a:endParaRPr dirty="0">
                  <a:solidFill>
                    <a:srgbClr val="C00000"/>
                  </a:solidFill>
                  <a:latin typeface="Palatino" pitchFamily="2" charset="77"/>
                  <a:ea typeface="Palatino" pitchFamily="2" charset="77"/>
                  <a:cs typeface="EB Garamond"/>
                  <a:sym typeface="EB Garamond"/>
                </a:endParaRPr>
              </a:p>
            </p:txBody>
          </p:sp>
        </mc:Choice>
        <mc:Fallback xmlns="">
          <p:sp>
            <p:nvSpPr>
              <p:cNvPr id="198" name="Google Shape;198;p34"/>
              <p:cNvSpPr txBox="1">
                <a:spLocks noRot="1" noChangeAspect="1" noMove="1" noResize="1" noEditPoints="1" noAdjustHandles="1" noChangeArrowheads="1" noChangeShapeType="1" noTextEdit="1"/>
              </p:cNvSpPr>
              <p:nvPr/>
            </p:nvSpPr>
            <p:spPr>
              <a:xfrm>
                <a:off x="3987825" y="266400"/>
                <a:ext cx="4803600" cy="1292631"/>
              </a:xfrm>
              <a:prstGeom prst="rect">
                <a:avLst/>
              </a:prstGeom>
              <a:blipFill>
                <a:blip r:embed="rId4"/>
                <a:stretch>
                  <a:fillRect l="-526"/>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9" name="Google Shape;199;p34"/>
              <p:cNvSpPr txBox="1"/>
              <p:nvPr/>
            </p:nvSpPr>
            <p:spPr>
              <a:xfrm>
                <a:off x="3956925" y="1786800"/>
                <a:ext cx="4865400" cy="134001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sz="1600" b="1" dirty="0">
                    <a:latin typeface="Palatino" pitchFamily="2" charset="77"/>
                    <a:ea typeface="Palatino" pitchFamily="2" charset="77"/>
                    <a:cs typeface="EB Garamond"/>
                    <a:sym typeface="EB Garamond"/>
                  </a:rPr>
                  <a:t>lens sample </a:t>
                </a:r>
                <a:r>
                  <a:rPr lang="fr-FR" sz="1600" dirty="0">
                    <a:latin typeface="Palatino" pitchFamily="2" charset="77"/>
                    <a:ea typeface="Palatino" pitchFamily="2" charset="77"/>
                    <a:cs typeface="EB Garamond"/>
                    <a:sym typeface="EB Garamond"/>
                  </a:rPr>
                  <a:t> = </a:t>
                </a:r>
                <a:r>
                  <a:rPr lang="fr-FR" sz="1600" dirty="0" err="1">
                    <a:latin typeface="Palatino" pitchFamily="2" charset="77"/>
                    <a:ea typeface="Palatino" pitchFamily="2" charset="77"/>
                    <a:cs typeface="EB Garamond"/>
                    <a:sym typeface="EB Garamond"/>
                  </a:rPr>
                  <a:t>MagLim</a:t>
                </a:r>
                <a:r>
                  <a:rPr lang="fr-FR" sz="1600" dirty="0">
                    <a:latin typeface="Palatino" pitchFamily="2" charset="77"/>
                    <a:ea typeface="Palatino" pitchFamily="2" charset="77"/>
                    <a:cs typeface="EB Garamond"/>
                    <a:sym typeface="EB Garamond"/>
                  </a:rPr>
                  <a:t> ++ </a:t>
                </a:r>
                <a:r>
                  <a:rPr lang="fr-FR" sz="1200" dirty="0">
                    <a:solidFill>
                      <a:schemeClr val="tx1"/>
                    </a:solidFill>
                    <a:latin typeface="Palatino" pitchFamily="2" charset="77"/>
                    <a:ea typeface="Palatino" pitchFamily="2" charset="77"/>
                    <a:cs typeface="EB Garamond"/>
                    <a:sym typeface="EB Garamond"/>
                  </a:rPr>
                  <a:t>(</a:t>
                </a:r>
                <a:r>
                  <a:rPr lang="fr-FR" sz="1200" i="1" dirty="0" err="1">
                    <a:solidFill>
                      <a:schemeClr val="tx1"/>
                    </a:solidFill>
                    <a:latin typeface="Palatino" pitchFamily="2" charset="77"/>
                    <a:ea typeface="Palatino" pitchFamily="2" charset="77"/>
                    <a:cs typeface="EB Garamond"/>
                    <a:sym typeface="EB Garamond"/>
                  </a:rPr>
                  <a:t>Weaverdyck</a:t>
                </a:r>
                <a:r>
                  <a:rPr lang="fr-FR" sz="1200" i="1" dirty="0">
                    <a:solidFill>
                      <a:schemeClr val="tx1"/>
                    </a:solidFill>
                    <a:latin typeface="Palatino" pitchFamily="2" charset="77"/>
                    <a:ea typeface="Palatino" pitchFamily="2" charset="77"/>
                    <a:cs typeface="EB Garamond"/>
                    <a:sym typeface="EB Garamond"/>
                  </a:rPr>
                  <a:t>, Rodriguez et al. </a:t>
                </a:r>
                <a:r>
                  <a:rPr lang="fr-FR" sz="1200" dirty="0">
                    <a:solidFill>
                      <a:schemeClr val="tx1"/>
                    </a:solidFill>
                    <a:latin typeface="Palatino" pitchFamily="2" charset="77"/>
                    <a:ea typeface="Palatino" pitchFamily="2" charset="77"/>
                    <a:cs typeface="EB Garamond"/>
                    <a:sym typeface="EB Garamond"/>
                  </a:rPr>
                  <a:t>)</a:t>
                </a:r>
                <a:endParaRPr lang="fr-FR" sz="1600" dirty="0">
                  <a:solidFill>
                    <a:schemeClr val="tx1"/>
                  </a:solidFill>
                  <a:latin typeface="Palatino" pitchFamily="2" charset="77"/>
                  <a:ea typeface="Palatino" pitchFamily="2" charset="77"/>
                  <a:cs typeface="EB Garamond"/>
                  <a:sym typeface="EB Garamond"/>
                </a:endParaRPr>
              </a:p>
              <a:p>
                <a:pPr marL="285750" lvl="0" indent="-285750" algn="l" rtl="0">
                  <a:spcBef>
                    <a:spcPts val="0"/>
                  </a:spcBef>
                  <a:spcAft>
                    <a:spcPts val="0"/>
                  </a:spcAft>
                  <a:buFont typeface="Arial" panose="020B0604020202020204" pitchFamily="34" charset="0"/>
                  <a:buChar char="•"/>
                </a:pPr>
                <a:r>
                  <a:rPr lang="fr-FR" dirty="0">
                    <a:latin typeface="Palatino" pitchFamily="2" charset="77"/>
                    <a:ea typeface="Palatino" pitchFamily="2" charset="77"/>
                    <a:cs typeface="EB Garamond"/>
                    <a:sym typeface="EB Garamond"/>
                  </a:rPr>
                  <a:t>10 million galaxies with mag cut :  i &lt; 4 </a:t>
                </a:r>
                <a14:m>
                  <m:oMath xmlns:m="http://schemas.openxmlformats.org/officeDocument/2006/math">
                    <m:sSub>
                      <m:sSubPr>
                        <m:ctrlPr>
                          <a:rPr lang="fr-FR" i="1" dirty="0" smtClean="0">
                            <a:latin typeface="Cambria Math" panose="02040503050406030204" pitchFamily="18" charset="0"/>
                            <a:ea typeface="Palatino" pitchFamily="2" charset="77"/>
                            <a:cs typeface="EB Garamond"/>
                            <a:sym typeface="EB Garamond"/>
                          </a:rPr>
                        </m:ctrlPr>
                      </m:sSubPr>
                      <m:e>
                        <m:r>
                          <a:rPr lang="fr-FR" i="1" dirty="0" smtClean="0">
                            <a:latin typeface="Cambria Math" panose="02040503050406030204" pitchFamily="18" charset="0"/>
                            <a:ea typeface="Palatino" pitchFamily="2" charset="77"/>
                            <a:cs typeface="EB Garamond"/>
                            <a:sym typeface="EB Garamond"/>
                          </a:rPr>
                          <m:t>𝑧</m:t>
                        </m:r>
                      </m:e>
                      <m:sub>
                        <m:r>
                          <a:rPr lang="es-ES" b="0" i="1" dirty="0" smtClean="0">
                            <a:latin typeface="Cambria Math" panose="02040503050406030204" pitchFamily="18" charset="0"/>
                            <a:ea typeface="Palatino" pitchFamily="2" charset="77"/>
                            <a:cs typeface="EB Garamond"/>
                            <a:sym typeface="EB Garamond"/>
                          </a:rPr>
                          <m:t>𝑝ℎ𝑜𝑡𝑜</m:t>
                        </m:r>
                      </m:sub>
                    </m:sSub>
                  </m:oMath>
                </a14:m>
                <a:r>
                  <a:rPr lang="fr-FR" dirty="0">
                    <a:latin typeface="Palatino" pitchFamily="2" charset="77"/>
                    <a:ea typeface="Palatino" pitchFamily="2" charset="77"/>
                    <a:cs typeface="EB Garamond"/>
                    <a:sym typeface="EB Garamond"/>
                  </a:rPr>
                  <a:t> + 18</a:t>
                </a:r>
              </a:p>
              <a:p>
                <a:pPr marL="285750" lvl="0" indent="-285750" algn="l" rtl="0">
                  <a:spcBef>
                    <a:spcPts val="0"/>
                  </a:spcBef>
                  <a:spcAft>
                    <a:spcPts val="0"/>
                  </a:spcAft>
                  <a:buFont typeface="Arial" panose="020B0604020202020204" pitchFamily="34" charset="0"/>
                  <a:buChar char="•"/>
                </a:pPr>
                <a:r>
                  <a:rPr lang="fr-FR" dirty="0">
                    <a:solidFill>
                      <a:schemeClr val="dk1"/>
                    </a:solidFill>
                    <a:latin typeface="Palatino" pitchFamily="2" charset="77"/>
                    <a:ea typeface="Palatino" pitchFamily="2" charset="77"/>
                    <a:cs typeface="EB Garamond"/>
                    <a:sym typeface="EB Garamond"/>
                  </a:rPr>
                  <a:t>Selected by optimizing the </a:t>
                </a:r>
                <a:r>
                  <a:rPr lang="fr-FR" i="1" dirty="0" err="1">
                    <a:solidFill>
                      <a:schemeClr val="dk1"/>
                    </a:solidFill>
                    <a:latin typeface="Palatino" pitchFamily="2" charset="77"/>
                    <a:ea typeface="Palatino" pitchFamily="2" charset="77"/>
                    <a:cs typeface="EB Garamond"/>
                    <a:sym typeface="EB Garamond"/>
                  </a:rPr>
                  <a:t>w</a:t>
                </a:r>
                <a:r>
                  <a:rPr lang="fr-FR" dirty="0" err="1">
                    <a:solidFill>
                      <a:schemeClr val="dk1"/>
                    </a:solidFill>
                    <a:latin typeface="Palatino" pitchFamily="2" charset="77"/>
                    <a:ea typeface="Palatino" pitchFamily="2" charset="77"/>
                    <a:cs typeface="EB Garamond"/>
                    <a:sym typeface="EB Garamond"/>
                  </a:rPr>
                  <a:t>CDM</a:t>
                </a:r>
                <a:r>
                  <a:rPr lang="fr-FR" dirty="0">
                    <a:solidFill>
                      <a:schemeClr val="dk1"/>
                    </a:solidFill>
                    <a:latin typeface="Palatino" pitchFamily="2" charset="77"/>
                    <a:ea typeface="Palatino" pitchFamily="2" charset="77"/>
                    <a:cs typeface="EB Garamond"/>
                    <a:sym typeface="EB Garamond"/>
                  </a:rPr>
                  <a:t> constraints  by balancing density and photo-z.</a:t>
                </a:r>
                <a:endParaRPr lang="fr-FR" dirty="0">
                  <a:latin typeface="Palatino" pitchFamily="2" charset="77"/>
                  <a:ea typeface="Palatino" pitchFamily="2" charset="77"/>
                  <a:cs typeface="EB Garamond"/>
                  <a:sym typeface="EB Garamond"/>
                </a:endParaRPr>
              </a:p>
              <a:p>
                <a:pPr marL="0" lvl="0" indent="0" algn="l" rtl="0">
                  <a:spcBef>
                    <a:spcPts val="0"/>
                  </a:spcBef>
                  <a:spcAft>
                    <a:spcPts val="0"/>
                  </a:spcAft>
                  <a:buNone/>
                </a:pPr>
                <a:endParaRPr sz="1600" dirty="0">
                  <a:latin typeface="Palatino" pitchFamily="2" charset="77"/>
                  <a:ea typeface="Palatino" pitchFamily="2" charset="77"/>
                  <a:cs typeface="EB Garamond"/>
                  <a:sym typeface="EB Garamond"/>
                </a:endParaRPr>
              </a:p>
            </p:txBody>
          </p:sp>
        </mc:Choice>
        <mc:Fallback xmlns="">
          <p:sp>
            <p:nvSpPr>
              <p:cNvPr id="199" name="Google Shape;199;p34"/>
              <p:cNvSpPr txBox="1">
                <a:spLocks noRot="1" noChangeAspect="1" noMove="1" noResize="1" noEditPoints="1" noAdjustHandles="1" noChangeArrowheads="1" noChangeShapeType="1" noTextEdit="1"/>
              </p:cNvSpPr>
              <p:nvPr/>
            </p:nvSpPr>
            <p:spPr>
              <a:xfrm>
                <a:off x="3956925" y="1786800"/>
                <a:ext cx="4865400" cy="1340017"/>
              </a:xfrm>
              <a:prstGeom prst="rect">
                <a:avLst/>
              </a:prstGeom>
              <a:blipFill>
                <a:blip r:embed="rId5"/>
                <a:stretch>
                  <a:fillRect l="-521"/>
                </a:stretch>
              </a:blipFill>
              <a:ln>
                <a:noFill/>
              </a:ln>
            </p:spPr>
            <p:txBody>
              <a:bodyPr/>
              <a:lstStyle/>
              <a:p>
                <a:r>
                  <a:rPr lang="en-GB">
                    <a:noFill/>
                  </a:rPr>
                  <a:t> </a:t>
                </a:r>
              </a:p>
            </p:txBody>
          </p:sp>
        </mc:Fallback>
      </mc:AlternateContent>
      <p:sp>
        <p:nvSpPr>
          <p:cNvPr id="200" name="Google Shape;200;p34"/>
          <p:cNvSpPr txBox="1"/>
          <p:nvPr/>
        </p:nvSpPr>
        <p:spPr>
          <a:xfrm>
            <a:off x="4018725" y="3704275"/>
            <a:ext cx="4908900" cy="113874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200" b="1" i="1" dirty="0">
                <a:solidFill>
                  <a:schemeClr val="dk1"/>
                </a:solidFill>
                <a:latin typeface="Palatino" pitchFamily="2" charset="77"/>
                <a:ea typeface="Palatino" pitchFamily="2" charset="77"/>
                <a:cs typeface="EB Garamond"/>
                <a:sym typeface="EB Garamond"/>
              </a:rPr>
              <a:t>lens sample</a:t>
            </a:r>
            <a:r>
              <a:rPr lang="en" sz="1200" i="1" dirty="0">
                <a:solidFill>
                  <a:schemeClr val="dk1"/>
                </a:solidFill>
                <a:latin typeface="Palatino" pitchFamily="2" charset="77"/>
                <a:ea typeface="Palatino" pitchFamily="2" charset="77"/>
                <a:cs typeface="EB Garamond"/>
                <a:sym typeface="EB Garamond"/>
              </a:rPr>
              <a:t> </a:t>
            </a:r>
            <a:r>
              <a:rPr lang="en" sz="1200" b="1" i="1" dirty="0">
                <a:solidFill>
                  <a:schemeClr val="dk1"/>
                </a:solidFill>
                <a:latin typeface="Palatino" pitchFamily="2" charset="77"/>
                <a:ea typeface="Palatino" pitchFamily="2" charset="77"/>
                <a:cs typeface="EB Garamond"/>
                <a:sym typeface="EB Garamond"/>
              </a:rPr>
              <a:t>2</a:t>
            </a:r>
            <a:r>
              <a:rPr lang="en" sz="1200" i="1" dirty="0">
                <a:solidFill>
                  <a:schemeClr val="dk1"/>
                </a:solidFill>
                <a:latin typeface="Palatino" pitchFamily="2" charset="77"/>
                <a:ea typeface="Palatino" pitchFamily="2" charset="77"/>
                <a:cs typeface="EB Garamond"/>
                <a:sym typeface="EB Garamond"/>
              </a:rPr>
              <a:t> = broad      </a:t>
            </a:r>
            <a:r>
              <a:rPr lang="en" sz="1200" i="1" dirty="0" err="1">
                <a:solidFill>
                  <a:schemeClr val="dk1"/>
                </a:solidFill>
                <a:latin typeface="Palatino" pitchFamily="2" charset="77"/>
                <a:ea typeface="Palatino" pitchFamily="2" charset="77"/>
                <a:cs typeface="EB Garamond"/>
                <a:sym typeface="EB Garamond"/>
              </a:rPr>
              <a:t>redmagic</a:t>
            </a:r>
            <a:r>
              <a:rPr lang="en" sz="1200" i="1" dirty="0">
                <a:solidFill>
                  <a:schemeClr val="dk1"/>
                </a:solidFill>
                <a:latin typeface="Palatino" pitchFamily="2" charset="77"/>
                <a:ea typeface="Palatino" pitchFamily="2" charset="77"/>
                <a:cs typeface="EB Garamond"/>
                <a:sym typeface="EB Garamond"/>
              </a:rPr>
              <a:t>  </a:t>
            </a:r>
            <a:endParaRPr sz="1200" i="1" dirty="0">
              <a:solidFill>
                <a:schemeClr val="dk1"/>
              </a:solidFill>
              <a:latin typeface="Palatino" pitchFamily="2" charset="77"/>
              <a:ea typeface="Palatino" pitchFamily="2" charset="77"/>
              <a:cs typeface="EB Garamond"/>
              <a:sym typeface="EB Garamond"/>
            </a:endParaRPr>
          </a:p>
          <a:p>
            <a:pPr marL="0" lvl="0" indent="0" algn="l" rtl="0">
              <a:spcBef>
                <a:spcPts val="0"/>
              </a:spcBef>
              <a:spcAft>
                <a:spcPts val="0"/>
              </a:spcAft>
              <a:buClr>
                <a:schemeClr val="dk1"/>
              </a:buClr>
              <a:buSzPts val="1100"/>
              <a:buFont typeface="Arial"/>
              <a:buNone/>
            </a:pPr>
            <a:r>
              <a:rPr lang="en" sz="1200" i="1" dirty="0">
                <a:solidFill>
                  <a:schemeClr val="dk1"/>
                </a:solidFill>
                <a:latin typeface="Palatino" pitchFamily="2" charset="77"/>
                <a:ea typeface="Palatino" pitchFamily="2" charset="77"/>
                <a:cs typeface="EB Garamond"/>
                <a:sym typeface="EB Garamond"/>
              </a:rPr>
              <a:t>Twice more galaxies, a bit worse photo-z  than Y3</a:t>
            </a:r>
            <a:endParaRPr sz="1200" i="1" dirty="0">
              <a:solidFill>
                <a:schemeClr val="dk1"/>
              </a:solidFill>
              <a:latin typeface="Palatino" pitchFamily="2" charset="77"/>
              <a:ea typeface="Palatino" pitchFamily="2" charset="77"/>
              <a:cs typeface="EB Garamond"/>
              <a:sym typeface="EB Garamond"/>
            </a:endParaRPr>
          </a:p>
          <a:p>
            <a:pPr marL="0" lvl="0" indent="0" algn="l" rtl="0">
              <a:spcBef>
                <a:spcPts val="0"/>
              </a:spcBef>
              <a:spcAft>
                <a:spcPts val="0"/>
              </a:spcAft>
              <a:buClr>
                <a:schemeClr val="dk1"/>
              </a:buClr>
              <a:buSzPts val="1100"/>
              <a:buFont typeface="Arial"/>
              <a:buNone/>
            </a:pPr>
            <a:r>
              <a:rPr lang="en" sz="1200" b="1" i="1" dirty="0">
                <a:latin typeface="Palatino" pitchFamily="2" charset="77"/>
                <a:ea typeface="Palatino" pitchFamily="2" charset="77"/>
                <a:cs typeface="EB Garamond"/>
                <a:sym typeface="EB Garamond"/>
              </a:rPr>
              <a:t>source sample</a:t>
            </a:r>
            <a:r>
              <a:rPr lang="en" sz="1200" i="1" dirty="0">
                <a:latin typeface="Palatino" pitchFamily="2" charset="77"/>
                <a:ea typeface="Palatino" pitchFamily="2" charset="77"/>
                <a:cs typeface="EB Garamond"/>
                <a:sym typeface="EB Garamond"/>
              </a:rPr>
              <a:t> </a:t>
            </a:r>
            <a:r>
              <a:rPr lang="en" sz="1200" b="1" i="1" dirty="0">
                <a:latin typeface="Palatino" pitchFamily="2" charset="77"/>
                <a:ea typeface="Palatino" pitchFamily="2" charset="77"/>
                <a:cs typeface="EB Garamond"/>
                <a:sym typeface="EB Garamond"/>
              </a:rPr>
              <a:t>2</a:t>
            </a:r>
            <a:r>
              <a:rPr lang="en" sz="1200" i="1" dirty="0">
                <a:latin typeface="Palatino" pitchFamily="2" charset="77"/>
                <a:ea typeface="Palatino" pitchFamily="2" charset="77"/>
                <a:cs typeface="EB Garamond"/>
                <a:sym typeface="EB Garamond"/>
              </a:rPr>
              <a:t> = BFD  </a:t>
            </a:r>
            <a:r>
              <a:rPr lang="en" sz="1200" i="1" dirty="0">
                <a:solidFill>
                  <a:schemeClr val="dk1"/>
                </a:solidFill>
                <a:latin typeface="Palatino" pitchFamily="2" charset="77"/>
                <a:ea typeface="Palatino" pitchFamily="2" charset="77"/>
                <a:cs typeface="EB Garamond"/>
                <a:sym typeface="EB Garamond"/>
              </a:rPr>
              <a:t>[</a:t>
            </a:r>
            <a:r>
              <a:rPr lang="en" sz="1200" i="1" dirty="0" err="1">
                <a:solidFill>
                  <a:schemeClr val="dk1"/>
                </a:solidFill>
                <a:latin typeface="Palatino" pitchFamily="2" charset="77"/>
                <a:ea typeface="Palatino" pitchFamily="2" charset="77"/>
                <a:cs typeface="EB Garamond"/>
                <a:sym typeface="EB Garamond"/>
              </a:rPr>
              <a:t>bayesian</a:t>
            </a:r>
            <a:r>
              <a:rPr lang="en" sz="1200" i="1" dirty="0">
                <a:solidFill>
                  <a:schemeClr val="dk1"/>
                </a:solidFill>
                <a:latin typeface="Palatino" pitchFamily="2" charset="77"/>
                <a:ea typeface="Palatino" pitchFamily="2" charset="77"/>
                <a:cs typeface="EB Garamond"/>
                <a:sym typeface="EB Garamond"/>
              </a:rPr>
              <a:t> </a:t>
            </a:r>
            <a:r>
              <a:rPr lang="en" sz="1200" i="1" dirty="0" err="1">
                <a:solidFill>
                  <a:schemeClr val="dk1"/>
                </a:solidFill>
                <a:latin typeface="Palatino" pitchFamily="2" charset="77"/>
                <a:ea typeface="Palatino" pitchFamily="2" charset="77"/>
                <a:cs typeface="EB Garamond"/>
                <a:sym typeface="EB Garamond"/>
              </a:rPr>
              <a:t>fourier</a:t>
            </a:r>
            <a:r>
              <a:rPr lang="en" sz="1200" i="1" dirty="0">
                <a:solidFill>
                  <a:schemeClr val="dk1"/>
                </a:solidFill>
                <a:latin typeface="Palatino" pitchFamily="2" charset="77"/>
                <a:ea typeface="Palatino" pitchFamily="2" charset="77"/>
                <a:cs typeface="EB Garamond"/>
                <a:sym typeface="EB Garamond"/>
              </a:rPr>
              <a:t> domain</a:t>
            </a:r>
            <a:endParaRPr sz="1200" i="1" dirty="0">
              <a:solidFill>
                <a:schemeClr val="dk1"/>
              </a:solidFill>
              <a:latin typeface="Palatino" pitchFamily="2" charset="77"/>
              <a:ea typeface="Palatino" pitchFamily="2" charset="77"/>
              <a:cs typeface="EB Garamond"/>
              <a:sym typeface="EB Garamond"/>
            </a:endParaRPr>
          </a:p>
          <a:p>
            <a:pPr marL="0" lvl="0" indent="0" algn="l" rtl="0">
              <a:spcBef>
                <a:spcPts val="0"/>
              </a:spcBef>
              <a:spcAft>
                <a:spcPts val="0"/>
              </a:spcAft>
              <a:buClr>
                <a:schemeClr val="dk1"/>
              </a:buClr>
              <a:buSzPts val="1100"/>
              <a:buFont typeface="Arial"/>
              <a:buNone/>
            </a:pPr>
            <a:r>
              <a:rPr lang="en" sz="1200" i="1" dirty="0">
                <a:solidFill>
                  <a:schemeClr val="dk1"/>
                </a:solidFill>
                <a:latin typeface="Palatino" pitchFamily="2" charset="77"/>
                <a:ea typeface="Palatino" pitchFamily="2" charset="77"/>
                <a:cs typeface="EB Garamond"/>
                <a:sym typeface="EB Garamond"/>
              </a:rPr>
              <a:t>200 million shapes a bit worse shape noise than </a:t>
            </a:r>
            <a:r>
              <a:rPr lang="en" sz="1200" i="1" dirty="0" err="1">
                <a:solidFill>
                  <a:schemeClr val="dk1"/>
                </a:solidFill>
                <a:latin typeface="Palatino" pitchFamily="2" charset="77"/>
                <a:ea typeface="Palatino" pitchFamily="2" charset="77"/>
                <a:cs typeface="EB Garamond"/>
                <a:sym typeface="EB Garamond"/>
              </a:rPr>
              <a:t>metadetect</a:t>
            </a:r>
            <a:r>
              <a:rPr lang="en" sz="1200" i="1" dirty="0">
                <a:solidFill>
                  <a:schemeClr val="dk1"/>
                </a:solidFill>
                <a:latin typeface="Palatino" pitchFamily="2" charset="77"/>
                <a:ea typeface="Palatino" pitchFamily="2" charset="77"/>
                <a:cs typeface="EB Garamond"/>
                <a:sym typeface="EB Garamond"/>
              </a:rPr>
              <a:t> </a:t>
            </a:r>
            <a:endParaRPr sz="1200" i="1" dirty="0">
              <a:solidFill>
                <a:schemeClr val="dk1"/>
              </a:solidFill>
              <a:latin typeface="Palatino" pitchFamily="2" charset="77"/>
              <a:ea typeface="Palatino" pitchFamily="2" charset="77"/>
              <a:cs typeface="EB Garamond"/>
              <a:sym typeface="EB Garamond"/>
            </a:endParaRPr>
          </a:p>
          <a:p>
            <a:pPr marL="0" lvl="0" indent="0" algn="l" rtl="0">
              <a:spcBef>
                <a:spcPts val="0"/>
              </a:spcBef>
              <a:spcAft>
                <a:spcPts val="0"/>
              </a:spcAft>
              <a:buClr>
                <a:schemeClr val="dk1"/>
              </a:buClr>
              <a:buSzPts val="1100"/>
              <a:buFont typeface="Arial"/>
              <a:buNone/>
            </a:pPr>
            <a:r>
              <a:rPr lang="en" sz="1200" i="1" dirty="0">
                <a:solidFill>
                  <a:schemeClr val="dk1"/>
                </a:solidFill>
                <a:latin typeface="Palatino" pitchFamily="2" charset="77"/>
                <a:ea typeface="Palatino" pitchFamily="2" charset="77"/>
                <a:cs typeface="EB Garamond"/>
                <a:sym typeface="EB Garamond"/>
              </a:rPr>
              <a:t>[BFD → Bernstein and Armstrong 2014] </a:t>
            </a:r>
            <a:endParaRPr sz="1200" i="1" dirty="0">
              <a:solidFill>
                <a:schemeClr val="dk1"/>
              </a:solidFill>
              <a:latin typeface="Palatino" pitchFamily="2" charset="77"/>
              <a:ea typeface="Palatino" pitchFamily="2" charset="77"/>
              <a:cs typeface="EB Garamond"/>
              <a:sym typeface="EB Garamond"/>
            </a:endParaRPr>
          </a:p>
        </p:txBody>
      </p:sp>
      <p:pic>
        <p:nvPicPr>
          <p:cNvPr id="201" name="Google Shape;201;p34" descr="{&quot;font&quot;:{&quot;size&quot;:14,&quot;family&quot;:&quot;Arial&quot;,&quot;color&quot;:&quot;#000000&quot;},&quot;aid&quot;:null,&quot;backgroundColor&quot;:&quot;#FFFFFF&quot;,&quot;backgroundColorModified&quot;:null,&quot;id&quot;:&quot;4&quot;,&quot;code&quot;:&quot;$$\\chi^{2}$$&quot;,&quot;type&quot;:&quot;$$&quot;,&quot;ts&quot;:1641871344902,&quot;cs&quot;:&quot;aSy4eyBznxjIFnCsR3n64g==&quot;,&quot;size&quot;:{&quot;width&quot;:20.333333333333332,&quot;height&quot;:24}}"/>
          <p:cNvPicPr preferRelativeResize="0"/>
          <p:nvPr/>
        </p:nvPicPr>
        <p:blipFill>
          <a:blip r:embed="rId6">
            <a:alphaModFix/>
          </a:blip>
          <a:stretch>
            <a:fillRect/>
          </a:stretch>
        </p:blipFill>
        <p:spPr>
          <a:xfrm>
            <a:off x="6134550" y="3764773"/>
            <a:ext cx="171725" cy="202702"/>
          </a:xfrm>
          <a:prstGeom prst="rect">
            <a:avLst/>
          </a:prstGeom>
          <a:noFill/>
          <a:ln>
            <a:noFill/>
          </a:ln>
        </p:spPr>
      </p:pic>
      <p:sp>
        <p:nvSpPr>
          <p:cNvPr id="202" name="Google Shape;202;p34"/>
          <p:cNvSpPr txBox="1"/>
          <p:nvPr/>
        </p:nvSpPr>
        <p:spPr>
          <a:xfrm>
            <a:off x="4018725" y="3066125"/>
            <a:ext cx="5057700"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solidFill>
                  <a:schemeClr val="dk1"/>
                </a:solidFill>
                <a:latin typeface="Palatino" pitchFamily="2" charset="77"/>
                <a:ea typeface="Palatino" pitchFamily="2" charset="77"/>
                <a:cs typeface="EB Garamond"/>
                <a:sym typeface="EB Garamond"/>
              </a:rPr>
              <a:t>→ </a:t>
            </a:r>
            <a:r>
              <a:rPr lang="en" dirty="0">
                <a:solidFill>
                  <a:srgbClr val="CC0000"/>
                </a:solidFill>
                <a:latin typeface="Palatino" pitchFamily="2" charset="77"/>
                <a:ea typeface="Palatino" pitchFamily="2" charset="77"/>
                <a:cs typeface="EB Garamond"/>
                <a:sym typeface="EB Garamond"/>
              </a:rPr>
              <a:t>Both selections are being used in Stage IV</a:t>
            </a:r>
            <a:endParaRPr sz="1100" dirty="0">
              <a:solidFill>
                <a:srgbClr val="CC0000"/>
              </a:solidFill>
              <a:latin typeface="Palatino" pitchFamily="2" charset="77"/>
              <a:ea typeface="Palatino" pitchFamily="2" charset="77"/>
            </a:endParaRPr>
          </a:p>
        </p:txBody>
      </p:sp>
      <p:pic>
        <p:nvPicPr>
          <p:cNvPr id="203" name="Google Shape;203;p34"/>
          <p:cNvPicPr preferRelativeResize="0"/>
          <p:nvPr/>
        </p:nvPicPr>
        <p:blipFill>
          <a:blip r:embed="rId7">
            <a:alphaModFix/>
          </a:blip>
          <a:stretch>
            <a:fillRect/>
          </a:stretch>
        </p:blipFill>
        <p:spPr>
          <a:xfrm>
            <a:off x="470250" y="2859952"/>
            <a:ext cx="3078403" cy="2249575"/>
          </a:xfrm>
          <a:prstGeom prst="rect">
            <a:avLst/>
          </a:prstGeom>
          <a:noFill/>
          <a:ln>
            <a:noFill/>
          </a:ln>
        </p:spPr>
      </p:pic>
      <p:pic>
        <p:nvPicPr>
          <p:cNvPr id="204" name="Google Shape;204;p34"/>
          <p:cNvPicPr preferRelativeResize="0"/>
          <p:nvPr/>
        </p:nvPicPr>
        <p:blipFill>
          <a:blip r:embed="rId8">
            <a:alphaModFix/>
          </a:blip>
          <a:stretch>
            <a:fillRect/>
          </a:stretch>
        </p:blipFill>
        <p:spPr>
          <a:xfrm>
            <a:off x="470275" y="610250"/>
            <a:ext cx="3078350" cy="2249575"/>
          </a:xfrm>
          <a:prstGeom prst="rect">
            <a:avLst/>
          </a:prstGeom>
          <a:noFill/>
          <a:ln>
            <a:noFill/>
          </a:ln>
        </p:spPr>
      </p:pic>
      <p:sp>
        <p:nvSpPr>
          <p:cNvPr id="205" name="Google Shape;205;p34"/>
          <p:cNvSpPr txBox="1">
            <a:spLocks noGrp="1"/>
          </p:cNvSpPr>
          <p:nvPr>
            <p:ph type="title" idx="4294967295"/>
          </p:nvPr>
        </p:nvSpPr>
        <p:spPr>
          <a:xfrm>
            <a:off x="1754324" y="72886"/>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400" dirty="0">
                <a:solidFill>
                  <a:srgbClr val="3F85BA"/>
                </a:solidFill>
                <a:latin typeface="Palatino" pitchFamily="2" charset="77"/>
                <a:ea typeface="Palatino" pitchFamily="2" charset="77"/>
                <a:cs typeface="EB Garamond"/>
                <a:sym typeface="EB Garamond"/>
              </a:rPr>
              <a:t>Samples</a:t>
            </a:r>
            <a:endParaRPr sz="2400" b="1" dirty="0">
              <a:solidFill>
                <a:srgbClr val="3F85BA"/>
              </a:solidFill>
              <a:latin typeface="Palatino" pitchFamily="2" charset="77"/>
              <a:ea typeface="Palatino" pitchFamily="2" charset="77"/>
              <a:cs typeface="EB Garamond"/>
              <a:sym typeface="EB Garamond"/>
            </a:endParaRPr>
          </a:p>
        </p:txBody>
      </p:sp>
      <p:sp>
        <p:nvSpPr>
          <p:cNvPr id="206" name="Google Shape;206;p34"/>
          <p:cNvSpPr/>
          <p:nvPr/>
        </p:nvSpPr>
        <p:spPr>
          <a:xfrm>
            <a:off x="1663800" y="2629900"/>
            <a:ext cx="939300" cy="202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EB Garamond"/>
              <a:ea typeface="EB Garamond"/>
              <a:cs typeface="EB Garamond"/>
              <a:sym typeface="EB Garamond"/>
            </a:endParaRPr>
          </a:p>
        </p:txBody>
      </p:sp>
      <p:sp>
        <p:nvSpPr>
          <p:cNvPr id="207" name="Google Shape;207;p34"/>
          <p:cNvSpPr/>
          <p:nvPr/>
        </p:nvSpPr>
        <p:spPr>
          <a:xfrm>
            <a:off x="1663800" y="4866550"/>
            <a:ext cx="939300" cy="202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EB Garamond"/>
              <a:ea typeface="EB Garamond"/>
              <a:cs typeface="EB Garamond"/>
              <a:sym typeface="EB Garamond"/>
            </a:endParaRPr>
          </a:p>
        </p:txBody>
      </p:sp>
      <p:sp>
        <p:nvSpPr>
          <p:cNvPr id="208" name="Google Shape;208;p34"/>
          <p:cNvSpPr txBox="1"/>
          <p:nvPr/>
        </p:nvSpPr>
        <p:spPr>
          <a:xfrm>
            <a:off x="1965675" y="4695250"/>
            <a:ext cx="441300" cy="24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i="1">
                <a:solidFill>
                  <a:schemeClr val="dk1"/>
                </a:solidFill>
                <a:latin typeface="EB Garamond"/>
                <a:ea typeface="EB Garamond"/>
                <a:cs typeface="EB Garamond"/>
                <a:sym typeface="EB Garamond"/>
              </a:rPr>
              <a:t>z</a:t>
            </a:r>
            <a:endParaRPr sz="1800" i="1">
              <a:solidFill>
                <a:schemeClr val="dk1"/>
              </a:solidFill>
              <a:latin typeface="EB Garamond"/>
              <a:ea typeface="EB Garamond"/>
              <a:cs typeface="EB Garamond"/>
              <a:sym typeface="EB Garamond"/>
            </a:endParaRPr>
          </a:p>
        </p:txBody>
      </p:sp>
      <p:sp>
        <p:nvSpPr>
          <p:cNvPr id="209" name="Google Shape;209;p34"/>
          <p:cNvSpPr txBox="1"/>
          <p:nvPr/>
        </p:nvSpPr>
        <p:spPr>
          <a:xfrm>
            <a:off x="1965675" y="2485450"/>
            <a:ext cx="441300" cy="24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i="1">
                <a:solidFill>
                  <a:schemeClr val="dk1"/>
                </a:solidFill>
                <a:latin typeface="EB Garamond"/>
                <a:ea typeface="EB Garamond"/>
                <a:cs typeface="EB Garamond"/>
                <a:sym typeface="EB Garamond"/>
              </a:rPr>
              <a:t>z</a:t>
            </a:r>
            <a:endParaRPr sz="1800" i="1">
              <a:solidFill>
                <a:schemeClr val="dk1"/>
              </a:solidFill>
              <a:latin typeface="EB Garamond"/>
              <a:ea typeface="EB Garamond"/>
              <a:cs typeface="EB Garamond"/>
              <a:sym typeface="EB Garamond"/>
            </a:endParaRPr>
          </a:p>
        </p:txBody>
      </p:sp>
      <p:sp>
        <p:nvSpPr>
          <p:cNvPr id="4" name="Rectangle aux angles arrondis">
            <a:extLst>
              <a:ext uri="{FF2B5EF4-FFF2-40B4-BE49-F238E27FC236}">
                <a16:creationId xmlns:a16="http://schemas.microsoft.com/office/drawing/2014/main" id="{F82A0EEE-A0DD-8CA4-0E55-F7DA1D44BC3D}"/>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5" name="Rectangle aux angles arrondis">
            <a:extLst>
              <a:ext uri="{FF2B5EF4-FFF2-40B4-BE49-F238E27FC236}">
                <a16:creationId xmlns:a16="http://schemas.microsoft.com/office/drawing/2014/main" id="{184C08D4-69F0-2F65-30C0-A14293A47B7B}"/>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6" name="Espace réservé du numéro de diapositive 29">
            <a:extLst>
              <a:ext uri="{FF2B5EF4-FFF2-40B4-BE49-F238E27FC236}">
                <a16:creationId xmlns:a16="http://schemas.microsoft.com/office/drawing/2014/main" id="{B45A4152-31EC-3019-F7B0-385408A5F531}"/>
              </a:ext>
            </a:extLst>
          </p:cNvPr>
          <p:cNvSpPr txBox="1">
            <a:spLocks/>
          </p:cNvSpPr>
          <p:nvPr/>
        </p:nvSpPr>
        <p:spPr>
          <a:xfrm>
            <a:off x="8672496" y="4863100"/>
            <a:ext cx="471504" cy="23689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ES" sz="1350" dirty="0"/>
              <a:t>15</a:t>
            </a:r>
          </a:p>
        </p:txBody>
      </p:sp>
      <p:sp>
        <p:nvSpPr>
          <p:cNvPr id="3" name="ZoneTexte 2">
            <a:extLst>
              <a:ext uri="{FF2B5EF4-FFF2-40B4-BE49-F238E27FC236}">
                <a16:creationId xmlns:a16="http://schemas.microsoft.com/office/drawing/2014/main" id="{C8146293-52A8-555D-3991-0DFE9C341B08}"/>
              </a:ext>
            </a:extLst>
          </p:cNvPr>
          <p:cNvSpPr txBox="1"/>
          <p:nvPr/>
        </p:nvSpPr>
        <p:spPr>
          <a:xfrm>
            <a:off x="111980" y="257369"/>
            <a:ext cx="7459980"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5"/>
          <p:cNvSpPr txBox="1"/>
          <p:nvPr/>
        </p:nvSpPr>
        <p:spPr>
          <a:xfrm>
            <a:off x="89831" y="2392779"/>
            <a:ext cx="3458893" cy="739124"/>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Clr>
                <a:schemeClr val="dk1"/>
              </a:buClr>
              <a:buSzPts val="1500"/>
              <a:buFont typeface="EB Garamond"/>
              <a:buChar char="●"/>
            </a:pPr>
            <a:r>
              <a:rPr lang="en" dirty="0">
                <a:solidFill>
                  <a:schemeClr val="dk1"/>
                </a:solidFill>
                <a:latin typeface="Palatino" pitchFamily="2" charset="77"/>
                <a:ea typeface="Palatino" pitchFamily="2" charset="77"/>
                <a:cs typeface="EB Garamond"/>
                <a:sym typeface="EB Garamond"/>
              </a:rPr>
              <a:t>Use SOM to group galaxies, identify and remove colors with </a:t>
            </a:r>
            <a:r>
              <a:rPr lang="en" i="1" dirty="0">
                <a:solidFill>
                  <a:schemeClr val="dk1"/>
                </a:solidFill>
                <a:latin typeface="Palatino" pitchFamily="2" charset="77"/>
                <a:ea typeface="Palatino" pitchFamily="2" charset="77"/>
                <a:cs typeface="EB Garamond"/>
                <a:sym typeface="EB Garamond"/>
              </a:rPr>
              <a:t>bad photo-zs</a:t>
            </a:r>
            <a:endParaRPr dirty="0">
              <a:solidFill>
                <a:schemeClr val="dk1"/>
              </a:solidFill>
              <a:latin typeface="Palatino" pitchFamily="2" charset="77"/>
              <a:ea typeface="Palatino" pitchFamily="2" charset="77"/>
              <a:cs typeface="EB Garamond"/>
              <a:sym typeface="EB Garamond"/>
            </a:endParaRPr>
          </a:p>
          <a:p>
            <a:pPr marL="0" lvl="0" indent="0" algn="l" rtl="0">
              <a:spcBef>
                <a:spcPts val="1200"/>
              </a:spcBef>
              <a:spcAft>
                <a:spcPts val="0"/>
              </a:spcAft>
              <a:buNone/>
            </a:pPr>
            <a:endParaRPr sz="1800" dirty="0">
              <a:solidFill>
                <a:schemeClr val="dk1"/>
              </a:solidFill>
              <a:latin typeface="EB Garamond"/>
              <a:ea typeface="EB Garamond"/>
              <a:cs typeface="EB Garamond"/>
              <a:sym typeface="EB Garamond"/>
            </a:endParaRPr>
          </a:p>
        </p:txBody>
      </p:sp>
      <p:pic>
        <p:nvPicPr>
          <p:cNvPr id="215" name="Google Shape;215;p35"/>
          <p:cNvPicPr preferRelativeResize="0"/>
          <p:nvPr/>
        </p:nvPicPr>
        <p:blipFill>
          <a:blip r:embed="rId3">
            <a:alphaModFix/>
          </a:blip>
          <a:stretch>
            <a:fillRect/>
          </a:stretch>
        </p:blipFill>
        <p:spPr>
          <a:xfrm>
            <a:off x="4549743" y="3514989"/>
            <a:ext cx="1879775" cy="1687525"/>
          </a:xfrm>
          <a:prstGeom prst="rect">
            <a:avLst/>
          </a:prstGeom>
          <a:noFill/>
          <a:ln>
            <a:noFill/>
          </a:ln>
        </p:spPr>
      </p:pic>
      <p:sp>
        <p:nvSpPr>
          <p:cNvPr id="216" name="Google Shape;216;p35"/>
          <p:cNvSpPr txBox="1"/>
          <p:nvPr/>
        </p:nvSpPr>
        <p:spPr>
          <a:xfrm>
            <a:off x="-789658" y="6586478"/>
            <a:ext cx="4512300" cy="1101147"/>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Clr>
                <a:schemeClr val="dk1"/>
              </a:buClr>
              <a:buSzPts val="1500"/>
              <a:buFont typeface="EB Garamond"/>
              <a:buChar char="●"/>
            </a:pPr>
            <a:r>
              <a:rPr lang="en" dirty="0">
                <a:solidFill>
                  <a:schemeClr val="dk1"/>
                </a:solidFill>
                <a:latin typeface="Palatino" pitchFamily="2" charset="77"/>
                <a:ea typeface="Palatino" pitchFamily="2" charset="77"/>
                <a:cs typeface="EB Garamond"/>
                <a:sym typeface="EB Garamond"/>
              </a:rPr>
              <a:t>Improved EXTMASH </a:t>
            </a:r>
            <a:r>
              <a:rPr lang="en" i="1" dirty="0">
                <a:solidFill>
                  <a:schemeClr val="dk1"/>
                </a:solidFill>
                <a:latin typeface="Palatino" pitchFamily="2" charset="77"/>
                <a:ea typeface="Palatino" pitchFamily="2" charset="77"/>
                <a:cs typeface="EB Garamond"/>
                <a:sym typeface="EB Garamond"/>
              </a:rPr>
              <a:t>morphological </a:t>
            </a:r>
            <a:r>
              <a:rPr lang="en" dirty="0">
                <a:solidFill>
                  <a:schemeClr val="dk1"/>
                </a:solidFill>
                <a:latin typeface="Palatino" pitchFamily="2" charset="77"/>
                <a:ea typeface="Palatino" pitchFamily="2" charset="77"/>
                <a:cs typeface="EB Garamond"/>
                <a:sym typeface="EB Garamond"/>
              </a:rPr>
              <a:t>star cut</a:t>
            </a:r>
            <a:endParaRPr dirty="0">
              <a:solidFill>
                <a:schemeClr val="dk1"/>
              </a:solidFill>
              <a:latin typeface="Palatino" pitchFamily="2" charset="77"/>
              <a:ea typeface="Palatino" pitchFamily="2" charset="77"/>
              <a:cs typeface="EB Garamond"/>
              <a:sym typeface="EB Garamond"/>
            </a:endParaRPr>
          </a:p>
          <a:p>
            <a:pPr marL="457200" lvl="0" indent="-323850" algn="l" rtl="0">
              <a:lnSpc>
                <a:spcPct val="115000"/>
              </a:lnSpc>
              <a:spcBef>
                <a:spcPts val="0"/>
              </a:spcBef>
              <a:spcAft>
                <a:spcPts val="0"/>
              </a:spcAft>
              <a:buClr>
                <a:schemeClr val="dk1"/>
              </a:buClr>
              <a:buSzPts val="1500"/>
              <a:buFont typeface="EB Garamond"/>
              <a:buChar char="●"/>
            </a:pPr>
            <a:r>
              <a:rPr lang="en" dirty="0">
                <a:solidFill>
                  <a:schemeClr val="dk1"/>
                </a:solidFill>
                <a:latin typeface="Palatino" pitchFamily="2" charset="77"/>
                <a:ea typeface="Palatino" pitchFamily="2" charset="77"/>
                <a:cs typeface="EB Garamond"/>
                <a:sym typeface="EB Garamond"/>
              </a:rPr>
              <a:t>Match w/ NIR photometry from </a:t>
            </a:r>
            <a:r>
              <a:rPr lang="en" dirty="0" err="1">
                <a:solidFill>
                  <a:schemeClr val="dk1"/>
                </a:solidFill>
                <a:latin typeface="Palatino" pitchFamily="2" charset="77"/>
                <a:ea typeface="Palatino" pitchFamily="2" charset="77"/>
                <a:cs typeface="EB Garamond"/>
                <a:sym typeface="EB Garamond"/>
              </a:rPr>
              <a:t>unWISE</a:t>
            </a:r>
            <a:r>
              <a:rPr lang="en" dirty="0">
                <a:solidFill>
                  <a:schemeClr val="dk1"/>
                </a:solidFill>
                <a:latin typeface="Palatino" pitchFamily="2" charset="77"/>
                <a:ea typeface="Palatino" pitchFamily="2" charset="77"/>
                <a:cs typeface="EB Garamond"/>
                <a:sym typeface="EB Garamond"/>
              </a:rPr>
              <a:t> </a:t>
            </a:r>
            <a:endParaRPr dirty="0">
              <a:solidFill>
                <a:srgbClr val="FF0000"/>
              </a:solidFill>
              <a:latin typeface="Palatino" pitchFamily="2" charset="77"/>
              <a:ea typeface="Palatino" pitchFamily="2" charset="77"/>
              <a:cs typeface="EB Garamond"/>
              <a:sym typeface="EB Garamond"/>
            </a:endParaRPr>
          </a:p>
          <a:p>
            <a:pPr marL="457200" lvl="0" indent="-323850" algn="l" rtl="0">
              <a:lnSpc>
                <a:spcPct val="115000"/>
              </a:lnSpc>
              <a:spcBef>
                <a:spcPts val="0"/>
              </a:spcBef>
              <a:spcAft>
                <a:spcPts val="0"/>
              </a:spcAft>
              <a:buClr>
                <a:schemeClr val="dk1"/>
              </a:buClr>
              <a:buSzPts val="1500"/>
              <a:buFont typeface="EB Garamond"/>
              <a:buChar char="●"/>
            </a:pPr>
            <a:r>
              <a:rPr lang="en" dirty="0" err="1">
                <a:solidFill>
                  <a:schemeClr val="dk1"/>
                </a:solidFill>
                <a:latin typeface="Palatino" pitchFamily="2" charset="77"/>
                <a:ea typeface="Palatino" pitchFamily="2" charset="77"/>
                <a:cs typeface="EB Garamond"/>
                <a:sym typeface="EB Garamond"/>
              </a:rPr>
              <a:t>unWISE</a:t>
            </a:r>
            <a:r>
              <a:rPr lang="en" dirty="0">
                <a:solidFill>
                  <a:schemeClr val="dk1"/>
                </a:solidFill>
                <a:latin typeface="Palatino" pitchFamily="2" charset="77"/>
                <a:ea typeface="Palatino" pitchFamily="2" charset="77"/>
                <a:cs typeface="EB Garamond"/>
                <a:sym typeface="EB Garamond"/>
              </a:rPr>
              <a:t> cuts to remove stellar contamination</a:t>
            </a:r>
            <a:endParaRPr dirty="0">
              <a:solidFill>
                <a:schemeClr val="dk1"/>
              </a:solidFill>
              <a:latin typeface="Palatino" pitchFamily="2" charset="77"/>
              <a:ea typeface="Palatino" pitchFamily="2" charset="77"/>
              <a:cs typeface="EB Garamond"/>
              <a:sym typeface="EB Garamond"/>
            </a:endParaRPr>
          </a:p>
          <a:p>
            <a:pPr marL="914400" lvl="1" indent="-323850" algn="l" rtl="0">
              <a:lnSpc>
                <a:spcPct val="115000"/>
              </a:lnSpc>
              <a:spcBef>
                <a:spcPts val="0"/>
              </a:spcBef>
              <a:spcAft>
                <a:spcPts val="0"/>
              </a:spcAft>
              <a:buClr>
                <a:schemeClr val="dk1"/>
              </a:buClr>
              <a:buSzPts val="1500"/>
              <a:buFont typeface="EB Garamond"/>
              <a:buChar char="○"/>
            </a:pPr>
            <a:r>
              <a:rPr lang="en" sz="1200" dirty="0">
                <a:solidFill>
                  <a:schemeClr val="dk1"/>
                </a:solidFill>
                <a:latin typeface="Palatino" pitchFamily="2" charset="77"/>
                <a:ea typeface="Palatino" pitchFamily="2" charset="77"/>
                <a:cs typeface="EB Garamond"/>
                <a:sym typeface="EB Garamond"/>
              </a:rPr>
              <a:t>up to 15% at low latitudes!</a:t>
            </a:r>
            <a:endParaRPr dirty="0">
              <a:solidFill>
                <a:schemeClr val="dk1"/>
              </a:solidFill>
              <a:latin typeface="Palatino" pitchFamily="2" charset="77"/>
              <a:ea typeface="Palatino" pitchFamily="2" charset="77"/>
              <a:cs typeface="EB Garamond"/>
              <a:sym typeface="EB Garamond"/>
            </a:endParaRPr>
          </a:p>
        </p:txBody>
      </p:sp>
      <p:pic>
        <p:nvPicPr>
          <p:cNvPr id="217" name="Google Shape;217;p35"/>
          <p:cNvPicPr preferRelativeResize="0"/>
          <p:nvPr/>
        </p:nvPicPr>
        <p:blipFill>
          <a:blip r:embed="rId4">
            <a:alphaModFix/>
          </a:blip>
          <a:stretch>
            <a:fillRect/>
          </a:stretch>
        </p:blipFill>
        <p:spPr>
          <a:xfrm>
            <a:off x="6734593" y="3377152"/>
            <a:ext cx="1199400" cy="1802976"/>
          </a:xfrm>
          <a:prstGeom prst="rect">
            <a:avLst/>
          </a:prstGeom>
          <a:noFill/>
          <a:ln>
            <a:noFill/>
          </a:ln>
        </p:spPr>
      </p:pic>
      <p:sp>
        <p:nvSpPr>
          <p:cNvPr id="218" name="Google Shape;218;p35"/>
          <p:cNvSpPr/>
          <p:nvPr/>
        </p:nvSpPr>
        <p:spPr>
          <a:xfrm>
            <a:off x="4881743" y="3381914"/>
            <a:ext cx="1597200" cy="169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mc:AlternateContent xmlns:mc="http://schemas.openxmlformats.org/markup-compatibility/2006" xmlns:a14="http://schemas.microsoft.com/office/drawing/2010/main">
        <mc:Choice Requires="a14">
          <p:sp>
            <p:nvSpPr>
              <p:cNvPr id="219" name="Google Shape;219;p35"/>
              <p:cNvSpPr txBox="1"/>
              <p:nvPr/>
            </p:nvSpPr>
            <p:spPr>
              <a:xfrm>
                <a:off x="309929" y="1941033"/>
                <a:ext cx="2696270" cy="400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fr-FR" sz="1800" b="1" dirty="0">
                    <a:solidFill>
                      <a:schemeClr val="dk1"/>
                    </a:solidFill>
                    <a:latin typeface="Palatino" pitchFamily="2" charset="77"/>
                    <a:ea typeface="Palatino" pitchFamily="2" charset="77"/>
                    <a:cs typeface="EB Garamond"/>
                    <a:sym typeface="EB Garamond"/>
                  </a:rPr>
                  <a:t>Photo-</a:t>
                </a:r>
                <a14:m>
                  <m:oMath xmlns:m="http://schemas.openxmlformats.org/officeDocument/2006/math">
                    <m:r>
                      <a:rPr lang="fr-FR" sz="1800" b="1" i="1" smtClean="0">
                        <a:solidFill>
                          <a:schemeClr val="dk1"/>
                        </a:solidFill>
                        <a:latin typeface="Cambria Math" panose="02040503050406030204" pitchFamily="18" charset="0"/>
                        <a:ea typeface="Palatino" pitchFamily="2" charset="77"/>
                        <a:cs typeface="EB Garamond"/>
                        <a:sym typeface="EB Garamond"/>
                      </a:rPr>
                      <m:t>𝒛</m:t>
                    </m:r>
                  </m:oMath>
                </a14:m>
                <a:r>
                  <a:rPr lang="fr-FR" sz="1800" b="1" dirty="0">
                    <a:solidFill>
                      <a:schemeClr val="dk1"/>
                    </a:solidFill>
                    <a:latin typeface="Palatino" pitchFamily="2" charset="77"/>
                    <a:ea typeface="Palatino" pitchFamily="2" charset="77"/>
                    <a:cs typeface="EB Garamond"/>
                    <a:sym typeface="EB Garamond"/>
                  </a:rPr>
                  <a:t> </a:t>
                </a:r>
                <a:r>
                  <a:rPr lang="fr-FR" sz="1800" b="1" dirty="0" err="1">
                    <a:solidFill>
                      <a:schemeClr val="dk1"/>
                    </a:solidFill>
                    <a:latin typeface="Palatino" pitchFamily="2" charset="77"/>
                    <a:ea typeface="Palatino" pitchFamily="2" charset="77"/>
                    <a:cs typeface="EB Garamond"/>
                    <a:sym typeface="EB Garamond"/>
                  </a:rPr>
                  <a:t>quality</a:t>
                </a:r>
                <a:r>
                  <a:rPr lang="fr-FR" sz="1800" b="1" dirty="0">
                    <a:solidFill>
                      <a:schemeClr val="dk1"/>
                    </a:solidFill>
                    <a:latin typeface="Palatino" pitchFamily="2" charset="77"/>
                    <a:ea typeface="Palatino" pitchFamily="2" charset="77"/>
                    <a:cs typeface="EB Garamond"/>
                    <a:sym typeface="EB Garamond"/>
                  </a:rPr>
                  <a:t> </a:t>
                </a:r>
                <a:r>
                  <a:rPr lang="fr-FR" sz="1800" b="1" dirty="0" err="1">
                    <a:solidFill>
                      <a:schemeClr val="dk1"/>
                    </a:solidFill>
                    <a:latin typeface="Palatino" pitchFamily="2" charset="77"/>
                    <a:ea typeface="Palatino" pitchFamily="2" charset="77"/>
                    <a:cs typeface="EB Garamond"/>
                    <a:sym typeface="EB Garamond"/>
                  </a:rPr>
                  <a:t>cuts</a:t>
                </a:r>
                <a:r>
                  <a:rPr lang="fr-FR" sz="1800" b="1" dirty="0">
                    <a:solidFill>
                      <a:schemeClr val="dk1"/>
                    </a:solidFill>
                    <a:latin typeface="Palatino" pitchFamily="2" charset="77"/>
                    <a:ea typeface="Palatino" pitchFamily="2" charset="77"/>
                    <a:cs typeface="EB Garamond"/>
                    <a:sym typeface="EB Garamond"/>
                  </a:rPr>
                  <a:t> </a:t>
                </a:r>
              </a:p>
              <a:p>
                <a:pPr marL="0" lvl="0" indent="0" algn="l" rtl="0">
                  <a:spcBef>
                    <a:spcPts val="1200"/>
                  </a:spcBef>
                  <a:spcAft>
                    <a:spcPts val="0"/>
                  </a:spcAft>
                  <a:buNone/>
                </a:pPr>
                <a:endParaRPr sz="1800" dirty="0">
                  <a:solidFill>
                    <a:schemeClr val="dk1"/>
                  </a:solidFill>
                  <a:latin typeface="EB Garamond"/>
                  <a:ea typeface="EB Garamond"/>
                  <a:cs typeface="EB Garamond"/>
                  <a:sym typeface="EB Garamond"/>
                </a:endParaRPr>
              </a:p>
            </p:txBody>
          </p:sp>
        </mc:Choice>
        <mc:Fallback xmlns="">
          <p:sp>
            <p:nvSpPr>
              <p:cNvPr id="219" name="Google Shape;219;p35"/>
              <p:cNvSpPr txBox="1">
                <a:spLocks noRot="1" noChangeAspect="1" noMove="1" noResize="1" noEditPoints="1" noAdjustHandles="1" noChangeArrowheads="1" noChangeShapeType="1" noTextEdit="1"/>
              </p:cNvSpPr>
              <p:nvPr/>
            </p:nvSpPr>
            <p:spPr>
              <a:xfrm>
                <a:off x="309929" y="1941033"/>
                <a:ext cx="2696270" cy="400200"/>
              </a:xfrm>
              <a:prstGeom prst="rect">
                <a:avLst/>
              </a:prstGeom>
              <a:blipFill>
                <a:blip r:embed="rId5"/>
                <a:stretch>
                  <a:fillRect l="-1878" b="-33333"/>
                </a:stretch>
              </a:blipFill>
              <a:ln>
                <a:noFill/>
              </a:ln>
            </p:spPr>
            <p:txBody>
              <a:bodyPr/>
              <a:lstStyle/>
              <a:p>
                <a:r>
                  <a:rPr lang="en-GB">
                    <a:noFill/>
                  </a:rPr>
                  <a:t> </a:t>
                </a:r>
              </a:p>
            </p:txBody>
          </p:sp>
        </mc:Fallback>
      </mc:AlternateContent>
      <p:sp>
        <p:nvSpPr>
          <p:cNvPr id="220" name="Google Shape;220;p35"/>
          <p:cNvSpPr txBox="1"/>
          <p:nvPr/>
        </p:nvSpPr>
        <p:spPr>
          <a:xfrm>
            <a:off x="300493" y="3299727"/>
            <a:ext cx="6927900" cy="400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dirty="0">
                <a:solidFill>
                  <a:schemeClr val="dk1"/>
                </a:solidFill>
                <a:latin typeface="Palatino" pitchFamily="2" charset="77"/>
                <a:ea typeface="Palatino" pitchFamily="2" charset="77"/>
                <a:cs typeface="EB Garamond"/>
                <a:sym typeface="EB Garamond"/>
              </a:rPr>
              <a:t>Improved star-galaxy separation </a:t>
            </a:r>
            <a:endParaRPr sz="1800" b="1" dirty="0">
              <a:solidFill>
                <a:schemeClr val="dk1"/>
              </a:solidFill>
              <a:latin typeface="Palatino" pitchFamily="2" charset="77"/>
              <a:ea typeface="Palatino" pitchFamily="2" charset="77"/>
              <a:cs typeface="EB Garamond"/>
              <a:sym typeface="EB Garamond"/>
            </a:endParaRPr>
          </a:p>
          <a:p>
            <a:pPr marL="0" lvl="0" indent="0" algn="l" rtl="0">
              <a:spcBef>
                <a:spcPts val="1200"/>
              </a:spcBef>
              <a:spcAft>
                <a:spcPts val="0"/>
              </a:spcAft>
              <a:buNone/>
            </a:pPr>
            <a:endParaRPr sz="1800" dirty="0">
              <a:solidFill>
                <a:schemeClr val="dk1"/>
              </a:solidFill>
              <a:latin typeface="EB Garamond"/>
              <a:ea typeface="EB Garamond"/>
              <a:cs typeface="EB Garamond"/>
              <a:sym typeface="EB Garamond"/>
            </a:endParaRPr>
          </a:p>
        </p:txBody>
      </p:sp>
      <p:sp>
        <p:nvSpPr>
          <p:cNvPr id="221" name="Google Shape;221;p35"/>
          <p:cNvSpPr txBox="1"/>
          <p:nvPr/>
        </p:nvSpPr>
        <p:spPr>
          <a:xfrm>
            <a:off x="4932793" y="3509164"/>
            <a:ext cx="887400" cy="16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chemeClr val="dk2"/>
                </a:solidFill>
              </a:rPr>
              <a:t>galaxies</a:t>
            </a:r>
            <a:endParaRPr sz="1300">
              <a:solidFill>
                <a:schemeClr val="dk2"/>
              </a:solidFill>
            </a:endParaRPr>
          </a:p>
        </p:txBody>
      </p:sp>
      <p:sp>
        <p:nvSpPr>
          <p:cNvPr id="222" name="Google Shape;222;p35"/>
          <p:cNvSpPr txBox="1"/>
          <p:nvPr/>
        </p:nvSpPr>
        <p:spPr>
          <a:xfrm>
            <a:off x="5847193" y="4499764"/>
            <a:ext cx="887400" cy="16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chemeClr val="dk2"/>
                </a:solidFill>
              </a:rPr>
              <a:t>stars</a:t>
            </a:r>
            <a:endParaRPr sz="1300">
              <a:solidFill>
                <a:schemeClr val="dk2"/>
              </a:solidFill>
            </a:endParaRPr>
          </a:p>
        </p:txBody>
      </p:sp>
      <p:pic>
        <p:nvPicPr>
          <p:cNvPr id="223" name="Google Shape;223;p35" title="Screenshot 2025-07-16 at 16.44.19.png"/>
          <p:cNvPicPr preferRelativeResize="0"/>
          <p:nvPr/>
        </p:nvPicPr>
        <p:blipFill>
          <a:blip r:embed="rId6">
            <a:alphaModFix/>
          </a:blip>
          <a:stretch>
            <a:fillRect/>
          </a:stretch>
        </p:blipFill>
        <p:spPr>
          <a:xfrm>
            <a:off x="5806800" y="1778994"/>
            <a:ext cx="2649703" cy="1578700"/>
          </a:xfrm>
          <a:prstGeom prst="rect">
            <a:avLst/>
          </a:prstGeom>
          <a:noFill/>
          <a:ln>
            <a:noFill/>
          </a:ln>
        </p:spPr>
      </p:pic>
      <p:pic>
        <p:nvPicPr>
          <p:cNvPr id="224" name="Google Shape;224;p35" title="Screenshot 2025-07-16 at 16.44.05.png"/>
          <p:cNvPicPr preferRelativeResize="0"/>
          <p:nvPr/>
        </p:nvPicPr>
        <p:blipFill>
          <a:blip r:embed="rId7">
            <a:alphaModFix/>
          </a:blip>
          <a:stretch>
            <a:fillRect/>
          </a:stretch>
        </p:blipFill>
        <p:spPr>
          <a:xfrm>
            <a:off x="3814280" y="1861741"/>
            <a:ext cx="1874583" cy="1456548"/>
          </a:xfrm>
          <a:prstGeom prst="rect">
            <a:avLst/>
          </a:prstGeom>
          <a:noFill/>
          <a:ln>
            <a:noFill/>
          </a:ln>
        </p:spPr>
      </p:pic>
      <p:sp>
        <p:nvSpPr>
          <p:cNvPr id="225" name="Google Shape;225;p35"/>
          <p:cNvSpPr txBox="1">
            <a:spLocks noGrp="1"/>
          </p:cNvSpPr>
          <p:nvPr>
            <p:ph type="title"/>
          </p:nvPr>
        </p:nvSpPr>
        <p:spPr>
          <a:xfrm>
            <a:off x="1754324" y="65503"/>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400" b="1" dirty="0" err="1">
                <a:solidFill>
                  <a:srgbClr val="3F85BA"/>
                </a:solidFill>
                <a:latin typeface="Palatino" pitchFamily="2" charset="77"/>
                <a:ea typeface="Palatino" pitchFamily="2" charset="77"/>
                <a:cs typeface="EB Garamond"/>
                <a:sym typeface="EB Garamond"/>
              </a:rPr>
              <a:t>Maglim</a:t>
            </a:r>
            <a:r>
              <a:rPr lang="en" sz="2400" b="1" dirty="0">
                <a:solidFill>
                  <a:srgbClr val="3F85BA"/>
                </a:solidFill>
                <a:latin typeface="Palatino" pitchFamily="2" charset="77"/>
                <a:ea typeface="Palatino" pitchFamily="2" charset="77"/>
                <a:cs typeface="EB Garamond"/>
                <a:sym typeface="EB Garamond"/>
              </a:rPr>
              <a:t>++ </a:t>
            </a:r>
            <a:endParaRPr sz="2400" b="1" dirty="0">
              <a:solidFill>
                <a:srgbClr val="3F85BA"/>
              </a:solidFill>
              <a:latin typeface="Palatino" pitchFamily="2" charset="77"/>
              <a:ea typeface="Palatino" pitchFamily="2" charset="77"/>
              <a:cs typeface="EB Garamond"/>
              <a:sym typeface="EB Garamond"/>
            </a:endParaRPr>
          </a:p>
        </p:txBody>
      </p:sp>
      <p:sp>
        <p:nvSpPr>
          <p:cNvPr id="226" name="Google Shape;226;p35"/>
          <p:cNvSpPr txBox="1"/>
          <p:nvPr/>
        </p:nvSpPr>
        <p:spPr>
          <a:xfrm>
            <a:off x="3006199" y="45937"/>
            <a:ext cx="4045231" cy="564227"/>
          </a:xfrm>
          <a:prstGeom prst="rect">
            <a:avLst/>
          </a:prstGeom>
          <a:noFill/>
          <a:ln>
            <a:noFill/>
          </a:ln>
        </p:spPr>
        <p:txBody>
          <a:bodyPr spcFirstLastPara="1" wrap="square" lIns="91425" tIns="91425" rIns="91425" bIns="91425" anchor="t" anchorCtr="0">
            <a:spAutoFit/>
          </a:bodyPr>
          <a:lstStyle/>
          <a:p>
            <a:pPr marL="457200" lvl="0" indent="0" algn="l" rtl="0">
              <a:spcBef>
                <a:spcPts val="800"/>
              </a:spcBef>
              <a:spcAft>
                <a:spcPts val="0"/>
              </a:spcAft>
              <a:buNone/>
            </a:pPr>
            <a:r>
              <a:rPr lang="en" sz="1700" i="1" dirty="0">
                <a:solidFill>
                  <a:srgbClr val="78206E"/>
                </a:solidFill>
                <a:latin typeface="Palatino" pitchFamily="2" charset="77"/>
                <a:ea typeface="Palatino" pitchFamily="2" charset="77"/>
                <a:cs typeface="EB Garamond"/>
                <a:sym typeface="EB Garamond"/>
              </a:rPr>
              <a:t>(</a:t>
            </a:r>
            <a:r>
              <a:rPr lang="en" sz="1800" i="1" dirty="0" err="1">
                <a:solidFill>
                  <a:srgbClr val="78206E"/>
                </a:solidFill>
                <a:latin typeface="Palatino" pitchFamily="2" charset="77"/>
                <a:ea typeface="Palatino" pitchFamily="2" charset="77"/>
                <a:cs typeface="EB Garamond"/>
                <a:sym typeface="EB Garamond"/>
              </a:rPr>
              <a:t>Weaverdyck</a:t>
            </a:r>
            <a:r>
              <a:rPr lang="en" sz="1800" i="1" dirty="0">
                <a:solidFill>
                  <a:srgbClr val="78206E"/>
                </a:solidFill>
                <a:latin typeface="Palatino" pitchFamily="2" charset="77"/>
                <a:ea typeface="Palatino" pitchFamily="2" charset="77"/>
                <a:cs typeface="EB Garamond"/>
                <a:sym typeface="EB Garamond"/>
              </a:rPr>
              <a:t>, Rodriguez</a:t>
            </a:r>
            <a:r>
              <a:rPr lang="en" sz="1700" i="1" dirty="0">
                <a:solidFill>
                  <a:srgbClr val="78206E"/>
                </a:solidFill>
                <a:latin typeface="Palatino" pitchFamily="2" charset="77"/>
                <a:ea typeface="Palatino" pitchFamily="2" charset="77"/>
                <a:cs typeface="EB Garamond"/>
                <a:sym typeface="EB Garamond"/>
              </a:rPr>
              <a:t> et al.)</a:t>
            </a:r>
            <a:endParaRPr dirty="0">
              <a:latin typeface="Palatino" pitchFamily="2" charset="77"/>
              <a:ea typeface="Palatino" pitchFamily="2" charset="77"/>
            </a:endParaRPr>
          </a:p>
        </p:txBody>
      </p:sp>
      <p:sp>
        <p:nvSpPr>
          <p:cNvPr id="2" name="Rectangle aux angles arrondis">
            <a:extLst>
              <a:ext uri="{FF2B5EF4-FFF2-40B4-BE49-F238E27FC236}">
                <a16:creationId xmlns:a16="http://schemas.microsoft.com/office/drawing/2014/main" id="{83F564B5-BE83-76D8-4C9D-0050B6B6AF2A}"/>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3" name="Rectangle aux angles arrondis">
            <a:extLst>
              <a:ext uri="{FF2B5EF4-FFF2-40B4-BE49-F238E27FC236}">
                <a16:creationId xmlns:a16="http://schemas.microsoft.com/office/drawing/2014/main" id="{084369C6-30F0-3F11-033F-BCB4088A6DC6}"/>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4" name="Espace réservé du numéro de diapositive 29">
            <a:extLst>
              <a:ext uri="{FF2B5EF4-FFF2-40B4-BE49-F238E27FC236}">
                <a16:creationId xmlns:a16="http://schemas.microsoft.com/office/drawing/2014/main" id="{FC639DEB-477A-1FF5-AC8E-B976317F28AB}"/>
              </a:ext>
            </a:extLst>
          </p:cNvPr>
          <p:cNvSpPr txBox="1">
            <a:spLocks/>
          </p:cNvSpPr>
          <p:nvPr/>
        </p:nvSpPr>
        <p:spPr>
          <a:xfrm>
            <a:off x="8672496" y="4863100"/>
            <a:ext cx="471504" cy="23689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ES" sz="1350" dirty="0"/>
              <a:t>17</a:t>
            </a:r>
          </a:p>
        </p:txBody>
      </p:sp>
      <p:sp>
        <p:nvSpPr>
          <p:cNvPr id="5" name="Google Shape;219;p35">
            <a:extLst>
              <a:ext uri="{FF2B5EF4-FFF2-40B4-BE49-F238E27FC236}">
                <a16:creationId xmlns:a16="http://schemas.microsoft.com/office/drawing/2014/main" id="{03450770-D8E4-D80D-51F9-ADBEDA0FE4CB}"/>
              </a:ext>
            </a:extLst>
          </p:cNvPr>
          <p:cNvSpPr txBox="1"/>
          <p:nvPr/>
        </p:nvSpPr>
        <p:spPr>
          <a:xfrm>
            <a:off x="309929" y="651519"/>
            <a:ext cx="2696270" cy="400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s-ES" sz="1800" b="1" dirty="0" err="1">
                <a:solidFill>
                  <a:schemeClr val="dk1"/>
                </a:solidFill>
                <a:latin typeface="Palatino" pitchFamily="2" charset="77"/>
                <a:ea typeface="Palatino" pitchFamily="2" charset="77"/>
                <a:cs typeface="EB Garamond"/>
                <a:sym typeface="EB Garamond"/>
              </a:rPr>
              <a:t>Maglim</a:t>
            </a:r>
            <a:r>
              <a:rPr lang="es-ES" sz="1800" b="1" dirty="0">
                <a:solidFill>
                  <a:schemeClr val="dk1"/>
                </a:solidFill>
                <a:latin typeface="Palatino" pitchFamily="2" charset="77"/>
                <a:ea typeface="Palatino" pitchFamily="2" charset="77"/>
                <a:cs typeface="EB Garamond"/>
                <a:sym typeface="EB Garamond"/>
              </a:rPr>
              <a:t>++</a:t>
            </a:r>
            <a:endParaRPr sz="1800" b="1" dirty="0">
              <a:solidFill>
                <a:schemeClr val="dk1"/>
              </a:solidFill>
              <a:latin typeface="Palatino" pitchFamily="2" charset="77"/>
              <a:ea typeface="Palatino" pitchFamily="2" charset="77"/>
              <a:cs typeface="EB Garamond"/>
              <a:sym typeface="EB Garamond"/>
            </a:endParaRPr>
          </a:p>
          <a:p>
            <a:pPr marL="0" lvl="0" indent="0" algn="l" rtl="0">
              <a:spcBef>
                <a:spcPts val="1200"/>
              </a:spcBef>
              <a:spcAft>
                <a:spcPts val="0"/>
              </a:spcAft>
              <a:buNone/>
            </a:pPr>
            <a:endParaRPr sz="1800" dirty="0">
              <a:solidFill>
                <a:schemeClr val="dk1"/>
              </a:solidFill>
              <a:latin typeface="EB Garamond"/>
              <a:ea typeface="EB Garamond"/>
              <a:cs typeface="EB Garamond"/>
              <a:sym typeface="EB Garamond"/>
            </a:endParaRPr>
          </a:p>
        </p:txBody>
      </p:sp>
      <p:pic>
        <p:nvPicPr>
          <p:cNvPr id="7" name="Image 6">
            <a:extLst>
              <a:ext uri="{FF2B5EF4-FFF2-40B4-BE49-F238E27FC236}">
                <a16:creationId xmlns:a16="http://schemas.microsoft.com/office/drawing/2014/main" id="{FF3670F5-1FAF-7B42-B494-67AA0C652DED}"/>
              </a:ext>
            </a:extLst>
          </p:cNvPr>
          <p:cNvPicPr>
            <a:picLocks noChangeAspect="1"/>
          </p:cNvPicPr>
          <p:nvPr/>
        </p:nvPicPr>
        <p:blipFill>
          <a:blip r:embed="rId8"/>
          <a:stretch>
            <a:fillRect/>
          </a:stretch>
        </p:blipFill>
        <p:spPr>
          <a:xfrm>
            <a:off x="5677534" y="1014163"/>
            <a:ext cx="2747792" cy="419328"/>
          </a:xfrm>
          <a:prstGeom prst="rect">
            <a:avLst/>
          </a:prstGeom>
        </p:spPr>
      </p:pic>
      <mc:AlternateContent xmlns:mc="http://schemas.openxmlformats.org/markup-compatibility/2006" xmlns:a14="http://schemas.microsoft.com/office/drawing/2010/main">
        <mc:Choice Requires="a14">
          <p:sp>
            <p:nvSpPr>
              <p:cNvPr id="8" name="Google Shape;214;p35">
                <a:extLst>
                  <a:ext uri="{FF2B5EF4-FFF2-40B4-BE49-F238E27FC236}">
                    <a16:creationId xmlns:a16="http://schemas.microsoft.com/office/drawing/2014/main" id="{6760B17B-119D-7CE5-4C1A-B47C82A400DB}"/>
                  </a:ext>
                </a:extLst>
              </p:cNvPr>
              <p:cNvSpPr txBox="1"/>
              <p:nvPr/>
            </p:nvSpPr>
            <p:spPr>
              <a:xfrm>
                <a:off x="300492" y="973944"/>
                <a:ext cx="5612628" cy="1031031"/>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Clr>
                    <a:schemeClr val="dk1"/>
                  </a:buClr>
                  <a:buSzPts val="1500"/>
                  <a:buFont typeface="EB Garamond"/>
                  <a:buChar char="●"/>
                </a:pPr>
                <a:r>
                  <a:rPr lang="en-US" dirty="0">
                    <a:solidFill>
                      <a:schemeClr val="dk1"/>
                    </a:solidFill>
                    <a:latin typeface="Palatino" pitchFamily="2" charset="77"/>
                    <a:ea typeface="Palatino" pitchFamily="2" charset="77"/>
                    <a:cs typeface="EB Garamond"/>
                    <a:sym typeface="EB Garamond"/>
                  </a:rPr>
                  <a:t>(</a:t>
                </a:r>
                <a:r>
                  <a:rPr lang="en-US" i="1" dirty="0" err="1">
                    <a:solidFill>
                      <a:schemeClr val="dk1"/>
                    </a:solidFill>
                    <a:latin typeface="Palatino" pitchFamily="2" charset="77"/>
                    <a:ea typeface="Palatino" pitchFamily="2" charset="77"/>
                    <a:cs typeface="EB Garamond"/>
                    <a:sym typeface="EB Garamond"/>
                  </a:rPr>
                  <a:t>i</a:t>
                </a:r>
                <a:r>
                  <a:rPr lang="en-US" dirty="0">
                    <a:solidFill>
                      <a:schemeClr val="dk1"/>
                    </a:solidFill>
                    <a:latin typeface="Palatino" pitchFamily="2" charset="77"/>
                    <a:ea typeface="Palatino" pitchFamily="2" charset="77"/>
                    <a:cs typeface="EB Garamond"/>
                    <a:sym typeface="EB Garamond"/>
                  </a:rPr>
                  <a:t>) mag-</a:t>
                </a:r>
                <a:r>
                  <a:rPr lang="en-US" dirty="0" err="1">
                    <a:solidFill>
                      <a:schemeClr val="dk1"/>
                    </a:solidFill>
                    <a:latin typeface="Palatino" pitchFamily="2" charset="77"/>
                    <a:ea typeface="Palatino" pitchFamily="2" charset="77"/>
                    <a:cs typeface="EB Garamond"/>
                    <a:sym typeface="EB Garamond"/>
                  </a:rPr>
                  <a:t>lim</a:t>
                </a:r>
                <a:r>
                  <a:rPr lang="en-US" dirty="0">
                    <a:solidFill>
                      <a:schemeClr val="dk1"/>
                    </a:solidFill>
                    <a:latin typeface="Palatino" pitchFamily="2" charset="77"/>
                    <a:ea typeface="Palatino" pitchFamily="2" charset="77"/>
                    <a:cs typeface="EB Garamond"/>
                    <a:sym typeface="EB Garamond"/>
                  </a:rPr>
                  <a:t> sample, 10 M galaxies into 6 (photo-</a:t>
                </a:r>
                <a14:m>
                  <m:oMath xmlns:m="http://schemas.openxmlformats.org/officeDocument/2006/math">
                    <m:r>
                      <a:rPr lang="en-US" b="0" i="1" smtClean="0">
                        <a:solidFill>
                          <a:schemeClr val="dk1"/>
                        </a:solidFill>
                        <a:latin typeface="Cambria Math" panose="02040503050406030204" pitchFamily="18" charset="0"/>
                        <a:ea typeface="Palatino" pitchFamily="2" charset="77"/>
                        <a:cs typeface="EB Garamond"/>
                        <a:sym typeface="EB Garamond"/>
                      </a:rPr>
                      <m:t>𝑧</m:t>
                    </m:r>
                  </m:oMath>
                </a14:m>
                <a:r>
                  <a:rPr lang="en-US" dirty="0">
                    <a:solidFill>
                      <a:schemeClr val="dk1"/>
                    </a:solidFill>
                    <a:latin typeface="Palatino" pitchFamily="2" charset="77"/>
                    <a:ea typeface="Palatino" pitchFamily="2" charset="77"/>
                    <a:cs typeface="EB Garamond"/>
                    <a:sym typeface="EB Garamond"/>
                  </a:rPr>
                  <a:t>) bins:</a:t>
                </a:r>
              </a:p>
              <a:p>
                <a:pPr marL="457200" lvl="0" indent="-323850" algn="l" rtl="0">
                  <a:lnSpc>
                    <a:spcPct val="115000"/>
                  </a:lnSpc>
                  <a:spcBef>
                    <a:spcPts val="0"/>
                  </a:spcBef>
                  <a:spcAft>
                    <a:spcPts val="0"/>
                  </a:spcAft>
                  <a:buClr>
                    <a:schemeClr val="dk1"/>
                  </a:buClr>
                  <a:buSzPts val="1500"/>
                  <a:buFont typeface="EB Garamond"/>
                  <a:buChar char="●"/>
                </a:pPr>
                <a:r>
                  <a:rPr lang="en-US" dirty="0">
                    <a:solidFill>
                      <a:schemeClr val="dk1"/>
                    </a:solidFill>
                    <a:latin typeface="Palatino" pitchFamily="2" charset="77"/>
                    <a:ea typeface="Palatino" pitchFamily="2" charset="77"/>
                    <a:cs typeface="EB Garamond"/>
                    <a:sym typeface="EB Garamond"/>
                  </a:rPr>
                  <a:t>Improve purity and reduce systematics </a:t>
                </a:r>
                <a:r>
                  <a:rPr lang="en-US" dirty="0" err="1">
                    <a:solidFill>
                      <a:schemeClr val="dk1"/>
                    </a:solidFill>
                    <a:latin typeface="Palatino" pitchFamily="2" charset="77"/>
                    <a:ea typeface="Palatino" pitchFamily="2" charset="77"/>
                    <a:cs typeface="EB Garamond"/>
                    <a:sym typeface="EB Garamond"/>
                  </a:rPr>
                  <a:t>wrt</a:t>
                </a:r>
                <a:r>
                  <a:rPr lang="en-US" dirty="0">
                    <a:solidFill>
                      <a:schemeClr val="dk1"/>
                    </a:solidFill>
                    <a:latin typeface="Palatino" pitchFamily="2" charset="77"/>
                    <a:ea typeface="Palatino" pitchFamily="2" charset="77"/>
                    <a:cs typeface="EB Garamond"/>
                    <a:sym typeface="EB Garamond"/>
                  </a:rPr>
                  <a:t> Y3 </a:t>
                </a:r>
                <a:r>
                  <a:rPr lang="en-US" dirty="0" err="1">
                    <a:solidFill>
                      <a:schemeClr val="dk1"/>
                    </a:solidFill>
                    <a:latin typeface="Palatino" pitchFamily="2" charset="77"/>
                    <a:ea typeface="Palatino" pitchFamily="2" charset="77"/>
                    <a:cs typeface="EB Garamond"/>
                    <a:sym typeface="EB Garamond"/>
                  </a:rPr>
                  <a:t>Maglim</a:t>
                </a:r>
                <a:r>
                  <a:rPr lang="en-US" dirty="0">
                    <a:solidFill>
                      <a:schemeClr val="dk1"/>
                    </a:solidFill>
                    <a:latin typeface="Palatino" pitchFamily="2" charset="77"/>
                    <a:ea typeface="Palatino" pitchFamily="2" charset="77"/>
                    <a:cs typeface="EB Garamond"/>
                    <a:sym typeface="EB Garamond"/>
                  </a:rPr>
                  <a:t>  </a:t>
                </a:r>
              </a:p>
              <a:p>
                <a:pPr marL="133350" lvl="0" algn="l" rtl="0">
                  <a:lnSpc>
                    <a:spcPct val="115000"/>
                  </a:lnSpc>
                  <a:spcBef>
                    <a:spcPts val="0"/>
                  </a:spcBef>
                  <a:spcAft>
                    <a:spcPts val="0"/>
                  </a:spcAft>
                  <a:buClr>
                    <a:schemeClr val="dk1"/>
                  </a:buClr>
                  <a:buSzPts val="1500"/>
                </a:pPr>
                <a:endParaRPr lang="en-US" dirty="0">
                  <a:solidFill>
                    <a:schemeClr val="dk1"/>
                  </a:solidFill>
                  <a:latin typeface="Palatino" pitchFamily="2" charset="77"/>
                  <a:ea typeface="Palatino" pitchFamily="2" charset="77"/>
                  <a:cs typeface="EB Garamond"/>
                  <a:sym typeface="EB Garamond"/>
                </a:endParaRPr>
              </a:p>
            </p:txBody>
          </p:sp>
        </mc:Choice>
        <mc:Fallback xmlns="">
          <p:sp>
            <p:nvSpPr>
              <p:cNvPr id="8" name="Google Shape;214;p35">
                <a:extLst>
                  <a:ext uri="{FF2B5EF4-FFF2-40B4-BE49-F238E27FC236}">
                    <a16:creationId xmlns:a16="http://schemas.microsoft.com/office/drawing/2014/main" id="{6760B17B-119D-7CE5-4C1A-B47C82A400DB}"/>
                  </a:ext>
                </a:extLst>
              </p:cNvPr>
              <p:cNvSpPr txBox="1">
                <a:spLocks noRot="1" noChangeAspect="1" noMove="1" noResize="1" noEditPoints="1" noAdjustHandles="1" noChangeArrowheads="1" noChangeShapeType="1" noTextEdit="1"/>
              </p:cNvSpPr>
              <p:nvPr/>
            </p:nvSpPr>
            <p:spPr>
              <a:xfrm>
                <a:off x="300492" y="973944"/>
                <a:ext cx="5612628" cy="1031031"/>
              </a:xfrm>
              <a:prstGeom prst="rect">
                <a:avLst/>
              </a:prstGeom>
              <a:blipFill>
                <a:blip r:embed="rId9"/>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ZoneTexte 9">
                <a:extLst>
                  <a:ext uri="{FF2B5EF4-FFF2-40B4-BE49-F238E27FC236}">
                    <a16:creationId xmlns:a16="http://schemas.microsoft.com/office/drawing/2014/main" id="{F9A0028D-C1A4-209A-98E6-EE7BFEF70F0D}"/>
                  </a:ext>
                </a:extLst>
              </p:cNvPr>
              <p:cNvSpPr txBox="1"/>
              <p:nvPr/>
            </p:nvSpPr>
            <p:spPr>
              <a:xfrm>
                <a:off x="81709" y="3904329"/>
                <a:ext cx="4168813" cy="738664"/>
              </a:xfrm>
              <a:prstGeom prst="rect">
                <a:avLst/>
              </a:prstGeom>
              <a:noFill/>
            </p:spPr>
            <p:txBody>
              <a:bodyPr wrap="square">
                <a:spAutoFit/>
              </a:bodyPr>
              <a:lstStyle/>
              <a:p>
                <a:pPr marL="285750" indent="-285750">
                  <a:buFont typeface="Arial" panose="020B0604020202020204" pitchFamily="34" charset="0"/>
                  <a:buChar char="•"/>
                </a:pPr>
                <a:r>
                  <a:rPr lang="fr-FR" dirty="0">
                    <a:effectLst/>
                    <a:latin typeface="Palatino" pitchFamily="2" charset="77"/>
                    <a:ea typeface="Palatino" pitchFamily="2" charset="77"/>
                  </a:rPr>
                  <a:t>(Bin )</a:t>
                </a:r>
                <a:r>
                  <a:rPr lang="fr-FR" dirty="0">
                    <a:latin typeface="Palatino" pitchFamily="2" charset="77"/>
                    <a:ea typeface="Palatino" pitchFamily="2" charset="77"/>
                  </a:rPr>
                  <a:t> </a:t>
                </a:r>
                <a:r>
                  <a:rPr lang="fr-FR" dirty="0" err="1">
                    <a:latin typeface="Palatino" pitchFamily="2" charset="77"/>
                    <a:ea typeface="Palatino" pitchFamily="2" charset="77"/>
                  </a:rPr>
                  <a:t>o</a:t>
                </a:r>
                <a:r>
                  <a:rPr lang="fr-FR" dirty="0" err="1">
                    <a:effectLst/>
                    <a:latin typeface="Palatino" pitchFamily="2" charset="77"/>
                    <a:ea typeface="Palatino" pitchFamily="2" charset="77"/>
                  </a:rPr>
                  <a:t>ptimized</a:t>
                </a:r>
                <a:r>
                  <a:rPr lang="fr-FR" dirty="0">
                    <a:effectLst/>
                    <a:latin typeface="Palatino" pitchFamily="2" charset="77"/>
                    <a:ea typeface="Palatino" pitchFamily="2" charset="77"/>
                  </a:rPr>
                  <a:t> </a:t>
                </a:r>
                <a:r>
                  <a:rPr lang="fr-FR" dirty="0" err="1">
                    <a:effectLst/>
                    <a:latin typeface="Palatino" pitchFamily="2" charset="77"/>
                    <a:ea typeface="Palatino" pitchFamily="2" charset="77"/>
                  </a:rPr>
                  <a:t>cuts</a:t>
                </a:r>
                <a:r>
                  <a:rPr lang="fr-FR" dirty="0">
                    <a:effectLst/>
                    <a:latin typeface="Palatino" pitchFamily="2" charset="77"/>
                    <a:ea typeface="Palatino" pitchFamily="2" charset="77"/>
                  </a:rPr>
                  <a:t> in the (</a:t>
                </a:r>
                <a14:m>
                  <m:oMath xmlns:m="http://schemas.openxmlformats.org/officeDocument/2006/math">
                    <m:r>
                      <a:rPr lang="fr-FR" i="1" dirty="0" smtClean="0">
                        <a:effectLst/>
                        <a:latin typeface="Cambria Math" panose="02040503050406030204" pitchFamily="18" charset="0"/>
                        <a:ea typeface="Palatino" pitchFamily="2" charset="77"/>
                      </a:rPr>
                      <m:t>𝑟</m:t>
                    </m:r>
                    <m:r>
                      <a:rPr lang="es-ES" b="0" i="1" dirty="0" smtClean="0">
                        <a:effectLst/>
                        <a:latin typeface="Cambria Math" panose="02040503050406030204" pitchFamily="18" charset="0"/>
                        <a:ea typeface="Palatino" pitchFamily="2" charset="77"/>
                      </a:rPr>
                      <m:t>−</m:t>
                    </m:r>
                    <m:r>
                      <a:rPr lang="fr-FR" i="1" dirty="0" smtClean="0">
                        <a:effectLst/>
                        <a:latin typeface="Cambria Math" panose="02040503050406030204" pitchFamily="18" charset="0"/>
                        <a:ea typeface="Palatino" pitchFamily="2" charset="77"/>
                      </a:rPr>
                      <m:t>𝑧</m:t>
                    </m:r>
                    <m:r>
                      <a:rPr lang="fr-FR" i="1" dirty="0" smtClean="0">
                        <a:effectLst/>
                        <a:latin typeface="Cambria Math" panose="02040503050406030204" pitchFamily="18" charset="0"/>
                        <a:ea typeface="Palatino" pitchFamily="2" charset="77"/>
                      </a:rPr>
                      <m:t>, </m:t>
                    </m:r>
                    <m:r>
                      <a:rPr lang="es-ES" b="0" i="1" dirty="0" smtClean="0">
                        <a:effectLst/>
                        <a:latin typeface="Cambria Math" panose="02040503050406030204" pitchFamily="18" charset="0"/>
                        <a:ea typeface="Palatino" pitchFamily="2" charset="77"/>
                      </a:rPr>
                      <m:t>𝑧</m:t>
                    </m:r>
                    <m:r>
                      <a:rPr lang="fr-FR" i="1" dirty="0" smtClean="0">
                        <a:effectLst/>
                        <a:latin typeface="Cambria Math" panose="02040503050406030204" pitchFamily="18" charset="0"/>
                        <a:ea typeface="Palatino" pitchFamily="2" charset="77"/>
                      </a:rPr>
                      <m:t>−</m:t>
                    </m:r>
                    <m:sSub>
                      <m:sSubPr>
                        <m:ctrlPr>
                          <a:rPr lang="fr-FR" i="1" dirty="0" smtClean="0">
                            <a:effectLst/>
                            <a:latin typeface="Cambria Math" panose="02040503050406030204" pitchFamily="18" charset="0"/>
                            <a:ea typeface="Palatino" pitchFamily="2" charset="77"/>
                          </a:rPr>
                        </m:ctrlPr>
                      </m:sSubPr>
                      <m:e>
                        <m:r>
                          <a:rPr lang="fr-FR" i="1" dirty="0" smtClean="0">
                            <a:effectLst/>
                            <a:latin typeface="Cambria Math" panose="02040503050406030204" pitchFamily="18" charset="0"/>
                            <a:ea typeface="Palatino" pitchFamily="2" charset="77"/>
                          </a:rPr>
                          <m:t>𝑊</m:t>
                        </m:r>
                      </m:e>
                      <m:sub>
                        <m:r>
                          <a:rPr lang="es-ES" b="0" i="1" dirty="0" smtClean="0">
                            <a:effectLst/>
                            <a:latin typeface="Cambria Math" panose="02040503050406030204" pitchFamily="18" charset="0"/>
                            <a:ea typeface="Palatino" pitchFamily="2" charset="77"/>
                          </a:rPr>
                          <m:t>1</m:t>
                        </m:r>
                      </m:sub>
                    </m:sSub>
                  </m:oMath>
                </a14:m>
                <a:r>
                  <a:rPr lang="fr-FR" dirty="0">
                    <a:effectLst/>
                    <a:latin typeface="Palatino" pitchFamily="2" charset="77"/>
                    <a:ea typeface="Palatino" pitchFamily="2" charset="77"/>
                  </a:rPr>
                  <a:t>) </a:t>
                </a:r>
                <a:r>
                  <a:rPr lang="fr-FR" dirty="0" err="1">
                    <a:effectLst/>
                    <a:latin typeface="Palatino" pitchFamily="2" charset="77"/>
                    <a:ea typeface="Palatino" pitchFamily="2" charset="77"/>
                  </a:rPr>
                  <a:t>color</a:t>
                </a:r>
                <a:r>
                  <a:rPr lang="fr-FR" dirty="0">
                    <a:effectLst/>
                    <a:latin typeface="Palatino" pitchFamily="2" charset="77"/>
                    <a:ea typeface="Palatino" pitchFamily="2" charset="77"/>
                  </a:rPr>
                  <a:t> </a:t>
                </a:r>
                <a:r>
                  <a:rPr lang="fr-FR" dirty="0" err="1">
                    <a:effectLst/>
                    <a:latin typeface="Palatino" pitchFamily="2" charset="77"/>
                    <a:ea typeface="Palatino" pitchFamily="2" charset="77"/>
                  </a:rPr>
                  <a:t>space</a:t>
                </a:r>
                <a:r>
                  <a:rPr lang="fr-FR" dirty="0">
                    <a:effectLst/>
                    <a:latin typeface="Palatino" pitchFamily="2" charset="77"/>
                    <a:ea typeface="Palatino" pitchFamily="2" charset="77"/>
                  </a:rPr>
                  <a:t> to </a:t>
                </a:r>
                <a:r>
                  <a:rPr lang="fr-FR" dirty="0" err="1">
                    <a:effectLst/>
                    <a:latin typeface="Palatino" pitchFamily="2" charset="77"/>
                    <a:ea typeface="Palatino" pitchFamily="2" charset="77"/>
                  </a:rPr>
                  <a:t>isolate</a:t>
                </a:r>
                <a:r>
                  <a:rPr lang="fr-FR" dirty="0">
                    <a:effectLst/>
                    <a:latin typeface="Palatino" pitchFamily="2" charset="77"/>
                    <a:ea typeface="Palatino" pitchFamily="2" charset="77"/>
                  </a:rPr>
                  <a:t> and </a:t>
                </a:r>
                <a:r>
                  <a:rPr lang="fr-FR" dirty="0" err="1">
                    <a:effectLst/>
                    <a:latin typeface="Palatino" pitchFamily="2" charset="77"/>
                    <a:ea typeface="Palatino" pitchFamily="2" charset="77"/>
                  </a:rPr>
                  <a:t>remove</a:t>
                </a:r>
                <a:r>
                  <a:rPr lang="fr-FR" dirty="0">
                    <a:effectLst/>
                    <a:latin typeface="Palatino" pitchFamily="2" charset="77"/>
                    <a:ea typeface="Palatino" pitchFamily="2" charset="77"/>
                  </a:rPr>
                  <a:t> stars</a:t>
                </a:r>
              </a:p>
              <a:p>
                <a:pPr marL="285750" indent="-285750">
                  <a:buFont typeface="Arial" panose="020B0604020202020204" pitchFamily="34" charset="0"/>
                  <a:buChar char="•"/>
                </a:pPr>
                <a:r>
                  <a:rPr lang="fr-FR" dirty="0">
                    <a:latin typeface="Palatino" pitchFamily="2" charset="77"/>
                    <a:ea typeface="Palatino" pitchFamily="2" charset="77"/>
                  </a:rPr>
                  <a:t>Uses </a:t>
                </a:r>
                <a14:m>
                  <m:oMath xmlns:m="http://schemas.openxmlformats.org/officeDocument/2006/math">
                    <m:sSub>
                      <m:sSubPr>
                        <m:ctrlPr>
                          <a:rPr lang="fr-FR" i="1" dirty="0" smtClean="0">
                            <a:effectLst/>
                            <a:latin typeface="Cambria Math" panose="02040503050406030204" pitchFamily="18" charset="0"/>
                            <a:ea typeface="Palatino" pitchFamily="2" charset="77"/>
                          </a:rPr>
                        </m:ctrlPr>
                      </m:sSubPr>
                      <m:e>
                        <m:r>
                          <a:rPr lang="fr-FR" i="1" dirty="0" smtClean="0">
                            <a:effectLst/>
                            <a:latin typeface="Cambria Math" panose="02040503050406030204" pitchFamily="18" charset="0"/>
                            <a:ea typeface="Palatino" pitchFamily="2" charset="77"/>
                          </a:rPr>
                          <m:t>𝑊</m:t>
                        </m:r>
                      </m:e>
                      <m:sub>
                        <m:r>
                          <a:rPr lang="es-ES" b="0" i="1" dirty="0" smtClean="0">
                            <a:effectLst/>
                            <a:latin typeface="Cambria Math" panose="02040503050406030204" pitchFamily="18" charset="0"/>
                            <a:ea typeface="Palatino" pitchFamily="2" charset="77"/>
                          </a:rPr>
                          <m:t>1</m:t>
                        </m:r>
                      </m:sub>
                    </m:sSub>
                  </m:oMath>
                </a14:m>
                <a:r>
                  <a:rPr lang="fr-FR" dirty="0">
                    <a:effectLst/>
                    <a:latin typeface="Palatino" pitchFamily="2" charset="77"/>
                    <a:ea typeface="Palatino" pitchFamily="2" charset="77"/>
                  </a:rPr>
                  <a:t>,  a NIR magnitude  (</a:t>
                </a:r>
                <a:r>
                  <a:rPr lang="fr-FR" dirty="0" err="1">
                    <a:effectLst/>
                    <a:latin typeface="Palatino" pitchFamily="2" charset="77"/>
                    <a:ea typeface="Palatino" pitchFamily="2" charset="77"/>
                  </a:rPr>
                  <a:t>unWISE</a:t>
                </a:r>
                <a:r>
                  <a:rPr lang="fr-FR" dirty="0">
                    <a:effectLst/>
                    <a:latin typeface="Palatino" pitchFamily="2" charset="77"/>
                    <a:ea typeface="Palatino" pitchFamily="2" charset="77"/>
                  </a:rPr>
                  <a:t> </a:t>
                </a:r>
                <a:r>
                  <a:rPr lang="fr-FR" dirty="0" err="1">
                    <a:effectLst/>
                    <a:latin typeface="Palatino" pitchFamily="2" charset="77"/>
                    <a:ea typeface="Palatino" pitchFamily="2" charset="77"/>
                  </a:rPr>
                  <a:t>catalog</a:t>
                </a:r>
                <a:r>
                  <a:rPr lang="fr-FR" dirty="0">
                    <a:effectLst/>
                    <a:latin typeface="Palatino" pitchFamily="2" charset="77"/>
                    <a:ea typeface="Palatino" pitchFamily="2" charset="77"/>
                  </a:rPr>
                  <a:t>)</a:t>
                </a:r>
                <a:endParaRPr lang="fr-FR" dirty="0">
                  <a:latin typeface="Palatino" pitchFamily="2" charset="77"/>
                  <a:ea typeface="Palatino" pitchFamily="2" charset="77"/>
                </a:endParaRPr>
              </a:p>
            </p:txBody>
          </p:sp>
        </mc:Choice>
        <mc:Fallback xmlns="">
          <p:sp>
            <p:nvSpPr>
              <p:cNvPr id="10" name="ZoneTexte 9">
                <a:extLst>
                  <a:ext uri="{FF2B5EF4-FFF2-40B4-BE49-F238E27FC236}">
                    <a16:creationId xmlns:a16="http://schemas.microsoft.com/office/drawing/2014/main" id="{F9A0028D-C1A4-209A-98E6-EE7BFEF70F0D}"/>
                  </a:ext>
                </a:extLst>
              </p:cNvPr>
              <p:cNvSpPr txBox="1">
                <a:spLocks noRot="1" noChangeAspect="1" noMove="1" noResize="1" noEditPoints="1" noAdjustHandles="1" noChangeArrowheads="1" noChangeShapeType="1" noTextEdit="1"/>
              </p:cNvSpPr>
              <p:nvPr/>
            </p:nvSpPr>
            <p:spPr>
              <a:xfrm>
                <a:off x="81709" y="3904329"/>
                <a:ext cx="4168813" cy="738664"/>
              </a:xfrm>
              <a:prstGeom prst="rect">
                <a:avLst/>
              </a:prstGeom>
              <a:blipFill>
                <a:blip r:embed="rId10"/>
                <a:stretch>
                  <a:fillRect l="-304" t="-1695" b="-6780"/>
                </a:stretch>
              </a:blipFill>
            </p:spPr>
            <p:txBody>
              <a:bodyPr/>
              <a:lstStyle/>
              <a:p>
                <a:r>
                  <a:rPr lang="en-GB">
                    <a:noFill/>
                  </a:rPr>
                  <a:t> </a:t>
                </a:r>
              </a:p>
            </p:txBody>
          </p:sp>
        </mc:Fallback>
      </mc:AlternateContent>
      <p:pic>
        <p:nvPicPr>
          <p:cNvPr id="6" name="Image 5">
            <a:extLst>
              <a:ext uri="{FF2B5EF4-FFF2-40B4-BE49-F238E27FC236}">
                <a16:creationId xmlns:a16="http://schemas.microsoft.com/office/drawing/2014/main" id="{43965249-0653-C3EE-641D-096FA9B3BCA1}"/>
              </a:ext>
            </a:extLst>
          </p:cNvPr>
          <p:cNvPicPr>
            <a:picLocks noChangeAspect="1"/>
          </p:cNvPicPr>
          <p:nvPr/>
        </p:nvPicPr>
        <p:blipFill>
          <a:blip r:embed="rId11"/>
          <a:stretch>
            <a:fillRect/>
          </a:stretch>
        </p:blipFill>
        <p:spPr>
          <a:xfrm>
            <a:off x="8401050" y="82540"/>
            <a:ext cx="595519" cy="628300"/>
          </a:xfrm>
          <a:prstGeom prst="rect">
            <a:avLst/>
          </a:prstGeom>
        </p:spPr>
      </p:pic>
      <p:sp>
        <p:nvSpPr>
          <p:cNvPr id="9" name="ZoneTexte 8">
            <a:extLst>
              <a:ext uri="{FF2B5EF4-FFF2-40B4-BE49-F238E27FC236}">
                <a16:creationId xmlns:a16="http://schemas.microsoft.com/office/drawing/2014/main" id="{C1A912B9-783E-63BA-409C-61BC945B484B}"/>
              </a:ext>
            </a:extLst>
          </p:cNvPr>
          <p:cNvSpPr txBox="1"/>
          <p:nvPr/>
        </p:nvSpPr>
        <p:spPr>
          <a:xfrm>
            <a:off x="111980" y="257369"/>
            <a:ext cx="7459980"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Tree>
    <p:extLst>
      <p:ext uri="{BB962C8B-B14F-4D97-AF65-F5344CB8AC3E}">
        <p14:creationId xmlns:p14="http://schemas.microsoft.com/office/powerpoint/2010/main" val="1869254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aux angles arrondis">
            <a:extLst>
              <a:ext uri="{FF2B5EF4-FFF2-40B4-BE49-F238E27FC236}">
                <a16:creationId xmlns:a16="http://schemas.microsoft.com/office/drawing/2014/main" id="{900E3953-A964-E3D6-9779-B628737AF82E}"/>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6" name="Rectangle aux angles arrondis">
            <a:extLst>
              <a:ext uri="{FF2B5EF4-FFF2-40B4-BE49-F238E27FC236}">
                <a16:creationId xmlns:a16="http://schemas.microsoft.com/office/drawing/2014/main" id="{918C20BC-3BFC-8665-1CFB-365F3A290674}"/>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p:sp>
        <p:nvSpPr>
          <p:cNvPr id="10" name="Espace réservé du texte 8">
            <a:extLst>
              <a:ext uri="{FF2B5EF4-FFF2-40B4-BE49-F238E27FC236}">
                <a16:creationId xmlns:a16="http://schemas.microsoft.com/office/drawing/2014/main" id="{7BF00332-4FCF-96B6-5222-0A97C3CA3253}"/>
              </a:ext>
            </a:extLst>
          </p:cNvPr>
          <p:cNvSpPr txBox="1"/>
          <p:nvPr/>
        </p:nvSpPr>
        <p:spPr>
          <a:xfrm>
            <a:off x="2285959" y="156473"/>
            <a:ext cx="4863509" cy="612737"/>
          </a:xfrm>
          <a:prstGeom prst="rect">
            <a:avLst/>
          </a:prstGeom>
          <a:ln w="12700">
            <a:miter lim="400000"/>
          </a:ln>
          <a:extLst>
            <a:ext uri="{C572A759-6A51-4108-AA02-DFA0A04FC94B}">
              <ma14:wrappingTextBoxFlag xmlns:mc="http://schemas.openxmlformats.org/markup-compatibility/2006" xmlns:a14="http://schemas.microsoft.com/office/drawing/2010/main" xmlns:ma14="http://schemas.microsoft.com/office/mac/drawingml/2011/main" xmlns:m="http://schemas.openxmlformats.org/officeDocument/2006/math" xmlns="" val="1"/>
            </a:ext>
          </a:extLst>
        </p:spPr>
        <p:txBody>
          <a:bodyPr lIns="34289" rIns="34289">
            <a:normAutofit/>
          </a:bodyPr>
          <a:lstStyle/>
          <a:p>
            <a:pPr lvl="1">
              <a:defRPr sz="3000"/>
            </a:pPr>
            <a:r>
              <a:rPr lang="en-GB" sz="2250" b="1" dirty="0">
                <a:latin typeface="Palatino" pitchFamily="2" charset="77"/>
                <a:ea typeface="Palatino" pitchFamily="2" charset="77"/>
              </a:rPr>
              <a:t>DES redshift calibration pipeline: </a:t>
            </a:r>
          </a:p>
          <a:p>
            <a:pPr>
              <a:lnSpc>
                <a:spcPts val="1425"/>
              </a:lnSpc>
              <a:spcBef>
                <a:spcPts val="150"/>
              </a:spcBef>
              <a:defRPr sz="2100"/>
            </a:pPr>
            <a:endParaRPr lang="en-GB" sz="1575" b="1" dirty="0">
              <a:latin typeface="Palatino" pitchFamily="2" charset="77"/>
              <a:ea typeface="Palatino" pitchFamily="2" charset="77"/>
            </a:endParaRPr>
          </a:p>
        </p:txBody>
      </p:sp>
      <p:pic>
        <p:nvPicPr>
          <p:cNvPr id="15" name="Image 14">
            <a:extLst>
              <a:ext uri="{FF2B5EF4-FFF2-40B4-BE49-F238E27FC236}">
                <a16:creationId xmlns:a16="http://schemas.microsoft.com/office/drawing/2014/main" id="{59B3E443-C006-5621-FDDA-4F2249255ECA}"/>
              </a:ext>
            </a:extLst>
          </p:cNvPr>
          <p:cNvPicPr>
            <a:picLocks noChangeAspect="1"/>
          </p:cNvPicPr>
          <p:nvPr/>
        </p:nvPicPr>
        <p:blipFill>
          <a:blip r:embed="rId3"/>
          <a:stretch>
            <a:fillRect/>
          </a:stretch>
        </p:blipFill>
        <p:spPr>
          <a:xfrm>
            <a:off x="8401050" y="82540"/>
            <a:ext cx="595519" cy="628300"/>
          </a:xfrm>
          <a:prstGeom prst="rect">
            <a:avLst/>
          </a:prstGeom>
        </p:spPr>
      </p:pic>
      <p:pic>
        <p:nvPicPr>
          <p:cNvPr id="4" name="Image 3">
            <a:extLst>
              <a:ext uri="{FF2B5EF4-FFF2-40B4-BE49-F238E27FC236}">
                <a16:creationId xmlns:a16="http://schemas.microsoft.com/office/drawing/2014/main" id="{92D4A573-2BE0-196D-4A41-4435423B37FD}"/>
              </a:ext>
            </a:extLst>
          </p:cNvPr>
          <p:cNvPicPr>
            <a:picLocks noChangeAspect="1"/>
          </p:cNvPicPr>
          <p:nvPr/>
        </p:nvPicPr>
        <p:blipFill>
          <a:blip r:embed="rId4">
            <a:alphaModFix amt="30000"/>
          </a:blip>
          <a:stretch>
            <a:fillRect/>
          </a:stretch>
        </p:blipFill>
        <p:spPr>
          <a:xfrm>
            <a:off x="1462620" y="1090161"/>
            <a:ext cx="6134759" cy="3450802"/>
          </a:xfrm>
          <a:prstGeom prst="rect">
            <a:avLst/>
          </a:prstGeom>
          <a:effectLst>
            <a:glow>
              <a:schemeClr val="accent1">
                <a:alpha val="40000"/>
              </a:schemeClr>
            </a:glow>
            <a:softEdge rad="0"/>
          </a:effectLst>
        </p:spPr>
      </p:pic>
      <p:sp>
        <p:nvSpPr>
          <p:cNvPr id="2" name="ZoneTexte 1">
            <a:extLst>
              <a:ext uri="{FF2B5EF4-FFF2-40B4-BE49-F238E27FC236}">
                <a16:creationId xmlns:a16="http://schemas.microsoft.com/office/drawing/2014/main" id="{8352B453-A32D-722C-BD0B-7030C889E85D}"/>
              </a:ext>
            </a:extLst>
          </p:cNvPr>
          <p:cNvSpPr txBox="1"/>
          <p:nvPr/>
        </p:nvSpPr>
        <p:spPr>
          <a:xfrm>
            <a:off x="111980" y="257369"/>
            <a:ext cx="7459980"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
        <p:nvSpPr>
          <p:cNvPr id="7" name="ZoneTexte 6">
            <a:extLst>
              <a:ext uri="{FF2B5EF4-FFF2-40B4-BE49-F238E27FC236}">
                <a16:creationId xmlns:a16="http://schemas.microsoft.com/office/drawing/2014/main" id="{9D9E9CFB-3F9C-AE7B-041A-F578966F8766}"/>
              </a:ext>
            </a:extLst>
          </p:cNvPr>
          <p:cNvSpPr txBox="1"/>
          <p:nvPr/>
        </p:nvSpPr>
        <p:spPr>
          <a:xfrm>
            <a:off x="7741655" y="2172460"/>
            <a:ext cx="1003801" cy="219291"/>
          </a:xfrm>
          <a:prstGeom prst="rect">
            <a:avLst/>
          </a:prstGeom>
          <a:noFill/>
        </p:spPr>
        <p:txBody>
          <a:bodyPr wrap="none" rtlCol="0">
            <a:spAutoFit/>
          </a:bodyPr>
          <a:lstStyle/>
          <a:p>
            <a:r>
              <a:rPr lang="en-GB" sz="825" dirty="0">
                <a:latin typeface="Times New Roman" panose="02020603050405020304" pitchFamily="18" charset="0"/>
                <a:cs typeface="Times New Roman" panose="02020603050405020304" pitchFamily="18" charset="0"/>
              </a:rPr>
              <a:t>Credit: G. Giannini</a:t>
            </a:r>
          </a:p>
        </p:txBody>
      </p:sp>
      <p:sp>
        <p:nvSpPr>
          <p:cNvPr id="8" name="Rectangle 7">
            <a:extLst>
              <a:ext uri="{FF2B5EF4-FFF2-40B4-BE49-F238E27FC236}">
                <a16:creationId xmlns:a16="http://schemas.microsoft.com/office/drawing/2014/main" id="{BE4FBAD0-9C0E-2FC9-07B2-E647A16C2944}"/>
              </a:ext>
            </a:extLst>
          </p:cNvPr>
          <p:cNvSpPr/>
          <p:nvPr/>
        </p:nvSpPr>
        <p:spPr>
          <a:xfrm>
            <a:off x="956441" y="1160820"/>
            <a:ext cx="3615559" cy="2250549"/>
          </a:xfrm>
          <a:prstGeom prst="rect">
            <a:avLst/>
          </a:prstGeom>
          <a:noFill/>
          <a:ln w="3810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C00000"/>
              </a:solidFill>
            </a:endParaRPr>
          </a:p>
        </p:txBody>
      </p:sp>
      <p:sp>
        <p:nvSpPr>
          <p:cNvPr id="9" name="Rectangle 8">
            <a:extLst>
              <a:ext uri="{FF2B5EF4-FFF2-40B4-BE49-F238E27FC236}">
                <a16:creationId xmlns:a16="http://schemas.microsoft.com/office/drawing/2014/main" id="{786BDDD5-50FA-87CE-431E-D12F5EF34E24}"/>
              </a:ext>
            </a:extLst>
          </p:cNvPr>
          <p:cNvSpPr/>
          <p:nvPr/>
        </p:nvSpPr>
        <p:spPr>
          <a:xfrm>
            <a:off x="4716276" y="1164032"/>
            <a:ext cx="2855684" cy="2247337"/>
          </a:xfrm>
          <a:prstGeom prst="rect">
            <a:avLst/>
          </a:prstGeom>
          <a:noFill/>
          <a:ln w="3810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7030A0"/>
              </a:solidFill>
            </a:endParaRPr>
          </a:p>
        </p:txBody>
      </p:sp>
      <p:sp>
        <p:nvSpPr>
          <p:cNvPr id="11" name="Rectangle 10">
            <a:extLst>
              <a:ext uri="{FF2B5EF4-FFF2-40B4-BE49-F238E27FC236}">
                <a16:creationId xmlns:a16="http://schemas.microsoft.com/office/drawing/2014/main" id="{38E8656C-A8D4-EB18-CFCA-B6AD28F63A27}"/>
              </a:ext>
            </a:extLst>
          </p:cNvPr>
          <p:cNvSpPr/>
          <p:nvPr/>
        </p:nvSpPr>
        <p:spPr>
          <a:xfrm>
            <a:off x="2914146" y="3482027"/>
            <a:ext cx="2855684" cy="948171"/>
          </a:xfrm>
          <a:prstGeom prst="rect">
            <a:avLst/>
          </a:prstGeom>
          <a:noFill/>
          <a:ln w="38100">
            <a:solidFill>
              <a:srgbClr val="00B05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A5539885-6DD7-C085-F0EF-92FFED768E6E}"/>
              </a:ext>
            </a:extLst>
          </p:cNvPr>
          <p:cNvSpPr/>
          <p:nvPr/>
        </p:nvSpPr>
        <p:spPr>
          <a:xfrm>
            <a:off x="5948313" y="3482027"/>
            <a:ext cx="1470583" cy="701090"/>
          </a:xfrm>
          <a:prstGeom prst="rect">
            <a:avLst/>
          </a:pr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13" name="ZoneTexte 12">
            <a:extLst>
              <a:ext uri="{FF2B5EF4-FFF2-40B4-BE49-F238E27FC236}">
                <a16:creationId xmlns:a16="http://schemas.microsoft.com/office/drawing/2014/main" id="{B969CE29-46D3-024F-218C-E90B01FAB745}"/>
              </a:ext>
            </a:extLst>
          </p:cNvPr>
          <p:cNvSpPr txBox="1"/>
          <p:nvPr/>
        </p:nvSpPr>
        <p:spPr>
          <a:xfrm>
            <a:off x="916672" y="720829"/>
            <a:ext cx="3801041" cy="369332"/>
          </a:xfrm>
          <a:prstGeom prst="rect">
            <a:avLst/>
          </a:prstGeom>
          <a:noFill/>
        </p:spPr>
        <p:txBody>
          <a:bodyPr wrap="none" rtlCol="0">
            <a:spAutoFit/>
          </a:bodyPr>
          <a:lstStyle/>
          <a:p>
            <a:r>
              <a:rPr lang="en-GB" sz="1800" b="1" dirty="0">
                <a:solidFill>
                  <a:srgbClr val="C00000"/>
                </a:solidFill>
                <a:latin typeface="Palatino" pitchFamily="2" charset="77"/>
                <a:ea typeface="Palatino" pitchFamily="2" charset="77"/>
              </a:rPr>
              <a:t>Self-Organised-Maps, photometry</a:t>
            </a:r>
          </a:p>
        </p:txBody>
      </p:sp>
      <p:sp>
        <p:nvSpPr>
          <p:cNvPr id="14" name="ZoneTexte 13">
            <a:extLst>
              <a:ext uri="{FF2B5EF4-FFF2-40B4-BE49-F238E27FC236}">
                <a16:creationId xmlns:a16="http://schemas.microsoft.com/office/drawing/2014/main" id="{B1DB6E9B-0FC3-298B-F13E-F84827E1B3E2}"/>
              </a:ext>
            </a:extLst>
          </p:cNvPr>
          <p:cNvSpPr txBox="1"/>
          <p:nvPr/>
        </p:nvSpPr>
        <p:spPr>
          <a:xfrm>
            <a:off x="5260962" y="843081"/>
            <a:ext cx="2659702" cy="369332"/>
          </a:xfrm>
          <a:prstGeom prst="rect">
            <a:avLst/>
          </a:prstGeom>
          <a:noFill/>
        </p:spPr>
        <p:txBody>
          <a:bodyPr wrap="none" rtlCol="0">
            <a:spAutoFit/>
          </a:bodyPr>
          <a:lstStyle/>
          <a:p>
            <a:r>
              <a:rPr lang="en-GB" sz="1800" b="1" dirty="0">
                <a:solidFill>
                  <a:srgbClr val="7030A0"/>
                </a:solidFill>
                <a:latin typeface="Palatino" pitchFamily="2" charset="77"/>
                <a:ea typeface="Palatino" pitchFamily="2" charset="77"/>
              </a:rPr>
              <a:t>Adding WZ: clustering </a:t>
            </a:r>
          </a:p>
        </p:txBody>
      </p:sp>
      <p:sp>
        <p:nvSpPr>
          <p:cNvPr id="16" name="ZoneTexte 15">
            <a:extLst>
              <a:ext uri="{FF2B5EF4-FFF2-40B4-BE49-F238E27FC236}">
                <a16:creationId xmlns:a16="http://schemas.microsoft.com/office/drawing/2014/main" id="{2BFEE73E-AB47-6A9C-B388-248E1490488B}"/>
              </a:ext>
            </a:extLst>
          </p:cNvPr>
          <p:cNvSpPr txBox="1"/>
          <p:nvPr/>
        </p:nvSpPr>
        <p:spPr>
          <a:xfrm>
            <a:off x="6699713" y="4248576"/>
            <a:ext cx="2279491" cy="584775"/>
          </a:xfrm>
          <a:prstGeom prst="rect">
            <a:avLst/>
          </a:prstGeom>
          <a:noFill/>
        </p:spPr>
        <p:txBody>
          <a:bodyPr wrap="square" rtlCol="0">
            <a:spAutoFit/>
          </a:bodyPr>
          <a:lstStyle/>
          <a:p>
            <a:r>
              <a:rPr lang="en-GB" sz="1600" b="1" dirty="0">
                <a:solidFill>
                  <a:srgbClr val="FF0000"/>
                </a:solidFill>
                <a:latin typeface="Palatino" pitchFamily="2" charset="77"/>
                <a:ea typeface="Palatino" pitchFamily="2" charset="77"/>
              </a:rPr>
              <a:t>Include effect of blending on redshift</a:t>
            </a:r>
          </a:p>
        </p:txBody>
      </p:sp>
      <p:sp>
        <p:nvSpPr>
          <p:cNvPr id="17" name="ZoneTexte 16">
            <a:extLst>
              <a:ext uri="{FF2B5EF4-FFF2-40B4-BE49-F238E27FC236}">
                <a16:creationId xmlns:a16="http://schemas.microsoft.com/office/drawing/2014/main" id="{F2A932D7-F17D-1450-89FC-DAA6ED09C1C7}"/>
              </a:ext>
            </a:extLst>
          </p:cNvPr>
          <p:cNvSpPr txBox="1"/>
          <p:nvPr/>
        </p:nvSpPr>
        <p:spPr>
          <a:xfrm>
            <a:off x="2914146" y="4484643"/>
            <a:ext cx="3079707" cy="584775"/>
          </a:xfrm>
          <a:prstGeom prst="rect">
            <a:avLst/>
          </a:prstGeom>
          <a:noFill/>
        </p:spPr>
        <p:txBody>
          <a:bodyPr wrap="square" rtlCol="0">
            <a:spAutoFit/>
          </a:bodyPr>
          <a:lstStyle/>
          <a:p>
            <a:pPr algn="ctr"/>
            <a:r>
              <a:rPr lang="en-GB" sz="1600" b="1" dirty="0">
                <a:solidFill>
                  <a:srgbClr val="00B050"/>
                </a:solidFill>
                <a:latin typeface="Palatino" pitchFamily="2" charset="77"/>
                <a:ea typeface="Palatino" pitchFamily="2" charset="77"/>
              </a:rPr>
              <a:t>Parametrisation of uncertainties for  the inference</a:t>
            </a:r>
          </a:p>
        </p:txBody>
      </p:sp>
      <p:sp>
        <p:nvSpPr>
          <p:cNvPr id="18" name="Espace réservé du numéro de diapositive 29">
            <a:extLst>
              <a:ext uri="{FF2B5EF4-FFF2-40B4-BE49-F238E27FC236}">
                <a16:creationId xmlns:a16="http://schemas.microsoft.com/office/drawing/2014/main" id="{2021883F-C44C-7588-8FA2-6DECA22A25DD}"/>
              </a:ext>
            </a:extLst>
          </p:cNvPr>
          <p:cNvSpPr txBox="1">
            <a:spLocks/>
          </p:cNvSpPr>
          <p:nvPr/>
        </p:nvSpPr>
        <p:spPr>
          <a:xfrm>
            <a:off x="8672496" y="4863100"/>
            <a:ext cx="471504" cy="23689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ES" sz="1350" dirty="0"/>
              <a:t>20</a:t>
            </a:r>
          </a:p>
        </p:txBody>
      </p:sp>
    </p:spTree>
    <p:extLst>
      <p:ext uri="{BB962C8B-B14F-4D97-AF65-F5344CB8AC3E}">
        <p14:creationId xmlns:p14="http://schemas.microsoft.com/office/powerpoint/2010/main" val="37202968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aux angles arrondis">
            <a:extLst>
              <a:ext uri="{FF2B5EF4-FFF2-40B4-BE49-F238E27FC236}">
                <a16:creationId xmlns:a16="http://schemas.microsoft.com/office/drawing/2014/main" id="{1D095453-7679-7936-6CA6-9CC452EB5F13}"/>
              </a:ext>
            </a:extLst>
          </p:cNvPr>
          <p:cNvSpPr/>
          <p:nvPr/>
        </p:nvSpPr>
        <p:spPr>
          <a:xfrm>
            <a:off x="-2667749" y="434266"/>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600"/>
          </a:p>
        </p:txBody>
      </p:sp>
      <p:sp>
        <p:nvSpPr>
          <p:cNvPr id="6" name="Rectangle aux angles arrondis">
            <a:extLst>
              <a:ext uri="{FF2B5EF4-FFF2-40B4-BE49-F238E27FC236}">
                <a16:creationId xmlns:a16="http://schemas.microsoft.com/office/drawing/2014/main" id="{2BD13B70-A966-61FE-F794-858D18FD3A5B}"/>
              </a:ext>
            </a:extLst>
          </p:cNvPr>
          <p:cNvSpPr/>
          <p:nvPr/>
        </p:nvSpPr>
        <p:spPr>
          <a:xfrm>
            <a:off x="8179594" y="4769494"/>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600"/>
          </a:p>
        </p:txBody>
      </p:sp>
      <mc:AlternateContent xmlns:mc="http://schemas.openxmlformats.org/markup-compatibility/2006" xmlns:a14="http://schemas.microsoft.com/office/drawing/2010/main">
        <mc:Choice Requires="a14">
          <p:sp>
            <p:nvSpPr>
              <p:cNvPr id="7" name="ZoneTexte 6">
                <a:extLst>
                  <a:ext uri="{FF2B5EF4-FFF2-40B4-BE49-F238E27FC236}">
                    <a16:creationId xmlns:a16="http://schemas.microsoft.com/office/drawing/2014/main" id="{24628B73-4114-306F-3B10-E0CD569EA1AF}"/>
                  </a:ext>
                </a:extLst>
              </p:cNvPr>
              <p:cNvSpPr txBox="1"/>
              <p:nvPr/>
            </p:nvSpPr>
            <p:spPr>
              <a:xfrm>
                <a:off x="212783" y="883375"/>
                <a:ext cx="5788703" cy="1223412"/>
              </a:xfrm>
              <a:prstGeom prst="rect">
                <a:avLst/>
              </a:prstGeom>
              <a:noFill/>
            </p:spPr>
            <p:txBody>
              <a:bodyPr wrap="square" rtlCol="0">
                <a:spAutoFit/>
              </a:bodyPr>
              <a:lstStyle/>
              <a:p>
                <a:pPr marL="214313" indent="-214313">
                  <a:buFont typeface="Arial" panose="020B0604020202020204" pitchFamily="34" charset="0"/>
                  <a:buChar char="•"/>
                </a:pPr>
                <a:endParaRPr lang="en-GB" sz="1050" dirty="0">
                  <a:latin typeface="Palatino" pitchFamily="2" charset="77"/>
                  <a:ea typeface="Palatino" pitchFamily="2" charset="77"/>
                </a:endParaRPr>
              </a:p>
              <a:p>
                <a:pPr marL="214313" indent="-214313">
                  <a:buFont typeface="Arial" panose="020B0604020202020204" pitchFamily="34" charset="0"/>
                  <a:buChar char="•"/>
                </a:pPr>
                <a:r>
                  <a:rPr lang="en-GB" dirty="0">
                    <a:latin typeface="Palatino" pitchFamily="2" charset="77"/>
                    <a:ea typeface="Palatino" pitchFamily="2" charset="77"/>
                  </a:rPr>
                  <a:t>Idea: Use Principal Component Analysis to extract a set of redshift modes </a:t>
                </a:r>
                <a14:m>
                  <m:oMath xmlns:m="http://schemas.openxmlformats.org/officeDocument/2006/math">
                    <m:sSub>
                      <m:sSubPr>
                        <m:ctrlPr>
                          <a:rPr lang="es-ES" b="0" i="1" smtClean="0">
                            <a:latin typeface="Cambria Math" panose="02040503050406030204" pitchFamily="18" charset="0"/>
                            <a:ea typeface="Palatino" pitchFamily="2" charset="77"/>
                          </a:rPr>
                        </m:ctrlPr>
                      </m:sSubPr>
                      <m:e>
                        <m:r>
                          <a:rPr lang="es-ES" b="0" i="1" smtClean="0">
                            <a:latin typeface="Cambria Math" panose="02040503050406030204" pitchFamily="18" charset="0"/>
                            <a:ea typeface="Palatino" pitchFamily="2" charset="77"/>
                          </a:rPr>
                          <m:t>𝑈</m:t>
                        </m:r>
                      </m:e>
                      <m:sub>
                        <m:r>
                          <a:rPr lang="es-ES" b="0" i="1" smtClean="0">
                            <a:latin typeface="Cambria Math" panose="02040503050406030204" pitchFamily="18" charset="0"/>
                            <a:ea typeface="Palatino" pitchFamily="2" charset="77"/>
                          </a:rPr>
                          <m:t>𝑖</m:t>
                        </m:r>
                      </m:sub>
                    </m:sSub>
                    <m:r>
                      <a:rPr lang="es-ES" b="0" i="1" smtClean="0">
                        <a:latin typeface="Cambria Math" panose="02040503050406030204" pitchFamily="18" charset="0"/>
                        <a:ea typeface="Palatino" pitchFamily="2" charset="77"/>
                      </a:rPr>
                      <m:t>(</m:t>
                    </m:r>
                    <m:r>
                      <a:rPr lang="es-ES" b="0" i="1" smtClean="0">
                        <a:latin typeface="Cambria Math" panose="02040503050406030204" pitchFamily="18" charset="0"/>
                        <a:ea typeface="Palatino" pitchFamily="2" charset="77"/>
                      </a:rPr>
                      <m:t>𝑧</m:t>
                    </m:r>
                    <m:r>
                      <a:rPr lang="es-ES" b="0" i="1" smtClean="0">
                        <a:latin typeface="Cambria Math" panose="02040503050406030204" pitchFamily="18" charset="0"/>
                        <a:ea typeface="Palatino" pitchFamily="2" charset="77"/>
                      </a:rPr>
                      <m:t>)</m:t>
                    </m:r>
                  </m:oMath>
                </a14:m>
                <a:endParaRPr lang="en-GB" dirty="0">
                  <a:latin typeface="Palatino" pitchFamily="2" charset="77"/>
                  <a:ea typeface="Palatino" pitchFamily="2" charset="77"/>
                </a:endParaRPr>
              </a:p>
              <a:p>
                <a:pPr marL="214313" indent="-214313">
                  <a:buFont typeface="Arial" panose="020B0604020202020204" pitchFamily="34" charset="0"/>
                  <a:buChar char="•"/>
                </a:pPr>
                <a:r>
                  <a:rPr lang="en-GB" dirty="0">
                    <a:latin typeface="Palatino" pitchFamily="2" charset="77"/>
                    <a:ea typeface="Palatino" pitchFamily="2" charset="77"/>
                  </a:rPr>
                  <a:t>MCMC: sample mode coefficients </a:t>
                </a:r>
                <a14:m>
                  <m:oMath xmlns:m="http://schemas.openxmlformats.org/officeDocument/2006/math">
                    <m:sSub>
                      <m:sSubPr>
                        <m:ctrlPr>
                          <a:rPr lang="es-ES" i="1">
                            <a:latin typeface="Cambria Math" panose="02040503050406030204" pitchFamily="18" charset="0"/>
                          </a:rPr>
                        </m:ctrlPr>
                      </m:sSubPr>
                      <m:e>
                        <m:r>
                          <a:rPr lang="es-ES" i="1">
                            <a:latin typeface="Cambria Math" panose="02040503050406030204" pitchFamily="18" charset="0"/>
                          </a:rPr>
                          <m:t>𝑢</m:t>
                        </m:r>
                      </m:e>
                      <m:sub>
                        <m:r>
                          <a:rPr lang="es-ES" i="1">
                            <a:latin typeface="Cambria Math" panose="02040503050406030204" pitchFamily="18" charset="0"/>
                          </a:rPr>
                          <m:t>𝑖</m:t>
                        </m:r>
                      </m:sub>
                    </m:sSub>
                  </m:oMath>
                </a14:m>
                <a:r>
                  <a:rPr lang="en-GB" dirty="0">
                    <a:latin typeface="Palatino" pitchFamily="2" charset="77"/>
                    <a:ea typeface="Palatino" pitchFamily="2" charset="77"/>
                  </a:rPr>
                  <a:t>:</a:t>
                </a:r>
              </a:p>
              <a:p>
                <a:endParaRPr lang="en-GB" sz="1050" dirty="0">
                  <a:latin typeface="Palatino" pitchFamily="2" charset="77"/>
                  <a:ea typeface="Palatino" pitchFamily="2" charset="77"/>
                </a:endParaRPr>
              </a:p>
              <a:p>
                <a:endParaRPr lang="en-GB" sz="1050" dirty="0">
                  <a:latin typeface="Palatino" pitchFamily="2" charset="77"/>
                  <a:ea typeface="Palatino" pitchFamily="2" charset="77"/>
                </a:endParaRPr>
              </a:p>
            </p:txBody>
          </p:sp>
        </mc:Choice>
        <mc:Fallback xmlns="">
          <p:sp>
            <p:nvSpPr>
              <p:cNvPr id="7" name="ZoneTexte 6">
                <a:extLst>
                  <a:ext uri="{FF2B5EF4-FFF2-40B4-BE49-F238E27FC236}">
                    <a16:creationId xmlns:a16="http://schemas.microsoft.com/office/drawing/2014/main" id="{24628B73-4114-306F-3B10-E0CD569EA1AF}"/>
                  </a:ext>
                </a:extLst>
              </p:cNvPr>
              <p:cNvSpPr txBox="1">
                <a:spLocks noRot="1" noChangeAspect="1" noMove="1" noResize="1" noEditPoints="1" noAdjustHandles="1" noChangeArrowheads="1" noChangeShapeType="1" noTextEdit="1"/>
              </p:cNvSpPr>
              <p:nvPr/>
            </p:nvSpPr>
            <p:spPr>
              <a:xfrm>
                <a:off x="212783" y="883375"/>
                <a:ext cx="5788703" cy="1223412"/>
              </a:xfrm>
              <a:prstGeom prst="rect">
                <a:avLst/>
              </a:prstGeom>
              <a:blipFill>
                <a:blip r:embed="rId2"/>
                <a:stretch>
                  <a:fillRect l="-21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ZoneTexte 7">
                <a:extLst>
                  <a:ext uri="{FF2B5EF4-FFF2-40B4-BE49-F238E27FC236}">
                    <a16:creationId xmlns:a16="http://schemas.microsoft.com/office/drawing/2014/main" id="{5785B067-7B37-BEBB-4B0B-9C53413DC639}"/>
                  </a:ext>
                </a:extLst>
              </p:cNvPr>
              <p:cNvSpPr txBox="1"/>
              <p:nvPr/>
            </p:nvSpPr>
            <p:spPr>
              <a:xfrm>
                <a:off x="2548344" y="1869262"/>
                <a:ext cx="1657698" cy="392159"/>
              </a:xfrm>
              <a:prstGeom prst="rect">
                <a:avLst/>
              </a:prstGeom>
              <a:noFill/>
            </p:spPr>
            <p:txBody>
              <a:bodyPr wrap="none" lIns="0" tIns="0" rIns="0" bIns="0" rtlCol="0">
                <a:spAutoFit/>
              </a:bodyPr>
              <a:lstStyle/>
              <a:p>
                <a:pPr/>
                <a14:m>
                  <m:oMathPara xmlns:m="http://schemas.openxmlformats.org/officeDocument/2006/math">
                    <m:oMath>
                      <m:acc>
                        <m:accPr>
                          <m:chr m:val="̂"/>
                          <m:ctrlPr>
                            <a:rPr lang="es-ES" sz="1050" i="1">
                              <a:latin typeface="Cambria Math" panose="02040503050406030204" pitchFamily="18" charset="0"/>
                            </a:rPr>
                          </m:ctrlPr>
                        </m:accPr>
                        <m:e>
                          <m:r>
                            <a:rPr lang="es-ES" sz="1050" i="1">
                              <a:latin typeface="Cambria Math" panose="02040503050406030204" pitchFamily="18" charset="0"/>
                            </a:rPr>
                            <m:t>𝑛</m:t>
                          </m:r>
                        </m:e>
                      </m:acc>
                      <m:d>
                        <m:dPr>
                          <m:ctrlPr>
                            <a:rPr lang="es-ES" sz="1050" i="1">
                              <a:latin typeface="Cambria Math" panose="02040503050406030204" pitchFamily="18" charset="0"/>
                            </a:rPr>
                          </m:ctrlPr>
                        </m:dPr>
                        <m:e>
                          <m:r>
                            <a:rPr lang="es-ES" sz="1050" i="1">
                              <a:latin typeface="Cambria Math" panose="02040503050406030204" pitchFamily="18" charset="0"/>
                            </a:rPr>
                            <m:t>𝑧</m:t>
                          </m:r>
                        </m:e>
                      </m:d>
                      <m:r>
                        <a:rPr lang="es-ES" sz="1050" i="1">
                          <a:latin typeface="Cambria Math" panose="02040503050406030204" pitchFamily="18" charset="0"/>
                        </a:rPr>
                        <m:t>=</m:t>
                      </m:r>
                      <m:sSub>
                        <m:sSubPr>
                          <m:ctrlPr>
                            <a:rPr lang="es-ES" sz="1050" i="1">
                              <a:latin typeface="Cambria Math" panose="02040503050406030204" pitchFamily="18" charset="0"/>
                            </a:rPr>
                          </m:ctrlPr>
                        </m:sSubPr>
                        <m:e>
                          <m:r>
                            <a:rPr lang="es-ES" sz="1050" i="1">
                              <a:latin typeface="Cambria Math" panose="02040503050406030204" pitchFamily="18" charset="0"/>
                            </a:rPr>
                            <m:t>𝑛</m:t>
                          </m:r>
                        </m:e>
                        <m:sub>
                          <m:r>
                            <a:rPr lang="es-ES" sz="1050" i="1">
                              <a:latin typeface="Cambria Math" panose="02040503050406030204" pitchFamily="18" charset="0"/>
                            </a:rPr>
                            <m:t>0</m:t>
                          </m:r>
                        </m:sub>
                      </m:sSub>
                      <m:d>
                        <m:dPr>
                          <m:ctrlPr>
                            <a:rPr lang="es-ES" sz="1050" i="1">
                              <a:latin typeface="Cambria Math" panose="02040503050406030204" pitchFamily="18" charset="0"/>
                            </a:rPr>
                          </m:ctrlPr>
                        </m:dPr>
                        <m:e>
                          <m:r>
                            <a:rPr lang="es-ES" sz="1050" i="1">
                              <a:latin typeface="Cambria Math" panose="02040503050406030204" pitchFamily="18" charset="0"/>
                            </a:rPr>
                            <m:t>𝑧</m:t>
                          </m:r>
                        </m:e>
                      </m:d>
                      <m:r>
                        <a:rPr lang="es-ES" sz="1050" i="1">
                          <a:latin typeface="Cambria Math" panose="02040503050406030204" pitchFamily="18" charset="0"/>
                        </a:rPr>
                        <m:t>+</m:t>
                      </m:r>
                      <m:nary>
                        <m:naryPr>
                          <m:chr m:val="∑"/>
                          <m:supHide m:val="on"/>
                          <m:ctrlPr>
                            <a:rPr lang="es-ES" sz="1050" i="1">
                              <a:latin typeface="Cambria Math" panose="02040503050406030204" pitchFamily="18" charset="0"/>
                            </a:rPr>
                          </m:ctrlPr>
                        </m:naryPr>
                        <m:sub>
                          <m:r>
                            <a:rPr lang="es-ES" sz="1050" i="1">
                              <a:latin typeface="Cambria Math" panose="02040503050406030204" pitchFamily="18" charset="0"/>
                            </a:rPr>
                            <m:t>𝑖</m:t>
                          </m:r>
                        </m:sub>
                        <m:sup/>
                        <m:e>
                          <m:sSub>
                            <m:sSubPr>
                              <m:ctrlPr>
                                <a:rPr lang="es-ES" sz="1050" i="1">
                                  <a:latin typeface="Cambria Math" panose="02040503050406030204" pitchFamily="18" charset="0"/>
                                </a:rPr>
                              </m:ctrlPr>
                            </m:sSubPr>
                            <m:e>
                              <m:r>
                                <a:rPr lang="es-ES" sz="1050" i="1">
                                  <a:latin typeface="Cambria Math" panose="02040503050406030204" pitchFamily="18" charset="0"/>
                                </a:rPr>
                                <m:t>𝑢</m:t>
                              </m:r>
                            </m:e>
                            <m:sub>
                              <m:r>
                                <a:rPr lang="es-ES" sz="1050" i="1">
                                  <a:latin typeface="Cambria Math" panose="02040503050406030204" pitchFamily="18" charset="0"/>
                                </a:rPr>
                                <m:t>𝑖</m:t>
                              </m:r>
                            </m:sub>
                          </m:sSub>
                          <m:r>
                            <a:rPr lang="es-ES" sz="1050" i="1">
                              <a:latin typeface="Cambria Math" panose="02040503050406030204" pitchFamily="18" charset="0"/>
                            </a:rPr>
                            <m:t> . </m:t>
                          </m:r>
                          <m:sSub>
                            <m:sSubPr>
                              <m:ctrlPr>
                                <a:rPr lang="es-ES" sz="1050" i="1">
                                  <a:latin typeface="Cambria Math" panose="02040503050406030204" pitchFamily="18" charset="0"/>
                                </a:rPr>
                              </m:ctrlPr>
                            </m:sSubPr>
                            <m:e>
                              <m:r>
                                <a:rPr lang="es-ES" sz="1050" i="1">
                                  <a:latin typeface="Cambria Math" panose="02040503050406030204" pitchFamily="18" charset="0"/>
                                </a:rPr>
                                <m:t>𝑈</m:t>
                              </m:r>
                            </m:e>
                            <m:sub>
                              <m:r>
                                <a:rPr lang="es-ES" sz="1050" i="1">
                                  <a:latin typeface="Cambria Math" panose="02040503050406030204" pitchFamily="18" charset="0"/>
                                </a:rPr>
                                <m:t>𝑖</m:t>
                              </m:r>
                            </m:sub>
                          </m:sSub>
                          <m:r>
                            <a:rPr lang="es-ES" sz="1050" i="1">
                              <a:latin typeface="Cambria Math" panose="02040503050406030204" pitchFamily="18" charset="0"/>
                            </a:rPr>
                            <m:t>(</m:t>
                          </m:r>
                          <m:r>
                            <a:rPr lang="es-ES" sz="1050" i="1">
                              <a:latin typeface="Cambria Math" panose="02040503050406030204" pitchFamily="18" charset="0"/>
                            </a:rPr>
                            <m:t>𝑧</m:t>
                          </m:r>
                          <m:r>
                            <a:rPr lang="es-ES" sz="1050" i="1">
                              <a:latin typeface="Cambria Math" panose="02040503050406030204" pitchFamily="18" charset="0"/>
                            </a:rPr>
                            <m:t>)</m:t>
                          </m:r>
                        </m:e>
                      </m:nary>
                    </m:oMath>
                  </m:oMathPara>
                </a14:m>
                <a:endParaRPr lang="en-GB" sz="1050" dirty="0"/>
              </a:p>
            </p:txBody>
          </p:sp>
        </mc:Choice>
        <mc:Fallback xmlns="">
          <p:sp>
            <p:nvSpPr>
              <p:cNvPr id="8" name="ZoneTexte 7">
                <a:extLst>
                  <a:ext uri="{FF2B5EF4-FFF2-40B4-BE49-F238E27FC236}">
                    <a16:creationId xmlns:a16="http://schemas.microsoft.com/office/drawing/2014/main" id="{5785B067-7B37-BEBB-4B0B-9C53413DC639}"/>
                  </a:ext>
                </a:extLst>
              </p:cNvPr>
              <p:cNvSpPr txBox="1">
                <a:spLocks noRot="1" noChangeAspect="1" noMove="1" noResize="1" noEditPoints="1" noAdjustHandles="1" noChangeArrowheads="1" noChangeShapeType="1" noTextEdit="1"/>
              </p:cNvSpPr>
              <p:nvPr/>
            </p:nvSpPr>
            <p:spPr>
              <a:xfrm>
                <a:off x="2548344" y="1869262"/>
                <a:ext cx="1657698" cy="392159"/>
              </a:xfrm>
              <a:prstGeom prst="rect">
                <a:avLst/>
              </a:prstGeom>
              <a:blipFill>
                <a:blip r:embed="rId3"/>
                <a:stretch>
                  <a:fillRect l="-758" t="-156250" r="-2273" b="-209375"/>
                </a:stretch>
              </a:blipFill>
            </p:spPr>
            <p:txBody>
              <a:bodyPr/>
              <a:lstStyle/>
              <a:p>
                <a:r>
                  <a:rPr lang="en-GB">
                    <a:noFill/>
                  </a:rPr>
                  <a:t> </a:t>
                </a:r>
              </a:p>
            </p:txBody>
          </p:sp>
        </mc:Fallback>
      </mc:AlternateContent>
      <p:sp>
        <p:nvSpPr>
          <p:cNvPr id="12" name="Espace réservé du texte 8">
            <a:extLst>
              <a:ext uri="{FF2B5EF4-FFF2-40B4-BE49-F238E27FC236}">
                <a16:creationId xmlns:a16="http://schemas.microsoft.com/office/drawing/2014/main" id="{B068C077-7AF5-4C44-0543-3FF225C4B538}"/>
              </a:ext>
            </a:extLst>
          </p:cNvPr>
          <p:cNvSpPr txBox="1"/>
          <p:nvPr/>
        </p:nvSpPr>
        <p:spPr>
          <a:xfrm>
            <a:off x="1993783" y="206965"/>
            <a:ext cx="6866390" cy="8755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rIns="34289">
            <a:normAutofit/>
          </a:bodyPr>
          <a:lstStyle/>
          <a:p>
            <a:pPr lvl="1">
              <a:defRPr sz="3000"/>
            </a:pPr>
            <a:r>
              <a:rPr lang="en-GB" sz="2100" b="1" dirty="0">
                <a:latin typeface="Palatino" pitchFamily="2" charset="77"/>
                <a:ea typeface="Palatino" pitchFamily="2" charset="77"/>
              </a:rPr>
              <a:t>Redshift uncertainty : modes</a:t>
            </a:r>
          </a:p>
        </p:txBody>
      </p:sp>
      <mc:AlternateContent xmlns:mc="http://schemas.openxmlformats.org/markup-compatibility/2006" xmlns:a14="http://schemas.microsoft.com/office/drawing/2010/main">
        <mc:Choice Requires="a14">
          <p:sp>
            <p:nvSpPr>
              <p:cNvPr id="21" name="ZoneTexte 20">
                <a:extLst>
                  <a:ext uri="{FF2B5EF4-FFF2-40B4-BE49-F238E27FC236}">
                    <a16:creationId xmlns:a16="http://schemas.microsoft.com/office/drawing/2014/main" id="{C205BC47-4461-FB36-DFD3-FC803CB335DF}"/>
                  </a:ext>
                </a:extLst>
              </p:cNvPr>
              <p:cNvSpPr txBox="1"/>
              <p:nvPr/>
            </p:nvSpPr>
            <p:spPr>
              <a:xfrm>
                <a:off x="261049" y="2349099"/>
                <a:ext cx="5463632" cy="969496"/>
              </a:xfrm>
              <a:prstGeom prst="rect">
                <a:avLst/>
              </a:prstGeom>
              <a:noFill/>
            </p:spPr>
            <p:txBody>
              <a:bodyPr wrap="square" rtlCol="0">
                <a:spAutoFit/>
              </a:bodyPr>
              <a:lstStyle/>
              <a:p>
                <a:pPr marL="214313" indent="-214313">
                  <a:buFont typeface="Arial" panose="020B0604020202020204" pitchFamily="34" charset="0"/>
                  <a:buChar char="•"/>
                </a:pPr>
                <a:endParaRPr lang="en-GB" sz="1200" dirty="0">
                  <a:latin typeface="Palatino" pitchFamily="2" charset="77"/>
                  <a:ea typeface="Palatino" pitchFamily="2" charset="77"/>
                </a:endParaRPr>
              </a:p>
              <a:p>
                <a:pPr marL="214313" indent="-214313">
                  <a:buFont typeface="Arial" panose="020B0604020202020204" pitchFamily="34" charset="0"/>
                  <a:buChar char="•"/>
                </a:pPr>
                <a:r>
                  <a:rPr lang="en-GB" sz="1200" dirty="0">
                    <a:latin typeface="Palatino" pitchFamily="2" charset="77"/>
                    <a:ea typeface="Palatino" pitchFamily="2" charset="77"/>
                  </a:rPr>
                  <a:t>We don’t capture all the variations of the </a:t>
                </a:r>
                <a14:m>
                  <m:oMath xmlns:m="http://schemas.openxmlformats.org/officeDocument/2006/math">
                    <m:r>
                      <a:rPr lang="es-ES" sz="1200" b="0" i="1" smtClean="0">
                        <a:latin typeface="Cambria Math" panose="02040503050406030204" pitchFamily="18" charset="0"/>
                        <a:ea typeface="Palatino" pitchFamily="2" charset="77"/>
                      </a:rPr>
                      <m:t>𝑛</m:t>
                    </m:r>
                    <m:r>
                      <a:rPr lang="es-ES" sz="1200" b="0" i="1" smtClean="0">
                        <a:latin typeface="Cambria Math" panose="02040503050406030204" pitchFamily="18" charset="0"/>
                        <a:ea typeface="Palatino" pitchFamily="2" charset="77"/>
                      </a:rPr>
                      <m:t>(</m:t>
                    </m:r>
                    <m:r>
                      <a:rPr lang="es-ES" sz="1200" b="0" i="1" smtClean="0">
                        <a:latin typeface="Cambria Math" panose="02040503050406030204" pitchFamily="18" charset="0"/>
                        <a:ea typeface="Palatino" pitchFamily="2" charset="77"/>
                      </a:rPr>
                      <m:t>𝑧</m:t>
                    </m:r>
                    <m:r>
                      <a:rPr lang="es-ES" sz="1200" b="0" i="1" smtClean="0">
                        <a:latin typeface="Cambria Math" panose="02040503050406030204" pitchFamily="18" charset="0"/>
                        <a:ea typeface="Palatino" pitchFamily="2" charset="77"/>
                      </a:rPr>
                      <m:t>)</m:t>
                    </m:r>
                  </m:oMath>
                </a14:m>
                <a:r>
                  <a:rPr lang="en-GB" sz="1200" dirty="0">
                    <a:latin typeface="Palatino" pitchFamily="2" charset="77"/>
                    <a:ea typeface="Palatino" pitchFamily="2" charset="77"/>
                  </a:rPr>
                  <a:t>,  only the variations which have an impact on </a:t>
                </a:r>
                <a:r>
                  <a:rPr lang="en-GB" sz="1200" i="1" dirty="0">
                    <a:latin typeface="Palatino" pitchFamily="2" charset="77"/>
                    <a:ea typeface="Palatino" pitchFamily="2" charset="77"/>
                  </a:rPr>
                  <a:t>cosmology observables </a:t>
                </a:r>
                <a14:m>
                  <m:oMath xmlns:m="http://schemas.openxmlformats.org/officeDocument/2006/math">
                    <m:acc>
                      <m:accPr>
                        <m:chr m:val="̂"/>
                        <m:ctrlPr>
                          <a:rPr lang="es-ES" sz="1200" i="1" dirty="0">
                            <a:latin typeface="Cambria Math" panose="02040503050406030204" pitchFamily="18" charset="0"/>
                            <a:ea typeface="Palatino" pitchFamily="2" charset="77"/>
                          </a:rPr>
                        </m:ctrlPr>
                      </m:accPr>
                      <m:e>
                        <m:r>
                          <a:rPr lang="es-ES" sz="1200" i="1" dirty="0">
                            <a:latin typeface="Cambria Math" panose="02040503050406030204" pitchFamily="18" charset="0"/>
                            <a:ea typeface="Palatino" pitchFamily="2" charset="77"/>
                          </a:rPr>
                          <m:t>𝑐</m:t>
                        </m:r>
                      </m:e>
                    </m:acc>
                  </m:oMath>
                </a14:m>
                <a:r>
                  <a:rPr lang="en-GB" sz="1200" i="1" dirty="0">
                    <a:latin typeface="Palatino" pitchFamily="2" charset="77"/>
                    <a:ea typeface="Palatino" pitchFamily="2" charset="77"/>
                  </a:rPr>
                  <a:t> </a:t>
                </a:r>
                <a:r>
                  <a:rPr lang="en-GB" sz="1200" dirty="0">
                    <a:latin typeface="Palatino" pitchFamily="2" charset="77"/>
                    <a:ea typeface="Palatino" pitchFamily="2" charset="77"/>
                  </a:rPr>
                  <a:t>(1x2 or 3x2 or whatever).</a:t>
                </a:r>
              </a:p>
              <a:p>
                <a:endParaRPr lang="en-GB" sz="1050" dirty="0">
                  <a:latin typeface="Palatino" pitchFamily="2" charset="77"/>
                  <a:ea typeface="Palatino" pitchFamily="2" charset="77"/>
                </a:endParaRPr>
              </a:p>
              <a:p>
                <a:endParaRPr lang="en-GB" sz="1050" dirty="0">
                  <a:latin typeface="Palatino" pitchFamily="2" charset="77"/>
                  <a:ea typeface="Palatino" pitchFamily="2" charset="77"/>
                </a:endParaRPr>
              </a:p>
            </p:txBody>
          </p:sp>
        </mc:Choice>
        <mc:Fallback xmlns="">
          <p:sp>
            <p:nvSpPr>
              <p:cNvPr id="21" name="ZoneTexte 20">
                <a:extLst>
                  <a:ext uri="{FF2B5EF4-FFF2-40B4-BE49-F238E27FC236}">
                    <a16:creationId xmlns:a16="http://schemas.microsoft.com/office/drawing/2014/main" id="{C205BC47-4461-FB36-DFD3-FC803CB335DF}"/>
                  </a:ext>
                </a:extLst>
              </p:cNvPr>
              <p:cNvSpPr txBox="1">
                <a:spLocks noRot="1" noChangeAspect="1" noMove="1" noResize="1" noEditPoints="1" noAdjustHandles="1" noChangeArrowheads="1" noChangeShapeType="1" noTextEdit="1"/>
              </p:cNvSpPr>
              <p:nvPr/>
            </p:nvSpPr>
            <p:spPr>
              <a:xfrm>
                <a:off x="261049" y="2349099"/>
                <a:ext cx="5463632" cy="969496"/>
              </a:xfrm>
              <a:prstGeom prst="rect">
                <a:avLst/>
              </a:prstGeom>
              <a:blipFill>
                <a:blip r:embed="rId4"/>
                <a:stretch>
                  <a:fillRect/>
                </a:stretch>
              </a:blipFill>
            </p:spPr>
            <p:txBody>
              <a:bodyPr/>
              <a:lstStyle/>
              <a:p>
                <a:r>
                  <a:rPr lang="en-GB">
                    <a:noFill/>
                  </a:rPr>
                  <a:t> </a:t>
                </a:r>
              </a:p>
            </p:txBody>
          </p:sp>
        </mc:Fallback>
      </mc:AlternateContent>
      <p:grpSp>
        <p:nvGrpSpPr>
          <p:cNvPr id="58" name="Groupe 57">
            <a:extLst>
              <a:ext uri="{FF2B5EF4-FFF2-40B4-BE49-F238E27FC236}">
                <a16:creationId xmlns:a16="http://schemas.microsoft.com/office/drawing/2014/main" id="{947869E9-9957-5352-02B3-F8964BA7B423}"/>
              </a:ext>
            </a:extLst>
          </p:cNvPr>
          <p:cNvGrpSpPr/>
          <p:nvPr/>
        </p:nvGrpSpPr>
        <p:grpSpPr>
          <a:xfrm>
            <a:off x="261049" y="3308699"/>
            <a:ext cx="7060976" cy="1601518"/>
            <a:chOff x="280881" y="4143622"/>
            <a:chExt cx="9414635" cy="2135357"/>
          </a:xfrm>
        </p:grpSpPr>
        <p:pic>
          <p:nvPicPr>
            <p:cNvPr id="20" name="Image 19">
              <a:extLst>
                <a:ext uri="{FF2B5EF4-FFF2-40B4-BE49-F238E27FC236}">
                  <a16:creationId xmlns:a16="http://schemas.microsoft.com/office/drawing/2014/main" id="{FD980059-887A-3948-2B26-5336FE490981}"/>
                </a:ext>
              </a:extLst>
            </p:cNvPr>
            <p:cNvPicPr>
              <a:picLocks noChangeAspect="1"/>
            </p:cNvPicPr>
            <p:nvPr/>
          </p:nvPicPr>
          <p:blipFill>
            <a:blip r:embed="rId5"/>
            <a:stretch>
              <a:fillRect/>
            </a:stretch>
          </p:blipFill>
          <p:spPr>
            <a:xfrm>
              <a:off x="1557379" y="4143622"/>
              <a:ext cx="7772400" cy="985081"/>
            </a:xfrm>
            <a:prstGeom prst="rect">
              <a:avLst/>
            </a:prstGeom>
          </p:spPr>
        </p:pic>
        <p:cxnSp>
          <p:nvCxnSpPr>
            <p:cNvPr id="28" name="Connecteur droit avec flèche 27">
              <a:extLst>
                <a:ext uri="{FF2B5EF4-FFF2-40B4-BE49-F238E27FC236}">
                  <a16:creationId xmlns:a16="http://schemas.microsoft.com/office/drawing/2014/main" id="{0860370F-0072-B84D-EACD-1F2B11571AE2}"/>
                </a:ext>
              </a:extLst>
            </p:cNvPr>
            <p:cNvCxnSpPr/>
            <p:nvPr/>
          </p:nvCxnSpPr>
          <p:spPr>
            <a:xfrm flipV="1">
              <a:off x="1200666" y="4761271"/>
              <a:ext cx="723330" cy="596348"/>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id="{3DD84089-D3C5-5907-4054-DF6A2F03EE04}"/>
                </a:ext>
              </a:extLst>
            </p:cNvPr>
            <p:cNvSpPr txBox="1"/>
            <p:nvPr/>
          </p:nvSpPr>
          <p:spPr>
            <a:xfrm>
              <a:off x="280881" y="5389374"/>
              <a:ext cx="1478829" cy="553997"/>
            </a:xfrm>
            <a:prstGeom prst="rect">
              <a:avLst/>
            </a:prstGeom>
            <a:noFill/>
          </p:spPr>
          <p:txBody>
            <a:bodyPr wrap="square" rtlCol="0">
              <a:spAutoFit/>
            </a:bodyPr>
            <a:lstStyle/>
            <a:p>
              <a:pPr algn="ctr"/>
              <a:r>
                <a:rPr lang="en-GB" sz="1050" dirty="0">
                  <a:latin typeface="Palatino" pitchFamily="2" charset="77"/>
                  <a:ea typeface="Palatino" pitchFamily="2" charset="77"/>
                </a:rPr>
                <a:t>Quantity to minimize</a:t>
              </a:r>
            </a:p>
          </p:txBody>
        </p:sp>
        <p:sp>
          <p:nvSpPr>
            <p:cNvPr id="40" name="ZoneTexte 39">
              <a:extLst>
                <a:ext uri="{FF2B5EF4-FFF2-40B4-BE49-F238E27FC236}">
                  <a16:creationId xmlns:a16="http://schemas.microsoft.com/office/drawing/2014/main" id="{6B4742EA-449B-6E5B-92B8-DE482436717F}"/>
                </a:ext>
              </a:extLst>
            </p:cNvPr>
            <p:cNvSpPr txBox="1"/>
            <p:nvPr/>
          </p:nvSpPr>
          <p:spPr>
            <a:xfrm>
              <a:off x="1851778" y="5505922"/>
              <a:ext cx="1478829" cy="553997"/>
            </a:xfrm>
            <a:prstGeom prst="rect">
              <a:avLst/>
            </a:prstGeom>
            <a:noFill/>
          </p:spPr>
          <p:txBody>
            <a:bodyPr wrap="square" rtlCol="0">
              <a:spAutoFit/>
            </a:bodyPr>
            <a:lstStyle/>
            <a:p>
              <a:pPr algn="ctr"/>
              <a:r>
                <a:rPr lang="en-GB" sz="1050" dirty="0">
                  <a:latin typeface="Palatino" pitchFamily="2" charset="77"/>
                  <a:ea typeface="Palatino" pitchFamily="2" charset="77"/>
                </a:rPr>
                <a:t>Sum over realisations</a:t>
              </a:r>
            </a:p>
          </p:txBody>
        </p:sp>
        <p:sp>
          <p:nvSpPr>
            <p:cNvPr id="41" name="ZoneTexte 40">
              <a:extLst>
                <a:ext uri="{FF2B5EF4-FFF2-40B4-BE49-F238E27FC236}">
                  <a16:creationId xmlns:a16="http://schemas.microsoft.com/office/drawing/2014/main" id="{9F76B8F9-CD98-FDED-4542-13A4292636E1}"/>
                </a:ext>
              </a:extLst>
            </p:cNvPr>
            <p:cNvSpPr txBox="1"/>
            <p:nvPr/>
          </p:nvSpPr>
          <p:spPr>
            <a:xfrm>
              <a:off x="3043053" y="5513368"/>
              <a:ext cx="1478829" cy="553997"/>
            </a:xfrm>
            <a:prstGeom prst="rect">
              <a:avLst/>
            </a:prstGeom>
            <a:noFill/>
          </p:spPr>
          <p:txBody>
            <a:bodyPr wrap="square" rtlCol="0">
              <a:spAutoFit/>
            </a:bodyPr>
            <a:lstStyle/>
            <a:p>
              <a:pPr algn="ctr"/>
              <a:r>
                <a:rPr lang="en-GB" sz="1050" dirty="0">
                  <a:latin typeface="Palatino" pitchFamily="2" charset="77"/>
                  <a:ea typeface="Palatino" pitchFamily="2" charset="77"/>
                </a:rPr>
                <a:t>Calibration realisation</a:t>
              </a:r>
            </a:p>
          </p:txBody>
        </p:sp>
        <p:sp>
          <p:nvSpPr>
            <p:cNvPr id="42" name="ZoneTexte 41">
              <a:extLst>
                <a:ext uri="{FF2B5EF4-FFF2-40B4-BE49-F238E27FC236}">
                  <a16:creationId xmlns:a16="http://schemas.microsoft.com/office/drawing/2014/main" id="{4D8F742C-19EA-AE58-8D26-29448FBC596C}"/>
                </a:ext>
              </a:extLst>
            </p:cNvPr>
            <p:cNvSpPr txBox="1"/>
            <p:nvPr/>
          </p:nvSpPr>
          <p:spPr>
            <a:xfrm>
              <a:off x="5505365" y="5307054"/>
              <a:ext cx="1478829" cy="769441"/>
            </a:xfrm>
            <a:prstGeom prst="rect">
              <a:avLst/>
            </a:prstGeom>
            <a:noFill/>
          </p:spPr>
          <p:txBody>
            <a:bodyPr wrap="square" rtlCol="0">
              <a:spAutoFit/>
            </a:bodyPr>
            <a:lstStyle/>
            <a:p>
              <a:pPr algn="ctr"/>
              <a:r>
                <a:rPr lang="en-GB" sz="1050" dirty="0">
                  <a:latin typeface="Palatino" pitchFamily="2" charset="77"/>
                  <a:ea typeface="Palatino" pitchFamily="2" charset="77"/>
                </a:rPr>
                <a:t>Mode model  of the realisation</a:t>
              </a:r>
            </a:p>
          </p:txBody>
        </p:sp>
        <p:sp>
          <p:nvSpPr>
            <p:cNvPr id="43" name="ZoneTexte 42">
              <a:extLst>
                <a:ext uri="{FF2B5EF4-FFF2-40B4-BE49-F238E27FC236}">
                  <a16:creationId xmlns:a16="http://schemas.microsoft.com/office/drawing/2014/main" id="{9127B528-5B24-5B42-670B-425E04424CF2}"/>
                </a:ext>
              </a:extLst>
            </p:cNvPr>
            <p:cNvSpPr txBox="1"/>
            <p:nvPr/>
          </p:nvSpPr>
          <p:spPr>
            <a:xfrm>
              <a:off x="7262191" y="5137525"/>
              <a:ext cx="1478829" cy="553997"/>
            </a:xfrm>
            <a:prstGeom prst="rect">
              <a:avLst/>
            </a:prstGeom>
            <a:noFill/>
          </p:spPr>
          <p:txBody>
            <a:bodyPr wrap="square" rtlCol="0">
              <a:spAutoFit/>
            </a:bodyPr>
            <a:lstStyle/>
            <a:p>
              <a:pPr algn="ctr"/>
              <a:r>
                <a:rPr lang="en-GB" sz="1050" dirty="0">
                  <a:latin typeface="Palatino" pitchFamily="2" charset="77"/>
                  <a:ea typeface="Palatino" pitchFamily="2" charset="77"/>
                </a:rPr>
                <a:t>Observables covariance</a:t>
              </a:r>
            </a:p>
          </p:txBody>
        </p:sp>
        <p:sp>
          <p:nvSpPr>
            <p:cNvPr id="44" name="ZoneTexte 43">
              <a:extLst>
                <a:ext uri="{FF2B5EF4-FFF2-40B4-BE49-F238E27FC236}">
                  <a16:creationId xmlns:a16="http://schemas.microsoft.com/office/drawing/2014/main" id="{FA142083-B73C-714A-2B95-E89C209B396B}"/>
                </a:ext>
              </a:extLst>
            </p:cNvPr>
            <p:cNvSpPr txBox="1"/>
            <p:nvPr/>
          </p:nvSpPr>
          <p:spPr>
            <a:xfrm>
              <a:off x="4250197" y="5526066"/>
              <a:ext cx="1478829" cy="553997"/>
            </a:xfrm>
            <a:prstGeom prst="rect">
              <a:avLst/>
            </a:prstGeom>
            <a:noFill/>
          </p:spPr>
          <p:txBody>
            <a:bodyPr wrap="square" rtlCol="0">
              <a:spAutoFit/>
            </a:bodyPr>
            <a:lstStyle/>
            <a:p>
              <a:pPr algn="ctr"/>
              <a:r>
                <a:rPr lang="en-GB" sz="1050" dirty="0">
                  <a:latin typeface="Palatino" pitchFamily="2" charset="77"/>
                  <a:ea typeface="Palatino" pitchFamily="2" charset="77"/>
                </a:rPr>
                <a:t>Observables (1x2, 3x2pt)</a:t>
              </a:r>
            </a:p>
          </p:txBody>
        </p:sp>
        <p:cxnSp>
          <p:nvCxnSpPr>
            <p:cNvPr id="45" name="Connecteur droit avec flèche 44">
              <a:extLst>
                <a:ext uri="{FF2B5EF4-FFF2-40B4-BE49-F238E27FC236}">
                  <a16:creationId xmlns:a16="http://schemas.microsoft.com/office/drawing/2014/main" id="{41BEF0D8-CE8F-4187-B820-64DAC13F549C}"/>
                </a:ext>
              </a:extLst>
            </p:cNvPr>
            <p:cNvCxnSpPr>
              <a:cxnSpLocks/>
            </p:cNvCxnSpPr>
            <p:nvPr/>
          </p:nvCxnSpPr>
          <p:spPr>
            <a:xfrm flipV="1">
              <a:off x="2778569" y="4978832"/>
              <a:ext cx="480267" cy="521838"/>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840D2DB7-4AC7-4976-7AAC-1FF8EE0AB4E9}"/>
                </a:ext>
              </a:extLst>
            </p:cNvPr>
            <p:cNvCxnSpPr>
              <a:cxnSpLocks/>
            </p:cNvCxnSpPr>
            <p:nvPr/>
          </p:nvCxnSpPr>
          <p:spPr>
            <a:xfrm flipV="1">
              <a:off x="3931262" y="4745025"/>
              <a:ext cx="370076" cy="755645"/>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71E838F4-7B00-B7F1-B707-84BA71DD09F6}"/>
                </a:ext>
              </a:extLst>
            </p:cNvPr>
            <p:cNvCxnSpPr>
              <a:cxnSpLocks/>
              <a:stCxn id="44" idx="0"/>
            </p:cNvCxnSpPr>
            <p:nvPr/>
          </p:nvCxnSpPr>
          <p:spPr>
            <a:xfrm flipH="1" flipV="1">
              <a:off x="4929810" y="4738646"/>
              <a:ext cx="59801" cy="78742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eur droit avec flèche 50">
              <a:extLst>
                <a:ext uri="{FF2B5EF4-FFF2-40B4-BE49-F238E27FC236}">
                  <a16:creationId xmlns:a16="http://schemas.microsoft.com/office/drawing/2014/main" id="{72366703-6D9B-BC6D-8836-47736D5A08A8}"/>
                </a:ext>
              </a:extLst>
            </p:cNvPr>
            <p:cNvCxnSpPr>
              <a:cxnSpLocks/>
            </p:cNvCxnSpPr>
            <p:nvPr/>
          </p:nvCxnSpPr>
          <p:spPr>
            <a:xfrm flipH="1" flipV="1">
              <a:off x="5524414" y="4710219"/>
              <a:ext cx="509345" cy="628034"/>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eur droit avec flèche 52">
              <a:extLst>
                <a:ext uri="{FF2B5EF4-FFF2-40B4-BE49-F238E27FC236}">
                  <a16:creationId xmlns:a16="http://schemas.microsoft.com/office/drawing/2014/main" id="{B018BC11-0F3C-FAC3-4FFB-D754A37287B3}"/>
                </a:ext>
              </a:extLst>
            </p:cNvPr>
            <p:cNvCxnSpPr>
              <a:cxnSpLocks/>
            </p:cNvCxnSpPr>
            <p:nvPr/>
          </p:nvCxnSpPr>
          <p:spPr>
            <a:xfrm flipH="1" flipV="1">
              <a:off x="6283829" y="4764308"/>
              <a:ext cx="1187608" cy="593311"/>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B46CA789-9E4A-4B83-611D-6A3CE1E20438}"/>
                </a:ext>
              </a:extLst>
            </p:cNvPr>
            <p:cNvSpPr/>
            <p:nvPr/>
          </p:nvSpPr>
          <p:spPr>
            <a:xfrm>
              <a:off x="490330" y="4143622"/>
              <a:ext cx="9205186" cy="213535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grpSp>
      <p:sp>
        <p:nvSpPr>
          <p:cNvPr id="59" name="ZoneTexte 58">
            <a:extLst>
              <a:ext uri="{FF2B5EF4-FFF2-40B4-BE49-F238E27FC236}">
                <a16:creationId xmlns:a16="http://schemas.microsoft.com/office/drawing/2014/main" id="{3B75C505-1C5B-4EB9-244A-5247A97CB704}"/>
              </a:ext>
            </a:extLst>
          </p:cNvPr>
          <p:cNvSpPr txBox="1"/>
          <p:nvPr/>
        </p:nvSpPr>
        <p:spPr>
          <a:xfrm>
            <a:off x="111980" y="257369"/>
            <a:ext cx="2767854" cy="253916"/>
          </a:xfrm>
          <a:prstGeom prst="rect">
            <a:avLst/>
          </a:prstGeom>
          <a:noFill/>
        </p:spPr>
        <p:txBody>
          <a:bodyPr wrap="square">
            <a:spAutoFit/>
          </a:bodyPr>
          <a:lstStyle/>
          <a:p>
            <a:r>
              <a:rPr lang="es-ES" sz="1050" i="1" dirty="0">
                <a:solidFill>
                  <a:schemeClr val="tx1"/>
                </a:solidFill>
                <a:latin typeface="Palatino" pitchFamily="2" charset="77"/>
                <a:ea typeface="Palatino" pitchFamily="2" charset="77"/>
              </a:rPr>
              <a:t>William </a:t>
            </a:r>
            <a:r>
              <a:rPr lang="es-ES" sz="1050" i="1" dirty="0" err="1">
                <a:solidFill>
                  <a:schemeClr val="tx1"/>
                </a:solidFill>
                <a:latin typeface="Palatino" pitchFamily="2" charset="77"/>
                <a:ea typeface="Palatino" pitchFamily="2" charset="77"/>
              </a:rPr>
              <a:t>d’Assignies</a:t>
            </a:r>
            <a:endParaRPr lang="es-ES" sz="1050" i="1" dirty="0">
              <a:solidFill>
                <a:schemeClr val="tx1"/>
              </a:solidFill>
              <a:latin typeface="Palatino" pitchFamily="2" charset="77"/>
              <a:ea typeface="Palatino" pitchFamily="2" charset="77"/>
            </a:endParaRPr>
          </a:p>
        </p:txBody>
      </p:sp>
      <p:sp>
        <p:nvSpPr>
          <p:cNvPr id="3" name="Espace réservé du numéro de diapositive 29">
            <a:extLst>
              <a:ext uri="{FF2B5EF4-FFF2-40B4-BE49-F238E27FC236}">
                <a16:creationId xmlns:a16="http://schemas.microsoft.com/office/drawing/2014/main" id="{52DEB638-6DC6-3C58-5B22-9DAE924103E2}"/>
              </a:ext>
            </a:extLst>
          </p:cNvPr>
          <p:cNvSpPr txBox="1">
            <a:spLocks/>
          </p:cNvSpPr>
          <p:nvPr/>
        </p:nvSpPr>
        <p:spPr>
          <a:xfrm>
            <a:off x="8672496" y="4863100"/>
            <a:ext cx="471504" cy="23689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ES" sz="1350" dirty="0"/>
              <a:t>25</a:t>
            </a:r>
          </a:p>
        </p:txBody>
      </p:sp>
      <p:pic>
        <p:nvPicPr>
          <p:cNvPr id="2" name="Espace réservé du contenu 4">
            <a:extLst>
              <a:ext uri="{FF2B5EF4-FFF2-40B4-BE49-F238E27FC236}">
                <a16:creationId xmlns:a16="http://schemas.microsoft.com/office/drawing/2014/main" id="{7FEF22B2-DC38-5CDC-C918-CCFC5D8FA135}"/>
              </a:ext>
            </a:extLst>
          </p:cNvPr>
          <p:cNvPicPr>
            <a:picLocks noChangeAspect="1"/>
          </p:cNvPicPr>
          <p:nvPr/>
        </p:nvPicPr>
        <p:blipFill rotWithShape="1">
          <a:blip r:embed="rId6"/>
          <a:srcRect l="35267" t="51172" r="33285"/>
          <a:stretch/>
        </p:blipFill>
        <p:spPr>
          <a:xfrm>
            <a:off x="6001486" y="509349"/>
            <a:ext cx="2161928" cy="1193472"/>
          </a:xfrm>
          <a:prstGeom prst="rect">
            <a:avLst/>
          </a:prstGeom>
          <a:noFill/>
          <a:ln>
            <a:noFill/>
          </a:ln>
        </p:spPr>
      </p:pic>
      <p:grpSp>
        <p:nvGrpSpPr>
          <p:cNvPr id="13" name="Groupe 12">
            <a:extLst>
              <a:ext uri="{FF2B5EF4-FFF2-40B4-BE49-F238E27FC236}">
                <a16:creationId xmlns:a16="http://schemas.microsoft.com/office/drawing/2014/main" id="{33AFCB58-12E6-67C3-919D-CEADA7546A71}"/>
              </a:ext>
            </a:extLst>
          </p:cNvPr>
          <p:cNvGrpSpPr/>
          <p:nvPr/>
        </p:nvGrpSpPr>
        <p:grpSpPr>
          <a:xfrm>
            <a:off x="6606153" y="1693442"/>
            <a:ext cx="2197860" cy="1505100"/>
            <a:chOff x="6606153" y="1395110"/>
            <a:chExt cx="2197860" cy="1505100"/>
          </a:xfrm>
        </p:grpSpPr>
        <p:pic>
          <p:nvPicPr>
            <p:cNvPr id="57" name="Image 56">
              <a:extLst>
                <a:ext uri="{FF2B5EF4-FFF2-40B4-BE49-F238E27FC236}">
                  <a16:creationId xmlns:a16="http://schemas.microsoft.com/office/drawing/2014/main" id="{472C37DF-35BF-3A2E-3FCA-DA46343A0485}"/>
                </a:ext>
              </a:extLst>
            </p:cNvPr>
            <p:cNvPicPr>
              <a:picLocks noChangeAspect="1"/>
            </p:cNvPicPr>
            <p:nvPr/>
          </p:nvPicPr>
          <p:blipFill rotWithShape="1">
            <a:blip r:embed="rId7"/>
            <a:srcRect t="-1" b="12032"/>
            <a:stretch/>
          </p:blipFill>
          <p:spPr>
            <a:xfrm>
              <a:off x="6606153" y="1395110"/>
              <a:ext cx="2197860" cy="1257825"/>
            </a:xfrm>
            <a:prstGeom prst="rect">
              <a:avLst/>
            </a:prstGeom>
          </p:spPr>
        </p:pic>
        <p:sp>
          <p:nvSpPr>
            <p:cNvPr id="5" name="ZoneTexte 4">
              <a:extLst>
                <a:ext uri="{FF2B5EF4-FFF2-40B4-BE49-F238E27FC236}">
                  <a16:creationId xmlns:a16="http://schemas.microsoft.com/office/drawing/2014/main" id="{EAD9D4A4-55AB-6841-55DC-6A55170FF377}"/>
                </a:ext>
              </a:extLst>
            </p:cNvPr>
            <p:cNvSpPr txBox="1"/>
            <p:nvPr/>
          </p:nvSpPr>
          <p:spPr>
            <a:xfrm>
              <a:off x="7075152" y="2604669"/>
              <a:ext cx="272832" cy="169277"/>
            </a:xfrm>
            <a:prstGeom prst="rect">
              <a:avLst/>
            </a:prstGeom>
            <a:noFill/>
          </p:spPr>
          <p:txBody>
            <a:bodyPr wrap="none" rtlCol="0">
              <a:spAutoFit/>
            </a:bodyPr>
            <a:lstStyle/>
            <a:p>
              <a:r>
                <a:rPr lang="en-GB" sz="500" dirty="0">
                  <a:latin typeface="Century" panose="02040604050505020304" pitchFamily="18" charset="0"/>
                </a:rPr>
                <a:t>0.6</a:t>
              </a:r>
            </a:p>
          </p:txBody>
        </p:sp>
        <p:sp>
          <p:nvSpPr>
            <p:cNvPr id="9" name="ZoneTexte 8">
              <a:extLst>
                <a:ext uri="{FF2B5EF4-FFF2-40B4-BE49-F238E27FC236}">
                  <a16:creationId xmlns:a16="http://schemas.microsoft.com/office/drawing/2014/main" id="{0982D82A-7A2B-DF50-45B8-8B6903D2FC02}"/>
                </a:ext>
              </a:extLst>
            </p:cNvPr>
            <p:cNvSpPr txBox="1"/>
            <p:nvPr/>
          </p:nvSpPr>
          <p:spPr>
            <a:xfrm>
              <a:off x="7652710" y="2604669"/>
              <a:ext cx="272832" cy="169277"/>
            </a:xfrm>
            <a:prstGeom prst="rect">
              <a:avLst/>
            </a:prstGeom>
            <a:noFill/>
          </p:spPr>
          <p:txBody>
            <a:bodyPr wrap="none" rtlCol="0">
              <a:spAutoFit/>
            </a:bodyPr>
            <a:lstStyle/>
            <a:p>
              <a:r>
                <a:rPr lang="en-GB" sz="500" dirty="0">
                  <a:latin typeface="Century" panose="02040604050505020304" pitchFamily="18" charset="0"/>
                </a:rPr>
                <a:t>1.0</a:t>
              </a:r>
            </a:p>
          </p:txBody>
        </p:sp>
        <p:sp>
          <p:nvSpPr>
            <p:cNvPr id="10" name="ZoneTexte 9">
              <a:extLst>
                <a:ext uri="{FF2B5EF4-FFF2-40B4-BE49-F238E27FC236}">
                  <a16:creationId xmlns:a16="http://schemas.microsoft.com/office/drawing/2014/main" id="{6D2D139F-29FB-DEE4-0817-38F6F6826BD2}"/>
                </a:ext>
              </a:extLst>
            </p:cNvPr>
            <p:cNvSpPr txBox="1"/>
            <p:nvPr/>
          </p:nvSpPr>
          <p:spPr>
            <a:xfrm>
              <a:off x="8256937" y="2614603"/>
              <a:ext cx="272832" cy="169277"/>
            </a:xfrm>
            <a:prstGeom prst="rect">
              <a:avLst/>
            </a:prstGeom>
            <a:noFill/>
          </p:spPr>
          <p:txBody>
            <a:bodyPr wrap="none" rtlCol="0">
              <a:spAutoFit/>
            </a:bodyPr>
            <a:lstStyle/>
            <a:p>
              <a:r>
                <a:rPr lang="en-GB" sz="500" dirty="0">
                  <a:latin typeface="Century" panose="02040604050505020304" pitchFamily="18" charset="0"/>
                </a:rPr>
                <a:t>1.4</a:t>
              </a:r>
            </a:p>
          </p:txBody>
        </p:sp>
        <p:sp>
          <p:nvSpPr>
            <p:cNvPr id="11" name="ZoneTexte 10">
              <a:extLst>
                <a:ext uri="{FF2B5EF4-FFF2-40B4-BE49-F238E27FC236}">
                  <a16:creationId xmlns:a16="http://schemas.microsoft.com/office/drawing/2014/main" id="{6AB2A1E4-4BB7-C0D1-0D7D-C3A7B5101B0A}"/>
                </a:ext>
              </a:extLst>
            </p:cNvPr>
            <p:cNvSpPr txBox="1"/>
            <p:nvPr/>
          </p:nvSpPr>
          <p:spPr>
            <a:xfrm>
              <a:off x="7571960" y="2700155"/>
              <a:ext cx="535724" cy="200055"/>
            </a:xfrm>
            <a:prstGeom prst="rect">
              <a:avLst/>
            </a:prstGeom>
            <a:noFill/>
          </p:spPr>
          <p:txBody>
            <a:bodyPr wrap="none" rtlCol="0">
              <a:spAutoFit/>
            </a:bodyPr>
            <a:lstStyle/>
            <a:p>
              <a:r>
                <a:rPr lang="en-GB" sz="700" dirty="0">
                  <a:latin typeface="Century" panose="02040604050505020304" pitchFamily="18" charset="0"/>
                </a:rPr>
                <a:t>Redshift</a:t>
              </a:r>
            </a:p>
          </p:txBody>
        </p:sp>
      </p:grpSp>
      <p:sp>
        <p:nvSpPr>
          <p:cNvPr id="16" name="Flèche à angle droit 15">
            <a:extLst>
              <a:ext uri="{FF2B5EF4-FFF2-40B4-BE49-F238E27FC236}">
                <a16:creationId xmlns:a16="http://schemas.microsoft.com/office/drawing/2014/main" id="{2A392C3B-682D-F426-0E4C-E710509EED8C}"/>
              </a:ext>
            </a:extLst>
          </p:cNvPr>
          <p:cNvSpPr/>
          <p:nvPr/>
        </p:nvSpPr>
        <p:spPr>
          <a:xfrm rot="5400000">
            <a:off x="6094856" y="1754929"/>
            <a:ext cx="817519" cy="205074"/>
          </a:xfrm>
          <a:prstGeom prst="bentUpArrow">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ZoneTexte 17">
            <a:extLst>
              <a:ext uri="{FF2B5EF4-FFF2-40B4-BE49-F238E27FC236}">
                <a16:creationId xmlns:a16="http://schemas.microsoft.com/office/drawing/2014/main" id="{2866917C-248E-4CCD-09F8-16B8CA81584E}"/>
              </a:ext>
            </a:extLst>
          </p:cNvPr>
          <p:cNvSpPr txBox="1"/>
          <p:nvPr/>
        </p:nvSpPr>
        <p:spPr>
          <a:xfrm>
            <a:off x="5878518" y="1689145"/>
            <a:ext cx="5850990" cy="577081"/>
          </a:xfrm>
          <a:prstGeom prst="rect">
            <a:avLst/>
          </a:prstGeom>
          <a:noFill/>
        </p:spPr>
        <p:txBody>
          <a:bodyPr wrap="square" rtlCol="0">
            <a:spAutoFit/>
          </a:bodyPr>
          <a:lstStyle/>
          <a:p>
            <a:r>
              <a:rPr lang="es-ES" sz="1050" dirty="0">
                <a:latin typeface="Palatino" pitchFamily="2" charset="77"/>
                <a:ea typeface="Palatino" pitchFamily="2" charset="77"/>
              </a:rPr>
              <a:t>‘PCA’</a:t>
            </a:r>
            <a:endParaRPr lang="en-GB" sz="1050" dirty="0">
              <a:latin typeface="Palatino" pitchFamily="2" charset="77"/>
              <a:ea typeface="Palatino" pitchFamily="2" charset="77"/>
            </a:endParaRPr>
          </a:p>
          <a:p>
            <a:endParaRPr lang="en-GB" sz="1050" dirty="0">
              <a:latin typeface="Palatino" pitchFamily="2" charset="77"/>
              <a:ea typeface="Palatino" pitchFamily="2" charset="77"/>
            </a:endParaRPr>
          </a:p>
          <a:p>
            <a:endParaRPr lang="en-GB" sz="1050" dirty="0">
              <a:latin typeface="Palatino" pitchFamily="2" charset="77"/>
              <a:ea typeface="Palatino" pitchFamily="2" charset="77"/>
            </a:endParaRPr>
          </a:p>
        </p:txBody>
      </p:sp>
      <p:sp>
        <p:nvSpPr>
          <p:cNvPr id="15" name="ZoneTexte 14">
            <a:extLst>
              <a:ext uri="{FF2B5EF4-FFF2-40B4-BE49-F238E27FC236}">
                <a16:creationId xmlns:a16="http://schemas.microsoft.com/office/drawing/2014/main" id="{CE2F4D54-8170-2F89-4A08-4AC384EEEDDE}"/>
              </a:ext>
            </a:extLst>
          </p:cNvPr>
          <p:cNvSpPr txBox="1"/>
          <p:nvPr/>
        </p:nvSpPr>
        <p:spPr>
          <a:xfrm>
            <a:off x="310602" y="570047"/>
            <a:ext cx="7462344" cy="307777"/>
          </a:xfrm>
          <a:prstGeom prst="rect">
            <a:avLst/>
          </a:prstGeom>
          <a:noFill/>
        </p:spPr>
        <p:txBody>
          <a:bodyPr wrap="square">
            <a:spAutoFit/>
          </a:bodyPr>
          <a:lstStyle/>
          <a:p>
            <a:pPr lvl="1">
              <a:defRPr sz="3000"/>
            </a:pPr>
            <a:r>
              <a:rPr lang="en-GB" sz="1400" i="1" dirty="0">
                <a:latin typeface="Palatino" pitchFamily="2" charset="77"/>
                <a:ea typeface="Palatino" pitchFamily="2" charset="77"/>
              </a:rPr>
              <a:t>(Bernstein, d’Assignies, Troxel  et al. )</a:t>
            </a:r>
          </a:p>
        </p:txBody>
      </p:sp>
      <p:pic>
        <p:nvPicPr>
          <p:cNvPr id="17" name="Image 16">
            <a:extLst>
              <a:ext uri="{FF2B5EF4-FFF2-40B4-BE49-F238E27FC236}">
                <a16:creationId xmlns:a16="http://schemas.microsoft.com/office/drawing/2014/main" id="{154DCFE9-0253-C99B-681D-4C3AED3E49C2}"/>
              </a:ext>
            </a:extLst>
          </p:cNvPr>
          <p:cNvPicPr>
            <a:picLocks noChangeAspect="1"/>
          </p:cNvPicPr>
          <p:nvPr/>
        </p:nvPicPr>
        <p:blipFill>
          <a:blip r:embed="rId8"/>
          <a:stretch>
            <a:fillRect/>
          </a:stretch>
        </p:blipFill>
        <p:spPr>
          <a:xfrm>
            <a:off x="8401050" y="82540"/>
            <a:ext cx="595519" cy="628300"/>
          </a:xfrm>
          <a:prstGeom prst="rect">
            <a:avLst/>
          </a:prstGeom>
        </p:spPr>
      </p:pic>
    </p:spTree>
    <p:extLst>
      <p:ext uri="{BB962C8B-B14F-4D97-AF65-F5344CB8AC3E}">
        <p14:creationId xmlns:p14="http://schemas.microsoft.com/office/powerpoint/2010/main" val="7109329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C9EEF19-99A7-6ECC-6A76-38CDA0B51714}"/>
              </a:ext>
            </a:extLst>
          </p:cNvPr>
          <p:cNvPicPr>
            <a:picLocks noChangeAspect="1"/>
          </p:cNvPicPr>
          <p:nvPr/>
        </p:nvPicPr>
        <p:blipFill>
          <a:blip r:embed="rId2"/>
          <a:stretch>
            <a:fillRect/>
          </a:stretch>
        </p:blipFill>
        <p:spPr>
          <a:xfrm>
            <a:off x="1134709" y="2629138"/>
            <a:ext cx="3181350" cy="2209800"/>
          </a:xfrm>
          <a:prstGeom prst="rect">
            <a:avLst/>
          </a:prstGeom>
        </p:spPr>
      </p:pic>
      <p:pic>
        <p:nvPicPr>
          <p:cNvPr id="8" name="Image 7">
            <a:extLst>
              <a:ext uri="{FF2B5EF4-FFF2-40B4-BE49-F238E27FC236}">
                <a16:creationId xmlns:a16="http://schemas.microsoft.com/office/drawing/2014/main" id="{DE6C77AC-65E5-1B57-9BD9-5FE1860633E6}"/>
              </a:ext>
            </a:extLst>
          </p:cNvPr>
          <p:cNvPicPr>
            <a:picLocks noChangeAspect="1"/>
          </p:cNvPicPr>
          <p:nvPr/>
        </p:nvPicPr>
        <p:blipFill>
          <a:blip r:embed="rId3"/>
          <a:stretch>
            <a:fillRect/>
          </a:stretch>
        </p:blipFill>
        <p:spPr>
          <a:xfrm>
            <a:off x="5067301" y="1464732"/>
            <a:ext cx="3881932" cy="2953452"/>
          </a:xfrm>
          <a:prstGeom prst="rect">
            <a:avLst/>
          </a:prstGeom>
        </p:spPr>
      </p:pic>
      <p:sp>
        <p:nvSpPr>
          <p:cNvPr id="9" name="ZoneTexte 8">
            <a:extLst>
              <a:ext uri="{FF2B5EF4-FFF2-40B4-BE49-F238E27FC236}">
                <a16:creationId xmlns:a16="http://schemas.microsoft.com/office/drawing/2014/main" id="{0A65E606-743A-5A04-5E16-3AE5FE2D8AA9}"/>
              </a:ext>
            </a:extLst>
          </p:cNvPr>
          <p:cNvSpPr txBox="1"/>
          <p:nvPr/>
        </p:nvSpPr>
        <p:spPr>
          <a:xfrm>
            <a:off x="1944727" y="70049"/>
            <a:ext cx="4742664" cy="646331"/>
          </a:xfrm>
          <a:prstGeom prst="rect">
            <a:avLst/>
          </a:prstGeom>
          <a:noFill/>
          <a:ln>
            <a:solidFill>
              <a:schemeClr val="bg1"/>
            </a:solidFill>
          </a:ln>
        </p:spPr>
        <p:txBody>
          <a:bodyPr wrap="square" rtlCol="0">
            <a:spAutoFit/>
          </a:bodyPr>
          <a:lstStyle/>
          <a:p>
            <a:r>
              <a:rPr lang="en-GB" sz="3600" b="1" dirty="0">
                <a:solidFill>
                  <a:srgbClr val="FF0000"/>
                </a:solidFill>
                <a:effectLst>
                  <a:reflection blurRad="560484" endPos="73111" dist="50800" dir="5400000" sy="-100000" algn="bl" rotWithShape="0"/>
                </a:effectLst>
                <a:latin typeface="Century" panose="02040604050505020304" pitchFamily="18" charset="0"/>
              </a:rPr>
              <a:t>Y3 </a:t>
            </a:r>
            <a:r>
              <a:rPr lang="en-GB" sz="3600" b="1" dirty="0" err="1">
                <a:solidFill>
                  <a:srgbClr val="FF0000"/>
                </a:solidFill>
                <a:effectLst>
                  <a:reflection blurRad="560484" endPos="73111" dist="50800" dir="5400000" sy="-100000" algn="bl" rotWithShape="0"/>
                </a:effectLst>
                <a:latin typeface="Century" panose="02040604050505020304" pitchFamily="18" charset="0"/>
              </a:rPr>
              <a:t>Redmagic</a:t>
            </a:r>
            <a:r>
              <a:rPr lang="en-GB" sz="3600" b="1" dirty="0">
                <a:solidFill>
                  <a:srgbClr val="FF0000"/>
                </a:solidFill>
                <a:effectLst>
                  <a:reflection blurRad="560484" endPos="73111" dist="50800" dir="5400000" sy="-100000" algn="bl" rotWithShape="0"/>
                </a:effectLst>
                <a:latin typeface="Century" panose="02040604050505020304" pitchFamily="18" charset="0"/>
              </a:rPr>
              <a:t>  curse</a:t>
            </a:r>
          </a:p>
        </p:txBody>
      </p:sp>
      <mc:AlternateContent xmlns:mc="http://schemas.openxmlformats.org/markup-compatibility/2006" xmlns:a14="http://schemas.microsoft.com/office/drawing/2010/main">
        <mc:Choice Requires="a14">
          <p:sp>
            <p:nvSpPr>
              <p:cNvPr id="10" name="ZoneTexte 9">
                <a:extLst>
                  <a:ext uri="{FF2B5EF4-FFF2-40B4-BE49-F238E27FC236}">
                    <a16:creationId xmlns:a16="http://schemas.microsoft.com/office/drawing/2014/main" id="{8DF27CC2-09B6-6ACD-2E59-1F4D2EB959C8}"/>
                  </a:ext>
                </a:extLst>
              </p:cNvPr>
              <p:cNvSpPr txBox="1"/>
              <p:nvPr/>
            </p:nvSpPr>
            <p:spPr>
              <a:xfrm>
                <a:off x="539751" y="1028700"/>
                <a:ext cx="4527550" cy="1600438"/>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Palatino" pitchFamily="2" charset="77"/>
                    <a:ea typeface="Palatino" pitchFamily="2" charset="77"/>
                  </a:rPr>
                  <a:t>Inconsistent with </a:t>
                </a:r>
                <a:r>
                  <a:rPr lang="en-GB" dirty="0" err="1">
                    <a:latin typeface="Palatino" pitchFamily="2" charset="77"/>
                    <a:ea typeface="Palatino" pitchFamily="2" charset="77"/>
                  </a:rPr>
                  <a:t>Maglim</a:t>
                </a:r>
                <a:r>
                  <a:rPr lang="en-GB" dirty="0">
                    <a:latin typeface="Palatino" pitchFamily="2" charset="77"/>
                    <a:ea typeface="Palatino" pitchFamily="2" charset="77"/>
                  </a:rPr>
                  <a:t>: same physics, same volume…</a:t>
                </a:r>
              </a:p>
              <a:p>
                <a:pPr marL="285750" indent="-285750">
                  <a:buFont typeface="Arial" panose="020B0604020202020204" pitchFamily="34" charset="0"/>
                  <a:buChar char="•"/>
                </a:pPr>
                <a:r>
                  <a:rPr lang="en-GB" dirty="0">
                    <a:latin typeface="Palatino" pitchFamily="2" charset="77"/>
                    <a:ea typeface="Palatino" pitchFamily="2" charset="77"/>
                  </a:rPr>
                  <a:t>Inconsistent 3x2pt and 2x2pt, visible on galaxy bias:</a:t>
                </a:r>
              </a:p>
              <a:p>
                <a:pPr marL="285750" indent="-285750">
                  <a:buFont typeface="Arial" panose="020B0604020202020204" pitchFamily="34" charset="0"/>
                  <a:buChar char="•"/>
                </a:pPr>
                <a14:m>
                  <m:oMath xmlns:m="http://schemas.openxmlformats.org/officeDocument/2006/math">
                    <m:sSub>
                      <m:sSubPr>
                        <m:ctrlPr>
                          <a:rPr lang="en-GB" i="1" dirty="0" smtClean="0">
                            <a:latin typeface="Cambria Math" panose="02040503050406030204" pitchFamily="18" charset="0"/>
                          </a:rPr>
                        </m:ctrlPr>
                      </m:sSubPr>
                      <m:e>
                        <m:r>
                          <a:rPr lang="en-GB" i="1" dirty="0" smtClean="0">
                            <a:latin typeface="Cambria Math" panose="02040503050406030204" pitchFamily="18" charset="0"/>
                          </a:rPr>
                          <m:t>𝑋</m:t>
                        </m:r>
                      </m:e>
                      <m:sub>
                        <m:r>
                          <a:rPr lang="en-GB" i="1" dirty="0" smtClean="0">
                            <a:latin typeface="Cambria Math" panose="02040503050406030204" pitchFamily="18" charset="0"/>
                          </a:rPr>
                          <m:t>𝑙𝑒𝑛𝑠</m:t>
                        </m:r>
                      </m:sub>
                    </m:sSub>
                    <m:r>
                      <a:rPr lang="es-ES" b="0" i="1" dirty="0" smtClean="0">
                        <a:latin typeface="Cambria Math" panose="02040503050406030204" pitchFamily="18" charset="0"/>
                      </a:rPr>
                      <m:t>=</m:t>
                    </m:r>
                    <m:sSub>
                      <m:sSubPr>
                        <m:ctrlPr>
                          <a:rPr lang="es-ES" b="0" i="1" dirty="0" smtClean="0">
                            <a:latin typeface="Cambria Math" panose="02040503050406030204" pitchFamily="18" charset="0"/>
                          </a:rPr>
                        </m:ctrlPr>
                      </m:sSubPr>
                      <m:e>
                        <m:r>
                          <a:rPr lang="es-ES" b="0" i="1" dirty="0" smtClean="0">
                            <a:latin typeface="Cambria Math" panose="02040503050406030204" pitchFamily="18" charset="0"/>
                          </a:rPr>
                          <m:t>𝑏</m:t>
                        </m:r>
                      </m:e>
                      <m:sub>
                        <m:r>
                          <a:rPr lang="es-ES" b="0" i="1" dirty="0" smtClean="0">
                            <a:latin typeface="Cambria Math" panose="02040503050406030204" pitchFamily="18" charset="0"/>
                          </a:rPr>
                          <m:t>3×2</m:t>
                        </m:r>
                      </m:sub>
                    </m:sSub>
                    <m:r>
                      <a:rPr lang="es-ES" b="0" i="1" dirty="0" smtClean="0">
                        <a:latin typeface="Cambria Math" panose="02040503050406030204" pitchFamily="18" charset="0"/>
                      </a:rPr>
                      <m:t>/</m:t>
                    </m:r>
                    <m:sSub>
                      <m:sSubPr>
                        <m:ctrlPr>
                          <a:rPr lang="es-ES" b="0" i="1" dirty="0" smtClean="0">
                            <a:latin typeface="Cambria Math" panose="02040503050406030204" pitchFamily="18" charset="0"/>
                          </a:rPr>
                        </m:ctrlPr>
                      </m:sSubPr>
                      <m:e>
                        <m:r>
                          <a:rPr lang="es-ES" b="0" i="1" dirty="0" smtClean="0">
                            <a:latin typeface="Cambria Math" panose="02040503050406030204" pitchFamily="18" charset="0"/>
                          </a:rPr>
                          <m:t>𝑏</m:t>
                        </m:r>
                      </m:e>
                      <m:sub>
                        <m:r>
                          <a:rPr lang="es-ES" b="0" i="1" dirty="0" smtClean="0">
                            <a:latin typeface="Cambria Math" panose="02040503050406030204" pitchFamily="18" charset="0"/>
                          </a:rPr>
                          <m:t>2×2</m:t>
                        </m:r>
                      </m:sub>
                    </m:sSub>
                  </m:oMath>
                </a14:m>
                <a:r>
                  <a:rPr lang="en-GB" dirty="0">
                    <a:latin typeface="Palatino" pitchFamily="2" charset="77"/>
                    <a:ea typeface="Palatino" pitchFamily="2" charset="77"/>
                  </a:rPr>
                  <a:t> , not consistent with 1…</a:t>
                </a:r>
              </a:p>
              <a:p>
                <a:pPr marL="285750" indent="-285750">
                  <a:buFont typeface="Arial" panose="020B0604020202020204" pitchFamily="34" charset="0"/>
                  <a:buChar char="•"/>
                </a:pPr>
                <a:r>
                  <a:rPr lang="en-GB" dirty="0">
                    <a:latin typeface="Palatino" pitchFamily="2" charset="77"/>
                    <a:ea typeface="Palatino" pitchFamily="2" charset="77"/>
                  </a:rPr>
                  <a:t>Had to change sample after unblinding, still ?, reason why PPDs in Y6</a:t>
                </a:r>
              </a:p>
            </p:txBody>
          </p:sp>
        </mc:Choice>
        <mc:Fallback xmlns="">
          <p:sp>
            <p:nvSpPr>
              <p:cNvPr id="10" name="ZoneTexte 9">
                <a:extLst>
                  <a:ext uri="{FF2B5EF4-FFF2-40B4-BE49-F238E27FC236}">
                    <a16:creationId xmlns:a16="http://schemas.microsoft.com/office/drawing/2014/main" id="{8DF27CC2-09B6-6ACD-2E59-1F4D2EB959C8}"/>
                  </a:ext>
                </a:extLst>
              </p:cNvPr>
              <p:cNvSpPr txBox="1">
                <a:spLocks noRot="1" noChangeAspect="1" noMove="1" noResize="1" noEditPoints="1" noAdjustHandles="1" noChangeArrowheads="1" noChangeShapeType="1" noTextEdit="1"/>
              </p:cNvSpPr>
              <p:nvPr/>
            </p:nvSpPr>
            <p:spPr>
              <a:xfrm>
                <a:off x="539751" y="1028700"/>
                <a:ext cx="4527550" cy="1600438"/>
              </a:xfrm>
              <a:prstGeom prst="rect">
                <a:avLst/>
              </a:prstGeom>
              <a:blipFill>
                <a:blip r:embed="rId4"/>
                <a:stretch>
                  <a:fillRect l="-280" t="-794" b="-3175"/>
                </a:stretch>
              </a:blipFill>
            </p:spPr>
            <p:txBody>
              <a:bodyPr/>
              <a:lstStyle/>
              <a:p>
                <a:r>
                  <a:rPr lang="en-GB">
                    <a:noFill/>
                  </a:rPr>
                  <a:t> </a:t>
                </a:r>
              </a:p>
            </p:txBody>
          </p:sp>
        </mc:Fallback>
      </mc:AlternateContent>
    </p:spTree>
    <p:extLst>
      <p:ext uri="{BB962C8B-B14F-4D97-AF65-F5344CB8AC3E}">
        <p14:creationId xmlns:p14="http://schemas.microsoft.com/office/powerpoint/2010/main" val="4527274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Image 142">
            <a:extLst>
              <a:ext uri="{FF2B5EF4-FFF2-40B4-BE49-F238E27FC236}">
                <a16:creationId xmlns:a16="http://schemas.microsoft.com/office/drawing/2014/main" id="{2930F7A1-BD53-3CAD-FC2E-51885EDD4954}"/>
              </a:ext>
            </a:extLst>
          </p:cNvPr>
          <p:cNvPicPr>
            <a:picLocks noChangeAspect="1"/>
          </p:cNvPicPr>
          <p:nvPr/>
        </p:nvPicPr>
        <p:blipFill rotWithShape="1">
          <a:blip r:embed="rId3"/>
          <a:srcRect t="622" r="584"/>
          <a:stretch/>
        </p:blipFill>
        <p:spPr>
          <a:xfrm>
            <a:off x="2300581" y="1570246"/>
            <a:ext cx="4701075" cy="2253120"/>
          </a:xfrm>
          <a:prstGeom prst="rect">
            <a:avLst/>
          </a:prstGeom>
        </p:spPr>
      </p:pic>
      <p:sp>
        <p:nvSpPr>
          <p:cNvPr id="9" name="Espace réservé du texte 8">
            <a:extLst>
              <a:ext uri="{FF2B5EF4-FFF2-40B4-BE49-F238E27FC236}">
                <a16:creationId xmlns:a16="http://schemas.microsoft.com/office/drawing/2014/main" id="{DC5F2156-413A-C7D6-FFFC-E6320E79F6FE}"/>
              </a:ext>
            </a:extLst>
          </p:cNvPr>
          <p:cNvSpPr txBox="1"/>
          <p:nvPr/>
        </p:nvSpPr>
        <p:spPr>
          <a:xfrm>
            <a:off x="2692400" y="199081"/>
            <a:ext cx="3711362" cy="470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rIns="34289">
            <a:normAutofit fontScale="92500"/>
          </a:bodyPr>
          <a:lstStyle/>
          <a:p>
            <a:pPr lvl="1" algn="ctr">
              <a:defRPr sz="3000"/>
            </a:pPr>
            <a:r>
              <a:rPr lang="en-GB" sz="2200" b="1" dirty="0">
                <a:solidFill>
                  <a:schemeClr val="tx1"/>
                </a:solidFill>
                <a:latin typeface="Palatino" pitchFamily="2" charset="77"/>
                <a:ea typeface="Palatino" pitchFamily="2" charset="77"/>
              </a:rPr>
              <a:t>3x2pt ‘pre-unblinding’ papers</a:t>
            </a:r>
          </a:p>
          <a:p>
            <a:pPr algn="ctr">
              <a:lnSpc>
                <a:spcPts val="1425"/>
              </a:lnSpc>
              <a:spcBef>
                <a:spcPts val="150"/>
              </a:spcBef>
              <a:defRPr sz="2100"/>
            </a:pPr>
            <a:endParaRPr sz="2200" dirty="0">
              <a:solidFill>
                <a:schemeClr val="tx1"/>
              </a:solidFill>
              <a:latin typeface="Palatino" pitchFamily="2" charset="77"/>
              <a:ea typeface="Palatino" pitchFamily="2" charset="77"/>
            </a:endParaRPr>
          </a:p>
        </p:txBody>
      </p:sp>
      <p:sp>
        <p:nvSpPr>
          <p:cNvPr id="18" name="Rectangle aux angles arrondis">
            <a:extLst>
              <a:ext uri="{FF2B5EF4-FFF2-40B4-BE49-F238E27FC236}">
                <a16:creationId xmlns:a16="http://schemas.microsoft.com/office/drawing/2014/main" id="{F515FB8F-3F1C-F965-C231-4F33D237FDA2}"/>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1100">
              <a:solidFill>
                <a:schemeClr val="tx1"/>
              </a:solidFill>
              <a:latin typeface="Palatino" pitchFamily="2" charset="77"/>
              <a:ea typeface="Palatino" pitchFamily="2" charset="77"/>
            </a:endParaRPr>
          </a:p>
        </p:txBody>
      </p:sp>
      <p:sp>
        <p:nvSpPr>
          <p:cNvPr id="41" name="Rectangle aux angles arrondis">
            <a:extLst>
              <a:ext uri="{FF2B5EF4-FFF2-40B4-BE49-F238E27FC236}">
                <a16:creationId xmlns:a16="http://schemas.microsoft.com/office/drawing/2014/main" id="{5BE1BCA3-7804-1EDC-EF38-A587C3C467D5}"/>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1100">
              <a:solidFill>
                <a:schemeClr val="tx1"/>
              </a:solidFill>
              <a:latin typeface="Palatino" pitchFamily="2" charset="77"/>
              <a:ea typeface="Palatino" pitchFamily="2" charset="77"/>
            </a:endParaRPr>
          </a:p>
        </p:txBody>
      </p:sp>
      <p:sp>
        <p:nvSpPr>
          <p:cNvPr id="51" name="Ellipse 50">
            <a:extLst>
              <a:ext uri="{FF2B5EF4-FFF2-40B4-BE49-F238E27FC236}">
                <a16:creationId xmlns:a16="http://schemas.microsoft.com/office/drawing/2014/main" id="{A7642477-4276-8ADC-5ED7-18A978AD8928}"/>
              </a:ext>
            </a:extLst>
          </p:cNvPr>
          <p:cNvSpPr/>
          <p:nvPr/>
        </p:nvSpPr>
        <p:spPr>
          <a:xfrm>
            <a:off x="5880186" y="1463696"/>
            <a:ext cx="1411055" cy="1469126"/>
          </a:xfrm>
          <a:prstGeom prst="ellipse">
            <a:avLst/>
          </a:prstGeom>
          <a:noFill/>
          <a:ln>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solidFill>
                <a:schemeClr val="tx1"/>
              </a:solidFill>
              <a:latin typeface="Palatino" pitchFamily="2" charset="77"/>
              <a:ea typeface="Palatino" pitchFamily="2" charset="77"/>
            </a:endParaRPr>
          </a:p>
        </p:txBody>
      </p:sp>
      <p:sp>
        <p:nvSpPr>
          <p:cNvPr id="52" name="ZoneTexte 51">
            <a:extLst>
              <a:ext uri="{FF2B5EF4-FFF2-40B4-BE49-F238E27FC236}">
                <a16:creationId xmlns:a16="http://schemas.microsoft.com/office/drawing/2014/main" id="{A66E7673-CB63-473A-F8F9-0365CBE352EB}"/>
              </a:ext>
            </a:extLst>
          </p:cNvPr>
          <p:cNvSpPr txBox="1"/>
          <p:nvPr/>
        </p:nvSpPr>
        <p:spPr>
          <a:xfrm>
            <a:off x="7092117" y="540803"/>
            <a:ext cx="2042294" cy="430887"/>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Modelling (in prep.), </a:t>
            </a:r>
          </a:p>
          <a:p>
            <a:r>
              <a:rPr lang="en-GB" sz="1100" dirty="0">
                <a:solidFill>
                  <a:schemeClr val="tx1"/>
                </a:solidFill>
                <a:latin typeface="Palatino" pitchFamily="2" charset="77"/>
                <a:ea typeface="Palatino" pitchFamily="2" charset="77"/>
              </a:rPr>
              <a:t>D. Sanchez, A. Ferté et al. </a:t>
            </a:r>
          </a:p>
        </p:txBody>
      </p:sp>
      <p:cxnSp>
        <p:nvCxnSpPr>
          <p:cNvPr id="54" name="Connecteur droit avec flèche 53">
            <a:extLst>
              <a:ext uri="{FF2B5EF4-FFF2-40B4-BE49-F238E27FC236}">
                <a16:creationId xmlns:a16="http://schemas.microsoft.com/office/drawing/2014/main" id="{EEBB2A6D-578C-ADBB-5D25-1DE7B760B396}"/>
              </a:ext>
            </a:extLst>
          </p:cNvPr>
          <p:cNvCxnSpPr>
            <a:cxnSpLocks/>
          </p:cNvCxnSpPr>
          <p:nvPr/>
        </p:nvCxnSpPr>
        <p:spPr>
          <a:xfrm flipH="1">
            <a:off x="6950805" y="2675828"/>
            <a:ext cx="494665" cy="3847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ZoneTexte 55">
            <a:extLst>
              <a:ext uri="{FF2B5EF4-FFF2-40B4-BE49-F238E27FC236}">
                <a16:creationId xmlns:a16="http://schemas.microsoft.com/office/drawing/2014/main" id="{3E044BD7-5649-3A26-CC4A-99B984DEAB82}"/>
              </a:ext>
            </a:extLst>
          </p:cNvPr>
          <p:cNvSpPr txBox="1"/>
          <p:nvPr/>
        </p:nvSpPr>
        <p:spPr>
          <a:xfrm>
            <a:off x="7453608" y="2326575"/>
            <a:ext cx="1776448" cy="430887"/>
          </a:xfrm>
          <a:prstGeom prst="rect">
            <a:avLst/>
          </a:prstGeom>
          <a:noFill/>
        </p:spPr>
        <p:txBody>
          <a:bodyPr wrap="none" rtlCol="0">
            <a:spAutoFit/>
          </a:bodyPr>
          <a:lstStyle/>
          <a:p>
            <a:r>
              <a:rPr lang="en-GB" sz="1100" dirty="0">
                <a:solidFill>
                  <a:schemeClr val="tx1"/>
                </a:solidFill>
                <a:latin typeface="Palatino" pitchFamily="2" charset="77"/>
                <a:ea typeface="Palatino" pitchFamily="2" charset="77"/>
              </a:rPr>
              <a:t>Magnification (in prep.), </a:t>
            </a:r>
          </a:p>
          <a:p>
            <a:r>
              <a:rPr lang="en-GB" sz="1100" dirty="0">
                <a:solidFill>
                  <a:schemeClr val="tx1"/>
                </a:solidFill>
                <a:latin typeface="Palatino" pitchFamily="2" charset="77"/>
                <a:ea typeface="Palatino" pitchFamily="2" charset="77"/>
              </a:rPr>
              <a:t>E. Legnani et al. </a:t>
            </a:r>
          </a:p>
        </p:txBody>
      </p:sp>
      <p:cxnSp>
        <p:nvCxnSpPr>
          <p:cNvPr id="57" name="Connecteur droit avec flèche 56">
            <a:extLst>
              <a:ext uri="{FF2B5EF4-FFF2-40B4-BE49-F238E27FC236}">
                <a16:creationId xmlns:a16="http://schemas.microsoft.com/office/drawing/2014/main" id="{BD91121F-6FEA-F3AB-88E6-F915F58E28A7}"/>
              </a:ext>
            </a:extLst>
          </p:cNvPr>
          <p:cNvCxnSpPr>
            <a:cxnSpLocks/>
          </p:cNvCxnSpPr>
          <p:nvPr/>
        </p:nvCxnSpPr>
        <p:spPr>
          <a:xfrm flipH="1">
            <a:off x="7001656" y="3360349"/>
            <a:ext cx="455523" cy="353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9" name="ZoneTexte 58">
            <a:extLst>
              <a:ext uri="{FF2B5EF4-FFF2-40B4-BE49-F238E27FC236}">
                <a16:creationId xmlns:a16="http://schemas.microsoft.com/office/drawing/2014/main" id="{A8D614C9-51DF-4FE2-7A62-88DEFE00B7AB}"/>
              </a:ext>
            </a:extLst>
          </p:cNvPr>
          <p:cNvSpPr txBox="1"/>
          <p:nvPr/>
        </p:nvSpPr>
        <p:spPr>
          <a:xfrm>
            <a:off x="7453608" y="3197881"/>
            <a:ext cx="1712328" cy="430887"/>
          </a:xfrm>
          <a:prstGeom prst="rect">
            <a:avLst/>
          </a:prstGeom>
          <a:noFill/>
        </p:spPr>
        <p:txBody>
          <a:bodyPr wrap="none" rtlCol="0">
            <a:spAutoFit/>
          </a:bodyPr>
          <a:lstStyle/>
          <a:p>
            <a:r>
              <a:rPr lang="en-GB" sz="1100" dirty="0">
                <a:solidFill>
                  <a:schemeClr val="tx1"/>
                </a:solidFill>
                <a:latin typeface="Palatino" pitchFamily="2" charset="77"/>
                <a:ea typeface="Palatino" pitchFamily="2" charset="77"/>
              </a:rPr>
              <a:t>Image Sim (in prep.)</a:t>
            </a:r>
          </a:p>
          <a:p>
            <a:r>
              <a:rPr lang="en-GB" sz="1100" dirty="0">
                <a:solidFill>
                  <a:schemeClr val="tx1"/>
                </a:solidFill>
                <a:latin typeface="Palatino" pitchFamily="2" charset="77"/>
                <a:ea typeface="Palatino" pitchFamily="2" charset="77"/>
              </a:rPr>
              <a:t>S. Mau. M. Becker, et al. </a:t>
            </a:r>
          </a:p>
        </p:txBody>
      </p:sp>
      <p:sp>
        <p:nvSpPr>
          <p:cNvPr id="60" name="Ellipse 59">
            <a:extLst>
              <a:ext uri="{FF2B5EF4-FFF2-40B4-BE49-F238E27FC236}">
                <a16:creationId xmlns:a16="http://schemas.microsoft.com/office/drawing/2014/main" id="{BAC4A3B0-7878-1806-5059-8D950F8FB9C7}"/>
              </a:ext>
            </a:extLst>
          </p:cNvPr>
          <p:cNvSpPr/>
          <p:nvPr/>
        </p:nvSpPr>
        <p:spPr>
          <a:xfrm>
            <a:off x="5496674" y="3402366"/>
            <a:ext cx="1547382" cy="608972"/>
          </a:xfrm>
          <a:prstGeom prst="ellipse">
            <a:avLst/>
          </a:prstGeom>
          <a:noFill/>
          <a:ln>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solidFill>
                <a:schemeClr val="tx1"/>
              </a:solidFill>
              <a:latin typeface="Palatino" pitchFamily="2" charset="77"/>
              <a:ea typeface="Palatino" pitchFamily="2" charset="77"/>
            </a:endParaRPr>
          </a:p>
        </p:txBody>
      </p:sp>
      <mc:AlternateContent xmlns:mc="http://schemas.openxmlformats.org/markup-compatibility/2006" xmlns:a14="http://schemas.microsoft.com/office/drawing/2010/main">
        <mc:Choice Requires="a14">
          <p:sp>
            <p:nvSpPr>
              <p:cNvPr id="61" name="ZoneTexte 60">
                <a:extLst>
                  <a:ext uri="{FF2B5EF4-FFF2-40B4-BE49-F238E27FC236}">
                    <a16:creationId xmlns:a16="http://schemas.microsoft.com/office/drawing/2014/main" id="{89FAAED7-A03D-166F-59E6-0923DBB46166}"/>
                  </a:ext>
                </a:extLst>
              </p:cNvPr>
              <p:cNvSpPr txBox="1"/>
              <p:nvPr/>
            </p:nvSpPr>
            <p:spPr>
              <a:xfrm>
                <a:off x="5649698" y="4366125"/>
                <a:ext cx="4019691" cy="938719"/>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SOM (2509.07964 &amp; 2510.23566): </a:t>
                </a:r>
              </a:p>
              <a:p>
                <a:r>
                  <a:rPr lang="en-GB" sz="1100" dirty="0">
                    <a:solidFill>
                      <a:schemeClr val="tx1"/>
                    </a:solidFill>
                    <a:latin typeface="Palatino" pitchFamily="2" charset="77"/>
                    <a:ea typeface="Palatino" pitchFamily="2" charset="77"/>
                  </a:rPr>
                  <a:t>B. Yin et al, G. Giannini et al</a:t>
                </a:r>
              </a:p>
              <a:p>
                <a:r>
                  <a:rPr lang="en-GB" sz="1100" dirty="0">
                    <a:solidFill>
                      <a:schemeClr val="tx1"/>
                    </a:solidFill>
                    <a:latin typeface="Palatino" pitchFamily="2" charset="77"/>
                    <a:ea typeface="Palatino" pitchFamily="2" charset="77"/>
                  </a:rPr>
                  <a:t>WZ (2510.23565): W. d’Assignies et al. </a:t>
                </a:r>
              </a:p>
              <a:p>
                <a14:m>
                  <m:oMath xmlns:m="http://schemas.openxmlformats.org/officeDocument/2006/math">
                    <m:r>
                      <a:rPr lang="es-ES" sz="1100" b="0" i="1" smtClean="0">
                        <a:solidFill>
                          <a:schemeClr val="tx1"/>
                        </a:solidFill>
                        <a:latin typeface="Cambria Math" panose="02040503050406030204" pitchFamily="18" charset="0"/>
                        <a:ea typeface="Palatino" pitchFamily="2" charset="77"/>
                      </a:rPr>
                      <m:t>𝑧</m:t>
                    </m:r>
                  </m:oMath>
                </a14:m>
                <a:r>
                  <a:rPr lang="en-GB" sz="1100" dirty="0">
                    <a:solidFill>
                      <a:schemeClr val="tx1"/>
                    </a:solidFill>
                    <a:latin typeface="Palatino" pitchFamily="2" charset="77"/>
                    <a:ea typeface="Palatino" pitchFamily="2" charset="77"/>
                  </a:rPr>
                  <a:t>-priors (</a:t>
                </a:r>
                <a:r>
                  <a:rPr lang="en-GB" sz="1100" dirty="0">
                    <a:solidFill>
                      <a:schemeClr val="tx1"/>
                    </a:solidFill>
                    <a:effectLst/>
                    <a:latin typeface="Palatino" pitchFamily="2" charset="77"/>
                    <a:ea typeface="Palatino" pitchFamily="2" charset="77"/>
                  </a:rPr>
                  <a:t>2506.00758</a:t>
                </a:r>
                <a:r>
                  <a:rPr lang="en-GB" sz="1100" dirty="0">
                    <a:solidFill>
                      <a:schemeClr val="tx1"/>
                    </a:solidFill>
                    <a:latin typeface="Palatino" pitchFamily="2" charset="77"/>
                    <a:ea typeface="Palatino" pitchFamily="2" charset="77"/>
                  </a:rPr>
                  <a:t>): G. Bernstein et al.</a:t>
                </a:r>
              </a:p>
              <a:p>
                <a:r>
                  <a:rPr lang="en-GB" sz="1100" dirty="0">
                    <a:solidFill>
                      <a:schemeClr val="tx1"/>
                    </a:solidFill>
                    <a:latin typeface="Palatino" pitchFamily="2" charset="77"/>
                    <a:ea typeface="Palatino" pitchFamily="2" charset="77"/>
                  </a:rPr>
                  <a:t> </a:t>
                </a:r>
              </a:p>
            </p:txBody>
          </p:sp>
        </mc:Choice>
        <mc:Fallback xmlns="">
          <p:sp>
            <p:nvSpPr>
              <p:cNvPr id="61" name="ZoneTexte 60">
                <a:extLst>
                  <a:ext uri="{FF2B5EF4-FFF2-40B4-BE49-F238E27FC236}">
                    <a16:creationId xmlns:a16="http://schemas.microsoft.com/office/drawing/2014/main" id="{89FAAED7-A03D-166F-59E6-0923DBB46166}"/>
                  </a:ext>
                </a:extLst>
              </p:cNvPr>
              <p:cNvSpPr txBox="1">
                <a:spLocks noRot="1" noChangeAspect="1" noMove="1" noResize="1" noEditPoints="1" noAdjustHandles="1" noChangeArrowheads="1" noChangeShapeType="1" noTextEdit="1"/>
              </p:cNvSpPr>
              <p:nvPr/>
            </p:nvSpPr>
            <p:spPr>
              <a:xfrm>
                <a:off x="5649698" y="4366125"/>
                <a:ext cx="4019691" cy="938719"/>
              </a:xfrm>
              <a:prstGeom prst="rect">
                <a:avLst/>
              </a:prstGeom>
              <a:blipFill>
                <a:blip r:embed="rId4"/>
                <a:stretch>
                  <a:fillRect b="-4000"/>
                </a:stretch>
              </a:blipFill>
            </p:spPr>
            <p:txBody>
              <a:bodyPr/>
              <a:lstStyle/>
              <a:p>
                <a:r>
                  <a:rPr lang="en-GB">
                    <a:noFill/>
                  </a:rPr>
                  <a:t> </a:t>
                </a:r>
              </a:p>
            </p:txBody>
          </p:sp>
        </mc:Fallback>
      </mc:AlternateContent>
      <p:cxnSp>
        <p:nvCxnSpPr>
          <p:cNvPr id="63" name="Connecteur droit avec flèche 62">
            <a:extLst>
              <a:ext uri="{FF2B5EF4-FFF2-40B4-BE49-F238E27FC236}">
                <a16:creationId xmlns:a16="http://schemas.microsoft.com/office/drawing/2014/main" id="{92A7A950-32C2-FA80-5F88-CD23C2252E60}"/>
              </a:ext>
            </a:extLst>
          </p:cNvPr>
          <p:cNvCxnSpPr>
            <a:cxnSpLocks/>
          </p:cNvCxnSpPr>
          <p:nvPr/>
        </p:nvCxnSpPr>
        <p:spPr>
          <a:xfrm flipV="1">
            <a:off x="3280945" y="3221297"/>
            <a:ext cx="366382" cy="2944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6" name="ZoneTexte 65">
            <a:extLst>
              <a:ext uri="{FF2B5EF4-FFF2-40B4-BE49-F238E27FC236}">
                <a16:creationId xmlns:a16="http://schemas.microsoft.com/office/drawing/2014/main" id="{6CFCAE26-4168-9471-9266-DC98D5E78AFD}"/>
              </a:ext>
            </a:extLst>
          </p:cNvPr>
          <p:cNvSpPr txBox="1"/>
          <p:nvPr/>
        </p:nvSpPr>
        <p:spPr>
          <a:xfrm>
            <a:off x="2349898" y="3492321"/>
            <a:ext cx="1277914" cy="430887"/>
          </a:xfrm>
          <a:prstGeom prst="rect">
            <a:avLst/>
          </a:prstGeom>
          <a:noFill/>
        </p:spPr>
        <p:txBody>
          <a:bodyPr wrap="none" rtlCol="0">
            <a:spAutoFit/>
          </a:bodyPr>
          <a:lstStyle/>
          <a:p>
            <a:r>
              <a:rPr lang="en-GB" sz="1100" dirty="0">
                <a:solidFill>
                  <a:schemeClr val="tx1"/>
                </a:solidFill>
                <a:latin typeface="Palatino" pitchFamily="2" charset="77"/>
                <a:ea typeface="Palatino" pitchFamily="2" charset="77"/>
              </a:rPr>
              <a:t>GGL (in prep.)</a:t>
            </a:r>
          </a:p>
          <a:p>
            <a:r>
              <a:rPr lang="en-GB" sz="1100" dirty="0">
                <a:solidFill>
                  <a:schemeClr val="tx1"/>
                </a:solidFill>
                <a:latin typeface="Palatino" pitchFamily="2" charset="77"/>
                <a:ea typeface="Palatino" pitchFamily="2" charset="77"/>
              </a:rPr>
              <a:t>G. Giannini et al. </a:t>
            </a:r>
          </a:p>
        </p:txBody>
      </p:sp>
      <p:sp>
        <p:nvSpPr>
          <p:cNvPr id="74" name="ZoneTexte 73">
            <a:extLst>
              <a:ext uri="{FF2B5EF4-FFF2-40B4-BE49-F238E27FC236}">
                <a16:creationId xmlns:a16="http://schemas.microsoft.com/office/drawing/2014/main" id="{B6A706B7-B7B1-3A07-0626-9D316695B1E2}"/>
              </a:ext>
            </a:extLst>
          </p:cNvPr>
          <p:cNvSpPr txBox="1"/>
          <p:nvPr/>
        </p:nvSpPr>
        <p:spPr>
          <a:xfrm>
            <a:off x="2316213" y="4110936"/>
            <a:ext cx="2053715" cy="769441"/>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GC and </a:t>
            </a:r>
            <a:r>
              <a:rPr lang="en-GB" sz="1100" dirty="0" err="1">
                <a:solidFill>
                  <a:schemeClr val="tx1"/>
                </a:solidFill>
                <a:latin typeface="Palatino" pitchFamily="2" charset="77"/>
                <a:ea typeface="Palatino" pitchFamily="2" charset="77"/>
              </a:rPr>
              <a:t>obs</a:t>
            </a:r>
            <a:r>
              <a:rPr lang="en-GB" sz="1100" dirty="0">
                <a:solidFill>
                  <a:schemeClr val="tx1"/>
                </a:solidFill>
                <a:latin typeface="Palatino" pitchFamily="2" charset="77"/>
                <a:ea typeface="Palatino" pitchFamily="2" charset="77"/>
              </a:rPr>
              <a:t> sys (in prep.)</a:t>
            </a:r>
          </a:p>
          <a:p>
            <a:r>
              <a:rPr lang="fr-FR" sz="1100" dirty="0">
                <a:solidFill>
                  <a:schemeClr val="tx1"/>
                </a:solidFill>
                <a:effectLst/>
                <a:latin typeface="Palatino" pitchFamily="2" charset="77"/>
                <a:ea typeface="Palatino" pitchFamily="2" charset="77"/>
              </a:rPr>
              <a:t>N. Weaverdyck,</a:t>
            </a:r>
          </a:p>
          <a:p>
            <a:r>
              <a:rPr lang="fr-FR" sz="1100" dirty="0">
                <a:solidFill>
                  <a:schemeClr val="tx1"/>
                </a:solidFill>
                <a:effectLst/>
                <a:latin typeface="Palatino" pitchFamily="2" charset="77"/>
                <a:ea typeface="Palatino" pitchFamily="2" charset="77"/>
              </a:rPr>
              <a:t> Rodríguez, N. </a:t>
            </a:r>
            <a:r>
              <a:rPr lang="en-GB" sz="1100" dirty="0">
                <a:solidFill>
                  <a:schemeClr val="tx1"/>
                </a:solidFill>
                <a:latin typeface="Palatino" pitchFamily="2" charset="77"/>
                <a:ea typeface="Palatino" pitchFamily="2" charset="77"/>
              </a:rPr>
              <a:t>et al. </a:t>
            </a:r>
          </a:p>
          <a:p>
            <a:endParaRPr lang="en-GB" sz="1100" dirty="0">
              <a:solidFill>
                <a:schemeClr val="tx1"/>
              </a:solidFill>
              <a:latin typeface="Palatino" pitchFamily="2" charset="77"/>
              <a:ea typeface="Palatino" pitchFamily="2" charset="77"/>
            </a:endParaRPr>
          </a:p>
        </p:txBody>
      </p:sp>
      <p:cxnSp>
        <p:nvCxnSpPr>
          <p:cNvPr id="75" name="Connecteur droit avec flèche 74">
            <a:extLst>
              <a:ext uri="{FF2B5EF4-FFF2-40B4-BE49-F238E27FC236}">
                <a16:creationId xmlns:a16="http://schemas.microsoft.com/office/drawing/2014/main" id="{3BCE92BC-26D2-DF3E-F427-C7E9A10A678D}"/>
              </a:ext>
            </a:extLst>
          </p:cNvPr>
          <p:cNvCxnSpPr>
            <a:cxnSpLocks/>
          </p:cNvCxnSpPr>
          <p:nvPr/>
        </p:nvCxnSpPr>
        <p:spPr>
          <a:xfrm>
            <a:off x="1813021" y="2357363"/>
            <a:ext cx="737139" cy="2143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9" name="ZoneTexte 78">
            <a:extLst>
              <a:ext uri="{FF2B5EF4-FFF2-40B4-BE49-F238E27FC236}">
                <a16:creationId xmlns:a16="http://schemas.microsoft.com/office/drawing/2014/main" id="{C9AE2438-62AE-B175-C62D-C5F03601FE45}"/>
              </a:ext>
            </a:extLst>
          </p:cNvPr>
          <p:cNvSpPr txBox="1"/>
          <p:nvPr/>
        </p:nvSpPr>
        <p:spPr>
          <a:xfrm>
            <a:off x="509774" y="2053799"/>
            <a:ext cx="1694695" cy="430887"/>
          </a:xfrm>
          <a:prstGeom prst="rect">
            <a:avLst/>
          </a:prstGeom>
          <a:noFill/>
        </p:spPr>
        <p:txBody>
          <a:bodyPr wrap="none" rtlCol="0">
            <a:spAutoFit/>
          </a:bodyPr>
          <a:lstStyle/>
          <a:p>
            <a:r>
              <a:rPr lang="en-GB" sz="1100" dirty="0">
                <a:solidFill>
                  <a:schemeClr val="tx1"/>
                </a:solidFill>
                <a:latin typeface="Palatino" pitchFamily="2" charset="77"/>
                <a:ea typeface="Palatino" pitchFamily="2" charset="77"/>
              </a:rPr>
              <a:t>Gold paper (</a:t>
            </a:r>
            <a:r>
              <a:rPr lang="fr-FR" sz="1100" dirty="0">
                <a:solidFill>
                  <a:schemeClr val="tx1"/>
                </a:solidFill>
                <a:effectLst/>
                <a:latin typeface="Palatino" pitchFamily="2" charset="77"/>
                <a:ea typeface="Palatino" pitchFamily="2" charset="77"/>
              </a:rPr>
              <a:t>2501.05739</a:t>
            </a:r>
            <a:r>
              <a:rPr lang="en-GB" sz="1100" dirty="0">
                <a:solidFill>
                  <a:schemeClr val="tx1"/>
                </a:solidFill>
                <a:latin typeface="Palatino" pitchFamily="2" charset="77"/>
                <a:ea typeface="Palatino" pitchFamily="2" charset="77"/>
              </a:rPr>
              <a:t>)</a:t>
            </a:r>
          </a:p>
          <a:p>
            <a:r>
              <a:rPr lang="en-GB" sz="1100" dirty="0">
                <a:solidFill>
                  <a:schemeClr val="tx1"/>
                </a:solidFill>
                <a:latin typeface="Palatino" pitchFamily="2" charset="77"/>
                <a:ea typeface="Palatino" pitchFamily="2" charset="77"/>
              </a:rPr>
              <a:t> </a:t>
            </a:r>
            <a:r>
              <a:rPr lang="fr-FR" sz="1100" dirty="0">
                <a:solidFill>
                  <a:schemeClr val="tx1"/>
                </a:solidFill>
                <a:effectLst/>
                <a:latin typeface="Palatino" pitchFamily="2" charset="77"/>
                <a:ea typeface="Palatino" pitchFamily="2" charset="77"/>
              </a:rPr>
              <a:t>K. Bechtol </a:t>
            </a:r>
            <a:r>
              <a:rPr lang="en-GB" sz="1100" dirty="0">
                <a:solidFill>
                  <a:schemeClr val="tx1"/>
                </a:solidFill>
                <a:latin typeface="Palatino" pitchFamily="2" charset="77"/>
                <a:ea typeface="Palatino" pitchFamily="2" charset="77"/>
              </a:rPr>
              <a:t>et al. </a:t>
            </a:r>
          </a:p>
        </p:txBody>
      </p:sp>
      <p:cxnSp>
        <p:nvCxnSpPr>
          <p:cNvPr id="81" name="Connecteur droit avec flèche 80">
            <a:extLst>
              <a:ext uri="{FF2B5EF4-FFF2-40B4-BE49-F238E27FC236}">
                <a16:creationId xmlns:a16="http://schemas.microsoft.com/office/drawing/2014/main" id="{89427698-AD0D-1C6E-83A2-3B4068370FED}"/>
              </a:ext>
            </a:extLst>
          </p:cNvPr>
          <p:cNvCxnSpPr>
            <a:cxnSpLocks/>
          </p:cNvCxnSpPr>
          <p:nvPr/>
        </p:nvCxnSpPr>
        <p:spPr>
          <a:xfrm>
            <a:off x="2730226" y="1649627"/>
            <a:ext cx="131507" cy="9221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6" name="ZoneTexte 85">
            <a:extLst>
              <a:ext uri="{FF2B5EF4-FFF2-40B4-BE49-F238E27FC236}">
                <a16:creationId xmlns:a16="http://schemas.microsoft.com/office/drawing/2014/main" id="{2617CD4E-6940-93A5-5EBC-14952D527AF6}"/>
              </a:ext>
            </a:extLst>
          </p:cNvPr>
          <p:cNvSpPr txBox="1"/>
          <p:nvPr/>
        </p:nvSpPr>
        <p:spPr>
          <a:xfrm>
            <a:off x="950385" y="3628768"/>
            <a:ext cx="1411055" cy="769441"/>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Metadetect (</a:t>
            </a:r>
            <a:r>
              <a:rPr lang="fr-FR" sz="1100" dirty="0">
                <a:solidFill>
                  <a:schemeClr val="tx1"/>
                </a:solidFill>
                <a:effectLst/>
                <a:latin typeface="Palatino" pitchFamily="2" charset="77"/>
                <a:ea typeface="Palatino" pitchFamily="2" charset="77"/>
              </a:rPr>
              <a:t>2501.05665</a:t>
            </a:r>
            <a:r>
              <a:rPr lang="en-GB" sz="1100" dirty="0">
                <a:solidFill>
                  <a:schemeClr val="tx1"/>
                </a:solidFill>
                <a:latin typeface="Palatino" pitchFamily="2" charset="77"/>
                <a:ea typeface="Palatino" pitchFamily="2" charset="77"/>
              </a:rPr>
              <a:t>)</a:t>
            </a:r>
          </a:p>
          <a:p>
            <a:r>
              <a:rPr lang="en-GB" sz="1100" dirty="0">
                <a:solidFill>
                  <a:schemeClr val="tx1"/>
                </a:solidFill>
                <a:latin typeface="Palatino" pitchFamily="2" charset="77"/>
                <a:ea typeface="Palatino" pitchFamily="2" charset="77"/>
              </a:rPr>
              <a:t>M. Yamamoto, M. Becker et al. </a:t>
            </a:r>
          </a:p>
        </p:txBody>
      </p:sp>
      <p:cxnSp>
        <p:nvCxnSpPr>
          <p:cNvPr id="89" name="Connecteur droit avec flèche 88">
            <a:extLst>
              <a:ext uri="{FF2B5EF4-FFF2-40B4-BE49-F238E27FC236}">
                <a16:creationId xmlns:a16="http://schemas.microsoft.com/office/drawing/2014/main" id="{B12DF0B1-CD19-7178-ECA3-258930F2E1DD}"/>
              </a:ext>
            </a:extLst>
          </p:cNvPr>
          <p:cNvCxnSpPr>
            <a:cxnSpLocks/>
          </p:cNvCxnSpPr>
          <p:nvPr/>
        </p:nvCxnSpPr>
        <p:spPr>
          <a:xfrm flipV="1">
            <a:off x="1698530" y="2765748"/>
            <a:ext cx="993870" cy="3764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8" name="ZoneTexte 97">
            <a:extLst>
              <a:ext uri="{FF2B5EF4-FFF2-40B4-BE49-F238E27FC236}">
                <a16:creationId xmlns:a16="http://schemas.microsoft.com/office/drawing/2014/main" id="{BFC1C756-A9D2-3737-A9A0-EB985489AF65}"/>
              </a:ext>
            </a:extLst>
          </p:cNvPr>
          <p:cNvSpPr txBox="1"/>
          <p:nvPr/>
        </p:nvSpPr>
        <p:spPr>
          <a:xfrm>
            <a:off x="629950" y="3084865"/>
            <a:ext cx="1411055" cy="430887"/>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PSF(</a:t>
            </a:r>
            <a:r>
              <a:rPr lang="fr-FR" sz="1100" dirty="0">
                <a:solidFill>
                  <a:schemeClr val="tx1"/>
                </a:solidFill>
                <a:effectLst/>
                <a:latin typeface="Palatino" pitchFamily="2" charset="77"/>
                <a:ea typeface="Palatino" pitchFamily="2" charset="77"/>
              </a:rPr>
              <a:t>2501.05781</a:t>
            </a:r>
            <a:r>
              <a:rPr lang="en-GB" sz="1100" dirty="0">
                <a:solidFill>
                  <a:schemeClr val="tx1"/>
                </a:solidFill>
                <a:latin typeface="Palatino" pitchFamily="2" charset="77"/>
                <a:ea typeface="Palatino" pitchFamily="2" charset="77"/>
              </a:rPr>
              <a:t>)</a:t>
            </a:r>
          </a:p>
          <a:p>
            <a:r>
              <a:rPr lang="en-GB" sz="1100" dirty="0">
                <a:solidFill>
                  <a:schemeClr val="tx1"/>
                </a:solidFill>
                <a:latin typeface="Palatino" pitchFamily="2" charset="77"/>
                <a:ea typeface="Palatino" pitchFamily="2" charset="77"/>
              </a:rPr>
              <a:t>T. Schutt et al.</a:t>
            </a:r>
          </a:p>
        </p:txBody>
      </p:sp>
      <p:cxnSp>
        <p:nvCxnSpPr>
          <p:cNvPr id="100" name="Connecteur droit avec flèche 99">
            <a:extLst>
              <a:ext uri="{FF2B5EF4-FFF2-40B4-BE49-F238E27FC236}">
                <a16:creationId xmlns:a16="http://schemas.microsoft.com/office/drawing/2014/main" id="{30C7A753-4FB7-28F0-68CE-23133D8EA696}"/>
              </a:ext>
            </a:extLst>
          </p:cNvPr>
          <p:cNvCxnSpPr>
            <a:cxnSpLocks/>
            <a:stCxn id="74" idx="0"/>
          </p:cNvCxnSpPr>
          <p:nvPr/>
        </p:nvCxnSpPr>
        <p:spPr>
          <a:xfrm flipV="1">
            <a:off x="3343071" y="3229592"/>
            <a:ext cx="424347" cy="881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7" name="ZoneTexte 106">
            <a:extLst>
              <a:ext uri="{FF2B5EF4-FFF2-40B4-BE49-F238E27FC236}">
                <a16:creationId xmlns:a16="http://schemas.microsoft.com/office/drawing/2014/main" id="{750729EF-9A37-738F-4416-D80D1253E53D}"/>
              </a:ext>
            </a:extLst>
          </p:cNvPr>
          <p:cNvSpPr txBox="1"/>
          <p:nvPr/>
        </p:nvSpPr>
        <p:spPr>
          <a:xfrm>
            <a:off x="1432658" y="1187495"/>
            <a:ext cx="2053715" cy="600164"/>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Mask (</a:t>
            </a:r>
            <a:r>
              <a:rPr lang="fr-FR" sz="1100" dirty="0">
                <a:solidFill>
                  <a:schemeClr val="tx1"/>
                </a:solidFill>
                <a:effectLst/>
                <a:latin typeface="Palatino" pitchFamily="2" charset="77"/>
                <a:ea typeface="Palatino" pitchFamily="2" charset="77"/>
              </a:rPr>
              <a:t>2509.07943</a:t>
            </a:r>
            <a:r>
              <a:rPr lang="en-GB" sz="1100" dirty="0">
                <a:solidFill>
                  <a:schemeClr val="tx1"/>
                </a:solidFill>
                <a:latin typeface="Palatino" pitchFamily="2" charset="77"/>
                <a:ea typeface="Palatino" pitchFamily="2" charset="77"/>
              </a:rPr>
              <a:t>).</a:t>
            </a:r>
          </a:p>
          <a:p>
            <a:r>
              <a:rPr lang="fr-FR" sz="1100" dirty="0">
                <a:solidFill>
                  <a:schemeClr val="tx1"/>
                </a:solidFill>
                <a:effectLst/>
                <a:latin typeface="Palatino" pitchFamily="2" charset="77"/>
                <a:ea typeface="Palatino" pitchFamily="2" charset="77"/>
              </a:rPr>
              <a:t>M. Rodríguez, N. Weaverdyck</a:t>
            </a:r>
            <a:r>
              <a:rPr lang="fr-FR" sz="1100" dirty="0">
                <a:solidFill>
                  <a:schemeClr val="tx1"/>
                </a:solidFill>
                <a:latin typeface="Palatino" pitchFamily="2" charset="77"/>
                <a:ea typeface="Palatino" pitchFamily="2" charset="77"/>
              </a:rPr>
              <a:t> </a:t>
            </a:r>
            <a:r>
              <a:rPr lang="en-GB" sz="1100" dirty="0">
                <a:solidFill>
                  <a:schemeClr val="tx1"/>
                </a:solidFill>
                <a:latin typeface="Palatino" pitchFamily="2" charset="77"/>
                <a:ea typeface="Palatino" pitchFamily="2" charset="77"/>
              </a:rPr>
              <a:t>et al. </a:t>
            </a:r>
          </a:p>
        </p:txBody>
      </p:sp>
      <p:sp>
        <p:nvSpPr>
          <p:cNvPr id="110" name="Flèche courbée vers le bas 109">
            <a:extLst>
              <a:ext uri="{FF2B5EF4-FFF2-40B4-BE49-F238E27FC236}">
                <a16:creationId xmlns:a16="http://schemas.microsoft.com/office/drawing/2014/main" id="{553564E4-CEF4-F205-6039-D39CFD8B7844}"/>
              </a:ext>
            </a:extLst>
          </p:cNvPr>
          <p:cNvSpPr/>
          <p:nvPr/>
        </p:nvSpPr>
        <p:spPr>
          <a:xfrm>
            <a:off x="3444509" y="1562954"/>
            <a:ext cx="2468611" cy="424401"/>
          </a:xfrm>
          <a:prstGeom prst="curved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solidFill>
                <a:schemeClr val="tx1"/>
              </a:solidFill>
              <a:latin typeface="Palatino" pitchFamily="2" charset="77"/>
              <a:ea typeface="Palatino" pitchFamily="2" charset="77"/>
            </a:endParaRPr>
          </a:p>
        </p:txBody>
      </p:sp>
      <p:sp>
        <p:nvSpPr>
          <p:cNvPr id="111" name="ZoneTexte 110">
            <a:extLst>
              <a:ext uri="{FF2B5EF4-FFF2-40B4-BE49-F238E27FC236}">
                <a16:creationId xmlns:a16="http://schemas.microsoft.com/office/drawing/2014/main" id="{BF632773-653D-8BF9-D3B2-8694391C8732}"/>
              </a:ext>
            </a:extLst>
          </p:cNvPr>
          <p:cNvSpPr txBox="1"/>
          <p:nvPr/>
        </p:nvSpPr>
        <p:spPr>
          <a:xfrm>
            <a:off x="4814953" y="843854"/>
            <a:ext cx="1669490" cy="430887"/>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Cardinal (</a:t>
            </a:r>
            <a:r>
              <a:rPr lang="fr-FR" sz="1100" dirty="0">
                <a:solidFill>
                  <a:schemeClr val="tx1"/>
                </a:solidFill>
                <a:effectLst/>
                <a:latin typeface="Palatino" pitchFamily="2" charset="77"/>
                <a:ea typeface="Palatino" pitchFamily="2" charset="77"/>
              </a:rPr>
              <a:t>2303.12104</a:t>
            </a:r>
            <a:r>
              <a:rPr lang="en-GB" sz="1100" dirty="0">
                <a:solidFill>
                  <a:schemeClr val="tx1"/>
                </a:solidFill>
                <a:latin typeface="Palatino" pitchFamily="2" charset="77"/>
                <a:ea typeface="Palatino" pitchFamily="2" charset="77"/>
              </a:rPr>
              <a:t>)</a:t>
            </a:r>
          </a:p>
          <a:p>
            <a:r>
              <a:rPr lang="en-GB" sz="1100" dirty="0">
                <a:solidFill>
                  <a:schemeClr val="tx1"/>
                </a:solidFill>
                <a:latin typeface="Palatino" pitchFamily="2" charset="77"/>
                <a:ea typeface="Palatino" pitchFamily="2" charset="77"/>
              </a:rPr>
              <a:t>C. To  et al. </a:t>
            </a:r>
          </a:p>
        </p:txBody>
      </p:sp>
      <p:sp>
        <p:nvSpPr>
          <p:cNvPr id="112" name="ZoneTexte 111">
            <a:extLst>
              <a:ext uri="{FF2B5EF4-FFF2-40B4-BE49-F238E27FC236}">
                <a16:creationId xmlns:a16="http://schemas.microsoft.com/office/drawing/2014/main" id="{4CD10A1B-E6B4-463C-B85D-AA1C28432E54}"/>
              </a:ext>
            </a:extLst>
          </p:cNvPr>
          <p:cNvSpPr txBox="1"/>
          <p:nvPr/>
        </p:nvSpPr>
        <p:spPr>
          <a:xfrm>
            <a:off x="3019128" y="844189"/>
            <a:ext cx="1542704" cy="430887"/>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Balrog (</a:t>
            </a:r>
            <a:r>
              <a:rPr lang="fr-FR" sz="1100" dirty="0">
                <a:solidFill>
                  <a:schemeClr val="tx1"/>
                </a:solidFill>
                <a:effectLst/>
                <a:latin typeface="Palatino" pitchFamily="2" charset="77"/>
                <a:ea typeface="Palatino" pitchFamily="2" charset="77"/>
              </a:rPr>
              <a:t>2501.05683</a:t>
            </a:r>
            <a:r>
              <a:rPr lang="en-GB" sz="1100" dirty="0">
                <a:solidFill>
                  <a:schemeClr val="tx1"/>
                </a:solidFill>
                <a:latin typeface="Palatino" pitchFamily="2" charset="77"/>
                <a:ea typeface="Palatino" pitchFamily="2" charset="77"/>
              </a:rPr>
              <a:t>)</a:t>
            </a:r>
          </a:p>
          <a:p>
            <a:r>
              <a:rPr lang="fr-FR" sz="1100" dirty="0">
                <a:solidFill>
                  <a:schemeClr val="tx1"/>
                </a:solidFill>
                <a:effectLst/>
                <a:latin typeface="Palatino" pitchFamily="2" charset="77"/>
                <a:ea typeface="Palatino" pitchFamily="2" charset="77"/>
              </a:rPr>
              <a:t>D. Anbajagane</a:t>
            </a:r>
            <a:r>
              <a:rPr lang="fr-FR" sz="1100" dirty="0">
                <a:solidFill>
                  <a:schemeClr val="tx1"/>
                </a:solidFill>
                <a:latin typeface="Palatino" pitchFamily="2" charset="77"/>
                <a:ea typeface="Palatino" pitchFamily="2" charset="77"/>
              </a:rPr>
              <a:t> </a:t>
            </a:r>
            <a:r>
              <a:rPr lang="en-GB" sz="1100" dirty="0">
                <a:solidFill>
                  <a:schemeClr val="tx1"/>
                </a:solidFill>
                <a:latin typeface="Palatino" pitchFamily="2" charset="77"/>
                <a:ea typeface="Palatino" pitchFamily="2" charset="77"/>
              </a:rPr>
              <a:t>et al. </a:t>
            </a:r>
          </a:p>
        </p:txBody>
      </p:sp>
      <p:sp>
        <p:nvSpPr>
          <p:cNvPr id="113" name="ZoneTexte 112">
            <a:extLst>
              <a:ext uri="{FF2B5EF4-FFF2-40B4-BE49-F238E27FC236}">
                <a16:creationId xmlns:a16="http://schemas.microsoft.com/office/drawing/2014/main" id="{882544E5-1EFE-416F-B382-6FD2C2138F68}"/>
              </a:ext>
            </a:extLst>
          </p:cNvPr>
          <p:cNvSpPr txBox="1"/>
          <p:nvPr/>
        </p:nvSpPr>
        <p:spPr>
          <a:xfrm>
            <a:off x="4062530" y="1288210"/>
            <a:ext cx="1132041" cy="261610"/>
          </a:xfrm>
          <a:prstGeom prst="rect">
            <a:avLst/>
          </a:prstGeom>
          <a:noFill/>
          <a:ln>
            <a:noFill/>
          </a:ln>
        </p:spPr>
        <p:txBody>
          <a:bodyPr wrap="none" rtlCol="0">
            <a:spAutoFit/>
          </a:bodyPr>
          <a:lstStyle/>
          <a:p>
            <a:r>
              <a:rPr lang="en-GB" sz="1100" dirty="0">
                <a:solidFill>
                  <a:schemeClr val="tx1"/>
                </a:solidFill>
                <a:latin typeface="Palatino" pitchFamily="2" charset="77"/>
                <a:ea typeface="Palatino" pitchFamily="2" charset="77"/>
              </a:rPr>
              <a:t>Simulated data</a:t>
            </a:r>
          </a:p>
        </p:txBody>
      </p:sp>
      <p:cxnSp>
        <p:nvCxnSpPr>
          <p:cNvPr id="115" name="Connecteur droit avec flèche 114">
            <a:extLst>
              <a:ext uri="{FF2B5EF4-FFF2-40B4-BE49-F238E27FC236}">
                <a16:creationId xmlns:a16="http://schemas.microsoft.com/office/drawing/2014/main" id="{21B94217-BC25-E802-645E-3F7A129ACF5C}"/>
              </a:ext>
            </a:extLst>
          </p:cNvPr>
          <p:cNvCxnSpPr>
            <a:cxnSpLocks/>
          </p:cNvCxnSpPr>
          <p:nvPr/>
        </p:nvCxnSpPr>
        <p:spPr>
          <a:xfrm flipH="1">
            <a:off x="7097768" y="1097280"/>
            <a:ext cx="317013" cy="450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9" name="Connecteur droit avec flèche 118">
            <a:extLst>
              <a:ext uri="{FF2B5EF4-FFF2-40B4-BE49-F238E27FC236}">
                <a16:creationId xmlns:a16="http://schemas.microsoft.com/office/drawing/2014/main" id="{00893F9B-E247-F41E-7F46-8B86747E9D21}"/>
              </a:ext>
            </a:extLst>
          </p:cNvPr>
          <p:cNvCxnSpPr>
            <a:cxnSpLocks/>
          </p:cNvCxnSpPr>
          <p:nvPr/>
        </p:nvCxnSpPr>
        <p:spPr>
          <a:xfrm flipV="1">
            <a:off x="6270365" y="4027491"/>
            <a:ext cx="21965" cy="3386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9" name="Connecteur droit avec flèche 128">
            <a:extLst>
              <a:ext uri="{FF2B5EF4-FFF2-40B4-BE49-F238E27FC236}">
                <a16:creationId xmlns:a16="http://schemas.microsoft.com/office/drawing/2014/main" id="{D5D0B70E-4852-6DF0-AD13-514F97048064}"/>
              </a:ext>
            </a:extLst>
          </p:cNvPr>
          <p:cNvCxnSpPr>
            <a:cxnSpLocks/>
            <a:stCxn id="112" idx="2"/>
            <a:endCxn id="113" idx="1"/>
          </p:cNvCxnSpPr>
          <p:nvPr/>
        </p:nvCxnSpPr>
        <p:spPr>
          <a:xfrm>
            <a:off x="3790480" y="1275076"/>
            <a:ext cx="272050" cy="1439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3" name="Connecteur droit avec flèche 132">
            <a:extLst>
              <a:ext uri="{FF2B5EF4-FFF2-40B4-BE49-F238E27FC236}">
                <a16:creationId xmlns:a16="http://schemas.microsoft.com/office/drawing/2014/main" id="{1FA29ECE-59C4-6F14-F4C6-C8813DCBC4E9}"/>
              </a:ext>
            </a:extLst>
          </p:cNvPr>
          <p:cNvCxnSpPr>
            <a:cxnSpLocks/>
          </p:cNvCxnSpPr>
          <p:nvPr/>
        </p:nvCxnSpPr>
        <p:spPr>
          <a:xfrm flipH="1">
            <a:off x="5131835" y="1279231"/>
            <a:ext cx="244087" cy="1470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8" name="Connecteur droit avec flèche 137">
            <a:extLst>
              <a:ext uri="{FF2B5EF4-FFF2-40B4-BE49-F238E27FC236}">
                <a16:creationId xmlns:a16="http://schemas.microsoft.com/office/drawing/2014/main" id="{BAEAA0D2-15BB-A397-4F83-E05C0DC15AD7}"/>
              </a:ext>
            </a:extLst>
          </p:cNvPr>
          <p:cNvCxnSpPr>
            <a:cxnSpLocks/>
          </p:cNvCxnSpPr>
          <p:nvPr/>
        </p:nvCxnSpPr>
        <p:spPr>
          <a:xfrm flipV="1">
            <a:off x="4443863" y="3084865"/>
            <a:ext cx="159157" cy="1111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1" name="ZoneTexte 140">
            <a:extLst>
              <a:ext uri="{FF2B5EF4-FFF2-40B4-BE49-F238E27FC236}">
                <a16:creationId xmlns:a16="http://schemas.microsoft.com/office/drawing/2014/main" id="{2D11B3BF-1200-4E4B-CCC4-74125D52769D}"/>
              </a:ext>
            </a:extLst>
          </p:cNvPr>
          <p:cNvSpPr txBox="1"/>
          <p:nvPr/>
        </p:nvSpPr>
        <p:spPr>
          <a:xfrm>
            <a:off x="4062530" y="4238335"/>
            <a:ext cx="4019691" cy="430887"/>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PPDs (in prep.)</a:t>
            </a:r>
          </a:p>
          <a:p>
            <a:r>
              <a:rPr lang="en-GB" sz="1100" dirty="0">
                <a:solidFill>
                  <a:schemeClr val="tx1"/>
                </a:solidFill>
                <a:latin typeface="Palatino" pitchFamily="2" charset="77"/>
                <a:ea typeface="Palatino" pitchFamily="2" charset="77"/>
              </a:rPr>
              <a:t>C. Doux, J. Muir, et al.</a:t>
            </a:r>
          </a:p>
        </p:txBody>
      </p:sp>
      <p:cxnSp>
        <p:nvCxnSpPr>
          <p:cNvPr id="156" name="Connecteur droit avec flèche 155">
            <a:extLst>
              <a:ext uri="{FF2B5EF4-FFF2-40B4-BE49-F238E27FC236}">
                <a16:creationId xmlns:a16="http://schemas.microsoft.com/office/drawing/2014/main" id="{3B847E85-1B23-311A-637B-C309883C64FF}"/>
              </a:ext>
            </a:extLst>
          </p:cNvPr>
          <p:cNvCxnSpPr>
            <a:cxnSpLocks/>
          </p:cNvCxnSpPr>
          <p:nvPr/>
        </p:nvCxnSpPr>
        <p:spPr>
          <a:xfrm flipV="1">
            <a:off x="1884334" y="2875314"/>
            <a:ext cx="1253960" cy="8450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 name="Connecteur droit avec flèche 1">
            <a:extLst>
              <a:ext uri="{FF2B5EF4-FFF2-40B4-BE49-F238E27FC236}">
                <a16:creationId xmlns:a16="http://schemas.microsoft.com/office/drawing/2014/main" id="{0F591140-905A-570D-6B99-88A0ECE70834}"/>
              </a:ext>
            </a:extLst>
          </p:cNvPr>
          <p:cNvCxnSpPr>
            <a:cxnSpLocks/>
          </p:cNvCxnSpPr>
          <p:nvPr/>
        </p:nvCxnSpPr>
        <p:spPr>
          <a:xfrm flipV="1">
            <a:off x="6403762" y="4042938"/>
            <a:ext cx="0" cy="3048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 name="Connecteur droit avec flèche 3">
            <a:extLst>
              <a:ext uri="{FF2B5EF4-FFF2-40B4-BE49-F238E27FC236}">
                <a16:creationId xmlns:a16="http://schemas.microsoft.com/office/drawing/2014/main" id="{DC20F298-7D83-F771-F662-D14D82E7D535}"/>
              </a:ext>
            </a:extLst>
          </p:cNvPr>
          <p:cNvCxnSpPr>
            <a:cxnSpLocks/>
          </p:cNvCxnSpPr>
          <p:nvPr/>
        </p:nvCxnSpPr>
        <p:spPr>
          <a:xfrm flipV="1">
            <a:off x="6147950" y="4034210"/>
            <a:ext cx="21965" cy="3386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Connecteur droit avec flèche 4">
            <a:extLst>
              <a:ext uri="{FF2B5EF4-FFF2-40B4-BE49-F238E27FC236}">
                <a16:creationId xmlns:a16="http://schemas.microsoft.com/office/drawing/2014/main" id="{B2E12279-3E38-EA34-65C9-542B2CF710A0}"/>
              </a:ext>
            </a:extLst>
          </p:cNvPr>
          <p:cNvCxnSpPr>
            <a:cxnSpLocks/>
          </p:cNvCxnSpPr>
          <p:nvPr/>
        </p:nvCxnSpPr>
        <p:spPr>
          <a:xfrm flipV="1">
            <a:off x="6515195" y="4025375"/>
            <a:ext cx="0" cy="3224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Espace réservé du numéro de diapositive 29">
            <a:extLst>
              <a:ext uri="{FF2B5EF4-FFF2-40B4-BE49-F238E27FC236}">
                <a16:creationId xmlns:a16="http://schemas.microsoft.com/office/drawing/2014/main" id="{5D909D59-438B-9926-7AE2-46E462F6D65C}"/>
              </a:ext>
            </a:extLst>
          </p:cNvPr>
          <p:cNvSpPr txBox="1">
            <a:spLocks/>
          </p:cNvSpPr>
          <p:nvPr/>
        </p:nvSpPr>
        <p:spPr>
          <a:xfrm>
            <a:off x="8672496" y="4863100"/>
            <a:ext cx="471504" cy="23689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ES" sz="1350" dirty="0"/>
              <a:t>13</a:t>
            </a:r>
          </a:p>
        </p:txBody>
      </p:sp>
    </p:spTree>
    <p:extLst>
      <p:ext uri="{BB962C8B-B14F-4D97-AF65-F5344CB8AC3E}">
        <p14:creationId xmlns:p14="http://schemas.microsoft.com/office/powerpoint/2010/main" val="3646802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Image 142">
            <a:extLst>
              <a:ext uri="{FF2B5EF4-FFF2-40B4-BE49-F238E27FC236}">
                <a16:creationId xmlns:a16="http://schemas.microsoft.com/office/drawing/2014/main" id="{2930F7A1-BD53-3CAD-FC2E-51885EDD4954}"/>
              </a:ext>
            </a:extLst>
          </p:cNvPr>
          <p:cNvPicPr>
            <a:picLocks noChangeAspect="1"/>
          </p:cNvPicPr>
          <p:nvPr/>
        </p:nvPicPr>
        <p:blipFill rotWithShape="1">
          <a:blip r:embed="rId3"/>
          <a:srcRect t="622" r="584"/>
          <a:stretch/>
        </p:blipFill>
        <p:spPr>
          <a:xfrm>
            <a:off x="2300581" y="1570246"/>
            <a:ext cx="4701075" cy="2253120"/>
          </a:xfrm>
          <a:prstGeom prst="rect">
            <a:avLst/>
          </a:prstGeom>
        </p:spPr>
      </p:pic>
      <p:sp>
        <p:nvSpPr>
          <p:cNvPr id="9" name="Espace réservé du texte 8">
            <a:extLst>
              <a:ext uri="{FF2B5EF4-FFF2-40B4-BE49-F238E27FC236}">
                <a16:creationId xmlns:a16="http://schemas.microsoft.com/office/drawing/2014/main" id="{DC5F2156-413A-C7D6-FFFC-E6320E79F6FE}"/>
              </a:ext>
            </a:extLst>
          </p:cNvPr>
          <p:cNvSpPr txBox="1"/>
          <p:nvPr/>
        </p:nvSpPr>
        <p:spPr>
          <a:xfrm>
            <a:off x="2692400" y="199081"/>
            <a:ext cx="3711362" cy="470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rIns="34289">
            <a:normAutofit fontScale="92500"/>
          </a:bodyPr>
          <a:lstStyle/>
          <a:p>
            <a:pPr lvl="1" algn="ctr">
              <a:defRPr sz="3000"/>
            </a:pPr>
            <a:r>
              <a:rPr lang="en-GB" sz="2200" b="1" dirty="0">
                <a:solidFill>
                  <a:schemeClr val="tx1"/>
                </a:solidFill>
                <a:latin typeface="Palatino" pitchFamily="2" charset="77"/>
                <a:ea typeface="Palatino" pitchFamily="2" charset="77"/>
              </a:rPr>
              <a:t>3x2pt ‘pre-unblinding’ papers</a:t>
            </a:r>
          </a:p>
          <a:p>
            <a:pPr algn="ctr">
              <a:lnSpc>
                <a:spcPts val="1425"/>
              </a:lnSpc>
              <a:spcBef>
                <a:spcPts val="150"/>
              </a:spcBef>
              <a:defRPr sz="2100"/>
            </a:pPr>
            <a:endParaRPr sz="2200" dirty="0">
              <a:solidFill>
                <a:schemeClr val="tx1"/>
              </a:solidFill>
              <a:latin typeface="Palatino" pitchFamily="2" charset="77"/>
              <a:ea typeface="Palatino" pitchFamily="2" charset="77"/>
            </a:endParaRPr>
          </a:p>
        </p:txBody>
      </p:sp>
      <p:sp>
        <p:nvSpPr>
          <p:cNvPr id="18" name="Rectangle aux angles arrondis">
            <a:extLst>
              <a:ext uri="{FF2B5EF4-FFF2-40B4-BE49-F238E27FC236}">
                <a16:creationId xmlns:a16="http://schemas.microsoft.com/office/drawing/2014/main" id="{F515FB8F-3F1C-F965-C231-4F33D237FDA2}"/>
              </a:ext>
            </a:extLst>
          </p:cNvPr>
          <p:cNvSpPr/>
          <p:nvPr/>
        </p:nvSpPr>
        <p:spPr>
          <a:xfrm>
            <a:off x="-2607459" y="441803"/>
            <a:ext cx="4070078" cy="28576"/>
          </a:xfrm>
          <a:prstGeom prst="roundRect">
            <a:avLst>
              <a:gd name="adj" fmla="val 50000"/>
            </a:avLst>
          </a:prstGeom>
          <a:solidFill>
            <a:srgbClr val="F8B82B"/>
          </a:solidFill>
          <a:ln w="12700">
            <a:miter lim="400000"/>
          </a:ln>
        </p:spPr>
        <p:txBody>
          <a:bodyPr lIns="34289" rIns="34289" anchor="ctr"/>
          <a:lstStyle/>
          <a:p>
            <a:pPr>
              <a:lnSpc>
                <a:spcPts val="825"/>
              </a:lnSpc>
              <a:spcBef>
                <a:spcPts val="375"/>
              </a:spcBef>
              <a:defRPr sz="800">
                <a:solidFill>
                  <a:srgbClr val="FFFFFF"/>
                </a:solidFill>
              </a:defRPr>
            </a:pPr>
            <a:endParaRPr sz="1100">
              <a:solidFill>
                <a:schemeClr val="tx1"/>
              </a:solidFill>
              <a:latin typeface="Palatino" pitchFamily="2" charset="77"/>
              <a:ea typeface="Palatino" pitchFamily="2" charset="77"/>
            </a:endParaRPr>
          </a:p>
        </p:txBody>
      </p:sp>
      <p:sp>
        <p:nvSpPr>
          <p:cNvPr id="41" name="Rectangle aux angles arrondis">
            <a:extLst>
              <a:ext uri="{FF2B5EF4-FFF2-40B4-BE49-F238E27FC236}">
                <a16:creationId xmlns:a16="http://schemas.microsoft.com/office/drawing/2014/main" id="{5BE1BCA3-7804-1EDC-EF38-A587C3C467D5}"/>
              </a:ext>
            </a:extLst>
          </p:cNvPr>
          <p:cNvSpPr/>
          <p:nvPr/>
        </p:nvSpPr>
        <p:spPr>
          <a:xfrm>
            <a:off x="8239885" y="4777031"/>
            <a:ext cx="4070078" cy="31034"/>
          </a:xfrm>
          <a:prstGeom prst="roundRect">
            <a:avLst>
              <a:gd name="adj" fmla="val 50000"/>
            </a:avLst>
          </a:prstGeom>
          <a:solidFill>
            <a:srgbClr val="F8B82B"/>
          </a:solidFill>
          <a:ln w="12700">
            <a:miter lim="400000"/>
          </a:ln>
        </p:spPr>
        <p:txBody>
          <a:bodyPr lIns="34289" rIns="34289" anchor="ctr"/>
          <a:lstStyle/>
          <a:p>
            <a:pPr>
              <a:lnSpc>
                <a:spcPts val="975"/>
              </a:lnSpc>
              <a:spcBef>
                <a:spcPts val="375"/>
              </a:spcBef>
              <a:defRPr sz="800">
                <a:solidFill>
                  <a:srgbClr val="FFFFFF"/>
                </a:solidFill>
              </a:defRPr>
            </a:pPr>
            <a:endParaRPr sz="1100">
              <a:solidFill>
                <a:schemeClr val="tx1"/>
              </a:solidFill>
              <a:latin typeface="Palatino" pitchFamily="2" charset="77"/>
              <a:ea typeface="Palatino" pitchFamily="2" charset="77"/>
            </a:endParaRPr>
          </a:p>
        </p:txBody>
      </p:sp>
      <p:sp>
        <p:nvSpPr>
          <p:cNvPr id="51" name="Ellipse 50">
            <a:extLst>
              <a:ext uri="{FF2B5EF4-FFF2-40B4-BE49-F238E27FC236}">
                <a16:creationId xmlns:a16="http://schemas.microsoft.com/office/drawing/2014/main" id="{A7642477-4276-8ADC-5ED7-18A978AD8928}"/>
              </a:ext>
            </a:extLst>
          </p:cNvPr>
          <p:cNvSpPr/>
          <p:nvPr/>
        </p:nvSpPr>
        <p:spPr>
          <a:xfrm>
            <a:off x="5880186" y="1463696"/>
            <a:ext cx="1411055" cy="1469126"/>
          </a:xfrm>
          <a:prstGeom prst="ellipse">
            <a:avLst/>
          </a:prstGeom>
          <a:noFill/>
          <a:ln>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solidFill>
                <a:schemeClr val="tx1"/>
              </a:solidFill>
              <a:latin typeface="Palatino" pitchFamily="2" charset="77"/>
              <a:ea typeface="Palatino" pitchFamily="2" charset="77"/>
            </a:endParaRPr>
          </a:p>
        </p:txBody>
      </p:sp>
      <p:sp>
        <p:nvSpPr>
          <p:cNvPr id="52" name="ZoneTexte 51">
            <a:extLst>
              <a:ext uri="{FF2B5EF4-FFF2-40B4-BE49-F238E27FC236}">
                <a16:creationId xmlns:a16="http://schemas.microsoft.com/office/drawing/2014/main" id="{A66E7673-CB63-473A-F8F9-0365CBE352EB}"/>
              </a:ext>
            </a:extLst>
          </p:cNvPr>
          <p:cNvSpPr txBox="1"/>
          <p:nvPr/>
        </p:nvSpPr>
        <p:spPr>
          <a:xfrm>
            <a:off x="7092117" y="540803"/>
            <a:ext cx="2042294" cy="430887"/>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Modelling (in prep.), </a:t>
            </a:r>
          </a:p>
          <a:p>
            <a:r>
              <a:rPr lang="en-GB" sz="1100" dirty="0">
                <a:solidFill>
                  <a:schemeClr val="tx1"/>
                </a:solidFill>
                <a:latin typeface="Palatino" pitchFamily="2" charset="77"/>
                <a:ea typeface="Palatino" pitchFamily="2" charset="77"/>
              </a:rPr>
              <a:t>D. Sanchez, A. Ferté et al. </a:t>
            </a:r>
          </a:p>
        </p:txBody>
      </p:sp>
      <p:cxnSp>
        <p:nvCxnSpPr>
          <p:cNvPr id="54" name="Connecteur droit avec flèche 53">
            <a:extLst>
              <a:ext uri="{FF2B5EF4-FFF2-40B4-BE49-F238E27FC236}">
                <a16:creationId xmlns:a16="http://schemas.microsoft.com/office/drawing/2014/main" id="{EEBB2A6D-578C-ADBB-5D25-1DE7B760B396}"/>
              </a:ext>
            </a:extLst>
          </p:cNvPr>
          <p:cNvCxnSpPr>
            <a:cxnSpLocks/>
          </p:cNvCxnSpPr>
          <p:nvPr/>
        </p:nvCxnSpPr>
        <p:spPr>
          <a:xfrm flipH="1">
            <a:off x="6950805" y="2675828"/>
            <a:ext cx="494665" cy="3847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ZoneTexte 55">
            <a:extLst>
              <a:ext uri="{FF2B5EF4-FFF2-40B4-BE49-F238E27FC236}">
                <a16:creationId xmlns:a16="http://schemas.microsoft.com/office/drawing/2014/main" id="{3E044BD7-5649-3A26-CC4A-99B984DEAB82}"/>
              </a:ext>
            </a:extLst>
          </p:cNvPr>
          <p:cNvSpPr txBox="1"/>
          <p:nvPr/>
        </p:nvSpPr>
        <p:spPr>
          <a:xfrm>
            <a:off x="7453608" y="2326575"/>
            <a:ext cx="1776448" cy="430887"/>
          </a:xfrm>
          <a:prstGeom prst="rect">
            <a:avLst/>
          </a:prstGeom>
          <a:noFill/>
        </p:spPr>
        <p:txBody>
          <a:bodyPr wrap="none" rtlCol="0">
            <a:spAutoFit/>
          </a:bodyPr>
          <a:lstStyle/>
          <a:p>
            <a:r>
              <a:rPr lang="en-GB" sz="1100" dirty="0">
                <a:solidFill>
                  <a:schemeClr val="tx1"/>
                </a:solidFill>
                <a:latin typeface="Palatino" pitchFamily="2" charset="77"/>
                <a:ea typeface="Palatino" pitchFamily="2" charset="77"/>
              </a:rPr>
              <a:t>Magnification (in prep.), </a:t>
            </a:r>
          </a:p>
          <a:p>
            <a:r>
              <a:rPr lang="en-GB" sz="1100" dirty="0">
                <a:solidFill>
                  <a:schemeClr val="tx1"/>
                </a:solidFill>
                <a:latin typeface="Palatino" pitchFamily="2" charset="77"/>
                <a:ea typeface="Palatino" pitchFamily="2" charset="77"/>
              </a:rPr>
              <a:t>E. Legnani et al. </a:t>
            </a:r>
          </a:p>
        </p:txBody>
      </p:sp>
      <p:cxnSp>
        <p:nvCxnSpPr>
          <p:cNvPr id="57" name="Connecteur droit avec flèche 56">
            <a:extLst>
              <a:ext uri="{FF2B5EF4-FFF2-40B4-BE49-F238E27FC236}">
                <a16:creationId xmlns:a16="http://schemas.microsoft.com/office/drawing/2014/main" id="{BD91121F-6FEA-F3AB-88E6-F915F58E28A7}"/>
              </a:ext>
            </a:extLst>
          </p:cNvPr>
          <p:cNvCxnSpPr>
            <a:cxnSpLocks/>
          </p:cNvCxnSpPr>
          <p:nvPr/>
        </p:nvCxnSpPr>
        <p:spPr>
          <a:xfrm flipH="1">
            <a:off x="7001656" y="3360349"/>
            <a:ext cx="455523" cy="353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9" name="ZoneTexte 58">
            <a:extLst>
              <a:ext uri="{FF2B5EF4-FFF2-40B4-BE49-F238E27FC236}">
                <a16:creationId xmlns:a16="http://schemas.microsoft.com/office/drawing/2014/main" id="{A8D614C9-51DF-4FE2-7A62-88DEFE00B7AB}"/>
              </a:ext>
            </a:extLst>
          </p:cNvPr>
          <p:cNvSpPr txBox="1"/>
          <p:nvPr/>
        </p:nvSpPr>
        <p:spPr>
          <a:xfrm>
            <a:off x="7453608" y="3197881"/>
            <a:ext cx="1712328" cy="430887"/>
          </a:xfrm>
          <a:prstGeom prst="rect">
            <a:avLst/>
          </a:prstGeom>
          <a:noFill/>
        </p:spPr>
        <p:txBody>
          <a:bodyPr wrap="none" rtlCol="0">
            <a:spAutoFit/>
          </a:bodyPr>
          <a:lstStyle/>
          <a:p>
            <a:r>
              <a:rPr lang="en-GB" sz="1100" dirty="0">
                <a:solidFill>
                  <a:schemeClr val="tx1"/>
                </a:solidFill>
                <a:latin typeface="Palatino" pitchFamily="2" charset="77"/>
                <a:ea typeface="Palatino" pitchFamily="2" charset="77"/>
              </a:rPr>
              <a:t>Image Sim (in prep.)</a:t>
            </a:r>
          </a:p>
          <a:p>
            <a:r>
              <a:rPr lang="en-GB" sz="1100" dirty="0">
                <a:solidFill>
                  <a:schemeClr val="tx1"/>
                </a:solidFill>
                <a:latin typeface="Palatino" pitchFamily="2" charset="77"/>
                <a:ea typeface="Palatino" pitchFamily="2" charset="77"/>
              </a:rPr>
              <a:t>S. Mau. M. Becker, et al. </a:t>
            </a:r>
          </a:p>
        </p:txBody>
      </p:sp>
      <p:sp>
        <p:nvSpPr>
          <p:cNvPr id="60" name="Ellipse 59">
            <a:extLst>
              <a:ext uri="{FF2B5EF4-FFF2-40B4-BE49-F238E27FC236}">
                <a16:creationId xmlns:a16="http://schemas.microsoft.com/office/drawing/2014/main" id="{BAC4A3B0-7878-1806-5059-8D950F8FB9C7}"/>
              </a:ext>
            </a:extLst>
          </p:cNvPr>
          <p:cNvSpPr/>
          <p:nvPr/>
        </p:nvSpPr>
        <p:spPr>
          <a:xfrm>
            <a:off x="5496674" y="3402366"/>
            <a:ext cx="1547382" cy="608972"/>
          </a:xfrm>
          <a:prstGeom prst="ellipse">
            <a:avLst/>
          </a:prstGeom>
          <a:noFill/>
          <a:ln>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solidFill>
                <a:schemeClr val="tx1"/>
              </a:solidFill>
              <a:latin typeface="Palatino" pitchFamily="2" charset="77"/>
              <a:ea typeface="Palatino" pitchFamily="2" charset="77"/>
            </a:endParaRPr>
          </a:p>
        </p:txBody>
      </p:sp>
      <mc:AlternateContent xmlns:mc="http://schemas.openxmlformats.org/markup-compatibility/2006" xmlns:a14="http://schemas.microsoft.com/office/drawing/2010/main">
        <mc:Choice Requires="a14">
          <p:sp>
            <p:nvSpPr>
              <p:cNvPr id="61" name="ZoneTexte 60">
                <a:extLst>
                  <a:ext uri="{FF2B5EF4-FFF2-40B4-BE49-F238E27FC236}">
                    <a16:creationId xmlns:a16="http://schemas.microsoft.com/office/drawing/2014/main" id="{89FAAED7-A03D-166F-59E6-0923DBB46166}"/>
                  </a:ext>
                </a:extLst>
              </p:cNvPr>
              <p:cNvSpPr txBox="1"/>
              <p:nvPr/>
            </p:nvSpPr>
            <p:spPr>
              <a:xfrm>
                <a:off x="5649698" y="4366125"/>
                <a:ext cx="4019691" cy="938719"/>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SOM (2509.07964 &amp; 2510.23566): </a:t>
                </a:r>
              </a:p>
              <a:p>
                <a:r>
                  <a:rPr lang="en-GB" sz="1100" dirty="0">
                    <a:solidFill>
                      <a:schemeClr val="tx1"/>
                    </a:solidFill>
                    <a:latin typeface="Palatino" pitchFamily="2" charset="77"/>
                    <a:ea typeface="Palatino" pitchFamily="2" charset="77"/>
                  </a:rPr>
                  <a:t>B. Yin et al, G. Giannini et al</a:t>
                </a:r>
              </a:p>
              <a:p>
                <a:r>
                  <a:rPr lang="en-GB" sz="1100" dirty="0">
                    <a:solidFill>
                      <a:schemeClr val="tx1"/>
                    </a:solidFill>
                    <a:latin typeface="Palatino" pitchFamily="2" charset="77"/>
                    <a:ea typeface="Palatino" pitchFamily="2" charset="77"/>
                  </a:rPr>
                  <a:t>WZ (2510.23565): W. d’Assignies et al. </a:t>
                </a:r>
              </a:p>
              <a:p>
                <a14:m>
                  <m:oMath xmlns:m="http://schemas.openxmlformats.org/officeDocument/2006/math">
                    <m:r>
                      <a:rPr lang="es-ES" sz="1100" b="0" i="1" smtClean="0">
                        <a:solidFill>
                          <a:schemeClr val="tx1"/>
                        </a:solidFill>
                        <a:latin typeface="Cambria Math" panose="02040503050406030204" pitchFamily="18" charset="0"/>
                        <a:ea typeface="Palatino" pitchFamily="2" charset="77"/>
                      </a:rPr>
                      <m:t>𝑧</m:t>
                    </m:r>
                  </m:oMath>
                </a14:m>
                <a:r>
                  <a:rPr lang="en-GB" sz="1100" dirty="0">
                    <a:solidFill>
                      <a:schemeClr val="tx1"/>
                    </a:solidFill>
                    <a:latin typeface="Palatino" pitchFamily="2" charset="77"/>
                    <a:ea typeface="Palatino" pitchFamily="2" charset="77"/>
                  </a:rPr>
                  <a:t>-priors (</a:t>
                </a:r>
                <a:r>
                  <a:rPr lang="en-GB" sz="1100" dirty="0">
                    <a:solidFill>
                      <a:schemeClr val="tx1"/>
                    </a:solidFill>
                    <a:effectLst/>
                    <a:latin typeface="Palatino" pitchFamily="2" charset="77"/>
                    <a:ea typeface="Palatino" pitchFamily="2" charset="77"/>
                  </a:rPr>
                  <a:t>2506.00758</a:t>
                </a:r>
                <a:r>
                  <a:rPr lang="en-GB" sz="1100" dirty="0">
                    <a:solidFill>
                      <a:schemeClr val="tx1"/>
                    </a:solidFill>
                    <a:latin typeface="Palatino" pitchFamily="2" charset="77"/>
                    <a:ea typeface="Palatino" pitchFamily="2" charset="77"/>
                  </a:rPr>
                  <a:t>): G. Bernstein et al.</a:t>
                </a:r>
              </a:p>
              <a:p>
                <a:r>
                  <a:rPr lang="en-GB" sz="1100" dirty="0">
                    <a:solidFill>
                      <a:schemeClr val="tx1"/>
                    </a:solidFill>
                    <a:latin typeface="Palatino" pitchFamily="2" charset="77"/>
                    <a:ea typeface="Palatino" pitchFamily="2" charset="77"/>
                  </a:rPr>
                  <a:t> </a:t>
                </a:r>
              </a:p>
            </p:txBody>
          </p:sp>
        </mc:Choice>
        <mc:Fallback xmlns="">
          <p:sp>
            <p:nvSpPr>
              <p:cNvPr id="61" name="ZoneTexte 60">
                <a:extLst>
                  <a:ext uri="{FF2B5EF4-FFF2-40B4-BE49-F238E27FC236}">
                    <a16:creationId xmlns:a16="http://schemas.microsoft.com/office/drawing/2014/main" id="{89FAAED7-A03D-166F-59E6-0923DBB46166}"/>
                  </a:ext>
                </a:extLst>
              </p:cNvPr>
              <p:cNvSpPr txBox="1">
                <a:spLocks noRot="1" noChangeAspect="1" noMove="1" noResize="1" noEditPoints="1" noAdjustHandles="1" noChangeArrowheads="1" noChangeShapeType="1" noTextEdit="1"/>
              </p:cNvSpPr>
              <p:nvPr/>
            </p:nvSpPr>
            <p:spPr>
              <a:xfrm>
                <a:off x="5649698" y="4366125"/>
                <a:ext cx="4019691" cy="938719"/>
              </a:xfrm>
              <a:prstGeom prst="rect">
                <a:avLst/>
              </a:prstGeom>
              <a:blipFill>
                <a:blip r:embed="rId4"/>
                <a:stretch>
                  <a:fillRect b="-4000"/>
                </a:stretch>
              </a:blipFill>
            </p:spPr>
            <p:txBody>
              <a:bodyPr/>
              <a:lstStyle/>
              <a:p>
                <a:r>
                  <a:rPr lang="en-GB">
                    <a:noFill/>
                  </a:rPr>
                  <a:t> </a:t>
                </a:r>
              </a:p>
            </p:txBody>
          </p:sp>
        </mc:Fallback>
      </mc:AlternateContent>
      <p:cxnSp>
        <p:nvCxnSpPr>
          <p:cNvPr id="63" name="Connecteur droit avec flèche 62">
            <a:extLst>
              <a:ext uri="{FF2B5EF4-FFF2-40B4-BE49-F238E27FC236}">
                <a16:creationId xmlns:a16="http://schemas.microsoft.com/office/drawing/2014/main" id="{92A7A950-32C2-FA80-5F88-CD23C2252E60}"/>
              </a:ext>
            </a:extLst>
          </p:cNvPr>
          <p:cNvCxnSpPr>
            <a:cxnSpLocks/>
          </p:cNvCxnSpPr>
          <p:nvPr/>
        </p:nvCxnSpPr>
        <p:spPr>
          <a:xfrm flipV="1">
            <a:off x="3280945" y="3221297"/>
            <a:ext cx="366382" cy="2944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6" name="ZoneTexte 65">
            <a:extLst>
              <a:ext uri="{FF2B5EF4-FFF2-40B4-BE49-F238E27FC236}">
                <a16:creationId xmlns:a16="http://schemas.microsoft.com/office/drawing/2014/main" id="{6CFCAE26-4168-9471-9266-DC98D5E78AFD}"/>
              </a:ext>
            </a:extLst>
          </p:cNvPr>
          <p:cNvSpPr txBox="1"/>
          <p:nvPr/>
        </p:nvSpPr>
        <p:spPr>
          <a:xfrm>
            <a:off x="2349898" y="3492321"/>
            <a:ext cx="1277914" cy="430887"/>
          </a:xfrm>
          <a:prstGeom prst="rect">
            <a:avLst/>
          </a:prstGeom>
          <a:noFill/>
        </p:spPr>
        <p:txBody>
          <a:bodyPr wrap="none" rtlCol="0">
            <a:spAutoFit/>
          </a:bodyPr>
          <a:lstStyle/>
          <a:p>
            <a:r>
              <a:rPr lang="en-GB" sz="1100" dirty="0">
                <a:solidFill>
                  <a:schemeClr val="tx1"/>
                </a:solidFill>
                <a:latin typeface="Palatino" pitchFamily="2" charset="77"/>
                <a:ea typeface="Palatino" pitchFamily="2" charset="77"/>
              </a:rPr>
              <a:t>GGL (in prep.)</a:t>
            </a:r>
          </a:p>
          <a:p>
            <a:r>
              <a:rPr lang="en-GB" sz="1100" dirty="0">
                <a:solidFill>
                  <a:schemeClr val="tx1"/>
                </a:solidFill>
                <a:latin typeface="Palatino" pitchFamily="2" charset="77"/>
                <a:ea typeface="Palatino" pitchFamily="2" charset="77"/>
              </a:rPr>
              <a:t>G. Giannini et al. </a:t>
            </a:r>
          </a:p>
        </p:txBody>
      </p:sp>
      <p:sp>
        <p:nvSpPr>
          <p:cNvPr id="74" name="ZoneTexte 73">
            <a:extLst>
              <a:ext uri="{FF2B5EF4-FFF2-40B4-BE49-F238E27FC236}">
                <a16:creationId xmlns:a16="http://schemas.microsoft.com/office/drawing/2014/main" id="{B6A706B7-B7B1-3A07-0626-9D316695B1E2}"/>
              </a:ext>
            </a:extLst>
          </p:cNvPr>
          <p:cNvSpPr txBox="1"/>
          <p:nvPr/>
        </p:nvSpPr>
        <p:spPr>
          <a:xfrm>
            <a:off x="2316213" y="4110936"/>
            <a:ext cx="2053715" cy="769441"/>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GC and </a:t>
            </a:r>
            <a:r>
              <a:rPr lang="en-GB" sz="1100" dirty="0" err="1">
                <a:solidFill>
                  <a:schemeClr val="tx1"/>
                </a:solidFill>
                <a:latin typeface="Palatino" pitchFamily="2" charset="77"/>
                <a:ea typeface="Palatino" pitchFamily="2" charset="77"/>
              </a:rPr>
              <a:t>obs</a:t>
            </a:r>
            <a:r>
              <a:rPr lang="en-GB" sz="1100" dirty="0">
                <a:solidFill>
                  <a:schemeClr val="tx1"/>
                </a:solidFill>
                <a:latin typeface="Palatino" pitchFamily="2" charset="77"/>
                <a:ea typeface="Palatino" pitchFamily="2" charset="77"/>
              </a:rPr>
              <a:t> sys (in prep.)</a:t>
            </a:r>
          </a:p>
          <a:p>
            <a:r>
              <a:rPr lang="fr-FR" sz="1100" dirty="0">
                <a:solidFill>
                  <a:schemeClr val="tx1"/>
                </a:solidFill>
                <a:effectLst/>
                <a:latin typeface="Palatino" pitchFamily="2" charset="77"/>
                <a:ea typeface="Palatino" pitchFamily="2" charset="77"/>
              </a:rPr>
              <a:t>N. Weaverdyck,</a:t>
            </a:r>
          </a:p>
          <a:p>
            <a:r>
              <a:rPr lang="fr-FR" sz="1100" dirty="0">
                <a:solidFill>
                  <a:schemeClr val="tx1"/>
                </a:solidFill>
                <a:effectLst/>
                <a:latin typeface="Palatino" pitchFamily="2" charset="77"/>
                <a:ea typeface="Palatino" pitchFamily="2" charset="77"/>
              </a:rPr>
              <a:t> Rodríguez, N. </a:t>
            </a:r>
            <a:r>
              <a:rPr lang="en-GB" sz="1100" dirty="0">
                <a:solidFill>
                  <a:schemeClr val="tx1"/>
                </a:solidFill>
                <a:latin typeface="Palatino" pitchFamily="2" charset="77"/>
                <a:ea typeface="Palatino" pitchFamily="2" charset="77"/>
              </a:rPr>
              <a:t>et al. </a:t>
            </a:r>
          </a:p>
          <a:p>
            <a:endParaRPr lang="en-GB" sz="1100" dirty="0">
              <a:solidFill>
                <a:schemeClr val="tx1"/>
              </a:solidFill>
              <a:latin typeface="Palatino" pitchFamily="2" charset="77"/>
              <a:ea typeface="Palatino" pitchFamily="2" charset="77"/>
            </a:endParaRPr>
          </a:p>
        </p:txBody>
      </p:sp>
      <p:cxnSp>
        <p:nvCxnSpPr>
          <p:cNvPr id="75" name="Connecteur droit avec flèche 74">
            <a:extLst>
              <a:ext uri="{FF2B5EF4-FFF2-40B4-BE49-F238E27FC236}">
                <a16:creationId xmlns:a16="http://schemas.microsoft.com/office/drawing/2014/main" id="{3BCE92BC-26D2-DF3E-F427-C7E9A10A678D}"/>
              </a:ext>
            </a:extLst>
          </p:cNvPr>
          <p:cNvCxnSpPr>
            <a:cxnSpLocks/>
          </p:cNvCxnSpPr>
          <p:nvPr/>
        </p:nvCxnSpPr>
        <p:spPr>
          <a:xfrm>
            <a:off x="1813021" y="2357363"/>
            <a:ext cx="737139" cy="2143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9" name="ZoneTexte 78">
            <a:extLst>
              <a:ext uri="{FF2B5EF4-FFF2-40B4-BE49-F238E27FC236}">
                <a16:creationId xmlns:a16="http://schemas.microsoft.com/office/drawing/2014/main" id="{C9AE2438-62AE-B175-C62D-C5F03601FE45}"/>
              </a:ext>
            </a:extLst>
          </p:cNvPr>
          <p:cNvSpPr txBox="1"/>
          <p:nvPr/>
        </p:nvSpPr>
        <p:spPr>
          <a:xfrm>
            <a:off x="509774" y="2053799"/>
            <a:ext cx="1694695" cy="430887"/>
          </a:xfrm>
          <a:prstGeom prst="rect">
            <a:avLst/>
          </a:prstGeom>
          <a:noFill/>
        </p:spPr>
        <p:txBody>
          <a:bodyPr wrap="none" rtlCol="0">
            <a:spAutoFit/>
          </a:bodyPr>
          <a:lstStyle/>
          <a:p>
            <a:r>
              <a:rPr lang="en-GB" sz="1100" dirty="0">
                <a:solidFill>
                  <a:schemeClr val="tx1"/>
                </a:solidFill>
                <a:latin typeface="Palatino" pitchFamily="2" charset="77"/>
                <a:ea typeface="Palatino" pitchFamily="2" charset="77"/>
              </a:rPr>
              <a:t>Gold paper (</a:t>
            </a:r>
            <a:r>
              <a:rPr lang="fr-FR" sz="1100" dirty="0">
                <a:solidFill>
                  <a:schemeClr val="tx1"/>
                </a:solidFill>
                <a:effectLst/>
                <a:latin typeface="Palatino" pitchFamily="2" charset="77"/>
                <a:ea typeface="Palatino" pitchFamily="2" charset="77"/>
              </a:rPr>
              <a:t>2501.05739</a:t>
            </a:r>
            <a:r>
              <a:rPr lang="en-GB" sz="1100" dirty="0">
                <a:solidFill>
                  <a:schemeClr val="tx1"/>
                </a:solidFill>
                <a:latin typeface="Palatino" pitchFamily="2" charset="77"/>
                <a:ea typeface="Palatino" pitchFamily="2" charset="77"/>
              </a:rPr>
              <a:t>)</a:t>
            </a:r>
          </a:p>
          <a:p>
            <a:r>
              <a:rPr lang="en-GB" sz="1100" dirty="0">
                <a:solidFill>
                  <a:schemeClr val="tx1"/>
                </a:solidFill>
                <a:latin typeface="Palatino" pitchFamily="2" charset="77"/>
                <a:ea typeface="Palatino" pitchFamily="2" charset="77"/>
              </a:rPr>
              <a:t> </a:t>
            </a:r>
            <a:r>
              <a:rPr lang="fr-FR" sz="1100" dirty="0">
                <a:solidFill>
                  <a:schemeClr val="tx1"/>
                </a:solidFill>
                <a:effectLst/>
                <a:latin typeface="Palatino" pitchFamily="2" charset="77"/>
                <a:ea typeface="Palatino" pitchFamily="2" charset="77"/>
              </a:rPr>
              <a:t>K. Bechtol </a:t>
            </a:r>
            <a:r>
              <a:rPr lang="en-GB" sz="1100" dirty="0">
                <a:solidFill>
                  <a:schemeClr val="tx1"/>
                </a:solidFill>
                <a:latin typeface="Palatino" pitchFamily="2" charset="77"/>
                <a:ea typeface="Palatino" pitchFamily="2" charset="77"/>
              </a:rPr>
              <a:t>et al. </a:t>
            </a:r>
          </a:p>
        </p:txBody>
      </p:sp>
      <p:cxnSp>
        <p:nvCxnSpPr>
          <p:cNvPr id="81" name="Connecteur droit avec flèche 80">
            <a:extLst>
              <a:ext uri="{FF2B5EF4-FFF2-40B4-BE49-F238E27FC236}">
                <a16:creationId xmlns:a16="http://schemas.microsoft.com/office/drawing/2014/main" id="{89427698-AD0D-1C6E-83A2-3B4068370FED}"/>
              </a:ext>
            </a:extLst>
          </p:cNvPr>
          <p:cNvCxnSpPr>
            <a:cxnSpLocks/>
          </p:cNvCxnSpPr>
          <p:nvPr/>
        </p:nvCxnSpPr>
        <p:spPr>
          <a:xfrm>
            <a:off x="2730226" y="1649627"/>
            <a:ext cx="131507" cy="9221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6" name="ZoneTexte 85">
            <a:extLst>
              <a:ext uri="{FF2B5EF4-FFF2-40B4-BE49-F238E27FC236}">
                <a16:creationId xmlns:a16="http://schemas.microsoft.com/office/drawing/2014/main" id="{2617CD4E-6940-93A5-5EBC-14952D527AF6}"/>
              </a:ext>
            </a:extLst>
          </p:cNvPr>
          <p:cNvSpPr txBox="1"/>
          <p:nvPr/>
        </p:nvSpPr>
        <p:spPr>
          <a:xfrm>
            <a:off x="950385" y="3628768"/>
            <a:ext cx="1411055" cy="769441"/>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Metadetect (</a:t>
            </a:r>
            <a:r>
              <a:rPr lang="fr-FR" sz="1100" dirty="0">
                <a:solidFill>
                  <a:schemeClr val="tx1"/>
                </a:solidFill>
                <a:effectLst/>
                <a:latin typeface="Palatino" pitchFamily="2" charset="77"/>
                <a:ea typeface="Palatino" pitchFamily="2" charset="77"/>
              </a:rPr>
              <a:t>2501.05665</a:t>
            </a:r>
            <a:r>
              <a:rPr lang="en-GB" sz="1100" dirty="0">
                <a:solidFill>
                  <a:schemeClr val="tx1"/>
                </a:solidFill>
                <a:latin typeface="Palatino" pitchFamily="2" charset="77"/>
                <a:ea typeface="Palatino" pitchFamily="2" charset="77"/>
              </a:rPr>
              <a:t>)</a:t>
            </a:r>
          </a:p>
          <a:p>
            <a:r>
              <a:rPr lang="en-GB" sz="1100" dirty="0">
                <a:solidFill>
                  <a:schemeClr val="tx1"/>
                </a:solidFill>
                <a:latin typeface="Palatino" pitchFamily="2" charset="77"/>
                <a:ea typeface="Palatino" pitchFamily="2" charset="77"/>
              </a:rPr>
              <a:t>M. Yamamoto, M. Becker et al. </a:t>
            </a:r>
          </a:p>
        </p:txBody>
      </p:sp>
      <p:cxnSp>
        <p:nvCxnSpPr>
          <p:cNvPr id="89" name="Connecteur droit avec flèche 88">
            <a:extLst>
              <a:ext uri="{FF2B5EF4-FFF2-40B4-BE49-F238E27FC236}">
                <a16:creationId xmlns:a16="http://schemas.microsoft.com/office/drawing/2014/main" id="{B12DF0B1-CD19-7178-ECA3-258930F2E1DD}"/>
              </a:ext>
            </a:extLst>
          </p:cNvPr>
          <p:cNvCxnSpPr>
            <a:cxnSpLocks/>
          </p:cNvCxnSpPr>
          <p:nvPr/>
        </p:nvCxnSpPr>
        <p:spPr>
          <a:xfrm flipV="1">
            <a:off x="1698530" y="2765748"/>
            <a:ext cx="993870" cy="3764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8" name="ZoneTexte 97">
            <a:extLst>
              <a:ext uri="{FF2B5EF4-FFF2-40B4-BE49-F238E27FC236}">
                <a16:creationId xmlns:a16="http://schemas.microsoft.com/office/drawing/2014/main" id="{BFC1C756-A9D2-3737-A9A0-EB985489AF65}"/>
              </a:ext>
            </a:extLst>
          </p:cNvPr>
          <p:cNvSpPr txBox="1"/>
          <p:nvPr/>
        </p:nvSpPr>
        <p:spPr>
          <a:xfrm>
            <a:off x="629950" y="3084865"/>
            <a:ext cx="1411055" cy="430887"/>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PSF(</a:t>
            </a:r>
            <a:r>
              <a:rPr lang="fr-FR" sz="1100" dirty="0">
                <a:solidFill>
                  <a:schemeClr val="tx1"/>
                </a:solidFill>
                <a:effectLst/>
                <a:latin typeface="Palatino" pitchFamily="2" charset="77"/>
                <a:ea typeface="Palatino" pitchFamily="2" charset="77"/>
              </a:rPr>
              <a:t>2501.05781</a:t>
            </a:r>
            <a:r>
              <a:rPr lang="en-GB" sz="1100" dirty="0">
                <a:solidFill>
                  <a:schemeClr val="tx1"/>
                </a:solidFill>
                <a:latin typeface="Palatino" pitchFamily="2" charset="77"/>
                <a:ea typeface="Palatino" pitchFamily="2" charset="77"/>
              </a:rPr>
              <a:t>)</a:t>
            </a:r>
          </a:p>
          <a:p>
            <a:r>
              <a:rPr lang="en-GB" sz="1100" dirty="0">
                <a:solidFill>
                  <a:schemeClr val="tx1"/>
                </a:solidFill>
                <a:latin typeface="Palatino" pitchFamily="2" charset="77"/>
                <a:ea typeface="Palatino" pitchFamily="2" charset="77"/>
              </a:rPr>
              <a:t>T. Schutt et al.</a:t>
            </a:r>
          </a:p>
        </p:txBody>
      </p:sp>
      <p:cxnSp>
        <p:nvCxnSpPr>
          <p:cNvPr id="100" name="Connecteur droit avec flèche 99">
            <a:extLst>
              <a:ext uri="{FF2B5EF4-FFF2-40B4-BE49-F238E27FC236}">
                <a16:creationId xmlns:a16="http://schemas.microsoft.com/office/drawing/2014/main" id="{30C7A753-4FB7-28F0-68CE-23133D8EA696}"/>
              </a:ext>
            </a:extLst>
          </p:cNvPr>
          <p:cNvCxnSpPr>
            <a:cxnSpLocks/>
            <a:stCxn id="74" idx="0"/>
          </p:cNvCxnSpPr>
          <p:nvPr/>
        </p:nvCxnSpPr>
        <p:spPr>
          <a:xfrm flipV="1">
            <a:off x="3343071" y="3229592"/>
            <a:ext cx="424347" cy="881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7" name="ZoneTexte 106">
            <a:extLst>
              <a:ext uri="{FF2B5EF4-FFF2-40B4-BE49-F238E27FC236}">
                <a16:creationId xmlns:a16="http://schemas.microsoft.com/office/drawing/2014/main" id="{750729EF-9A37-738F-4416-D80D1253E53D}"/>
              </a:ext>
            </a:extLst>
          </p:cNvPr>
          <p:cNvSpPr txBox="1"/>
          <p:nvPr/>
        </p:nvSpPr>
        <p:spPr>
          <a:xfrm>
            <a:off x="1432658" y="1187495"/>
            <a:ext cx="2053715" cy="600164"/>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Mask (</a:t>
            </a:r>
            <a:r>
              <a:rPr lang="fr-FR" sz="1100" dirty="0">
                <a:solidFill>
                  <a:schemeClr val="tx1"/>
                </a:solidFill>
                <a:effectLst/>
                <a:latin typeface="Palatino" pitchFamily="2" charset="77"/>
                <a:ea typeface="Palatino" pitchFamily="2" charset="77"/>
              </a:rPr>
              <a:t>2509.07943</a:t>
            </a:r>
            <a:r>
              <a:rPr lang="en-GB" sz="1100" dirty="0">
                <a:solidFill>
                  <a:schemeClr val="tx1"/>
                </a:solidFill>
                <a:latin typeface="Palatino" pitchFamily="2" charset="77"/>
                <a:ea typeface="Palatino" pitchFamily="2" charset="77"/>
              </a:rPr>
              <a:t>).</a:t>
            </a:r>
          </a:p>
          <a:p>
            <a:r>
              <a:rPr lang="fr-FR" sz="1100" dirty="0">
                <a:solidFill>
                  <a:schemeClr val="tx1"/>
                </a:solidFill>
                <a:effectLst/>
                <a:latin typeface="Palatino" pitchFamily="2" charset="77"/>
                <a:ea typeface="Palatino" pitchFamily="2" charset="77"/>
              </a:rPr>
              <a:t>M. Rodríguez, N. Weaverdyck</a:t>
            </a:r>
            <a:r>
              <a:rPr lang="fr-FR" sz="1100" dirty="0">
                <a:solidFill>
                  <a:schemeClr val="tx1"/>
                </a:solidFill>
                <a:latin typeface="Palatino" pitchFamily="2" charset="77"/>
                <a:ea typeface="Palatino" pitchFamily="2" charset="77"/>
              </a:rPr>
              <a:t> </a:t>
            </a:r>
            <a:r>
              <a:rPr lang="en-GB" sz="1100" dirty="0">
                <a:solidFill>
                  <a:schemeClr val="tx1"/>
                </a:solidFill>
                <a:latin typeface="Palatino" pitchFamily="2" charset="77"/>
                <a:ea typeface="Palatino" pitchFamily="2" charset="77"/>
              </a:rPr>
              <a:t>et al. </a:t>
            </a:r>
          </a:p>
        </p:txBody>
      </p:sp>
      <p:sp>
        <p:nvSpPr>
          <p:cNvPr id="110" name="Flèche courbée vers le bas 109">
            <a:extLst>
              <a:ext uri="{FF2B5EF4-FFF2-40B4-BE49-F238E27FC236}">
                <a16:creationId xmlns:a16="http://schemas.microsoft.com/office/drawing/2014/main" id="{553564E4-CEF4-F205-6039-D39CFD8B7844}"/>
              </a:ext>
            </a:extLst>
          </p:cNvPr>
          <p:cNvSpPr/>
          <p:nvPr/>
        </p:nvSpPr>
        <p:spPr>
          <a:xfrm>
            <a:off x="3444509" y="1562954"/>
            <a:ext cx="2468611" cy="424401"/>
          </a:xfrm>
          <a:prstGeom prst="curved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solidFill>
                <a:schemeClr val="tx1"/>
              </a:solidFill>
              <a:latin typeface="Palatino" pitchFamily="2" charset="77"/>
              <a:ea typeface="Palatino" pitchFamily="2" charset="77"/>
            </a:endParaRPr>
          </a:p>
        </p:txBody>
      </p:sp>
      <p:sp>
        <p:nvSpPr>
          <p:cNvPr id="111" name="ZoneTexte 110">
            <a:extLst>
              <a:ext uri="{FF2B5EF4-FFF2-40B4-BE49-F238E27FC236}">
                <a16:creationId xmlns:a16="http://schemas.microsoft.com/office/drawing/2014/main" id="{BF632773-653D-8BF9-D3B2-8694391C8732}"/>
              </a:ext>
            </a:extLst>
          </p:cNvPr>
          <p:cNvSpPr txBox="1"/>
          <p:nvPr/>
        </p:nvSpPr>
        <p:spPr>
          <a:xfrm>
            <a:off x="4814953" y="843854"/>
            <a:ext cx="1669490" cy="430887"/>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Cardinal (</a:t>
            </a:r>
            <a:r>
              <a:rPr lang="fr-FR" sz="1100" dirty="0">
                <a:solidFill>
                  <a:schemeClr val="tx1"/>
                </a:solidFill>
                <a:effectLst/>
                <a:latin typeface="Palatino" pitchFamily="2" charset="77"/>
                <a:ea typeface="Palatino" pitchFamily="2" charset="77"/>
              </a:rPr>
              <a:t>2303.12104</a:t>
            </a:r>
            <a:r>
              <a:rPr lang="en-GB" sz="1100" dirty="0">
                <a:solidFill>
                  <a:schemeClr val="tx1"/>
                </a:solidFill>
                <a:latin typeface="Palatino" pitchFamily="2" charset="77"/>
                <a:ea typeface="Palatino" pitchFamily="2" charset="77"/>
              </a:rPr>
              <a:t>)</a:t>
            </a:r>
          </a:p>
          <a:p>
            <a:r>
              <a:rPr lang="en-GB" sz="1100" dirty="0">
                <a:solidFill>
                  <a:schemeClr val="tx1"/>
                </a:solidFill>
                <a:latin typeface="Palatino" pitchFamily="2" charset="77"/>
                <a:ea typeface="Palatino" pitchFamily="2" charset="77"/>
              </a:rPr>
              <a:t>C. To  et al. </a:t>
            </a:r>
          </a:p>
        </p:txBody>
      </p:sp>
      <p:sp>
        <p:nvSpPr>
          <p:cNvPr id="112" name="ZoneTexte 111">
            <a:extLst>
              <a:ext uri="{FF2B5EF4-FFF2-40B4-BE49-F238E27FC236}">
                <a16:creationId xmlns:a16="http://schemas.microsoft.com/office/drawing/2014/main" id="{4CD10A1B-E6B4-463C-B85D-AA1C28432E54}"/>
              </a:ext>
            </a:extLst>
          </p:cNvPr>
          <p:cNvSpPr txBox="1"/>
          <p:nvPr/>
        </p:nvSpPr>
        <p:spPr>
          <a:xfrm>
            <a:off x="3019128" y="844189"/>
            <a:ext cx="1542704" cy="430887"/>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Balrog (</a:t>
            </a:r>
            <a:r>
              <a:rPr lang="fr-FR" sz="1100" dirty="0">
                <a:solidFill>
                  <a:schemeClr val="tx1"/>
                </a:solidFill>
                <a:effectLst/>
                <a:latin typeface="Palatino" pitchFamily="2" charset="77"/>
                <a:ea typeface="Palatino" pitchFamily="2" charset="77"/>
              </a:rPr>
              <a:t>2501.05683</a:t>
            </a:r>
            <a:r>
              <a:rPr lang="en-GB" sz="1100" dirty="0">
                <a:solidFill>
                  <a:schemeClr val="tx1"/>
                </a:solidFill>
                <a:latin typeface="Palatino" pitchFamily="2" charset="77"/>
                <a:ea typeface="Palatino" pitchFamily="2" charset="77"/>
              </a:rPr>
              <a:t>)</a:t>
            </a:r>
          </a:p>
          <a:p>
            <a:r>
              <a:rPr lang="fr-FR" sz="1100" dirty="0">
                <a:solidFill>
                  <a:schemeClr val="tx1"/>
                </a:solidFill>
                <a:effectLst/>
                <a:latin typeface="Palatino" pitchFamily="2" charset="77"/>
                <a:ea typeface="Palatino" pitchFamily="2" charset="77"/>
              </a:rPr>
              <a:t>D. Anbajagane</a:t>
            </a:r>
            <a:r>
              <a:rPr lang="fr-FR" sz="1100" dirty="0">
                <a:solidFill>
                  <a:schemeClr val="tx1"/>
                </a:solidFill>
                <a:latin typeface="Palatino" pitchFamily="2" charset="77"/>
                <a:ea typeface="Palatino" pitchFamily="2" charset="77"/>
              </a:rPr>
              <a:t> </a:t>
            </a:r>
            <a:r>
              <a:rPr lang="en-GB" sz="1100" dirty="0">
                <a:solidFill>
                  <a:schemeClr val="tx1"/>
                </a:solidFill>
                <a:latin typeface="Palatino" pitchFamily="2" charset="77"/>
                <a:ea typeface="Palatino" pitchFamily="2" charset="77"/>
              </a:rPr>
              <a:t>et al. </a:t>
            </a:r>
          </a:p>
        </p:txBody>
      </p:sp>
      <p:sp>
        <p:nvSpPr>
          <p:cNvPr id="113" name="ZoneTexte 112">
            <a:extLst>
              <a:ext uri="{FF2B5EF4-FFF2-40B4-BE49-F238E27FC236}">
                <a16:creationId xmlns:a16="http://schemas.microsoft.com/office/drawing/2014/main" id="{882544E5-1EFE-416F-B382-6FD2C2138F68}"/>
              </a:ext>
            </a:extLst>
          </p:cNvPr>
          <p:cNvSpPr txBox="1"/>
          <p:nvPr/>
        </p:nvSpPr>
        <p:spPr>
          <a:xfrm>
            <a:off x="4062530" y="1288210"/>
            <a:ext cx="1132041" cy="261610"/>
          </a:xfrm>
          <a:prstGeom prst="rect">
            <a:avLst/>
          </a:prstGeom>
          <a:noFill/>
          <a:ln>
            <a:noFill/>
          </a:ln>
        </p:spPr>
        <p:txBody>
          <a:bodyPr wrap="none" rtlCol="0">
            <a:spAutoFit/>
          </a:bodyPr>
          <a:lstStyle/>
          <a:p>
            <a:r>
              <a:rPr lang="en-GB" sz="1100" dirty="0">
                <a:solidFill>
                  <a:schemeClr val="tx1"/>
                </a:solidFill>
                <a:latin typeface="Palatino" pitchFamily="2" charset="77"/>
                <a:ea typeface="Palatino" pitchFamily="2" charset="77"/>
              </a:rPr>
              <a:t>Simulated data</a:t>
            </a:r>
          </a:p>
        </p:txBody>
      </p:sp>
      <p:cxnSp>
        <p:nvCxnSpPr>
          <p:cNvPr id="115" name="Connecteur droit avec flèche 114">
            <a:extLst>
              <a:ext uri="{FF2B5EF4-FFF2-40B4-BE49-F238E27FC236}">
                <a16:creationId xmlns:a16="http://schemas.microsoft.com/office/drawing/2014/main" id="{21B94217-BC25-E802-645E-3F7A129ACF5C}"/>
              </a:ext>
            </a:extLst>
          </p:cNvPr>
          <p:cNvCxnSpPr>
            <a:cxnSpLocks/>
          </p:cNvCxnSpPr>
          <p:nvPr/>
        </p:nvCxnSpPr>
        <p:spPr>
          <a:xfrm flipH="1">
            <a:off x="7097768" y="1097280"/>
            <a:ext cx="317013" cy="450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9" name="Connecteur droit avec flèche 118">
            <a:extLst>
              <a:ext uri="{FF2B5EF4-FFF2-40B4-BE49-F238E27FC236}">
                <a16:creationId xmlns:a16="http://schemas.microsoft.com/office/drawing/2014/main" id="{00893F9B-E247-F41E-7F46-8B86747E9D21}"/>
              </a:ext>
            </a:extLst>
          </p:cNvPr>
          <p:cNvCxnSpPr>
            <a:cxnSpLocks/>
          </p:cNvCxnSpPr>
          <p:nvPr/>
        </p:nvCxnSpPr>
        <p:spPr>
          <a:xfrm flipV="1">
            <a:off x="6270365" y="4027491"/>
            <a:ext cx="21965" cy="3386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9" name="Connecteur droit avec flèche 128">
            <a:extLst>
              <a:ext uri="{FF2B5EF4-FFF2-40B4-BE49-F238E27FC236}">
                <a16:creationId xmlns:a16="http://schemas.microsoft.com/office/drawing/2014/main" id="{D5D0B70E-4852-6DF0-AD13-514F97048064}"/>
              </a:ext>
            </a:extLst>
          </p:cNvPr>
          <p:cNvCxnSpPr>
            <a:cxnSpLocks/>
            <a:stCxn id="112" idx="2"/>
            <a:endCxn id="113" idx="1"/>
          </p:cNvCxnSpPr>
          <p:nvPr/>
        </p:nvCxnSpPr>
        <p:spPr>
          <a:xfrm>
            <a:off x="3790480" y="1275076"/>
            <a:ext cx="272050" cy="1439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3" name="Connecteur droit avec flèche 132">
            <a:extLst>
              <a:ext uri="{FF2B5EF4-FFF2-40B4-BE49-F238E27FC236}">
                <a16:creationId xmlns:a16="http://schemas.microsoft.com/office/drawing/2014/main" id="{1FA29ECE-59C4-6F14-F4C6-C8813DCBC4E9}"/>
              </a:ext>
            </a:extLst>
          </p:cNvPr>
          <p:cNvCxnSpPr>
            <a:cxnSpLocks/>
          </p:cNvCxnSpPr>
          <p:nvPr/>
        </p:nvCxnSpPr>
        <p:spPr>
          <a:xfrm flipH="1">
            <a:off x="5131835" y="1279231"/>
            <a:ext cx="244087" cy="1470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8" name="Connecteur droit avec flèche 137">
            <a:extLst>
              <a:ext uri="{FF2B5EF4-FFF2-40B4-BE49-F238E27FC236}">
                <a16:creationId xmlns:a16="http://schemas.microsoft.com/office/drawing/2014/main" id="{BAEAA0D2-15BB-A397-4F83-E05C0DC15AD7}"/>
              </a:ext>
            </a:extLst>
          </p:cNvPr>
          <p:cNvCxnSpPr>
            <a:cxnSpLocks/>
          </p:cNvCxnSpPr>
          <p:nvPr/>
        </p:nvCxnSpPr>
        <p:spPr>
          <a:xfrm flipV="1">
            <a:off x="4443863" y="3084865"/>
            <a:ext cx="159157" cy="1111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1" name="ZoneTexte 140">
            <a:extLst>
              <a:ext uri="{FF2B5EF4-FFF2-40B4-BE49-F238E27FC236}">
                <a16:creationId xmlns:a16="http://schemas.microsoft.com/office/drawing/2014/main" id="{2D11B3BF-1200-4E4B-CCC4-74125D52769D}"/>
              </a:ext>
            </a:extLst>
          </p:cNvPr>
          <p:cNvSpPr txBox="1"/>
          <p:nvPr/>
        </p:nvSpPr>
        <p:spPr>
          <a:xfrm>
            <a:off x="4062530" y="4238335"/>
            <a:ext cx="4019691" cy="430887"/>
          </a:xfrm>
          <a:prstGeom prst="rect">
            <a:avLst/>
          </a:prstGeom>
          <a:noFill/>
        </p:spPr>
        <p:txBody>
          <a:bodyPr wrap="square" rtlCol="0">
            <a:spAutoFit/>
          </a:bodyPr>
          <a:lstStyle/>
          <a:p>
            <a:r>
              <a:rPr lang="en-GB" sz="1100" dirty="0">
                <a:solidFill>
                  <a:schemeClr val="tx1"/>
                </a:solidFill>
                <a:latin typeface="Palatino" pitchFamily="2" charset="77"/>
                <a:ea typeface="Palatino" pitchFamily="2" charset="77"/>
              </a:rPr>
              <a:t>PPDs (in prep.)</a:t>
            </a:r>
          </a:p>
          <a:p>
            <a:r>
              <a:rPr lang="en-GB" sz="1100" dirty="0">
                <a:solidFill>
                  <a:schemeClr val="tx1"/>
                </a:solidFill>
                <a:latin typeface="Palatino" pitchFamily="2" charset="77"/>
                <a:ea typeface="Palatino" pitchFamily="2" charset="77"/>
              </a:rPr>
              <a:t>C. Doux, J. Muir, et al.</a:t>
            </a:r>
          </a:p>
        </p:txBody>
      </p:sp>
      <p:cxnSp>
        <p:nvCxnSpPr>
          <p:cNvPr id="156" name="Connecteur droit avec flèche 155">
            <a:extLst>
              <a:ext uri="{FF2B5EF4-FFF2-40B4-BE49-F238E27FC236}">
                <a16:creationId xmlns:a16="http://schemas.microsoft.com/office/drawing/2014/main" id="{3B847E85-1B23-311A-637B-C309883C64FF}"/>
              </a:ext>
            </a:extLst>
          </p:cNvPr>
          <p:cNvCxnSpPr>
            <a:cxnSpLocks/>
          </p:cNvCxnSpPr>
          <p:nvPr/>
        </p:nvCxnSpPr>
        <p:spPr>
          <a:xfrm flipV="1">
            <a:off x="1884334" y="2875314"/>
            <a:ext cx="1253960" cy="8450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 name="Connecteur droit avec flèche 1">
            <a:extLst>
              <a:ext uri="{FF2B5EF4-FFF2-40B4-BE49-F238E27FC236}">
                <a16:creationId xmlns:a16="http://schemas.microsoft.com/office/drawing/2014/main" id="{0F591140-905A-570D-6B99-88A0ECE70834}"/>
              </a:ext>
            </a:extLst>
          </p:cNvPr>
          <p:cNvCxnSpPr>
            <a:cxnSpLocks/>
          </p:cNvCxnSpPr>
          <p:nvPr/>
        </p:nvCxnSpPr>
        <p:spPr>
          <a:xfrm flipV="1">
            <a:off x="6403762" y="4042938"/>
            <a:ext cx="0" cy="3048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 name="Connecteur droit avec flèche 3">
            <a:extLst>
              <a:ext uri="{FF2B5EF4-FFF2-40B4-BE49-F238E27FC236}">
                <a16:creationId xmlns:a16="http://schemas.microsoft.com/office/drawing/2014/main" id="{DC20F298-7D83-F771-F662-D14D82E7D535}"/>
              </a:ext>
            </a:extLst>
          </p:cNvPr>
          <p:cNvCxnSpPr>
            <a:cxnSpLocks/>
          </p:cNvCxnSpPr>
          <p:nvPr/>
        </p:nvCxnSpPr>
        <p:spPr>
          <a:xfrm flipV="1">
            <a:off x="6147950" y="4034210"/>
            <a:ext cx="21965" cy="3386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 name="Connecteur droit avec flèche 4">
            <a:extLst>
              <a:ext uri="{FF2B5EF4-FFF2-40B4-BE49-F238E27FC236}">
                <a16:creationId xmlns:a16="http://schemas.microsoft.com/office/drawing/2014/main" id="{B2E12279-3E38-EA34-65C9-542B2CF710A0}"/>
              </a:ext>
            </a:extLst>
          </p:cNvPr>
          <p:cNvCxnSpPr>
            <a:cxnSpLocks/>
          </p:cNvCxnSpPr>
          <p:nvPr/>
        </p:nvCxnSpPr>
        <p:spPr>
          <a:xfrm flipV="1">
            <a:off x="6515195" y="4025375"/>
            <a:ext cx="0" cy="3224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Espace réservé du numéro de diapositive 29">
            <a:extLst>
              <a:ext uri="{FF2B5EF4-FFF2-40B4-BE49-F238E27FC236}">
                <a16:creationId xmlns:a16="http://schemas.microsoft.com/office/drawing/2014/main" id="{5D909D59-438B-9926-7AE2-46E462F6D65C}"/>
              </a:ext>
            </a:extLst>
          </p:cNvPr>
          <p:cNvSpPr txBox="1">
            <a:spLocks/>
          </p:cNvSpPr>
          <p:nvPr/>
        </p:nvSpPr>
        <p:spPr>
          <a:xfrm>
            <a:off x="8672496" y="4863100"/>
            <a:ext cx="471504" cy="23689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defPPr>
              <a:defRPr lang="fr-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ES" sz="1350" dirty="0"/>
              <a:t>13</a:t>
            </a:r>
          </a:p>
        </p:txBody>
      </p:sp>
      <p:cxnSp>
        <p:nvCxnSpPr>
          <p:cNvPr id="6" name="Connecteur droit avec flèche 5">
            <a:extLst>
              <a:ext uri="{FF2B5EF4-FFF2-40B4-BE49-F238E27FC236}">
                <a16:creationId xmlns:a16="http://schemas.microsoft.com/office/drawing/2014/main" id="{75843F52-2495-EFF5-1410-AF6E0ED23CC4}"/>
              </a:ext>
            </a:extLst>
          </p:cNvPr>
          <p:cNvCxnSpPr>
            <a:cxnSpLocks/>
          </p:cNvCxnSpPr>
          <p:nvPr/>
        </p:nvCxnSpPr>
        <p:spPr>
          <a:xfrm flipH="1">
            <a:off x="6950805" y="2765748"/>
            <a:ext cx="688076" cy="160709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BDE1513D-3F06-8686-EC7F-621540076EE5}"/>
              </a:ext>
            </a:extLst>
          </p:cNvPr>
          <p:cNvCxnSpPr/>
          <p:nvPr/>
        </p:nvCxnSpPr>
        <p:spPr>
          <a:xfrm flipH="1">
            <a:off x="7453608" y="3720356"/>
            <a:ext cx="557507" cy="627477"/>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5EB1B2C8-A34F-7916-4D1E-483D930B911A}"/>
              </a:ext>
            </a:extLst>
          </p:cNvPr>
          <p:cNvCxnSpPr>
            <a:cxnSpLocks/>
          </p:cNvCxnSpPr>
          <p:nvPr/>
        </p:nvCxnSpPr>
        <p:spPr>
          <a:xfrm flipH="1">
            <a:off x="6739245" y="1154445"/>
            <a:ext cx="872668" cy="3168488"/>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FE58FCDC-2574-938C-AFF0-B409A1AC4F33}"/>
              </a:ext>
            </a:extLst>
          </p:cNvPr>
          <p:cNvCxnSpPr>
            <a:cxnSpLocks/>
          </p:cNvCxnSpPr>
          <p:nvPr/>
        </p:nvCxnSpPr>
        <p:spPr>
          <a:xfrm>
            <a:off x="7769735" y="1154445"/>
            <a:ext cx="335118" cy="1078312"/>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87914061-F3F4-7758-8F75-AC11E354B75D}"/>
              </a:ext>
            </a:extLst>
          </p:cNvPr>
          <p:cNvCxnSpPr>
            <a:cxnSpLocks/>
          </p:cNvCxnSpPr>
          <p:nvPr/>
        </p:nvCxnSpPr>
        <p:spPr>
          <a:xfrm>
            <a:off x="8109943" y="1059200"/>
            <a:ext cx="284432" cy="2076206"/>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EDABE65E-B16E-F5BF-CA17-3192B98B2C78}"/>
              </a:ext>
            </a:extLst>
          </p:cNvPr>
          <p:cNvCxnSpPr>
            <a:cxnSpLocks/>
          </p:cNvCxnSpPr>
          <p:nvPr/>
        </p:nvCxnSpPr>
        <p:spPr>
          <a:xfrm flipH="1" flipV="1">
            <a:off x="4322974" y="1256610"/>
            <a:ext cx="1468996" cy="3089195"/>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08789208-877F-0D8B-564E-89913908C8A2}"/>
              </a:ext>
            </a:extLst>
          </p:cNvPr>
          <p:cNvCxnSpPr>
            <a:cxnSpLocks/>
          </p:cNvCxnSpPr>
          <p:nvPr/>
        </p:nvCxnSpPr>
        <p:spPr>
          <a:xfrm flipH="1" flipV="1">
            <a:off x="5657166" y="1231970"/>
            <a:ext cx="255693" cy="3175682"/>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CB9D8E8B-C3FC-3691-8204-DFD3E2B30F7A}"/>
              </a:ext>
            </a:extLst>
          </p:cNvPr>
          <p:cNvCxnSpPr>
            <a:cxnSpLocks/>
          </p:cNvCxnSpPr>
          <p:nvPr/>
        </p:nvCxnSpPr>
        <p:spPr>
          <a:xfrm flipH="1">
            <a:off x="6213932" y="970400"/>
            <a:ext cx="865276" cy="140853"/>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30AE0BB6-080F-9809-A494-ECF5B8963F04}"/>
              </a:ext>
            </a:extLst>
          </p:cNvPr>
          <p:cNvCxnSpPr>
            <a:cxnSpLocks/>
            <a:stCxn id="56" idx="1"/>
          </p:cNvCxnSpPr>
          <p:nvPr/>
        </p:nvCxnSpPr>
        <p:spPr>
          <a:xfrm flipH="1" flipV="1">
            <a:off x="4414196" y="1021147"/>
            <a:ext cx="3039412" cy="1520872"/>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5952175D-EEFA-43F4-BE0F-525EFBC0CA48}"/>
              </a:ext>
            </a:extLst>
          </p:cNvPr>
          <p:cNvCxnSpPr>
            <a:cxnSpLocks/>
          </p:cNvCxnSpPr>
          <p:nvPr/>
        </p:nvCxnSpPr>
        <p:spPr>
          <a:xfrm flipH="1" flipV="1">
            <a:off x="4291567" y="1139011"/>
            <a:ext cx="3292865" cy="2132371"/>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DE702A23-3289-0069-61B0-BF43397E29B1}"/>
              </a:ext>
            </a:extLst>
          </p:cNvPr>
          <p:cNvCxnSpPr>
            <a:cxnSpLocks/>
          </p:cNvCxnSpPr>
          <p:nvPr/>
        </p:nvCxnSpPr>
        <p:spPr>
          <a:xfrm>
            <a:off x="1961752" y="4042938"/>
            <a:ext cx="3664754" cy="78944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BA883DF6-19B6-36AA-C6B8-5071A839B711}"/>
              </a:ext>
            </a:extLst>
          </p:cNvPr>
          <p:cNvCxnSpPr>
            <a:cxnSpLocks/>
          </p:cNvCxnSpPr>
          <p:nvPr/>
        </p:nvCxnSpPr>
        <p:spPr>
          <a:xfrm>
            <a:off x="3713164" y="4666035"/>
            <a:ext cx="1936534" cy="31637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D3870DDC-15AB-DC76-C920-70A31EB57853}"/>
              </a:ext>
            </a:extLst>
          </p:cNvPr>
          <p:cNvCxnSpPr>
            <a:cxnSpLocks/>
            <a:endCxn id="59" idx="1"/>
          </p:cNvCxnSpPr>
          <p:nvPr/>
        </p:nvCxnSpPr>
        <p:spPr>
          <a:xfrm flipV="1">
            <a:off x="2037780" y="3413325"/>
            <a:ext cx="5415828" cy="79461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0D15D6DD-C190-A7A9-5A45-D88612DF19B7}"/>
              </a:ext>
            </a:extLst>
          </p:cNvPr>
          <p:cNvCxnSpPr>
            <a:cxnSpLocks/>
          </p:cNvCxnSpPr>
          <p:nvPr/>
        </p:nvCxnSpPr>
        <p:spPr>
          <a:xfrm>
            <a:off x="793692" y="3477294"/>
            <a:ext cx="196988" cy="36104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77557BF0-66CC-0E0F-0AEA-BFD857CC3D3B}"/>
              </a:ext>
            </a:extLst>
          </p:cNvPr>
          <p:cNvCxnSpPr>
            <a:cxnSpLocks/>
          </p:cNvCxnSpPr>
          <p:nvPr/>
        </p:nvCxnSpPr>
        <p:spPr>
          <a:xfrm>
            <a:off x="2167376" y="1827200"/>
            <a:ext cx="619869" cy="164480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eur droit avec flèche 52">
            <a:extLst>
              <a:ext uri="{FF2B5EF4-FFF2-40B4-BE49-F238E27FC236}">
                <a16:creationId xmlns:a16="http://schemas.microsoft.com/office/drawing/2014/main" id="{FA24BA1C-7783-448F-A6D4-9230674B1F1A}"/>
              </a:ext>
            </a:extLst>
          </p:cNvPr>
          <p:cNvCxnSpPr>
            <a:cxnSpLocks/>
          </p:cNvCxnSpPr>
          <p:nvPr/>
        </p:nvCxnSpPr>
        <p:spPr>
          <a:xfrm>
            <a:off x="1919166" y="1796781"/>
            <a:ext cx="573791" cy="230632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necteur droit avec flèche 57">
            <a:extLst>
              <a:ext uri="{FF2B5EF4-FFF2-40B4-BE49-F238E27FC236}">
                <a16:creationId xmlns:a16="http://schemas.microsoft.com/office/drawing/2014/main" id="{B0B7EEDB-C501-CF58-4A43-46B62DCBDFF3}"/>
              </a:ext>
            </a:extLst>
          </p:cNvPr>
          <p:cNvCxnSpPr>
            <a:cxnSpLocks/>
          </p:cNvCxnSpPr>
          <p:nvPr/>
        </p:nvCxnSpPr>
        <p:spPr>
          <a:xfrm flipV="1">
            <a:off x="3983257" y="2717751"/>
            <a:ext cx="3546379" cy="147683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Connecteur droit avec flèche 63">
            <a:extLst>
              <a:ext uri="{FF2B5EF4-FFF2-40B4-BE49-F238E27FC236}">
                <a16:creationId xmlns:a16="http://schemas.microsoft.com/office/drawing/2014/main" id="{C482EF6E-5608-C047-9E06-F5C24DD63BE3}"/>
              </a:ext>
            </a:extLst>
          </p:cNvPr>
          <p:cNvCxnSpPr>
            <a:cxnSpLocks/>
          </p:cNvCxnSpPr>
          <p:nvPr/>
        </p:nvCxnSpPr>
        <p:spPr>
          <a:xfrm flipH="1">
            <a:off x="1173019" y="2404708"/>
            <a:ext cx="97226" cy="65585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necteur droit avec flèche 66">
            <a:extLst>
              <a:ext uri="{FF2B5EF4-FFF2-40B4-BE49-F238E27FC236}">
                <a16:creationId xmlns:a16="http://schemas.microsoft.com/office/drawing/2014/main" id="{64552759-CF52-7220-8FCB-3870DC511F32}"/>
              </a:ext>
            </a:extLst>
          </p:cNvPr>
          <p:cNvCxnSpPr>
            <a:cxnSpLocks/>
            <a:stCxn id="79" idx="2"/>
          </p:cNvCxnSpPr>
          <p:nvPr/>
        </p:nvCxnSpPr>
        <p:spPr>
          <a:xfrm>
            <a:off x="1357122" y="2484686"/>
            <a:ext cx="210995" cy="123567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Connecteur droit avec flèche 69">
            <a:extLst>
              <a:ext uri="{FF2B5EF4-FFF2-40B4-BE49-F238E27FC236}">
                <a16:creationId xmlns:a16="http://schemas.microsoft.com/office/drawing/2014/main" id="{A230A947-6B5D-30B6-C9D0-8952A6800418}"/>
              </a:ext>
            </a:extLst>
          </p:cNvPr>
          <p:cNvCxnSpPr>
            <a:cxnSpLocks/>
          </p:cNvCxnSpPr>
          <p:nvPr/>
        </p:nvCxnSpPr>
        <p:spPr>
          <a:xfrm flipV="1">
            <a:off x="1248282" y="1713652"/>
            <a:ext cx="446752" cy="32913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Connecteur droit avec flèche 71">
            <a:extLst>
              <a:ext uri="{FF2B5EF4-FFF2-40B4-BE49-F238E27FC236}">
                <a16:creationId xmlns:a16="http://schemas.microsoft.com/office/drawing/2014/main" id="{3FAD5676-3865-E53E-E704-9A7854C27DE8}"/>
              </a:ext>
            </a:extLst>
          </p:cNvPr>
          <p:cNvCxnSpPr>
            <a:cxnSpLocks/>
          </p:cNvCxnSpPr>
          <p:nvPr/>
        </p:nvCxnSpPr>
        <p:spPr>
          <a:xfrm>
            <a:off x="1660958" y="2342925"/>
            <a:ext cx="723577" cy="202177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6" name="Connecteur droit avec flèche 75">
            <a:extLst>
              <a:ext uri="{FF2B5EF4-FFF2-40B4-BE49-F238E27FC236}">
                <a16:creationId xmlns:a16="http://schemas.microsoft.com/office/drawing/2014/main" id="{D977474E-5E30-E70A-8EFA-9E9E8A082F80}"/>
              </a:ext>
            </a:extLst>
          </p:cNvPr>
          <p:cNvCxnSpPr>
            <a:cxnSpLocks/>
          </p:cNvCxnSpPr>
          <p:nvPr/>
        </p:nvCxnSpPr>
        <p:spPr>
          <a:xfrm flipV="1">
            <a:off x="1701673" y="1272171"/>
            <a:ext cx="1575540" cy="103121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necteur droit avec flèche 77">
            <a:extLst>
              <a:ext uri="{FF2B5EF4-FFF2-40B4-BE49-F238E27FC236}">
                <a16:creationId xmlns:a16="http://schemas.microsoft.com/office/drawing/2014/main" id="{A43D4360-B41D-FDDD-EA46-17DD2A4CEA34}"/>
              </a:ext>
            </a:extLst>
          </p:cNvPr>
          <p:cNvCxnSpPr>
            <a:cxnSpLocks/>
          </p:cNvCxnSpPr>
          <p:nvPr/>
        </p:nvCxnSpPr>
        <p:spPr>
          <a:xfrm flipV="1">
            <a:off x="1792166" y="1247176"/>
            <a:ext cx="1704422" cy="251482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2" name="Connecteur droit avec flèche 81">
            <a:extLst>
              <a:ext uri="{FF2B5EF4-FFF2-40B4-BE49-F238E27FC236}">
                <a16:creationId xmlns:a16="http://schemas.microsoft.com/office/drawing/2014/main" id="{C52C5D0A-068F-EAD5-2078-443DF7EADF02}"/>
              </a:ext>
            </a:extLst>
          </p:cNvPr>
          <p:cNvCxnSpPr>
            <a:cxnSpLocks/>
          </p:cNvCxnSpPr>
          <p:nvPr/>
        </p:nvCxnSpPr>
        <p:spPr>
          <a:xfrm flipV="1">
            <a:off x="1944566" y="1272171"/>
            <a:ext cx="3158165" cy="264222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4" name="Connecteur droit avec flèche 83">
            <a:extLst>
              <a:ext uri="{FF2B5EF4-FFF2-40B4-BE49-F238E27FC236}">
                <a16:creationId xmlns:a16="http://schemas.microsoft.com/office/drawing/2014/main" id="{E04F48A1-8518-C24A-C288-C0A9DC5BF24B}"/>
              </a:ext>
            </a:extLst>
          </p:cNvPr>
          <p:cNvCxnSpPr>
            <a:cxnSpLocks/>
          </p:cNvCxnSpPr>
          <p:nvPr/>
        </p:nvCxnSpPr>
        <p:spPr>
          <a:xfrm flipV="1">
            <a:off x="2619498" y="1143732"/>
            <a:ext cx="2257145" cy="28223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60177"/>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3079</TotalTime>
  <Words>4148</Words>
  <Application>Microsoft Macintosh PowerPoint</Application>
  <PresentationFormat>On-screen Show (16:9)</PresentationFormat>
  <Paragraphs>520</Paragraphs>
  <Slides>37</Slides>
  <Notes>27</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37</vt:i4>
      </vt:variant>
    </vt:vector>
  </HeadingPairs>
  <TitlesOfParts>
    <vt:vector size="49" baseType="lpstr">
      <vt:lpstr>Palatino</vt:lpstr>
      <vt:lpstr>Helvetica Neue</vt:lpstr>
      <vt:lpstr>Slack-Lato</vt:lpstr>
      <vt:lpstr>Times New Roman</vt:lpstr>
      <vt:lpstr>Courier</vt:lpstr>
      <vt:lpstr>Century</vt:lpstr>
      <vt:lpstr>Cambria Math</vt:lpstr>
      <vt:lpstr>Arial</vt:lpstr>
      <vt:lpstr>EB Garamond</vt:lpstr>
      <vt:lpstr>Abadi MT Condensed Light</vt:lpstr>
      <vt:lpstr>Simple Light</vt:lpstr>
      <vt:lpstr>Simple Light</vt:lpstr>
      <vt:lpstr>PowerPoint Presentation</vt:lpstr>
      <vt:lpstr>PowerPoint Presentation</vt:lpstr>
      <vt:lpstr>The Dark Energy Survey (DES)</vt:lpstr>
      <vt:lpstr>From DES Year-1 to DES Year-6  </vt:lpstr>
      <vt:lpstr>DES data: from images to catalogs  </vt:lpstr>
      <vt:lpstr>PowerPoint Presentation</vt:lpstr>
      <vt:lpstr>DES 3x2pt  vs CMB across releases </vt:lpstr>
      <vt:lpstr>PowerPoint Presentation</vt:lpstr>
      <vt:lpstr>PowerPoint Presentation</vt:lpstr>
      <vt:lpstr>3x2pt: what are we constraining ?</vt:lpstr>
      <vt:lpstr>Modelling across releases: </vt:lpstr>
      <vt:lpstr>Modelling: magnification</vt:lpstr>
      <vt:lpstr>Modelling: redshift uncertainties</vt:lpstr>
      <vt:lpstr>Modelling: redshift uncertainties</vt:lpstr>
      <vt:lpstr>Modelling: redshift uncertainties</vt:lpstr>
      <vt:lpstr>Modelling: redshift uncertainties</vt:lpstr>
      <vt:lpstr>PowerPoint Presentation</vt:lpstr>
      <vt:lpstr>DES 3x2pt  samples across releases </vt:lpstr>
      <vt:lpstr>Position samples: Redmagic </vt:lpstr>
      <vt:lpstr>Position samples: Maglim </vt:lpstr>
      <vt:lpstr>PowerPoint Presentation</vt:lpstr>
      <vt:lpstr>PowerPoint Presentation</vt:lpstr>
      <vt:lpstr>PowerPoint Presentation</vt:lpstr>
      <vt:lpstr>PowerPoint Presentation</vt:lpstr>
      <vt:lpstr>PowerPoint Presentation</vt:lpstr>
      <vt:lpstr>Y3 to Y6: Changes</vt:lpstr>
      <vt:lpstr>PowerPoint Presentation</vt:lpstr>
      <vt:lpstr>PowerPoint Presentation</vt:lpstr>
      <vt:lpstr>PowerPoint Presentation</vt:lpstr>
      <vt:lpstr>PowerPoint Presentation</vt:lpstr>
      <vt:lpstr>Samples</vt:lpstr>
      <vt:lpstr>Maglim++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cp:lastModifiedBy>William d'Assignies Doumerg</cp:lastModifiedBy>
  <cp:revision>52</cp:revision>
  <dcterms:modified xsi:type="dcterms:W3CDTF">2026-11-03T13:33:07Z</dcterms:modified>
</cp:coreProperties>
</file>