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36"/>
  </p:notesMasterIdLst>
  <p:sldIdLst>
    <p:sldId id="257" r:id="rId3"/>
    <p:sldId id="259" r:id="rId4"/>
    <p:sldId id="417" r:id="rId5"/>
    <p:sldId id="422" r:id="rId6"/>
    <p:sldId id="418" r:id="rId7"/>
    <p:sldId id="419" r:id="rId8"/>
    <p:sldId id="420" r:id="rId9"/>
    <p:sldId id="423" r:id="rId10"/>
    <p:sldId id="425" r:id="rId11"/>
    <p:sldId id="427" r:id="rId12"/>
    <p:sldId id="428" r:id="rId13"/>
    <p:sldId id="429" r:id="rId14"/>
    <p:sldId id="441" r:id="rId15"/>
    <p:sldId id="430" r:id="rId16"/>
    <p:sldId id="442" r:id="rId17"/>
    <p:sldId id="431" r:id="rId18"/>
    <p:sldId id="404" r:id="rId19"/>
    <p:sldId id="444" r:id="rId20"/>
    <p:sldId id="384" r:id="rId21"/>
    <p:sldId id="395" r:id="rId22"/>
    <p:sldId id="267" r:id="rId23"/>
    <p:sldId id="432" r:id="rId24"/>
    <p:sldId id="433" r:id="rId25"/>
    <p:sldId id="436" r:id="rId26"/>
    <p:sldId id="435" r:id="rId27"/>
    <p:sldId id="434" r:id="rId28"/>
    <p:sldId id="437" r:id="rId29"/>
    <p:sldId id="438" r:id="rId30"/>
    <p:sldId id="439" r:id="rId31"/>
    <p:sldId id="440" r:id="rId32"/>
    <p:sldId id="406" r:id="rId33"/>
    <p:sldId id="443" r:id="rId34"/>
    <p:sldId id="416"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93" autoAdjust="0"/>
    <p:restoredTop sz="94660"/>
  </p:normalViewPr>
  <p:slideViewPr>
    <p:cSldViewPr snapToGrid="0">
      <p:cViewPr varScale="1">
        <p:scale>
          <a:sx n="155" d="100"/>
          <a:sy n="155" d="100"/>
        </p:scale>
        <p:origin x="208" y="7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41EDC-97EB-410F-872B-537EABAA5B12}" type="datetimeFigureOut">
              <a:rPr lang="fr-FR" smtClean="0"/>
              <a:t>28/05/2026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32A19-C52A-4FFF-A6B0-76788A7C8D36}" type="slidenum">
              <a:rPr lang="fr-FR" smtClean="0"/>
              <a:t>‹N°›</a:t>
            </a:fld>
            <a:endParaRPr lang="fr-FR"/>
          </a:p>
        </p:txBody>
      </p:sp>
    </p:spTree>
    <p:extLst>
      <p:ext uri="{BB962C8B-B14F-4D97-AF65-F5344CB8AC3E}">
        <p14:creationId xmlns:p14="http://schemas.microsoft.com/office/powerpoint/2010/main" val="2322755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7AF11-27EB-42E3-93CD-972E167032D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06DD8CE-70E9-4710-A97F-6C699132F1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F5D97DF-4326-4396-B30E-B9D6173741F3}"/>
              </a:ext>
            </a:extLst>
          </p:cNvPr>
          <p:cNvSpPr>
            <a:spLocks noGrp="1"/>
          </p:cNvSpPr>
          <p:nvPr>
            <p:ph type="dt" sz="half" idx="10"/>
          </p:nvPr>
        </p:nvSpPr>
        <p:spPr/>
        <p:txBody>
          <a:bodyPr/>
          <a:lstStyle/>
          <a:p>
            <a:r>
              <a:rPr lang="fr-FR"/>
              <a:t>29/05/2026</a:t>
            </a:r>
          </a:p>
        </p:txBody>
      </p:sp>
      <p:sp>
        <p:nvSpPr>
          <p:cNvPr id="5" name="Espace réservé du pied de page 4">
            <a:extLst>
              <a:ext uri="{FF2B5EF4-FFF2-40B4-BE49-F238E27FC236}">
                <a16:creationId xmlns:a16="http://schemas.microsoft.com/office/drawing/2014/main" id="{E70E7959-C665-47CC-AD86-7BD569853649}"/>
              </a:ext>
            </a:extLst>
          </p:cNvPr>
          <p:cNvSpPr>
            <a:spLocks noGrp="1"/>
          </p:cNvSpPr>
          <p:nvPr>
            <p:ph type="ftr" sz="quarter" idx="11"/>
          </p:nvPr>
        </p:nvSpPr>
        <p:spPr/>
        <p:txBody>
          <a:bodyPr/>
          <a:lstStyle/>
          <a:p>
            <a:r>
              <a:rPr lang="fr-FR"/>
              <a:t>AGATA IJCLAB 2026</a:t>
            </a:r>
          </a:p>
        </p:txBody>
      </p:sp>
      <p:sp>
        <p:nvSpPr>
          <p:cNvPr id="6" name="Espace réservé du numéro de diapositive 5">
            <a:extLst>
              <a:ext uri="{FF2B5EF4-FFF2-40B4-BE49-F238E27FC236}">
                <a16:creationId xmlns:a16="http://schemas.microsoft.com/office/drawing/2014/main" id="{9C856F27-8324-4C11-A066-AD14D22B0F79}"/>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2595133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3AC14-9B6F-4CA6-979F-556E06B801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C068A97-A587-479F-B031-BC133E93E69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A014EA8-242E-4D35-BB86-557E753F49EC}"/>
              </a:ext>
            </a:extLst>
          </p:cNvPr>
          <p:cNvSpPr>
            <a:spLocks noGrp="1"/>
          </p:cNvSpPr>
          <p:nvPr>
            <p:ph type="dt" sz="half" idx="10"/>
          </p:nvPr>
        </p:nvSpPr>
        <p:spPr/>
        <p:txBody>
          <a:bodyPr/>
          <a:lstStyle/>
          <a:p>
            <a:r>
              <a:rPr lang="fr-FR"/>
              <a:t>29/05/2026</a:t>
            </a:r>
          </a:p>
        </p:txBody>
      </p:sp>
      <p:sp>
        <p:nvSpPr>
          <p:cNvPr id="5" name="Espace réservé du pied de page 4">
            <a:extLst>
              <a:ext uri="{FF2B5EF4-FFF2-40B4-BE49-F238E27FC236}">
                <a16:creationId xmlns:a16="http://schemas.microsoft.com/office/drawing/2014/main" id="{C675C677-97E7-4B09-BB1D-E70CF00A1C4B}"/>
              </a:ext>
            </a:extLst>
          </p:cNvPr>
          <p:cNvSpPr>
            <a:spLocks noGrp="1"/>
          </p:cNvSpPr>
          <p:nvPr>
            <p:ph type="ftr" sz="quarter" idx="11"/>
          </p:nvPr>
        </p:nvSpPr>
        <p:spPr/>
        <p:txBody>
          <a:bodyPr/>
          <a:lstStyle/>
          <a:p>
            <a:r>
              <a:rPr lang="fr-FR"/>
              <a:t>AGATA IJCLAB 2026</a:t>
            </a:r>
          </a:p>
        </p:txBody>
      </p:sp>
      <p:sp>
        <p:nvSpPr>
          <p:cNvPr id="6" name="Espace réservé du numéro de diapositive 5">
            <a:extLst>
              <a:ext uri="{FF2B5EF4-FFF2-40B4-BE49-F238E27FC236}">
                <a16:creationId xmlns:a16="http://schemas.microsoft.com/office/drawing/2014/main" id="{F727D356-7D0B-4F88-83B7-C8978C449EC8}"/>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3726381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72568E2-46E6-41AA-BD25-85A6CE97827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E56BE91-016D-4C52-B087-35EA0174A00F}"/>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61B2AF-BDFA-4CB5-BC03-471E33F45451}"/>
              </a:ext>
            </a:extLst>
          </p:cNvPr>
          <p:cNvSpPr>
            <a:spLocks noGrp="1"/>
          </p:cNvSpPr>
          <p:nvPr>
            <p:ph type="dt" sz="half" idx="10"/>
          </p:nvPr>
        </p:nvSpPr>
        <p:spPr/>
        <p:txBody>
          <a:bodyPr/>
          <a:lstStyle/>
          <a:p>
            <a:r>
              <a:rPr lang="fr-FR"/>
              <a:t>29/05/2026</a:t>
            </a:r>
          </a:p>
        </p:txBody>
      </p:sp>
      <p:sp>
        <p:nvSpPr>
          <p:cNvPr id="5" name="Espace réservé du pied de page 4">
            <a:extLst>
              <a:ext uri="{FF2B5EF4-FFF2-40B4-BE49-F238E27FC236}">
                <a16:creationId xmlns:a16="http://schemas.microsoft.com/office/drawing/2014/main" id="{CE29010C-5BA4-47CF-A08F-0271EFBF135D}"/>
              </a:ext>
            </a:extLst>
          </p:cNvPr>
          <p:cNvSpPr>
            <a:spLocks noGrp="1"/>
          </p:cNvSpPr>
          <p:nvPr>
            <p:ph type="ftr" sz="quarter" idx="11"/>
          </p:nvPr>
        </p:nvSpPr>
        <p:spPr/>
        <p:txBody>
          <a:bodyPr/>
          <a:lstStyle/>
          <a:p>
            <a:r>
              <a:rPr lang="fr-FR"/>
              <a:t>AGATA IJCLAB 2026</a:t>
            </a:r>
          </a:p>
        </p:txBody>
      </p:sp>
      <p:sp>
        <p:nvSpPr>
          <p:cNvPr id="6" name="Espace réservé du numéro de diapositive 5">
            <a:extLst>
              <a:ext uri="{FF2B5EF4-FFF2-40B4-BE49-F238E27FC236}">
                <a16:creationId xmlns:a16="http://schemas.microsoft.com/office/drawing/2014/main" id="{9A4CE99A-D8A9-497A-BCCC-4D9C151E3AA3}"/>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2881061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 y="25357"/>
            <a:ext cx="12191599" cy="6857998"/>
          </a:xfrm>
          <a:prstGeom prst="rect">
            <a:avLst/>
          </a:prstGeom>
        </p:spPr>
      </p:pic>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fr-FR"/>
              <a:t>29/05/2026</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AGATA IJCLAB 2026</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591739" y="169117"/>
            <a:ext cx="6438063" cy="488983"/>
          </a:xfrm>
        </p:spPr>
        <p:txBody>
          <a:bodyPr>
            <a:normAutofit/>
          </a:bodyPr>
          <a:lstStyle>
            <a:lvl1pPr>
              <a:defRPr lang="fr-FR" sz="2037" b="1" kern="1200" dirty="0" smtClean="0">
                <a:solidFill>
                  <a:srgbClr val="00294B"/>
                </a:solidFill>
                <a:latin typeface="+mj-lt"/>
                <a:ea typeface="+mj-ea"/>
                <a:cs typeface="+mj-cs"/>
              </a:defRPr>
            </a:lvl1pPr>
          </a:lstStyle>
          <a:p>
            <a:r>
              <a:rPr lang="fr-FR" dirty="0"/>
              <a:t>Modifiez le style du titre</a:t>
            </a:r>
          </a:p>
        </p:txBody>
      </p:sp>
      <p:pic>
        <p:nvPicPr>
          <p:cNvPr id="12" name="Picture 4" descr="logo-amzal">
            <a:extLst>
              <a:ext uri="{FF2B5EF4-FFF2-40B4-BE49-F238E27FC236}">
                <a16:creationId xmlns:a16="http://schemas.microsoft.com/office/drawing/2014/main" id="{5C18DE88-E314-734A-821D-8F0CE5205B9D}"/>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671085" y="142944"/>
            <a:ext cx="833768" cy="112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37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9" y="0"/>
            <a:ext cx="12191599" cy="6857998"/>
          </a:xfrm>
          <a:prstGeom prst="rect">
            <a:avLst/>
          </a:prstGeom>
        </p:spPr>
      </p:pic>
      <p:sp>
        <p:nvSpPr>
          <p:cNvPr id="3" name="Espace réservé du texte 2"/>
          <p:cNvSpPr>
            <a:spLocks noGrp="1"/>
          </p:cNvSpPr>
          <p:nvPr>
            <p:ph type="body" idx="1"/>
          </p:nvPr>
        </p:nvSpPr>
        <p:spPr>
          <a:xfrm>
            <a:off x="839033" y="1681711"/>
            <a:ext cx="5158153"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839033" y="2504599"/>
            <a:ext cx="5158153" cy="3685030"/>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1460" y="1681711"/>
            <a:ext cx="5183307" cy="822888"/>
          </a:xfrm>
        </p:spPr>
        <p:txBody>
          <a:bodyPr anchor="b"/>
          <a:lstStyle>
            <a:lvl1pPr marL="0" indent="0">
              <a:buNone/>
              <a:defRPr sz="2037" b="1">
                <a:solidFill>
                  <a:srgbClr val="00294B"/>
                </a:solidFill>
              </a:defRPr>
            </a:lvl1pPr>
            <a:lvl2pPr marL="388071" indent="0">
              <a:buNone/>
              <a:defRPr sz="1698" b="1"/>
            </a:lvl2pPr>
            <a:lvl3pPr marL="776143" indent="0">
              <a:buNone/>
              <a:defRPr sz="1528" b="1"/>
            </a:lvl3pPr>
            <a:lvl4pPr marL="1164214" indent="0">
              <a:buNone/>
              <a:defRPr sz="1358" b="1"/>
            </a:lvl4pPr>
            <a:lvl5pPr marL="1552285" indent="0">
              <a:buNone/>
              <a:defRPr sz="1358" b="1"/>
            </a:lvl5pPr>
            <a:lvl6pPr marL="1940357" indent="0">
              <a:buNone/>
              <a:defRPr sz="1358" b="1"/>
            </a:lvl6pPr>
            <a:lvl7pPr marL="2328428" indent="0">
              <a:buNone/>
              <a:defRPr sz="1358" b="1"/>
            </a:lvl7pPr>
            <a:lvl8pPr marL="2716500" indent="0">
              <a:buNone/>
              <a:defRPr sz="1358" b="1"/>
            </a:lvl8pPr>
            <a:lvl9pPr marL="3104571" indent="0">
              <a:buNone/>
              <a:defRPr sz="1358"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6171460" y="2504599"/>
            <a:ext cx="5183307" cy="3685030"/>
          </a:xfrm>
        </p:spPr>
        <p:txBody>
          <a:bodyPr/>
          <a:lstStyle>
            <a:lvl1pPr marL="194036" indent="-194036">
              <a:defRPr lang="fr-FR" sz="2377" kern="1200" dirty="0" smtClean="0">
                <a:solidFill>
                  <a:srgbClr val="FF6700"/>
                </a:solidFill>
                <a:latin typeface="+mn-lt"/>
                <a:ea typeface="+mn-ea"/>
                <a:cs typeface="+mn-cs"/>
              </a:defRPr>
            </a:lvl1pPr>
            <a:lvl2pPr marL="582107" indent="-194036">
              <a:defRPr lang="fr-FR" sz="2037" kern="1200" dirty="0" smtClean="0">
                <a:solidFill>
                  <a:srgbClr val="00294B"/>
                </a:solidFill>
                <a:latin typeface="+mn-lt"/>
                <a:ea typeface="+mn-ea"/>
                <a:cs typeface="+mn-cs"/>
              </a:defRPr>
            </a:lvl2pPr>
            <a:lvl3pPr marL="970178" indent="-194036">
              <a:defRPr lang="fr-FR" sz="1698"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194036" lvl="0" indent="-194036" algn="l" defTabSz="776143" rtl="0" eaLnBrk="1" latinLnBrk="0" hangingPunct="1">
              <a:lnSpc>
                <a:spcPct val="90000"/>
              </a:lnSpc>
              <a:spcBef>
                <a:spcPts val="849"/>
              </a:spcBef>
              <a:buFont typeface="Arial" panose="020B0604020202020204" pitchFamily="34" charset="0"/>
              <a:buChar char="•"/>
            </a:pPr>
            <a:r>
              <a:rPr lang="fr-FR" dirty="0"/>
              <a:t>Modifier les styles du texte du masque</a:t>
            </a:r>
          </a:p>
          <a:p>
            <a:pPr marL="582107" lvl="1" indent="-194036" algn="l" defTabSz="776143" rtl="0" eaLnBrk="1" latinLnBrk="0" hangingPunct="1">
              <a:lnSpc>
                <a:spcPct val="90000"/>
              </a:lnSpc>
              <a:spcBef>
                <a:spcPts val="424"/>
              </a:spcBef>
              <a:buFont typeface="Arial" panose="020B0604020202020204" pitchFamily="34" charset="0"/>
              <a:buChar char="•"/>
            </a:pPr>
            <a:r>
              <a:rPr lang="fr-FR" dirty="0"/>
              <a:t>Deuxième niveau</a:t>
            </a:r>
          </a:p>
          <a:p>
            <a:pPr marL="970178" lvl="2" indent="-194036" algn="l" defTabSz="776143" rtl="0" eaLnBrk="1" latinLnBrk="0" hangingPunct="1">
              <a:lnSpc>
                <a:spcPct val="90000"/>
              </a:lnSpc>
              <a:spcBef>
                <a:spcPts val="424"/>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28399" y="6467913"/>
            <a:ext cx="2729259" cy="364730"/>
          </a:xfrm>
        </p:spPr>
        <p:txBody>
          <a:bodyPr/>
          <a:lstStyle>
            <a:lvl1pPr>
              <a:defRPr>
                <a:solidFill>
                  <a:schemeClr val="bg1"/>
                </a:solidFill>
              </a:defRPr>
            </a:lvl1pPr>
          </a:lstStyle>
          <a:p>
            <a:r>
              <a:rPr lang="fr-FR"/>
              <a:t>29/05/2026</a:t>
            </a:r>
            <a:endParaRPr lang="fr-FR" dirty="0"/>
          </a:p>
        </p:txBody>
      </p:sp>
      <p:sp>
        <p:nvSpPr>
          <p:cNvPr id="8" name="Espace réservé du pied de page 7"/>
          <p:cNvSpPr>
            <a:spLocks noGrp="1"/>
          </p:cNvSpPr>
          <p:nvPr>
            <p:ph type="ftr" sz="quarter" idx="11"/>
          </p:nvPr>
        </p:nvSpPr>
        <p:spPr>
          <a:xfrm>
            <a:off x="3325188" y="6467913"/>
            <a:ext cx="5541624" cy="364730"/>
          </a:xfrm>
        </p:spPr>
        <p:txBody>
          <a:bodyPr/>
          <a:lstStyle>
            <a:lvl1pPr>
              <a:defRPr>
                <a:solidFill>
                  <a:schemeClr val="bg1"/>
                </a:solidFill>
              </a:defRPr>
            </a:lvl1pPr>
          </a:lstStyle>
          <a:p>
            <a:r>
              <a:rPr lang="fr-FR"/>
              <a:t>AGATA IJCLAB 2026</a:t>
            </a:r>
            <a:endParaRPr lang="fr-FR" dirty="0"/>
          </a:p>
        </p:txBody>
      </p:sp>
      <p:sp>
        <p:nvSpPr>
          <p:cNvPr id="9" name="Espace réservé du numéro de diapositive 8"/>
          <p:cNvSpPr>
            <a:spLocks noGrp="1"/>
          </p:cNvSpPr>
          <p:nvPr>
            <p:ph type="sldNum" sz="quarter" idx="12"/>
          </p:nvPr>
        </p:nvSpPr>
        <p:spPr>
          <a:xfrm>
            <a:off x="9234344" y="6467913"/>
            <a:ext cx="2741673" cy="364730"/>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591739" y="169117"/>
            <a:ext cx="6438063" cy="488983"/>
          </a:xfrm>
        </p:spPr>
        <p:txBody>
          <a:bodyPr>
            <a:normAutofit/>
          </a:bodyPr>
          <a:lstStyle>
            <a:lvl1pPr>
              <a:defRPr lang="fr-FR" sz="2037" b="1" kern="1200" dirty="0" smtClean="0">
                <a:solidFill>
                  <a:srgbClr val="00294B"/>
                </a:solidFill>
                <a:latin typeface="+mj-lt"/>
                <a:ea typeface="+mj-ea"/>
                <a:cs typeface="+mj-cs"/>
              </a:defRPr>
            </a:lvl1pPr>
          </a:lstStyle>
          <a:p>
            <a:r>
              <a:rPr lang="fr-FR" dirty="0"/>
              <a:t>Modifiez le style du titre</a:t>
            </a:r>
          </a:p>
        </p:txBody>
      </p:sp>
      <p:pic>
        <p:nvPicPr>
          <p:cNvPr id="12" name="Picture 4" descr="logo-amzal">
            <a:extLst>
              <a:ext uri="{FF2B5EF4-FFF2-40B4-BE49-F238E27FC236}">
                <a16:creationId xmlns:a16="http://schemas.microsoft.com/office/drawing/2014/main" id="{6E55D95C-A255-0440-8E8D-140C7231917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671085" y="142944"/>
            <a:ext cx="833768" cy="112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511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CDF33B-9221-44E1-9EC1-2AC03124C02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BD1A5EE-E358-401B-B76E-3F44C3EA8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BC490EB-396E-46EB-87D7-A11697C887A5}"/>
              </a:ext>
            </a:extLst>
          </p:cNvPr>
          <p:cNvSpPr>
            <a:spLocks noGrp="1"/>
          </p:cNvSpPr>
          <p:nvPr>
            <p:ph type="dt" sz="half" idx="10"/>
          </p:nvPr>
        </p:nvSpPr>
        <p:spPr/>
        <p:txBody>
          <a:bodyPr/>
          <a:lstStyle/>
          <a:p>
            <a:r>
              <a:rPr lang="fr-FR"/>
              <a:t>29/05/2026</a:t>
            </a:r>
          </a:p>
        </p:txBody>
      </p:sp>
      <p:sp>
        <p:nvSpPr>
          <p:cNvPr id="5" name="Espace réservé du pied de page 4">
            <a:extLst>
              <a:ext uri="{FF2B5EF4-FFF2-40B4-BE49-F238E27FC236}">
                <a16:creationId xmlns:a16="http://schemas.microsoft.com/office/drawing/2014/main" id="{C0D8C885-5686-46F9-867F-F706DA5C943E}"/>
              </a:ext>
            </a:extLst>
          </p:cNvPr>
          <p:cNvSpPr>
            <a:spLocks noGrp="1"/>
          </p:cNvSpPr>
          <p:nvPr>
            <p:ph type="ftr" sz="quarter" idx="11"/>
          </p:nvPr>
        </p:nvSpPr>
        <p:spPr/>
        <p:txBody>
          <a:bodyPr/>
          <a:lstStyle/>
          <a:p>
            <a:r>
              <a:rPr lang="fr-FR"/>
              <a:t>AGATA IJCLAB 2026</a:t>
            </a:r>
          </a:p>
        </p:txBody>
      </p:sp>
      <p:sp>
        <p:nvSpPr>
          <p:cNvPr id="6" name="Espace réservé du numéro de diapositive 5">
            <a:extLst>
              <a:ext uri="{FF2B5EF4-FFF2-40B4-BE49-F238E27FC236}">
                <a16:creationId xmlns:a16="http://schemas.microsoft.com/office/drawing/2014/main" id="{AF36E4E6-309D-419F-AD95-D6E878B9FA4B}"/>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202169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5CD38BC-598D-9B44-9FEB-23D255C525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191599" cy="6857998"/>
          </a:xfrm>
          <a:prstGeom prst="rect">
            <a:avLst/>
          </a:prstGeom>
        </p:spPr>
      </p:pic>
      <p:sp>
        <p:nvSpPr>
          <p:cNvPr id="2" name="Titre 1">
            <a:extLst>
              <a:ext uri="{FF2B5EF4-FFF2-40B4-BE49-F238E27FC236}">
                <a16:creationId xmlns:a16="http://schemas.microsoft.com/office/drawing/2014/main" id="{66726BA7-2CD8-4A12-BFBD-2667F8F5EBE5}"/>
              </a:ext>
            </a:extLst>
          </p:cNvPr>
          <p:cNvSpPr>
            <a:spLocks noGrp="1"/>
          </p:cNvSpPr>
          <p:nvPr>
            <p:ph type="title"/>
          </p:nvPr>
        </p:nvSpPr>
        <p:spPr>
          <a:xfrm>
            <a:off x="2645426" y="254425"/>
            <a:ext cx="6900746" cy="426612"/>
          </a:xfrm>
        </p:spPr>
        <p:txBody>
          <a:bodyPr vert="horz" lIns="91440" tIns="45720" rIns="91440" bIns="45720" rtlCol="0" anchor="ctr">
            <a:normAutofit/>
          </a:bodyPr>
          <a:lstStyle>
            <a:lvl1pPr>
              <a:defRPr lang="fr-FR" sz="2037" b="1" dirty="0">
                <a:solidFill>
                  <a:srgbClr val="00294B"/>
                </a:solidFill>
              </a:defRPr>
            </a:lvl1pPr>
          </a:lstStyle>
          <a:p>
            <a:pPr lvl="0"/>
            <a:r>
              <a:rPr lang="fr-FR" dirty="0"/>
              <a:t>Modifiez le style du titre</a:t>
            </a:r>
          </a:p>
        </p:txBody>
      </p:sp>
      <p:sp>
        <p:nvSpPr>
          <p:cNvPr id="3" name="Espace réservé du contenu 2">
            <a:extLst>
              <a:ext uri="{FF2B5EF4-FFF2-40B4-BE49-F238E27FC236}">
                <a16:creationId xmlns:a16="http://schemas.microsoft.com/office/drawing/2014/main" id="{14DA5CF9-12C3-436F-817F-5D713473EBE0}"/>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44AD8E-C13D-40A2-B8BE-C7E1778C2B0D}"/>
              </a:ext>
            </a:extLst>
          </p:cNvPr>
          <p:cNvSpPr>
            <a:spLocks noGrp="1"/>
          </p:cNvSpPr>
          <p:nvPr>
            <p:ph type="dt" sz="half" idx="10"/>
          </p:nvPr>
        </p:nvSpPr>
        <p:spPr>
          <a:xfrm>
            <a:off x="336402" y="6456709"/>
            <a:ext cx="2743200" cy="365125"/>
          </a:xfrm>
        </p:spPr>
        <p:txBody>
          <a:bodyPr/>
          <a:lstStyle>
            <a:lvl1pPr>
              <a:defRPr>
                <a:solidFill>
                  <a:schemeClr val="bg1"/>
                </a:solidFill>
              </a:defRPr>
            </a:lvl1pPr>
          </a:lstStyle>
          <a:p>
            <a:r>
              <a:rPr lang="fr-FR"/>
              <a:t>29/05/2026</a:t>
            </a:r>
          </a:p>
        </p:txBody>
      </p:sp>
      <p:sp>
        <p:nvSpPr>
          <p:cNvPr id="5" name="Espace réservé du pied de page 4">
            <a:extLst>
              <a:ext uri="{FF2B5EF4-FFF2-40B4-BE49-F238E27FC236}">
                <a16:creationId xmlns:a16="http://schemas.microsoft.com/office/drawing/2014/main" id="{D89BC524-FF43-4FBB-9CE6-BACEA7DB7F63}"/>
              </a:ext>
            </a:extLst>
          </p:cNvPr>
          <p:cNvSpPr>
            <a:spLocks noGrp="1"/>
          </p:cNvSpPr>
          <p:nvPr>
            <p:ph type="ftr" sz="quarter" idx="11"/>
          </p:nvPr>
        </p:nvSpPr>
        <p:spPr>
          <a:xfrm>
            <a:off x="4038600" y="6456709"/>
            <a:ext cx="4114800" cy="365125"/>
          </a:xfrm>
        </p:spPr>
        <p:txBody>
          <a:bodyPr/>
          <a:lstStyle>
            <a:lvl1pPr>
              <a:defRPr>
                <a:solidFill>
                  <a:schemeClr val="bg1"/>
                </a:solidFill>
              </a:defRPr>
            </a:lvl1pPr>
          </a:lstStyle>
          <a:p>
            <a:r>
              <a:rPr lang="fr-FR"/>
              <a:t>AGATA IJCLAB 2026</a:t>
            </a:r>
          </a:p>
        </p:txBody>
      </p:sp>
      <p:sp>
        <p:nvSpPr>
          <p:cNvPr id="6" name="Espace réservé du numéro de diapositive 5">
            <a:extLst>
              <a:ext uri="{FF2B5EF4-FFF2-40B4-BE49-F238E27FC236}">
                <a16:creationId xmlns:a16="http://schemas.microsoft.com/office/drawing/2014/main" id="{8138625F-D75B-4109-B084-FCD142880784}"/>
              </a:ext>
            </a:extLst>
          </p:cNvPr>
          <p:cNvSpPr>
            <a:spLocks noGrp="1"/>
          </p:cNvSpPr>
          <p:nvPr>
            <p:ph type="sldNum" sz="quarter" idx="12"/>
          </p:nvPr>
        </p:nvSpPr>
        <p:spPr>
          <a:xfrm>
            <a:off x="9179306" y="6456709"/>
            <a:ext cx="2743200" cy="365125"/>
          </a:xfrm>
        </p:spPr>
        <p:txBody>
          <a:bodyPr/>
          <a:lstStyle>
            <a:lvl1pPr>
              <a:defRPr>
                <a:solidFill>
                  <a:schemeClr val="bg1"/>
                </a:solidFill>
              </a:defRPr>
            </a:lvl1pPr>
          </a:lstStyle>
          <a:p>
            <a:fld id="{70DFA049-F982-41CE-9F12-6F08E4FC7763}" type="slidenum">
              <a:rPr lang="fr-FR" smtClean="0"/>
              <a:pPr/>
              <a:t>‹N°›</a:t>
            </a:fld>
            <a:endParaRPr lang="fr-FR" dirty="0"/>
          </a:p>
        </p:txBody>
      </p:sp>
      <p:pic>
        <p:nvPicPr>
          <p:cNvPr id="9" name="Picture 4" descr="logo-amzal">
            <a:extLst>
              <a:ext uri="{FF2B5EF4-FFF2-40B4-BE49-F238E27FC236}">
                <a16:creationId xmlns:a16="http://schemas.microsoft.com/office/drawing/2014/main" id="{4A266C77-5562-F147-A8AD-492DF6C04E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671085" y="142944"/>
            <a:ext cx="833768" cy="112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246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8D7829-4905-4D21-ADC5-04A9D84416A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FF4D4C0-54E8-441B-A618-7B19062B34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0802951-CEA9-44BD-BC81-192AE68077ED}"/>
              </a:ext>
            </a:extLst>
          </p:cNvPr>
          <p:cNvSpPr>
            <a:spLocks noGrp="1"/>
          </p:cNvSpPr>
          <p:nvPr>
            <p:ph type="dt" sz="half" idx="10"/>
          </p:nvPr>
        </p:nvSpPr>
        <p:spPr/>
        <p:txBody>
          <a:bodyPr/>
          <a:lstStyle/>
          <a:p>
            <a:r>
              <a:rPr lang="fr-FR"/>
              <a:t>29/05/2026</a:t>
            </a:r>
          </a:p>
        </p:txBody>
      </p:sp>
      <p:sp>
        <p:nvSpPr>
          <p:cNvPr id="5" name="Espace réservé du pied de page 4">
            <a:extLst>
              <a:ext uri="{FF2B5EF4-FFF2-40B4-BE49-F238E27FC236}">
                <a16:creationId xmlns:a16="http://schemas.microsoft.com/office/drawing/2014/main" id="{EC79370D-2A26-4E76-8303-D210FB6F59AB}"/>
              </a:ext>
            </a:extLst>
          </p:cNvPr>
          <p:cNvSpPr>
            <a:spLocks noGrp="1"/>
          </p:cNvSpPr>
          <p:nvPr>
            <p:ph type="ftr" sz="quarter" idx="11"/>
          </p:nvPr>
        </p:nvSpPr>
        <p:spPr/>
        <p:txBody>
          <a:bodyPr/>
          <a:lstStyle/>
          <a:p>
            <a:r>
              <a:rPr lang="fr-FR"/>
              <a:t>AGATA IJCLAB 2026</a:t>
            </a:r>
          </a:p>
        </p:txBody>
      </p:sp>
      <p:sp>
        <p:nvSpPr>
          <p:cNvPr id="6" name="Espace réservé du numéro de diapositive 5">
            <a:extLst>
              <a:ext uri="{FF2B5EF4-FFF2-40B4-BE49-F238E27FC236}">
                <a16:creationId xmlns:a16="http://schemas.microsoft.com/office/drawing/2014/main" id="{061F1939-33CB-4C6A-BD42-C4B9E6EA2A7D}"/>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3201270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2EA496-E955-4C88-9DE3-7AAAFC89D4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0A01E0-6259-46A9-A001-36385A35EE11}"/>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05DBDF5-6D1F-4EF4-BA51-667B24B80E3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65570A7-D0AB-46AC-91B4-69FFD7186CCE}"/>
              </a:ext>
            </a:extLst>
          </p:cNvPr>
          <p:cNvSpPr>
            <a:spLocks noGrp="1"/>
          </p:cNvSpPr>
          <p:nvPr>
            <p:ph type="dt" sz="half" idx="10"/>
          </p:nvPr>
        </p:nvSpPr>
        <p:spPr/>
        <p:txBody>
          <a:bodyPr/>
          <a:lstStyle/>
          <a:p>
            <a:r>
              <a:rPr lang="fr-FR"/>
              <a:t>29/05/2026</a:t>
            </a:r>
          </a:p>
        </p:txBody>
      </p:sp>
      <p:sp>
        <p:nvSpPr>
          <p:cNvPr id="6" name="Espace réservé du pied de page 5">
            <a:extLst>
              <a:ext uri="{FF2B5EF4-FFF2-40B4-BE49-F238E27FC236}">
                <a16:creationId xmlns:a16="http://schemas.microsoft.com/office/drawing/2014/main" id="{B3D89AA0-5E9A-44D7-B194-81E636576B3F}"/>
              </a:ext>
            </a:extLst>
          </p:cNvPr>
          <p:cNvSpPr>
            <a:spLocks noGrp="1"/>
          </p:cNvSpPr>
          <p:nvPr>
            <p:ph type="ftr" sz="quarter" idx="11"/>
          </p:nvPr>
        </p:nvSpPr>
        <p:spPr/>
        <p:txBody>
          <a:bodyPr/>
          <a:lstStyle/>
          <a:p>
            <a:r>
              <a:rPr lang="fr-FR"/>
              <a:t>AGATA IJCLAB 2026</a:t>
            </a:r>
          </a:p>
        </p:txBody>
      </p:sp>
      <p:sp>
        <p:nvSpPr>
          <p:cNvPr id="7" name="Espace réservé du numéro de diapositive 6">
            <a:extLst>
              <a:ext uri="{FF2B5EF4-FFF2-40B4-BE49-F238E27FC236}">
                <a16:creationId xmlns:a16="http://schemas.microsoft.com/office/drawing/2014/main" id="{C223D06C-77E9-46E4-8B66-B79C5B30DF8E}"/>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2420537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AA8AFD-A7A7-4836-9766-C68506B51C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F0BACD9-B8B5-41BC-BC9E-F3C6F6ABC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B03EF99A-BE87-482F-B730-886C25EA180F}"/>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9132F87-8ACE-42B4-BC1F-0880876314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0B22A081-036A-45E9-BB78-2A5C59BB1688}"/>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784563C-F2B0-496B-88A3-19A17ECDBD0D}"/>
              </a:ext>
            </a:extLst>
          </p:cNvPr>
          <p:cNvSpPr>
            <a:spLocks noGrp="1"/>
          </p:cNvSpPr>
          <p:nvPr>
            <p:ph type="dt" sz="half" idx="10"/>
          </p:nvPr>
        </p:nvSpPr>
        <p:spPr/>
        <p:txBody>
          <a:bodyPr/>
          <a:lstStyle/>
          <a:p>
            <a:r>
              <a:rPr lang="fr-FR"/>
              <a:t>29/05/2026</a:t>
            </a:r>
          </a:p>
        </p:txBody>
      </p:sp>
      <p:sp>
        <p:nvSpPr>
          <p:cNvPr id="8" name="Espace réservé du pied de page 7">
            <a:extLst>
              <a:ext uri="{FF2B5EF4-FFF2-40B4-BE49-F238E27FC236}">
                <a16:creationId xmlns:a16="http://schemas.microsoft.com/office/drawing/2014/main" id="{47163F1E-EF27-40DC-871A-A7891D8C4DB4}"/>
              </a:ext>
            </a:extLst>
          </p:cNvPr>
          <p:cNvSpPr>
            <a:spLocks noGrp="1"/>
          </p:cNvSpPr>
          <p:nvPr>
            <p:ph type="ftr" sz="quarter" idx="11"/>
          </p:nvPr>
        </p:nvSpPr>
        <p:spPr/>
        <p:txBody>
          <a:bodyPr/>
          <a:lstStyle/>
          <a:p>
            <a:r>
              <a:rPr lang="fr-FR"/>
              <a:t>AGATA IJCLAB 2026</a:t>
            </a:r>
          </a:p>
        </p:txBody>
      </p:sp>
      <p:sp>
        <p:nvSpPr>
          <p:cNvPr id="9" name="Espace réservé du numéro de diapositive 8">
            <a:extLst>
              <a:ext uri="{FF2B5EF4-FFF2-40B4-BE49-F238E27FC236}">
                <a16:creationId xmlns:a16="http://schemas.microsoft.com/office/drawing/2014/main" id="{024CD025-7A23-4303-AD81-CDEB679F5198}"/>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4083789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55A573-4718-4B54-96FC-78A3FECF5E8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090A23E-9491-4262-9997-7B0A24FE497F}"/>
              </a:ext>
            </a:extLst>
          </p:cNvPr>
          <p:cNvSpPr>
            <a:spLocks noGrp="1"/>
          </p:cNvSpPr>
          <p:nvPr>
            <p:ph type="dt" sz="half" idx="10"/>
          </p:nvPr>
        </p:nvSpPr>
        <p:spPr/>
        <p:txBody>
          <a:bodyPr/>
          <a:lstStyle/>
          <a:p>
            <a:r>
              <a:rPr lang="fr-FR"/>
              <a:t>29/05/2026</a:t>
            </a:r>
          </a:p>
        </p:txBody>
      </p:sp>
      <p:sp>
        <p:nvSpPr>
          <p:cNvPr id="4" name="Espace réservé du pied de page 3">
            <a:extLst>
              <a:ext uri="{FF2B5EF4-FFF2-40B4-BE49-F238E27FC236}">
                <a16:creationId xmlns:a16="http://schemas.microsoft.com/office/drawing/2014/main" id="{E49E3A5F-ADDA-4189-AFC0-C0AE88FACB9C}"/>
              </a:ext>
            </a:extLst>
          </p:cNvPr>
          <p:cNvSpPr>
            <a:spLocks noGrp="1"/>
          </p:cNvSpPr>
          <p:nvPr>
            <p:ph type="ftr" sz="quarter" idx="11"/>
          </p:nvPr>
        </p:nvSpPr>
        <p:spPr/>
        <p:txBody>
          <a:bodyPr/>
          <a:lstStyle/>
          <a:p>
            <a:r>
              <a:rPr lang="fr-FR"/>
              <a:t>AGATA IJCLAB 2026</a:t>
            </a:r>
          </a:p>
        </p:txBody>
      </p:sp>
      <p:sp>
        <p:nvSpPr>
          <p:cNvPr id="5" name="Espace réservé du numéro de diapositive 4">
            <a:extLst>
              <a:ext uri="{FF2B5EF4-FFF2-40B4-BE49-F238E27FC236}">
                <a16:creationId xmlns:a16="http://schemas.microsoft.com/office/drawing/2014/main" id="{ECFEA876-71D0-4ACF-95F4-49545A54EA62}"/>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277401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E3B134-8151-48A6-82C0-DD24218C0EA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51B974-EDB3-4557-ABD7-1D605354DD5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8B15F54-A906-46B4-BDFB-A723B29EDE3D}"/>
              </a:ext>
            </a:extLst>
          </p:cNvPr>
          <p:cNvSpPr>
            <a:spLocks noGrp="1"/>
          </p:cNvSpPr>
          <p:nvPr>
            <p:ph type="dt" sz="half" idx="10"/>
          </p:nvPr>
        </p:nvSpPr>
        <p:spPr/>
        <p:txBody>
          <a:bodyPr/>
          <a:lstStyle/>
          <a:p>
            <a:r>
              <a:rPr lang="fr-FR"/>
              <a:t>29/05/2026</a:t>
            </a:r>
          </a:p>
        </p:txBody>
      </p:sp>
      <p:sp>
        <p:nvSpPr>
          <p:cNvPr id="5" name="Espace réservé du pied de page 4">
            <a:extLst>
              <a:ext uri="{FF2B5EF4-FFF2-40B4-BE49-F238E27FC236}">
                <a16:creationId xmlns:a16="http://schemas.microsoft.com/office/drawing/2014/main" id="{4E30B26D-0FBB-495D-AF76-48DC983FAA0F}"/>
              </a:ext>
            </a:extLst>
          </p:cNvPr>
          <p:cNvSpPr>
            <a:spLocks noGrp="1"/>
          </p:cNvSpPr>
          <p:nvPr>
            <p:ph type="ftr" sz="quarter" idx="11"/>
          </p:nvPr>
        </p:nvSpPr>
        <p:spPr/>
        <p:txBody>
          <a:bodyPr/>
          <a:lstStyle/>
          <a:p>
            <a:r>
              <a:rPr lang="fr-FR"/>
              <a:t>AGATA IJCLAB 2026</a:t>
            </a:r>
          </a:p>
        </p:txBody>
      </p:sp>
      <p:sp>
        <p:nvSpPr>
          <p:cNvPr id="6" name="Espace réservé du numéro de diapositive 5">
            <a:extLst>
              <a:ext uri="{FF2B5EF4-FFF2-40B4-BE49-F238E27FC236}">
                <a16:creationId xmlns:a16="http://schemas.microsoft.com/office/drawing/2014/main" id="{6E4B3AE3-7BBE-4DC4-8C72-4D0142384BA7}"/>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495502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FF8F8BB-F1D3-46D6-A872-A084145F07DD}"/>
              </a:ext>
            </a:extLst>
          </p:cNvPr>
          <p:cNvSpPr>
            <a:spLocks noGrp="1"/>
          </p:cNvSpPr>
          <p:nvPr>
            <p:ph type="dt" sz="half" idx="10"/>
          </p:nvPr>
        </p:nvSpPr>
        <p:spPr/>
        <p:txBody>
          <a:bodyPr/>
          <a:lstStyle/>
          <a:p>
            <a:r>
              <a:rPr lang="fr-FR"/>
              <a:t>29/05/2026</a:t>
            </a:r>
          </a:p>
        </p:txBody>
      </p:sp>
      <p:sp>
        <p:nvSpPr>
          <p:cNvPr id="3" name="Espace réservé du pied de page 2">
            <a:extLst>
              <a:ext uri="{FF2B5EF4-FFF2-40B4-BE49-F238E27FC236}">
                <a16:creationId xmlns:a16="http://schemas.microsoft.com/office/drawing/2014/main" id="{4D4C5A5A-A26F-435F-85CA-A502095DA50A}"/>
              </a:ext>
            </a:extLst>
          </p:cNvPr>
          <p:cNvSpPr>
            <a:spLocks noGrp="1"/>
          </p:cNvSpPr>
          <p:nvPr>
            <p:ph type="ftr" sz="quarter" idx="11"/>
          </p:nvPr>
        </p:nvSpPr>
        <p:spPr/>
        <p:txBody>
          <a:bodyPr/>
          <a:lstStyle/>
          <a:p>
            <a:r>
              <a:rPr lang="fr-FR"/>
              <a:t>AGATA IJCLAB 2026</a:t>
            </a:r>
          </a:p>
        </p:txBody>
      </p:sp>
      <p:sp>
        <p:nvSpPr>
          <p:cNvPr id="4" name="Espace réservé du numéro de diapositive 3">
            <a:extLst>
              <a:ext uri="{FF2B5EF4-FFF2-40B4-BE49-F238E27FC236}">
                <a16:creationId xmlns:a16="http://schemas.microsoft.com/office/drawing/2014/main" id="{02D26829-2291-4B9F-BE5A-147DF4890502}"/>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23495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5E9F9-9B6F-4756-89AE-D90B19FD9F2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9216F89-A050-4C7E-ACBD-95B73C04E4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FD07A88-9A90-46D2-A689-839837347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33E45B37-F3CA-466B-A8DD-D2B1A3A91AF7}"/>
              </a:ext>
            </a:extLst>
          </p:cNvPr>
          <p:cNvSpPr>
            <a:spLocks noGrp="1"/>
          </p:cNvSpPr>
          <p:nvPr>
            <p:ph type="dt" sz="half" idx="10"/>
          </p:nvPr>
        </p:nvSpPr>
        <p:spPr/>
        <p:txBody>
          <a:bodyPr/>
          <a:lstStyle/>
          <a:p>
            <a:r>
              <a:rPr lang="fr-FR"/>
              <a:t>29/05/2026</a:t>
            </a:r>
          </a:p>
        </p:txBody>
      </p:sp>
      <p:sp>
        <p:nvSpPr>
          <p:cNvPr id="6" name="Espace réservé du pied de page 5">
            <a:extLst>
              <a:ext uri="{FF2B5EF4-FFF2-40B4-BE49-F238E27FC236}">
                <a16:creationId xmlns:a16="http://schemas.microsoft.com/office/drawing/2014/main" id="{12AAF724-39BA-4E8E-9EAC-46190ACEBC38}"/>
              </a:ext>
            </a:extLst>
          </p:cNvPr>
          <p:cNvSpPr>
            <a:spLocks noGrp="1"/>
          </p:cNvSpPr>
          <p:nvPr>
            <p:ph type="ftr" sz="quarter" idx="11"/>
          </p:nvPr>
        </p:nvSpPr>
        <p:spPr/>
        <p:txBody>
          <a:bodyPr/>
          <a:lstStyle/>
          <a:p>
            <a:r>
              <a:rPr lang="fr-FR"/>
              <a:t>AGATA IJCLAB 2026</a:t>
            </a:r>
          </a:p>
        </p:txBody>
      </p:sp>
      <p:sp>
        <p:nvSpPr>
          <p:cNvPr id="7" name="Espace réservé du numéro de diapositive 6">
            <a:extLst>
              <a:ext uri="{FF2B5EF4-FFF2-40B4-BE49-F238E27FC236}">
                <a16:creationId xmlns:a16="http://schemas.microsoft.com/office/drawing/2014/main" id="{47563BA6-8810-4939-9979-58BF2C1BB724}"/>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2296737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FFB3DF-E996-444C-97A6-629CCF62BE0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35AB020-DD7B-4536-B419-06C8D14FC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E4D8A88-DA03-4818-B1F8-6DB3393F1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75700A6-7BB4-45D3-B0D3-01E79FE048A7}"/>
              </a:ext>
            </a:extLst>
          </p:cNvPr>
          <p:cNvSpPr>
            <a:spLocks noGrp="1"/>
          </p:cNvSpPr>
          <p:nvPr>
            <p:ph type="dt" sz="half" idx="10"/>
          </p:nvPr>
        </p:nvSpPr>
        <p:spPr/>
        <p:txBody>
          <a:bodyPr/>
          <a:lstStyle/>
          <a:p>
            <a:r>
              <a:rPr lang="fr-FR"/>
              <a:t>29/05/2026</a:t>
            </a:r>
          </a:p>
        </p:txBody>
      </p:sp>
      <p:sp>
        <p:nvSpPr>
          <p:cNvPr id="6" name="Espace réservé du pied de page 5">
            <a:extLst>
              <a:ext uri="{FF2B5EF4-FFF2-40B4-BE49-F238E27FC236}">
                <a16:creationId xmlns:a16="http://schemas.microsoft.com/office/drawing/2014/main" id="{5F385D34-83AE-4F8C-9BD1-383637EEA0E5}"/>
              </a:ext>
            </a:extLst>
          </p:cNvPr>
          <p:cNvSpPr>
            <a:spLocks noGrp="1"/>
          </p:cNvSpPr>
          <p:nvPr>
            <p:ph type="ftr" sz="quarter" idx="11"/>
          </p:nvPr>
        </p:nvSpPr>
        <p:spPr/>
        <p:txBody>
          <a:bodyPr/>
          <a:lstStyle/>
          <a:p>
            <a:r>
              <a:rPr lang="fr-FR"/>
              <a:t>AGATA IJCLAB 2026</a:t>
            </a:r>
          </a:p>
        </p:txBody>
      </p:sp>
      <p:sp>
        <p:nvSpPr>
          <p:cNvPr id="7" name="Espace réservé du numéro de diapositive 6">
            <a:extLst>
              <a:ext uri="{FF2B5EF4-FFF2-40B4-BE49-F238E27FC236}">
                <a16:creationId xmlns:a16="http://schemas.microsoft.com/office/drawing/2014/main" id="{2367AD75-B117-4850-B1AD-A1F547BA9488}"/>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486714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2280B-DFB4-4520-9EA2-B34508B3F53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EA70F58-573B-4D06-BDA3-A36BAB4B0D60}"/>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F7B8D6-C3E3-4344-9E34-F05E90D652E2}"/>
              </a:ext>
            </a:extLst>
          </p:cNvPr>
          <p:cNvSpPr>
            <a:spLocks noGrp="1"/>
          </p:cNvSpPr>
          <p:nvPr>
            <p:ph type="dt" sz="half" idx="10"/>
          </p:nvPr>
        </p:nvSpPr>
        <p:spPr/>
        <p:txBody>
          <a:bodyPr/>
          <a:lstStyle/>
          <a:p>
            <a:r>
              <a:rPr lang="fr-FR"/>
              <a:t>29/05/2026</a:t>
            </a:r>
          </a:p>
        </p:txBody>
      </p:sp>
      <p:sp>
        <p:nvSpPr>
          <p:cNvPr id="5" name="Espace réservé du pied de page 4">
            <a:extLst>
              <a:ext uri="{FF2B5EF4-FFF2-40B4-BE49-F238E27FC236}">
                <a16:creationId xmlns:a16="http://schemas.microsoft.com/office/drawing/2014/main" id="{9E734165-E8C5-46B4-A415-44410A8F615A}"/>
              </a:ext>
            </a:extLst>
          </p:cNvPr>
          <p:cNvSpPr>
            <a:spLocks noGrp="1"/>
          </p:cNvSpPr>
          <p:nvPr>
            <p:ph type="ftr" sz="quarter" idx="11"/>
          </p:nvPr>
        </p:nvSpPr>
        <p:spPr/>
        <p:txBody>
          <a:bodyPr/>
          <a:lstStyle/>
          <a:p>
            <a:r>
              <a:rPr lang="fr-FR"/>
              <a:t>AGATA IJCLAB 2026</a:t>
            </a:r>
          </a:p>
        </p:txBody>
      </p:sp>
      <p:sp>
        <p:nvSpPr>
          <p:cNvPr id="6" name="Espace réservé du numéro de diapositive 5">
            <a:extLst>
              <a:ext uri="{FF2B5EF4-FFF2-40B4-BE49-F238E27FC236}">
                <a16:creationId xmlns:a16="http://schemas.microsoft.com/office/drawing/2014/main" id="{737C88AC-213E-4A34-8ECA-228C7816ADE5}"/>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2996563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4C3D652-57C4-4692-9AE4-ABB6C7480F6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154B8D8-6644-4DE1-8249-F9A42DE48691}"/>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40423C-F5BD-403C-A662-C188D60BE0C6}"/>
              </a:ext>
            </a:extLst>
          </p:cNvPr>
          <p:cNvSpPr>
            <a:spLocks noGrp="1"/>
          </p:cNvSpPr>
          <p:nvPr>
            <p:ph type="dt" sz="half" idx="10"/>
          </p:nvPr>
        </p:nvSpPr>
        <p:spPr/>
        <p:txBody>
          <a:bodyPr/>
          <a:lstStyle/>
          <a:p>
            <a:r>
              <a:rPr lang="fr-FR"/>
              <a:t>29/05/2026</a:t>
            </a:r>
          </a:p>
        </p:txBody>
      </p:sp>
      <p:sp>
        <p:nvSpPr>
          <p:cNvPr id="5" name="Espace réservé du pied de page 4">
            <a:extLst>
              <a:ext uri="{FF2B5EF4-FFF2-40B4-BE49-F238E27FC236}">
                <a16:creationId xmlns:a16="http://schemas.microsoft.com/office/drawing/2014/main" id="{6EE8F49A-36F0-4772-B67F-06C0B891C75C}"/>
              </a:ext>
            </a:extLst>
          </p:cNvPr>
          <p:cNvSpPr>
            <a:spLocks noGrp="1"/>
          </p:cNvSpPr>
          <p:nvPr>
            <p:ph type="ftr" sz="quarter" idx="11"/>
          </p:nvPr>
        </p:nvSpPr>
        <p:spPr/>
        <p:txBody>
          <a:bodyPr/>
          <a:lstStyle/>
          <a:p>
            <a:r>
              <a:rPr lang="fr-FR"/>
              <a:t>AGATA IJCLAB 2026</a:t>
            </a:r>
          </a:p>
        </p:txBody>
      </p:sp>
      <p:sp>
        <p:nvSpPr>
          <p:cNvPr id="6" name="Espace réservé du numéro de diapositive 5">
            <a:extLst>
              <a:ext uri="{FF2B5EF4-FFF2-40B4-BE49-F238E27FC236}">
                <a16:creationId xmlns:a16="http://schemas.microsoft.com/office/drawing/2014/main" id="{442DCA83-4F92-47E7-A343-918B87789E21}"/>
              </a:ext>
            </a:extLst>
          </p:cNvPr>
          <p:cNvSpPr>
            <a:spLocks noGrp="1"/>
          </p:cNvSpPr>
          <p:nvPr>
            <p:ph type="sldNum" sz="quarter" idx="12"/>
          </p:nvPr>
        </p:nvSpPr>
        <p:spPr/>
        <p:txBody>
          <a:bodyPr/>
          <a:lstStyle/>
          <a:p>
            <a:fld id="{70DFA049-F982-41CE-9F12-6F08E4FC7763}" type="slidenum">
              <a:rPr lang="fr-FR" smtClean="0"/>
              <a:t>‹N°›</a:t>
            </a:fld>
            <a:endParaRPr lang="fr-FR"/>
          </a:p>
        </p:txBody>
      </p:sp>
    </p:spTree>
    <p:extLst>
      <p:ext uri="{BB962C8B-B14F-4D97-AF65-F5344CB8AC3E}">
        <p14:creationId xmlns:p14="http://schemas.microsoft.com/office/powerpoint/2010/main" val="61370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54E8F-C072-46CC-865F-3DF1AA29401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22C205E-2942-40DD-B24A-152B6E582B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19DB899-CE34-4DC0-8D6A-3D4962E5A0CB}"/>
              </a:ext>
            </a:extLst>
          </p:cNvPr>
          <p:cNvSpPr>
            <a:spLocks noGrp="1"/>
          </p:cNvSpPr>
          <p:nvPr>
            <p:ph type="dt" sz="half" idx="10"/>
          </p:nvPr>
        </p:nvSpPr>
        <p:spPr/>
        <p:txBody>
          <a:bodyPr/>
          <a:lstStyle/>
          <a:p>
            <a:r>
              <a:rPr lang="fr-FR"/>
              <a:t>29/05/2026</a:t>
            </a:r>
          </a:p>
        </p:txBody>
      </p:sp>
      <p:sp>
        <p:nvSpPr>
          <p:cNvPr id="5" name="Espace réservé du pied de page 4">
            <a:extLst>
              <a:ext uri="{FF2B5EF4-FFF2-40B4-BE49-F238E27FC236}">
                <a16:creationId xmlns:a16="http://schemas.microsoft.com/office/drawing/2014/main" id="{29520ABA-A4E4-4384-BB67-3107F4E198BA}"/>
              </a:ext>
            </a:extLst>
          </p:cNvPr>
          <p:cNvSpPr>
            <a:spLocks noGrp="1"/>
          </p:cNvSpPr>
          <p:nvPr>
            <p:ph type="ftr" sz="quarter" idx="11"/>
          </p:nvPr>
        </p:nvSpPr>
        <p:spPr/>
        <p:txBody>
          <a:bodyPr/>
          <a:lstStyle/>
          <a:p>
            <a:r>
              <a:rPr lang="fr-FR"/>
              <a:t>AGATA IJCLAB 2026</a:t>
            </a:r>
          </a:p>
        </p:txBody>
      </p:sp>
      <p:sp>
        <p:nvSpPr>
          <p:cNvPr id="6" name="Espace réservé du numéro de diapositive 5">
            <a:extLst>
              <a:ext uri="{FF2B5EF4-FFF2-40B4-BE49-F238E27FC236}">
                <a16:creationId xmlns:a16="http://schemas.microsoft.com/office/drawing/2014/main" id="{F56AA63C-EE13-4D86-B2C6-A291FE9F3619}"/>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265837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4DAA0F-0A38-4DC3-B8D0-F5B8B8B1DC2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73F29C-E66F-4F47-A03C-3B6E116EDCC5}"/>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3D6F3F7-5B4E-4245-839C-88216A8226E5}"/>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3BA134D-F8DD-46B3-BDE9-D52A55AEC998}"/>
              </a:ext>
            </a:extLst>
          </p:cNvPr>
          <p:cNvSpPr>
            <a:spLocks noGrp="1"/>
          </p:cNvSpPr>
          <p:nvPr>
            <p:ph type="dt" sz="half" idx="10"/>
          </p:nvPr>
        </p:nvSpPr>
        <p:spPr/>
        <p:txBody>
          <a:bodyPr/>
          <a:lstStyle/>
          <a:p>
            <a:r>
              <a:rPr lang="fr-FR"/>
              <a:t>29/05/2026</a:t>
            </a:r>
          </a:p>
        </p:txBody>
      </p:sp>
      <p:sp>
        <p:nvSpPr>
          <p:cNvPr id="6" name="Espace réservé du pied de page 5">
            <a:extLst>
              <a:ext uri="{FF2B5EF4-FFF2-40B4-BE49-F238E27FC236}">
                <a16:creationId xmlns:a16="http://schemas.microsoft.com/office/drawing/2014/main" id="{A3B4AF58-3F30-41A6-AB6A-649BB9441C67}"/>
              </a:ext>
            </a:extLst>
          </p:cNvPr>
          <p:cNvSpPr>
            <a:spLocks noGrp="1"/>
          </p:cNvSpPr>
          <p:nvPr>
            <p:ph type="ftr" sz="quarter" idx="11"/>
          </p:nvPr>
        </p:nvSpPr>
        <p:spPr/>
        <p:txBody>
          <a:bodyPr/>
          <a:lstStyle/>
          <a:p>
            <a:r>
              <a:rPr lang="fr-FR"/>
              <a:t>AGATA IJCLAB 2026</a:t>
            </a:r>
          </a:p>
        </p:txBody>
      </p:sp>
      <p:sp>
        <p:nvSpPr>
          <p:cNvPr id="7" name="Espace réservé du numéro de diapositive 6">
            <a:extLst>
              <a:ext uri="{FF2B5EF4-FFF2-40B4-BE49-F238E27FC236}">
                <a16:creationId xmlns:a16="http://schemas.microsoft.com/office/drawing/2014/main" id="{32C2D8E5-4736-4CA4-BB96-E81589578DEB}"/>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3950187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D2F09A-2F09-465D-9B7E-63CB63EE3E7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AF6EC76-1958-42D2-9065-FA8142D92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9FC332BF-9CFC-4131-9C9C-26972F18AD67}"/>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E72C046-2D87-4F04-BC78-D1E4973A7B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B7BE434-4979-4D22-BC9C-559610E6EB00}"/>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0666B44-28D2-49C7-B932-59354AFF99E3}"/>
              </a:ext>
            </a:extLst>
          </p:cNvPr>
          <p:cNvSpPr>
            <a:spLocks noGrp="1"/>
          </p:cNvSpPr>
          <p:nvPr>
            <p:ph type="dt" sz="half" idx="10"/>
          </p:nvPr>
        </p:nvSpPr>
        <p:spPr/>
        <p:txBody>
          <a:bodyPr/>
          <a:lstStyle/>
          <a:p>
            <a:r>
              <a:rPr lang="fr-FR"/>
              <a:t>29/05/2026</a:t>
            </a:r>
          </a:p>
        </p:txBody>
      </p:sp>
      <p:sp>
        <p:nvSpPr>
          <p:cNvPr id="8" name="Espace réservé du pied de page 7">
            <a:extLst>
              <a:ext uri="{FF2B5EF4-FFF2-40B4-BE49-F238E27FC236}">
                <a16:creationId xmlns:a16="http://schemas.microsoft.com/office/drawing/2014/main" id="{38252399-E3A2-4E57-97FA-5B6C42730D10}"/>
              </a:ext>
            </a:extLst>
          </p:cNvPr>
          <p:cNvSpPr>
            <a:spLocks noGrp="1"/>
          </p:cNvSpPr>
          <p:nvPr>
            <p:ph type="ftr" sz="quarter" idx="11"/>
          </p:nvPr>
        </p:nvSpPr>
        <p:spPr/>
        <p:txBody>
          <a:bodyPr/>
          <a:lstStyle/>
          <a:p>
            <a:r>
              <a:rPr lang="fr-FR"/>
              <a:t>AGATA IJCLAB 2026</a:t>
            </a:r>
          </a:p>
        </p:txBody>
      </p:sp>
      <p:sp>
        <p:nvSpPr>
          <p:cNvPr id="9" name="Espace réservé du numéro de diapositive 8">
            <a:extLst>
              <a:ext uri="{FF2B5EF4-FFF2-40B4-BE49-F238E27FC236}">
                <a16:creationId xmlns:a16="http://schemas.microsoft.com/office/drawing/2014/main" id="{1BB25FB4-7212-4D42-A66B-298E80A21D0F}"/>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366284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F7678D-16E5-4B09-9E9E-AFB923E67E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EFBB9B6-52B9-4CB7-BBD6-E8BB33F2794F}"/>
              </a:ext>
            </a:extLst>
          </p:cNvPr>
          <p:cNvSpPr>
            <a:spLocks noGrp="1"/>
          </p:cNvSpPr>
          <p:nvPr>
            <p:ph type="dt" sz="half" idx="10"/>
          </p:nvPr>
        </p:nvSpPr>
        <p:spPr/>
        <p:txBody>
          <a:bodyPr/>
          <a:lstStyle/>
          <a:p>
            <a:r>
              <a:rPr lang="fr-FR"/>
              <a:t>29/05/2026</a:t>
            </a:r>
          </a:p>
        </p:txBody>
      </p:sp>
      <p:sp>
        <p:nvSpPr>
          <p:cNvPr id="4" name="Espace réservé du pied de page 3">
            <a:extLst>
              <a:ext uri="{FF2B5EF4-FFF2-40B4-BE49-F238E27FC236}">
                <a16:creationId xmlns:a16="http://schemas.microsoft.com/office/drawing/2014/main" id="{487EB02A-29E4-4EC0-AF9B-CAF02FF126E9}"/>
              </a:ext>
            </a:extLst>
          </p:cNvPr>
          <p:cNvSpPr>
            <a:spLocks noGrp="1"/>
          </p:cNvSpPr>
          <p:nvPr>
            <p:ph type="ftr" sz="quarter" idx="11"/>
          </p:nvPr>
        </p:nvSpPr>
        <p:spPr/>
        <p:txBody>
          <a:bodyPr/>
          <a:lstStyle/>
          <a:p>
            <a:r>
              <a:rPr lang="fr-FR"/>
              <a:t>AGATA IJCLAB 2026</a:t>
            </a:r>
          </a:p>
        </p:txBody>
      </p:sp>
      <p:sp>
        <p:nvSpPr>
          <p:cNvPr id="5" name="Espace réservé du numéro de diapositive 4">
            <a:extLst>
              <a:ext uri="{FF2B5EF4-FFF2-40B4-BE49-F238E27FC236}">
                <a16:creationId xmlns:a16="http://schemas.microsoft.com/office/drawing/2014/main" id="{25F725D7-40B7-4F12-A339-B8A77FE6C4AC}"/>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203778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88C752F-7DC8-4390-A124-4CB5DC085A94}"/>
              </a:ext>
            </a:extLst>
          </p:cNvPr>
          <p:cNvSpPr>
            <a:spLocks noGrp="1"/>
          </p:cNvSpPr>
          <p:nvPr>
            <p:ph type="dt" sz="half" idx="10"/>
          </p:nvPr>
        </p:nvSpPr>
        <p:spPr/>
        <p:txBody>
          <a:bodyPr/>
          <a:lstStyle/>
          <a:p>
            <a:r>
              <a:rPr lang="fr-FR"/>
              <a:t>29/05/2026</a:t>
            </a:r>
          </a:p>
        </p:txBody>
      </p:sp>
      <p:sp>
        <p:nvSpPr>
          <p:cNvPr id="3" name="Espace réservé du pied de page 2">
            <a:extLst>
              <a:ext uri="{FF2B5EF4-FFF2-40B4-BE49-F238E27FC236}">
                <a16:creationId xmlns:a16="http://schemas.microsoft.com/office/drawing/2014/main" id="{21642F4B-6912-4703-A3BC-6C4D2CF6A919}"/>
              </a:ext>
            </a:extLst>
          </p:cNvPr>
          <p:cNvSpPr>
            <a:spLocks noGrp="1"/>
          </p:cNvSpPr>
          <p:nvPr>
            <p:ph type="ftr" sz="quarter" idx="11"/>
          </p:nvPr>
        </p:nvSpPr>
        <p:spPr/>
        <p:txBody>
          <a:bodyPr/>
          <a:lstStyle/>
          <a:p>
            <a:r>
              <a:rPr lang="fr-FR"/>
              <a:t>AGATA IJCLAB 2026</a:t>
            </a:r>
          </a:p>
        </p:txBody>
      </p:sp>
      <p:sp>
        <p:nvSpPr>
          <p:cNvPr id="4" name="Espace réservé du numéro de diapositive 3">
            <a:extLst>
              <a:ext uri="{FF2B5EF4-FFF2-40B4-BE49-F238E27FC236}">
                <a16:creationId xmlns:a16="http://schemas.microsoft.com/office/drawing/2014/main" id="{5080AF4A-778C-43D3-90D8-78F7DA9E1D9A}"/>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327487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44576-51B8-4FF9-94CD-96183D4F352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51A0211-DD83-4320-8D53-030DE05D5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ED7685F-2234-4865-90E1-BC3FCCE27D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4403099-CAF1-4251-BD65-707D314A1FF6}"/>
              </a:ext>
            </a:extLst>
          </p:cNvPr>
          <p:cNvSpPr>
            <a:spLocks noGrp="1"/>
          </p:cNvSpPr>
          <p:nvPr>
            <p:ph type="dt" sz="half" idx="10"/>
          </p:nvPr>
        </p:nvSpPr>
        <p:spPr/>
        <p:txBody>
          <a:bodyPr/>
          <a:lstStyle/>
          <a:p>
            <a:r>
              <a:rPr lang="fr-FR"/>
              <a:t>29/05/2026</a:t>
            </a:r>
          </a:p>
        </p:txBody>
      </p:sp>
      <p:sp>
        <p:nvSpPr>
          <p:cNvPr id="6" name="Espace réservé du pied de page 5">
            <a:extLst>
              <a:ext uri="{FF2B5EF4-FFF2-40B4-BE49-F238E27FC236}">
                <a16:creationId xmlns:a16="http://schemas.microsoft.com/office/drawing/2014/main" id="{74AECA8A-41FA-4092-AA05-4874B588827C}"/>
              </a:ext>
            </a:extLst>
          </p:cNvPr>
          <p:cNvSpPr>
            <a:spLocks noGrp="1"/>
          </p:cNvSpPr>
          <p:nvPr>
            <p:ph type="ftr" sz="quarter" idx="11"/>
          </p:nvPr>
        </p:nvSpPr>
        <p:spPr/>
        <p:txBody>
          <a:bodyPr/>
          <a:lstStyle/>
          <a:p>
            <a:r>
              <a:rPr lang="fr-FR"/>
              <a:t>AGATA IJCLAB 2026</a:t>
            </a:r>
          </a:p>
        </p:txBody>
      </p:sp>
      <p:sp>
        <p:nvSpPr>
          <p:cNvPr id="7" name="Espace réservé du numéro de diapositive 6">
            <a:extLst>
              <a:ext uri="{FF2B5EF4-FFF2-40B4-BE49-F238E27FC236}">
                <a16:creationId xmlns:a16="http://schemas.microsoft.com/office/drawing/2014/main" id="{11381288-4920-4703-B49E-505CDC36BA91}"/>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316934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E2B277-CF86-4488-9F85-FE226134096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C6B7B63-5728-4591-8C6F-12F423FCB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34D3BB9-06A1-4F1A-8769-28D57687F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B067FBB-102E-4D53-A741-51AB97C4FC4E}"/>
              </a:ext>
            </a:extLst>
          </p:cNvPr>
          <p:cNvSpPr>
            <a:spLocks noGrp="1"/>
          </p:cNvSpPr>
          <p:nvPr>
            <p:ph type="dt" sz="half" idx="10"/>
          </p:nvPr>
        </p:nvSpPr>
        <p:spPr/>
        <p:txBody>
          <a:bodyPr/>
          <a:lstStyle/>
          <a:p>
            <a:r>
              <a:rPr lang="fr-FR"/>
              <a:t>29/05/2026</a:t>
            </a:r>
          </a:p>
        </p:txBody>
      </p:sp>
      <p:sp>
        <p:nvSpPr>
          <p:cNvPr id="6" name="Espace réservé du pied de page 5">
            <a:extLst>
              <a:ext uri="{FF2B5EF4-FFF2-40B4-BE49-F238E27FC236}">
                <a16:creationId xmlns:a16="http://schemas.microsoft.com/office/drawing/2014/main" id="{7CAAFC88-48E5-4C3F-B10A-EC2D419ABEA0}"/>
              </a:ext>
            </a:extLst>
          </p:cNvPr>
          <p:cNvSpPr>
            <a:spLocks noGrp="1"/>
          </p:cNvSpPr>
          <p:nvPr>
            <p:ph type="ftr" sz="quarter" idx="11"/>
          </p:nvPr>
        </p:nvSpPr>
        <p:spPr/>
        <p:txBody>
          <a:bodyPr/>
          <a:lstStyle/>
          <a:p>
            <a:r>
              <a:rPr lang="fr-FR"/>
              <a:t>AGATA IJCLAB 2026</a:t>
            </a:r>
          </a:p>
        </p:txBody>
      </p:sp>
      <p:sp>
        <p:nvSpPr>
          <p:cNvPr id="7" name="Espace réservé du numéro de diapositive 6">
            <a:extLst>
              <a:ext uri="{FF2B5EF4-FFF2-40B4-BE49-F238E27FC236}">
                <a16:creationId xmlns:a16="http://schemas.microsoft.com/office/drawing/2014/main" id="{958A0B77-1F36-4C59-B3E2-A34DB5488565}"/>
              </a:ext>
            </a:extLst>
          </p:cNvPr>
          <p:cNvSpPr>
            <a:spLocks noGrp="1"/>
          </p:cNvSpPr>
          <p:nvPr>
            <p:ph type="sldNum" sz="quarter" idx="12"/>
          </p:nvPr>
        </p:nvSpPr>
        <p:spPr/>
        <p:txBody>
          <a:bodyPr/>
          <a:lstStyle/>
          <a:p>
            <a:fld id="{77981A2A-2C9A-423D-90D3-2EC6DAECEFEF}" type="slidenum">
              <a:rPr lang="fr-FR" smtClean="0"/>
              <a:t>‹N°›</a:t>
            </a:fld>
            <a:endParaRPr lang="fr-FR"/>
          </a:p>
        </p:txBody>
      </p:sp>
    </p:spTree>
    <p:extLst>
      <p:ext uri="{BB962C8B-B14F-4D97-AF65-F5344CB8AC3E}">
        <p14:creationId xmlns:p14="http://schemas.microsoft.com/office/powerpoint/2010/main" val="2251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A78D4A-50E4-4AB8-B1B4-8FD6768FCD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0F6A437-CFE7-49FC-9703-8AE884F4A3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9A01E1-7D91-4634-9544-EC6FA6B019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29/05/2026</a:t>
            </a:r>
          </a:p>
        </p:txBody>
      </p:sp>
      <p:sp>
        <p:nvSpPr>
          <p:cNvPr id="5" name="Espace réservé du pied de page 4">
            <a:extLst>
              <a:ext uri="{FF2B5EF4-FFF2-40B4-BE49-F238E27FC236}">
                <a16:creationId xmlns:a16="http://schemas.microsoft.com/office/drawing/2014/main" id="{1C892DB5-1E53-4C81-988A-FD5E9D2F54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AGATA IJCLAB 2026</a:t>
            </a:r>
          </a:p>
        </p:txBody>
      </p:sp>
      <p:sp>
        <p:nvSpPr>
          <p:cNvPr id="6" name="Espace réservé du numéro de diapositive 5">
            <a:extLst>
              <a:ext uri="{FF2B5EF4-FFF2-40B4-BE49-F238E27FC236}">
                <a16:creationId xmlns:a16="http://schemas.microsoft.com/office/drawing/2014/main" id="{44E4386F-E641-4489-BDA4-0A5CCC426B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81A2A-2C9A-423D-90D3-2EC6DAECEFEF}" type="slidenum">
              <a:rPr lang="fr-FR" smtClean="0"/>
              <a:t>‹N°›</a:t>
            </a:fld>
            <a:endParaRPr lang="fr-FR"/>
          </a:p>
        </p:txBody>
      </p:sp>
    </p:spTree>
    <p:extLst>
      <p:ext uri="{BB962C8B-B14F-4D97-AF65-F5344CB8AC3E}">
        <p14:creationId xmlns:p14="http://schemas.microsoft.com/office/powerpoint/2010/main" val="2752339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9795B42-FD5E-48C0-A36C-5632D30EA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EEB36ED-29A1-4F06-B789-3DEEBB3D8C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C6CBF7-DE1A-4469-8780-C1A6F6082A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29/05/2026</a:t>
            </a:r>
          </a:p>
        </p:txBody>
      </p:sp>
      <p:sp>
        <p:nvSpPr>
          <p:cNvPr id="5" name="Espace réservé du pied de page 4">
            <a:extLst>
              <a:ext uri="{FF2B5EF4-FFF2-40B4-BE49-F238E27FC236}">
                <a16:creationId xmlns:a16="http://schemas.microsoft.com/office/drawing/2014/main" id="{48091967-D77B-4B28-BDF2-C64A9F80FC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AGATA IJCLAB 2026</a:t>
            </a:r>
          </a:p>
        </p:txBody>
      </p:sp>
      <p:sp>
        <p:nvSpPr>
          <p:cNvPr id="6" name="Espace réservé du numéro de diapositive 5">
            <a:extLst>
              <a:ext uri="{FF2B5EF4-FFF2-40B4-BE49-F238E27FC236}">
                <a16:creationId xmlns:a16="http://schemas.microsoft.com/office/drawing/2014/main" id="{2C055FC4-8883-4958-BC1D-BA7902425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FA049-F982-41CE-9F12-6F08E4FC7763}" type="slidenum">
              <a:rPr lang="fr-FR" smtClean="0"/>
              <a:t>‹N°›</a:t>
            </a:fld>
            <a:endParaRPr lang="fr-FR"/>
          </a:p>
        </p:txBody>
      </p:sp>
    </p:spTree>
    <p:extLst>
      <p:ext uri="{BB962C8B-B14F-4D97-AF65-F5344CB8AC3E}">
        <p14:creationId xmlns:p14="http://schemas.microsoft.com/office/powerpoint/2010/main" val="30926859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hemeOverride" Target="../theme/themeOverride4.xml"/><Relationship Id="rId5" Type="http://schemas.openxmlformats.org/officeDocument/2006/relationships/image" Target="../media/image6.pn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hemeOverride" Target="../theme/themeOverr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12.xml"/><Relationship Id="rId1" Type="http://schemas.openxmlformats.org/officeDocument/2006/relationships/themeOverride" Target="../theme/themeOverride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2"/>
          </p:nvPr>
        </p:nvSpPr>
        <p:spPr>
          <a:xfrm>
            <a:off x="2153274" y="3376882"/>
            <a:ext cx="7243252" cy="2763682"/>
          </a:xfrm>
        </p:spPr>
        <p:txBody>
          <a:bodyPr/>
          <a:lstStyle/>
          <a:p>
            <a:pPr marL="0" indent="0">
              <a:buNone/>
            </a:pPr>
            <a:endParaRPr lang="fr-FR" dirty="0">
              <a:latin typeface="Comic Sans MS" panose="030F0902030302020204" pitchFamily="66" charset="0"/>
            </a:endParaRPr>
          </a:p>
          <a:p>
            <a:endParaRPr lang="fr-FR" dirty="0">
              <a:latin typeface="Comic Sans MS" panose="030F0902030302020204" pitchFamily="66" charset="0"/>
            </a:endParaRPr>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latin typeface="Comic Sans MS" panose="030F0902030302020204" pitchFamily="66" charset="0"/>
              </a:rPr>
              <a:pPr/>
              <a:t>1</a:t>
            </a:fld>
            <a:endParaRPr lang="fr-FR" dirty="0">
              <a:latin typeface="Comic Sans MS" panose="030F0902030302020204" pitchFamily="66" charset="0"/>
            </a:endParaRPr>
          </a:p>
        </p:txBody>
      </p:sp>
      <p:sp>
        <p:nvSpPr>
          <p:cNvPr id="2" name="ZoneTexte 1">
            <a:extLst>
              <a:ext uri="{FF2B5EF4-FFF2-40B4-BE49-F238E27FC236}">
                <a16:creationId xmlns:a16="http://schemas.microsoft.com/office/drawing/2014/main" id="{7F12160C-9422-48E2-B33F-19D4560B926E}"/>
              </a:ext>
            </a:extLst>
          </p:cNvPr>
          <p:cNvSpPr txBox="1"/>
          <p:nvPr/>
        </p:nvSpPr>
        <p:spPr>
          <a:xfrm>
            <a:off x="1408018" y="1713865"/>
            <a:ext cx="10128985" cy="3046988"/>
          </a:xfrm>
          <a:prstGeom prst="rect">
            <a:avLst/>
          </a:prstGeom>
          <a:noFill/>
        </p:spPr>
        <p:txBody>
          <a:bodyPr wrap="square" rtlCol="0">
            <a:spAutoFit/>
          </a:bodyPr>
          <a:lstStyle/>
          <a:p>
            <a:pPr algn="ctr"/>
            <a:r>
              <a:rPr lang="fr-FR" sz="4000" dirty="0">
                <a:latin typeface="Comic Sans MS" panose="030F0902030302020204" pitchFamily="66" charset="0"/>
              </a:rPr>
              <a:t>AGATA Project</a:t>
            </a:r>
          </a:p>
          <a:p>
            <a:pPr algn="ctr"/>
            <a:endParaRPr lang="fr-FR" sz="4000" dirty="0">
              <a:latin typeface="Comic Sans MS" panose="030F0902030302020204" pitchFamily="66" charset="0"/>
            </a:endParaRPr>
          </a:p>
          <a:p>
            <a:pPr algn="ctr"/>
            <a:r>
              <a:rPr lang="fr-FR" sz="3600" dirty="0">
                <a:latin typeface="Comic Sans MS" panose="030F0902030302020204" pitchFamily="66" charset="0"/>
              </a:rPr>
              <a:t>12 </a:t>
            </a:r>
            <a:r>
              <a:rPr lang="fr-FR" sz="3600" dirty="0" err="1">
                <a:latin typeface="Comic Sans MS" panose="030F0902030302020204" pitchFamily="66" charset="0"/>
              </a:rPr>
              <a:t>link</a:t>
            </a:r>
            <a:r>
              <a:rPr lang="fr-FR" sz="3600" dirty="0">
                <a:latin typeface="Comic Sans MS" panose="030F0902030302020204" pitchFamily="66" charset="0"/>
              </a:rPr>
              <a:t> Bay STARE and EMC issues monitoring</a:t>
            </a:r>
          </a:p>
          <a:p>
            <a:pPr algn="ctr"/>
            <a:endParaRPr lang="fr-FR" sz="2400" dirty="0">
              <a:latin typeface="Comic Sans MS" panose="030F0902030302020204" pitchFamily="66" charset="0"/>
            </a:endParaRPr>
          </a:p>
          <a:p>
            <a:pPr algn="ctr"/>
            <a:r>
              <a:rPr lang="fr-FR" sz="2000" dirty="0">
                <a:latin typeface="Comic Sans MS" panose="030F0902030302020204" pitchFamily="66" charset="0"/>
              </a:rPr>
              <a:t>N. </a:t>
            </a:r>
            <a:r>
              <a:rPr lang="fr-FR" sz="2000" dirty="0" err="1">
                <a:latin typeface="Comic Sans MS" panose="030F0902030302020204" pitchFamily="66" charset="0"/>
              </a:rPr>
              <a:t>Karkour</a:t>
            </a:r>
            <a:r>
              <a:rPr lang="fr-FR" sz="2000" dirty="0">
                <a:latin typeface="Comic Sans MS" panose="030F0902030302020204" pitchFamily="66" charset="0"/>
              </a:rPr>
              <a:t> et al.</a:t>
            </a:r>
            <a:endParaRPr lang="fr-FR" sz="2400" dirty="0">
              <a:latin typeface="Comic Sans MS" panose="030F0902030302020204" pitchFamily="66" charset="0"/>
            </a:endParaRPr>
          </a:p>
          <a:p>
            <a:pPr algn="ctr"/>
            <a:endParaRPr lang="fr-FR" sz="2800" dirty="0">
              <a:latin typeface="Comic Sans MS" panose="030F0902030302020204" pitchFamily="66" charset="0"/>
            </a:endParaRPr>
          </a:p>
        </p:txBody>
      </p:sp>
      <p:sp>
        <p:nvSpPr>
          <p:cNvPr id="4" name="Espace réservé de la date 3">
            <a:extLst>
              <a:ext uri="{FF2B5EF4-FFF2-40B4-BE49-F238E27FC236}">
                <a16:creationId xmlns:a16="http://schemas.microsoft.com/office/drawing/2014/main" id="{BB6AEBCB-0187-344B-864D-D4FF557E09FB}"/>
              </a:ext>
            </a:extLst>
          </p:cNvPr>
          <p:cNvSpPr>
            <a:spLocks noGrp="1"/>
          </p:cNvSpPr>
          <p:nvPr>
            <p:ph type="dt" sz="half" idx="10"/>
          </p:nvPr>
        </p:nvSpPr>
        <p:spPr/>
        <p:txBody>
          <a:bodyPr/>
          <a:lstStyle/>
          <a:p>
            <a:r>
              <a:rPr lang="fr-FR">
                <a:latin typeface="Comic Sans MS" panose="030F0902030302020204" pitchFamily="66" charset="0"/>
              </a:rPr>
              <a:t>29/05/2026</a:t>
            </a:r>
            <a:endParaRPr lang="fr-FR" dirty="0">
              <a:latin typeface="Comic Sans MS" panose="030F0902030302020204" pitchFamily="66" charset="0"/>
            </a:endParaRPr>
          </a:p>
        </p:txBody>
      </p:sp>
      <p:sp>
        <p:nvSpPr>
          <p:cNvPr id="6" name="Espace réservé du pied de page 5">
            <a:extLst>
              <a:ext uri="{FF2B5EF4-FFF2-40B4-BE49-F238E27FC236}">
                <a16:creationId xmlns:a16="http://schemas.microsoft.com/office/drawing/2014/main" id="{2FACFBFF-B382-0C40-A953-02F1741402E2}"/>
              </a:ext>
            </a:extLst>
          </p:cNvPr>
          <p:cNvSpPr>
            <a:spLocks noGrp="1"/>
          </p:cNvSpPr>
          <p:nvPr>
            <p:ph type="ftr" sz="quarter" idx="11"/>
          </p:nvPr>
        </p:nvSpPr>
        <p:spPr/>
        <p:txBody>
          <a:bodyPr/>
          <a:lstStyle/>
          <a:p>
            <a:r>
              <a:rPr lang="fr-FR">
                <a:latin typeface="Comic Sans MS" panose="030F0902030302020204" pitchFamily="66" charset="0"/>
              </a:rPr>
              <a:t>AGATA IJCLAB 2026</a:t>
            </a:r>
            <a:endParaRPr lang="fr-FR" dirty="0">
              <a:latin typeface="Comic Sans MS" panose="030F0902030302020204" pitchFamily="66" charset="0"/>
            </a:endParaRPr>
          </a:p>
        </p:txBody>
      </p:sp>
    </p:spTree>
    <p:extLst>
      <p:ext uri="{BB962C8B-B14F-4D97-AF65-F5344CB8AC3E}">
        <p14:creationId xmlns:p14="http://schemas.microsoft.com/office/powerpoint/2010/main" val="97776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0F7BB518-908E-177C-DF3D-430F83BD1CD4}"/>
              </a:ext>
            </a:extLst>
          </p:cNvPr>
          <p:cNvSpPr>
            <a:spLocks noGrp="1"/>
          </p:cNvSpPr>
          <p:nvPr>
            <p:ph type="dt" sz="half" idx="10"/>
          </p:nvPr>
        </p:nvSpPr>
        <p:spPr/>
        <p:txBody>
          <a:bodyPr/>
          <a:lstStyle/>
          <a:p>
            <a:r>
              <a:rPr lang="fr-FR"/>
              <a:t>29/05/2026</a:t>
            </a:r>
            <a:endParaRPr lang="fr-FR" dirty="0"/>
          </a:p>
        </p:txBody>
      </p:sp>
      <p:sp>
        <p:nvSpPr>
          <p:cNvPr id="7" name="Espace réservé du pied de page 6">
            <a:extLst>
              <a:ext uri="{FF2B5EF4-FFF2-40B4-BE49-F238E27FC236}">
                <a16:creationId xmlns:a16="http://schemas.microsoft.com/office/drawing/2014/main" id="{43F55A21-B5D2-89A8-8912-542BE97EC877}"/>
              </a:ext>
            </a:extLst>
          </p:cNvPr>
          <p:cNvSpPr>
            <a:spLocks noGrp="1"/>
          </p:cNvSpPr>
          <p:nvPr>
            <p:ph type="ftr" sz="quarter" idx="11"/>
          </p:nvPr>
        </p:nvSpPr>
        <p:spPr/>
        <p:txBody>
          <a:bodyPr/>
          <a:lstStyle/>
          <a:p>
            <a:r>
              <a:rPr lang="fr-FR"/>
              <a:t>AGATA IJCLAB 2026</a:t>
            </a:r>
            <a:endParaRPr lang="fr-FR" dirty="0"/>
          </a:p>
        </p:txBody>
      </p:sp>
      <p:sp>
        <p:nvSpPr>
          <p:cNvPr id="8" name="Espace réservé du numéro de diapositive 7">
            <a:extLst>
              <a:ext uri="{FF2B5EF4-FFF2-40B4-BE49-F238E27FC236}">
                <a16:creationId xmlns:a16="http://schemas.microsoft.com/office/drawing/2014/main" id="{5B3B1E14-AA92-602D-CFB0-1560BA1ACA9F}"/>
              </a:ext>
            </a:extLst>
          </p:cNvPr>
          <p:cNvSpPr>
            <a:spLocks noGrp="1"/>
          </p:cNvSpPr>
          <p:nvPr>
            <p:ph type="sldNum" sz="quarter" idx="12"/>
          </p:nvPr>
        </p:nvSpPr>
        <p:spPr/>
        <p:txBody>
          <a:bodyPr/>
          <a:lstStyle/>
          <a:p>
            <a:fld id="{77E71596-5F9D-49C5-9701-16B3CA54319D}" type="slidenum">
              <a:rPr lang="fr-FR" smtClean="0"/>
              <a:pPr/>
              <a:t>10</a:t>
            </a:fld>
            <a:endParaRPr lang="fr-FR" dirty="0"/>
          </a:p>
        </p:txBody>
      </p:sp>
      <p:sp>
        <p:nvSpPr>
          <p:cNvPr id="11" name="ZoneTexte 10">
            <a:extLst>
              <a:ext uri="{FF2B5EF4-FFF2-40B4-BE49-F238E27FC236}">
                <a16:creationId xmlns:a16="http://schemas.microsoft.com/office/drawing/2014/main" id="{198D1057-A11E-F3F1-C5AF-CCB081B368AF}"/>
              </a:ext>
            </a:extLst>
          </p:cNvPr>
          <p:cNvSpPr txBox="1"/>
          <p:nvPr/>
        </p:nvSpPr>
        <p:spPr>
          <a:xfrm>
            <a:off x="2466196" y="1042377"/>
            <a:ext cx="8138984" cy="5221246"/>
          </a:xfrm>
          <a:prstGeom prst="rect">
            <a:avLst/>
          </a:prstGeom>
          <a:noFill/>
        </p:spPr>
        <p:txBody>
          <a:bodyPr wrap="square">
            <a:normAutofit fontScale="92500" lnSpcReduction="10000"/>
          </a:bodyPr>
          <a:lstStyle/>
          <a:p>
            <a:pPr marL="285750" indent="-285750">
              <a:spcAft>
                <a:spcPts val="750"/>
              </a:spcAft>
              <a:buFont typeface="Arial" panose="020B0604020202020204" pitchFamily="34" charset="0"/>
              <a:buChar char="•"/>
            </a:pPr>
            <a:r>
              <a:rPr lang="en-US" dirty="0">
                <a:latin typeface="Comic Sans MS" panose="030F0902030302020204" pitchFamily="66" charset="0"/>
              </a:rPr>
              <a:t>Test 1</a:t>
            </a:r>
          </a:p>
          <a:p>
            <a:pPr marL="285750" indent="-285750">
              <a:spcAft>
                <a:spcPts val="750"/>
              </a:spcAft>
              <a:buFont typeface="Arial" panose="020B0604020202020204" pitchFamily="34" charset="0"/>
              <a:buChar char="•"/>
            </a:pPr>
            <a:endParaRPr lang="fr-FR"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18 Stare links @5kHz (AGATA plus PSA)</a:t>
            </a:r>
          </a:p>
          <a:p>
            <a:pPr marL="285750" indent="-285750">
              <a:spcAft>
                <a:spcPts val="750"/>
              </a:spcAft>
              <a:buFont typeface="Arial" panose="020B0604020202020204" pitchFamily="34" charset="0"/>
              <a:buChar char="•"/>
            </a:pPr>
            <a:endParaRPr lang="fr-FR"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SQM-&gt;SQM2ADF-&gt;</a:t>
            </a:r>
            <a:r>
              <a:rPr lang="en-US" dirty="0" err="1">
                <a:latin typeface="Comic Sans MS" panose="030F0902030302020204" pitchFamily="66" charset="0"/>
              </a:rPr>
              <a:t>PreProcessing</a:t>
            </a:r>
            <a:r>
              <a:rPr lang="en-US" dirty="0">
                <a:latin typeface="Comic Sans MS" panose="030F0902030302020204" pitchFamily="66" charset="0"/>
              </a:rPr>
              <a:t>-&gt;PSA-&gt;</a:t>
            </a:r>
            <a:r>
              <a:rPr lang="en-US" dirty="0" err="1">
                <a:latin typeface="Comic Sans MS" panose="030F0902030302020204" pitchFamily="66" charset="0"/>
              </a:rPr>
              <a:t>BasicAFC</a:t>
            </a:r>
            <a:endParaRPr lang="en-US" dirty="0">
              <a:latin typeface="Comic Sans MS" panose="030F0902030302020204" pitchFamily="66" charset="0"/>
            </a:endParaRPr>
          </a:p>
          <a:p>
            <a:pPr marL="285750" indent="-285750">
              <a:spcAft>
                <a:spcPts val="750"/>
              </a:spcAft>
              <a:buFont typeface="Arial" panose="020B0604020202020204" pitchFamily="34" charset="0"/>
              <a:buChar char="•"/>
            </a:pPr>
            <a:endParaRPr lang="fr-FR"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Launch OK (11:10 AM) on all 18 links.</a:t>
            </a:r>
          </a:p>
          <a:p>
            <a:pPr marL="285750" indent="-285750">
              <a:spcAft>
                <a:spcPts val="750"/>
              </a:spcAft>
              <a:buFont typeface="Arial" panose="020B0604020202020204" pitchFamily="34" charset="0"/>
              <a:buChar char="•"/>
            </a:pPr>
            <a:endParaRPr lang="fr-FR"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After a few minutes, link 06C loses packets (received on snode053). Backpressure from the PSA is suspected.</a:t>
            </a:r>
          </a:p>
          <a:p>
            <a:pPr marL="285750" indent="-285750">
              <a:spcAft>
                <a:spcPts val="750"/>
              </a:spcAft>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en-US" dirty="0">
                <a:latin typeface="Comic Sans MS" panose="030F0902030302020204" pitchFamily="66" charset="0"/>
              </a:rPr>
              <a:t>Swapping 06C (snode053) and 06B (snode043): the problem reappears on 06C on snode043 --&gt; confirms the PSA is too slow depending on the frame selected for crystal 06C.</a:t>
            </a:r>
            <a:r>
              <a:rPr lang="fr-FR" dirty="0">
                <a:latin typeface="Comic Sans MS" panose="030F0902030302020204" pitchFamily="66" charset="0"/>
              </a:rPr>
              <a:t> </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Apart </a:t>
            </a:r>
            <a:r>
              <a:rPr lang="fr-FR" dirty="0" err="1">
                <a:latin typeface="Comic Sans MS" panose="030F0902030302020204" pitchFamily="66" charset="0"/>
              </a:rPr>
              <a:t>from</a:t>
            </a:r>
            <a:r>
              <a:rPr lang="fr-FR" dirty="0">
                <a:latin typeface="Comic Sans MS" panose="030F0902030302020204" pitchFamily="66" charset="0"/>
              </a:rPr>
              <a:t> </a:t>
            </a:r>
            <a:r>
              <a:rPr lang="fr-FR" dirty="0" err="1">
                <a:latin typeface="Comic Sans MS" panose="030F0902030302020204" pitchFamily="66" charset="0"/>
              </a:rPr>
              <a:t>this</a:t>
            </a:r>
            <a:r>
              <a:rPr lang="fr-FR" dirty="0">
                <a:latin typeface="Comic Sans MS" panose="030F0902030302020204" pitchFamily="66" charset="0"/>
              </a:rPr>
              <a:t> </a:t>
            </a:r>
            <a:r>
              <a:rPr lang="fr-FR" dirty="0" err="1">
                <a:latin typeface="Comic Sans MS" panose="030F0902030302020204" pitchFamily="66" charset="0"/>
              </a:rPr>
              <a:t>problem</a:t>
            </a:r>
            <a:r>
              <a:rPr lang="fr-FR" dirty="0">
                <a:latin typeface="Comic Sans MS" panose="030F0902030302020204" pitchFamily="66" charset="0"/>
              </a:rPr>
              <a:t> </a:t>
            </a:r>
            <a:r>
              <a:rPr lang="fr-FR" dirty="0" err="1">
                <a:latin typeface="Comic Sans MS" panose="030F0902030302020204" pitchFamily="66" charset="0"/>
              </a:rPr>
              <a:t>related</a:t>
            </a:r>
            <a:r>
              <a:rPr lang="fr-FR" dirty="0">
                <a:latin typeface="Comic Sans MS" panose="030F0902030302020204" pitchFamily="66" charset="0"/>
              </a:rPr>
              <a:t> to the test data, the acquisition </a:t>
            </a:r>
            <a:r>
              <a:rPr lang="fr-FR" dirty="0" err="1">
                <a:latin typeface="Comic Sans MS" panose="030F0902030302020204" pitchFamily="66" charset="0"/>
              </a:rPr>
              <a:t>works</a:t>
            </a:r>
            <a:r>
              <a:rPr lang="fr-FR" dirty="0">
                <a:latin typeface="Comic Sans MS" panose="030F0902030302020204" pitchFamily="66" charset="0"/>
              </a:rPr>
              <a:t> </a:t>
            </a:r>
            <a:r>
              <a:rPr lang="fr-FR" dirty="0" err="1">
                <a:latin typeface="Comic Sans MS" panose="030F0902030302020204" pitchFamily="66" charset="0"/>
              </a:rPr>
              <a:t>correctly</a:t>
            </a:r>
            <a:r>
              <a:rPr lang="fr-FR" dirty="0">
                <a:latin typeface="Comic Sans MS" panose="030F0902030302020204" pitchFamily="66" charset="0"/>
              </a:rPr>
              <a:t> for 45 minutes </a:t>
            </a:r>
          </a:p>
        </p:txBody>
      </p:sp>
      <p:sp>
        <p:nvSpPr>
          <p:cNvPr id="12" name="Titre 8">
            <a:extLst>
              <a:ext uri="{FF2B5EF4-FFF2-40B4-BE49-F238E27FC236}">
                <a16:creationId xmlns:a16="http://schemas.microsoft.com/office/drawing/2014/main" id="{F1B78CC7-12A7-B38D-4699-FBD5CD26726D}"/>
              </a:ext>
            </a:extLst>
          </p:cNvPr>
          <p:cNvSpPr>
            <a:spLocks noGrp="1"/>
          </p:cNvSpPr>
          <p:nvPr>
            <p:ph type="title"/>
          </p:nvPr>
        </p:nvSpPr>
        <p:spPr/>
        <p:txBody>
          <a:bodyPr>
            <a:normAutofit/>
          </a:bodyPr>
          <a:lstStyle/>
          <a:p>
            <a:r>
              <a:rPr lang="fr-FR" sz="2400" b="0" dirty="0">
                <a:latin typeface="Comic Sans MS" panose="030F0902030302020204" pitchFamily="66" charset="0"/>
              </a:rPr>
              <a:t>First Full qualification</a:t>
            </a:r>
          </a:p>
        </p:txBody>
      </p:sp>
    </p:spTree>
    <p:extLst>
      <p:ext uri="{BB962C8B-B14F-4D97-AF65-F5344CB8AC3E}">
        <p14:creationId xmlns:p14="http://schemas.microsoft.com/office/powerpoint/2010/main" val="2587092997"/>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0F7BB518-908E-177C-DF3D-430F83BD1CD4}"/>
              </a:ext>
            </a:extLst>
          </p:cNvPr>
          <p:cNvSpPr>
            <a:spLocks noGrp="1"/>
          </p:cNvSpPr>
          <p:nvPr>
            <p:ph type="dt" sz="half" idx="10"/>
          </p:nvPr>
        </p:nvSpPr>
        <p:spPr/>
        <p:txBody>
          <a:bodyPr/>
          <a:lstStyle/>
          <a:p>
            <a:r>
              <a:rPr lang="fr-FR"/>
              <a:t>29/05/2026</a:t>
            </a:r>
            <a:endParaRPr lang="fr-FR" dirty="0"/>
          </a:p>
        </p:txBody>
      </p:sp>
      <p:sp>
        <p:nvSpPr>
          <p:cNvPr id="7" name="Espace réservé du pied de page 6">
            <a:extLst>
              <a:ext uri="{FF2B5EF4-FFF2-40B4-BE49-F238E27FC236}">
                <a16:creationId xmlns:a16="http://schemas.microsoft.com/office/drawing/2014/main" id="{43F55A21-B5D2-89A8-8912-542BE97EC877}"/>
              </a:ext>
            </a:extLst>
          </p:cNvPr>
          <p:cNvSpPr>
            <a:spLocks noGrp="1"/>
          </p:cNvSpPr>
          <p:nvPr>
            <p:ph type="ftr" sz="quarter" idx="11"/>
          </p:nvPr>
        </p:nvSpPr>
        <p:spPr/>
        <p:txBody>
          <a:bodyPr/>
          <a:lstStyle/>
          <a:p>
            <a:r>
              <a:rPr lang="fr-FR"/>
              <a:t>AGATA IJCLAB 2026</a:t>
            </a:r>
            <a:endParaRPr lang="fr-FR" dirty="0"/>
          </a:p>
        </p:txBody>
      </p:sp>
      <p:sp>
        <p:nvSpPr>
          <p:cNvPr id="8" name="Espace réservé du numéro de diapositive 7">
            <a:extLst>
              <a:ext uri="{FF2B5EF4-FFF2-40B4-BE49-F238E27FC236}">
                <a16:creationId xmlns:a16="http://schemas.microsoft.com/office/drawing/2014/main" id="{5B3B1E14-AA92-602D-CFB0-1560BA1ACA9F}"/>
              </a:ext>
            </a:extLst>
          </p:cNvPr>
          <p:cNvSpPr>
            <a:spLocks noGrp="1"/>
          </p:cNvSpPr>
          <p:nvPr>
            <p:ph type="sldNum" sz="quarter" idx="12"/>
          </p:nvPr>
        </p:nvSpPr>
        <p:spPr/>
        <p:txBody>
          <a:bodyPr/>
          <a:lstStyle/>
          <a:p>
            <a:fld id="{77E71596-5F9D-49C5-9701-16B3CA54319D}" type="slidenum">
              <a:rPr lang="fr-FR" smtClean="0"/>
              <a:pPr/>
              <a:t>11</a:t>
            </a:fld>
            <a:endParaRPr lang="fr-FR" dirty="0"/>
          </a:p>
        </p:txBody>
      </p:sp>
      <p:sp>
        <p:nvSpPr>
          <p:cNvPr id="11" name="ZoneTexte 10">
            <a:extLst>
              <a:ext uri="{FF2B5EF4-FFF2-40B4-BE49-F238E27FC236}">
                <a16:creationId xmlns:a16="http://schemas.microsoft.com/office/drawing/2014/main" id="{198D1057-A11E-F3F1-C5AF-CCB081B368AF}"/>
              </a:ext>
            </a:extLst>
          </p:cNvPr>
          <p:cNvSpPr txBox="1"/>
          <p:nvPr/>
        </p:nvSpPr>
        <p:spPr>
          <a:xfrm>
            <a:off x="1593027" y="1246667"/>
            <a:ext cx="9470389" cy="5221246"/>
          </a:xfrm>
          <a:prstGeom prst="rect">
            <a:avLst/>
          </a:prstGeom>
          <a:noFill/>
        </p:spPr>
        <p:txBody>
          <a:bodyPr wrap="square">
            <a:normAutofit fontScale="85000" lnSpcReduction="20000"/>
          </a:bodyPr>
          <a:lstStyle/>
          <a:p>
            <a:pPr marL="285750" indent="-285750">
              <a:spcAft>
                <a:spcPts val="750"/>
              </a:spcAft>
              <a:buFont typeface="Arial" panose="020B0604020202020204" pitchFamily="34" charset="0"/>
              <a:buChar char="•"/>
            </a:pPr>
            <a:r>
              <a:rPr lang="en-US" dirty="0">
                <a:latin typeface="Comic Sans MS" panose="030F0902030302020204" pitchFamily="66" charset="0"/>
              </a:rPr>
              <a:t>TEST2</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18 Stare links + 6 soft emulator links @5kHz</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The STARE generator is configured to send a single known ADF frame.</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SQM-&gt;SQM2ADF-&gt;</a:t>
            </a:r>
            <a:r>
              <a:rPr lang="en-US" dirty="0" err="1">
                <a:latin typeface="Comic Sans MS" panose="030F0902030302020204" pitchFamily="66" charset="0"/>
              </a:rPr>
              <a:t>PreProcessing</a:t>
            </a:r>
            <a:r>
              <a:rPr lang="en-US" dirty="0">
                <a:latin typeface="Comic Sans MS" panose="030F0902030302020204" pitchFamily="66" charset="0"/>
              </a:rPr>
              <a:t>-&gt;PSA-&gt;</a:t>
            </a:r>
            <a:r>
              <a:rPr lang="en-US" dirty="0" err="1">
                <a:latin typeface="Comic Sans MS" panose="030F0902030302020204" pitchFamily="66" charset="0"/>
              </a:rPr>
              <a:t>BasicAFC</a:t>
            </a:r>
            <a:r>
              <a:rPr lang="en-US" dirty="0">
                <a:latin typeface="Comic Sans MS" panose="030F0902030302020204" pitchFamily="66" charset="0"/>
              </a:rPr>
              <a:t> . Topology: 18 links, 6 emulators, Stare, PSA</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Launch OK (12:00 PM) on all 18 + 6 links.</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The topology ran for 2 hours and 15 minutes. Losses occurred on two crystals, 06C and 12C. 06C is known to cause problems (replaced with 05C), and 12C exceeded the PSA output buffer size (the buffer was increased from 8 to 32 MB).</a:t>
            </a:r>
          </a:p>
          <a:p>
            <a:pPr>
              <a:spcAft>
                <a:spcPts val="750"/>
              </a:spcAft>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err="1">
                <a:latin typeface="Comic Sans MS" panose="030F0902030302020204" pitchFamily="66" charset="0"/>
              </a:rPr>
              <a:t>Souhir's</a:t>
            </a:r>
            <a:r>
              <a:rPr lang="en-US" dirty="0">
                <a:latin typeface="Comic Sans MS" panose="030F0902030302020204" pitchFamily="66" charset="0"/>
              </a:rPr>
              <a:t> monitoring test: it didn't work for the software emulators because the python3-redis module wasn't installed on the machines.</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After installing python3-redis, the 18+6 topology was restarted at 20 kHz with monitoring enabled (Back Pressure management Nicolas Talk). </a:t>
            </a:r>
            <a:endParaRPr lang="fr-FR" dirty="0">
              <a:latin typeface="Comic Sans MS" panose="030F0902030302020204" pitchFamily="66" charset="0"/>
            </a:endParaRPr>
          </a:p>
        </p:txBody>
      </p:sp>
      <p:sp>
        <p:nvSpPr>
          <p:cNvPr id="12" name="Titre 8">
            <a:extLst>
              <a:ext uri="{FF2B5EF4-FFF2-40B4-BE49-F238E27FC236}">
                <a16:creationId xmlns:a16="http://schemas.microsoft.com/office/drawing/2014/main" id="{F1B78CC7-12A7-B38D-4699-FBD5CD26726D}"/>
              </a:ext>
            </a:extLst>
          </p:cNvPr>
          <p:cNvSpPr>
            <a:spLocks noGrp="1"/>
          </p:cNvSpPr>
          <p:nvPr>
            <p:ph type="title"/>
          </p:nvPr>
        </p:nvSpPr>
        <p:spPr/>
        <p:txBody>
          <a:bodyPr>
            <a:normAutofit/>
          </a:bodyPr>
          <a:lstStyle/>
          <a:p>
            <a:r>
              <a:rPr lang="fr-FR" sz="2400" b="0" dirty="0">
                <a:latin typeface="Comic Sans MS" panose="030F0902030302020204" pitchFamily="66" charset="0"/>
              </a:rPr>
              <a:t>First Full qualification</a:t>
            </a:r>
          </a:p>
        </p:txBody>
      </p:sp>
    </p:spTree>
    <p:extLst>
      <p:ext uri="{BB962C8B-B14F-4D97-AF65-F5344CB8AC3E}">
        <p14:creationId xmlns:p14="http://schemas.microsoft.com/office/powerpoint/2010/main" val="353188113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0F7BB518-908E-177C-DF3D-430F83BD1CD4}"/>
              </a:ext>
            </a:extLst>
          </p:cNvPr>
          <p:cNvSpPr>
            <a:spLocks noGrp="1"/>
          </p:cNvSpPr>
          <p:nvPr>
            <p:ph type="dt" sz="half" idx="10"/>
          </p:nvPr>
        </p:nvSpPr>
        <p:spPr/>
        <p:txBody>
          <a:bodyPr/>
          <a:lstStyle/>
          <a:p>
            <a:r>
              <a:rPr lang="fr-FR"/>
              <a:t>29/05/2026</a:t>
            </a:r>
            <a:endParaRPr lang="fr-FR" dirty="0"/>
          </a:p>
        </p:txBody>
      </p:sp>
      <p:sp>
        <p:nvSpPr>
          <p:cNvPr id="7" name="Espace réservé du pied de page 6">
            <a:extLst>
              <a:ext uri="{FF2B5EF4-FFF2-40B4-BE49-F238E27FC236}">
                <a16:creationId xmlns:a16="http://schemas.microsoft.com/office/drawing/2014/main" id="{43F55A21-B5D2-89A8-8912-542BE97EC877}"/>
              </a:ext>
            </a:extLst>
          </p:cNvPr>
          <p:cNvSpPr>
            <a:spLocks noGrp="1"/>
          </p:cNvSpPr>
          <p:nvPr>
            <p:ph type="ftr" sz="quarter" idx="11"/>
          </p:nvPr>
        </p:nvSpPr>
        <p:spPr/>
        <p:txBody>
          <a:bodyPr/>
          <a:lstStyle/>
          <a:p>
            <a:r>
              <a:rPr lang="fr-FR"/>
              <a:t>AGATA IJCLAB 2026</a:t>
            </a:r>
            <a:endParaRPr lang="fr-FR" dirty="0"/>
          </a:p>
        </p:txBody>
      </p:sp>
      <p:sp>
        <p:nvSpPr>
          <p:cNvPr id="8" name="Espace réservé du numéro de diapositive 7">
            <a:extLst>
              <a:ext uri="{FF2B5EF4-FFF2-40B4-BE49-F238E27FC236}">
                <a16:creationId xmlns:a16="http://schemas.microsoft.com/office/drawing/2014/main" id="{5B3B1E14-AA92-602D-CFB0-1560BA1ACA9F}"/>
              </a:ext>
            </a:extLst>
          </p:cNvPr>
          <p:cNvSpPr>
            <a:spLocks noGrp="1"/>
          </p:cNvSpPr>
          <p:nvPr>
            <p:ph type="sldNum" sz="quarter" idx="12"/>
          </p:nvPr>
        </p:nvSpPr>
        <p:spPr/>
        <p:txBody>
          <a:bodyPr/>
          <a:lstStyle/>
          <a:p>
            <a:fld id="{77E71596-5F9D-49C5-9701-16B3CA54319D}" type="slidenum">
              <a:rPr lang="fr-FR" smtClean="0"/>
              <a:pPr/>
              <a:t>12</a:t>
            </a:fld>
            <a:endParaRPr lang="fr-FR" dirty="0"/>
          </a:p>
        </p:txBody>
      </p:sp>
      <p:sp>
        <p:nvSpPr>
          <p:cNvPr id="11" name="ZoneTexte 10">
            <a:extLst>
              <a:ext uri="{FF2B5EF4-FFF2-40B4-BE49-F238E27FC236}">
                <a16:creationId xmlns:a16="http://schemas.microsoft.com/office/drawing/2014/main" id="{198D1057-A11E-F3F1-C5AF-CCB081B368AF}"/>
              </a:ext>
            </a:extLst>
          </p:cNvPr>
          <p:cNvSpPr txBox="1"/>
          <p:nvPr/>
        </p:nvSpPr>
        <p:spPr>
          <a:xfrm>
            <a:off x="1593027" y="1246667"/>
            <a:ext cx="10370573" cy="5221246"/>
          </a:xfrm>
          <a:prstGeom prst="rect">
            <a:avLst/>
          </a:prstGeom>
          <a:noFill/>
        </p:spPr>
        <p:txBody>
          <a:bodyPr wrap="square">
            <a:normAutofit fontScale="92500" lnSpcReduction="20000"/>
          </a:bodyPr>
          <a:lstStyle/>
          <a:p>
            <a:pPr marL="285750" indent="-285750">
              <a:spcAft>
                <a:spcPts val="750"/>
              </a:spcAft>
              <a:buFont typeface="Arial" panose="020B0604020202020204" pitchFamily="34" charset="0"/>
              <a:buChar char="•"/>
            </a:pPr>
            <a:r>
              <a:rPr lang="en-US" dirty="0">
                <a:latin typeface="Comic Sans MS" panose="030F0902030302020204" pitchFamily="66" charset="0"/>
              </a:rPr>
              <a:t>Test 3 - 4:44 PM</a:t>
            </a:r>
          </a:p>
          <a:p>
            <a:pPr marL="285750" indent="-285750">
              <a:spcAft>
                <a:spcPts val="750"/>
              </a:spcAft>
              <a:buFont typeface="Arial" panose="020B0604020202020204" pitchFamily="34" charset="0"/>
              <a:buChar char="•"/>
            </a:pPr>
            <a:r>
              <a:rPr lang="en-US" dirty="0">
                <a:latin typeface="Comic Sans MS" panose="030F0902030302020204" pitchFamily="66" charset="0"/>
              </a:rPr>
              <a:t>18 Stare links + 6 soft emulator links @20kHz and above SQM-&gt;SQM2ADF-&gt;</a:t>
            </a:r>
            <a:r>
              <a:rPr lang="en-US" dirty="0" err="1">
                <a:latin typeface="Comic Sans MS" panose="030F0902030302020204" pitchFamily="66" charset="0"/>
              </a:rPr>
              <a:t>BlackHole</a:t>
            </a: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Preprocessing and PSA are removed to increase throughput. </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The Stare links are then increased to 50kHz: no packet loss for 10 minutes.</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We increased the Stare speed to 4800 Mbps (approximately 73 kHz): packet loss occurred after a few minutes (we were at 95 Gbps on the 100 Gbps link). This problem will need to be diagnosed once we have network monitoring.</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6:05 PM: For the night, we used a Stare random number generator at 50 kHz (x18) + 6 software emulators at 20 kHz. SQM-&gt;SQM2ADF-&gt;</a:t>
            </a:r>
            <a:r>
              <a:rPr lang="en-US" dirty="0" err="1">
                <a:latin typeface="Comic Sans MS" panose="030F0902030302020204" pitchFamily="66" charset="0"/>
              </a:rPr>
              <a:t>BlackHole</a:t>
            </a:r>
            <a:endParaRPr lang="en-US" dirty="0">
              <a:latin typeface="Comic Sans MS" panose="030F0902030302020204" pitchFamily="66" charset="0"/>
            </a:endParaRP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After 15 hours of operation, there were no packet losses on the Stare links, but some losses on the software links. This could be due to a different network packet transmission profile between the software emulators and the Stare. The software emulator stores several hundred frames in a buffer and sends them all at 10 Gbps, then adjusts the pause duration to achieve the desired count rate. The Stare sends packets on the UDP link frame by frame with a variable interval between each frame to achieve the desired count rate.</a:t>
            </a:r>
          </a:p>
        </p:txBody>
      </p:sp>
      <p:sp>
        <p:nvSpPr>
          <p:cNvPr id="12" name="Titre 8">
            <a:extLst>
              <a:ext uri="{FF2B5EF4-FFF2-40B4-BE49-F238E27FC236}">
                <a16:creationId xmlns:a16="http://schemas.microsoft.com/office/drawing/2014/main" id="{F1B78CC7-12A7-B38D-4699-FBD5CD26726D}"/>
              </a:ext>
            </a:extLst>
          </p:cNvPr>
          <p:cNvSpPr>
            <a:spLocks noGrp="1"/>
          </p:cNvSpPr>
          <p:nvPr>
            <p:ph type="title"/>
          </p:nvPr>
        </p:nvSpPr>
        <p:spPr/>
        <p:txBody>
          <a:bodyPr>
            <a:normAutofit/>
          </a:bodyPr>
          <a:lstStyle/>
          <a:p>
            <a:r>
              <a:rPr lang="fr-FR" sz="2400" b="0" dirty="0">
                <a:latin typeface="Comic Sans MS" panose="030F0902030302020204" pitchFamily="66" charset="0"/>
              </a:rPr>
              <a:t>First Full qualification</a:t>
            </a:r>
          </a:p>
        </p:txBody>
      </p:sp>
    </p:spTree>
    <p:extLst>
      <p:ext uri="{BB962C8B-B14F-4D97-AF65-F5344CB8AC3E}">
        <p14:creationId xmlns:p14="http://schemas.microsoft.com/office/powerpoint/2010/main" val="199900142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0F7BB518-908E-177C-DF3D-430F83BD1CD4}"/>
              </a:ext>
            </a:extLst>
          </p:cNvPr>
          <p:cNvSpPr>
            <a:spLocks noGrp="1"/>
          </p:cNvSpPr>
          <p:nvPr>
            <p:ph type="dt" sz="half" idx="10"/>
          </p:nvPr>
        </p:nvSpPr>
        <p:spPr/>
        <p:txBody>
          <a:bodyPr/>
          <a:lstStyle/>
          <a:p>
            <a:r>
              <a:rPr lang="fr-FR"/>
              <a:t>29/05/2026</a:t>
            </a:r>
            <a:endParaRPr lang="fr-FR" dirty="0"/>
          </a:p>
        </p:txBody>
      </p:sp>
      <p:sp>
        <p:nvSpPr>
          <p:cNvPr id="7" name="Espace réservé du pied de page 6">
            <a:extLst>
              <a:ext uri="{FF2B5EF4-FFF2-40B4-BE49-F238E27FC236}">
                <a16:creationId xmlns:a16="http://schemas.microsoft.com/office/drawing/2014/main" id="{43F55A21-B5D2-89A8-8912-542BE97EC877}"/>
              </a:ext>
            </a:extLst>
          </p:cNvPr>
          <p:cNvSpPr>
            <a:spLocks noGrp="1"/>
          </p:cNvSpPr>
          <p:nvPr>
            <p:ph type="ftr" sz="quarter" idx="11"/>
          </p:nvPr>
        </p:nvSpPr>
        <p:spPr/>
        <p:txBody>
          <a:bodyPr/>
          <a:lstStyle/>
          <a:p>
            <a:r>
              <a:rPr lang="fr-FR"/>
              <a:t>AGATA IJCLAB 2026</a:t>
            </a:r>
            <a:endParaRPr lang="fr-FR" dirty="0"/>
          </a:p>
        </p:txBody>
      </p:sp>
      <p:sp>
        <p:nvSpPr>
          <p:cNvPr id="8" name="Espace réservé du numéro de diapositive 7">
            <a:extLst>
              <a:ext uri="{FF2B5EF4-FFF2-40B4-BE49-F238E27FC236}">
                <a16:creationId xmlns:a16="http://schemas.microsoft.com/office/drawing/2014/main" id="{5B3B1E14-AA92-602D-CFB0-1560BA1ACA9F}"/>
              </a:ext>
            </a:extLst>
          </p:cNvPr>
          <p:cNvSpPr>
            <a:spLocks noGrp="1"/>
          </p:cNvSpPr>
          <p:nvPr>
            <p:ph type="sldNum" sz="quarter" idx="12"/>
          </p:nvPr>
        </p:nvSpPr>
        <p:spPr/>
        <p:txBody>
          <a:bodyPr/>
          <a:lstStyle/>
          <a:p>
            <a:fld id="{77E71596-5F9D-49C5-9701-16B3CA54319D}" type="slidenum">
              <a:rPr lang="fr-FR" smtClean="0"/>
              <a:pPr/>
              <a:t>13</a:t>
            </a:fld>
            <a:endParaRPr lang="fr-FR" dirty="0"/>
          </a:p>
        </p:txBody>
      </p:sp>
      <p:sp>
        <p:nvSpPr>
          <p:cNvPr id="12" name="Titre 8">
            <a:extLst>
              <a:ext uri="{FF2B5EF4-FFF2-40B4-BE49-F238E27FC236}">
                <a16:creationId xmlns:a16="http://schemas.microsoft.com/office/drawing/2014/main" id="{F1B78CC7-12A7-B38D-4699-FBD5CD26726D}"/>
              </a:ext>
            </a:extLst>
          </p:cNvPr>
          <p:cNvSpPr>
            <a:spLocks noGrp="1"/>
          </p:cNvSpPr>
          <p:nvPr>
            <p:ph type="title"/>
          </p:nvPr>
        </p:nvSpPr>
        <p:spPr/>
        <p:txBody>
          <a:bodyPr>
            <a:normAutofit/>
          </a:bodyPr>
          <a:lstStyle/>
          <a:p>
            <a:r>
              <a:rPr lang="fr-FR" sz="2400" b="0" dirty="0">
                <a:latin typeface="Comic Sans MS" panose="030F0902030302020204" pitchFamily="66" charset="0"/>
              </a:rPr>
              <a:t>First Full qualification</a:t>
            </a:r>
          </a:p>
        </p:txBody>
      </p:sp>
      <p:pic>
        <p:nvPicPr>
          <p:cNvPr id="2" name="IMG_0222">
            <a:hlinkClick r:id="" action="ppaction://media"/>
            <a:extLst>
              <a:ext uri="{FF2B5EF4-FFF2-40B4-BE49-F238E27FC236}">
                <a16:creationId xmlns:a16="http://schemas.microsoft.com/office/drawing/2014/main" id="{8B2DD241-27FB-918E-29C9-5E316DE016D4}"/>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239020" y="0"/>
            <a:ext cx="5143500" cy="6858000"/>
          </a:xfrm>
          <a:prstGeom prst="rect">
            <a:avLst/>
          </a:prstGeom>
        </p:spPr>
      </p:pic>
      <p:sp>
        <p:nvSpPr>
          <p:cNvPr id="3" name="ZoneTexte 2">
            <a:extLst>
              <a:ext uri="{FF2B5EF4-FFF2-40B4-BE49-F238E27FC236}">
                <a16:creationId xmlns:a16="http://schemas.microsoft.com/office/drawing/2014/main" id="{5FA9AADC-461B-1EBF-85CF-E69081B79553}"/>
              </a:ext>
            </a:extLst>
          </p:cNvPr>
          <p:cNvSpPr txBox="1"/>
          <p:nvPr/>
        </p:nvSpPr>
        <p:spPr>
          <a:xfrm>
            <a:off x="817757" y="2423532"/>
            <a:ext cx="2139902" cy="1477328"/>
          </a:xfrm>
          <a:prstGeom prst="rect">
            <a:avLst/>
          </a:prstGeom>
          <a:noFill/>
        </p:spPr>
        <p:txBody>
          <a:bodyPr wrap="square" rtlCol="0">
            <a:spAutoFit/>
          </a:bodyPr>
          <a:lstStyle/>
          <a:p>
            <a:r>
              <a:rPr lang="fr-FR" dirty="0" err="1"/>
              <a:t>Thanks</a:t>
            </a:r>
            <a:r>
              <a:rPr lang="fr-FR" dirty="0"/>
              <a:t> to Xavier, Nico, </a:t>
            </a:r>
            <a:r>
              <a:rPr lang="fr-FR" dirty="0" err="1"/>
              <a:t>Souhir</a:t>
            </a:r>
            <a:r>
              <a:rPr lang="fr-FR" dirty="0"/>
              <a:t>, Patrick, Mathias, Guillaume, Olivier et Christian le </a:t>
            </a:r>
            <a:r>
              <a:rPr lang="fr-FR" dirty="0" err="1"/>
              <a:t>DreamTeam</a:t>
            </a:r>
            <a:r>
              <a:rPr lang="fr-FR" dirty="0"/>
              <a:t> Stare</a:t>
            </a:r>
          </a:p>
        </p:txBody>
      </p:sp>
    </p:spTree>
    <p:extLst>
      <p:ext uri="{BB962C8B-B14F-4D97-AF65-F5344CB8AC3E}">
        <p14:creationId xmlns:p14="http://schemas.microsoft.com/office/powerpoint/2010/main" val="1726916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0F7BB518-908E-177C-DF3D-430F83BD1CD4}"/>
              </a:ext>
            </a:extLst>
          </p:cNvPr>
          <p:cNvSpPr>
            <a:spLocks noGrp="1"/>
          </p:cNvSpPr>
          <p:nvPr>
            <p:ph type="dt" sz="half" idx="10"/>
          </p:nvPr>
        </p:nvSpPr>
        <p:spPr/>
        <p:txBody>
          <a:bodyPr/>
          <a:lstStyle/>
          <a:p>
            <a:r>
              <a:rPr lang="fr-FR"/>
              <a:t>29/05/2026</a:t>
            </a:r>
            <a:endParaRPr lang="fr-FR" dirty="0"/>
          </a:p>
        </p:txBody>
      </p:sp>
      <p:sp>
        <p:nvSpPr>
          <p:cNvPr id="7" name="Espace réservé du pied de page 6">
            <a:extLst>
              <a:ext uri="{FF2B5EF4-FFF2-40B4-BE49-F238E27FC236}">
                <a16:creationId xmlns:a16="http://schemas.microsoft.com/office/drawing/2014/main" id="{43F55A21-B5D2-89A8-8912-542BE97EC877}"/>
              </a:ext>
            </a:extLst>
          </p:cNvPr>
          <p:cNvSpPr>
            <a:spLocks noGrp="1"/>
          </p:cNvSpPr>
          <p:nvPr>
            <p:ph type="ftr" sz="quarter" idx="11"/>
          </p:nvPr>
        </p:nvSpPr>
        <p:spPr/>
        <p:txBody>
          <a:bodyPr/>
          <a:lstStyle/>
          <a:p>
            <a:r>
              <a:rPr lang="fr-FR"/>
              <a:t>AGATA IJCLAB 2026</a:t>
            </a:r>
            <a:endParaRPr lang="fr-FR" dirty="0"/>
          </a:p>
        </p:txBody>
      </p:sp>
      <p:sp>
        <p:nvSpPr>
          <p:cNvPr id="8" name="Espace réservé du numéro de diapositive 7">
            <a:extLst>
              <a:ext uri="{FF2B5EF4-FFF2-40B4-BE49-F238E27FC236}">
                <a16:creationId xmlns:a16="http://schemas.microsoft.com/office/drawing/2014/main" id="{5B3B1E14-AA92-602D-CFB0-1560BA1ACA9F}"/>
              </a:ext>
            </a:extLst>
          </p:cNvPr>
          <p:cNvSpPr>
            <a:spLocks noGrp="1"/>
          </p:cNvSpPr>
          <p:nvPr>
            <p:ph type="sldNum" sz="quarter" idx="12"/>
          </p:nvPr>
        </p:nvSpPr>
        <p:spPr/>
        <p:txBody>
          <a:bodyPr/>
          <a:lstStyle/>
          <a:p>
            <a:fld id="{77E71596-5F9D-49C5-9701-16B3CA54319D}" type="slidenum">
              <a:rPr lang="fr-FR" smtClean="0"/>
              <a:pPr/>
              <a:t>14</a:t>
            </a:fld>
            <a:endParaRPr lang="fr-FR" dirty="0"/>
          </a:p>
        </p:txBody>
      </p:sp>
      <p:sp>
        <p:nvSpPr>
          <p:cNvPr id="11" name="ZoneTexte 10">
            <a:extLst>
              <a:ext uri="{FF2B5EF4-FFF2-40B4-BE49-F238E27FC236}">
                <a16:creationId xmlns:a16="http://schemas.microsoft.com/office/drawing/2014/main" id="{198D1057-A11E-F3F1-C5AF-CCB081B368AF}"/>
              </a:ext>
            </a:extLst>
          </p:cNvPr>
          <p:cNvSpPr txBox="1"/>
          <p:nvPr/>
        </p:nvSpPr>
        <p:spPr>
          <a:xfrm>
            <a:off x="3692712" y="1113058"/>
            <a:ext cx="8499288" cy="5354855"/>
          </a:xfrm>
          <a:prstGeom prst="rect">
            <a:avLst/>
          </a:prstGeom>
          <a:noFill/>
        </p:spPr>
        <p:txBody>
          <a:bodyPr wrap="square">
            <a:normAutofit lnSpcReduction="10000"/>
          </a:bodyPr>
          <a:lstStyle/>
          <a:p>
            <a:pPr marL="285750" indent="-285750">
              <a:spcAft>
                <a:spcPts val="750"/>
              </a:spcAft>
              <a:buFont typeface="Arial" panose="020B0604020202020204" pitchFamily="34" charset="0"/>
              <a:buChar char="•"/>
            </a:pPr>
            <a:r>
              <a:rPr lang="en-US" dirty="0">
                <a:latin typeface="Comic Sans MS" panose="030F0902030302020204" pitchFamily="66" charset="0"/>
              </a:rPr>
              <a:t>Conclusion :</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STARE Readout was qualified up to 73 kHz using 18 links in parallel @ 100 Gbps link going from 104 to 206. </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This confirms that RUDP is not needed because if RUDP is activated the readout speed goes down to 6 Gbps (at max). While normal UDP can go up to 7 Gbps without any losses.</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Server and Switch configurations are mandatory to insure no packet loss.</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Slow Control was tested but when used a readout link is taken off. Hence a second 100 Gbps link is needed for monitoring.</a:t>
            </a:r>
          </a:p>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Next is to build a second crate of 12 links for monitoring in order not to change the Topology manager every time we need to test a readout link.</a:t>
            </a:r>
          </a:p>
        </p:txBody>
      </p:sp>
      <p:sp>
        <p:nvSpPr>
          <p:cNvPr id="12" name="Titre 8">
            <a:extLst>
              <a:ext uri="{FF2B5EF4-FFF2-40B4-BE49-F238E27FC236}">
                <a16:creationId xmlns:a16="http://schemas.microsoft.com/office/drawing/2014/main" id="{F1B78CC7-12A7-B38D-4699-FBD5CD26726D}"/>
              </a:ext>
            </a:extLst>
          </p:cNvPr>
          <p:cNvSpPr>
            <a:spLocks noGrp="1"/>
          </p:cNvSpPr>
          <p:nvPr>
            <p:ph type="title"/>
          </p:nvPr>
        </p:nvSpPr>
        <p:spPr/>
        <p:txBody>
          <a:bodyPr>
            <a:normAutofit/>
          </a:bodyPr>
          <a:lstStyle/>
          <a:p>
            <a:r>
              <a:rPr lang="fr-FR" sz="2400" b="0" dirty="0">
                <a:latin typeface="Comic Sans MS" panose="030F0902030302020204" pitchFamily="66" charset="0"/>
              </a:rPr>
              <a:t>First Full qualification</a:t>
            </a:r>
          </a:p>
        </p:txBody>
      </p:sp>
      <p:pic>
        <p:nvPicPr>
          <p:cNvPr id="2" name="Image 1">
            <a:extLst>
              <a:ext uri="{FF2B5EF4-FFF2-40B4-BE49-F238E27FC236}">
                <a16:creationId xmlns:a16="http://schemas.microsoft.com/office/drawing/2014/main" id="{55163BE0-2BBB-1BBD-210E-ABAD96DA4F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13209"/>
            <a:ext cx="3709503" cy="4854704"/>
          </a:xfrm>
          <a:prstGeom prst="rect">
            <a:avLst/>
          </a:prstGeom>
        </p:spPr>
      </p:pic>
    </p:spTree>
    <p:extLst>
      <p:ext uri="{BB962C8B-B14F-4D97-AF65-F5344CB8AC3E}">
        <p14:creationId xmlns:p14="http://schemas.microsoft.com/office/powerpoint/2010/main" val="390455926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0F7BB518-908E-177C-DF3D-430F83BD1CD4}"/>
              </a:ext>
            </a:extLst>
          </p:cNvPr>
          <p:cNvSpPr>
            <a:spLocks noGrp="1"/>
          </p:cNvSpPr>
          <p:nvPr>
            <p:ph type="dt" sz="half" idx="10"/>
          </p:nvPr>
        </p:nvSpPr>
        <p:spPr/>
        <p:txBody>
          <a:bodyPr/>
          <a:lstStyle/>
          <a:p>
            <a:r>
              <a:rPr lang="fr-FR"/>
              <a:t>29/05/2026</a:t>
            </a:r>
            <a:endParaRPr lang="fr-FR" dirty="0"/>
          </a:p>
        </p:txBody>
      </p:sp>
      <p:sp>
        <p:nvSpPr>
          <p:cNvPr id="7" name="Espace réservé du pied de page 6">
            <a:extLst>
              <a:ext uri="{FF2B5EF4-FFF2-40B4-BE49-F238E27FC236}">
                <a16:creationId xmlns:a16="http://schemas.microsoft.com/office/drawing/2014/main" id="{43F55A21-B5D2-89A8-8912-542BE97EC877}"/>
              </a:ext>
            </a:extLst>
          </p:cNvPr>
          <p:cNvSpPr>
            <a:spLocks noGrp="1"/>
          </p:cNvSpPr>
          <p:nvPr>
            <p:ph type="ftr" sz="quarter" idx="11"/>
          </p:nvPr>
        </p:nvSpPr>
        <p:spPr/>
        <p:txBody>
          <a:bodyPr/>
          <a:lstStyle/>
          <a:p>
            <a:r>
              <a:rPr lang="fr-FR"/>
              <a:t>AGATA IJCLAB 2026</a:t>
            </a:r>
            <a:endParaRPr lang="fr-FR" dirty="0"/>
          </a:p>
        </p:txBody>
      </p:sp>
      <p:sp>
        <p:nvSpPr>
          <p:cNvPr id="8" name="Espace réservé du numéro de diapositive 7">
            <a:extLst>
              <a:ext uri="{FF2B5EF4-FFF2-40B4-BE49-F238E27FC236}">
                <a16:creationId xmlns:a16="http://schemas.microsoft.com/office/drawing/2014/main" id="{5B3B1E14-AA92-602D-CFB0-1560BA1ACA9F}"/>
              </a:ext>
            </a:extLst>
          </p:cNvPr>
          <p:cNvSpPr>
            <a:spLocks noGrp="1"/>
          </p:cNvSpPr>
          <p:nvPr>
            <p:ph type="sldNum" sz="quarter" idx="12"/>
          </p:nvPr>
        </p:nvSpPr>
        <p:spPr/>
        <p:txBody>
          <a:bodyPr/>
          <a:lstStyle/>
          <a:p>
            <a:fld id="{77E71596-5F9D-49C5-9701-16B3CA54319D}" type="slidenum">
              <a:rPr lang="fr-FR" smtClean="0"/>
              <a:pPr/>
              <a:t>15</a:t>
            </a:fld>
            <a:endParaRPr lang="fr-FR" dirty="0"/>
          </a:p>
        </p:txBody>
      </p:sp>
      <p:sp>
        <p:nvSpPr>
          <p:cNvPr id="11" name="ZoneTexte 10">
            <a:extLst>
              <a:ext uri="{FF2B5EF4-FFF2-40B4-BE49-F238E27FC236}">
                <a16:creationId xmlns:a16="http://schemas.microsoft.com/office/drawing/2014/main" id="{198D1057-A11E-F3F1-C5AF-CCB081B368AF}"/>
              </a:ext>
            </a:extLst>
          </p:cNvPr>
          <p:cNvSpPr txBox="1"/>
          <p:nvPr/>
        </p:nvSpPr>
        <p:spPr>
          <a:xfrm>
            <a:off x="2591739" y="941867"/>
            <a:ext cx="8145705" cy="559832"/>
          </a:xfrm>
          <a:prstGeom prst="rect">
            <a:avLst/>
          </a:prstGeom>
          <a:noFill/>
        </p:spPr>
        <p:txBody>
          <a:bodyPr wrap="square">
            <a:normAutofit fontScale="77500" lnSpcReduction="20000"/>
          </a:bodyPr>
          <a:lstStyle/>
          <a:p>
            <a:pPr marL="285750" indent="-285750">
              <a:spcAft>
                <a:spcPts val="750"/>
              </a:spcAft>
              <a:buFont typeface="Arial" panose="020B0604020202020204" pitchFamily="34" charset="0"/>
              <a:buChar char="•"/>
            </a:pPr>
            <a:endParaRPr lang="en-US" dirty="0">
              <a:latin typeface="Comic Sans MS" panose="030F0902030302020204" pitchFamily="66" charset="0"/>
            </a:endParaRPr>
          </a:p>
          <a:p>
            <a:pPr marL="285750" indent="-285750">
              <a:spcAft>
                <a:spcPts val="750"/>
              </a:spcAft>
              <a:buFont typeface="Arial" panose="020B0604020202020204" pitchFamily="34" charset="0"/>
              <a:buChar char="•"/>
            </a:pPr>
            <a:r>
              <a:rPr lang="en-US" dirty="0">
                <a:latin typeface="Comic Sans MS" panose="030F0902030302020204" pitchFamily="66" charset="0"/>
              </a:rPr>
              <a:t>An IEEE paper is written for the 2026 NSS Nuclear Physics Symposium</a:t>
            </a:r>
          </a:p>
        </p:txBody>
      </p:sp>
      <p:sp>
        <p:nvSpPr>
          <p:cNvPr id="12" name="Titre 8">
            <a:extLst>
              <a:ext uri="{FF2B5EF4-FFF2-40B4-BE49-F238E27FC236}">
                <a16:creationId xmlns:a16="http://schemas.microsoft.com/office/drawing/2014/main" id="{F1B78CC7-12A7-B38D-4699-FBD5CD26726D}"/>
              </a:ext>
            </a:extLst>
          </p:cNvPr>
          <p:cNvSpPr>
            <a:spLocks noGrp="1"/>
          </p:cNvSpPr>
          <p:nvPr>
            <p:ph type="title"/>
          </p:nvPr>
        </p:nvSpPr>
        <p:spPr/>
        <p:txBody>
          <a:bodyPr>
            <a:normAutofit/>
          </a:bodyPr>
          <a:lstStyle/>
          <a:p>
            <a:r>
              <a:rPr lang="fr-FR" sz="2400" b="0" dirty="0">
                <a:latin typeface="Comic Sans MS" panose="030F0902030302020204" pitchFamily="66" charset="0"/>
              </a:rPr>
              <a:t>First Full qualification</a:t>
            </a:r>
          </a:p>
        </p:txBody>
      </p:sp>
      <p:pic>
        <p:nvPicPr>
          <p:cNvPr id="3" name="Image 2">
            <a:extLst>
              <a:ext uri="{FF2B5EF4-FFF2-40B4-BE49-F238E27FC236}">
                <a16:creationId xmlns:a16="http://schemas.microsoft.com/office/drawing/2014/main" id="{99A5B34E-FDD9-5BB6-D70F-E5076F73B2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029" b="31796"/>
          <a:stretch/>
        </p:blipFill>
        <p:spPr>
          <a:xfrm>
            <a:off x="2591739" y="1597796"/>
            <a:ext cx="6642606" cy="5389273"/>
          </a:xfrm>
          <a:prstGeom prst="rect">
            <a:avLst/>
          </a:prstGeom>
        </p:spPr>
      </p:pic>
    </p:spTree>
    <p:extLst>
      <p:ext uri="{BB962C8B-B14F-4D97-AF65-F5344CB8AC3E}">
        <p14:creationId xmlns:p14="http://schemas.microsoft.com/office/powerpoint/2010/main" val="125222215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0F7BB518-908E-177C-DF3D-430F83BD1CD4}"/>
              </a:ext>
            </a:extLst>
          </p:cNvPr>
          <p:cNvSpPr>
            <a:spLocks noGrp="1"/>
          </p:cNvSpPr>
          <p:nvPr>
            <p:ph type="dt" sz="half" idx="10"/>
          </p:nvPr>
        </p:nvSpPr>
        <p:spPr/>
        <p:txBody>
          <a:bodyPr/>
          <a:lstStyle/>
          <a:p>
            <a:r>
              <a:rPr lang="fr-FR"/>
              <a:t>29/05/2026</a:t>
            </a:r>
            <a:endParaRPr lang="fr-FR" dirty="0"/>
          </a:p>
        </p:txBody>
      </p:sp>
      <p:sp>
        <p:nvSpPr>
          <p:cNvPr id="7" name="Espace réservé du pied de page 6">
            <a:extLst>
              <a:ext uri="{FF2B5EF4-FFF2-40B4-BE49-F238E27FC236}">
                <a16:creationId xmlns:a16="http://schemas.microsoft.com/office/drawing/2014/main" id="{43F55A21-B5D2-89A8-8912-542BE97EC877}"/>
              </a:ext>
            </a:extLst>
          </p:cNvPr>
          <p:cNvSpPr>
            <a:spLocks noGrp="1"/>
          </p:cNvSpPr>
          <p:nvPr>
            <p:ph type="ftr" sz="quarter" idx="11"/>
          </p:nvPr>
        </p:nvSpPr>
        <p:spPr/>
        <p:txBody>
          <a:bodyPr/>
          <a:lstStyle/>
          <a:p>
            <a:r>
              <a:rPr lang="fr-FR"/>
              <a:t>AGATA IJCLAB 2026</a:t>
            </a:r>
            <a:endParaRPr lang="fr-FR" dirty="0"/>
          </a:p>
        </p:txBody>
      </p:sp>
      <p:sp>
        <p:nvSpPr>
          <p:cNvPr id="8" name="Espace réservé du numéro de diapositive 7">
            <a:extLst>
              <a:ext uri="{FF2B5EF4-FFF2-40B4-BE49-F238E27FC236}">
                <a16:creationId xmlns:a16="http://schemas.microsoft.com/office/drawing/2014/main" id="{5B3B1E14-AA92-602D-CFB0-1560BA1ACA9F}"/>
              </a:ext>
            </a:extLst>
          </p:cNvPr>
          <p:cNvSpPr>
            <a:spLocks noGrp="1"/>
          </p:cNvSpPr>
          <p:nvPr>
            <p:ph type="sldNum" sz="quarter" idx="12"/>
          </p:nvPr>
        </p:nvSpPr>
        <p:spPr/>
        <p:txBody>
          <a:bodyPr/>
          <a:lstStyle/>
          <a:p>
            <a:fld id="{77E71596-5F9D-49C5-9701-16B3CA54319D}" type="slidenum">
              <a:rPr lang="fr-FR" smtClean="0"/>
              <a:pPr/>
              <a:t>16</a:t>
            </a:fld>
            <a:endParaRPr lang="fr-FR" dirty="0"/>
          </a:p>
        </p:txBody>
      </p:sp>
      <p:sp>
        <p:nvSpPr>
          <p:cNvPr id="11" name="ZoneTexte 10">
            <a:extLst>
              <a:ext uri="{FF2B5EF4-FFF2-40B4-BE49-F238E27FC236}">
                <a16:creationId xmlns:a16="http://schemas.microsoft.com/office/drawing/2014/main" id="{198D1057-A11E-F3F1-C5AF-CCB081B368AF}"/>
              </a:ext>
            </a:extLst>
          </p:cNvPr>
          <p:cNvSpPr txBox="1"/>
          <p:nvPr/>
        </p:nvSpPr>
        <p:spPr>
          <a:xfrm>
            <a:off x="1113408" y="2894585"/>
            <a:ext cx="9394723" cy="1068830"/>
          </a:xfrm>
          <a:prstGeom prst="rect">
            <a:avLst/>
          </a:prstGeom>
          <a:noFill/>
        </p:spPr>
        <p:txBody>
          <a:bodyPr wrap="square">
            <a:normAutofit fontScale="92500"/>
          </a:bodyPr>
          <a:lstStyle/>
          <a:p>
            <a:pPr>
              <a:spcAft>
                <a:spcPts val="750"/>
              </a:spcAft>
            </a:pPr>
            <a:r>
              <a:rPr lang="en-US" sz="3200" dirty="0">
                <a:latin typeface="Comic Sans MS" panose="030F0902030302020204" pitchFamily="66" charset="0"/>
              </a:rPr>
              <a:t>EMC Report on actual and future visits to </a:t>
            </a:r>
            <a:r>
              <a:rPr lang="en-US" sz="3200" dirty="0" err="1">
                <a:latin typeface="Comic Sans MS" panose="030F0902030302020204" pitchFamily="66" charset="0"/>
              </a:rPr>
              <a:t>Legnaro</a:t>
            </a:r>
            <a:endParaRPr lang="en-US" sz="3200" dirty="0">
              <a:latin typeface="Comic Sans MS" panose="030F0902030302020204" pitchFamily="66" charset="0"/>
            </a:endParaRPr>
          </a:p>
          <a:p>
            <a:pPr marL="285750" indent="-285750">
              <a:spcAft>
                <a:spcPts val="750"/>
              </a:spcAft>
              <a:buFont typeface="Arial" panose="020B0604020202020204" pitchFamily="34" charset="0"/>
              <a:buChar char="•"/>
            </a:pPr>
            <a:endParaRPr lang="en-US" sz="3200" dirty="0">
              <a:latin typeface="Comic Sans MS" panose="030F0902030302020204" pitchFamily="66" charset="0"/>
            </a:endParaRPr>
          </a:p>
        </p:txBody>
      </p:sp>
      <p:sp>
        <p:nvSpPr>
          <p:cNvPr id="2" name="Titre 1">
            <a:extLst>
              <a:ext uri="{FF2B5EF4-FFF2-40B4-BE49-F238E27FC236}">
                <a16:creationId xmlns:a16="http://schemas.microsoft.com/office/drawing/2014/main" id="{BDF6A11A-55A3-272F-1784-5CAFA727ACCD}"/>
              </a:ext>
            </a:extLst>
          </p:cNvPr>
          <p:cNvSpPr>
            <a:spLocks noGrp="1"/>
          </p:cNvSpPr>
          <p:nvPr>
            <p:ph type="title"/>
          </p:nvPr>
        </p:nvSpPr>
        <p:spPr/>
        <p:txBody>
          <a:bodyPr>
            <a:normAutofit/>
          </a:bodyPr>
          <a:lstStyle/>
          <a:p>
            <a:r>
              <a:rPr lang="fr-FR" sz="2000" dirty="0"/>
              <a:t>EMC @ LNL April 2026</a:t>
            </a:r>
            <a:endParaRPr lang="fr-FR" dirty="0"/>
          </a:p>
        </p:txBody>
      </p:sp>
    </p:spTree>
    <p:extLst>
      <p:ext uri="{BB962C8B-B14F-4D97-AF65-F5344CB8AC3E}">
        <p14:creationId xmlns:p14="http://schemas.microsoft.com/office/powerpoint/2010/main" val="161384060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C0F082-E81A-5B44-BEA5-0431C2F3F1E9}"/>
              </a:ext>
            </a:extLst>
          </p:cNvPr>
          <p:cNvSpPr>
            <a:spLocks noGrp="1"/>
          </p:cNvSpPr>
          <p:nvPr>
            <p:ph idx="1"/>
          </p:nvPr>
        </p:nvSpPr>
        <p:spPr>
          <a:xfrm>
            <a:off x="1883228" y="1251857"/>
            <a:ext cx="8240486" cy="5204852"/>
          </a:xfrm>
        </p:spPr>
        <p:txBody>
          <a:bodyPr>
            <a:normAutofit/>
          </a:bodyPr>
          <a:lstStyle/>
          <a:p>
            <a:r>
              <a:rPr lang="fr-FR" sz="1800" dirty="0">
                <a:solidFill>
                  <a:prstClr val="black"/>
                </a:solidFill>
                <a:latin typeface="Comic Sans MS" panose="030F0902030302020204" pitchFamily="66" charset="0"/>
              </a:rPr>
              <a:t>Long traces and Scope signal monitoring </a:t>
            </a:r>
            <a:r>
              <a:rPr lang="fr-FR" sz="1800" dirty="0" err="1">
                <a:solidFill>
                  <a:prstClr val="black"/>
                </a:solidFill>
                <a:latin typeface="Comic Sans MS" panose="030F0902030302020204" pitchFamily="66" charset="0"/>
              </a:rPr>
              <a:t>is</a:t>
            </a:r>
            <a:r>
              <a:rPr lang="fr-FR" sz="1800" dirty="0">
                <a:solidFill>
                  <a:prstClr val="black"/>
                </a:solidFill>
                <a:latin typeface="Comic Sans MS" panose="030F0902030302020204" pitchFamily="66" charset="0"/>
              </a:rPr>
              <a:t> crucial, as </a:t>
            </a:r>
            <a:r>
              <a:rPr lang="fr-FR" sz="1800" dirty="0" err="1">
                <a:solidFill>
                  <a:prstClr val="black"/>
                </a:solidFill>
                <a:latin typeface="Comic Sans MS" panose="030F0902030302020204" pitchFamily="66" charset="0"/>
              </a:rPr>
              <a:t>well</a:t>
            </a:r>
            <a:r>
              <a:rPr lang="fr-FR" sz="1800" dirty="0">
                <a:solidFill>
                  <a:prstClr val="black"/>
                </a:solidFill>
                <a:latin typeface="Comic Sans MS" panose="030F0902030302020204" pitchFamily="66" charset="0"/>
              </a:rPr>
              <a:t> as </a:t>
            </a:r>
            <a:r>
              <a:rPr lang="fr-FR" sz="1800" dirty="0" err="1">
                <a:solidFill>
                  <a:prstClr val="black"/>
                </a:solidFill>
                <a:latin typeface="Comic Sans MS" panose="030F0902030302020204" pitchFamily="66" charset="0"/>
              </a:rPr>
              <a:t>other</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parameters</a:t>
            </a:r>
            <a:r>
              <a:rPr lang="fr-FR" sz="1800" dirty="0">
                <a:solidFill>
                  <a:prstClr val="black"/>
                </a:solidFill>
                <a:latin typeface="Comic Sans MS" panose="030F0902030302020204" pitchFamily="66" charset="0"/>
              </a:rPr>
              <a:t> like LVPS or HVPS or </a:t>
            </a:r>
            <a:r>
              <a:rPr lang="fr-FR" sz="1800" dirty="0" err="1">
                <a:solidFill>
                  <a:prstClr val="black"/>
                </a:solidFill>
                <a:latin typeface="Comic Sans MS" panose="030F0902030302020204" pitchFamily="66" charset="0"/>
              </a:rPr>
              <a:t>other</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parameters</a:t>
            </a:r>
            <a:r>
              <a:rPr lang="fr-FR" sz="1800" dirty="0">
                <a:solidFill>
                  <a:prstClr val="black"/>
                </a:solidFill>
                <a:latin typeface="Comic Sans MS" panose="030F0902030302020204" pitchFamily="66" charset="0"/>
              </a:rPr>
              <a:t> to </a:t>
            </a:r>
            <a:r>
              <a:rPr lang="fr-FR" sz="1800" dirty="0" err="1">
                <a:solidFill>
                  <a:prstClr val="black"/>
                </a:solidFill>
                <a:latin typeface="Comic Sans MS" panose="030F0902030302020204" pitchFamily="66" charset="0"/>
              </a:rPr>
              <a:t>measure</a:t>
            </a:r>
            <a:r>
              <a:rPr lang="fr-FR" sz="1800" dirty="0">
                <a:solidFill>
                  <a:prstClr val="black"/>
                </a:solidFill>
                <a:latin typeface="Comic Sans MS" panose="030F0902030302020204" pitchFamily="66" charset="0"/>
              </a:rPr>
              <a:t>.</a:t>
            </a:r>
          </a:p>
          <a:p>
            <a:r>
              <a:rPr lang="fr-FR" sz="1800" dirty="0" err="1">
                <a:solidFill>
                  <a:prstClr val="black"/>
                </a:solidFill>
                <a:latin typeface="Comic Sans MS" panose="030F0902030302020204" pitchFamily="66" charset="0"/>
              </a:rPr>
              <a:t>We</a:t>
            </a:r>
            <a:r>
              <a:rPr lang="fr-FR" sz="1800" dirty="0">
                <a:solidFill>
                  <a:prstClr val="black"/>
                </a:solidFill>
                <a:latin typeface="Comic Sans MS" panose="030F0902030302020204" pitchFamily="66" charset="0"/>
              </a:rPr>
              <a:t> must have an </a:t>
            </a:r>
            <a:r>
              <a:rPr lang="fr-FR" sz="1800" dirty="0" err="1">
                <a:solidFill>
                  <a:prstClr val="black"/>
                </a:solidFill>
                <a:latin typeface="Comic Sans MS" panose="030F0902030302020204" pitchFamily="66" charset="0"/>
              </a:rPr>
              <a:t>eye</a:t>
            </a:r>
            <a:r>
              <a:rPr lang="fr-FR" sz="1800" dirty="0">
                <a:solidFill>
                  <a:prstClr val="black"/>
                </a:solidFill>
                <a:latin typeface="Comic Sans MS" panose="030F0902030302020204" pitchFamily="66" charset="0"/>
              </a:rPr>
              <a:t> on </a:t>
            </a:r>
            <a:r>
              <a:rPr lang="fr-FR" sz="1800" dirty="0" err="1">
                <a:solidFill>
                  <a:prstClr val="black"/>
                </a:solidFill>
                <a:latin typeface="Comic Sans MS" panose="030F0902030302020204" pitchFamily="66" charset="0"/>
              </a:rPr>
              <a:t>each</a:t>
            </a:r>
            <a:r>
              <a:rPr lang="fr-FR" sz="1800" dirty="0">
                <a:solidFill>
                  <a:prstClr val="black"/>
                </a:solidFill>
                <a:latin typeface="Comic Sans MS" panose="030F0902030302020204" pitchFamily="66" charset="0"/>
              </a:rPr>
              <a:t> part of AGATA </a:t>
            </a:r>
            <a:r>
              <a:rPr lang="fr-FR" sz="1800" dirty="0" err="1">
                <a:solidFill>
                  <a:prstClr val="black"/>
                </a:solidFill>
                <a:latin typeface="Comic Sans MS" panose="030F0902030302020204" pitchFamily="66" charset="0"/>
              </a:rPr>
              <a:t>without</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touching</a:t>
            </a:r>
            <a:r>
              <a:rPr lang="fr-FR" sz="1800" dirty="0">
                <a:solidFill>
                  <a:prstClr val="black"/>
                </a:solidFill>
                <a:latin typeface="Comic Sans MS" panose="030F0902030302020204" pitchFamily="66" charset="0"/>
              </a:rPr>
              <a:t> the instrument.</a:t>
            </a:r>
          </a:p>
          <a:p>
            <a:r>
              <a:rPr lang="fr-FR" sz="1800" dirty="0">
                <a:solidFill>
                  <a:prstClr val="black"/>
                </a:solidFill>
                <a:latin typeface="Comic Sans MS" panose="030F0902030302020204" pitchFamily="66" charset="0"/>
              </a:rPr>
              <a:t>Monitoring MUST </a:t>
            </a:r>
            <a:r>
              <a:rPr lang="fr-FR" sz="1800" dirty="0" err="1">
                <a:solidFill>
                  <a:prstClr val="black"/>
                </a:solidFill>
                <a:latin typeface="Comic Sans MS" panose="030F0902030302020204" pitchFamily="66" charset="0"/>
              </a:rPr>
              <a:t>be</a:t>
            </a:r>
            <a:r>
              <a:rPr lang="fr-FR" sz="1800" dirty="0">
                <a:solidFill>
                  <a:prstClr val="black"/>
                </a:solidFill>
                <a:latin typeface="Comic Sans MS" panose="030F0902030302020204" pitchFamily="66" charset="0"/>
              </a:rPr>
              <a:t> made </a:t>
            </a:r>
            <a:r>
              <a:rPr lang="fr-FR" sz="1800" dirty="0" err="1">
                <a:solidFill>
                  <a:prstClr val="black"/>
                </a:solidFill>
                <a:latin typeface="Comic Sans MS" panose="030F0902030302020204" pitchFamily="66" charset="0"/>
              </a:rPr>
              <a:t>physically</a:t>
            </a:r>
            <a:r>
              <a:rPr lang="fr-FR" sz="1800" dirty="0">
                <a:solidFill>
                  <a:prstClr val="black"/>
                </a:solidFill>
                <a:latin typeface="Comic Sans MS" panose="030F0902030302020204" pitchFamily="66" charset="0"/>
              </a:rPr>
              <a:t> on the </a:t>
            </a:r>
            <a:r>
              <a:rPr lang="fr-FR" sz="1800" dirty="0" err="1">
                <a:solidFill>
                  <a:prstClr val="black"/>
                </a:solidFill>
                <a:latin typeface="Comic Sans MS" panose="030F0902030302020204" pitchFamily="66" charset="0"/>
              </a:rPr>
              <a:t>signals</a:t>
            </a:r>
            <a:r>
              <a:rPr lang="fr-FR" sz="1800" dirty="0">
                <a:solidFill>
                  <a:prstClr val="black"/>
                </a:solidFill>
                <a:latin typeface="Comic Sans MS" panose="030F0902030302020204" pitchFamily="66" charset="0"/>
              </a:rPr>
              <a:t> and </a:t>
            </a:r>
            <a:r>
              <a:rPr lang="fr-FR" sz="1800" dirty="0" err="1">
                <a:solidFill>
                  <a:prstClr val="black"/>
                </a:solidFill>
                <a:latin typeface="Comic Sans MS" panose="030F0902030302020204" pitchFamily="66" charset="0"/>
              </a:rPr>
              <a:t>without</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generating</a:t>
            </a:r>
            <a:r>
              <a:rPr lang="fr-FR" sz="1800" dirty="0">
                <a:solidFill>
                  <a:prstClr val="black"/>
                </a:solidFill>
                <a:latin typeface="Comic Sans MS" panose="030F0902030302020204" pitchFamily="66" charset="0"/>
              </a:rPr>
              <a:t> noise</a:t>
            </a:r>
          </a:p>
          <a:p>
            <a:r>
              <a:rPr lang="fr-FR" sz="1800" dirty="0" err="1">
                <a:solidFill>
                  <a:prstClr val="black"/>
                </a:solidFill>
                <a:latin typeface="Comic Sans MS" panose="030F0902030302020204" pitchFamily="66" charset="0"/>
              </a:rPr>
              <a:t>We</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need</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detailed</a:t>
            </a:r>
            <a:r>
              <a:rPr lang="fr-FR" sz="1800" dirty="0">
                <a:solidFill>
                  <a:prstClr val="black"/>
                </a:solidFill>
                <a:latin typeface="Comic Sans MS" panose="030F0902030302020204" pitchFamily="66" charset="0"/>
              </a:rPr>
              <a:t> and </a:t>
            </a:r>
            <a:r>
              <a:rPr lang="fr-FR" sz="1800" dirty="0" err="1">
                <a:solidFill>
                  <a:prstClr val="black"/>
                </a:solidFill>
                <a:latin typeface="Comic Sans MS" panose="030F0902030302020204" pitchFamily="66" charset="0"/>
              </a:rPr>
              <a:t>synchronised</a:t>
            </a:r>
            <a:r>
              <a:rPr lang="fr-FR" sz="1800" dirty="0">
                <a:solidFill>
                  <a:prstClr val="black"/>
                </a:solidFill>
                <a:latin typeface="Comic Sans MS" panose="030F0902030302020204" pitchFamily="66" charset="0"/>
              </a:rPr>
              <a:t> monitoring of :</a:t>
            </a:r>
          </a:p>
          <a:p>
            <a:r>
              <a:rPr lang="fr-FR" sz="1800" dirty="0">
                <a:solidFill>
                  <a:prstClr val="black"/>
                </a:solidFill>
                <a:latin typeface="Comic Sans MS" panose="030F0902030302020204" pitchFamily="66" charset="0"/>
              </a:rPr>
              <a:t>Low Voltage Power supplies for </a:t>
            </a:r>
            <a:r>
              <a:rPr lang="fr-FR" sz="1800" dirty="0" err="1">
                <a:solidFill>
                  <a:prstClr val="black"/>
                </a:solidFill>
                <a:latin typeface="Comic Sans MS" panose="030F0902030302020204" pitchFamily="66" charset="0"/>
              </a:rPr>
              <a:t>Preamps</a:t>
            </a:r>
            <a:r>
              <a:rPr lang="fr-FR" sz="1800" dirty="0">
                <a:solidFill>
                  <a:prstClr val="black"/>
                </a:solidFill>
                <a:latin typeface="Comic Sans MS" panose="030F0902030302020204" pitchFamily="66" charset="0"/>
              </a:rPr>
              <a:t>.</a:t>
            </a:r>
          </a:p>
          <a:p>
            <a:r>
              <a:rPr lang="fr-FR" sz="1800" dirty="0">
                <a:solidFill>
                  <a:prstClr val="black"/>
                </a:solidFill>
                <a:latin typeface="Comic Sans MS" panose="030F0902030302020204" pitchFamily="66" charset="0"/>
              </a:rPr>
              <a:t>High Voltage Power supplies for detector </a:t>
            </a:r>
            <a:r>
              <a:rPr lang="fr-FR" sz="1800" dirty="0" err="1">
                <a:solidFill>
                  <a:prstClr val="black"/>
                </a:solidFill>
                <a:latin typeface="Comic Sans MS" panose="030F0902030302020204" pitchFamily="66" charset="0"/>
              </a:rPr>
              <a:t>biaising</a:t>
            </a:r>
            <a:r>
              <a:rPr lang="fr-FR" sz="1800" dirty="0">
                <a:solidFill>
                  <a:prstClr val="black"/>
                </a:solidFill>
                <a:latin typeface="Comic Sans MS" panose="030F0902030302020204" pitchFamily="66" charset="0"/>
              </a:rPr>
              <a:t> (Discussion </a:t>
            </a:r>
            <a:r>
              <a:rPr lang="fr-FR" sz="1800" dirty="0" err="1">
                <a:solidFill>
                  <a:prstClr val="black"/>
                </a:solidFill>
                <a:latin typeface="Comic Sans MS" panose="030F0902030302020204" pitchFamily="66" charset="0"/>
              </a:rPr>
              <a:t>started</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with</a:t>
            </a:r>
            <a:r>
              <a:rPr lang="fr-FR" sz="1800" dirty="0">
                <a:solidFill>
                  <a:prstClr val="black"/>
                </a:solidFill>
                <a:latin typeface="Comic Sans MS" panose="030F0902030302020204" pitchFamily="66" charset="0"/>
              </a:rPr>
              <a:t> CAEN).</a:t>
            </a:r>
          </a:p>
          <a:p>
            <a:r>
              <a:rPr lang="fr-FR" sz="1800" dirty="0">
                <a:solidFill>
                  <a:prstClr val="black"/>
                </a:solidFill>
                <a:latin typeface="Comic Sans MS" panose="030F0902030302020204" pitchFamily="66" charset="0"/>
              </a:rPr>
              <a:t>ADC Long Traces and </a:t>
            </a:r>
            <a:r>
              <a:rPr lang="fr-FR" sz="1800" dirty="0" err="1">
                <a:solidFill>
                  <a:prstClr val="black"/>
                </a:solidFill>
                <a:latin typeface="Comic Sans MS" panose="030F0902030302020204" pitchFamily="66" charset="0"/>
              </a:rPr>
              <a:t>Preamplifier</a:t>
            </a:r>
            <a:r>
              <a:rPr lang="fr-FR" sz="1800" dirty="0">
                <a:solidFill>
                  <a:prstClr val="black"/>
                </a:solidFill>
                <a:latin typeface="Comic Sans MS" panose="030F0902030302020204" pitchFamily="66" charset="0"/>
              </a:rPr>
              <a:t> outputs.</a:t>
            </a:r>
          </a:p>
          <a:p>
            <a:r>
              <a:rPr lang="fr-FR" sz="1800" dirty="0" err="1">
                <a:solidFill>
                  <a:prstClr val="black"/>
                </a:solidFill>
                <a:latin typeface="Comic Sans MS" panose="030F0902030302020204" pitchFamily="66" charset="0"/>
              </a:rPr>
              <a:t>Other</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parameters</a:t>
            </a:r>
            <a:r>
              <a:rPr lang="fr-FR" sz="1800" dirty="0">
                <a:solidFill>
                  <a:prstClr val="black"/>
                </a:solidFill>
                <a:latin typeface="Comic Sans MS" panose="030F0902030302020204" pitchFamily="66" charset="0"/>
              </a:rPr>
              <a:t> are </a:t>
            </a:r>
            <a:r>
              <a:rPr lang="fr-FR" sz="1800" dirty="0" err="1">
                <a:solidFill>
                  <a:prstClr val="black"/>
                </a:solidFill>
                <a:latin typeface="Comic Sans MS" panose="030F0902030302020204" pitchFamily="66" charset="0"/>
              </a:rPr>
              <a:t>needed</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why</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peak</a:t>
            </a:r>
            <a:r>
              <a:rPr lang="fr-FR" sz="1800" dirty="0">
                <a:solidFill>
                  <a:prstClr val="black"/>
                </a:solidFill>
                <a:latin typeface="Comic Sans MS" panose="030F0902030302020204" pitchFamily="66" charset="0"/>
              </a:rPr>
              <a:t> shift for Co).</a:t>
            </a:r>
          </a:p>
          <a:p>
            <a:r>
              <a:rPr lang="fr-FR" sz="1800" dirty="0" err="1">
                <a:solidFill>
                  <a:prstClr val="black"/>
                </a:solidFill>
                <a:latin typeface="Comic Sans MS" panose="030F0902030302020204" pitchFamily="66" charset="0"/>
              </a:rPr>
              <a:t>Many</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answers</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could</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be</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hidden</a:t>
            </a:r>
            <a:r>
              <a:rPr lang="fr-FR" sz="1800" dirty="0">
                <a:solidFill>
                  <a:prstClr val="black"/>
                </a:solidFill>
                <a:latin typeface="Comic Sans MS" panose="030F0902030302020204" pitchFamily="66" charset="0"/>
              </a:rPr>
              <a:t> </a:t>
            </a:r>
            <a:r>
              <a:rPr lang="fr-FR" sz="1800" dirty="0" err="1">
                <a:solidFill>
                  <a:prstClr val="black"/>
                </a:solidFill>
                <a:latin typeface="Comic Sans MS" panose="030F0902030302020204" pitchFamily="66" charset="0"/>
              </a:rPr>
              <a:t>within</a:t>
            </a:r>
            <a:r>
              <a:rPr lang="fr-FR" sz="1800" dirty="0">
                <a:solidFill>
                  <a:prstClr val="black"/>
                </a:solidFill>
                <a:latin typeface="Comic Sans MS" panose="030F0902030302020204" pitchFamily="66" charset="0"/>
              </a:rPr>
              <a:t> experts long time qualification and </a:t>
            </a:r>
            <a:r>
              <a:rPr lang="fr-FR" sz="1800" dirty="0" err="1">
                <a:solidFill>
                  <a:prstClr val="black"/>
                </a:solidFill>
                <a:latin typeface="Comic Sans MS" panose="030F0902030302020204" pitchFamily="66" charset="0"/>
              </a:rPr>
              <a:t>experiences</a:t>
            </a:r>
            <a:r>
              <a:rPr lang="fr-FR" sz="1800" dirty="0">
                <a:solidFill>
                  <a:prstClr val="black"/>
                </a:solidFill>
                <a:latin typeface="Comic Sans MS" panose="030F0902030302020204" pitchFamily="66" charset="0"/>
              </a:rPr>
              <a:t> </a:t>
            </a:r>
          </a:p>
          <a:p>
            <a:pPr marL="0" indent="0">
              <a:buNone/>
            </a:pPr>
            <a:endParaRPr lang="fr-FR" sz="2000" dirty="0">
              <a:latin typeface="Times New Roman" panose="02020603050405020304" pitchFamily="18" charset="0"/>
              <a:ea typeface="Times New Roman" panose="02020603050405020304" pitchFamily="18" charset="0"/>
            </a:endParaRPr>
          </a:p>
          <a:p>
            <a:pPr marL="0" indent="0">
              <a:buNone/>
            </a:pPr>
            <a:endParaRPr lang="fr-FR" sz="2000" dirty="0">
              <a:latin typeface="Times New Roman" panose="02020603050405020304" pitchFamily="18" charset="0"/>
              <a:ea typeface="Times New Roman" panose="02020603050405020304" pitchFamily="18" charset="0"/>
            </a:endParaRPr>
          </a:p>
          <a:p>
            <a:endParaRPr lang="fr-FR" sz="2000" dirty="0">
              <a:effectLst/>
              <a:latin typeface="Times New Roman" panose="02020603050405020304" pitchFamily="18" charset="0"/>
              <a:ea typeface="Times New Roman" panose="02020603050405020304" pitchFamily="18" charset="0"/>
            </a:endParaRPr>
          </a:p>
        </p:txBody>
      </p:sp>
      <p:sp>
        <p:nvSpPr>
          <p:cNvPr id="4" name="Espace réservé de la date 3">
            <a:extLst>
              <a:ext uri="{FF2B5EF4-FFF2-40B4-BE49-F238E27FC236}">
                <a16:creationId xmlns:a16="http://schemas.microsoft.com/office/drawing/2014/main" id="{E8EC3874-0C29-C847-B0BE-0C47B2D24B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5" name="Espace réservé du pied de page 4">
            <a:extLst>
              <a:ext uri="{FF2B5EF4-FFF2-40B4-BE49-F238E27FC236}">
                <a16:creationId xmlns:a16="http://schemas.microsoft.com/office/drawing/2014/main" id="{A18AEC5E-DDB1-5344-8852-84176A2D77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6" name="Espace réservé du numéro de diapositive 5">
            <a:extLst>
              <a:ext uri="{FF2B5EF4-FFF2-40B4-BE49-F238E27FC236}">
                <a16:creationId xmlns:a16="http://schemas.microsoft.com/office/drawing/2014/main" id="{D9918DA9-BC3A-784A-9BB3-9904F979DC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4ADF25D1-E576-101E-C247-2BB69F78EB47}"/>
              </a:ext>
            </a:extLst>
          </p:cNvPr>
          <p:cNvSpPr>
            <a:spLocks noGrp="1"/>
          </p:cNvSpPr>
          <p:nvPr>
            <p:ph type="title"/>
          </p:nvPr>
        </p:nvSpPr>
        <p:spPr/>
        <p:txBody>
          <a:bodyPr>
            <a:normAutofit/>
          </a:bodyPr>
          <a:lstStyle/>
          <a:p>
            <a:r>
              <a:rPr lang="fr-FR" sz="2000" dirty="0"/>
              <a:t>EMC </a:t>
            </a:r>
            <a:r>
              <a:rPr lang="fr-FR" sz="2000" dirty="0" err="1"/>
              <a:t>Development</a:t>
            </a:r>
            <a:r>
              <a:rPr lang="fr-FR" sz="2000" dirty="0"/>
              <a:t> Plan</a:t>
            </a:r>
            <a:endParaRPr lang="fr-FR" dirty="0"/>
          </a:p>
        </p:txBody>
      </p:sp>
    </p:spTree>
    <p:extLst>
      <p:ext uri="{BB962C8B-B14F-4D97-AF65-F5344CB8AC3E}">
        <p14:creationId xmlns:p14="http://schemas.microsoft.com/office/powerpoint/2010/main" val="4234530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8EC3874-0C29-C847-B0BE-0C47B2D24B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5" name="Espace réservé du pied de page 4">
            <a:extLst>
              <a:ext uri="{FF2B5EF4-FFF2-40B4-BE49-F238E27FC236}">
                <a16:creationId xmlns:a16="http://schemas.microsoft.com/office/drawing/2014/main" id="{A18AEC5E-DDB1-5344-8852-84176A2D77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6" name="Espace réservé du numéro de diapositive 5">
            <a:extLst>
              <a:ext uri="{FF2B5EF4-FFF2-40B4-BE49-F238E27FC236}">
                <a16:creationId xmlns:a16="http://schemas.microsoft.com/office/drawing/2014/main" id="{D9918DA9-BC3A-784A-9BB3-9904F979DC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4ADF25D1-E576-101E-C247-2BB69F78EB47}"/>
              </a:ext>
            </a:extLst>
          </p:cNvPr>
          <p:cNvSpPr>
            <a:spLocks noGrp="1"/>
          </p:cNvSpPr>
          <p:nvPr>
            <p:ph type="title"/>
          </p:nvPr>
        </p:nvSpPr>
        <p:spPr/>
        <p:txBody>
          <a:bodyPr>
            <a:normAutofit/>
          </a:bodyPr>
          <a:lstStyle/>
          <a:p>
            <a:r>
              <a:rPr lang="fr-FR" sz="2000" dirty="0"/>
              <a:t>EMC </a:t>
            </a:r>
            <a:r>
              <a:rPr lang="fr-FR" sz="2000" dirty="0" err="1"/>
              <a:t>Development</a:t>
            </a:r>
            <a:r>
              <a:rPr lang="fr-FR" sz="2000" dirty="0"/>
              <a:t> Plan</a:t>
            </a:r>
            <a:endParaRPr lang="fr-FR" dirty="0"/>
          </a:p>
        </p:txBody>
      </p:sp>
      <p:pic>
        <p:nvPicPr>
          <p:cNvPr id="9" name="Image 8">
            <a:extLst>
              <a:ext uri="{FF2B5EF4-FFF2-40B4-BE49-F238E27FC236}">
                <a16:creationId xmlns:a16="http://schemas.microsoft.com/office/drawing/2014/main" id="{5AFF9725-1BA3-D21C-9F07-CBF35B5261E6}"/>
              </a:ext>
            </a:extLst>
          </p:cNvPr>
          <p:cNvPicPr>
            <a:picLocks noChangeAspect="1"/>
          </p:cNvPicPr>
          <p:nvPr/>
        </p:nvPicPr>
        <p:blipFill>
          <a:blip r:embed="rId2"/>
          <a:stretch>
            <a:fillRect/>
          </a:stretch>
        </p:blipFill>
        <p:spPr>
          <a:xfrm>
            <a:off x="157976" y="502801"/>
            <a:ext cx="10047475" cy="4760575"/>
          </a:xfrm>
          <a:prstGeom prst="rect">
            <a:avLst/>
          </a:prstGeom>
        </p:spPr>
      </p:pic>
      <p:pic>
        <p:nvPicPr>
          <p:cNvPr id="10" name="Image 9">
            <a:extLst>
              <a:ext uri="{FF2B5EF4-FFF2-40B4-BE49-F238E27FC236}">
                <a16:creationId xmlns:a16="http://schemas.microsoft.com/office/drawing/2014/main" id="{100CB267-44B0-BB43-FE80-7048BD82DB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12488"/>
            <a:ext cx="10490066" cy="4942711"/>
          </a:xfrm>
          <a:prstGeom prst="rect">
            <a:avLst/>
          </a:prstGeom>
        </p:spPr>
      </p:pic>
      <p:pic>
        <p:nvPicPr>
          <p:cNvPr id="11" name="Image 10">
            <a:extLst>
              <a:ext uri="{FF2B5EF4-FFF2-40B4-BE49-F238E27FC236}">
                <a16:creationId xmlns:a16="http://schemas.microsoft.com/office/drawing/2014/main" id="{E1C73391-473E-045F-1164-08170B3109C1}"/>
              </a:ext>
            </a:extLst>
          </p:cNvPr>
          <p:cNvPicPr>
            <a:picLocks noChangeAspect="1"/>
          </p:cNvPicPr>
          <p:nvPr/>
        </p:nvPicPr>
        <p:blipFill>
          <a:blip r:embed="rId4"/>
          <a:stretch>
            <a:fillRect/>
          </a:stretch>
        </p:blipFill>
        <p:spPr>
          <a:xfrm>
            <a:off x="2289717" y="605070"/>
            <a:ext cx="9902283" cy="5752529"/>
          </a:xfrm>
          <a:prstGeom prst="rect">
            <a:avLst/>
          </a:prstGeom>
        </p:spPr>
      </p:pic>
    </p:spTree>
    <p:extLst>
      <p:ext uri="{BB962C8B-B14F-4D97-AF65-F5344CB8AC3E}">
        <p14:creationId xmlns:p14="http://schemas.microsoft.com/office/powerpoint/2010/main" val="329650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53DDF8-92C0-0F49-913D-05FE10E58DB5}"/>
              </a:ext>
            </a:extLst>
          </p:cNvPr>
          <p:cNvSpPr>
            <a:spLocks noGrp="1"/>
          </p:cNvSpPr>
          <p:nvPr>
            <p:ph type="title"/>
          </p:nvPr>
        </p:nvSpPr>
        <p:spPr>
          <a:xfrm>
            <a:off x="2645426" y="254425"/>
            <a:ext cx="3450574" cy="426612"/>
          </a:xfrm>
        </p:spPr>
        <p:txBody>
          <a:bodyPr>
            <a:normAutofit/>
          </a:bodyPr>
          <a:lstStyle/>
          <a:p>
            <a:r>
              <a:rPr lang="fr-FR" sz="2000" dirty="0"/>
              <a:t>EMC @ LNL April 2026</a:t>
            </a:r>
            <a:endParaRPr lang="fr-FR" dirty="0"/>
          </a:p>
        </p:txBody>
      </p:sp>
      <p:sp>
        <p:nvSpPr>
          <p:cNvPr id="4" name="Espace réservé de la date 3">
            <a:extLst>
              <a:ext uri="{FF2B5EF4-FFF2-40B4-BE49-F238E27FC236}">
                <a16:creationId xmlns:a16="http://schemas.microsoft.com/office/drawing/2014/main" id="{FB46C179-DC5B-BA48-931F-1F994E50AD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5" name="Espace réservé du pied de page 4">
            <a:extLst>
              <a:ext uri="{FF2B5EF4-FFF2-40B4-BE49-F238E27FC236}">
                <a16:creationId xmlns:a16="http://schemas.microsoft.com/office/drawing/2014/main" id="{EB460EE0-ACBC-C345-B22F-E388B06EC9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6" name="Espace réservé du numéro de diapositive 5">
            <a:extLst>
              <a:ext uri="{FF2B5EF4-FFF2-40B4-BE49-F238E27FC236}">
                <a16:creationId xmlns:a16="http://schemas.microsoft.com/office/drawing/2014/main" id="{83885372-0B83-C841-84A6-D45DF0AAE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1332E644-D2C6-0A06-1472-FD15C7DB21F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25" name="Image 2">
            <a:extLst>
              <a:ext uri="{FF2B5EF4-FFF2-40B4-BE49-F238E27FC236}">
                <a16:creationId xmlns:a16="http://schemas.microsoft.com/office/drawing/2014/main" id="{21A6FF53-F65B-687C-D5B9-F66061BBE8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37549" y="1221988"/>
            <a:ext cx="3860800" cy="361950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12C5D64C-A935-971D-0E62-708F0178B28F}"/>
              </a:ext>
            </a:extLst>
          </p:cNvPr>
          <p:cNvSpPr txBox="1"/>
          <p:nvPr/>
        </p:nvSpPr>
        <p:spPr>
          <a:xfrm>
            <a:off x="6526483" y="4841488"/>
            <a:ext cx="6097772" cy="369332"/>
          </a:xfrm>
          <a:prstGeom prst="rect">
            <a:avLst/>
          </a:prstGeom>
          <a:noFill/>
        </p:spPr>
        <p:txBody>
          <a:bodyPr wrap="square">
            <a:spAutoFit/>
          </a:bodyPr>
          <a:lstStyle/>
          <a:p>
            <a:pPr algn="ctr">
              <a:spcAft>
                <a:spcPts val="1000"/>
              </a:spcAft>
            </a:pPr>
            <a:r>
              <a:rPr lang="en-US" sz="1800" b="1" dirty="0">
                <a:solidFill>
                  <a:srgbClr val="4F81BD"/>
                </a:solidFill>
                <a:effectLst/>
                <a:latin typeface="Times New Roman" panose="02020603050405020304" pitchFamily="18" charset="0"/>
                <a:ea typeface="Times New Roman" panose="02020603050405020304" pitchFamily="18" charset="0"/>
              </a:rPr>
              <a:t>Figure 1	AGATA High Voltage crate</a:t>
            </a:r>
            <a:endParaRPr lang="fr-FR" sz="1800" b="1" dirty="0">
              <a:solidFill>
                <a:srgbClr val="4F81BD"/>
              </a:solidFill>
              <a:effectLst/>
              <a:latin typeface="Times New Roman" panose="02020603050405020304" pitchFamily="18" charset="0"/>
              <a:ea typeface="Times New Roman" panose="02020603050405020304" pitchFamily="18" charset="0"/>
            </a:endParaRPr>
          </a:p>
        </p:txBody>
      </p:sp>
      <p:sp>
        <p:nvSpPr>
          <p:cNvPr id="15" name="ZoneTexte 14">
            <a:extLst>
              <a:ext uri="{FF2B5EF4-FFF2-40B4-BE49-F238E27FC236}">
                <a16:creationId xmlns:a16="http://schemas.microsoft.com/office/drawing/2014/main" id="{82A9EACB-0FD6-8393-794E-B185748E20D4}"/>
              </a:ext>
            </a:extLst>
          </p:cNvPr>
          <p:cNvSpPr txBox="1"/>
          <p:nvPr/>
        </p:nvSpPr>
        <p:spPr>
          <a:xfrm>
            <a:off x="120945" y="1530333"/>
            <a:ext cx="7345701" cy="5083118"/>
          </a:xfrm>
          <a:prstGeom prst="rect">
            <a:avLst/>
          </a:prstGeom>
          <a:noFill/>
        </p:spPr>
        <p:txBody>
          <a:bodyPr wrap="square" rtlCol="0">
            <a:normAutofit fontScale="92500" lnSpcReduction="10000"/>
          </a:bodyPr>
          <a:lstStyle/>
          <a:p>
            <a:pPr algn="just">
              <a:lnSpc>
                <a:spcPct val="150000"/>
              </a:lnSpc>
            </a:pPr>
            <a:r>
              <a:rPr lang="en-US" dirty="0">
                <a:solidFill>
                  <a:prstClr val="black"/>
                </a:solidFill>
                <a:latin typeface="Comic Sans MS" panose="030F0902030302020204" pitchFamily="66" charset="0"/>
              </a:rPr>
              <a:t>The procedure to qualify the AGATA HV output baseline is based on several steps:</a:t>
            </a:r>
            <a:endParaRPr lang="fr-FR" dirty="0">
              <a:solidFill>
                <a:prstClr val="black"/>
              </a:solidFill>
              <a:latin typeface="Comic Sans MS" panose="030F0902030302020204" pitchFamily="66" charset="0"/>
            </a:endParaRPr>
          </a:p>
          <a:p>
            <a:pPr algn="just">
              <a:lnSpc>
                <a:spcPct val="150000"/>
              </a:lnSpc>
            </a:pPr>
            <a:r>
              <a:rPr lang="en-US" dirty="0">
                <a:solidFill>
                  <a:prstClr val="black"/>
                </a:solidFill>
                <a:latin typeface="Comic Sans MS" panose="030F0902030302020204" pitchFamily="66" charset="0"/>
              </a:rPr>
              <a:t> </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An HV decoupler is lent gently by the CAEN company to check for ripple voltage signals.</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The needed HV output to the detector is replaced by another output with the same HV on that detector and this output is connected to the Decoupler .</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The HV baseline signal is </a:t>
            </a:r>
            <a:r>
              <a:rPr lang="en-US" dirty="0" err="1">
                <a:solidFill>
                  <a:prstClr val="black"/>
                </a:solidFill>
                <a:latin typeface="Comic Sans MS" panose="030F0902030302020204" pitchFamily="66" charset="0"/>
              </a:rPr>
              <a:t>analysed</a:t>
            </a:r>
            <a:r>
              <a:rPr lang="en-US" dirty="0">
                <a:solidFill>
                  <a:prstClr val="black"/>
                </a:solidFill>
                <a:latin typeface="Comic Sans MS" panose="030F0902030302020204" pitchFamily="66" charset="0"/>
              </a:rPr>
              <a:t> on the scope using </a:t>
            </a:r>
            <a:r>
              <a:rPr lang="en-US" dirty="0" err="1">
                <a:solidFill>
                  <a:prstClr val="black"/>
                </a:solidFill>
                <a:latin typeface="Comic Sans MS" panose="030F0902030302020204" pitchFamily="66" charset="0"/>
              </a:rPr>
              <a:t>Vp</a:t>
            </a:r>
            <a:r>
              <a:rPr lang="en-US" dirty="0">
                <a:solidFill>
                  <a:prstClr val="black"/>
                </a:solidFill>
                <a:latin typeface="Comic Sans MS" panose="030F0902030302020204" pitchFamily="66" charset="0"/>
              </a:rPr>
              <a:t>-p and FFT frequency analysis.</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The HV is then plugged back into the detector and the core output preamplifier baseline spectra using long trace is recorded and plotted.</a:t>
            </a:r>
            <a:endParaRPr lang="fr-FR" dirty="0">
              <a:solidFill>
                <a:prstClr val="black"/>
              </a:solidFill>
              <a:latin typeface="Comic Sans MS" panose="030F0902030302020204" pitchFamily="66" charset="0"/>
            </a:endParaRPr>
          </a:p>
          <a:p>
            <a:endParaRPr lang="fr-FR" dirty="0"/>
          </a:p>
        </p:txBody>
      </p:sp>
      <p:sp>
        <p:nvSpPr>
          <p:cNvPr id="16" name="ZoneTexte 15">
            <a:extLst>
              <a:ext uri="{FF2B5EF4-FFF2-40B4-BE49-F238E27FC236}">
                <a16:creationId xmlns:a16="http://schemas.microsoft.com/office/drawing/2014/main" id="{40184C9E-D05D-90EB-6891-89917A979D58}"/>
              </a:ext>
            </a:extLst>
          </p:cNvPr>
          <p:cNvSpPr txBox="1"/>
          <p:nvPr/>
        </p:nvSpPr>
        <p:spPr>
          <a:xfrm>
            <a:off x="4573675" y="780192"/>
            <a:ext cx="2892971" cy="584775"/>
          </a:xfrm>
          <a:prstGeom prst="rect">
            <a:avLst/>
          </a:prstGeom>
          <a:noFill/>
        </p:spPr>
        <p:txBody>
          <a:bodyPr wrap="none" rtlCol="0">
            <a:spAutoFit/>
          </a:bodyPr>
          <a:lstStyle/>
          <a:p>
            <a:r>
              <a:rPr lang="fr-FR" sz="3200" dirty="0"/>
              <a:t>HV Qualification</a:t>
            </a:r>
          </a:p>
        </p:txBody>
      </p:sp>
    </p:spTree>
    <p:extLst>
      <p:ext uri="{BB962C8B-B14F-4D97-AF65-F5344CB8AC3E}">
        <p14:creationId xmlns:p14="http://schemas.microsoft.com/office/powerpoint/2010/main" val="3212592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77E71596-5F9D-49C5-9701-16B3CA54319D}" type="slidenum">
              <a:rPr lang="fr-FR" smtClean="0">
                <a:latin typeface="Comic Sans MS" panose="030F0902030302020204" pitchFamily="66" charset="0"/>
              </a:rPr>
              <a:pPr/>
              <a:t>2</a:t>
            </a:fld>
            <a:endParaRPr lang="fr-FR" dirty="0">
              <a:latin typeface="Comic Sans MS" panose="030F0902030302020204" pitchFamily="66" charset="0"/>
            </a:endParaRPr>
          </a:p>
        </p:txBody>
      </p:sp>
      <p:sp>
        <p:nvSpPr>
          <p:cNvPr id="6" name="Rectangle 1">
            <a:extLst>
              <a:ext uri="{FF2B5EF4-FFF2-40B4-BE49-F238E27FC236}">
                <a16:creationId xmlns:a16="http://schemas.microsoft.com/office/drawing/2014/main" id="{86803385-2602-4CF7-9700-124DA24F81FC}"/>
              </a:ext>
            </a:extLst>
          </p:cNvPr>
          <p:cNvSpPr>
            <a:spLocks noChangeArrowheads="1"/>
          </p:cNvSpPr>
          <p:nvPr/>
        </p:nvSpPr>
        <p:spPr bwMode="auto">
          <a:xfrm>
            <a:off x="1593028" y="1690064"/>
            <a:ext cx="831532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1" eaLnBrk="0" fontAlgn="base" hangingPunct="0">
              <a:spcBef>
                <a:spcPct val="0"/>
              </a:spcBef>
              <a:spcAft>
                <a:spcPct val="0"/>
              </a:spcAft>
            </a:pPr>
            <a:endParaRPr lang="fr-FR" altLang="fr-FR" sz="2000" dirty="0">
              <a:latin typeface="Comic Sans MS" panose="030F0902030302020204" pitchFamily="66" charset="0"/>
            </a:endParaRPr>
          </a:p>
          <a:p>
            <a:pPr marL="800100" lvl="1" indent="-342900" eaLnBrk="0" fontAlgn="base" hangingPunct="0">
              <a:spcBef>
                <a:spcPct val="0"/>
              </a:spcBef>
              <a:spcAft>
                <a:spcPct val="0"/>
              </a:spcAft>
              <a:buFont typeface="Wingdings" panose="05000000000000000000" pitchFamily="2" charset="2"/>
              <a:buChar char="ü"/>
            </a:pPr>
            <a:r>
              <a:rPr lang="fr-FR" altLang="fr-FR" sz="2000" dirty="0" err="1">
                <a:latin typeface="Comic Sans MS" panose="030F0902030302020204" pitchFamily="66" charset="0"/>
              </a:rPr>
              <a:t>When</a:t>
            </a:r>
            <a:r>
              <a:rPr lang="fr-FR" altLang="fr-FR" sz="2000" dirty="0">
                <a:latin typeface="Comic Sans MS" panose="030F0902030302020204" pitchFamily="66" charset="0"/>
              </a:rPr>
              <a:t> </a:t>
            </a:r>
            <a:r>
              <a:rPr lang="fr-FR" altLang="fr-FR" sz="2000" dirty="0" err="1">
                <a:latin typeface="Comic Sans MS" panose="030F0902030302020204" pitchFamily="66" charset="0"/>
              </a:rPr>
              <a:t>did</a:t>
            </a:r>
            <a:r>
              <a:rPr lang="fr-FR" altLang="fr-FR" sz="2000" dirty="0">
                <a:latin typeface="Comic Sans MS" panose="030F0902030302020204" pitchFamily="66" charset="0"/>
              </a:rPr>
              <a:t> the </a:t>
            </a:r>
            <a:r>
              <a:rPr lang="fr-FR" altLang="fr-FR" sz="2000" dirty="0" err="1">
                <a:latin typeface="Comic Sans MS" panose="030F0902030302020204" pitchFamily="66" charset="0"/>
              </a:rPr>
              <a:t>idea</a:t>
            </a:r>
            <a:r>
              <a:rPr lang="fr-FR" altLang="fr-FR" sz="2000" dirty="0">
                <a:latin typeface="Comic Sans MS" panose="030F0902030302020204" pitchFamily="66" charset="0"/>
              </a:rPr>
              <a:t> </a:t>
            </a:r>
            <a:r>
              <a:rPr lang="fr-FR" altLang="fr-FR" sz="2000" dirty="0" err="1">
                <a:latin typeface="Comic Sans MS" panose="030F0902030302020204" pitchFamily="66" charset="0"/>
              </a:rPr>
              <a:t>germinate</a:t>
            </a:r>
            <a:endParaRPr lang="fr-FR" altLang="fr-FR" sz="2000" dirty="0">
              <a:latin typeface="Comic Sans MS" panose="030F0902030302020204" pitchFamily="66" charset="0"/>
            </a:endParaRPr>
          </a:p>
          <a:p>
            <a:pPr marL="800100" lvl="1" indent="-342900" eaLnBrk="0" fontAlgn="base" hangingPunct="0">
              <a:spcBef>
                <a:spcPct val="0"/>
              </a:spcBef>
              <a:spcAft>
                <a:spcPct val="0"/>
              </a:spcAft>
              <a:buFont typeface="Wingdings" panose="05000000000000000000" pitchFamily="2" charset="2"/>
              <a:buChar char="ü"/>
            </a:pPr>
            <a:endParaRPr lang="fr-FR" altLang="fr-FR" sz="2000" dirty="0">
              <a:latin typeface="Comic Sans MS" panose="030F0902030302020204" pitchFamily="66" charset="0"/>
            </a:endParaRPr>
          </a:p>
          <a:p>
            <a:pPr marL="800100" lvl="1" indent="-342900" eaLnBrk="0" fontAlgn="base" hangingPunct="0">
              <a:spcBef>
                <a:spcPct val="0"/>
              </a:spcBef>
              <a:spcAft>
                <a:spcPct val="0"/>
              </a:spcAft>
              <a:buFont typeface="Wingdings" panose="05000000000000000000" pitchFamily="2" charset="2"/>
              <a:buChar char="ü"/>
            </a:pPr>
            <a:r>
              <a:rPr lang="fr-FR" altLang="fr-FR" sz="2000" dirty="0" err="1">
                <a:latin typeface="Comic Sans MS" panose="030F0902030302020204" pitchFamily="66" charset="0"/>
              </a:rPr>
              <a:t>Why</a:t>
            </a:r>
            <a:r>
              <a:rPr lang="fr-FR" altLang="fr-FR" sz="2000" dirty="0">
                <a:latin typeface="Comic Sans MS" panose="030F0902030302020204" pitchFamily="66" charset="0"/>
              </a:rPr>
              <a:t> do </a:t>
            </a:r>
            <a:r>
              <a:rPr lang="fr-FR" altLang="fr-FR" sz="2000" dirty="0" err="1">
                <a:latin typeface="Comic Sans MS" panose="030F0902030302020204" pitchFamily="66" charset="0"/>
              </a:rPr>
              <a:t>we</a:t>
            </a:r>
            <a:r>
              <a:rPr lang="fr-FR" altLang="fr-FR" sz="2000" dirty="0">
                <a:latin typeface="Comic Sans MS" panose="030F0902030302020204" pitchFamily="66" charset="0"/>
              </a:rPr>
              <a:t> </a:t>
            </a:r>
            <a:r>
              <a:rPr lang="fr-FR" altLang="fr-FR" sz="2000" dirty="0" err="1">
                <a:latin typeface="Comic Sans MS" panose="030F0902030302020204" pitchFamily="66" charset="0"/>
              </a:rPr>
              <a:t>need</a:t>
            </a:r>
            <a:r>
              <a:rPr lang="fr-FR" altLang="fr-FR" sz="2000" dirty="0">
                <a:latin typeface="Comic Sans MS" panose="030F0902030302020204" pitchFamily="66" charset="0"/>
              </a:rPr>
              <a:t> </a:t>
            </a:r>
            <a:r>
              <a:rPr lang="fr-FR" altLang="fr-FR" sz="2000" dirty="0" err="1">
                <a:latin typeface="Comic Sans MS" panose="030F0902030302020204" pitchFamily="66" charset="0"/>
              </a:rPr>
              <a:t>this</a:t>
            </a:r>
            <a:r>
              <a:rPr lang="fr-FR" altLang="fr-FR" sz="2000" dirty="0">
                <a:latin typeface="Comic Sans MS" panose="030F0902030302020204" pitchFamily="66" charset="0"/>
              </a:rPr>
              <a:t> Bay</a:t>
            </a:r>
          </a:p>
          <a:p>
            <a:pPr lvl="1" eaLnBrk="0" fontAlgn="base" hangingPunct="0">
              <a:spcBef>
                <a:spcPct val="0"/>
              </a:spcBef>
              <a:spcAft>
                <a:spcPct val="0"/>
              </a:spcAft>
            </a:pPr>
            <a:endParaRPr lang="fr-FR" altLang="fr-FR" sz="2000" dirty="0">
              <a:latin typeface="Comic Sans MS" panose="030F0902030302020204" pitchFamily="66" charset="0"/>
            </a:endParaRPr>
          </a:p>
          <a:p>
            <a:pPr marL="800100" lvl="1" indent="-342900" eaLnBrk="0" fontAlgn="base" hangingPunct="0">
              <a:spcBef>
                <a:spcPct val="0"/>
              </a:spcBef>
              <a:spcAft>
                <a:spcPct val="0"/>
              </a:spcAft>
              <a:buFont typeface="Wingdings" panose="05000000000000000000" pitchFamily="2" charset="2"/>
              <a:buChar char="ü"/>
            </a:pPr>
            <a:r>
              <a:rPr lang="fr-FR" altLang="fr-FR" sz="2000" dirty="0">
                <a:latin typeface="Comic Sans MS" panose="030F0902030302020204" pitchFamily="66" charset="0"/>
              </a:rPr>
              <a:t>12 Link Bay </a:t>
            </a:r>
            <a:r>
              <a:rPr lang="fr-FR" altLang="fr-FR" sz="2000" dirty="0" err="1">
                <a:latin typeface="Comic Sans MS" panose="030F0902030302020204" pitchFamily="66" charset="0"/>
              </a:rPr>
              <a:t>functionalities</a:t>
            </a:r>
            <a:endParaRPr lang="fr-FR" altLang="fr-FR" sz="2000" dirty="0">
              <a:latin typeface="Comic Sans MS" panose="030F0902030302020204" pitchFamily="66" charset="0"/>
            </a:endParaRPr>
          </a:p>
          <a:p>
            <a:pPr marL="800100" lvl="1" indent="-342900" eaLnBrk="0" fontAlgn="base" hangingPunct="0">
              <a:spcBef>
                <a:spcPct val="0"/>
              </a:spcBef>
              <a:spcAft>
                <a:spcPct val="0"/>
              </a:spcAft>
              <a:buFont typeface="Wingdings" panose="05000000000000000000" pitchFamily="2" charset="2"/>
              <a:buChar char="ü"/>
            </a:pPr>
            <a:endParaRPr lang="fr-FR" altLang="fr-FR" sz="2000" dirty="0">
              <a:latin typeface="Comic Sans MS" panose="030F0902030302020204" pitchFamily="66" charset="0"/>
            </a:endParaRPr>
          </a:p>
          <a:p>
            <a:pPr marL="800100" lvl="1" indent="-342900" eaLnBrk="0" fontAlgn="base" hangingPunct="0">
              <a:spcBef>
                <a:spcPct val="0"/>
              </a:spcBef>
              <a:spcAft>
                <a:spcPct val="0"/>
              </a:spcAft>
              <a:buFont typeface="Wingdings" panose="05000000000000000000" pitchFamily="2" charset="2"/>
              <a:buChar char="ü"/>
            </a:pPr>
            <a:r>
              <a:rPr lang="fr-FR" altLang="fr-FR" sz="2000" dirty="0" err="1">
                <a:latin typeface="Comic Sans MS" panose="030F0902030302020204" pitchFamily="66" charset="0"/>
              </a:rPr>
              <a:t>From</a:t>
            </a:r>
            <a:r>
              <a:rPr lang="fr-FR" altLang="fr-FR" sz="2000" dirty="0">
                <a:latin typeface="Comic Sans MS" panose="030F0902030302020204" pitchFamily="66" charset="0"/>
              </a:rPr>
              <a:t> 12 </a:t>
            </a:r>
            <a:r>
              <a:rPr lang="fr-FR" altLang="fr-FR" sz="2000" dirty="0" err="1">
                <a:latin typeface="Comic Sans MS" panose="030F0902030302020204" pitchFamily="66" charset="0"/>
              </a:rPr>
              <a:t>link</a:t>
            </a:r>
            <a:r>
              <a:rPr lang="fr-FR" altLang="fr-FR" sz="2000" dirty="0">
                <a:latin typeface="Comic Sans MS" panose="030F0902030302020204" pitchFamily="66" charset="0"/>
              </a:rPr>
              <a:t> to 150 Gbps Bay qualification</a:t>
            </a:r>
          </a:p>
          <a:p>
            <a:pPr marL="800100" lvl="1" indent="-342900" eaLnBrk="0" fontAlgn="base" hangingPunct="0">
              <a:spcBef>
                <a:spcPct val="0"/>
              </a:spcBef>
              <a:spcAft>
                <a:spcPct val="0"/>
              </a:spcAft>
              <a:buFont typeface="Wingdings" panose="05000000000000000000" pitchFamily="2" charset="2"/>
              <a:buChar char="ü"/>
            </a:pPr>
            <a:endParaRPr kumimoji="0" lang="fr-FR" altLang="fr-FR" sz="2000" u="none" strike="noStrike" cap="none" normalizeH="0" baseline="0" dirty="0">
              <a:ln>
                <a:noFill/>
              </a:ln>
              <a:solidFill>
                <a:schemeClr val="tx1"/>
              </a:solidFill>
              <a:effectLst/>
              <a:latin typeface="Comic Sans MS" panose="030F0902030302020204" pitchFamily="66" charset="0"/>
            </a:endParaRPr>
          </a:p>
          <a:p>
            <a:pPr marL="800100" lvl="1" indent="-342900" eaLnBrk="0" fontAlgn="base" hangingPunct="0">
              <a:spcBef>
                <a:spcPct val="0"/>
              </a:spcBef>
              <a:spcAft>
                <a:spcPct val="0"/>
              </a:spcAft>
              <a:buFont typeface="Wingdings" panose="05000000000000000000" pitchFamily="2" charset="2"/>
              <a:buChar char="ü"/>
            </a:pPr>
            <a:r>
              <a:rPr lang="fr-FR" altLang="fr-FR" sz="2000" dirty="0">
                <a:latin typeface="Comic Sans MS" panose="030F0902030302020204" pitchFamily="66" charset="0"/>
              </a:rPr>
              <a:t>EMC report and </a:t>
            </a:r>
            <a:r>
              <a:rPr lang="fr-FR" altLang="fr-FR" sz="2000" dirty="0" err="1">
                <a:latin typeface="Comic Sans MS" panose="030F0902030302020204" pitchFamily="66" charset="0"/>
              </a:rPr>
              <a:t>recommendations</a:t>
            </a:r>
            <a:endParaRPr kumimoji="0" lang="fr-FR" altLang="fr-FR" sz="2000" u="none" strike="noStrike" cap="none" normalizeH="0" baseline="0" dirty="0">
              <a:ln>
                <a:noFill/>
              </a:ln>
              <a:solidFill>
                <a:schemeClr val="tx1"/>
              </a:solidFill>
              <a:effectLst/>
              <a:latin typeface="Comic Sans MS" panose="030F0902030302020204" pitchFamily="66" charset="0"/>
            </a:endParaRPr>
          </a:p>
          <a:p>
            <a:pPr lvl="1" eaLnBrk="0" fontAlgn="base" hangingPunct="0">
              <a:spcBef>
                <a:spcPct val="0"/>
              </a:spcBef>
              <a:spcAft>
                <a:spcPct val="0"/>
              </a:spcAft>
            </a:pPr>
            <a:endParaRPr lang="fr-FR" altLang="fr-FR" sz="2000" dirty="0">
              <a:latin typeface="Comic Sans MS" panose="030F0902030302020204" pitchFamily="66" charset="0"/>
            </a:endParaRPr>
          </a:p>
        </p:txBody>
      </p:sp>
      <p:sp>
        <p:nvSpPr>
          <p:cNvPr id="9" name="Titre 8"/>
          <p:cNvSpPr>
            <a:spLocks noGrp="1"/>
          </p:cNvSpPr>
          <p:nvPr>
            <p:ph type="title"/>
          </p:nvPr>
        </p:nvSpPr>
        <p:spPr>
          <a:xfrm>
            <a:off x="2535770" y="218906"/>
            <a:ext cx="2588889" cy="488983"/>
          </a:xfrm>
        </p:spPr>
        <p:txBody>
          <a:bodyPr>
            <a:noAutofit/>
          </a:bodyPr>
          <a:lstStyle/>
          <a:p>
            <a:pPr algn="ctr"/>
            <a:r>
              <a:rPr lang="fr-FR" sz="2400" b="0" dirty="0" err="1">
                <a:latin typeface="Comic Sans MS" panose="030F0902030302020204" pitchFamily="66" charset="0"/>
              </a:rPr>
              <a:t>Outline</a:t>
            </a:r>
            <a:endParaRPr lang="fr-FR" sz="2400" b="0" dirty="0">
              <a:latin typeface="Comic Sans MS" panose="030F0902030302020204" pitchFamily="66" charset="0"/>
            </a:endParaRPr>
          </a:p>
        </p:txBody>
      </p:sp>
      <p:sp>
        <p:nvSpPr>
          <p:cNvPr id="2" name="Espace réservé de la date 1">
            <a:extLst>
              <a:ext uri="{FF2B5EF4-FFF2-40B4-BE49-F238E27FC236}">
                <a16:creationId xmlns:a16="http://schemas.microsoft.com/office/drawing/2014/main" id="{DDB31688-4B3B-CE40-8617-3E70198630F6}"/>
              </a:ext>
            </a:extLst>
          </p:cNvPr>
          <p:cNvSpPr>
            <a:spLocks noGrp="1"/>
          </p:cNvSpPr>
          <p:nvPr>
            <p:ph type="dt" sz="half" idx="10"/>
          </p:nvPr>
        </p:nvSpPr>
        <p:spPr/>
        <p:txBody>
          <a:bodyPr/>
          <a:lstStyle/>
          <a:p>
            <a:r>
              <a:rPr lang="fr-FR">
                <a:latin typeface="Comic Sans MS" panose="030F0902030302020204" pitchFamily="66" charset="0"/>
              </a:rPr>
              <a:t>29/05/2026</a:t>
            </a:r>
            <a:endParaRPr lang="fr-FR" dirty="0">
              <a:latin typeface="Comic Sans MS" panose="030F0902030302020204" pitchFamily="66" charset="0"/>
            </a:endParaRPr>
          </a:p>
        </p:txBody>
      </p:sp>
      <p:sp>
        <p:nvSpPr>
          <p:cNvPr id="3" name="Espace réservé du pied de page 2">
            <a:extLst>
              <a:ext uri="{FF2B5EF4-FFF2-40B4-BE49-F238E27FC236}">
                <a16:creationId xmlns:a16="http://schemas.microsoft.com/office/drawing/2014/main" id="{8A553705-C76E-DE43-9186-DE6BBB434CB2}"/>
              </a:ext>
            </a:extLst>
          </p:cNvPr>
          <p:cNvSpPr>
            <a:spLocks noGrp="1"/>
          </p:cNvSpPr>
          <p:nvPr>
            <p:ph type="ftr" sz="quarter" idx="11"/>
          </p:nvPr>
        </p:nvSpPr>
        <p:spPr/>
        <p:txBody>
          <a:bodyPr/>
          <a:lstStyle/>
          <a:p>
            <a:r>
              <a:rPr lang="fr-FR">
                <a:latin typeface="Comic Sans MS" panose="030F0902030302020204" pitchFamily="66" charset="0"/>
              </a:rPr>
              <a:t>AGATA IJCLAB 2026</a:t>
            </a:r>
            <a:endParaRPr lang="fr-FR" dirty="0">
              <a:latin typeface="Comic Sans MS" panose="030F0902030302020204" pitchFamily="66" charset="0"/>
            </a:endParaRPr>
          </a:p>
        </p:txBody>
      </p:sp>
    </p:spTree>
    <p:extLst>
      <p:ext uri="{BB962C8B-B14F-4D97-AF65-F5344CB8AC3E}">
        <p14:creationId xmlns:p14="http://schemas.microsoft.com/office/powerpoint/2010/main" val="460322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3405C66-3427-4444-9F87-CAD27EBA85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5" name="Espace réservé du pied de page 4">
            <a:extLst>
              <a:ext uri="{FF2B5EF4-FFF2-40B4-BE49-F238E27FC236}">
                <a16:creationId xmlns:a16="http://schemas.microsoft.com/office/drawing/2014/main" id="{6E18D304-23F3-5146-89AD-80E923880C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6" name="Espace réservé du numéro de diapositive 5">
            <a:extLst>
              <a:ext uri="{FF2B5EF4-FFF2-40B4-BE49-F238E27FC236}">
                <a16:creationId xmlns:a16="http://schemas.microsoft.com/office/drawing/2014/main" id="{B8F70C52-C2A0-F849-828E-86E50E143E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re 1">
            <a:extLst>
              <a:ext uri="{FF2B5EF4-FFF2-40B4-BE49-F238E27FC236}">
                <a16:creationId xmlns:a16="http://schemas.microsoft.com/office/drawing/2014/main" id="{F4F8BE68-235C-541C-0209-B4CD0A277FAC}"/>
              </a:ext>
            </a:extLst>
          </p:cNvPr>
          <p:cNvSpPr>
            <a:spLocks noGrp="1"/>
          </p:cNvSpPr>
          <p:nvPr>
            <p:ph type="title"/>
          </p:nvPr>
        </p:nvSpPr>
        <p:spPr/>
        <p:txBody>
          <a:bodyPr>
            <a:normAutofit/>
          </a:bodyPr>
          <a:lstStyle/>
          <a:p>
            <a:r>
              <a:rPr lang="fr-FR" sz="2000" dirty="0"/>
              <a:t>EMC @ LNL April 2026</a:t>
            </a:r>
            <a:endParaRPr lang="fr-FR" dirty="0"/>
          </a:p>
        </p:txBody>
      </p:sp>
      <p:pic>
        <p:nvPicPr>
          <p:cNvPr id="23" name="Image 22">
            <a:extLst>
              <a:ext uri="{FF2B5EF4-FFF2-40B4-BE49-F238E27FC236}">
                <a16:creationId xmlns:a16="http://schemas.microsoft.com/office/drawing/2014/main" id="{04BFDF31-B862-0EE2-C125-18F748ED44E5}"/>
              </a:ext>
            </a:extLst>
          </p:cNvPr>
          <p:cNvPicPr>
            <a:picLocks noChangeAspect="1"/>
          </p:cNvPicPr>
          <p:nvPr/>
        </p:nvPicPr>
        <p:blipFill>
          <a:blip r:embed="rId2"/>
          <a:stretch>
            <a:fillRect/>
          </a:stretch>
        </p:blipFill>
        <p:spPr>
          <a:xfrm>
            <a:off x="647579" y="2831878"/>
            <a:ext cx="9939912" cy="1924494"/>
          </a:xfrm>
          <a:prstGeom prst="rect">
            <a:avLst/>
          </a:prstGeom>
        </p:spPr>
      </p:pic>
      <p:sp>
        <p:nvSpPr>
          <p:cNvPr id="24" name="ZoneTexte 23">
            <a:extLst>
              <a:ext uri="{FF2B5EF4-FFF2-40B4-BE49-F238E27FC236}">
                <a16:creationId xmlns:a16="http://schemas.microsoft.com/office/drawing/2014/main" id="{DE359C20-541A-BC90-BF69-39C4977F6E9D}"/>
              </a:ext>
            </a:extLst>
          </p:cNvPr>
          <p:cNvSpPr txBox="1"/>
          <p:nvPr/>
        </p:nvSpPr>
        <p:spPr>
          <a:xfrm>
            <a:off x="4038600" y="1273824"/>
            <a:ext cx="3655103" cy="707886"/>
          </a:xfrm>
          <a:prstGeom prst="rect">
            <a:avLst/>
          </a:prstGeom>
          <a:noFill/>
        </p:spPr>
        <p:txBody>
          <a:bodyPr wrap="none" rtlCol="0">
            <a:spAutoFit/>
          </a:bodyPr>
          <a:lstStyle/>
          <a:p>
            <a:r>
              <a:rPr lang="fr-FR" sz="4000" dirty="0"/>
              <a:t>HV Scheme tests</a:t>
            </a:r>
          </a:p>
        </p:txBody>
      </p:sp>
    </p:spTree>
    <p:extLst>
      <p:ext uri="{BB962C8B-B14F-4D97-AF65-F5344CB8AC3E}">
        <p14:creationId xmlns:p14="http://schemas.microsoft.com/office/powerpoint/2010/main" val="2336771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7" name="Image 6">
            <a:extLst>
              <a:ext uri="{FF2B5EF4-FFF2-40B4-BE49-F238E27FC236}">
                <a16:creationId xmlns:a16="http://schemas.microsoft.com/office/drawing/2014/main" id="{A06D64C5-E1D9-A3B0-5FCA-2A8FBC2A94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178" t="5956" r="4753" b="8419"/>
          <a:stretch/>
        </p:blipFill>
        <p:spPr>
          <a:xfrm>
            <a:off x="336402" y="1541721"/>
            <a:ext cx="7531691" cy="4433776"/>
          </a:xfrm>
          <a:prstGeom prst="rect">
            <a:avLst/>
          </a:prstGeom>
        </p:spPr>
      </p:pic>
      <p:sp>
        <p:nvSpPr>
          <p:cNvPr id="8" name="ZoneTexte 7">
            <a:extLst>
              <a:ext uri="{FF2B5EF4-FFF2-40B4-BE49-F238E27FC236}">
                <a16:creationId xmlns:a16="http://schemas.microsoft.com/office/drawing/2014/main" id="{16CCE945-568C-9C9F-5E8E-88EDF0206C75}"/>
              </a:ext>
            </a:extLst>
          </p:cNvPr>
          <p:cNvSpPr txBox="1"/>
          <p:nvPr/>
        </p:nvSpPr>
        <p:spPr>
          <a:xfrm>
            <a:off x="7755122" y="934909"/>
            <a:ext cx="3961957" cy="5083118"/>
          </a:xfrm>
          <a:prstGeom prst="rect">
            <a:avLst/>
          </a:prstGeom>
          <a:noFill/>
        </p:spPr>
        <p:txBody>
          <a:bodyPr wrap="square" rtlCol="0">
            <a:normAutofit fontScale="92500"/>
          </a:bodyPr>
          <a:lstStyle/>
          <a:p>
            <a:pPr algn="just">
              <a:lnSpc>
                <a:spcPct val="150000"/>
              </a:lnSpc>
            </a:pPr>
            <a:r>
              <a:rPr lang="fr-FR" dirty="0">
                <a:solidFill>
                  <a:prstClr val="black"/>
                </a:solidFill>
                <a:latin typeface="Comic Sans MS" panose="030F0902030302020204" pitchFamily="66" charset="0"/>
              </a:rPr>
              <a:t>The HV </a:t>
            </a:r>
            <a:r>
              <a:rPr lang="fr-FR" dirty="0" err="1">
                <a:solidFill>
                  <a:prstClr val="black"/>
                </a:solidFill>
                <a:latin typeface="Comic Sans MS" panose="030F0902030302020204" pitchFamily="66" charset="0"/>
              </a:rPr>
              <a:t>decoupler</a:t>
            </a:r>
            <a:r>
              <a:rPr lang="fr-FR" dirty="0">
                <a:solidFill>
                  <a:prstClr val="black"/>
                </a:solidFill>
                <a:latin typeface="Comic Sans MS" panose="030F0902030302020204" pitchFamily="66" charset="0"/>
              </a:rPr>
              <a:t> has </a:t>
            </a:r>
            <a:r>
              <a:rPr lang="fr-FR" dirty="0" err="1">
                <a:solidFill>
                  <a:prstClr val="black"/>
                </a:solidFill>
                <a:latin typeface="Comic Sans MS" panose="030F0902030302020204" pitchFamily="66" charset="0"/>
              </a:rPr>
              <a:t>its</a:t>
            </a:r>
            <a:r>
              <a:rPr lang="fr-FR" dirty="0">
                <a:solidFill>
                  <a:prstClr val="black"/>
                </a:solidFill>
                <a:latin typeface="Comic Sans MS" panose="030F0902030302020204" pitchFamily="66" charset="0"/>
              </a:rPr>
              <a:t> limitations in </a:t>
            </a:r>
            <a:r>
              <a:rPr lang="fr-FR" dirty="0" err="1">
                <a:solidFill>
                  <a:prstClr val="black"/>
                </a:solidFill>
                <a:latin typeface="Comic Sans MS" panose="030F0902030302020204" pitchFamily="66" charset="0"/>
              </a:rPr>
              <a:t>frequency</a:t>
            </a:r>
            <a:r>
              <a:rPr lang="fr-FR" dirty="0">
                <a:solidFill>
                  <a:prstClr val="black"/>
                </a:solidFill>
                <a:latin typeface="Comic Sans MS" panose="030F0902030302020204" pitchFamily="66" charset="0"/>
              </a:rPr>
              <a:t> </a:t>
            </a:r>
            <a:r>
              <a:rPr lang="fr-FR" dirty="0" err="1">
                <a:solidFill>
                  <a:prstClr val="black"/>
                </a:solidFill>
                <a:latin typeface="Comic Sans MS" panose="030F0902030302020204" pitchFamily="66" charset="0"/>
              </a:rPr>
              <a:t>cutoff</a:t>
            </a:r>
            <a:r>
              <a:rPr lang="fr-FR" dirty="0">
                <a:solidFill>
                  <a:prstClr val="black"/>
                </a:solidFill>
                <a:latin typeface="Comic Sans MS" panose="030F0902030302020204" pitchFamily="66" charset="0"/>
              </a:rPr>
              <a:t> @ 6 and 8 MHz.</a:t>
            </a:r>
          </a:p>
          <a:p>
            <a:pPr algn="just">
              <a:lnSpc>
                <a:spcPct val="150000"/>
              </a:lnSpc>
            </a:pPr>
            <a:r>
              <a:rPr lang="en-US" dirty="0">
                <a:solidFill>
                  <a:prstClr val="black"/>
                </a:solidFill>
                <a:latin typeface="Comic Sans MS" panose="030F0902030302020204" pitchFamily="66" charset="0"/>
              </a:rPr>
              <a:t> </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err="1">
                <a:solidFill>
                  <a:prstClr val="black"/>
                </a:solidFill>
                <a:latin typeface="Comic Sans MS" panose="030F0902030302020204" pitchFamily="66" charset="0"/>
              </a:rPr>
              <a:t>Hig</a:t>
            </a:r>
            <a:r>
              <a:rPr lang="en-US" dirty="0">
                <a:solidFill>
                  <a:prstClr val="black"/>
                </a:solidFill>
                <a:latin typeface="Comic Sans MS" panose="030F0902030302020204" pitchFamily="66" charset="0"/>
              </a:rPr>
              <a:t> frequency signals level is reduced.</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Test of the noise @ 0V and the results are the same.</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The following tests were made @0V without the HV decoupler.</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The 50 ohm load is taken out because in reality the HV is a high impedance .</a:t>
            </a:r>
            <a:endParaRPr lang="fr-FR" dirty="0">
              <a:solidFill>
                <a:prstClr val="black"/>
              </a:solidFill>
              <a:latin typeface="Comic Sans MS" panose="030F0902030302020204" pitchFamily="66" charset="0"/>
            </a:endParaRPr>
          </a:p>
          <a:p>
            <a:endParaRPr lang="fr-FR" dirty="0"/>
          </a:p>
        </p:txBody>
      </p:sp>
    </p:spTree>
    <p:extLst>
      <p:ext uri="{BB962C8B-B14F-4D97-AF65-F5344CB8AC3E}">
        <p14:creationId xmlns:p14="http://schemas.microsoft.com/office/powerpoint/2010/main" val="3378023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9" name="Image 8">
            <a:extLst>
              <a:ext uri="{FF2B5EF4-FFF2-40B4-BE49-F238E27FC236}">
                <a16:creationId xmlns:a16="http://schemas.microsoft.com/office/drawing/2014/main" id="{107D5268-2D70-79C9-32A1-36E145213F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802" r="5799" b="5538"/>
          <a:stretch/>
        </p:blipFill>
        <p:spPr>
          <a:xfrm>
            <a:off x="0" y="1190846"/>
            <a:ext cx="6043133" cy="5124893"/>
          </a:xfrm>
          <a:prstGeom prst="rect">
            <a:avLst/>
          </a:prstGeom>
        </p:spPr>
      </p:pic>
      <p:pic>
        <p:nvPicPr>
          <p:cNvPr id="10" name="Image 9">
            <a:extLst>
              <a:ext uri="{FF2B5EF4-FFF2-40B4-BE49-F238E27FC236}">
                <a16:creationId xmlns:a16="http://schemas.microsoft.com/office/drawing/2014/main" id="{72D67B72-AD01-8C92-7EA3-451EA9D8B616}"/>
              </a:ext>
            </a:extLst>
          </p:cNvPr>
          <p:cNvPicPr>
            <a:picLocks noChangeAspect="1"/>
          </p:cNvPicPr>
          <p:nvPr/>
        </p:nvPicPr>
        <p:blipFill>
          <a:blip r:embed="rId3"/>
          <a:stretch>
            <a:fillRect/>
          </a:stretch>
        </p:blipFill>
        <p:spPr>
          <a:xfrm>
            <a:off x="6721057" y="938411"/>
            <a:ext cx="4563575" cy="5518298"/>
          </a:xfrm>
          <a:prstGeom prst="rect">
            <a:avLst/>
          </a:prstGeom>
        </p:spPr>
      </p:pic>
      <p:sp>
        <p:nvSpPr>
          <p:cNvPr id="11" name="ZoneTexte 10">
            <a:extLst>
              <a:ext uri="{FF2B5EF4-FFF2-40B4-BE49-F238E27FC236}">
                <a16:creationId xmlns:a16="http://schemas.microsoft.com/office/drawing/2014/main" id="{1ADEE65F-EFB8-FC66-46C4-D5AED16B7B0C}"/>
              </a:ext>
            </a:extLst>
          </p:cNvPr>
          <p:cNvSpPr txBox="1"/>
          <p:nvPr/>
        </p:nvSpPr>
        <p:spPr>
          <a:xfrm>
            <a:off x="3627261" y="821514"/>
            <a:ext cx="3715761" cy="369332"/>
          </a:xfrm>
          <a:prstGeom prst="rect">
            <a:avLst/>
          </a:prstGeom>
          <a:noFill/>
        </p:spPr>
        <p:txBody>
          <a:bodyPr wrap="none" rtlCol="0">
            <a:spAutoFit/>
          </a:bodyPr>
          <a:lstStyle/>
          <a:p>
            <a:r>
              <a:rPr lang="fr-FR" dirty="0"/>
              <a:t>NON </a:t>
            </a:r>
            <a:r>
              <a:rPr lang="fr-FR" dirty="0" err="1"/>
              <a:t>Shielded</a:t>
            </a:r>
            <a:r>
              <a:rPr lang="fr-FR" dirty="0"/>
              <a:t> 20 cm </a:t>
            </a:r>
            <a:r>
              <a:rPr lang="fr-FR" dirty="0" err="1"/>
              <a:t>Decoupler</a:t>
            </a:r>
            <a:r>
              <a:rPr lang="fr-FR" dirty="0"/>
              <a:t> Cable</a:t>
            </a:r>
          </a:p>
        </p:txBody>
      </p:sp>
      <p:sp>
        <p:nvSpPr>
          <p:cNvPr id="12" name="ZoneTexte 11">
            <a:extLst>
              <a:ext uri="{FF2B5EF4-FFF2-40B4-BE49-F238E27FC236}">
                <a16:creationId xmlns:a16="http://schemas.microsoft.com/office/drawing/2014/main" id="{2E9EA999-F36B-5C40-38E3-F372D8427AD9}"/>
              </a:ext>
            </a:extLst>
          </p:cNvPr>
          <p:cNvSpPr txBox="1"/>
          <p:nvPr/>
        </p:nvSpPr>
        <p:spPr>
          <a:xfrm>
            <a:off x="4858716" y="3937342"/>
            <a:ext cx="2403321" cy="2062103"/>
          </a:xfrm>
          <a:prstGeom prst="rect">
            <a:avLst/>
          </a:prstGeom>
          <a:noFill/>
        </p:spPr>
        <p:txBody>
          <a:bodyPr wrap="square" rtlCol="0">
            <a:spAutoFit/>
          </a:bodyPr>
          <a:lstStyle/>
          <a:p>
            <a:r>
              <a:rPr lang="fr-FR" sz="3200" dirty="0" err="1"/>
              <a:t>Instrinsic</a:t>
            </a:r>
            <a:r>
              <a:rPr lang="fr-FR" sz="3200" dirty="0"/>
              <a:t> HV Noise and </a:t>
            </a:r>
            <a:r>
              <a:rPr lang="fr-FR" sz="3200" dirty="0" err="1"/>
              <a:t>external</a:t>
            </a:r>
            <a:r>
              <a:rPr lang="fr-FR" sz="3200" dirty="0"/>
              <a:t> EMC Noise</a:t>
            </a:r>
          </a:p>
        </p:txBody>
      </p:sp>
    </p:spTree>
    <p:extLst>
      <p:ext uri="{BB962C8B-B14F-4D97-AF65-F5344CB8AC3E}">
        <p14:creationId xmlns:p14="http://schemas.microsoft.com/office/powerpoint/2010/main" val="2459633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2" name="Image 1">
            <a:extLst>
              <a:ext uri="{FF2B5EF4-FFF2-40B4-BE49-F238E27FC236}">
                <a16:creationId xmlns:a16="http://schemas.microsoft.com/office/drawing/2014/main" id="{29374A98-B83D-137A-588F-3E6D8480DED9}"/>
              </a:ext>
            </a:extLst>
          </p:cNvPr>
          <p:cNvPicPr>
            <a:picLocks noChangeAspect="1"/>
          </p:cNvPicPr>
          <p:nvPr/>
        </p:nvPicPr>
        <p:blipFill>
          <a:blip r:embed="rId2"/>
          <a:stretch>
            <a:fillRect/>
          </a:stretch>
        </p:blipFill>
        <p:spPr>
          <a:xfrm>
            <a:off x="2169121" y="1359677"/>
            <a:ext cx="7377051" cy="5462157"/>
          </a:xfrm>
          <a:prstGeom prst="rect">
            <a:avLst/>
          </a:prstGeom>
        </p:spPr>
      </p:pic>
      <p:sp>
        <p:nvSpPr>
          <p:cNvPr id="7" name="ZoneTexte 6">
            <a:extLst>
              <a:ext uri="{FF2B5EF4-FFF2-40B4-BE49-F238E27FC236}">
                <a16:creationId xmlns:a16="http://schemas.microsoft.com/office/drawing/2014/main" id="{FBA18E6E-0E86-0EAD-6A15-87A05B77E0E9}"/>
              </a:ext>
            </a:extLst>
          </p:cNvPr>
          <p:cNvSpPr txBox="1"/>
          <p:nvPr/>
        </p:nvSpPr>
        <p:spPr>
          <a:xfrm>
            <a:off x="3627261" y="821514"/>
            <a:ext cx="4880119" cy="523220"/>
          </a:xfrm>
          <a:prstGeom prst="rect">
            <a:avLst/>
          </a:prstGeom>
          <a:noFill/>
        </p:spPr>
        <p:txBody>
          <a:bodyPr wrap="none" rtlCol="0">
            <a:spAutoFit/>
          </a:bodyPr>
          <a:lstStyle/>
          <a:p>
            <a:r>
              <a:rPr lang="fr-FR" sz="2800" dirty="0" err="1"/>
              <a:t>Shielded</a:t>
            </a:r>
            <a:r>
              <a:rPr lang="fr-FR" sz="2800" dirty="0"/>
              <a:t> 20 cm </a:t>
            </a:r>
            <a:r>
              <a:rPr lang="fr-FR" sz="2800" dirty="0" err="1"/>
              <a:t>Decoupler</a:t>
            </a:r>
            <a:r>
              <a:rPr lang="fr-FR" sz="2800" dirty="0"/>
              <a:t> Cable</a:t>
            </a:r>
          </a:p>
        </p:txBody>
      </p:sp>
      <p:sp>
        <p:nvSpPr>
          <p:cNvPr id="8" name="ZoneTexte 7">
            <a:extLst>
              <a:ext uri="{FF2B5EF4-FFF2-40B4-BE49-F238E27FC236}">
                <a16:creationId xmlns:a16="http://schemas.microsoft.com/office/drawing/2014/main" id="{B25245C9-43A5-07C3-5293-1CCC5D8F1DAD}"/>
              </a:ext>
            </a:extLst>
          </p:cNvPr>
          <p:cNvSpPr txBox="1"/>
          <p:nvPr/>
        </p:nvSpPr>
        <p:spPr>
          <a:xfrm>
            <a:off x="336402" y="3799118"/>
            <a:ext cx="3294684" cy="584775"/>
          </a:xfrm>
          <a:prstGeom prst="rect">
            <a:avLst/>
          </a:prstGeom>
          <a:noFill/>
        </p:spPr>
        <p:txBody>
          <a:bodyPr wrap="none" rtlCol="0">
            <a:spAutoFit/>
          </a:bodyPr>
          <a:lstStyle/>
          <a:p>
            <a:r>
              <a:rPr lang="fr-FR" sz="3200" dirty="0" err="1"/>
              <a:t>Instrinsic</a:t>
            </a:r>
            <a:r>
              <a:rPr lang="fr-FR" sz="3200" dirty="0"/>
              <a:t> HV Noise</a:t>
            </a:r>
          </a:p>
        </p:txBody>
      </p:sp>
    </p:spTree>
    <p:extLst>
      <p:ext uri="{BB962C8B-B14F-4D97-AF65-F5344CB8AC3E}">
        <p14:creationId xmlns:p14="http://schemas.microsoft.com/office/powerpoint/2010/main" val="413206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7" name="Image 6">
            <a:extLst>
              <a:ext uri="{FF2B5EF4-FFF2-40B4-BE49-F238E27FC236}">
                <a16:creationId xmlns:a16="http://schemas.microsoft.com/office/drawing/2014/main" id="{E7E05E72-9A78-C4A4-3764-1F3763D7874F}"/>
              </a:ext>
            </a:extLst>
          </p:cNvPr>
          <p:cNvPicPr>
            <a:picLocks noChangeAspect="1"/>
          </p:cNvPicPr>
          <p:nvPr/>
        </p:nvPicPr>
        <p:blipFill>
          <a:blip r:embed="rId2"/>
          <a:stretch>
            <a:fillRect/>
          </a:stretch>
        </p:blipFill>
        <p:spPr>
          <a:xfrm>
            <a:off x="187842" y="1269575"/>
            <a:ext cx="5969000" cy="5334000"/>
          </a:xfrm>
          <a:prstGeom prst="rect">
            <a:avLst/>
          </a:prstGeom>
        </p:spPr>
      </p:pic>
      <p:sp>
        <p:nvSpPr>
          <p:cNvPr id="8" name="ZoneTexte 7">
            <a:extLst>
              <a:ext uri="{FF2B5EF4-FFF2-40B4-BE49-F238E27FC236}">
                <a16:creationId xmlns:a16="http://schemas.microsoft.com/office/drawing/2014/main" id="{2C9324D3-8689-E286-C6D1-19C465CCEC02}"/>
              </a:ext>
            </a:extLst>
          </p:cNvPr>
          <p:cNvSpPr txBox="1"/>
          <p:nvPr/>
        </p:nvSpPr>
        <p:spPr>
          <a:xfrm>
            <a:off x="5613991" y="914401"/>
            <a:ext cx="6134986" cy="461665"/>
          </a:xfrm>
          <a:prstGeom prst="rect">
            <a:avLst/>
          </a:prstGeom>
          <a:noFill/>
        </p:spPr>
        <p:txBody>
          <a:bodyPr wrap="square" rtlCol="0">
            <a:spAutoFit/>
          </a:bodyPr>
          <a:lstStyle/>
          <a:p>
            <a:r>
              <a:rPr lang="fr-FR" sz="2400" dirty="0"/>
              <a:t>0 kV 1 </a:t>
            </a:r>
            <a:r>
              <a:rPr lang="fr-FR" sz="2400" dirty="0" err="1"/>
              <a:t>Mohm</a:t>
            </a:r>
            <a:r>
              <a:rPr lang="fr-FR" sz="2400" dirty="0"/>
              <a:t> </a:t>
            </a:r>
            <a:r>
              <a:rPr lang="fr-FR" sz="2400" dirty="0" err="1"/>
              <a:t>load</a:t>
            </a:r>
            <a:r>
              <a:rPr lang="fr-FR" sz="2400" dirty="0"/>
              <a:t> direct </a:t>
            </a:r>
            <a:r>
              <a:rPr lang="fr-FR" sz="2400" dirty="0" err="1"/>
              <a:t>connection</a:t>
            </a:r>
            <a:r>
              <a:rPr lang="fr-FR" sz="2400" dirty="0"/>
              <a:t> to scope</a:t>
            </a:r>
          </a:p>
        </p:txBody>
      </p:sp>
      <p:pic>
        <p:nvPicPr>
          <p:cNvPr id="9" name="Image 8">
            <a:extLst>
              <a:ext uri="{FF2B5EF4-FFF2-40B4-BE49-F238E27FC236}">
                <a16:creationId xmlns:a16="http://schemas.microsoft.com/office/drawing/2014/main" id="{660B3CEB-F649-9B52-00C9-FC84B8F4867C}"/>
              </a:ext>
            </a:extLst>
          </p:cNvPr>
          <p:cNvPicPr>
            <a:picLocks noChangeAspect="1"/>
          </p:cNvPicPr>
          <p:nvPr/>
        </p:nvPicPr>
        <p:blipFill>
          <a:blip r:embed="rId3"/>
          <a:stretch>
            <a:fillRect/>
          </a:stretch>
        </p:blipFill>
        <p:spPr>
          <a:xfrm>
            <a:off x="5968410" y="4120122"/>
            <a:ext cx="5969000" cy="2159000"/>
          </a:xfrm>
          <a:prstGeom prst="rect">
            <a:avLst/>
          </a:prstGeom>
        </p:spPr>
      </p:pic>
      <p:sp>
        <p:nvSpPr>
          <p:cNvPr id="10" name="ZoneTexte 9">
            <a:extLst>
              <a:ext uri="{FF2B5EF4-FFF2-40B4-BE49-F238E27FC236}">
                <a16:creationId xmlns:a16="http://schemas.microsoft.com/office/drawing/2014/main" id="{4BC4DFFA-55CC-1B12-4E71-14CD204C9DB0}"/>
              </a:ext>
            </a:extLst>
          </p:cNvPr>
          <p:cNvSpPr txBox="1"/>
          <p:nvPr/>
        </p:nvSpPr>
        <p:spPr>
          <a:xfrm>
            <a:off x="5837225" y="1492470"/>
            <a:ext cx="5969000" cy="2450065"/>
          </a:xfrm>
          <a:prstGeom prst="rect">
            <a:avLst/>
          </a:prstGeom>
          <a:noFill/>
        </p:spPr>
        <p:txBody>
          <a:bodyPr wrap="square" rtlCol="0">
            <a:normAutofit fontScale="77500" lnSpcReduction="20000"/>
          </a:bodyPr>
          <a:lstStyle/>
          <a:p>
            <a:pPr algn="just">
              <a:lnSpc>
                <a:spcPct val="150000"/>
              </a:lnSpc>
            </a:pPr>
            <a:r>
              <a:rPr lang="fr-FR" dirty="0">
                <a:solidFill>
                  <a:prstClr val="black"/>
                </a:solidFill>
                <a:latin typeface="Comic Sans MS" panose="030F0902030302020204" pitchFamily="66" charset="0"/>
              </a:rPr>
              <a:t>The HV </a:t>
            </a:r>
            <a:r>
              <a:rPr lang="fr-FR" dirty="0" err="1">
                <a:solidFill>
                  <a:prstClr val="black"/>
                </a:solidFill>
                <a:latin typeface="Comic Sans MS" panose="030F0902030302020204" pitchFamily="66" charset="0"/>
              </a:rPr>
              <a:t>decoupler</a:t>
            </a:r>
            <a:r>
              <a:rPr lang="fr-FR" dirty="0">
                <a:solidFill>
                  <a:prstClr val="black"/>
                </a:solidFill>
                <a:latin typeface="Comic Sans MS" panose="030F0902030302020204" pitchFamily="66" charset="0"/>
              </a:rPr>
              <a:t> has </a:t>
            </a:r>
            <a:r>
              <a:rPr lang="fr-FR" dirty="0" err="1">
                <a:solidFill>
                  <a:prstClr val="black"/>
                </a:solidFill>
                <a:latin typeface="Comic Sans MS" panose="030F0902030302020204" pitchFamily="66" charset="0"/>
              </a:rPr>
              <a:t>its</a:t>
            </a:r>
            <a:r>
              <a:rPr lang="fr-FR" dirty="0">
                <a:solidFill>
                  <a:prstClr val="black"/>
                </a:solidFill>
                <a:latin typeface="Comic Sans MS" panose="030F0902030302020204" pitchFamily="66" charset="0"/>
              </a:rPr>
              <a:t> limitations in </a:t>
            </a:r>
            <a:r>
              <a:rPr lang="fr-FR" dirty="0" err="1">
                <a:solidFill>
                  <a:prstClr val="black"/>
                </a:solidFill>
                <a:latin typeface="Comic Sans MS" panose="030F0902030302020204" pitchFamily="66" charset="0"/>
              </a:rPr>
              <a:t>frequency</a:t>
            </a:r>
            <a:r>
              <a:rPr lang="fr-FR" dirty="0">
                <a:solidFill>
                  <a:prstClr val="black"/>
                </a:solidFill>
                <a:latin typeface="Comic Sans MS" panose="030F0902030302020204" pitchFamily="66" charset="0"/>
              </a:rPr>
              <a:t> </a:t>
            </a:r>
            <a:r>
              <a:rPr lang="fr-FR" dirty="0" err="1">
                <a:solidFill>
                  <a:prstClr val="black"/>
                </a:solidFill>
                <a:latin typeface="Comic Sans MS" panose="030F0902030302020204" pitchFamily="66" charset="0"/>
              </a:rPr>
              <a:t>cutoff</a:t>
            </a:r>
            <a:r>
              <a:rPr lang="fr-FR" dirty="0">
                <a:solidFill>
                  <a:prstClr val="black"/>
                </a:solidFill>
                <a:latin typeface="Comic Sans MS" panose="030F0902030302020204" pitchFamily="66" charset="0"/>
              </a:rPr>
              <a:t> @ 6 and 8 MHz.</a:t>
            </a: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High frequency signals level is reduced.</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Noise test @ 0V and the results are the same.</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The following tests were made @0V without the HV decoupler.</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The 50 ohm load is taken out because in reality the HV is a high impedance .</a:t>
            </a:r>
            <a:endParaRPr lang="fr-FR" dirty="0">
              <a:solidFill>
                <a:prstClr val="black"/>
              </a:solidFill>
              <a:latin typeface="Comic Sans MS" panose="030F0902030302020204" pitchFamily="66" charset="0"/>
            </a:endParaRPr>
          </a:p>
          <a:p>
            <a:endParaRPr lang="fr-FR" dirty="0"/>
          </a:p>
        </p:txBody>
      </p:sp>
    </p:spTree>
    <p:extLst>
      <p:ext uri="{BB962C8B-B14F-4D97-AF65-F5344CB8AC3E}">
        <p14:creationId xmlns:p14="http://schemas.microsoft.com/office/powerpoint/2010/main" val="964209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14" name="Image 13">
            <a:extLst>
              <a:ext uri="{FF2B5EF4-FFF2-40B4-BE49-F238E27FC236}">
                <a16:creationId xmlns:a16="http://schemas.microsoft.com/office/drawing/2014/main" id="{0633275F-CD54-67B7-0A60-BBD73D246A71}"/>
              </a:ext>
            </a:extLst>
          </p:cNvPr>
          <p:cNvPicPr>
            <a:picLocks noChangeAspect="1"/>
          </p:cNvPicPr>
          <p:nvPr/>
        </p:nvPicPr>
        <p:blipFill>
          <a:blip r:embed="rId2"/>
          <a:stretch>
            <a:fillRect/>
          </a:stretch>
        </p:blipFill>
        <p:spPr>
          <a:xfrm>
            <a:off x="126799" y="1778384"/>
            <a:ext cx="5969000" cy="4572000"/>
          </a:xfrm>
          <a:prstGeom prst="rect">
            <a:avLst/>
          </a:prstGeom>
        </p:spPr>
      </p:pic>
      <p:pic>
        <p:nvPicPr>
          <p:cNvPr id="15" name="Image 14">
            <a:extLst>
              <a:ext uri="{FF2B5EF4-FFF2-40B4-BE49-F238E27FC236}">
                <a16:creationId xmlns:a16="http://schemas.microsoft.com/office/drawing/2014/main" id="{581A021B-E341-D6ED-DE99-B381AA18D4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99" t="12901" r="77694" b="73638"/>
          <a:stretch/>
        </p:blipFill>
        <p:spPr>
          <a:xfrm>
            <a:off x="5850672" y="891631"/>
            <a:ext cx="4021874" cy="2590532"/>
          </a:xfrm>
          <a:prstGeom prst="rect">
            <a:avLst/>
          </a:prstGeom>
        </p:spPr>
      </p:pic>
      <p:pic>
        <p:nvPicPr>
          <p:cNvPr id="16" name="Image 15">
            <a:extLst>
              <a:ext uri="{FF2B5EF4-FFF2-40B4-BE49-F238E27FC236}">
                <a16:creationId xmlns:a16="http://schemas.microsoft.com/office/drawing/2014/main" id="{687AF209-EA18-EB48-D8D0-B632B280CF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912" t="42406" r="39791" b="33073"/>
          <a:stretch/>
        </p:blipFill>
        <p:spPr>
          <a:xfrm>
            <a:off x="4965728" y="3535325"/>
            <a:ext cx="5267216" cy="2583126"/>
          </a:xfrm>
          <a:prstGeom prst="rect">
            <a:avLst/>
          </a:prstGeom>
        </p:spPr>
      </p:pic>
    </p:spTree>
    <p:extLst>
      <p:ext uri="{BB962C8B-B14F-4D97-AF65-F5344CB8AC3E}">
        <p14:creationId xmlns:p14="http://schemas.microsoft.com/office/powerpoint/2010/main" val="3725764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2" name="Image 1">
            <a:extLst>
              <a:ext uri="{FF2B5EF4-FFF2-40B4-BE49-F238E27FC236}">
                <a16:creationId xmlns:a16="http://schemas.microsoft.com/office/drawing/2014/main" id="{D73005A3-67C0-1B2D-1ADD-5AF0BD2638CB}"/>
              </a:ext>
            </a:extLst>
          </p:cNvPr>
          <p:cNvPicPr>
            <a:picLocks noChangeAspect="1"/>
          </p:cNvPicPr>
          <p:nvPr/>
        </p:nvPicPr>
        <p:blipFill>
          <a:blip r:embed="rId2"/>
          <a:stretch>
            <a:fillRect/>
          </a:stretch>
        </p:blipFill>
        <p:spPr>
          <a:xfrm>
            <a:off x="271656" y="1393902"/>
            <a:ext cx="5969000" cy="4724400"/>
          </a:xfrm>
          <a:prstGeom prst="rect">
            <a:avLst/>
          </a:prstGeom>
        </p:spPr>
      </p:pic>
      <p:pic>
        <p:nvPicPr>
          <p:cNvPr id="9" name="Image 8">
            <a:extLst>
              <a:ext uri="{FF2B5EF4-FFF2-40B4-BE49-F238E27FC236}">
                <a16:creationId xmlns:a16="http://schemas.microsoft.com/office/drawing/2014/main" id="{E1D0EAB8-3712-A97B-5F96-A8CD3776EC84}"/>
              </a:ext>
            </a:extLst>
          </p:cNvPr>
          <p:cNvPicPr>
            <a:picLocks noChangeAspect="1"/>
          </p:cNvPicPr>
          <p:nvPr/>
        </p:nvPicPr>
        <p:blipFill>
          <a:blip r:embed="rId3"/>
          <a:stretch>
            <a:fillRect/>
          </a:stretch>
        </p:blipFill>
        <p:spPr>
          <a:xfrm>
            <a:off x="6040554" y="1203402"/>
            <a:ext cx="5969000" cy="2552700"/>
          </a:xfrm>
          <a:prstGeom prst="rect">
            <a:avLst/>
          </a:prstGeom>
        </p:spPr>
      </p:pic>
    </p:spTree>
    <p:extLst>
      <p:ext uri="{BB962C8B-B14F-4D97-AF65-F5344CB8AC3E}">
        <p14:creationId xmlns:p14="http://schemas.microsoft.com/office/powerpoint/2010/main" val="873869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12" name="Image 11">
            <a:extLst>
              <a:ext uri="{FF2B5EF4-FFF2-40B4-BE49-F238E27FC236}">
                <a16:creationId xmlns:a16="http://schemas.microsoft.com/office/drawing/2014/main" id="{1EB68189-EA11-6CE5-2DF0-7F9DA1535D32}"/>
              </a:ext>
            </a:extLst>
          </p:cNvPr>
          <p:cNvPicPr>
            <a:picLocks noChangeAspect="1"/>
          </p:cNvPicPr>
          <p:nvPr/>
        </p:nvPicPr>
        <p:blipFill>
          <a:blip r:embed="rId2"/>
          <a:stretch>
            <a:fillRect/>
          </a:stretch>
        </p:blipFill>
        <p:spPr>
          <a:xfrm>
            <a:off x="-211563" y="944398"/>
            <a:ext cx="5571583" cy="5512311"/>
          </a:xfrm>
          <a:prstGeom prst="rect">
            <a:avLst/>
          </a:prstGeom>
        </p:spPr>
      </p:pic>
      <p:pic>
        <p:nvPicPr>
          <p:cNvPr id="13" name="Image 12">
            <a:extLst>
              <a:ext uri="{FF2B5EF4-FFF2-40B4-BE49-F238E27FC236}">
                <a16:creationId xmlns:a16="http://schemas.microsoft.com/office/drawing/2014/main" id="{AD88F951-78C7-E86E-6EC2-E130563C29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546" r="11236"/>
          <a:stretch/>
        </p:blipFill>
        <p:spPr>
          <a:xfrm>
            <a:off x="5136994" y="3945844"/>
            <a:ext cx="4609171" cy="2501900"/>
          </a:xfrm>
          <a:prstGeom prst="rect">
            <a:avLst/>
          </a:prstGeom>
        </p:spPr>
      </p:pic>
      <p:sp>
        <p:nvSpPr>
          <p:cNvPr id="14" name="ZoneTexte 13">
            <a:extLst>
              <a:ext uri="{FF2B5EF4-FFF2-40B4-BE49-F238E27FC236}">
                <a16:creationId xmlns:a16="http://schemas.microsoft.com/office/drawing/2014/main" id="{13442C0A-CD86-91AD-12E6-9C31CE207755}"/>
              </a:ext>
            </a:extLst>
          </p:cNvPr>
          <p:cNvSpPr txBox="1"/>
          <p:nvPr/>
        </p:nvSpPr>
        <p:spPr>
          <a:xfrm>
            <a:off x="7471316" y="1323540"/>
            <a:ext cx="3778095" cy="1843407"/>
          </a:xfrm>
          <a:prstGeom prst="rect">
            <a:avLst/>
          </a:prstGeom>
          <a:noFill/>
        </p:spPr>
        <p:txBody>
          <a:bodyPr wrap="square" rtlCol="0">
            <a:normAutofit fontScale="77500" lnSpcReduction="20000"/>
          </a:bodyPr>
          <a:lstStyle/>
          <a:p>
            <a:pPr algn="just">
              <a:lnSpc>
                <a:spcPct val="150000"/>
              </a:lnSpc>
            </a:pPr>
            <a:r>
              <a:rPr lang="fr-FR" dirty="0">
                <a:solidFill>
                  <a:prstClr val="black"/>
                </a:solidFill>
                <a:latin typeface="Comic Sans MS" panose="030F0902030302020204" pitchFamily="66" charset="0"/>
              </a:rPr>
              <a:t>Most </a:t>
            </a:r>
            <a:r>
              <a:rPr lang="fr-FR" dirty="0" err="1">
                <a:solidFill>
                  <a:prstClr val="black"/>
                </a:solidFill>
                <a:latin typeface="Comic Sans MS" panose="030F0902030302020204" pitchFamily="66" charset="0"/>
              </a:rPr>
              <a:t>significant</a:t>
            </a:r>
            <a:r>
              <a:rPr lang="fr-FR" dirty="0">
                <a:solidFill>
                  <a:prstClr val="black"/>
                </a:solidFill>
                <a:latin typeface="Comic Sans MS" panose="030F0902030302020204" pitchFamily="66" charset="0"/>
              </a:rPr>
              <a:t> noise </a:t>
            </a:r>
            <a:r>
              <a:rPr lang="fr-FR" dirty="0" err="1">
                <a:solidFill>
                  <a:prstClr val="black"/>
                </a:solidFill>
                <a:latin typeface="Comic Sans MS" panose="030F0902030302020204" pitchFamily="66" charset="0"/>
              </a:rPr>
              <a:t>frequency</a:t>
            </a:r>
            <a:r>
              <a:rPr lang="fr-FR" dirty="0">
                <a:solidFill>
                  <a:prstClr val="black"/>
                </a:solidFill>
                <a:latin typeface="Comic Sans MS" panose="030F0902030302020204" pitchFamily="66" charset="0"/>
              </a:rPr>
              <a:t> </a:t>
            </a:r>
            <a:r>
              <a:rPr lang="fr-FR" dirty="0" err="1">
                <a:solidFill>
                  <a:prstClr val="black"/>
                </a:solidFill>
                <a:latin typeface="Comic Sans MS" panose="030F0902030302020204" pitchFamily="66" charset="0"/>
              </a:rPr>
              <a:t>selected</a:t>
            </a:r>
            <a:r>
              <a:rPr lang="fr-FR" dirty="0">
                <a:solidFill>
                  <a:prstClr val="black"/>
                </a:solidFill>
                <a:latin typeface="Comic Sans MS" panose="030F0902030302020204" pitchFamily="66" charset="0"/>
              </a:rPr>
              <a:t> .</a:t>
            </a: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104 kHz.</a:t>
            </a:r>
            <a:endParaRPr lang="fr-FR" dirty="0">
              <a:solidFill>
                <a:prstClr val="black"/>
              </a:solidFill>
              <a:latin typeface="Comic Sans MS" panose="030F0902030302020204" pitchFamily="66" charset="0"/>
            </a:endParaRPr>
          </a:p>
          <a:p>
            <a:pPr marL="342900" lvl="0" indent="-342900" algn="just">
              <a:lnSpc>
                <a:spcPct val="150000"/>
              </a:lnSpc>
              <a:buFont typeface="Symbol" pitchFamily="2" charset="2"/>
              <a:buChar char=""/>
            </a:pPr>
            <a:r>
              <a:rPr lang="fr-FR" dirty="0">
                <a:solidFill>
                  <a:prstClr val="black"/>
                </a:solidFill>
                <a:latin typeface="Comic Sans MS" panose="030F0902030302020204" pitchFamily="66" charset="0"/>
              </a:rPr>
              <a:t>3,125 MHz.</a:t>
            </a: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52 kHz.</a:t>
            </a:r>
          </a:p>
          <a:p>
            <a:pPr marL="342900" lvl="0" indent="-342900" algn="just">
              <a:lnSpc>
                <a:spcPct val="150000"/>
              </a:lnSpc>
              <a:buFont typeface="Symbol" pitchFamily="2" charset="2"/>
              <a:buChar char=""/>
            </a:pPr>
            <a:r>
              <a:rPr lang="en-US" dirty="0">
                <a:solidFill>
                  <a:prstClr val="black"/>
                </a:solidFill>
                <a:latin typeface="Comic Sans MS" panose="030F0902030302020204" pitchFamily="66" charset="0"/>
              </a:rPr>
              <a:t>Huge bump from 3 to 5 kHz</a:t>
            </a:r>
            <a:endParaRPr lang="fr-FR" dirty="0">
              <a:solidFill>
                <a:prstClr val="black"/>
              </a:solidFill>
              <a:latin typeface="Comic Sans MS" panose="030F0902030302020204" pitchFamily="66" charset="0"/>
            </a:endParaRPr>
          </a:p>
          <a:p>
            <a:endParaRPr lang="fr-FR" dirty="0"/>
          </a:p>
        </p:txBody>
      </p:sp>
      <p:pic>
        <p:nvPicPr>
          <p:cNvPr id="15" name="Image 14">
            <a:extLst>
              <a:ext uri="{FF2B5EF4-FFF2-40B4-BE49-F238E27FC236}">
                <a16:creationId xmlns:a16="http://schemas.microsoft.com/office/drawing/2014/main" id="{DCDD8D4C-1514-C362-9CD2-F4117CD60D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484" t="18741" r="50937" b="64940"/>
          <a:stretch/>
        </p:blipFill>
        <p:spPr>
          <a:xfrm>
            <a:off x="4809891" y="1134520"/>
            <a:ext cx="2141036" cy="2085015"/>
          </a:xfrm>
          <a:prstGeom prst="rect">
            <a:avLst/>
          </a:prstGeom>
        </p:spPr>
      </p:pic>
      <p:cxnSp>
        <p:nvCxnSpPr>
          <p:cNvPr id="17" name="Connecteur droit avec flèche 16">
            <a:extLst>
              <a:ext uri="{FF2B5EF4-FFF2-40B4-BE49-F238E27FC236}">
                <a16:creationId xmlns:a16="http://schemas.microsoft.com/office/drawing/2014/main" id="{0316D911-BC49-7C67-F5BE-A26A6944F8BD}"/>
              </a:ext>
            </a:extLst>
          </p:cNvPr>
          <p:cNvCxnSpPr>
            <a:cxnSpLocks/>
          </p:cNvCxnSpPr>
          <p:nvPr/>
        </p:nvCxnSpPr>
        <p:spPr>
          <a:xfrm flipH="1" flipV="1">
            <a:off x="5434361" y="1873405"/>
            <a:ext cx="2386361" cy="7875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63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2" name="Image 1">
            <a:extLst>
              <a:ext uri="{FF2B5EF4-FFF2-40B4-BE49-F238E27FC236}">
                <a16:creationId xmlns:a16="http://schemas.microsoft.com/office/drawing/2014/main" id="{9035B583-E8E5-938B-2C4E-682D7065E14C}"/>
              </a:ext>
            </a:extLst>
          </p:cNvPr>
          <p:cNvPicPr>
            <a:picLocks noChangeAspect="1"/>
          </p:cNvPicPr>
          <p:nvPr/>
        </p:nvPicPr>
        <p:blipFill>
          <a:blip r:embed="rId2"/>
          <a:stretch>
            <a:fillRect/>
          </a:stretch>
        </p:blipFill>
        <p:spPr>
          <a:xfrm>
            <a:off x="1238095" y="1018477"/>
            <a:ext cx="5969000" cy="5585097"/>
          </a:xfrm>
          <a:prstGeom prst="rect">
            <a:avLst/>
          </a:prstGeom>
        </p:spPr>
      </p:pic>
      <p:pic>
        <p:nvPicPr>
          <p:cNvPr id="7" name="Image 6">
            <a:extLst>
              <a:ext uri="{FF2B5EF4-FFF2-40B4-BE49-F238E27FC236}">
                <a16:creationId xmlns:a16="http://schemas.microsoft.com/office/drawing/2014/main" id="{600A6668-FCAA-7B73-5EEE-9CE09CFB21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07" r="50000" b="21189"/>
          <a:stretch/>
        </p:blipFill>
        <p:spPr>
          <a:xfrm>
            <a:off x="7505522" y="676389"/>
            <a:ext cx="4314771" cy="3226538"/>
          </a:xfrm>
          <a:prstGeom prst="rect">
            <a:avLst/>
          </a:prstGeom>
        </p:spPr>
      </p:pic>
      <p:pic>
        <p:nvPicPr>
          <p:cNvPr id="8" name="Image 7">
            <a:extLst>
              <a:ext uri="{FF2B5EF4-FFF2-40B4-BE49-F238E27FC236}">
                <a16:creationId xmlns:a16="http://schemas.microsoft.com/office/drawing/2014/main" id="{C1F55555-41D1-7846-01A0-C0884112C7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0406" r="4813" b="21827"/>
          <a:stretch/>
        </p:blipFill>
        <p:spPr>
          <a:xfrm>
            <a:off x="7505523" y="3294488"/>
            <a:ext cx="4500624" cy="3443594"/>
          </a:xfrm>
          <a:prstGeom prst="rect">
            <a:avLst/>
          </a:prstGeom>
        </p:spPr>
      </p:pic>
    </p:spTree>
    <p:extLst>
      <p:ext uri="{BB962C8B-B14F-4D97-AF65-F5344CB8AC3E}">
        <p14:creationId xmlns:p14="http://schemas.microsoft.com/office/powerpoint/2010/main" val="3308819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8" name="Image 7">
            <a:extLst>
              <a:ext uri="{FF2B5EF4-FFF2-40B4-BE49-F238E27FC236}">
                <a16:creationId xmlns:a16="http://schemas.microsoft.com/office/drawing/2014/main" id="{52172E14-3F94-919F-1FD9-3EA1659175A5}"/>
              </a:ext>
            </a:extLst>
          </p:cNvPr>
          <p:cNvPicPr>
            <a:picLocks noChangeAspect="1"/>
          </p:cNvPicPr>
          <p:nvPr/>
        </p:nvPicPr>
        <p:blipFill>
          <a:blip r:embed="rId2"/>
          <a:stretch>
            <a:fillRect/>
          </a:stretch>
        </p:blipFill>
        <p:spPr>
          <a:xfrm>
            <a:off x="888689" y="1298307"/>
            <a:ext cx="10219164" cy="5305268"/>
          </a:xfrm>
          <a:prstGeom prst="rect">
            <a:avLst/>
          </a:prstGeom>
        </p:spPr>
      </p:pic>
    </p:spTree>
    <p:extLst>
      <p:ext uri="{BB962C8B-B14F-4D97-AF65-F5344CB8AC3E}">
        <p14:creationId xmlns:p14="http://schemas.microsoft.com/office/powerpoint/2010/main" val="215505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Nuage 31">
            <a:extLst>
              <a:ext uri="{FF2B5EF4-FFF2-40B4-BE49-F238E27FC236}">
                <a16:creationId xmlns:a16="http://schemas.microsoft.com/office/drawing/2014/main" id="{38D7D01E-FB35-4C86-7038-53F446176570}"/>
              </a:ext>
            </a:extLst>
          </p:cNvPr>
          <p:cNvSpPr/>
          <p:nvPr/>
        </p:nvSpPr>
        <p:spPr>
          <a:xfrm>
            <a:off x="-13447" y="2599426"/>
            <a:ext cx="3455894" cy="145228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DECOD SQM RUDP etc. </a:t>
            </a:r>
          </a:p>
        </p:txBody>
      </p:sp>
      <p:sp>
        <p:nvSpPr>
          <p:cNvPr id="6" name="Espace réservé de la date 5">
            <a:extLst>
              <a:ext uri="{FF2B5EF4-FFF2-40B4-BE49-F238E27FC236}">
                <a16:creationId xmlns:a16="http://schemas.microsoft.com/office/drawing/2014/main" id="{DAFF9885-B41D-4CE4-A3D5-51493C1ACE40}"/>
              </a:ext>
            </a:extLst>
          </p:cNvPr>
          <p:cNvSpPr>
            <a:spLocks noGrp="1"/>
          </p:cNvSpPr>
          <p:nvPr>
            <p:ph type="dt" sz="half" idx="10"/>
          </p:nvPr>
        </p:nvSpPr>
        <p:spPr/>
        <p:txBody>
          <a:bodyPr/>
          <a:lstStyle/>
          <a:p>
            <a:r>
              <a:rPr lang="fr-FR">
                <a:latin typeface="Comic Sans MS" panose="030F0902030302020204" pitchFamily="66" charset="0"/>
              </a:rPr>
              <a:t>29/05/2026</a:t>
            </a:r>
            <a:endParaRPr lang="fr-FR" dirty="0">
              <a:latin typeface="Comic Sans MS" panose="030F0902030302020204" pitchFamily="66" charset="0"/>
            </a:endParaRPr>
          </a:p>
        </p:txBody>
      </p:sp>
      <p:sp>
        <p:nvSpPr>
          <p:cNvPr id="7" name="Espace réservé du pied de page 6">
            <a:extLst>
              <a:ext uri="{FF2B5EF4-FFF2-40B4-BE49-F238E27FC236}">
                <a16:creationId xmlns:a16="http://schemas.microsoft.com/office/drawing/2014/main" id="{A63D5303-B166-4332-AB2F-D8730B06786C}"/>
              </a:ext>
            </a:extLst>
          </p:cNvPr>
          <p:cNvSpPr>
            <a:spLocks noGrp="1"/>
          </p:cNvSpPr>
          <p:nvPr>
            <p:ph type="ftr" sz="quarter" idx="11"/>
          </p:nvPr>
        </p:nvSpPr>
        <p:spPr/>
        <p:txBody>
          <a:bodyPr/>
          <a:lstStyle/>
          <a:p>
            <a:r>
              <a:rPr lang="fr-FR">
                <a:latin typeface="Comic Sans MS" panose="030F0902030302020204" pitchFamily="66" charset="0"/>
              </a:rPr>
              <a:t>AGATA IJCLAB 2026</a:t>
            </a:r>
            <a:endParaRPr lang="fr-FR" dirty="0">
              <a:latin typeface="Comic Sans MS" panose="030F0902030302020204" pitchFamily="66" charset="0"/>
            </a:endParaRPr>
          </a:p>
        </p:txBody>
      </p:sp>
      <p:sp>
        <p:nvSpPr>
          <p:cNvPr id="8" name="Espace réservé du numéro de diapositive 7">
            <a:extLst>
              <a:ext uri="{FF2B5EF4-FFF2-40B4-BE49-F238E27FC236}">
                <a16:creationId xmlns:a16="http://schemas.microsoft.com/office/drawing/2014/main" id="{C5DEE6E4-B223-43D2-9A7B-4A444D47C877}"/>
              </a:ext>
            </a:extLst>
          </p:cNvPr>
          <p:cNvSpPr>
            <a:spLocks noGrp="1"/>
          </p:cNvSpPr>
          <p:nvPr>
            <p:ph type="sldNum" sz="quarter" idx="12"/>
          </p:nvPr>
        </p:nvSpPr>
        <p:spPr/>
        <p:txBody>
          <a:bodyPr/>
          <a:lstStyle/>
          <a:p>
            <a:fld id="{77E71596-5F9D-49C5-9701-16B3CA54319D}" type="slidenum">
              <a:rPr lang="fr-FR" smtClean="0">
                <a:latin typeface="Comic Sans MS" panose="030F0902030302020204" pitchFamily="66" charset="0"/>
              </a:rPr>
              <a:pPr/>
              <a:t>3</a:t>
            </a:fld>
            <a:endParaRPr lang="fr-FR" dirty="0">
              <a:latin typeface="Comic Sans MS" panose="030F0902030302020204" pitchFamily="66" charset="0"/>
            </a:endParaRPr>
          </a:p>
        </p:txBody>
      </p:sp>
      <p:sp>
        <p:nvSpPr>
          <p:cNvPr id="9" name="Titre 8">
            <a:extLst>
              <a:ext uri="{FF2B5EF4-FFF2-40B4-BE49-F238E27FC236}">
                <a16:creationId xmlns:a16="http://schemas.microsoft.com/office/drawing/2014/main" id="{970BFB4E-72A0-4AD1-8D87-25A0C0493FA4}"/>
              </a:ext>
            </a:extLst>
          </p:cNvPr>
          <p:cNvSpPr>
            <a:spLocks noGrp="1"/>
          </p:cNvSpPr>
          <p:nvPr>
            <p:ph type="title"/>
          </p:nvPr>
        </p:nvSpPr>
        <p:spPr>
          <a:xfrm>
            <a:off x="2591739" y="169117"/>
            <a:ext cx="4401913" cy="488983"/>
          </a:xfrm>
        </p:spPr>
        <p:txBody>
          <a:bodyPr>
            <a:normAutofit/>
          </a:bodyPr>
          <a:lstStyle/>
          <a:p>
            <a:r>
              <a:rPr lang="fr-FR" altLang="fr-FR" sz="2400" b="0" dirty="0" err="1">
                <a:latin typeface="Comic Sans MS" panose="030F0902030302020204" pitchFamily="66" charset="0"/>
              </a:rPr>
              <a:t>When</a:t>
            </a:r>
            <a:r>
              <a:rPr lang="fr-FR" altLang="fr-FR" sz="2400" b="0" dirty="0">
                <a:latin typeface="Comic Sans MS" panose="030F0902030302020204" pitchFamily="66" charset="0"/>
              </a:rPr>
              <a:t> </a:t>
            </a:r>
            <a:r>
              <a:rPr lang="fr-FR" altLang="fr-FR" sz="2400" b="0" dirty="0" err="1">
                <a:latin typeface="Comic Sans MS" panose="030F0902030302020204" pitchFamily="66" charset="0"/>
              </a:rPr>
              <a:t>did</a:t>
            </a:r>
            <a:r>
              <a:rPr lang="fr-FR" altLang="fr-FR" sz="2400" b="0" dirty="0">
                <a:latin typeface="Comic Sans MS" panose="030F0902030302020204" pitchFamily="66" charset="0"/>
              </a:rPr>
              <a:t> the </a:t>
            </a:r>
            <a:r>
              <a:rPr lang="fr-FR" altLang="fr-FR" sz="2400" b="0" dirty="0" err="1">
                <a:latin typeface="Comic Sans MS" panose="030F0902030302020204" pitchFamily="66" charset="0"/>
              </a:rPr>
              <a:t>idea</a:t>
            </a:r>
            <a:r>
              <a:rPr lang="fr-FR" altLang="fr-FR" sz="2400" b="0" dirty="0">
                <a:latin typeface="Comic Sans MS" panose="030F0902030302020204" pitchFamily="66" charset="0"/>
              </a:rPr>
              <a:t> </a:t>
            </a:r>
            <a:r>
              <a:rPr lang="fr-FR" altLang="fr-FR" sz="2400" b="0" dirty="0" err="1">
                <a:latin typeface="Comic Sans MS" panose="030F0902030302020204" pitchFamily="66" charset="0"/>
              </a:rPr>
              <a:t>germinate</a:t>
            </a:r>
            <a:endParaRPr lang="fr-FR" sz="2400" b="0" dirty="0">
              <a:latin typeface="Comic Sans MS" panose="030F0902030302020204" pitchFamily="66" charset="0"/>
            </a:endParaRPr>
          </a:p>
        </p:txBody>
      </p:sp>
      <p:grpSp>
        <p:nvGrpSpPr>
          <p:cNvPr id="2" name="Groupe 1">
            <a:extLst>
              <a:ext uri="{FF2B5EF4-FFF2-40B4-BE49-F238E27FC236}">
                <a16:creationId xmlns:a16="http://schemas.microsoft.com/office/drawing/2014/main" id="{EBED909C-CCA4-FEAD-FDF2-487471718F42}"/>
              </a:ext>
            </a:extLst>
          </p:cNvPr>
          <p:cNvGrpSpPr/>
          <p:nvPr/>
        </p:nvGrpSpPr>
        <p:grpSpPr>
          <a:xfrm>
            <a:off x="2354671" y="3052482"/>
            <a:ext cx="6879673" cy="2751431"/>
            <a:chOff x="2260981" y="2253376"/>
            <a:chExt cx="6848535" cy="3008736"/>
          </a:xfrm>
        </p:grpSpPr>
        <p:pic>
          <p:nvPicPr>
            <p:cNvPr id="10" name="Imagen 4">
              <a:extLst>
                <a:ext uri="{FF2B5EF4-FFF2-40B4-BE49-F238E27FC236}">
                  <a16:creationId xmlns:a16="http://schemas.microsoft.com/office/drawing/2014/main" id="{7568C1BA-1208-4D7C-B477-956BE8FAEA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937316" y="3280782"/>
              <a:ext cx="6172200" cy="1881359"/>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11" name="Rectangle : coins arrondis 10">
              <a:extLst>
                <a:ext uri="{FF2B5EF4-FFF2-40B4-BE49-F238E27FC236}">
                  <a16:creationId xmlns:a16="http://schemas.microsoft.com/office/drawing/2014/main" id="{D2CE29EE-08EF-4330-B450-06F1AE290861}"/>
                </a:ext>
              </a:extLst>
            </p:cNvPr>
            <p:cNvSpPr/>
            <p:nvPr/>
          </p:nvSpPr>
          <p:spPr>
            <a:xfrm>
              <a:off x="5698297" y="3432275"/>
              <a:ext cx="756920" cy="401321"/>
            </a:xfrm>
            <a:prstGeom prst="round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fr-FR" sz="1100">
                <a:latin typeface="Comic Sans MS" panose="030F0902030302020204" pitchFamily="66" charset="0"/>
              </a:endParaRPr>
            </a:p>
          </p:txBody>
        </p:sp>
        <p:sp>
          <p:nvSpPr>
            <p:cNvPr id="12" name="ZoneTexte 11">
              <a:extLst>
                <a:ext uri="{FF2B5EF4-FFF2-40B4-BE49-F238E27FC236}">
                  <a16:creationId xmlns:a16="http://schemas.microsoft.com/office/drawing/2014/main" id="{935A8528-B70C-4626-8C87-979DE0130FC2}"/>
                </a:ext>
              </a:extLst>
            </p:cNvPr>
            <p:cNvSpPr txBox="1"/>
            <p:nvPr/>
          </p:nvSpPr>
          <p:spPr>
            <a:xfrm>
              <a:off x="5769750" y="3492722"/>
              <a:ext cx="777239" cy="342329"/>
            </a:xfrm>
            <a:prstGeom prst="rect">
              <a:avLst/>
            </a:prstGeom>
            <a:noFill/>
          </p:spPr>
          <p:txBody>
            <a:bodyPr wrap="none" rtlCol="0">
              <a:spAutoFit/>
            </a:bodyPr>
            <a:lstStyle/>
            <a:p>
              <a:r>
                <a:rPr lang="fr-FR" sz="1100" dirty="0">
                  <a:latin typeface="Comic Sans MS" panose="030F0902030302020204" pitchFamily="66" charset="0"/>
                </a:rPr>
                <a:t>STARE</a:t>
              </a:r>
            </a:p>
          </p:txBody>
        </p:sp>
        <p:sp>
          <p:nvSpPr>
            <p:cNvPr id="13" name="ZoneTexte 12">
              <a:extLst>
                <a:ext uri="{FF2B5EF4-FFF2-40B4-BE49-F238E27FC236}">
                  <a16:creationId xmlns:a16="http://schemas.microsoft.com/office/drawing/2014/main" id="{5621A48D-28DE-4C58-BE2D-98D9E18F1FCD}"/>
                </a:ext>
              </a:extLst>
            </p:cNvPr>
            <p:cNvSpPr txBox="1"/>
            <p:nvPr/>
          </p:nvSpPr>
          <p:spPr>
            <a:xfrm>
              <a:off x="2260981" y="2833896"/>
              <a:ext cx="1972844" cy="402741"/>
            </a:xfrm>
            <a:prstGeom prst="rect">
              <a:avLst/>
            </a:prstGeom>
            <a:noFill/>
            <a:ln w="38100">
              <a:solidFill>
                <a:srgbClr val="FF0000"/>
              </a:solidFill>
            </a:ln>
          </p:spPr>
          <p:txBody>
            <a:bodyPr wrap="none" rtlCol="0">
              <a:spAutoFit/>
            </a:bodyPr>
            <a:lstStyle/>
            <a:p>
              <a:r>
                <a:rPr lang="fr-FR" sz="1400" dirty="0">
                  <a:latin typeface="Comic Sans MS" panose="030F0902030302020204" pitchFamily="66" charset="0"/>
                </a:rPr>
                <a:t>INFN &amp; U. Milano</a:t>
              </a:r>
            </a:p>
          </p:txBody>
        </p:sp>
        <p:cxnSp>
          <p:nvCxnSpPr>
            <p:cNvPr id="14" name="Connecteur droit avec flèche 13">
              <a:extLst>
                <a:ext uri="{FF2B5EF4-FFF2-40B4-BE49-F238E27FC236}">
                  <a16:creationId xmlns:a16="http://schemas.microsoft.com/office/drawing/2014/main" id="{3D4735C4-8FB5-415C-8B0E-8D4F310AB9F1}"/>
                </a:ext>
              </a:extLst>
            </p:cNvPr>
            <p:cNvCxnSpPr>
              <a:cxnSpLocks/>
            </p:cNvCxnSpPr>
            <p:nvPr/>
          </p:nvCxnSpPr>
          <p:spPr>
            <a:xfrm>
              <a:off x="3514491" y="3203230"/>
              <a:ext cx="530902" cy="3231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2815F9D6-D21D-4CD0-870E-9E10B40759C5}"/>
                </a:ext>
              </a:extLst>
            </p:cNvPr>
            <p:cNvCxnSpPr>
              <a:cxnSpLocks/>
            </p:cNvCxnSpPr>
            <p:nvPr/>
          </p:nvCxnSpPr>
          <p:spPr>
            <a:xfrm>
              <a:off x="4045393" y="3203230"/>
              <a:ext cx="1133788" cy="2894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35CDF532-C35F-458B-8063-AB0E9943471E}"/>
                </a:ext>
              </a:extLst>
            </p:cNvPr>
            <p:cNvSpPr txBox="1"/>
            <p:nvPr/>
          </p:nvSpPr>
          <p:spPr>
            <a:xfrm>
              <a:off x="4605203" y="4859371"/>
              <a:ext cx="1673711" cy="402741"/>
            </a:xfrm>
            <a:prstGeom prst="rect">
              <a:avLst/>
            </a:prstGeom>
            <a:noFill/>
            <a:ln w="38100">
              <a:solidFill>
                <a:srgbClr val="FF0000"/>
              </a:solidFill>
            </a:ln>
          </p:spPr>
          <p:txBody>
            <a:bodyPr wrap="square" rtlCol="0">
              <a:spAutoFit/>
            </a:bodyPr>
            <a:lstStyle/>
            <a:p>
              <a:r>
                <a:rPr lang="fr-FR" sz="1400" dirty="0">
                  <a:latin typeface="Comic Sans MS" panose="030F0902030302020204" pitchFamily="66" charset="0"/>
                </a:rPr>
                <a:t>IFIC Valence</a:t>
              </a:r>
            </a:p>
          </p:txBody>
        </p:sp>
        <p:cxnSp>
          <p:nvCxnSpPr>
            <p:cNvPr id="17" name="Connecteur droit avec flèche 16">
              <a:extLst>
                <a:ext uri="{FF2B5EF4-FFF2-40B4-BE49-F238E27FC236}">
                  <a16:creationId xmlns:a16="http://schemas.microsoft.com/office/drawing/2014/main" id="{92802AEE-6851-426C-B1B7-641A7B599138}"/>
                </a:ext>
              </a:extLst>
            </p:cNvPr>
            <p:cNvCxnSpPr>
              <a:cxnSpLocks/>
              <a:stCxn id="16" idx="0"/>
            </p:cNvCxnSpPr>
            <p:nvPr/>
          </p:nvCxnSpPr>
          <p:spPr>
            <a:xfrm flipV="1">
              <a:off x="5442059" y="4127648"/>
              <a:ext cx="327693" cy="7317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e 17">
              <a:extLst>
                <a:ext uri="{FF2B5EF4-FFF2-40B4-BE49-F238E27FC236}">
                  <a16:creationId xmlns:a16="http://schemas.microsoft.com/office/drawing/2014/main" id="{D1F6AAA7-3684-4787-94A4-7C8A419BCB18}"/>
                </a:ext>
              </a:extLst>
            </p:cNvPr>
            <p:cNvGrpSpPr/>
            <p:nvPr/>
          </p:nvGrpSpPr>
          <p:grpSpPr>
            <a:xfrm>
              <a:off x="6278916" y="2253376"/>
              <a:ext cx="1796888" cy="1272992"/>
              <a:chOff x="4702661" y="1722151"/>
              <a:chExt cx="1796888" cy="1272992"/>
            </a:xfrm>
          </p:grpSpPr>
          <p:sp>
            <p:nvSpPr>
              <p:cNvPr id="19" name="ZoneTexte 18">
                <a:extLst>
                  <a:ext uri="{FF2B5EF4-FFF2-40B4-BE49-F238E27FC236}">
                    <a16:creationId xmlns:a16="http://schemas.microsoft.com/office/drawing/2014/main" id="{4BD2D417-16F8-48A1-9578-4FD383FBCB28}"/>
                  </a:ext>
                </a:extLst>
              </p:cNvPr>
              <p:cNvSpPr txBox="1"/>
              <p:nvPr/>
            </p:nvSpPr>
            <p:spPr>
              <a:xfrm>
                <a:off x="4892396" y="1722151"/>
                <a:ext cx="1607153" cy="402741"/>
              </a:xfrm>
              <a:prstGeom prst="rect">
                <a:avLst/>
              </a:prstGeom>
              <a:noFill/>
              <a:ln w="38100">
                <a:solidFill>
                  <a:srgbClr val="FF0000"/>
                </a:solidFill>
              </a:ln>
            </p:spPr>
            <p:txBody>
              <a:bodyPr wrap="none" rtlCol="0">
                <a:spAutoFit/>
              </a:bodyPr>
              <a:lstStyle/>
              <a:p>
                <a:r>
                  <a:rPr lang="fr-FR" sz="1400" dirty="0" err="1">
                    <a:latin typeface="Comic Sans MS" panose="030F0902030302020204" pitchFamily="66" charset="0"/>
                  </a:rPr>
                  <a:t>IJCLab</a:t>
                </a:r>
                <a:r>
                  <a:rPr lang="fr-FR" sz="1400" dirty="0">
                    <a:latin typeface="Comic Sans MS" panose="030F0902030302020204" pitchFamily="66" charset="0"/>
                  </a:rPr>
                  <a:t> Orsay</a:t>
                </a:r>
              </a:p>
            </p:txBody>
          </p:sp>
          <p:cxnSp>
            <p:nvCxnSpPr>
              <p:cNvPr id="20" name="Connecteur droit avec flèche 19">
                <a:extLst>
                  <a:ext uri="{FF2B5EF4-FFF2-40B4-BE49-F238E27FC236}">
                    <a16:creationId xmlns:a16="http://schemas.microsoft.com/office/drawing/2014/main" id="{FF2A4BBF-5C78-40CF-92AD-F5803CB5EF3D}"/>
                  </a:ext>
                </a:extLst>
              </p:cNvPr>
              <p:cNvCxnSpPr>
                <a:cxnSpLocks/>
              </p:cNvCxnSpPr>
              <p:nvPr/>
            </p:nvCxnSpPr>
            <p:spPr>
              <a:xfrm flipH="1">
                <a:off x="4702661" y="2090355"/>
                <a:ext cx="597079" cy="9047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 name="Nuage 4">
            <a:extLst>
              <a:ext uri="{FF2B5EF4-FFF2-40B4-BE49-F238E27FC236}">
                <a16:creationId xmlns:a16="http://schemas.microsoft.com/office/drawing/2014/main" id="{3EE5AD00-B88B-3148-F673-82C89F5C0530}"/>
              </a:ext>
            </a:extLst>
          </p:cNvPr>
          <p:cNvSpPr/>
          <p:nvPr/>
        </p:nvSpPr>
        <p:spPr>
          <a:xfrm>
            <a:off x="-26943" y="1307129"/>
            <a:ext cx="3455894" cy="145228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Slow Control for </a:t>
            </a:r>
            <a:r>
              <a:rPr lang="fr-FR" dirty="0" err="1"/>
              <a:t>Digiopts</a:t>
            </a:r>
            <a:endParaRPr lang="fr-FR" dirty="0"/>
          </a:p>
        </p:txBody>
      </p:sp>
      <p:sp>
        <p:nvSpPr>
          <p:cNvPr id="21" name="Forme libre 20">
            <a:extLst>
              <a:ext uri="{FF2B5EF4-FFF2-40B4-BE49-F238E27FC236}">
                <a16:creationId xmlns:a16="http://schemas.microsoft.com/office/drawing/2014/main" id="{41CB44B5-D0B2-7898-C7B4-4BD51FDEA8BC}"/>
              </a:ext>
            </a:extLst>
          </p:cNvPr>
          <p:cNvSpPr/>
          <p:nvPr/>
        </p:nvSpPr>
        <p:spPr>
          <a:xfrm>
            <a:off x="2851395" y="2249803"/>
            <a:ext cx="2487087" cy="1945679"/>
          </a:xfrm>
          <a:custGeom>
            <a:avLst/>
            <a:gdLst>
              <a:gd name="connsiteX0" fmla="*/ 0 w 2366682"/>
              <a:gd name="connsiteY0" fmla="*/ 0 h 1425388"/>
              <a:gd name="connsiteX1" fmla="*/ 26894 w 2366682"/>
              <a:gd name="connsiteY1" fmla="*/ 94130 h 1425388"/>
              <a:gd name="connsiteX2" fmla="*/ 107576 w 2366682"/>
              <a:gd name="connsiteY2" fmla="*/ 161365 h 1425388"/>
              <a:gd name="connsiteX3" fmla="*/ 134471 w 2366682"/>
              <a:gd name="connsiteY3" fmla="*/ 188259 h 1425388"/>
              <a:gd name="connsiteX4" fmla="*/ 228600 w 2366682"/>
              <a:gd name="connsiteY4" fmla="*/ 228600 h 1425388"/>
              <a:gd name="connsiteX5" fmla="*/ 282388 w 2366682"/>
              <a:gd name="connsiteY5" fmla="*/ 242047 h 1425388"/>
              <a:gd name="connsiteX6" fmla="*/ 766482 w 2366682"/>
              <a:gd name="connsiteY6" fmla="*/ 228600 h 1425388"/>
              <a:gd name="connsiteX7" fmla="*/ 847165 w 2366682"/>
              <a:gd name="connsiteY7" fmla="*/ 201706 h 1425388"/>
              <a:gd name="connsiteX8" fmla="*/ 927847 w 2366682"/>
              <a:gd name="connsiteY8" fmla="*/ 188259 h 1425388"/>
              <a:gd name="connsiteX9" fmla="*/ 1008529 w 2366682"/>
              <a:gd name="connsiteY9" fmla="*/ 161365 h 1425388"/>
              <a:gd name="connsiteX10" fmla="*/ 1143000 w 2366682"/>
              <a:gd name="connsiteY10" fmla="*/ 134471 h 1425388"/>
              <a:gd name="connsiteX11" fmla="*/ 1210235 w 2366682"/>
              <a:gd name="connsiteY11" fmla="*/ 121024 h 1425388"/>
              <a:gd name="connsiteX12" fmla="*/ 1277471 w 2366682"/>
              <a:gd name="connsiteY12" fmla="*/ 94130 h 1425388"/>
              <a:gd name="connsiteX13" fmla="*/ 1344706 w 2366682"/>
              <a:gd name="connsiteY13" fmla="*/ 80682 h 1425388"/>
              <a:gd name="connsiteX14" fmla="*/ 1398494 w 2366682"/>
              <a:gd name="connsiteY14" fmla="*/ 67235 h 1425388"/>
              <a:gd name="connsiteX15" fmla="*/ 1479176 w 2366682"/>
              <a:gd name="connsiteY15" fmla="*/ 40341 h 1425388"/>
              <a:gd name="connsiteX16" fmla="*/ 1640541 w 2366682"/>
              <a:gd name="connsiteY16" fmla="*/ 13447 h 1425388"/>
              <a:gd name="connsiteX17" fmla="*/ 2003612 w 2366682"/>
              <a:gd name="connsiteY17" fmla="*/ 26894 h 1425388"/>
              <a:gd name="connsiteX18" fmla="*/ 2043953 w 2366682"/>
              <a:gd name="connsiteY18" fmla="*/ 67235 h 1425388"/>
              <a:gd name="connsiteX19" fmla="*/ 2057400 w 2366682"/>
              <a:gd name="connsiteY19" fmla="*/ 107577 h 1425388"/>
              <a:gd name="connsiteX20" fmla="*/ 2084294 w 2366682"/>
              <a:gd name="connsiteY20" fmla="*/ 161365 h 1425388"/>
              <a:gd name="connsiteX21" fmla="*/ 2097741 w 2366682"/>
              <a:gd name="connsiteY21" fmla="*/ 618565 h 1425388"/>
              <a:gd name="connsiteX22" fmla="*/ 2124635 w 2366682"/>
              <a:gd name="connsiteY22" fmla="*/ 658906 h 1425388"/>
              <a:gd name="connsiteX23" fmla="*/ 2232212 w 2366682"/>
              <a:gd name="connsiteY23" fmla="*/ 753035 h 1425388"/>
              <a:gd name="connsiteX24" fmla="*/ 2259106 w 2366682"/>
              <a:gd name="connsiteY24" fmla="*/ 793377 h 1425388"/>
              <a:gd name="connsiteX25" fmla="*/ 2232212 w 2366682"/>
              <a:gd name="connsiteY25" fmla="*/ 981635 h 1425388"/>
              <a:gd name="connsiteX26" fmla="*/ 2205318 w 2366682"/>
              <a:gd name="connsiteY26" fmla="*/ 1008530 h 1425388"/>
              <a:gd name="connsiteX27" fmla="*/ 2151529 w 2366682"/>
              <a:gd name="connsiteY27" fmla="*/ 1089212 h 1425388"/>
              <a:gd name="connsiteX28" fmla="*/ 2124635 w 2366682"/>
              <a:gd name="connsiteY28" fmla="*/ 1129553 h 1425388"/>
              <a:gd name="connsiteX29" fmla="*/ 2097741 w 2366682"/>
              <a:gd name="connsiteY29" fmla="*/ 1169894 h 1425388"/>
              <a:gd name="connsiteX30" fmla="*/ 2178424 w 2366682"/>
              <a:gd name="connsiteY30" fmla="*/ 1223682 h 1425388"/>
              <a:gd name="connsiteX31" fmla="*/ 2259106 w 2366682"/>
              <a:gd name="connsiteY31" fmla="*/ 1290918 h 1425388"/>
              <a:gd name="connsiteX32" fmla="*/ 2299447 w 2366682"/>
              <a:gd name="connsiteY32" fmla="*/ 1331259 h 1425388"/>
              <a:gd name="connsiteX33" fmla="*/ 2312894 w 2366682"/>
              <a:gd name="connsiteY33" fmla="*/ 1371600 h 1425388"/>
              <a:gd name="connsiteX34" fmla="*/ 2353235 w 2366682"/>
              <a:gd name="connsiteY34" fmla="*/ 1411941 h 1425388"/>
              <a:gd name="connsiteX35" fmla="*/ 2366682 w 2366682"/>
              <a:gd name="connsiteY35" fmla="*/ 1425388 h 142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66682" h="1425388">
                <a:moveTo>
                  <a:pt x="0" y="0"/>
                </a:moveTo>
                <a:cubicBezTo>
                  <a:pt x="8965" y="31377"/>
                  <a:pt x="12301" y="64943"/>
                  <a:pt x="26894" y="94130"/>
                </a:cubicBezTo>
                <a:cubicBezTo>
                  <a:pt x="42865" y="126072"/>
                  <a:pt x="81834" y="140772"/>
                  <a:pt x="107576" y="161365"/>
                </a:cubicBezTo>
                <a:cubicBezTo>
                  <a:pt x="117476" y="169285"/>
                  <a:pt x="123922" y="181226"/>
                  <a:pt x="134471" y="188259"/>
                </a:cubicBezTo>
                <a:cubicBezTo>
                  <a:pt x="161366" y="206189"/>
                  <a:pt x="197223" y="219635"/>
                  <a:pt x="228600" y="228600"/>
                </a:cubicBezTo>
                <a:cubicBezTo>
                  <a:pt x="246370" y="233677"/>
                  <a:pt x="264459" y="237565"/>
                  <a:pt x="282388" y="242047"/>
                </a:cubicBezTo>
                <a:cubicBezTo>
                  <a:pt x="443753" y="237565"/>
                  <a:pt x="605465" y="240101"/>
                  <a:pt x="766482" y="228600"/>
                </a:cubicBezTo>
                <a:cubicBezTo>
                  <a:pt x="794759" y="226580"/>
                  <a:pt x="819202" y="206367"/>
                  <a:pt x="847165" y="201706"/>
                </a:cubicBezTo>
                <a:cubicBezTo>
                  <a:pt x="874059" y="197224"/>
                  <a:pt x="901396" y="194872"/>
                  <a:pt x="927847" y="188259"/>
                </a:cubicBezTo>
                <a:cubicBezTo>
                  <a:pt x="955349" y="181383"/>
                  <a:pt x="980566" y="166025"/>
                  <a:pt x="1008529" y="161365"/>
                </a:cubicBezTo>
                <a:cubicBezTo>
                  <a:pt x="1166628" y="135015"/>
                  <a:pt x="1022643" y="161217"/>
                  <a:pt x="1143000" y="134471"/>
                </a:cubicBezTo>
                <a:cubicBezTo>
                  <a:pt x="1165311" y="129513"/>
                  <a:pt x="1188343" y="127591"/>
                  <a:pt x="1210235" y="121024"/>
                </a:cubicBezTo>
                <a:cubicBezTo>
                  <a:pt x="1233355" y="114088"/>
                  <a:pt x="1254351" y="101066"/>
                  <a:pt x="1277471" y="94130"/>
                </a:cubicBezTo>
                <a:cubicBezTo>
                  <a:pt x="1299363" y="87562"/>
                  <a:pt x="1322395" y="85640"/>
                  <a:pt x="1344706" y="80682"/>
                </a:cubicBezTo>
                <a:cubicBezTo>
                  <a:pt x="1362747" y="76673"/>
                  <a:pt x="1380792" y="72546"/>
                  <a:pt x="1398494" y="67235"/>
                </a:cubicBezTo>
                <a:cubicBezTo>
                  <a:pt x="1425647" y="59089"/>
                  <a:pt x="1451112" y="44350"/>
                  <a:pt x="1479176" y="40341"/>
                </a:cubicBezTo>
                <a:cubicBezTo>
                  <a:pt x="1595932" y="23662"/>
                  <a:pt x="1542226" y="33110"/>
                  <a:pt x="1640541" y="13447"/>
                </a:cubicBezTo>
                <a:cubicBezTo>
                  <a:pt x="1761565" y="17929"/>
                  <a:pt x="1883568" y="10888"/>
                  <a:pt x="2003612" y="26894"/>
                </a:cubicBezTo>
                <a:cubicBezTo>
                  <a:pt x="2022462" y="29407"/>
                  <a:pt x="2033404" y="51412"/>
                  <a:pt x="2043953" y="67235"/>
                </a:cubicBezTo>
                <a:cubicBezTo>
                  <a:pt x="2051816" y="79029"/>
                  <a:pt x="2051816" y="94548"/>
                  <a:pt x="2057400" y="107577"/>
                </a:cubicBezTo>
                <a:cubicBezTo>
                  <a:pt x="2065296" y="126002"/>
                  <a:pt x="2075329" y="143436"/>
                  <a:pt x="2084294" y="161365"/>
                </a:cubicBezTo>
                <a:cubicBezTo>
                  <a:pt x="2088776" y="313765"/>
                  <a:pt x="2085419" y="466598"/>
                  <a:pt x="2097741" y="618565"/>
                </a:cubicBezTo>
                <a:cubicBezTo>
                  <a:pt x="2099047" y="634673"/>
                  <a:pt x="2113993" y="646743"/>
                  <a:pt x="2124635" y="658906"/>
                </a:cubicBezTo>
                <a:cubicBezTo>
                  <a:pt x="2179699" y="721835"/>
                  <a:pt x="2177533" y="716582"/>
                  <a:pt x="2232212" y="753035"/>
                </a:cubicBezTo>
                <a:cubicBezTo>
                  <a:pt x="2241177" y="766482"/>
                  <a:pt x="2257955" y="777257"/>
                  <a:pt x="2259106" y="793377"/>
                </a:cubicBezTo>
                <a:cubicBezTo>
                  <a:pt x="2259230" y="795118"/>
                  <a:pt x="2257062" y="940217"/>
                  <a:pt x="2232212" y="981635"/>
                </a:cubicBezTo>
                <a:cubicBezTo>
                  <a:pt x="2225689" y="992507"/>
                  <a:pt x="2212925" y="998387"/>
                  <a:pt x="2205318" y="1008530"/>
                </a:cubicBezTo>
                <a:cubicBezTo>
                  <a:pt x="2185924" y="1034388"/>
                  <a:pt x="2169459" y="1062318"/>
                  <a:pt x="2151529" y="1089212"/>
                </a:cubicBezTo>
                <a:lnTo>
                  <a:pt x="2124635" y="1129553"/>
                </a:lnTo>
                <a:lnTo>
                  <a:pt x="2097741" y="1169894"/>
                </a:lnTo>
                <a:cubicBezTo>
                  <a:pt x="2124635" y="1187823"/>
                  <a:pt x="2155569" y="1200826"/>
                  <a:pt x="2178424" y="1223682"/>
                </a:cubicBezTo>
                <a:cubicBezTo>
                  <a:pt x="2248282" y="1293543"/>
                  <a:pt x="2147240" y="1195033"/>
                  <a:pt x="2259106" y="1290918"/>
                </a:cubicBezTo>
                <a:cubicBezTo>
                  <a:pt x="2273545" y="1303294"/>
                  <a:pt x="2286000" y="1317812"/>
                  <a:pt x="2299447" y="1331259"/>
                </a:cubicBezTo>
                <a:cubicBezTo>
                  <a:pt x="2303929" y="1344706"/>
                  <a:pt x="2305031" y="1359806"/>
                  <a:pt x="2312894" y="1371600"/>
                </a:cubicBezTo>
                <a:cubicBezTo>
                  <a:pt x="2323443" y="1387423"/>
                  <a:pt x="2339788" y="1398494"/>
                  <a:pt x="2353235" y="1411941"/>
                </a:cubicBezTo>
                <a:lnTo>
                  <a:pt x="2366682" y="1425388"/>
                </a:lnTo>
              </a:path>
            </a:pathLst>
          </a:custGeom>
          <a:noFill/>
          <a:ln w="381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Nuage 21">
            <a:extLst>
              <a:ext uri="{FF2B5EF4-FFF2-40B4-BE49-F238E27FC236}">
                <a16:creationId xmlns:a16="http://schemas.microsoft.com/office/drawing/2014/main" id="{B1BEA380-3671-0C0A-8851-B5DFA0DD27E8}"/>
              </a:ext>
            </a:extLst>
          </p:cNvPr>
          <p:cNvSpPr/>
          <p:nvPr/>
        </p:nvSpPr>
        <p:spPr>
          <a:xfrm>
            <a:off x="2730198" y="866932"/>
            <a:ext cx="3455894" cy="145228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Slow Control for PACE</a:t>
            </a:r>
          </a:p>
        </p:txBody>
      </p:sp>
      <p:sp>
        <p:nvSpPr>
          <p:cNvPr id="24" name="Forme libre 23">
            <a:extLst>
              <a:ext uri="{FF2B5EF4-FFF2-40B4-BE49-F238E27FC236}">
                <a16:creationId xmlns:a16="http://schemas.microsoft.com/office/drawing/2014/main" id="{9690B228-FF9D-F0DE-06A3-B902AD80D056}"/>
              </a:ext>
            </a:extLst>
          </p:cNvPr>
          <p:cNvSpPr/>
          <p:nvPr/>
        </p:nvSpPr>
        <p:spPr>
          <a:xfrm>
            <a:off x="6015238" y="2194733"/>
            <a:ext cx="1078388" cy="2072129"/>
          </a:xfrm>
          <a:custGeom>
            <a:avLst/>
            <a:gdLst>
              <a:gd name="connsiteX0" fmla="*/ 1237129 w 1237129"/>
              <a:gd name="connsiteY0" fmla="*/ 0 h 2138082"/>
              <a:gd name="connsiteX1" fmla="*/ 1143000 w 1237129"/>
              <a:gd name="connsiteY1" fmla="*/ 174812 h 2138082"/>
              <a:gd name="connsiteX2" fmla="*/ 1102659 w 1237129"/>
              <a:gd name="connsiteY2" fmla="*/ 215153 h 2138082"/>
              <a:gd name="connsiteX3" fmla="*/ 1075765 w 1237129"/>
              <a:gd name="connsiteY3" fmla="*/ 268941 h 2138082"/>
              <a:gd name="connsiteX4" fmla="*/ 1021976 w 1237129"/>
              <a:gd name="connsiteY4" fmla="*/ 336177 h 2138082"/>
              <a:gd name="connsiteX5" fmla="*/ 981635 w 1237129"/>
              <a:gd name="connsiteY5" fmla="*/ 363071 h 2138082"/>
              <a:gd name="connsiteX6" fmla="*/ 954741 w 1237129"/>
              <a:gd name="connsiteY6" fmla="*/ 403412 h 2138082"/>
              <a:gd name="connsiteX7" fmla="*/ 914400 w 1237129"/>
              <a:gd name="connsiteY7" fmla="*/ 430306 h 2138082"/>
              <a:gd name="connsiteX8" fmla="*/ 860612 w 1237129"/>
              <a:gd name="connsiteY8" fmla="*/ 510988 h 2138082"/>
              <a:gd name="connsiteX9" fmla="*/ 874059 w 1237129"/>
              <a:gd name="connsiteY9" fmla="*/ 833718 h 2138082"/>
              <a:gd name="connsiteX10" fmla="*/ 900953 w 1237129"/>
              <a:gd name="connsiteY10" fmla="*/ 900953 h 2138082"/>
              <a:gd name="connsiteX11" fmla="*/ 954741 w 1237129"/>
              <a:gd name="connsiteY11" fmla="*/ 941294 h 2138082"/>
              <a:gd name="connsiteX12" fmla="*/ 1008529 w 1237129"/>
              <a:gd name="connsiteY12" fmla="*/ 954741 h 2138082"/>
              <a:gd name="connsiteX13" fmla="*/ 1116106 w 1237129"/>
              <a:gd name="connsiteY13" fmla="*/ 941294 h 2138082"/>
              <a:gd name="connsiteX14" fmla="*/ 1196788 w 1237129"/>
              <a:gd name="connsiteY14" fmla="*/ 887506 h 2138082"/>
              <a:gd name="connsiteX15" fmla="*/ 1143000 w 1237129"/>
              <a:gd name="connsiteY15" fmla="*/ 954741 h 2138082"/>
              <a:gd name="connsiteX16" fmla="*/ 1008529 w 1237129"/>
              <a:gd name="connsiteY16" fmla="*/ 1143000 h 2138082"/>
              <a:gd name="connsiteX17" fmla="*/ 793376 w 1237129"/>
              <a:gd name="connsiteY17" fmla="*/ 1398494 h 2138082"/>
              <a:gd name="connsiteX18" fmla="*/ 658906 w 1237129"/>
              <a:gd name="connsiteY18" fmla="*/ 1546412 h 2138082"/>
              <a:gd name="connsiteX19" fmla="*/ 537882 w 1237129"/>
              <a:gd name="connsiteY19" fmla="*/ 1694329 h 2138082"/>
              <a:gd name="connsiteX20" fmla="*/ 430306 w 1237129"/>
              <a:gd name="connsiteY20" fmla="*/ 1788459 h 2138082"/>
              <a:gd name="connsiteX21" fmla="*/ 336176 w 1237129"/>
              <a:gd name="connsiteY21" fmla="*/ 1882588 h 2138082"/>
              <a:gd name="connsiteX22" fmla="*/ 242047 w 1237129"/>
              <a:gd name="connsiteY22" fmla="*/ 1949824 h 2138082"/>
              <a:gd name="connsiteX23" fmla="*/ 107576 w 1237129"/>
              <a:gd name="connsiteY23" fmla="*/ 2070847 h 2138082"/>
              <a:gd name="connsiteX24" fmla="*/ 121023 w 1237129"/>
              <a:gd name="connsiteY24" fmla="*/ 2017059 h 2138082"/>
              <a:gd name="connsiteX25" fmla="*/ 67235 w 1237129"/>
              <a:gd name="connsiteY25" fmla="*/ 2057400 h 2138082"/>
              <a:gd name="connsiteX26" fmla="*/ 26894 w 1237129"/>
              <a:gd name="connsiteY26" fmla="*/ 2111188 h 2138082"/>
              <a:gd name="connsiteX27" fmla="*/ 0 w 1237129"/>
              <a:gd name="connsiteY27" fmla="*/ 2138082 h 21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37129" h="2138082">
                <a:moveTo>
                  <a:pt x="1237129" y="0"/>
                </a:moveTo>
                <a:cubicBezTo>
                  <a:pt x="1212858" y="56633"/>
                  <a:pt x="1188451" y="129361"/>
                  <a:pt x="1143000" y="174812"/>
                </a:cubicBezTo>
                <a:cubicBezTo>
                  <a:pt x="1129553" y="188259"/>
                  <a:pt x="1113712" y="199678"/>
                  <a:pt x="1102659" y="215153"/>
                </a:cubicBezTo>
                <a:cubicBezTo>
                  <a:pt x="1091008" y="231465"/>
                  <a:pt x="1085711" y="251537"/>
                  <a:pt x="1075765" y="268941"/>
                </a:cubicBezTo>
                <a:cubicBezTo>
                  <a:pt x="1061053" y="294687"/>
                  <a:pt x="1045224" y="317579"/>
                  <a:pt x="1021976" y="336177"/>
                </a:cubicBezTo>
                <a:cubicBezTo>
                  <a:pt x="1009356" y="346273"/>
                  <a:pt x="995082" y="354106"/>
                  <a:pt x="981635" y="363071"/>
                </a:cubicBezTo>
                <a:cubicBezTo>
                  <a:pt x="972670" y="376518"/>
                  <a:pt x="966169" y="391984"/>
                  <a:pt x="954741" y="403412"/>
                </a:cubicBezTo>
                <a:cubicBezTo>
                  <a:pt x="943313" y="414840"/>
                  <a:pt x="925042" y="418143"/>
                  <a:pt x="914400" y="430306"/>
                </a:cubicBezTo>
                <a:cubicBezTo>
                  <a:pt x="893115" y="454631"/>
                  <a:pt x="860612" y="510988"/>
                  <a:pt x="860612" y="510988"/>
                </a:cubicBezTo>
                <a:cubicBezTo>
                  <a:pt x="865094" y="618565"/>
                  <a:pt x="862980" y="726620"/>
                  <a:pt x="874059" y="833718"/>
                </a:cubicBezTo>
                <a:cubicBezTo>
                  <a:pt x="876543" y="857728"/>
                  <a:pt x="886470" y="881643"/>
                  <a:pt x="900953" y="900953"/>
                </a:cubicBezTo>
                <a:cubicBezTo>
                  <a:pt x="914400" y="918882"/>
                  <a:pt x="934695" y="931271"/>
                  <a:pt x="954741" y="941294"/>
                </a:cubicBezTo>
                <a:cubicBezTo>
                  <a:pt x="971271" y="949559"/>
                  <a:pt x="990600" y="950259"/>
                  <a:pt x="1008529" y="954741"/>
                </a:cubicBezTo>
                <a:cubicBezTo>
                  <a:pt x="1044388" y="950259"/>
                  <a:pt x="1082073" y="953448"/>
                  <a:pt x="1116106" y="941294"/>
                </a:cubicBezTo>
                <a:cubicBezTo>
                  <a:pt x="1146546" y="930423"/>
                  <a:pt x="1216980" y="862266"/>
                  <a:pt x="1196788" y="887506"/>
                </a:cubicBezTo>
                <a:cubicBezTo>
                  <a:pt x="1178859" y="909918"/>
                  <a:pt x="1160025" y="931635"/>
                  <a:pt x="1143000" y="954741"/>
                </a:cubicBezTo>
                <a:cubicBezTo>
                  <a:pt x="1097254" y="1016825"/>
                  <a:pt x="1058203" y="1084012"/>
                  <a:pt x="1008529" y="1143000"/>
                </a:cubicBezTo>
                <a:cubicBezTo>
                  <a:pt x="936811" y="1228165"/>
                  <a:pt x="866295" y="1314356"/>
                  <a:pt x="793376" y="1398494"/>
                </a:cubicBezTo>
                <a:cubicBezTo>
                  <a:pt x="749735" y="1448849"/>
                  <a:pt x="701102" y="1494840"/>
                  <a:pt x="658906" y="1546412"/>
                </a:cubicBezTo>
                <a:cubicBezTo>
                  <a:pt x="618565" y="1595718"/>
                  <a:pt x="581624" y="1648014"/>
                  <a:pt x="537882" y="1694329"/>
                </a:cubicBezTo>
                <a:cubicBezTo>
                  <a:pt x="505166" y="1728970"/>
                  <a:pt x="465139" y="1755948"/>
                  <a:pt x="430306" y="1788459"/>
                </a:cubicBezTo>
                <a:cubicBezTo>
                  <a:pt x="397867" y="1818736"/>
                  <a:pt x="369867" y="1853710"/>
                  <a:pt x="336176" y="1882588"/>
                </a:cubicBezTo>
                <a:cubicBezTo>
                  <a:pt x="306900" y="1907682"/>
                  <a:pt x="271323" y="1924730"/>
                  <a:pt x="242047" y="1949824"/>
                </a:cubicBezTo>
                <a:cubicBezTo>
                  <a:pt x="57327" y="2108155"/>
                  <a:pt x="213669" y="2000118"/>
                  <a:pt x="107576" y="2070847"/>
                </a:cubicBezTo>
                <a:cubicBezTo>
                  <a:pt x="112058" y="2052918"/>
                  <a:pt x="138556" y="2022903"/>
                  <a:pt x="121023" y="2017059"/>
                </a:cubicBezTo>
                <a:cubicBezTo>
                  <a:pt x="99761" y="2009972"/>
                  <a:pt x="83082" y="2041553"/>
                  <a:pt x="67235" y="2057400"/>
                </a:cubicBezTo>
                <a:cubicBezTo>
                  <a:pt x="51388" y="2073247"/>
                  <a:pt x="41242" y="2093971"/>
                  <a:pt x="26894" y="2111188"/>
                </a:cubicBezTo>
                <a:cubicBezTo>
                  <a:pt x="18778" y="2120927"/>
                  <a:pt x="8965" y="2129117"/>
                  <a:pt x="0" y="2138082"/>
                </a:cubicBezTo>
              </a:path>
            </a:pathLst>
          </a:custGeom>
          <a:noFill/>
          <a:ln w="381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Nuage 24">
            <a:extLst>
              <a:ext uri="{FF2B5EF4-FFF2-40B4-BE49-F238E27FC236}">
                <a16:creationId xmlns:a16="http://schemas.microsoft.com/office/drawing/2014/main" id="{300C869F-B418-BEF1-3800-8B53DB87A227}"/>
              </a:ext>
            </a:extLst>
          </p:cNvPr>
          <p:cNvSpPr/>
          <p:nvPr/>
        </p:nvSpPr>
        <p:spPr>
          <a:xfrm>
            <a:off x="8364070" y="797521"/>
            <a:ext cx="3455894" cy="145228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Slow Control for STARE</a:t>
            </a:r>
          </a:p>
        </p:txBody>
      </p:sp>
      <p:sp>
        <p:nvSpPr>
          <p:cNvPr id="26" name="Forme libre 25">
            <a:extLst>
              <a:ext uri="{FF2B5EF4-FFF2-40B4-BE49-F238E27FC236}">
                <a16:creationId xmlns:a16="http://schemas.microsoft.com/office/drawing/2014/main" id="{6DC18A40-E96E-4AE3-E0C4-6A24AED57659}"/>
              </a:ext>
            </a:extLst>
          </p:cNvPr>
          <p:cNvSpPr/>
          <p:nvPr/>
        </p:nvSpPr>
        <p:spPr>
          <a:xfrm>
            <a:off x="6117521" y="2326341"/>
            <a:ext cx="4024385" cy="1922930"/>
          </a:xfrm>
          <a:custGeom>
            <a:avLst/>
            <a:gdLst>
              <a:gd name="connsiteX0" fmla="*/ 3994667 w 4024385"/>
              <a:gd name="connsiteY0" fmla="*/ 0 h 1922930"/>
              <a:gd name="connsiteX1" fmla="*/ 3940879 w 4024385"/>
              <a:gd name="connsiteY1" fmla="*/ 510988 h 1922930"/>
              <a:gd name="connsiteX2" fmla="*/ 3900538 w 4024385"/>
              <a:gd name="connsiteY2" fmla="*/ 524435 h 1922930"/>
              <a:gd name="connsiteX3" fmla="*/ 2999585 w 4024385"/>
              <a:gd name="connsiteY3" fmla="*/ 510988 h 1922930"/>
              <a:gd name="connsiteX4" fmla="*/ 2865114 w 4024385"/>
              <a:gd name="connsiteY4" fmla="*/ 470647 h 1922930"/>
              <a:gd name="connsiteX5" fmla="*/ 2824773 w 4024385"/>
              <a:gd name="connsiteY5" fmla="*/ 457200 h 1922930"/>
              <a:gd name="connsiteX6" fmla="*/ 2784432 w 4024385"/>
              <a:gd name="connsiteY6" fmla="*/ 443753 h 1922930"/>
              <a:gd name="connsiteX7" fmla="*/ 2690303 w 4024385"/>
              <a:gd name="connsiteY7" fmla="*/ 363071 h 1922930"/>
              <a:gd name="connsiteX8" fmla="*/ 2663408 w 4024385"/>
              <a:gd name="connsiteY8" fmla="*/ 322730 h 1922930"/>
              <a:gd name="connsiteX9" fmla="*/ 2636514 w 4024385"/>
              <a:gd name="connsiteY9" fmla="*/ 295835 h 1922930"/>
              <a:gd name="connsiteX10" fmla="*/ 2555832 w 4024385"/>
              <a:gd name="connsiteY10" fmla="*/ 201706 h 1922930"/>
              <a:gd name="connsiteX11" fmla="*/ 2542385 w 4024385"/>
              <a:gd name="connsiteY11" fmla="*/ 161365 h 1922930"/>
              <a:gd name="connsiteX12" fmla="*/ 2421361 w 4024385"/>
              <a:gd name="connsiteY12" fmla="*/ 201706 h 1922930"/>
              <a:gd name="connsiteX13" fmla="*/ 2381020 w 4024385"/>
              <a:gd name="connsiteY13" fmla="*/ 268941 h 1922930"/>
              <a:gd name="connsiteX14" fmla="*/ 2354126 w 4024385"/>
              <a:gd name="connsiteY14" fmla="*/ 349624 h 1922930"/>
              <a:gd name="connsiteX15" fmla="*/ 2340679 w 4024385"/>
              <a:gd name="connsiteY15" fmla="*/ 699247 h 1922930"/>
              <a:gd name="connsiteX16" fmla="*/ 2246550 w 4024385"/>
              <a:gd name="connsiteY16" fmla="*/ 685800 h 1922930"/>
              <a:gd name="connsiteX17" fmla="*/ 2206208 w 4024385"/>
              <a:gd name="connsiteY17" fmla="*/ 658906 h 1922930"/>
              <a:gd name="connsiteX18" fmla="*/ 2165867 w 4024385"/>
              <a:gd name="connsiteY18" fmla="*/ 645459 h 1922930"/>
              <a:gd name="connsiteX19" fmla="*/ 2085185 w 4024385"/>
              <a:gd name="connsiteY19" fmla="*/ 591671 h 1922930"/>
              <a:gd name="connsiteX20" fmla="*/ 1977608 w 4024385"/>
              <a:gd name="connsiteY20" fmla="*/ 537883 h 1922930"/>
              <a:gd name="connsiteX21" fmla="*/ 1937267 w 4024385"/>
              <a:gd name="connsiteY21" fmla="*/ 524435 h 1922930"/>
              <a:gd name="connsiteX22" fmla="*/ 1896926 w 4024385"/>
              <a:gd name="connsiteY22" fmla="*/ 497541 h 1922930"/>
              <a:gd name="connsiteX23" fmla="*/ 1722114 w 4024385"/>
              <a:gd name="connsiteY23" fmla="*/ 457200 h 1922930"/>
              <a:gd name="connsiteX24" fmla="*/ 1641432 w 4024385"/>
              <a:gd name="connsiteY24" fmla="*/ 430306 h 1922930"/>
              <a:gd name="connsiteX25" fmla="*/ 1493514 w 4024385"/>
              <a:gd name="connsiteY25" fmla="*/ 389965 h 1922930"/>
              <a:gd name="connsiteX26" fmla="*/ 1802797 w 4024385"/>
              <a:gd name="connsiteY26" fmla="*/ 416859 h 1922930"/>
              <a:gd name="connsiteX27" fmla="*/ 1856585 w 4024385"/>
              <a:gd name="connsiteY27" fmla="*/ 430306 h 1922930"/>
              <a:gd name="connsiteX28" fmla="*/ 1923820 w 4024385"/>
              <a:gd name="connsiteY28" fmla="*/ 443753 h 1922930"/>
              <a:gd name="connsiteX29" fmla="*/ 2044844 w 4024385"/>
              <a:gd name="connsiteY29" fmla="*/ 457200 h 1922930"/>
              <a:gd name="connsiteX30" fmla="*/ 2138973 w 4024385"/>
              <a:gd name="connsiteY30" fmla="*/ 497541 h 1922930"/>
              <a:gd name="connsiteX31" fmla="*/ 2259997 w 4024385"/>
              <a:gd name="connsiteY31" fmla="*/ 551330 h 1922930"/>
              <a:gd name="connsiteX32" fmla="*/ 2300338 w 4024385"/>
              <a:gd name="connsiteY32" fmla="*/ 564777 h 1922930"/>
              <a:gd name="connsiteX33" fmla="*/ 2340679 w 4024385"/>
              <a:gd name="connsiteY33" fmla="*/ 591671 h 1922930"/>
              <a:gd name="connsiteX34" fmla="*/ 2394467 w 4024385"/>
              <a:gd name="connsiteY34" fmla="*/ 618565 h 1922930"/>
              <a:gd name="connsiteX35" fmla="*/ 2461703 w 4024385"/>
              <a:gd name="connsiteY35" fmla="*/ 658906 h 1922930"/>
              <a:gd name="connsiteX36" fmla="*/ 2502044 w 4024385"/>
              <a:gd name="connsiteY36" fmla="*/ 685800 h 1922930"/>
              <a:gd name="connsiteX37" fmla="*/ 2555832 w 4024385"/>
              <a:gd name="connsiteY37" fmla="*/ 712694 h 1922930"/>
              <a:gd name="connsiteX38" fmla="*/ 2623067 w 4024385"/>
              <a:gd name="connsiteY38" fmla="*/ 793377 h 1922930"/>
              <a:gd name="connsiteX39" fmla="*/ 2663408 w 4024385"/>
              <a:gd name="connsiteY39" fmla="*/ 820271 h 1922930"/>
              <a:gd name="connsiteX40" fmla="*/ 2703750 w 4024385"/>
              <a:gd name="connsiteY40" fmla="*/ 900953 h 1922930"/>
              <a:gd name="connsiteX41" fmla="*/ 2717197 w 4024385"/>
              <a:gd name="connsiteY41" fmla="*/ 941294 h 1922930"/>
              <a:gd name="connsiteX42" fmla="*/ 2636514 w 4024385"/>
              <a:gd name="connsiteY42" fmla="*/ 995083 h 1922930"/>
              <a:gd name="connsiteX43" fmla="*/ 2528938 w 4024385"/>
              <a:gd name="connsiteY43" fmla="*/ 1035424 h 1922930"/>
              <a:gd name="connsiteX44" fmla="*/ 2448255 w 4024385"/>
              <a:gd name="connsiteY44" fmla="*/ 1062318 h 1922930"/>
              <a:gd name="connsiteX45" fmla="*/ 2367573 w 4024385"/>
              <a:gd name="connsiteY45" fmla="*/ 1089212 h 1922930"/>
              <a:gd name="connsiteX46" fmla="*/ 2327232 w 4024385"/>
              <a:gd name="connsiteY46" fmla="*/ 1102659 h 1922930"/>
              <a:gd name="connsiteX47" fmla="*/ 2206208 w 4024385"/>
              <a:gd name="connsiteY47" fmla="*/ 1129553 h 1922930"/>
              <a:gd name="connsiteX48" fmla="*/ 2125526 w 4024385"/>
              <a:gd name="connsiteY48" fmla="*/ 1156447 h 1922930"/>
              <a:gd name="connsiteX49" fmla="*/ 2044844 w 4024385"/>
              <a:gd name="connsiteY49" fmla="*/ 1196788 h 1922930"/>
              <a:gd name="connsiteX50" fmla="*/ 2017950 w 4024385"/>
              <a:gd name="connsiteY50" fmla="*/ 1223683 h 1922930"/>
              <a:gd name="connsiteX51" fmla="*/ 2112079 w 4024385"/>
              <a:gd name="connsiteY51" fmla="*/ 1290918 h 1922930"/>
              <a:gd name="connsiteX52" fmla="*/ 2192761 w 4024385"/>
              <a:gd name="connsiteY52" fmla="*/ 1317812 h 1922930"/>
              <a:gd name="connsiteX53" fmla="*/ 2098632 w 4024385"/>
              <a:gd name="connsiteY53" fmla="*/ 1411941 h 1922930"/>
              <a:gd name="connsiteX54" fmla="*/ 2044844 w 4024385"/>
              <a:gd name="connsiteY54" fmla="*/ 1438835 h 1922930"/>
              <a:gd name="connsiteX55" fmla="*/ 1964161 w 4024385"/>
              <a:gd name="connsiteY55" fmla="*/ 1452283 h 1922930"/>
              <a:gd name="connsiteX56" fmla="*/ 1695220 w 4024385"/>
              <a:gd name="connsiteY56" fmla="*/ 1465730 h 1922930"/>
              <a:gd name="connsiteX57" fmla="*/ 1143891 w 4024385"/>
              <a:gd name="connsiteY57" fmla="*/ 1506071 h 1922930"/>
              <a:gd name="connsiteX58" fmla="*/ 1063208 w 4024385"/>
              <a:gd name="connsiteY58" fmla="*/ 1532965 h 1922930"/>
              <a:gd name="connsiteX59" fmla="*/ 1022867 w 4024385"/>
              <a:gd name="connsiteY59" fmla="*/ 1546412 h 1922930"/>
              <a:gd name="connsiteX60" fmla="*/ 821161 w 4024385"/>
              <a:gd name="connsiteY60" fmla="*/ 1573306 h 1922930"/>
              <a:gd name="connsiteX61" fmla="*/ 565667 w 4024385"/>
              <a:gd name="connsiteY61" fmla="*/ 1586753 h 1922930"/>
              <a:gd name="connsiteX62" fmla="*/ 538773 w 4024385"/>
              <a:gd name="connsiteY62" fmla="*/ 1694330 h 1922930"/>
              <a:gd name="connsiteX63" fmla="*/ 498432 w 4024385"/>
              <a:gd name="connsiteY63" fmla="*/ 1721224 h 1922930"/>
              <a:gd name="connsiteX64" fmla="*/ 417750 w 4024385"/>
              <a:gd name="connsiteY64" fmla="*/ 1748118 h 1922930"/>
              <a:gd name="connsiteX65" fmla="*/ 337067 w 4024385"/>
              <a:gd name="connsiteY65" fmla="*/ 1775012 h 1922930"/>
              <a:gd name="connsiteX66" fmla="*/ 296726 w 4024385"/>
              <a:gd name="connsiteY66" fmla="*/ 1788459 h 1922930"/>
              <a:gd name="connsiteX67" fmla="*/ 216044 w 4024385"/>
              <a:gd name="connsiteY67" fmla="*/ 1842247 h 1922930"/>
              <a:gd name="connsiteX68" fmla="*/ 175703 w 4024385"/>
              <a:gd name="connsiteY68" fmla="*/ 1869141 h 1922930"/>
              <a:gd name="connsiteX69" fmla="*/ 135361 w 4024385"/>
              <a:gd name="connsiteY69" fmla="*/ 1855694 h 1922930"/>
              <a:gd name="connsiteX70" fmla="*/ 891 w 4024385"/>
              <a:gd name="connsiteY70" fmla="*/ 1909483 h 1922930"/>
              <a:gd name="connsiteX71" fmla="*/ 891 w 4024385"/>
              <a:gd name="connsiteY71" fmla="*/ 1922930 h 192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024385" h="1922930">
                <a:moveTo>
                  <a:pt x="3994667" y="0"/>
                </a:moveTo>
                <a:cubicBezTo>
                  <a:pt x="3992801" y="65296"/>
                  <a:pt x="4090729" y="411088"/>
                  <a:pt x="3940879" y="510988"/>
                </a:cubicBezTo>
                <a:cubicBezTo>
                  <a:pt x="3929085" y="518851"/>
                  <a:pt x="3913985" y="519953"/>
                  <a:pt x="3900538" y="524435"/>
                </a:cubicBezTo>
                <a:lnTo>
                  <a:pt x="2999585" y="510988"/>
                </a:lnTo>
                <a:cubicBezTo>
                  <a:pt x="2977387" y="510363"/>
                  <a:pt x="2872684" y="473170"/>
                  <a:pt x="2865114" y="470647"/>
                </a:cubicBezTo>
                <a:lnTo>
                  <a:pt x="2824773" y="457200"/>
                </a:lnTo>
                <a:lnTo>
                  <a:pt x="2784432" y="443753"/>
                </a:lnTo>
                <a:cubicBezTo>
                  <a:pt x="2744860" y="414074"/>
                  <a:pt x="2721520" y="400531"/>
                  <a:pt x="2690303" y="363071"/>
                </a:cubicBezTo>
                <a:cubicBezTo>
                  <a:pt x="2679957" y="350655"/>
                  <a:pt x="2673504" y="335350"/>
                  <a:pt x="2663408" y="322730"/>
                </a:cubicBezTo>
                <a:cubicBezTo>
                  <a:pt x="2655488" y="312830"/>
                  <a:pt x="2644630" y="305575"/>
                  <a:pt x="2636514" y="295835"/>
                </a:cubicBezTo>
                <a:cubicBezTo>
                  <a:pt x="2550268" y="192339"/>
                  <a:pt x="2641290" y="287164"/>
                  <a:pt x="2555832" y="201706"/>
                </a:cubicBezTo>
                <a:cubicBezTo>
                  <a:pt x="2551350" y="188259"/>
                  <a:pt x="2556014" y="165259"/>
                  <a:pt x="2542385" y="161365"/>
                </a:cubicBezTo>
                <a:cubicBezTo>
                  <a:pt x="2491658" y="146872"/>
                  <a:pt x="2457183" y="177825"/>
                  <a:pt x="2421361" y="201706"/>
                </a:cubicBezTo>
                <a:cubicBezTo>
                  <a:pt x="2407914" y="224118"/>
                  <a:pt x="2391835" y="245147"/>
                  <a:pt x="2381020" y="268941"/>
                </a:cubicBezTo>
                <a:cubicBezTo>
                  <a:pt x="2369289" y="294749"/>
                  <a:pt x="2354126" y="349624"/>
                  <a:pt x="2354126" y="349624"/>
                </a:cubicBezTo>
                <a:cubicBezTo>
                  <a:pt x="2349644" y="466165"/>
                  <a:pt x="2376224" y="588168"/>
                  <a:pt x="2340679" y="699247"/>
                </a:cubicBezTo>
                <a:cubicBezTo>
                  <a:pt x="2331019" y="729434"/>
                  <a:pt x="2276908" y="694907"/>
                  <a:pt x="2246550" y="685800"/>
                </a:cubicBezTo>
                <a:cubicBezTo>
                  <a:pt x="2231070" y="681156"/>
                  <a:pt x="2220663" y="666134"/>
                  <a:pt x="2206208" y="658906"/>
                </a:cubicBezTo>
                <a:cubicBezTo>
                  <a:pt x="2193530" y="652567"/>
                  <a:pt x="2178258" y="652343"/>
                  <a:pt x="2165867" y="645459"/>
                </a:cubicBezTo>
                <a:cubicBezTo>
                  <a:pt x="2137612" y="629762"/>
                  <a:pt x="2114095" y="606126"/>
                  <a:pt x="2085185" y="591671"/>
                </a:cubicBezTo>
                <a:cubicBezTo>
                  <a:pt x="2049326" y="573742"/>
                  <a:pt x="2015642" y="550562"/>
                  <a:pt x="1977608" y="537883"/>
                </a:cubicBezTo>
                <a:cubicBezTo>
                  <a:pt x="1964161" y="533400"/>
                  <a:pt x="1949945" y="530774"/>
                  <a:pt x="1937267" y="524435"/>
                </a:cubicBezTo>
                <a:cubicBezTo>
                  <a:pt x="1922812" y="517207"/>
                  <a:pt x="1912114" y="503064"/>
                  <a:pt x="1896926" y="497541"/>
                </a:cubicBezTo>
                <a:cubicBezTo>
                  <a:pt x="1795482" y="460652"/>
                  <a:pt x="1808091" y="480648"/>
                  <a:pt x="1722114" y="457200"/>
                </a:cubicBezTo>
                <a:cubicBezTo>
                  <a:pt x="1694764" y="449741"/>
                  <a:pt x="1668934" y="437182"/>
                  <a:pt x="1641432" y="430306"/>
                </a:cubicBezTo>
                <a:cubicBezTo>
                  <a:pt x="1520104" y="399974"/>
                  <a:pt x="1568921" y="415101"/>
                  <a:pt x="1493514" y="389965"/>
                </a:cubicBezTo>
                <a:cubicBezTo>
                  <a:pt x="1274483" y="426470"/>
                  <a:pt x="1433539" y="394480"/>
                  <a:pt x="1802797" y="416859"/>
                </a:cubicBezTo>
                <a:cubicBezTo>
                  <a:pt x="1821244" y="417977"/>
                  <a:pt x="1838544" y="426297"/>
                  <a:pt x="1856585" y="430306"/>
                </a:cubicBezTo>
                <a:cubicBezTo>
                  <a:pt x="1878896" y="435264"/>
                  <a:pt x="1901194" y="440521"/>
                  <a:pt x="1923820" y="443753"/>
                </a:cubicBezTo>
                <a:cubicBezTo>
                  <a:pt x="1964002" y="449493"/>
                  <a:pt x="2004503" y="452718"/>
                  <a:pt x="2044844" y="457200"/>
                </a:cubicBezTo>
                <a:cubicBezTo>
                  <a:pt x="2115749" y="504470"/>
                  <a:pt x="2052140" y="468597"/>
                  <a:pt x="2138973" y="497541"/>
                </a:cubicBezTo>
                <a:cubicBezTo>
                  <a:pt x="2232804" y="528818"/>
                  <a:pt x="2177988" y="516183"/>
                  <a:pt x="2259997" y="551330"/>
                </a:cubicBezTo>
                <a:cubicBezTo>
                  <a:pt x="2273025" y="556914"/>
                  <a:pt x="2287660" y="558438"/>
                  <a:pt x="2300338" y="564777"/>
                </a:cubicBezTo>
                <a:cubicBezTo>
                  <a:pt x="2314793" y="572005"/>
                  <a:pt x="2326647" y="583653"/>
                  <a:pt x="2340679" y="591671"/>
                </a:cubicBezTo>
                <a:cubicBezTo>
                  <a:pt x="2358083" y="601616"/>
                  <a:pt x="2376944" y="608830"/>
                  <a:pt x="2394467" y="618565"/>
                </a:cubicBezTo>
                <a:cubicBezTo>
                  <a:pt x="2417315" y="631258"/>
                  <a:pt x="2439539" y="645054"/>
                  <a:pt x="2461703" y="658906"/>
                </a:cubicBezTo>
                <a:cubicBezTo>
                  <a:pt x="2475408" y="667471"/>
                  <a:pt x="2488012" y="677782"/>
                  <a:pt x="2502044" y="685800"/>
                </a:cubicBezTo>
                <a:cubicBezTo>
                  <a:pt x="2519448" y="695745"/>
                  <a:pt x="2539520" y="701043"/>
                  <a:pt x="2555832" y="712694"/>
                </a:cubicBezTo>
                <a:cubicBezTo>
                  <a:pt x="2632935" y="767768"/>
                  <a:pt x="2564094" y="734403"/>
                  <a:pt x="2623067" y="793377"/>
                </a:cubicBezTo>
                <a:cubicBezTo>
                  <a:pt x="2634495" y="804805"/>
                  <a:pt x="2649961" y="811306"/>
                  <a:pt x="2663408" y="820271"/>
                </a:cubicBezTo>
                <a:cubicBezTo>
                  <a:pt x="2697207" y="921669"/>
                  <a:pt x="2651614" y="796684"/>
                  <a:pt x="2703750" y="900953"/>
                </a:cubicBezTo>
                <a:cubicBezTo>
                  <a:pt x="2710089" y="913631"/>
                  <a:pt x="2712715" y="927847"/>
                  <a:pt x="2717197" y="941294"/>
                </a:cubicBezTo>
                <a:cubicBezTo>
                  <a:pt x="2690303" y="959224"/>
                  <a:pt x="2667872" y="987244"/>
                  <a:pt x="2636514" y="995083"/>
                </a:cubicBezTo>
                <a:cubicBezTo>
                  <a:pt x="2520057" y="1024197"/>
                  <a:pt x="2646137" y="988545"/>
                  <a:pt x="2528938" y="1035424"/>
                </a:cubicBezTo>
                <a:cubicBezTo>
                  <a:pt x="2502617" y="1045953"/>
                  <a:pt x="2475149" y="1053353"/>
                  <a:pt x="2448255" y="1062318"/>
                </a:cubicBezTo>
                <a:lnTo>
                  <a:pt x="2367573" y="1089212"/>
                </a:lnTo>
                <a:cubicBezTo>
                  <a:pt x="2354126" y="1093694"/>
                  <a:pt x="2341131" y="1099879"/>
                  <a:pt x="2327232" y="1102659"/>
                </a:cubicBezTo>
                <a:cubicBezTo>
                  <a:pt x="2288848" y="1110336"/>
                  <a:pt x="2244186" y="1118160"/>
                  <a:pt x="2206208" y="1129553"/>
                </a:cubicBezTo>
                <a:cubicBezTo>
                  <a:pt x="2179055" y="1137699"/>
                  <a:pt x="2149114" y="1140722"/>
                  <a:pt x="2125526" y="1156447"/>
                </a:cubicBezTo>
                <a:cubicBezTo>
                  <a:pt x="2073391" y="1191204"/>
                  <a:pt x="2100517" y="1178230"/>
                  <a:pt x="2044844" y="1196788"/>
                </a:cubicBezTo>
                <a:cubicBezTo>
                  <a:pt x="2035879" y="1205753"/>
                  <a:pt x="2015464" y="1211251"/>
                  <a:pt x="2017950" y="1223683"/>
                </a:cubicBezTo>
                <a:cubicBezTo>
                  <a:pt x="2023601" y="1251936"/>
                  <a:pt x="2092790" y="1283202"/>
                  <a:pt x="2112079" y="1290918"/>
                </a:cubicBezTo>
                <a:cubicBezTo>
                  <a:pt x="2138400" y="1301446"/>
                  <a:pt x="2192761" y="1317812"/>
                  <a:pt x="2192761" y="1317812"/>
                </a:cubicBezTo>
                <a:cubicBezTo>
                  <a:pt x="2171796" y="1380706"/>
                  <a:pt x="2184943" y="1368786"/>
                  <a:pt x="2098632" y="1411941"/>
                </a:cubicBezTo>
                <a:cubicBezTo>
                  <a:pt x="2080703" y="1420906"/>
                  <a:pt x="2064044" y="1433075"/>
                  <a:pt x="2044844" y="1438835"/>
                </a:cubicBezTo>
                <a:cubicBezTo>
                  <a:pt x="2018729" y="1446670"/>
                  <a:pt x="1991346" y="1450192"/>
                  <a:pt x="1964161" y="1452283"/>
                </a:cubicBezTo>
                <a:cubicBezTo>
                  <a:pt x="1874666" y="1459167"/>
                  <a:pt x="1784867" y="1461248"/>
                  <a:pt x="1695220" y="1465730"/>
                </a:cubicBezTo>
                <a:cubicBezTo>
                  <a:pt x="1368785" y="1506534"/>
                  <a:pt x="1552285" y="1489735"/>
                  <a:pt x="1143891" y="1506071"/>
                </a:cubicBezTo>
                <a:lnTo>
                  <a:pt x="1063208" y="1532965"/>
                </a:lnTo>
                <a:cubicBezTo>
                  <a:pt x="1049761" y="1537447"/>
                  <a:pt x="1036899" y="1544407"/>
                  <a:pt x="1022867" y="1546412"/>
                </a:cubicBezTo>
                <a:cubicBezTo>
                  <a:pt x="983239" y="1552073"/>
                  <a:pt x="857257" y="1570632"/>
                  <a:pt x="821161" y="1573306"/>
                </a:cubicBezTo>
                <a:cubicBezTo>
                  <a:pt x="736111" y="1579606"/>
                  <a:pt x="650832" y="1582271"/>
                  <a:pt x="565667" y="1586753"/>
                </a:cubicBezTo>
                <a:cubicBezTo>
                  <a:pt x="564997" y="1590101"/>
                  <a:pt x="549799" y="1680547"/>
                  <a:pt x="538773" y="1694330"/>
                </a:cubicBezTo>
                <a:cubicBezTo>
                  <a:pt x="528677" y="1706950"/>
                  <a:pt x="513200" y="1714660"/>
                  <a:pt x="498432" y="1721224"/>
                </a:cubicBezTo>
                <a:cubicBezTo>
                  <a:pt x="472527" y="1732738"/>
                  <a:pt x="444644" y="1739153"/>
                  <a:pt x="417750" y="1748118"/>
                </a:cubicBezTo>
                <a:lnTo>
                  <a:pt x="337067" y="1775012"/>
                </a:lnTo>
                <a:cubicBezTo>
                  <a:pt x="323620" y="1779494"/>
                  <a:pt x="308520" y="1780596"/>
                  <a:pt x="296726" y="1788459"/>
                </a:cubicBezTo>
                <a:lnTo>
                  <a:pt x="216044" y="1842247"/>
                </a:lnTo>
                <a:lnTo>
                  <a:pt x="175703" y="1869141"/>
                </a:lnTo>
                <a:cubicBezTo>
                  <a:pt x="162256" y="1864659"/>
                  <a:pt x="149536" y="1855694"/>
                  <a:pt x="135361" y="1855694"/>
                </a:cubicBezTo>
                <a:cubicBezTo>
                  <a:pt x="45713" y="1855694"/>
                  <a:pt x="32641" y="1845983"/>
                  <a:pt x="891" y="1909483"/>
                </a:cubicBezTo>
                <a:cubicBezTo>
                  <a:pt x="-1114" y="1913492"/>
                  <a:pt x="891" y="1918448"/>
                  <a:pt x="891" y="1922930"/>
                </a:cubicBezTo>
              </a:path>
            </a:pathLst>
          </a:custGeom>
          <a:noFill/>
          <a:ln w="381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Nuage 26">
            <a:extLst>
              <a:ext uri="{FF2B5EF4-FFF2-40B4-BE49-F238E27FC236}">
                <a16:creationId xmlns:a16="http://schemas.microsoft.com/office/drawing/2014/main" id="{AC4ECDEB-D8E9-C0F1-35B2-F61CD023645A}"/>
              </a:ext>
            </a:extLst>
          </p:cNvPr>
          <p:cNvSpPr/>
          <p:nvPr/>
        </p:nvSpPr>
        <p:spPr>
          <a:xfrm>
            <a:off x="-234566" y="4038776"/>
            <a:ext cx="3455894" cy="145228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SCOPE Monitoring</a:t>
            </a:r>
          </a:p>
        </p:txBody>
      </p:sp>
      <p:sp>
        <p:nvSpPr>
          <p:cNvPr id="28" name="Forme libre 27">
            <a:extLst>
              <a:ext uri="{FF2B5EF4-FFF2-40B4-BE49-F238E27FC236}">
                <a16:creationId xmlns:a16="http://schemas.microsoft.com/office/drawing/2014/main" id="{41A647B9-4CFB-1C85-48C0-1DD422913D97}"/>
              </a:ext>
            </a:extLst>
          </p:cNvPr>
          <p:cNvSpPr/>
          <p:nvPr/>
        </p:nvSpPr>
        <p:spPr>
          <a:xfrm>
            <a:off x="1600200" y="4706471"/>
            <a:ext cx="4733365" cy="1469371"/>
          </a:xfrm>
          <a:custGeom>
            <a:avLst/>
            <a:gdLst>
              <a:gd name="connsiteX0" fmla="*/ 0 w 4733365"/>
              <a:gd name="connsiteY0" fmla="*/ 766482 h 1469371"/>
              <a:gd name="connsiteX1" fmla="*/ 215153 w 4733365"/>
              <a:gd name="connsiteY1" fmla="*/ 833717 h 1469371"/>
              <a:gd name="connsiteX2" fmla="*/ 309282 w 4733365"/>
              <a:gd name="connsiteY2" fmla="*/ 860611 h 1469371"/>
              <a:gd name="connsiteX3" fmla="*/ 389965 w 4733365"/>
              <a:gd name="connsiteY3" fmla="*/ 900953 h 1469371"/>
              <a:gd name="connsiteX4" fmla="*/ 497541 w 4733365"/>
              <a:gd name="connsiteY4" fmla="*/ 954741 h 1469371"/>
              <a:gd name="connsiteX5" fmla="*/ 578224 w 4733365"/>
              <a:gd name="connsiteY5" fmla="*/ 981635 h 1469371"/>
              <a:gd name="connsiteX6" fmla="*/ 618565 w 4733365"/>
              <a:gd name="connsiteY6" fmla="*/ 1021976 h 1469371"/>
              <a:gd name="connsiteX7" fmla="*/ 645459 w 4733365"/>
              <a:gd name="connsiteY7" fmla="*/ 1089211 h 1469371"/>
              <a:gd name="connsiteX8" fmla="*/ 672353 w 4733365"/>
              <a:gd name="connsiteY8" fmla="*/ 1129553 h 1469371"/>
              <a:gd name="connsiteX9" fmla="*/ 753035 w 4733365"/>
              <a:gd name="connsiteY9" fmla="*/ 1264023 h 1469371"/>
              <a:gd name="connsiteX10" fmla="*/ 793376 w 4733365"/>
              <a:gd name="connsiteY10" fmla="*/ 1304364 h 1469371"/>
              <a:gd name="connsiteX11" fmla="*/ 887506 w 4733365"/>
              <a:gd name="connsiteY11" fmla="*/ 1358153 h 1469371"/>
              <a:gd name="connsiteX12" fmla="*/ 927847 w 4733365"/>
              <a:gd name="connsiteY12" fmla="*/ 1385047 h 1469371"/>
              <a:gd name="connsiteX13" fmla="*/ 968188 w 4733365"/>
              <a:gd name="connsiteY13" fmla="*/ 1398494 h 1469371"/>
              <a:gd name="connsiteX14" fmla="*/ 1008529 w 4733365"/>
              <a:gd name="connsiteY14" fmla="*/ 1425388 h 1469371"/>
              <a:gd name="connsiteX15" fmla="*/ 1532965 w 4733365"/>
              <a:gd name="connsiteY15" fmla="*/ 1438835 h 1469371"/>
              <a:gd name="connsiteX16" fmla="*/ 1949824 w 4733365"/>
              <a:gd name="connsiteY16" fmla="*/ 1438835 h 1469371"/>
              <a:gd name="connsiteX17" fmla="*/ 2003612 w 4733365"/>
              <a:gd name="connsiteY17" fmla="*/ 1385047 h 1469371"/>
              <a:gd name="connsiteX18" fmla="*/ 2124635 w 4733365"/>
              <a:gd name="connsiteY18" fmla="*/ 1250576 h 1469371"/>
              <a:gd name="connsiteX19" fmla="*/ 2151529 w 4733365"/>
              <a:gd name="connsiteY19" fmla="*/ 1210235 h 1469371"/>
              <a:gd name="connsiteX20" fmla="*/ 2164976 w 4733365"/>
              <a:gd name="connsiteY20" fmla="*/ 1169894 h 1469371"/>
              <a:gd name="connsiteX21" fmla="*/ 2205318 w 4733365"/>
              <a:gd name="connsiteY21" fmla="*/ 1075764 h 1469371"/>
              <a:gd name="connsiteX22" fmla="*/ 2312894 w 4733365"/>
              <a:gd name="connsiteY22" fmla="*/ 1035423 h 1469371"/>
              <a:gd name="connsiteX23" fmla="*/ 2380129 w 4733365"/>
              <a:gd name="connsiteY23" fmla="*/ 1048870 h 1469371"/>
              <a:gd name="connsiteX24" fmla="*/ 2433918 w 4733365"/>
              <a:gd name="connsiteY24" fmla="*/ 1129553 h 1469371"/>
              <a:gd name="connsiteX25" fmla="*/ 2514600 w 4733365"/>
              <a:gd name="connsiteY25" fmla="*/ 1196788 h 1469371"/>
              <a:gd name="connsiteX26" fmla="*/ 2554941 w 4733365"/>
              <a:gd name="connsiteY26" fmla="*/ 1210235 h 1469371"/>
              <a:gd name="connsiteX27" fmla="*/ 2662518 w 4733365"/>
              <a:gd name="connsiteY27" fmla="*/ 1196788 h 1469371"/>
              <a:gd name="connsiteX28" fmla="*/ 2702859 w 4733365"/>
              <a:gd name="connsiteY28" fmla="*/ 1183341 h 1469371"/>
              <a:gd name="connsiteX29" fmla="*/ 2729753 w 4733365"/>
              <a:gd name="connsiteY29" fmla="*/ 1143000 h 1469371"/>
              <a:gd name="connsiteX30" fmla="*/ 2743200 w 4733365"/>
              <a:gd name="connsiteY30" fmla="*/ 658905 h 1469371"/>
              <a:gd name="connsiteX31" fmla="*/ 2756647 w 4733365"/>
              <a:gd name="connsiteY31" fmla="*/ 605117 h 1469371"/>
              <a:gd name="connsiteX32" fmla="*/ 2810435 w 4733365"/>
              <a:gd name="connsiteY32" fmla="*/ 591670 h 1469371"/>
              <a:gd name="connsiteX33" fmla="*/ 2850776 w 4733365"/>
              <a:gd name="connsiteY33" fmla="*/ 564776 h 1469371"/>
              <a:gd name="connsiteX34" fmla="*/ 3039035 w 4733365"/>
              <a:gd name="connsiteY34" fmla="*/ 537882 h 1469371"/>
              <a:gd name="connsiteX35" fmla="*/ 3146612 w 4733365"/>
              <a:gd name="connsiteY35" fmla="*/ 510988 h 1469371"/>
              <a:gd name="connsiteX36" fmla="*/ 3200400 w 4733365"/>
              <a:gd name="connsiteY36" fmla="*/ 497541 h 1469371"/>
              <a:gd name="connsiteX37" fmla="*/ 3348318 w 4733365"/>
              <a:gd name="connsiteY37" fmla="*/ 416858 h 1469371"/>
              <a:gd name="connsiteX38" fmla="*/ 3509682 w 4733365"/>
              <a:gd name="connsiteY38" fmla="*/ 430305 h 1469371"/>
              <a:gd name="connsiteX39" fmla="*/ 3603812 w 4733365"/>
              <a:gd name="connsiteY39" fmla="*/ 443753 h 1469371"/>
              <a:gd name="connsiteX40" fmla="*/ 3765176 w 4733365"/>
              <a:gd name="connsiteY40" fmla="*/ 457200 h 1469371"/>
              <a:gd name="connsiteX41" fmla="*/ 3886200 w 4733365"/>
              <a:gd name="connsiteY41" fmla="*/ 470647 h 1469371"/>
              <a:gd name="connsiteX42" fmla="*/ 3939988 w 4733365"/>
              <a:gd name="connsiteY42" fmla="*/ 484094 h 1469371"/>
              <a:gd name="connsiteX43" fmla="*/ 4249271 w 4733365"/>
              <a:gd name="connsiteY43" fmla="*/ 510988 h 1469371"/>
              <a:gd name="connsiteX44" fmla="*/ 4356847 w 4733365"/>
              <a:gd name="connsiteY44" fmla="*/ 524435 h 1469371"/>
              <a:gd name="connsiteX45" fmla="*/ 4666129 w 4733365"/>
              <a:gd name="connsiteY45" fmla="*/ 510988 h 1469371"/>
              <a:gd name="connsiteX46" fmla="*/ 4706471 w 4733365"/>
              <a:gd name="connsiteY46" fmla="*/ 497541 h 1469371"/>
              <a:gd name="connsiteX47" fmla="*/ 4733365 w 4733365"/>
              <a:gd name="connsiteY47" fmla="*/ 443753 h 1469371"/>
              <a:gd name="connsiteX48" fmla="*/ 4679576 w 4733365"/>
              <a:gd name="connsiteY48" fmla="*/ 242047 h 1469371"/>
              <a:gd name="connsiteX49" fmla="*/ 4652682 w 4733365"/>
              <a:gd name="connsiteY49" fmla="*/ 161364 h 1469371"/>
              <a:gd name="connsiteX50" fmla="*/ 4625788 w 4733365"/>
              <a:gd name="connsiteY50" fmla="*/ 40341 h 1469371"/>
              <a:gd name="connsiteX51" fmla="*/ 4612341 w 4733365"/>
              <a:gd name="connsiteY51" fmla="*/ 0 h 1469371"/>
              <a:gd name="connsiteX52" fmla="*/ 4612341 w 4733365"/>
              <a:gd name="connsiteY52" fmla="*/ 26894 h 146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733365" h="1469371">
                <a:moveTo>
                  <a:pt x="0" y="766482"/>
                </a:moveTo>
                <a:lnTo>
                  <a:pt x="215153" y="833717"/>
                </a:lnTo>
                <a:cubicBezTo>
                  <a:pt x="288461" y="856867"/>
                  <a:pt x="221619" y="838695"/>
                  <a:pt x="309282" y="860611"/>
                </a:cubicBezTo>
                <a:cubicBezTo>
                  <a:pt x="397690" y="919548"/>
                  <a:pt x="302480" y="861186"/>
                  <a:pt x="389965" y="900953"/>
                </a:cubicBezTo>
                <a:cubicBezTo>
                  <a:pt x="426463" y="917543"/>
                  <a:pt x="459507" y="942063"/>
                  <a:pt x="497541" y="954741"/>
                </a:cubicBezTo>
                <a:lnTo>
                  <a:pt x="578224" y="981635"/>
                </a:lnTo>
                <a:cubicBezTo>
                  <a:pt x="591671" y="995082"/>
                  <a:pt x="608486" y="1005850"/>
                  <a:pt x="618565" y="1021976"/>
                </a:cubicBezTo>
                <a:cubicBezTo>
                  <a:pt x="631358" y="1042445"/>
                  <a:pt x="634664" y="1067621"/>
                  <a:pt x="645459" y="1089211"/>
                </a:cubicBezTo>
                <a:cubicBezTo>
                  <a:pt x="652687" y="1103666"/>
                  <a:pt x="664335" y="1115521"/>
                  <a:pt x="672353" y="1129553"/>
                </a:cubicBezTo>
                <a:cubicBezTo>
                  <a:pt x="700649" y="1179071"/>
                  <a:pt x="709176" y="1220164"/>
                  <a:pt x="753035" y="1264023"/>
                </a:cubicBezTo>
                <a:cubicBezTo>
                  <a:pt x="766482" y="1277470"/>
                  <a:pt x="778767" y="1292190"/>
                  <a:pt x="793376" y="1304364"/>
                </a:cubicBezTo>
                <a:cubicBezTo>
                  <a:pt x="829112" y="1334143"/>
                  <a:pt x="845664" y="1334243"/>
                  <a:pt x="887506" y="1358153"/>
                </a:cubicBezTo>
                <a:cubicBezTo>
                  <a:pt x="901538" y="1366171"/>
                  <a:pt x="913392" y="1377819"/>
                  <a:pt x="927847" y="1385047"/>
                </a:cubicBezTo>
                <a:cubicBezTo>
                  <a:pt x="940525" y="1391386"/>
                  <a:pt x="955510" y="1392155"/>
                  <a:pt x="968188" y="1398494"/>
                </a:cubicBezTo>
                <a:cubicBezTo>
                  <a:pt x="982643" y="1405722"/>
                  <a:pt x="992409" y="1424237"/>
                  <a:pt x="1008529" y="1425388"/>
                </a:cubicBezTo>
                <a:cubicBezTo>
                  <a:pt x="1182954" y="1437847"/>
                  <a:pt x="1358153" y="1434353"/>
                  <a:pt x="1532965" y="1438835"/>
                </a:cubicBezTo>
                <a:cubicBezTo>
                  <a:pt x="1686654" y="1477257"/>
                  <a:pt x="1683550" y="1481782"/>
                  <a:pt x="1949824" y="1438835"/>
                </a:cubicBezTo>
                <a:cubicBezTo>
                  <a:pt x="1974856" y="1434798"/>
                  <a:pt x="1984661" y="1401893"/>
                  <a:pt x="2003612" y="1385047"/>
                </a:cubicBezTo>
                <a:cubicBezTo>
                  <a:pt x="2109537" y="1290891"/>
                  <a:pt x="2039779" y="1377859"/>
                  <a:pt x="2124635" y="1250576"/>
                </a:cubicBezTo>
                <a:cubicBezTo>
                  <a:pt x="2133600" y="1237129"/>
                  <a:pt x="2146418" y="1225567"/>
                  <a:pt x="2151529" y="1210235"/>
                </a:cubicBezTo>
                <a:cubicBezTo>
                  <a:pt x="2156011" y="1196788"/>
                  <a:pt x="2161082" y="1183523"/>
                  <a:pt x="2164976" y="1169894"/>
                </a:cubicBezTo>
                <a:cubicBezTo>
                  <a:pt x="2174980" y="1134882"/>
                  <a:pt x="2174612" y="1101352"/>
                  <a:pt x="2205318" y="1075764"/>
                </a:cubicBezTo>
                <a:cubicBezTo>
                  <a:pt x="2235454" y="1050650"/>
                  <a:pt x="2276705" y="1044470"/>
                  <a:pt x="2312894" y="1035423"/>
                </a:cubicBezTo>
                <a:cubicBezTo>
                  <a:pt x="2335306" y="1039905"/>
                  <a:pt x="2362088" y="1034838"/>
                  <a:pt x="2380129" y="1048870"/>
                </a:cubicBezTo>
                <a:cubicBezTo>
                  <a:pt x="2405643" y="1068714"/>
                  <a:pt x="2411062" y="1106697"/>
                  <a:pt x="2433918" y="1129553"/>
                </a:cubicBezTo>
                <a:cubicBezTo>
                  <a:pt x="2463657" y="1159292"/>
                  <a:pt x="2477157" y="1178067"/>
                  <a:pt x="2514600" y="1196788"/>
                </a:cubicBezTo>
                <a:cubicBezTo>
                  <a:pt x="2527278" y="1203127"/>
                  <a:pt x="2541494" y="1205753"/>
                  <a:pt x="2554941" y="1210235"/>
                </a:cubicBezTo>
                <a:cubicBezTo>
                  <a:pt x="2590800" y="1205753"/>
                  <a:pt x="2626963" y="1203253"/>
                  <a:pt x="2662518" y="1196788"/>
                </a:cubicBezTo>
                <a:cubicBezTo>
                  <a:pt x="2676464" y="1194252"/>
                  <a:pt x="2691791" y="1192196"/>
                  <a:pt x="2702859" y="1183341"/>
                </a:cubicBezTo>
                <a:cubicBezTo>
                  <a:pt x="2715479" y="1173245"/>
                  <a:pt x="2720788" y="1156447"/>
                  <a:pt x="2729753" y="1143000"/>
                </a:cubicBezTo>
                <a:cubicBezTo>
                  <a:pt x="2734235" y="981635"/>
                  <a:pt x="2735139" y="820131"/>
                  <a:pt x="2743200" y="658905"/>
                </a:cubicBezTo>
                <a:cubicBezTo>
                  <a:pt x="2744123" y="640447"/>
                  <a:pt x="2743579" y="618185"/>
                  <a:pt x="2756647" y="605117"/>
                </a:cubicBezTo>
                <a:cubicBezTo>
                  <a:pt x="2769715" y="592049"/>
                  <a:pt x="2792506" y="596152"/>
                  <a:pt x="2810435" y="591670"/>
                </a:cubicBezTo>
                <a:cubicBezTo>
                  <a:pt x="2823882" y="582705"/>
                  <a:pt x="2835444" y="569887"/>
                  <a:pt x="2850776" y="564776"/>
                </a:cubicBezTo>
                <a:cubicBezTo>
                  <a:pt x="2875409" y="556565"/>
                  <a:pt x="3025939" y="539897"/>
                  <a:pt x="3039035" y="537882"/>
                </a:cubicBezTo>
                <a:cubicBezTo>
                  <a:pt x="3127890" y="524212"/>
                  <a:pt x="3079801" y="530077"/>
                  <a:pt x="3146612" y="510988"/>
                </a:cubicBezTo>
                <a:cubicBezTo>
                  <a:pt x="3164382" y="505911"/>
                  <a:pt x="3183340" y="504649"/>
                  <a:pt x="3200400" y="497541"/>
                </a:cubicBezTo>
                <a:cubicBezTo>
                  <a:pt x="3281756" y="463643"/>
                  <a:pt x="3291016" y="455060"/>
                  <a:pt x="3348318" y="416858"/>
                </a:cubicBezTo>
                <a:cubicBezTo>
                  <a:pt x="3402106" y="421340"/>
                  <a:pt x="3456004" y="424655"/>
                  <a:pt x="3509682" y="430305"/>
                </a:cubicBezTo>
                <a:cubicBezTo>
                  <a:pt x="3541203" y="433623"/>
                  <a:pt x="3572291" y="440435"/>
                  <a:pt x="3603812" y="443753"/>
                </a:cubicBezTo>
                <a:cubicBezTo>
                  <a:pt x="3657490" y="449403"/>
                  <a:pt x="3711445" y="452083"/>
                  <a:pt x="3765176" y="457200"/>
                </a:cubicBezTo>
                <a:cubicBezTo>
                  <a:pt x="3805583" y="461048"/>
                  <a:pt x="3845859" y="466165"/>
                  <a:pt x="3886200" y="470647"/>
                </a:cubicBezTo>
                <a:cubicBezTo>
                  <a:pt x="3904129" y="475129"/>
                  <a:pt x="3921758" y="481056"/>
                  <a:pt x="3939988" y="484094"/>
                </a:cubicBezTo>
                <a:cubicBezTo>
                  <a:pt x="4055701" y="503379"/>
                  <a:pt x="4121014" y="499835"/>
                  <a:pt x="4249271" y="510988"/>
                </a:cubicBezTo>
                <a:cubicBezTo>
                  <a:pt x="4285273" y="514119"/>
                  <a:pt x="4320988" y="519953"/>
                  <a:pt x="4356847" y="524435"/>
                </a:cubicBezTo>
                <a:cubicBezTo>
                  <a:pt x="4459941" y="519953"/>
                  <a:pt x="4563242" y="518902"/>
                  <a:pt x="4666129" y="510988"/>
                </a:cubicBezTo>
                <a:cubicBezTo>
                  <a:pt x="4680262" y="509901"/>
                  <a:pt x="4696448" y="507564"/>
                  <a:pt x="4706471" y="497541"/>
                </a:cubicBezTo>
                <a:cubicBezTo>
                  <a:pt x="4720645" y="483367"/>
                  <a:pt x="4724400" y="461682"/>
                  <a:pt x="4733365" y="443753"/>
                </a:cubicBezTo>
                <a:cubicBezTo>
                  <a:pt x="4715435" y="376518"/>
                  <a:pt x="4701580" y="308061"/>
                  <a:pt x="4679576" y="242047"/>
                </a:cubicBezTo>
                <a:cubicBezTo>
                  <a:pt x="4670611" y="215153"/>
                  <a:pt x="4658242" y="189163"/>
                  <a:pt x="4652682" y="161364"/>
                </a:cubicBezTo>
                <a:cubicBezTo>
                  <a:pt x="4643439" y="115149"/>
                  <a:pt x="4638448" y="84652"/>
                  <a:pt x="4625788" y="40341"/>
                </a:cubicBezTo>
                <a:cubicBezTo>
                  <a:pt x="4621894" y="26712"/>
                  <a:pt x="4622364" y="10023"/>
                  <a:pt x="4612341" y="0"/>
                </a:cubicBezTo>
                <a:lnTo>
                  <a:pt x="4612341" y="26894"/>
                </a:lnTo>
              </a:path>
            </a:pathLst>
          </a:custGeom>
          <a:noFill/>
          <a:ln w="381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Nuage 28">
            <a:extLst>
              <a:ext uri="{FF2B5EF4-FFF2-40B4-BE49-F238E27FC236}">
                <a16:creationId xmlns:a16="http://schemas.microsoft.com/office/drawing/2014/main" id="{0F84C1FD-6133-D930-FC3A-7A7F53F9AD90}"/>
              </a:ext>
            </a:extLst>
          </p:cNvPr>
          <p:cNvSpPr/>
          <p:nvPr/>
        </p:nvSpPr>
        <p:spPr>
          <a:xfrm>
            <a:off x="8942293" y="2814580"/>
            <a:ext cx="3455894" cy="1452282"/>
          </a:xfrm>
          <a:prstGeom prst="cloud">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t>Topology</a:t>
            </a:r>
            <a:r>
              <a:rPr lang="fr-FR" dirty="0"/>
              <a:t> Manager for STARE PACE</a:t>
            </a:r>
          </a:p>
        </p:txBody>
      </p:sp>
      <p:sp>
        <p:nvSpPr>
          <p:cNvPr id="30" name="Nuage 29">
            <a:extLst>
              <a:ext uri="{FF2B5EF4-FFF2-40B4-BE49-F238E27FC236}">
                <a16:creationId xmlns:a16="http://schemas.microsoft.com/office/drawing/2014/main" id="{F2ECE5B6-CFD2-2D46-FACA-11EF5E158FAE}"/>
              </a:ext>
            </a:extLst>
          </p:cNvPr>
          <p:cNvSpPr/>
          <p:nvPr/>
        </p:nvSpPr>
        <p:spPr>
          <a:xfrm>
            <a:off x="8861611" y="4710615"/>
            <a:ext cx="3455894" cy="1452282"/>
          </a:xfrm>
          <a:prstGeom prst="cloud">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t>Topology</a:t>
            </a:r>
            <a:r>
              <a:rPr lang="fr-FR" dirty="0"/>
              <a:t> Manager for STARE standalone</a:t>
            </a:r>
          </a:p>
        </p:txBody>
      </p:sp>
      <p:sp>
        <p:nvSpPr>
          <p:cNvPr id="31" name="Nuage 30">
            <a:extLst>
              <a:ext uri="{FF2B5EF4-FFF2-40B4-BE49-F238E27FC236}">
                <a16:creationId xmlns:a16="http://schemas.microsoft.com/office/drawing/2014/main" id="{024A4B13-86BB-49DA-06EE-FD96A28EC42A}"/>
              </a:ext>
            </a:extLst>
          </p:cNvPr>
          <p:cNvSpPr/>
          <p:nvPr/>
        </p:nvSpPr>
        <p:spPr>
          <a:xfrm>
            <a:off x="6117521" y="5228397"/>
            <a:ext cx="2958354" cy="961395"/>
          </a:xfrm>
          <a:prstGeom prst="cloud">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err="1"/>
              <a:t>Topology</a:t>
            </a:r>
            <a:r>
              <a:rPr lang="fr-FR" dirty="0"/>
              <a:t> Manager for STARE Emulateur</a:t>
            </a:r>
          </a:p>
        </p:txBody>
      </p:sp>
      <p:sp>
        <p:nvSpPr>
          <p:cNvPr id="33" name="Nuage 32">
            <a:extLst>
              <a:ext uri="{FF2B5EF4-FFF2-40B4-BE49-F238E27FC236}">
                <a16:creationId xmlns:a16="http://schemas.microsoft.com/office/drawing/2014/main" id="{3DBBF44A-397C-A54F-7330-F15123EA30F4}"/>
              </a:ext>
            </a:extLst>
          </p:cNvPr>
          <p:cNvSpPr/>
          <p:nvPr/>
        </p:nvSpPr>
        <p:spPr>
          <a:xfrm>
            <a:off x="6005023" y="936221"/>
            <a:ext cx="2359047" cy="125851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STARE </a:t>
            </a:r>
            <a:r>
              <a:rPr lang="fr-FR" dirty="0" err="1"/>
              <a:t>Firmware</a:t>
            </a:r>
            <a:r>
              <a:rPr lang="fr-FR" dirty="0"/>
              <a:t> and </a:t>
            </a:r>
            <a:r>
              <a:rPr lang="fr-FR" dirty="0" err="1"/>
              <a:t>IPbus</a:t>
            </a:r>
            <a:endParaRPr lang="fr-FR" dirty="0"/>
          </a:p>
        </p:txBody>
      </p:sp>
      <p:sp>
        <p:nvSpPr>
          <p:cNvPr id="3" name="Nuage 2">
            <a:extLst>
              <a:ext uri="{FF2B5EF4-FFF2-40B4-BE49-F238E27FC236}">
                <a16:creationId xmlns:a16="http://schemas.microsoft.com/office/drawing/2014/main" id="{81C992D9-D007-968E-50D8-11B618716191}"/>
              </a:ext>
            </a:extLst>
          </p:cNvPr>
          <p:cNvSpPr/>
          <p:nvPr/>
        </p:nvSpPr>
        <p:spPr>
          <a:xfrm>
            <a:off x="3316025" y="2133038"/>
            <a:ext cx="3455894" cy="145228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PACE </a:t>
            </a:r>
            <a:r>
              <a:rPr lang="fr-FR" dirty="0" err="1"/>
              <a:t>Firmware</a:t>
            </a:r>
            <a:r>
              <a:rPr lang="fr-FR" dirty="0"/>
              <a:t> and </a:t>
            </a:r>
            <a:r>
              <a:rPr lang="fr-FR" dirty="0" err="1"/>
              <a:t>Ipbus</a:t>
            </a:r>
            <a:endParaRPr lang="fr-FR" dirty="0"/>
          </a:p>
        </p:txBody>
      </p:sp>
    </p:spTree>
    <p:extLst>
      <p:ext uri="{BB962C8B-B14F-4D97-AF65-F5344CB8AC3E}">
        <p14:creationId xmlns:p14="http://schemas.microsoft.com/office/powerpoint/2010/main" val="269880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3"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A3F9A00D-B941-FC28-5B8F-9BB9159F9C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4" name="Espace réservé du pied de page 3">
            <a:extLst>
              <a:ext uri="{FF2B5EF4-FFF2-40B4-BE49-F238E27FC236}">
                <a16:creationId xmlns:a16="http://schemas.microsoft.com/office/drawing/2014/main" id="{B88A7ACD-5B7D-C6F5-72DB-17AD398502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5" name="Espace réservé du numéro de diapositive 4">
            <a:extLst>
              <a:ext uri="{FF2B5EF4-FFF2-40B4-BE49-F238E27FC236}">
                <a16:creationId xmlns:a16="http://schemas.microsoft.com/office/drawing/2014/main" id="{6F76D554-BC12-9D86-A0C2-6AA32ACBA6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CE7F9173-18AE-8A1C-5F51-A5418BBC4885}"/>
              </a:ext>
            </a:extLst>
          </p:cNvPr>
          <p:cNvSpPr>
            <a:spLocks noGrp="1"/>
          </p:cNvSpPr>
          <p:nvPr>
            <p:ph type="title"/>
          </p:nvPr>
        </p:nvSpPr>
        <p:spPr/>
        <p:txBody>
          <a:bodyPr>
            <a:normAutofit/>
          </a:bodyPr>
          <a:lstStyle/>
          <a:p>
            <a:r>
              <a:rPr lang="fr-FR" sz="2000" dirty="0"/>
              <a:t>EMC @ LNL April 2026</a:t>
            </a:r>
            <a:endParaRPr lang="fr-FR" dirty="0"/>
          </a:p>
        </p:txBody>
      </p:sp>
      <p:pic>
        <p:nvPicPr>
          <p:cNvPr id="2" name="Image 1">
            <a:extLst>
              <a:ext uri="{FF2B5EF4-FFF2-40B4-BE49-F238E27FC236}">
                <a16:creationId xmlns:a16="http://schemas.microsoft.com/office/drawing/2014/main" id="{7535F1E1-E79E-ED92-30EA-FA97286B0E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652" t="6720" r="15532" b="3888"/>
          <a:stretch/>
        </p:blipFill>
        <p:spPr>
          <a:xfrm>
            <a:off x="988748" y="1048215"/>
            <a:ext cx="3831304" cy="5408494"/>
          </a:xfrm>
          <a:prstGeom prst="rect">
            <a:avLst/>
          </a:prstGeom>
        </p:spPr>
      </p:pic>
      <p:pic>
        <p:nvPicPr>
          <p:cNvPr id="7" name="Image 6">
            <a:extLst>
              <a:ext uri="{FF2B5EF4-FFF2-40B4-BE49-F238E27FC236}">
                <a16:creationId xmlns:a16="http://schemas.microsoft.com/office/drawing/2014/main" id="{B2FE815E-99BA-32CD-04DC-1B684743F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778" r="15594" b="4921"/>
          <a:stretch/>
        </p:blipFill>
        <p:spPr>
          <a:xfrm>
            <a:off x="6430536" y="971861"/>
            <a:ext cx="3731943" cy="5425374"/>
          </a:xfrm>
          <a:prstGeom prst="rect">
            <a:avLst/>
          </a:prstGeom>
        </p:spPr>
      </p:pic>
    </p:spTree>
    <p:extLst>
      <p:ext uri="{BB962C8B-B14F-4D97-AF65-F5344CB8AC3E}">
        <p14:creationId xmlns:p14="http://schemas.microsoft.com/office/powerpoint/2010/main" val="3817498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8EC3874-0C29-C847-B0BE-0C47B2D24B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5" name="Espace réservé du pied de page 4">
            <a:extLst>
              <a:ext uri="{FF2B5EF4-FFF2-40B4-BE49-F238E27FC236}">
                <a16:creationId xmlns:a16="http://schemas.microsoft.com/office/drawing/2014/main" id="{A18AEC5E-DDB1-5344-8852-84176A2D77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6" name="Espace réservé du numéro de diapositive 5">
            <a:extLst>
              <a:ext uri="{FF2B5EF4-FFF2-40B4-BE49-F238E27FC236}">
                <a16:creationId xmlns:a16="http://schemas.microsoft.com/office/drawing/2014/main" id="{D9918DA9-BC3A-784A-9BB3-9904F979DC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95F359A4-E995-FB1E-C959-D184330CA1B9}"/>
              </a:ext>
            </a:extLst>
          </p:cNvPr>
          <p:cNvSpPr>
            <a:spLocks noGrp="1"/>
          </p:cNvSpPr>
          <p:nvPr>
            <p:ph type="title"/>
          </p:nvPr>
        </p:nvSpPr>
        <p:spPr/>
        <p:txBody>
          <a:bodyPr>
            <a:normAutofit/>
          </a:bodyPr>
          <a:lstStyle/>
          <a:p>
            <a:r>
              <a:rPr lang="fr-FR" sz="2000" dirty="0"/>
              <a:t>EMC @ LNL April 2026</a:t>
            </a:r>
            <a:endParaRPr lang="fr-FR" dirty="0"/>
          </a:p>
        </p:txBody>
      </p:sp>
      <p:sp>
        <p:nvSpPr>
          <p:cNvPr id="10" name="ZoneTexte 9">
            <a:extLst>
              <a:ext uri="{FF2B5EF4-FFF2-40B4-BE49-F238E27FC236}">
                <a16:creationId xmlns:a16="http://schemas.microsoft.com/office/drawing/2014/main" id="{2C8264AB-E2B0-D395-ADA7-C58AAD81A28B}"/>
              </a:ext>
            </a:extLst>
          </p:cNvPr>
          <p:cNvSpPr txBox="1"/>
          <p:nvPr/>
        </p:nvSpPr>
        <p:spPr>
          <a:xfrm>
            <a:off x="1117120" y="1612109"/>
            <a:ext cx="9275817" cy="5083118"/>
          </a:xfrm>
          <a:prstGeom prst="rect">
            <a:avLst/>
          </a:prstGeom>
          <a:noFill/>
        </p:spPr>
        <p:txBody>
          <a:bodyPr wrap="square" rtlCol="0">
            <a:normAutofit fontScale="92500" lnSpcReduction="20000"/>
          </a:bodyPr>
          <a:lstStyle/>
          <a:p>
            <a:pPr marL="285750" indent="-285750" algn="just">
              <a:lnSpc>
                <a:spcPct val="150000"/>
              </a:lnSpc>
              <a:buFont typeface="Arial" panose="020B0604020202020204" pitchFamily="34" charset="0"/>
              <a:buChar char="•"/>
            </a:pPr>
            <a:r>
              <a:rPr lang="en-US" dirty="0">
                <a:solidFill>
                  <a:prstClr val="black"/>
                </a:solidFill>
                <a:latin typeface="Comic Sans MS" panose="030F0902030302020204" pitchFamily="66" charset="0"/>
              </a:rPr>
              <a:t>In this report there are lot of information which was discovered about the HV modules. It is clear that the outputs are noisy for the AGATA requirements and a simple solution is required. Discussions will be engaged with CAEN to decide what is the most possible solution. </a:t>
            </a:r>
          </a:p>
          <a:p>
            <a:pPr marL="285750" indent="-285750" algn="just">
              <a:lnSpc>
                <a:spcPct val="150000"/>
              </a:lnSpc>
              <a:buFont typeface="Arial" panose="020B0604020202020204" pitchFamily="34" charset="0"/>
              <a:buChar char="•"/>
            </a:pPr>
            <a:endParaRPr lang="en-US" dirty="0">
              <a:solidFill>
                <a:prstClr val="black"/>
              </a:solidFill>
              <a:latin typeface="Comic Sans MS" panose="030F0902030302020204" pitchFamily="66" charset="0"/>
            </a:endParaRPr>
          </a:p>
          <a:p>
            <a:pPr marL="285750" indent="-285750" algn="just">
              <a:lnSpc>
                <a:spcPct val="150000"/>
              </a:lnSpc>
              <a:buFont typeface="Arial" panose="020B0604020202020204" pitchFamily="34" charset="0"/>
              <a:buChar char="•"/>
            </a:pPr>
            <a:r>
              <a:rPr lang="en-US" dirty="0">
                <a:solidFill>
                  <a:prstClr val="black"/>
                </a:solidFill>
                <a:latin typeface="Comic Sans MS" panose="030F0902030302020204" pitchFamily="66" charset="0"/>
              </a:rPr>
              <a:t> First recommendation is to develop an automatic Baseline spectrum and define which tolerance is acceptable in measuring the FWHM of the core baseline. Some issues can come from the LVPS and this is the goal of the next trip to </a:t>
            </a:r>
            <a:r>
              <a:rPr lang="en-US" dirty="0" err="1">
                <a:solidFill>
                  <a:prstClr val="black"/>
                </a:solidFill>
                <a:latin typeface="Comic Sans MS" panose="030F0902030302020204" pitchFamily="66" charset="0"/>
              </a:rPr>
              <a:t>Legnaro</a:t>
            </a:r>
            <a:r>
              <a:rPr lang="en-US" dirty="0">
                <a:solidFill>
                  <a:prstClr val="black"/>
                </a:solidFill>
                <a:latin typeface="Comic Sans MS" panose="030F0902030302020204" pitchFamily="66" charset="0"/>
              </a:rPr>
              <a:t>. Moreover, The Autofill EMC connections should be verified and qualified to check for good grounding in the Autofill. Also, there is a way to check for the autofill status and stop the acquisition if the Autofill generates noise.</a:t>
            </a:r>
          </a:p>
          <a:p>
            <a:pPr marL="285750" indent="-285750" algn="just">
              <a:lnSpc>
                <a:spcPct val="150000"/>
              </a:lnSpc>
              <a:buFont typeface="Arial" panose="020B0604020202020204" pitchFamily="34" charset="0"/>
              <a:buChar char="•"/>
            </a:pPr>
            <a:endParaRPr lang="en-US" dirty="0">
              <a:solidFill>
                <a:prstClr val="black"/>
              </a:solidFill>
              <a:latin typeface="Comic Sans MS" panose="030F0902030302020204" pitchFamily="66" charset="0"/>
            </a:endParaRPr>
          </a:p>
          <a:p>
            <a:pPr marL="285750" indent="-285750" algn="just">
              <a:lnSpc>
                <a:spcPct val="150000"/>
              </a:lnSpc>
              <a:buFont typeface="Arial" panose="020B0604020202020204" pitchFamily="34" charset="0"/>
              <a:buChar char="•"/>
            </a:pPr>
            <a:r>
              <a:rPr lang="en-US" dirty="0">
                <a:solidFill>
                  <a:prstClr val="black"/>
                </a:solidFill>
                <a:latin typeface="Comic Sans MS" panose="030F0902030302020204" pitchFamily="66" charset="0"/>
              </a:rPr>
              <a:t>It is better to detect problems early by making this automatic scanning on the CORE Baselines. There are several issues to the core bad resolution or noise issues :</a:t>
            </a:r>
          </a:p>
          <a:p>
            <a:pPr marL="285750" indent="-285750" algn="just">
              <a:lnSpc>
                <a:spcPct val="150000"/>
              </a:lnSpc>
              <a:buFont typeface="Arial" panose="020B0604020202020204" pitchFamily="34" charset="0"/>
              <a:buChar char="•"/>
            </a:pPr>
            <a:endParaRPr lang="en-US" dirty="0">
              <a:solidFill>
                <a:prstClr val="black"/>
              </a:solidFill>
              <a:latin typeface="Comic Sans MS" panose="030F0902030302020204" pitchFamily="66" charset="0"/>
            </a:endParaRPr>
          </a:p>
          <a:p>
            <a:pPr marL="285750" indent="-285750">
              <a:buFont typeface="Arial" panose="020B0604020202020204" pitchFamily="34" charset="0"/>
              <a:buChar char="•"/>
            </a:pPr>
            <a:endParaRPr lang="fr-FR" dirty="0"/>
          </a:p>
        </p:txBody>
      </p:sp>
      <p:sp>
        <p:nvSpPr>
          <p:cNvPr id="11" name="ZoneTexte 10">
            <a:extLst>
              <a:ext uri="{FF2B5EF4-FFF2-40B4-BE49-F238E27FC236}">
                <a16:creationId xmlns:a16="http://schemas.microsoft.com/office/drawing/2014/main" id="{1E42AFBE-A8E3-B048-28AE-E66C27D2471B}"/>
              </a:ext>
            </a:extLst>
          </p:cNvPr>
          <p:cNvSpPr txBox="1"/>
          <p:nvPr/>
        </p:nvSpPr>
        <p:spPr>
          <a:xfrm>
            <a:off x="5419493" y="929268"/>
            <a:ext cx="1436034" cy="369332"/>
          </a:xfrm>
          <a:prstGeom prst="rect">
            <a:avLst/>
          </a:prstGeom>
          <a:noFill/>
        </p:spPr>
        <p:txBody>
          <a:bodyPr wrap="none" rtlCol="0">
            <a:spAutoFit/>
          </a:bodyPr>
          <a:lstStyle/>
          <a:p>
            <a:r>
              <a:rPr lang="fr-FR" dirty="0"/>
              <a:t>CONCLUSION</a:t>
            </a:r>
          </a:p>
        </p:txBody>
      </p:sp>
    </p:spTree>
    <p:extLst>
      <p:ext uri="{BB962C8B-B14F-4D97-AF65-F5344CB8AC3E}">
        <p14:creationId xmlns:p14="http://schemas.microsoft.com/office/powerpoint/2010/main" val="3063840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8EC3874-0C29-C847-B0BE-0C47B2D24B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29/05/2026</a:t>
            </a:r>
          </a:p>
        </p:txBody>
      </p:sp>
      <p:sp>
        <p:nvSpPr>
          <p:cNvPr id="5" name="Espace réservé du pied de page 4">
            <a:extLst>
              <a:ext uri="{FF2B5EF4-FFF2-40B4-BE49-F238E27FC236}">
                <a16:creationId xmlns:a16="http://schemas.microsoft.com/office/drawing/2014/main" id="{A18AEC5E-DDB1-5344-8852-84176A2D77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AGATA IJCLAB 2026</a:t>
            </a:r>
          </a:p>
        </p:txBody>
      </p:sp>
      <p:sp>
        <p:nvSpPr>
          <p:cNvPr id="6" name="Espace réservé du numéro de diapositive 5">
            <a:extLst>
              <a:ext uri="{FF2B5EF4-FFF2-40B4-BE49-F238E27FC236}">
                <a16:creationId xmlns:a16="http://schemas.microsoft.com/office/drawing/2014/main" id="{D9918DA9-BC3A-784A-9BB3-9904F979DC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A049-F982-41CE-9F12-6F08E4FC7763}" type="slidenum">
              <a:rPr kumimoji="0" lang="fr-FR"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95F359A4-E995-FB1E-C959-D184330CA1B9}"/>
              </a:ext>
            </a:extLst>
          </p:cNvPr>
          <p:cNvSpPr>
            <a:spLocks noGrp="1"/>
          </p:cNvSpPr>
          <p:nvPr>
            <p:ph type="title"/>
          </p:nvPr>
        </p:nvSpPr>
        <p:spPr/>
        <p:txBody>
          <a:bodyPr>
            <a:normAutofit/>
          </a:bodyPr>
          <a:lstStyle/>
          <a:p>
            <a:r>
              <a:rPr lang="fr-FR" sz="2000" dirty="0"/>
              <a:t>EMC @ LNL April 2026</a:t>
            </a:r>
            <a:endParaRPr lang="fr-FR" dirty="0"/>
          </a:p>
        </p:txBody>
      </p:sp>
      <p:sp>
        <p:nvSpPr>
          <p:cNvPr id="10" name="ZoneTexte 9">
            <a:extLst>
              <a:ext uri="{FF2B5EF4-FFF2-40B4-BE49-F238E27FC236}">
                <a16:creationId xmlns:a16="http://schemas.microsoft.com/office/drawing/2014/main" id="{2C8264AB-E2B0-D395-ADA7-C58AAD81A28B}"/>
              </a:ext>
            </a:extLst>
          </p:cNvPr>
          <p:cNvSpPr txBox="1"/>
          <p:nvPr/>
        </p:nvSpPr>
        <p:spPr>
          <a:xfrm>
            <a:off x="1117120" y="1612109"/>
            <a:ext cx="9275817" cy="4242281"/>
          </a:xfrm>
          <a:prstGeom prst="rect">
            <a:avLst/>
          </a:prstGeom>
          <a:noFill/>
        </p:spPr>
        <p:txBody>
          <a:bodyPr wrap="square" rtlCol="0">
            <a:normAutofit/>
          </a:bodyPr>
          <a:lstStyle/>
          <a:p>
            <a:pPr marL="285750" indent="-285750" algn="just">
              <a:lnSpc>
                <a:spcPct val="150000"/>
              </a:lnSpc>
              <a:buFont typeface="Arial" panose="020B0604020202020204" pitchFamily="34" charset="0"/>
              <a:buChar char="•"/>
            </a:pPr>
            <a:r>
              <a:rPr lang="en-US" dirty="0">
                <a:solidFill>
                  <a:prstClr val="black"/>
                </a:solidFill>
                <a:latin typeface="Comic Sans MS" panose="030F0902030302020204" pitchFamily="66" charset="0"/>
              </a:rPr>
              <a:t>For the Agata Installation at zero degrees The EMC must be taken into consideration.. </a:t>
            </a:r>
          </a:p>
          <a:p>
            <a:pPr marL="285750" indent="-285750" algn="just">
              <a:lnSpc>
                <a:spcPct val="150000"/>
              </a:lnSpc>
              <a:buFont typeface="Arial" panose="020B0604020202020204" pitchFamily="34" charset="0"/>
              <a:buChar char="•"/>
            </a:pPr>
            <a:r>
              <a:rPr lang="en-US" dirty="0">
                <a:solidFill>
                  <a:prstClr val="black"/>
                </a:solidFill>
                <a:latin typeface="Comic Sans MS" panose="030F0902030302020204" pitchFamily="66" charset="0"/>
              </a:rPr>
              <a:t> </a:t>
            </a:r>
          </a:p>
          <a:p>
            <a:pPr marL="285750" indent="-285750" algn="just">
              <a:lnSpc>
                <a:spcPct val="150000"/>
              </a:lnSpc>
              <a:buFont typeface="Arial" panose="020B0604020202020204" pitchFamily="34" charset="0"/>
              <a:buChar char="•"/>
            </a:pPr>
            <a:r>
              <a:rPr lang="en-US" dirty="0">
                <a:solidFill>
                  <a:prstClr val="black"/>
                </a:solidFill>
                <a:latin typeface="Comic Sans MS" panose="030F0902030302020204" pitchFamily="66" charset="0"/>
              </a:rPr>
              <a:t>  Few meetings to discuss with the mechanical engineers and infrastructure group.</a:t>
            </a:r>
          </a:p>
          <a:p>
            <a:pPr marL="285750" indent="-285750" algn="just">
              <a:lnSpc>
                <a:spcPct val="150000"/>
              </a:lnSpc>
              <a:buFont typeface="Arial" panose="020B0604020202020204" pitchFamily="34" charset="0"/>
              <a:buChar char="•"/>
            </a:pPr>
            <a:r>
              <a:rPr lang="en-US" dirty="0">
                <a:solidFill>
                  <a:prstClr val="black"/>
                </a:solidFill>
                <a:latin typeface="Comic Sans MS" panose="030F0902030302020204" pitchFamily="66" charset="0"/>
              </a:rPr>
              <a:t> </a:t>
            </a:r>
          </a:p>
          <a:p>
            <a:pPr marL="285750" indent="-285750" algn="just">
              <a:lnSpc>
                <a:spcPct val="150000"/>
              </a:lnSpc>
              <a:buFont typeface="Arial" panose="020B0604020202020204" pitchFamily="34" charset="0"/>
              <a:buChar char="•"/>
            </a:pPr>
            <a:r>
              <a:rPr lang="en-US" dirty="0">
                <a:solidFill>
                  <a:prstClr val="black"/>
                </a:solidFill>
                <a:latin typeface="Comic Sans MS" panose="030F0902030302020204" pitchFamily="66" charset="0"/>
              </a:rPr>
              <a:t>2 or more EMC campaigns to be realized prior to the AGATA installation.</a:t>
            </a:r>
          </a:p>
          <a:p>
            <a:pPr marL="285750" indent="-285750" algn="just">
              <a:lnSpc>
                <a:spcPct val="150000"/>
              </a:lnSpc>
              <a:buFont typeface="Arial" panose="020B0604020202020204" pitchFamily="34" charset="0"/>
              <a:buChar char="•"/>
            </a:pPr>
            <a:endParaRPr lang="en-US" dirty="0">
              <a:solidFill>
                <a:prstClr val="black"/>
              </a:solidFill>
              <a:latin typeface="Comic Sans MS" panose="030F0902030302020204" pitchFamily="66" charset="0"/>
            </a:endParaRPr>
          </a:p>
          <a:p>
            <a:pPr marL="285750" indent="-285750" algn="just">
              <a:lnSpc>
                <a:spcPct val="150000"/>
              </a:lnSpc>
              <a:buFont typeface="Arial" panose="020B0604020202020204" pitchFamily="34" charset="0"/>
              <a:buChar char="•"/>
            </a:pPr>
            <a:r>
              <a:rPr lang="en-US" dirty="0">
                <a:solidFill>
                  <a:prstClr val="black"/>
                </a:solidFill>
                <a:latin typeface="Comic Sans MS" panose="030F0902030302020204" pitchFamily="66" charset="0"/>
              </a:rPr>
              <a:t>New recommendations to the AGATA experiments should be taken in considerations.</a:t>
            </a:r>
          </a:p>
          <a:p>
            <a:pPr marL="285750" indent="-285750">
              <a:buFont typeface="Arial" panose="020B0604020202020204" pitchFamily="34" charset="0"/>
              <a:buChar char="•"/>
            </a:pPr>
            <a:endParaRPr lang="fr-FR" dirty="0"/>
          </a:p>
        </p:txBody>
      </p:sp>
      <p:sp>
        <p:nvSpPr>
          <p:cNvPr id="2" name="ZoneTexte 1">
            <a:extLst>
              <a:ext uri="{FF2B5EF4-FFF2-40B4-BE49-F238E27FC236}">
                <a16:creationId xmlns:a16="http://schemas.microsoft.com/office/drawing/2014/main" id="{569056CA-AFFC-90E8-AD9A-B594804DAE63}"/>
              </a:ext>
            </a:extLst>
          </p:cNvPr>
          <p:cNvSpPr txBox="1"/>
          <p:nvPr/>
        </p:nvSpPr>
        <p:spPr>
          <a:xfrm>
            <a:off x="5010615" y="1003610"/>
            <a:ext cx="3591432" cy="523220"/>
          </a:xfrm>
          <a:prstGeom prst="rect">
            <a:avLst/>
          </a:prstGeom>
          <a:noFill/>
        </p:spPr>
        <p:txBody>
          <a:bodyPr wrap="none" rtlCol="0">
            <a:spAutoFit/>
          </a:bodyPr>
          <a:lstStyle/>
          <a:p>
            <a:r>
              <a:rPr lang="fr-FR" sz="2800" dirty="0"/>
              <a:t>Future </a:t>
            </a:r>
            <a:r>
              <a:rPr lang="fr-FR" sz="2800" dirty="0" err="1"/>
              <a:t>visits</a:t>
            </a:r>
            <a:r>
              <a:rPr lang="fr-FR" sz="2800" dirty="0"/>
              <a:t> to </a:t>
            </a:r>
            <a:r>
              <a:rPr lang="fr-FR" sz="2800" dirty="0" err="1"/>
              <a:t>Legnaro</a:t>
            </a:r>
            <a:endParaRPr lang="fr-FR" sz="2800" dirty="0"/>
          </a:p>
        </p:txBody>
      </p:sp>
    </p:spTree>
    <p:extLst>
      <p:ext uri="{BB962C8B-B14F-4D97-AF65-F5344CB8AC3E}">
        <p14:creationId xmlns:p14="http://schemas.microsoft.com/office/powerpoint/2010/main" val="456505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7799004F-4CB2-4DC1-B524-6A86496EDA44}"/>
              </a:ext>
            </a:extLst>
          </p:cNvPr>
          <p:cNvSpPr>
            <a:spLocks noGrp="1"/>
          </p:cNvSpPr>
          <p:nvPr>
            <p:ph type="dt" sz="half" idx="10"/>
          </p:nvPr>
        </p:nvSpPr>
        <p:spPr/>
        <p:txBody>
          <a:bodyPr/>
          <a:lstStyle/>
          <a:p>
            <a:r>
              <a:rPr lang="fr-FR"/>
              <a:t>29/05/2026</a:t>
            </a:r>
            <a:endParaRPr lang="fr-FR" dirty="0"/>
          </a:p>
        </p:txBody>
      </p:sp>
      <p:sp>
        <p:nvSpPr>
          <p:cNvPr id="7" name="Espace réservé du pied de page 6">
            <a:extLst>
              <a:ext uri="{FF2B5EF4-FFF2-40B4-BE49-F238E27FC236}">
                <a16:creationId xmlns:a16="http://schemas.microsoft.com/office/drawing/2014/main" id="{F63F477B-13C7-420B-884B-749F34AAC103}"/>
              </a:ext>
            </a:extLst>
          </p:cNvPr>
          <p:cNvSpPr>
            <a:spLocks noGrp="1"/>
          </p:cNvSpPr>
          <p:nvPr>
            <p:ph type="ftr" sz="quarter" idx="11"/>
          </p:nvPr>
        </p:nvSpPr>
        <p:spPr/>
        <p:txBody>
          <a:bodyPr/>
          <a:lstStyle/>
          <a:p>
            <a:r>
              <a:rPr lang="fr-FR"/>
              <a:t>AGATA IJCLAB 2026</a:t>
            </a:r>
            <a:endParaRPr lang="fr-FR" dirty="0"/>
          </a:p>
        </p:txBody>
      </p:sp>
      <p:sp>
        <p:nvSpPr>
          <p:cNvPr id="8" name="Espace réservé du numéro de diapositive 7">
            <a:extLst>
              <a:ext uri="{FF2B5EF4-FFF2-40B4-BE49-F238E27FC236}">
                <a16:creationId xmlns:a16="http://schemas.microsoft.com/office/drawing/2014/main" id="{1BCCFF85-81D7-4E70-BD25-14C1F547168C}"/>
              </a:ext>
            </a:extLst>
          </p:cNvPr>
          <p:cNvSpPr>
            <a:spLocks noGrp="1"/>
          </p:cNvSpPr>
          <p:nvPr>
            <p:ph type="sldNum" sz="quarter" idx="12"/>
          </p:nvPr>
        </p:nvSpPr>
        <p:spPr/>
        <p:txBody>
          <a:bodyPr/>
          <a:lstStyle/>
          <a:p>
            <a:fld id="{77E71596-5F9D-49C5-9701-16B3CA54319D}" type="slidenum">
              <a:rPr lang="fr-FR" smtClean="0"/>
              <a:pPr/>
              <a:t>33</a:t>
            </a:fld>
            <a:endParaRPr lang="fr-FR" dirty="0"/>
          </a:p>
        </p:txBody>
      </p:sp>
      <p:sp>
        <p:nvSpPr>
          <p:cNvPr id="9" name="Titre 8">
            <a:extLst>
              <a:ext uri="{FF2B5EF4-FFF2-40B4-BE49-F238E27FC236}">
                <a16:creationId xmlns:a16="http://schemas.microsoft.com/office/drawing/2014/main" id="{05A0E0CD-6473-4F5E-911D-0EA1F2175765}"/>
              </a:ext>
            </a:extLst>
          </p:cNvPr>
          <p:cNvSpPr>
            <a:spLocks noGrp="1"/>
          </p:cNvSpPr>
          <p:nvPr>
            <p:ph type="title"/>
          </p:nvPr>
        </p:nvSpPr>
        <p:spPr/>
        <p:txBody>
          <a:bodyPr/>
          <a:lstStyle/>
          <a:p>
            <a:endParaRPr lang="fr-FR"/>
          </a:p>
        </p:txBody>
      </p:sp>
      <p:sp>
        <p:nvSpPr>
          <p:cNvPr id="10" name="ZoneTexte 9">
            <a:extLst>
              <a:ext uri="{FF2B5EF4-FFF2-40B4-BE49-F238E27FC236}">
                <a16:creationId xmlns:a16="http://schemas.microsoft.com/office/drawing/2014/main" id="{B4804B6B-2CE7-475F-8304-FC592DE2A43B}"/>
              </a:ext>
            </a:extLst>
          </p:cNvPr>
          <p:cNvSpPr txBox="1"/>
          <p:nvPr/>
        </p:nvSpPr>
        <p:spPr>
          <a:xfrm>
            <a:off x="5068296" y="3239841"/>
            <a:ext cx="1484948" cy="646331"/>
          </a:xfrm>
          <a:prstGeom prst="rect">
            <a:avLst/>
          </a:prstGeom>
          <a:noFill/>
        </p:spPr>
        <p:txBody>
          <a:bodyPr wrap="square" rtlCol="0">
            <a:spAutoFit/>
          </a:bodyPr>
          <a:lstStyle/>
          <a:p>
            <a:r>
              <a:rPr lang="fr-FR" sz="3600" dirty="0"/>
              <a:t>MERCI</a:t>
            </a:r>
          </a:p>
        </p:txBody>
      </p:sp>
    </p:spTree>
    <p:extLst>
      <p:ext uri="{BB962C8B-B14F-4D97-AF65-F5344CB8AC3E}">
        <p14:creationId xmlns:p14="http://schemas.microsoft.com/office/powerpoint/2010/main" val="227454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DAFF9885-B41D-4CE4-A3D5-51493C1ACE40}"/>
              </a:ext>
            </a:extLst>
          </p:cNvPr>
          <p:cNvSpPr>
            <a:spLocks noGrp="1"/>
          </p:cNvSpPr>
          <p:nvPr>
            <p:ph type="dt" sz="half" idx="10"/>
          </p:nvPr>
        </p:nvSpPr>
        <p:spPr/>
        <p:txBody>
          <a:bodyPr/>
          <a:lstStyle/>
          <a:p>
            <a:r>
              <a:rPr lang="fr-FR">
                <a:latin typeface="Comic Sans MS" panose="030F0902030302020204" pitchFamily="66" charset="0"/>
              </a:rPr>
              <a:t>29/05/2026</a:t>
            </a:r>
            <a:endParaRPr lang="fr-FR" dirty="0">
              <a:latin typeface="Comic Sans MS" panose="030F0902030302020204" pitchFamily="66" charset="0"/>
            </a:endParaRPr>
          </a:p>
        </p:txBody>
      </p:sp>
      <p:sp>
        <p:nvSpPr>
          <p:cNvPr id="7" name="Espace réservé du pied de page 6">
            <a:extLst>
              <a:ext uri="{FF2B5EF4-FFF2-40B4-BE49-F238E27FC236}">
                <a16:creationId xmlns:a16="http://schemas.microsoft.com/office/drawing/2014/main" id="{A63D5303-B166-4332-AB2F-D8730B06786C}"/>
              </a:ext>
            </a:extLst>
          </p:cNvPr>
          <p:cNvSpPr>
            <a:spLocks noGrp="1"/>
          </p:cNvSpPr>
          <p:nvPr>
            <p:ph type="ftr" sz="quarter" idx="11"/>
          </p:nvPr>
        </p:nvSpPr>
        <p:spPr/>
        <p:txBody>
          <a:bodyPr/>
          <a:lstStyle/>
          <a:p>
            <a:r>
              <a:rPr lang="fr-FR">
                <a:latin typeface="Comic Sans MS" panose="030F0902030302020204" pitchFamily="66" charset="0"/>
              </a:rPr>
              <a:t>AGATA IJCLAB 2026</a:t>
            </a:r>
            <a:endParaRPr lang="fr-FR" dirty="0">
              <a:latin typeface="Comic Sans MS" panose="030F0902030302020204" pitchFamily="66" charset="0"/>
            </a:endParaRPr>
          </a:p>
        </p:txBody>
      </p:sp>
      <p:sp>
        <p:nvSpPr>
          <p:cNvPr id="8" name="Espace réservé du numéro de diapositive 7">
            <a:extLst>
              <a:ext uri="{FF2B5EF4-FFF2-40B4-BE49-F238E27FC236}">
                <a16:creationId xmlns:a16="http://schemas.microsoft.com/office/drawing/2014/main" id="{C5DEE6E4-B223-43D2-9A7B-4A444D47C877}"/>
              </a:ext>
            </a:extLst>
          </p:cNvPr>
          <p:cNvSpPr>
            <a:spLocks noGrp="1"/>
          </p:cNvSpPr>
          <p:nvPr>
            <p:ph type="sldNum" sz="quarter" idx="12"/>
          </p:nvPr>
        </p:nvSpPr>
        <p:spPr/>
        <p:txBody>
          <a:bodyPr/>
          <a:lstStyle/>
          <a:p>
            <a:fld id="{77E71596-5F9D-49C5-9701-16B3CA54319D}" type="slidenum">
              <a:rPr lang="fr-FR" smtClean="0">
                <a:latin typeface="Comic Sans MS" panose="030F0902030302020204" pitchFamily="66" charset="0"/>
              </a:rPr>
              <a:pPr/>
              <a:t>4</a:t>
            </a:fld>
            <a:endParaRPr lang="fr-FR" dirty="0">
              <a:latin typeface="Comic Sans MS" panose="030F0902030302020204" pitchFamily="66" charset="0"/>
            </a:endParaRPr>
          </a:p>
        </p:txBody>
      </p:sp>
      <p:sp>
        <p:nvSpPr>
          <p:cNvPr id="9" name="Titre 8">
            <a:extLst>
              <a:ext uri="{FF2B5EF4-FFF2-40B4-BE49-F238E27FC236}">
                <a16:creationId xmlns:a16="http://schemas.microsoft.com/office/drawing/2014/main" id="{970BFB4E-72A0-4AD1-8D87-25A0C0493FA4}"/>
              </a:ext>
            </a:extLst>
          </p:cNvPr>
          <p:cNvSpPr>
            <a:spLocks noGrp="1"/>
          </p:cNvSpPr>
          <p:nvPr>
            <p:ph type="title"/>
          </p:nvPr>
        </p:nvSpPr>
        <p:spPr>
          <a:xfrm>
            <a:off x="2591739" y="169117"/>
            <a:ext cx="4401913" cy="488983"/>
          </a:xfrm>
        </p:spPr>
        <p:txBody>
          <a:bodyPr>
            <a:normAutofit/>
          </a:bodyPr>
          <a:lstStyle/>
          <a:p>
            <a:r>
              <a:rPr lang="fr-FR" altLang="fr-FR" sz="2400" b="0" dirty="0" err="1">
                <a:latin typeface="Comic Sans MS" panose="030F0902030302020204" pitchFamily="66" charset="0"/>
              </a:rPr>
              <a:t>When</a:t>
            </a:r>
            <a:r>
              <a:rPr lang="fr-FR" altLang="fr-FR" sz="2400" b="0" dirty="0">
                <a:latin typeface="Comic Sans MS" panose="030F0902030302020204" pitchFamily="66" charset="0"/>
              </a:rPr>
              <a:t> </a:t>
            </a:r>
            <a:r>
              <a:rPr lang="fr-FR" altLang="fr-FR" sz="2400" b="0" dirty="0" err="1">
                <a:latin typeface="Comic Sans MS" panose="030F0902030302020204" pitchFamily="66" charset="0"/>
              </a:rPr>
              <a:t>did</a:t>
            </a:r>
            <a:r>
              <a:rPr lang="fr-FR" altLang="fr-FR" sz="2400" b="0" dirty="0">
                <a:latin typeface="Comic Sans MS" panose="030F0902030302020204" pitchFamily="66" charset="0"/>
              </a:rPr>
              <a:t> the </a:t>
            </a:r>
            <a:r>
              <a:rPr lang="fr-FR" altLang="fr-FR" sz="2400" b="0" dirty="0" err="1">
                <a:latin typeface="Comic Sans MS" panose="030F0902030302020204" pitchFamily="66" charset="0"/>
              </a:rPr>
              <a:t>idea</a:t>
            </a:r>
            <a:r>
              <a:rPr lang="fr-FR" altLang="fr-FR" sz="2400" b="0" dirty="0">
                <a:latin typeface="Comic Sans MS" panose="030F0902030302020204" pitchFamily="66" charset="0"/>
              </a:rPr>
              <a:t> </a:t>
            </a:r>
            <a:r>
              <a:rPr lang="fr-FR" altLang="fr-FR" sz="2400" b="0" dirty="0" err="1">
                <a:latin typeface="Comic Sans MS" panose="030F0902030302020204" pitchFamily="66" charset="0"/>
              </a:rPr>
              <a:t>germinate</a:t>
            </a:r>
            <a:endParaRPr lang="fr-FR" sz="2400" b="0" dirty="0">
              <a:latin typeface="Comic Sans MS" panose="030F0902030302020204" pitchFamily="66" charset="0"/>
            </a:endParaRPr>
          </a:p>
        </p:txBody>
      </p:sp>
      <p:sp>
        <p:nvSpPr>
          <p:cNvPr id="3" name="ZoneTexte 2">
            <a:extLst>
              <a:ext uri="{FF2B5EF4-FFF2-40B4-BE49-F238E27FC236}">
                <a16:creationId xmlns:a16="http://schemas.microsoft.com/office/drawing/2014/main" id="{CAB7B93C-4C93-217F-7825-9572DDB63696}"/>
              </a:ext>
            </a:extLst>
          </p:cNvPr>
          <p:cNvSpPr txBox="1"/>
          <p:nvPr/>
        </p:nvSpPr>
        <p:spPr>
          <a:xfrm>
            <a:off x="1751953" y="1443841"/>
            <a:ext cx="10405413" cy="4247317"/>
          </a:xfrm>
          <a:prstGeom prst="rect">
            <a:avLst/>
          </a:prstGeom>
          <a:noFill/>
        </p:spPr>
        <p:txBody>
          <a:bodyPr wrap="none" rtlCol="0">
            <a:spAutoFit/>
          </a:bodyPr>
          <a:lstStyle/>
          <a:p>
            <a:pPr marL="285750" indent="-285750">
              <a:buFont typeface="Arial" panose="020B0604020202020204" pitchFamily="34" charset="0"/>
              <a:buChar char="•"/>
            </a:pPr>
            <a:r>
              <a:rPr lang="fr-FR" dirty="0">
                <a:latin typeface="Comic Sans MS" panose="030F0902030302020204" pitchFamily="66" charset="0"/>
              </a:rPr>
              <a:t>Total </a:t>
            </a:r>
            <a:r>
              <a:rPr lang="fr-FR" dirty="0" err="1">
                <a:latin typeface="Comic Sans MS" panose="030F0902030302020204" pitchFamily="66" charset="0"/>
              </a:rPr>
              <a:t>number</a:t>
            </a:r>
            <a:r>
              <a:rPr lang="fr-FR" dirty="0">
                <a:latin typeface="Comic Sans MS" panose="030F0902030302020204" pitchFamily="66" charset="0"/>
              </a:rPr>
              <a:t> of </a:t>
            </a:r>
            <a:r>
              <a:rPr lang="fr-FR" dirty="0" err="1">
                <a:latin typeface="Comic Sans MS" panose="030F0902030302020204" pitchFamily="66" charset="0"/>
              </a:rPr>
              <a:t>cristals</a:t>
            </a:r>
            <a:r>
              <a:rPr lang="fr-FR" dirty="0">
                <a:latin typeface="Comic Sans MS" panose="030F0902030302020204" pitchFamily="66" charset="0"/>
              </a:rPr>
              <a:t> </a:t>
            </a:r>
            <a:r>
              <a:rPr lang="fr-FR" dirty="0" err="1">
                <a:latin typeface="Comic Sans MS" panose="030F0902030302020204" pitchFamily="66" charset="0"/>
              </a:rPr>
              <a:t>is</a:t>
            </a:r>
            <a:r>
              <a:rPr lang="fr-FR" dirty="0">
                <a:latin typeface="Comic Sans MS" panose="030F0902030302020204" pitchFamily="66" charset="0"/>
              </a:rPr>
              <a:t> 120</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Topology</a:t>
            </a:r>
            <a:r>
              <a:rPr lang="fr-FR" dirty="0">
                <a:latin typeface="Comic Sans MS" panose="030F0902030302020204" pitchFamily="66" charset="0"/>
              </a:rPr>
              <a:t> Manager configuration </a:t>
            </a:r>
            <a:r>
              <a:rPr lang="fr-FR" dirty="0" err="1">
                <a:latin typeface="Comic Sans MS" panose="030F0902030302020204" pitchFamily="66" charset="0"/>
              </a:rPr>
              <a:t>is</a:t>
            </a:r>
            <a:r>
              <a:rPr lang="fr-FR" dirty="0">
                <a:latin typeface="Comic Sans MS" panose="030F0902030302020204" pitchFamily="66" charset="0"/>
              </a:rPr>
              <a:t> not </a:t>
            </a:r>
            <a:r>
              <a:rPr lang="fr-FR" dirty="0" err="1">
                <a:latin typeface="Comic Sans MS" panose="030F0902030302020204" pitchFamily="66" charset="0"/>
              </a:rPr>
              <a:t>easy</a:t>
            </a:r>
            <a:endParaRPr lang="fr-FR" dirty="0">
              <a:latin typeface="Comic Sans MS" panose="030F0902030302020204" pitchFamily="66" charset="0"/>
            </a:endParaRPr>
          </a:p>
          <a:p>
            <a:pPr marL="742950" lvl="1" indent="-285750">
              <a:buFont typeface="Arial" panose="020B0604020202020204" pitchFamily="34" charset="0"/>
              <a:buChar char="•"/>
            </a:pPr>
            <a:r>
              <a:rPr lang="fr-FR" dirty="0" err="1">
                <a:latin typeface="Comic Sans MS" panose="030F0902030302020204" pitchFamily="66" charset="0"/>
              </a:rPr>
              <a:t>Needs</a:t>
            </a:r>
            <a:r>
              <a:rPr lang="fr-FR" dirty="0">
                <a:latin typeface="Comic Sans MS" panose="030F0902030302020204" pitchFamily="66" charset="0"/>
              </a:rPr>
              <a:t> test </a:t>
            </a:r>
            <a:r>
              <a:rPr lang="fr-FR" dirty="0" err="1">
                <a:latin typeface="Comic Sans MS" panose="030F0902030302020204" pitchFamily="66" charset="0"/>
              </a:rPr>
              <a:t>benches</a:t>
            </a:r>
            <a:r>
              <a:rPr lang="fr-FR" dirty="0">
                <a:latin typeface="Comic Sans MS" panose="030F0902030302020204" pitchFamily="66" charset="0"/>
              </a:rPr>
              <a:t> for </a:t>
            </a:r>
            <a:r>
              <a:rPr lang="fr-FR" dirty="0" err="1">
                <a:latin typeface="Comic Sans MS" panose="030F0902030302020204" pitchFamily="66" charset="0"/>
              </a:rPr>
              <a:t>several</a:t>
            </a:r>
            <a:r>
              <a:rPr lang="fr-FR" dirty="0">
                <a:latin typeface="Comic Sans MS" panose="030F0902030302020204" pitchFamily="66" charset="0"/>
              </a:rPr>
              <a:t> types of HW and SW </a:t>
            </a:r>
            <a:r>
              <a:rPr lang="fr-FR" dirty="0" err="1">
                <a:latin typeface="Comic Sans MS" panose="030F0902030302020204" pitchFamily="66" charset="0"/>
              </a:rPr>
              <a:t>developpement</a:t>
            </a:r>
            <a:endParaRPr lang="fr-FR" dirty="0">
              <a:latin typeface="Comic Sans MS" panose="030F0902030302020204" pitchFamily="66" charset="0"/>
            </a:endParaRPr>
          </a:p>
          <a:p>
            <a:pPr marL="742950" lvl="1" indent="-285750">
              <a:buFont typeface="Arial" panose="020B0604020202020204" pitchFamily="34" charset="0"/>
              <a:buChar char="•"/>
            </a:pPr>
            <a:r>
              <a:rPr lang="fr-FR" dirty="0">
                <a:latin typeface="Comic Sans MS" panose="030F0902030302020204" pitchFamily="66" charset="0"/>
              </a:rPr>
              <a:t>Stare </a:t>
            </a:r>
            <a:r>
              <a:rPr lang="fr-FR" dirty="0" err="1">
                <a:latin typeface="Comic Sans MS" panose="030F0902030302020204" pitchFamily="66" charset="0"/>
              </a:rPr>
              <a:t>alone</a:t>
            </a:r>
            <a:r>
              <a:rPr lang="fr-FR" dirty="0">
                <a:latin typeface="Comic Sans MS" panose="030F0902030302020204" pitchFamily="66" charset="0"/>
              </a:rPr>
              <a:t> for the STARE firmware </a:t>
            </a:r>
            <a:r>
              <a:rPr lang="fr-FR" dirty="0" err="1">
                <a:latin typeface="Comic Sans MS" panose="030F0902030302020204" pitchFamily="66" charset="0"/>
              </a:rPr>
              <a:t>development</a:t>
            </a:r>
            <a:endParaRPr lang="fr-FR" dirty="0">
              <a:latin typeface="Comic Sans MS" panose="030F0902030302020204" pitchFamily="66" charset="0"/>
            </a:endParaRPr>
          </a:p>
          <a:p>
            <a:pPr marL="742950" lvl="1" indent="-285750">
              <a:buFont typeface="Arial" panose="020B0604020202020204" pitchFamily="34" charset="0"/>
              <a:buChar char="•"/>
            </a:pPr>
            <a:r>
              <a:rPr lang="fr-FR" dirty="0">
                <a:latin typeface="Comic Sans MS" panose="030F0902030302020204" pitchFamily="66" charset="0"/>
              </a:rPr>
              <a:t>Stare </a:t>
            </a:r>
            <a:r>
              <a:rPr lang="fr-FR" dirty="0" err="1">
                <a:latin typeface="Comic Sans MS" panose="030F0902030302020204" pitchFamily="66" charset="0"/>
              </a:rPr>
              <a:t>with</a:t>
            </a:r>
            <a:r>
              <a:rPr lang="fr-FR" dirty="0">
                <a:latin typeface="Comic Sans MS" panose="030F0902030302020204" pitchFamily="66" charset="0"/>
              </a:rPr>
              <a:t> PACE for HW and FW tests and qualification of the V2 </a:t>
            </a:r>
            <a:r>
              <a:rPr lang="fr-FR" dirty="0" err="1">
                <a:latin typeface="Comic Sans MS" panose="030F0902030302020204" pitchFamily="66" charset="0"/>
              </a:rPr>
              <a:t>electronics</a:t>
            </a:r>
            <a:endParaRPr lang="fr-FR" dirty="0">
              <a:latin typeface="Comic Sans MS" panose="030F0902030302020204" pitchFamily="66" charset="0"/>
            </a:endParaRPr>
          </a:p>
          <a:p>
            <a:pPr marL="742950" lvl="1" indent="-285750">
              <a:buFont typeface="Arial" panose="020B0604020202020204" pitchFamily="34" charset="0"/>
              <a:buChar char="•"/>
            </a:pPr>
            <a:r>
              <a:rPr lang="fr-FR" dirty="0">
                <a:latin typeface="Comic Sans MS" panose="030F0902030302020204" pitchFamily="66" charset="0"/>
              </a:rPr>
              <a:t>Stare </a:t>
            </a:r>
            <a:r>
              <a:rPr lang="fr-FR" dirty="0" err="1">
                <a:latin typeface="Comic Sans MS" panose="030F0902030302020204" pitchFamily="66" charset="0"/>
              </a:rPr>
              <a:t>emulation</a:t>
            </a:r>
            <a:r>
              <a:rPr lang="fr-FR" dirty="0">
                <a:latin typeface="Comic Sans MS" panose="030F0902030302020204" pitchFamily="66" charset="0"/>
              </a:rPr>
              <a:t> software to check for DAQ </a:t>
            </a:r>
            <a:r>
              <a:rPr lang="fr-FR" dirty="0" err="1">
                <a:latin typeface="Comic Sans MS" panose="030F0902030302020204" pitchFamily="66" charset="0"/>
              </a:rPr>
              <a:t>improvements</a:t>
            </a:r>
            <a:r>
              <a:rPr lang="fr-FR" dirty="0">
                <a:latin typeface="Comic Sans MS" panose="030F0902030302020204" pitchFamily="66" charset="0"/>
              </a:rPr>
              <a:t> and new programs validation.</a:t>
            </a:r>
          </a:p>
          <a:p>
            <a:pPr marL="742950" lvl="1" indent="-285750">
              <a:buFont typeface="Arial" panose="020B0604020202020204" pitchFamily="34" charset="0"/>
              <a:buChar char="•"/>
            </a:pPr>
            <a:r>
              <a:rPr lang="fr-FR" dirty="0">
                <a:latin typeface="Comic Sans MS" panose="030F0902030302020204" pitchFamily="66" charset="0"/>
              </a:rPr>
              <a:t>Online monitoring </a:t>
            </a:r>
            <a:r>
              <a:rPr lang="fr-FR" dirty="0" err="1">
                <a:latin typeface="Comic Sans MS" panose="030F0902030302020204" pitchFamily="66" charset="0"/>
              </a:rPr>
              <a:t>link</a:t>
            </a:r>
            <a:r>
              <a:rPr lang="fr-FR" dirty="0">
                <a:latin typeface="Comic Sans MS" panose="030F0902030302020204" pitchFamily="66" charset="0"/>
              </a:rPr>
              <a:t> to </a:t>
            </a:r>
            <a:r>
              <a:rPr lang="fr-FR" dirty="0" err="1">
                <a:latin typeface="Comic Sans MS" panose="030F0902030302020204" pitchFamily="66" charset="0"/>
              </a:rPr>
              <a:t>see</a:t>
            </a:r>
            <a:r>
              <a:rPr lang="fr-FR" dirty="0">
                <a:latin typeface="Comic Sans MS" panose="030F0902030302020204" pitchFamily="66" charset="0"/>
              </a:rPr>
              <a:t> </a:t>
            </a:r>
          </a:p>
          <a:p>
            <a:pPr marL="742950" lvl="1" indent="-285750">
              <a:buFont typeface="Arial" panose="020B0604020202020204" pitchFamily="34" charset="0"/>
              <a:buChar char="•"/>
            </a:pPr>
            <a:r>
              <a:rPr lang="fr-FR" dirty="0" err="1">
                <a:latin typeface="Comic Sans MS" panose="030F0902030302020204" pitchFamily="66" charset="0"/>
              </a:rPr>
              <a:t>Each</a:t>
            </a:r>
            <a:r>
              <a:rPr lang="fr-FR" dirty="0">
                <a:latin typeface="Comic Sans MS" panose="030F0902030302020204" pitchFamily="66" charset="0"/>
              </a:rPr>
              <a:t> </a:t>
            </a:r>
            <a:r>
              <a:rPr lang="fr-FR" dirty="0" err="1">
                <a:latin typeface="Comic Sans MS" panose="030F0902030302020204" pitchFamily="66" charset="0"/>
              </a:rPr>
              <a:t>board</a:t>
            </a:r>
            <a:r>
              <a:rPr lang="fr-FR" dirty="0">
                <a:latin typeface="Comic Sans MS" panose="030F0902030302020204" pitchFamily="66" charset="0"/>
              </a:rPr>
              <a:t> type has </a:t>
            </a:r>
            <a:r>
              <a:rPr lang="fr-FR" dirty="0" err="1">
                <a:latin typeface="Comic Sans MS" panose="030F0902030302020204" pitchFamily="66" charset="0"/>
              </a:rPr>
              <a:t>its</a:t>
            </a:r>
            <a:r>
              <a:rPr lang="fr-FR" dirty="0">
                <a:latin typeface="Comic Sans MS" panose="030F0902030302020204" pitchFamily="66" charset="0"/>
              </a:rPr>
              <a:t> </a:t>
            </a:r>
            <a:r>
              <a:rPr lang="fr-FR" dirty="0" err="1">
                <a:latin typeface="Comic Sans MS" panose="030F0902030302020204" pitchFamily="66" charset="0"/>
              </a:rPr>
              <a:t>own</a:t>
            </a:r>
            <a:r>
              <a:rPr lang="fr-FR" dirty="0">
                <a:latin typeface="Comic Sans MS" panose="030F0902030302020204" pitchFamily="66" charset="0"/>
              </a:rPr>
              <a:t> scripts to setup reset </a:t>
            </a:r>
            <a:r>
              <a:rPr lang="fr-FR" dirty="0" err="1">
                <a:latin typeface="Comic Sans MS" panose="030F0902030302020204" pitchFamily="66" charset="0"/>
              </a:rPr>
              <a:t>load</a:t>
            </a:r>
            <a:r>
              <a:rPr lang="fr-FR" dirty="0">
                <a:latin typeface="Comic Sans MS" panose="030F0902030302020204" pitchFamily="66" charset="0"/>
              </a:rPr>
              <a:t> </a:t>
            </a:r>
            <a:r>
              <a:rPr lang="fr-FR" dirty="0" err="1">
                <a:latin typeface="Comic Sans MS" panose="030F0902030302020204" pitchFamily="66" charset="0"/>
              </a:rPr>
              <a:t>save</a:t>
            </a:r>
            <a:r>
              <a:rPr lang="fr-FR" dirty="0">
                <a:latin typeface="Comic Sans MS" panose="030F0902030302020204" pitchFamily="66" charset="0"/>
              </a:rPr>
              <a:t> </a:t>
            </a:r>
            <a:r>
              <a:rPr lang="fr-FR" dirty="0" err="1">
                <a:latin typeface="Comic Sans MS" panose="030F0902030302020204" pitchFamily="66" charset="0"/>
              </a:rPr>
              <a:t>recall</a:t>
            </a:r>
            <a:r>
              <a:rPr lang="fr-FR" dirty="0">
                <a:latin typeface="Comic Sans MS" panose="030F0902030302020204" pitchFamily="66" charset="0"/>
              </a:rPr>
              <a:t> etc…</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Must </a:t>
            </a:r>
            <a:r>
              <a:rPr lang="fr-FR" dirty="0" err="1">
                <a:latin typeface="Comic Sans MS" panose="030F0902030302020204" pitchFamily="66" charset="0"/>
              </a:rPr>
              <a:t>validate</a:t>
            </a:r>
            <a:r>
              <a:rPr lang="fr-FR" dirty="0">
                <a:latin typeface="Comic Sans MS" panose="030F0902030302020204" pitchFamily="66" charset="0"/>
              </a:rPr>
              <a:t> all software packages </a:t>
            </a:r>
            <a:r>
              <a:rPr lang="fr-FR" dirty="0" err="1">
                <a:latin typeface="Comic Sans MS" panose="030F0902030302020204" pitchFamily="66" charset="0"/>
              </a:rPr>
              <a:t>before</a:t>
            </a:r>
            <a:r>
              <a:rPr lang="fr-FR" dirty="0">
                <a:latin typeface="Comic Sans MS" panose="030F0902030302020204" pitchFamily="66" charset="0"/>
              </a:rPr>
              <a:t> installation in </a:t>
            </a:r>
            <a:r>
              <a:rPr lang="fr-FR" dirty="0" err="1">
                <a:latin typeface="Comic Sans MS" panose="030F0902030302020204" pitchFamily="66" charset="0"/>
              </a:rPr>
              <a:t>Legnaro</a:t>
            </a:r>
            <a:endParaRPr lang="fr-FR" dirty="0">
              <a:latin typeface="Comic Sans MS" panose="030F0902030302020204" pitchFamily="66" charset="0"/>
            </a:endParaRP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Must test in standalone</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We</a:t>
            </a:r>
            <a:r>
              <a:rPr lang="fr-FR" dirty="0">
                <a:latin typeface="Comic Sans MS" panose="030F0902030302020204" pitchFamily="66" charset="0"/>
              </a:rPr>
              <a:t> </a:t>
            </a:r>
            <a:r>
              <a:rPr lang="fr-FR" dirty="0" err="1">
                <a:latin typeface="Comic Sans MS" panose="030F0902030302020204" pitchFamily="66" charset="0"/>
              </a:rPr>
              <a:t>need</a:t>
            </a:r>
            <a:r>
              <a:rPr lang="fr-FR" dirty="0">
                <a:latin typeface="Comic Sans MS" panose="030F0902030302020204" pitchFamily="66" charset="0"/>
              </a:rPr>
              <a:t> to </a:t>
            </a:r>
            <a:r>
              <a:rPr lang="fr-FR" dirty="0" err="1">
                <a:latin typeface="Comic Sans MS" panose="030F0902030302020204" pitchFamily="66" charset="0"/>
              </a:rPr>
              <a:t>validate</a:t>
            </a:r>
            <a:r>
              <a:rPr lang="fr-FR" dirty="0">
                <a:latin typeface="Comic Sans MS" panose="030F0902030302020204" pitchFamily="66" charset="0"/>
              </a:rPr>
              <a:t> the RUDP </a:t>
            </a:r>
            <a:r>
              <a:rPr lang="fr-FR" dirty="0" err="1">
                <a:latin typeface="Comic Sans MS" panose="030F0902030302020204" pitchFamily="66" charset="0"/>
              </a:rPr>
              <a:t>along</a:t>
            </a:r>
            <a:r>
              <a:rPr lang="fr-FR" dirty="0">
                <a:latin typeface="Comic Sans MS" panose="030F0902030302020204" pitchFamily="66" charset="0"/>
              </a:rPr>
              <a:t> </a:t>
            </a:r>
            <a:r>
              <a:rPr lang="fr-FR" dirty="0" err="1">
                <a:latin typeface="Comic Sans MS" panose="030F0902030302020204" pitchFamily="66" charset="0"/>
              </a:rPr>
              <a:t>with</a:t>
            </a:r>
            <a:r>
              <a:rPr lang="fr-FR" dirty="0">
                <a:latin typeface="Comic Sans MS" panose="030F0902030302020204" pitchFamily="66" charset="0"/>
              </a:rPr>
              <a:t> UDP and compare </a:t>
            </a:r>
            <a:r>
              <a:rPr lang="fr-FR" dirty="0" err="1">
                <a:latin typeface="Comic Sans MS" panose="030F0902030302020204" pitchFamily="66" charset="0"/>
              </a:rPr>
              <a:t>using</a:t>
            </a:r>
            <a:r>
              <a:rPr lang="fr-FR" dirty="0">
                <a:latin typeface="Comic Sans MS" panose="030F0902030302020204" pitchFamily="66" charset="0"/>
              </a:rPr>
              <a:t> multiple </a:t>
            </a:r>
            <a:r>
              <a:rPr lang="fr-FR" dirty="0" err="1">
                <a:latin typeface="Comic Sans MS" panose="030F0902030302020204" pitchFamily="66" charset="0"/>
              </a:rPr>
              <a:t>STAREs</a:t>
            </a:r>
            <a:endParaRPr lang="fr-FR" dirty="0">
              <a:latin typeface="Comic Sans MS" panose="030F0902030302020204" pitchFamily="66" charset="0"/>
            </a:endParaRPr>
          </a:p>
        </p:txBody>
      </p:sp>
    </p:spTree>
    <p:extLst>
      <p:ext uri="{BB962C8B-B14F-4D97-AF65-F5344CB8AC3E}">
        <p14:creationId xmlns:p14="http://schemas.microsoft.com/office/powerpoint/2010/main" val="799294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CA807431-CA98-4A93-B937-BBE7B3CF6C39}"/>
              </a:ext>
            </a:extLst>
          </p:cNvPr>
          <p:cNvSpPr>
            <a:spLocks noGrp="1"/>
          </p:cNvSpPr>
          <p:nvPr>
            <p:ph type="dt" sz="half" idx="10"/>
          </p:nvPr>
        </p:nvSpPr>
        <p:spPr/>
        <p:txBody>
          <a:bodyPr/>
          <a:lstStyle/>
          <a:p>
            <a:r>
              <a:rPr lang="fr-FR">
                <a:latin typeface="Comic Sans MS" panose="030F0902030302020204" pitchFamily="66" charset="0"/>
              </a:rPr>
              <a:t>29/05/2026</a:t>
            </a:r>
            <a:endParaRPr lang="fr-FR" dirty="0">
              <a:latin typeface="Comic Sans MS" panose="030F0902030302020204" pitchFamily="66" charset="0"/>
            </a:endParaRPr>
          </a:p>
        </p:txBody>
      </p:sp>
      <p:sp>
        <p:nvSpPr>
          <p:cNvPr id="7" name="Espace réservé du pied de page 6">
            <a:extLst>
              <a:ext uri="{FF2B5EF4-FFF2-40B4-BE49-F238E27FC236}">
                <a16:creationId xmlns:a16="http://schemas.microsoft.com/office/drawing/2014/main" id="{7B9F304D-4793-43B3-ADDF-17389D2BF619}"/>
              </a:ext>
            </a:extLst>
          </p:cNvPr>
          <p:cNvSpPr>
            <a:spLocks noGrp="1"/>
          </p:cNvSpPr>
          <p:nvPr>
            <p:ph type="ftr" sz="quarter" idx="11"/>
          </p:nvPr>
        </p:nvSpPr>
        <p:spPr/>
        <p:txBody>
          <a:bodyPr/>
          <a:lstStyle/>
          <a:p>
            <a:r>
              <a:rPr lang="fr-FR">
                <a:latin typeface="Comic Sans MS" panose="030F0902030302020204" pitchFamily="66" charset="0"/>
              </a:rPr>
              <a:t>AGATA IJCLAB 2026</a:t>
            </a:r>
            <a:endParaRPr lang="fr-FR" dirty="0">
              <a:latin typeface="Comic Sans MS" panose="030F0902030302020204" pitchFamily="66" charset="0"/>
            </a:endParaRPr>
          </a:p>
        </p:txBody>
      </p:sp>
      <p:sp>
        <p:nvSpPr>
          <p:cNvPr id="8" name="Espace réservé du numéro de diapositive 7">
            <a:extLst>
              <a:ext uri="{FF2B5EF4-FFF2-40B4-BE49-F238E27FC236}">
                <a16:creationId xmlns:a16="http://schemas.microsoft.com/office/drawing/2014/main" id="{A011C81A-46E2-4320-91EC-9B990476201D}"/>
              </a:ext>
            </a:extLst>
          </p:cNvPr>
          <p:cNvSpPr>
            <a:spLocks noGrp="1"/>
          </p:cNvSpPr>
          <p:nvPr>
            <p:ph type="sldNum" sz="quarter" idx="12"/>
          </p:nvPr>
        </p:nvSpPr>
        <p:spPr/>
        <p:txBody>
          <a:bodyPr/>
          <a:lstStyle/>
          <a:p>
            <a:fld id="{77E71596-5F9D-49C5-9701-16B3CA54319D}" type="slidenum">
              <a:rPr lang="fr-FR" smtClean="0">
                <a:latin typeface="Comic Sans MS" panose="030F0902030302020204" pitchFamily="66" charset="0"/>
              </a:rPr>
              <a:pPr/>
              <a:t>5</a:t>
            </a:fld>
            <a:endParaRPr lang="fr-FR" dirty="0">
              <a:latin typeface="Comic Sans MS" panose="030F0902030302020204" pitchFamily="66" charset="0"/>
            </a:endParaRPr>
          </a:p>
        </p:txBody>
      </p:sp>
      <p:sp>
        <p:nvSpPr>
          <p:cNvPr id="9" name="Titre 8">
            <a:extLst>
              <a:ext uri="{FF2B5EF4-FFF2-40B4-BE49-F238E27FC236}">
                <a16:creationId xmlns:a16="http://schemas.microsoft.com/office/drawing/2014/main" id="{0756AC8B-EB5D-42C4-9AF6-353881D5B167}"/>
              </a:ext>
            </a:extLst>
          </p:cNvPr>
          <p:cNvSpPr>
            <a:spLocks noGrp="1"/>
          </p:cNvSpPr>
          <p:nvPr>
            <p:ph type="title"/>
          </p:nvPr>
        </p:nvSpPr>
        <p:spPr>
          <a:xfrm>
            <a:off x="2591739" y="169117"/>
            <a:ext cx="4327221" cy="488983"/>
          </a:xfrm>
        </p:spPr>
        <p:txBody>
          <a:bodyPr>
            <a:normAutofit/>
          </a:bodyPr>
          <a:lstStyle/>
          <a:p>
            <a:r>
              <a:rPr lang="fr-FR" altLang="fr-FR" sz="2400" b="0" dirty="0">
                <a:latin typeface="Comic Sans MS" panose="030F0902030302020204" pitchFamily="66" charset="0"/>
              </a:rPr>
              <a:t>12 Link Bay </a:t>
            </a:r>
            <a:r>
              <a:rPr lang="fr-FR" altLang="fr-FR" sz="2400" b="0" dirty="0" err="1">
                <a:latin typeface="Comic Sans MS" panose="030F0902030302020204" pitchFamily="66" charset="0"/>
              </a:rPr>
              <a:t>characteristics</a:t>
            </a:r>
            <a:endParaRPr lang="fr-FR" sz="4000" b="0" dirty="0">
              <a:latin typeface="Comic Sans MS" panose="030F0902030302020204" pitchFamily="66" charset="0"/>
            </a:endParaRPr>
          </a:p>
        </p:txBody>
      </p:sp>
      <p:sp>
        <p:nvSpPr>
          <p:cNvPr id="11" name="Rectangle à coins arrondis 29">
            <a:extLst>
              <a:ext uri="{FF2B5EF4-FFF2-40B4-BE49-F238E27FC236}">
                <a16:creationId xmlns:a16="http://schemas.microsoft.com/office/drawing/2014/main" id="{2E849BDB-F4B7-D982-61E0-C5794223E8BD}"/>
              </a:ext>
            </a:extLst>
          </p:cNvPr>
          <p:cNvSpPr/>
          <p:nvPr/>
        </p:nvSpPr>
        <p:spPr>
          <a:xfrm>
            <a:off x="4925262" y="814856"/>
            <a:ext cx="2343278" cy="5228289"/>
          </a:xfrm>
          <a:prstGeom prst="roundRect">
            <a:avLst/>
          </a:prstGeom>
          <a:noFill/>
          <a:ln w="762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dirty="0">
                <a:latin typeface="Comic Sans MS" panose="030F0902030302020204" pitchFamily="66" charset="0"/>
              </a:rPr>
              <a:t>STARE Data </a:t>
            </a:r>
            <a:r>
              <a:rPr lang="fr-FR" dirty="0" err="1">
                <a:latin typeface="Comic Sans MS" panose="030F0902030302020204" pitchFamily="66" charset="0"/>
              </a:rPr>
              <a:t>Readout</a:t>
            </a:r>
            <a:endParaRPr lang="fr-FR" dirty="0">
              <a:latin typeface="Comic Sans MS" panose="030F0902030302020204" pitchFamily="66" charset="0"/>
            </a:endParaRPr>
          </a:p>
        </p:txBody>
      </p:sp>
      <p:sp>
        <p:nvSpPr>
          <p:cNvPr id="12" name="Rectangle à coins arrondis 45">
            <a:extLst>
              <a:ext uri="{FF2B5EF4-FFF2-40B4-BE49-F238E27FC236}">
                <a16:creationId xmlns:a16="http://schemas.microsoft.com/office/drawing/2014/main" id="{FABAA57B-FFEA-6F21-3976-2680AB3AF405}"/>
              </a:ext>
            </a:extLst>
          </p:cNvPr>
          <p:cNvSpPr/>
          <p:nvPr/>
        </p:nvSpPr>
        <p:spPr>
          <a:xfrm>
            <a:off x="4915081" y="3881154"/>
            <a:ext cx="2363640" cy="7230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dirty="0">
                <a:latin typeface="Comic Sans MS" panose="030F0902030302020204" pitchFamily="66" charset="0"/>
              </a:rPr>
              <a:t>Up to 2 Pizza boxes </a:t>
            </a:r>
          </a:p>
          <a:p>
            <a:pPr algn="ctr"/>
            <a:r>
              <a:rPr lang="fr-FR" dirty="0">
                <a:latin typeface="Comic Sans MS" panose="030F0902030302020204" pitchFamily="66" charset="0"/>
              </a:rPr>
              <a:t>(8 DAQ servers)</a:t>
            </a:r>
          </a:p>
        </p:txBody>
      </p:sp>
      <p:sp>
        <p:nvSpPr>
          <p:cNvPr id="13" name="Rectangle à coins arrondis 45">
            <a:extLst>
              <a:ext uri="{FF2B5EF4-FFF2-40B4-BE49-F238E27FC236}">
                <a16:creationId xmlns:a16="http://schemas.microsoft.com/office/drawing/2014/main" id="{BD382C7F-35DC-B4B6-1E95-4E6EE034B2C4}"/>
              </a:ext>
            </a:extLst>
          </p:cNvPr>
          <p:cNvSpPr/>
          <p:nvPr/>
        </p:nvSpPr>
        <p:spPr>
          <a:xfrm>
            <a:off x="4915081" y="3165357"/>
            <a:ext cx="2363640" cy="7230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dirty="0">
                <a:latin typeface="Comic Sans MS" panose="030F0902030302020204" pitchFamily="66" charset="0"/>
              </a:rPr>
              <a:t>PACE Test Bench (in a </a:t>
            </a:r>
            <a:r>
              <a:rPr lang="fr-FR" dirty="0" err="1">
                <a:latin typeface="Comic Sans MS" panose="030F0902030302020204" pitchFamily="66" charset="0"/>
              </a:rPr>
              <a:t>crate</a:t>
            </a:r>
            <a:r>
              <a:rPr lang="fr-FR" dirty="0">
                <a:latin typeface="Comic Sans MS" panose="030F0902030302020204" pitchFamily="66" charset="0"/>
              </a:rPr>
              <a:t> *)</a:t>
            </a:r>
          </a:p>
        </p:txBody>
      </p:sp>
      <p:sp>
        <p:nvSpPr>
          <p:cNvPr id="14" name="Rectangle à coins arrondis 45">
            <a:extLst>
              <a:ext uri="{FF2B5EF4-FFF2-40B4-BE49-F238E27FC236}">
                <a16:creationId xmlns:a16="http://schemas.microsoft.com/office/drawing/2014/main" id="{C4075C88-1359-3524-C951-C4097AD97FC7}"/>
              </a:ext>
            </a:extLst>
          </p:cNvPr>
          <p:cNvSpPr/>
          <p:nvPr/>
        </p:nvSpPr>
        <p:spPr>
          <a:xfrm>
            <a:off x="4923096" y="2456860"/>
            <a:ext cx="2363640" cy="7230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dirty="0">
                <a:latin typeface="Comic Sans MS" panose="030F0902030302020204" pitchFamily="66" charset="0"/>
              </a:rPr>
              <a:t>STARE 12 links</a:t>
            </a:r>
          </a:p>
        </p:txBody>
      </p:sp>
      <p:sp>
        <p:nvSpPr>
          <p:cNvPr id="15" name="Rectangle à coins arrondis 45">
            <a:extLst>
              <a:ext uri="{FF2B5EF4-FFF2-40B4-BE49-F238E27FC236}">
                <a16:creationId xmlns:a16="http://schemas.microsoft.com/office/drawing/2014/main" id="{75BF3045-A28A-9752-AEB3-ACD862EA46FF}"/>
              </a:ext>
            </a:extLst>
          </p:cNvPr>
          <p:cNvSpPr/>
          <p:nvPr/>
        </p:nvSpPr>
        <p:spPr>
          <a:xfrm>
            <a:off x="4905264" y="1733763"/>
            <a:ext cx="2363640" cy="7230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dirty="0">
                <a:latin typeface="Comic Sans MS" panose="030F0902030302020204" pitchFamily="66" charset="0"/>
              </a:rPr>
              <a:t>100 </a:t>
            </a:r>
            <a:r>
              <a:rPr lang="fr-FR" dirty="0" err="1">
                <a:latin typeface="Comic Sans MS" panose="030F0902030302020204" pitchFamily="66" charset="0"/>
              </a:rPr>
              <a:t>Gbps</a:t>
            </a:r>
            <a:r>
              <a:rPr lang="fr-FR" dirty="0">
                <a:latin typeface="Comic Sans MS" panose="030F0902030302020204" pitchFamily="66" charset="0"/>
              </a:rPr>
              <a:t> Optical </a:t>
            </a:r>
            <a:r>
              <a:rPr lang="fr-FR" dirty="0" err="1">
                <a:latin typeface="Comic Sans MS" panose="030F0902030302020204" pitchFamily="66" charset="0"/>
              </a:rPr>
              <a:t>Switche</a:t>
            </a:r>
            <a:endParaRPr lang="fr-FR" dirty="0">
              <a:latin typeface="Comic Sans MS" panose="030F0902030302020204" pitchFamily="66" charset="0"/>
            </a:endParaRPr>
          </a:p>
        </p:txBody>
      </p:sp>
      <p:sp>
        <p:nvSpPr>
          <p:cNvPr id="16" name="Rectangle à coins arrondis 45">
            <a:extLst>
              <a:ext uri="{FF2B5EF4-FFF2-40B4-BE49-F238E27FC236}">
                <a16:creationId xmlns:a16="http://schemas.microsoft.com/office/drawing/2014/main" id="{1982B8FA-C3DA-D4BB-1446-EC25C476C9D2}"/>
              </a:ext>
            </a:extLst>
          </p:cNvPr>
          <p:cNvSpPr/>
          <p:nvPr/>
        </p:nvSpPr>
        <p:spPr>
          <a:xfrm>
            <a:off x="4907809" y="1027535"/>
            <a:ext cx="2363640" cy="7230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dirty="0">
                <a:latin typeface="Comic Sans MS" panose="030F0902030302020204" pitchFamily="66" charset="0"/>
              </a:rPr>
              <a:t>Power Switch for </a:t>
            </a:r>
            <a:r>
              <a:rPr lang="fr-FR" dirty="0" err="1">
                <a:latin typeface="Comic Sans MS" panose="030F0902030302020204" pitchFamily="66" charset="0"/>
              </a:rPr>
              <a:t>remote</a:t>
            </a:r>
            <a:r>
              <a:rPr lang="fr-FR" dirty="0">
                <a:latin typeface="Comic Sans MS" panose="030F0902030302020204" pitchFamily="66" charset="0"/>
              </a:rPr>
              <a:t> control</a:t>
            </a:r>
          </a:p>
        </p:txBody>
      </p:sp>
      <p:sp>
        <p:nvSpPr>
          <p:cNvPr id="17" name="Rectangle à coins arrondis 45">
            <a:extLst>
              <a:ext uri="{FF2B5EF4-FFF2-40B4-BE49-F238E27FC236}">
                <a16:creationId xmlns:a16="http://schemas.microsoft.com/office/drawing/2014/main" id="{7DE8F1BA-4874-469A-8C41-D915944E8725}"/>
              </a:ext>
            </a:extLst>
          </p:cNvPr>
          <p:cNvSpPr/>
          <p:nvPr/>
        </p:nvSpPr>
        <p:spPr>
          <a:xfrm>
            <a:off x="4910055" y="5164496"/>
            <a:ext cx="2373691" cy="4557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dirty="0">
                <a:latin typeface="Comic Sans MS" panose="030F0902030302020204" pitchFamily="66" charset="0"/>
              </a:rPr>
              <a:t>Cristal </a:t>
            </a:r>
            <a:r>
              <a:rPr lang="fr-FR" dirty="0" err="1">
                <a:latin typeface="Comic Sans MS" panose="030F0902030302020204" pitchFamily="66" charset="0"/>
              </a:rPr>
              <a:t>emulator</a:t>
            </a:r>
            <a:r>
              <a:rPr lang="fr-FR" dirty="0">
                <a:latin typeface="Comic Sans MS" panose="030F0902030302020204" pitchFamily="66" charset="0"/>
              </a:rPr>
              <a:t> *</a:t>
            </a:r>
          </a:p>
        </p:txBody>
      </p:sp>
      <p:sp>
        <p:nvSpPr>
          <p:cNvPr id="18" name="Espace réservé du contenu 2">
            <a:extLst>
              <a:ext uri="{FF2B5EF4-FFF2-40B4-BE49-F238E27FC236}">
                <a16:creationId xmlns:a16="http://schemas.microsoft.com/office/drawing/2014/main" id="{40FCD0A1-DDEA-4DE4-8C68-80B907A998A1}"/>
              </a:ext>
            </a:extLst>
          </p:cNvPr>
          <p:cNvSpPr>
            <a:spLocks noGrp="1"/>
          </p:cNvSpPr>
          <p:nvPr/>
        </p:nvSpPr>
        <p:spPr>
          <a:xfrm>
            <a:off x="119379" y="1237723"/>
            <a:ext cx="4944719" cy="5228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Comic Sans MS" panose="030F0902030302020204" pitchFamily="66" charset="0"/>
                <a:sym typeface="Wingdings" panose="05000000000000000000" pitchFamily="2" charset="2"/>
              </a:rPr>
              <a:t>Completely controlled from remote</a:t>
            </a:r>
          </a:p>
          <a:p>
            <a:endParaRPr lang="en-GB" sz="800" dirty="0">
              <a:latin typeface="Comic Sans MS" panose="030F0902030302020204" pitchFamily="66" charset="0"/>
              <a:sym typeface="Wingdings" panose="05000000000000000000" pitchFamily="2" charset="2"/>
            </a:endParaRPr>
          </a:p>
          <a:p>
            <a:r>
              <a:rPr lang="en-GB" sz="1600" dirty="0">
                <a:latin typeface="Comic Sans MS" panose="030F0902030302020204" pitchFamily="66" charset="0"/>
                <a:sym typeface="Wingdings" panose="05000000000000000000" pitchFamily="2" charset="2"/>
              </a:rPr>
              <a:t>New V2 electronics Hardware </a:t>
            </a:r>
          </a:p>
          <a:p>
            <a:endParaRPr lang="en-GB" sz="200" dirty="0">
              <a:latin typeface="Comic Sans MS" panose="030F0902030302020204" pitchFamily="66" charset="0"/>
              <a:sym typeface="Wingdings" panose="05000000000000000000" pitchFamily="2" charset="2"/>
            </a:endParaRPr>
          </a:p>
          <a:p>
            <a:r>
              <a:rPr lang="en-GB" sz="1600" dirty="0">
                <a:latin typeface="Comic Sans MS" panose="030F0902030302020204" pitchFamily="66" charset="0"/>
                <a:sym typeface="Wingdings" panose="05000000000000000000" pitchFamily="2" charset="2"/>
              </a:rPr>
              <a:t>Full cooling system , Fans, PS mechanics to fix the backplane.</a:t>
            </a:r>
          </a:p>
          <a:p>
            <a:endParaRPr lang="en-GB" sz="200" dirty="0">
              <a:latin typeface="Comic Sans MS" panose="030F0902030302020204" pitchFamily="66" charset="0"/>
              <a:sym typeface="Wingdings" panose="05000000000000000000" pitchFamily="2" charset="2"/>
            </a:endParaRPr>
          </a:p>
          <a:p>
            <a:r>
              <a:rPr lang="en-GB" sz="1600" dirty="0">
                <a:latin typeface="Comic Sans MS" panose="030F0902030302020204" pitchFamily="66" charset="0"/>
                <a:sym typeface="Wingdings" panose="05000000000000000000" pitchFamily="2" charset="2"/>
              </a:rPr>
              <a:t>12 x 10 Gbps links Stare bench</a:t>
            </a:r>
          </a:p>
          <a:p>
            <a:endParaRPr lang="en-GB" sz="200" dirty="0">
              <a:latin typeface="Comic Sans MS" panose="030F0902030302020204" pitchFamily="66" charset="0"/>
              <a:sym typeface="Wingdings" panose="05000000000000000000" pitchFamily="2" charset="2"/>
            </a:endParaRPr>
          </a:p>
          <a:p>
            <a:r>
              <a:rPr lang="en-GB" sz="1600" dirty="0">
                <a:latin typeface="Comic Sans MS" panose="030F0902030302020204" pitchFamily="66" charset="0"/>
                <a:sym typeface="Wingdings" panose="05000000000000000000" pitchFamily="2" charset="2"/>
              </a:rPr>
              <a:t>100 Gbps switch to transfer to Bat206</a:t>
            </a:r>
          </a:p>
          <a:p>
            <a:endParaRPr lang="en-GB" sz="200" dirty="0">
              <a:latin typeface="Comic Sans MS" panose="030F0902030302020204" pitchFamily="66" charset="0"/>
              <a:sym typeface="Wingdings" panose="05000000000000000000" pitchFamily="2" charset="2"/>
            </a:endParaRPr>
          </a:p>
          <a:p>
            <a:r>
              <a:rPr lang="en-GB" sz="1600" dirty="0">
                <a:latin typeface="Comic Sans MS" panose="030F0902030302020204" pitchFamily="66" charset="0"/>
                <a:sym typeface="Wingdings" panose="05000000000000000000" pitchFamily="2" charset="2"/>
              </a:rPr>
              <a:t>Power switch for network control</a:t>
            </a:r>
          </a:p>
          <a:p>
            <a:endParaRPr lang="en-GB" sz="200" dirty="0">
              <a:latin typeface="Comic Sans MS" panose="030F0902030302020204" pitchFamily="66" charset="0"/>
              <a:sym typeface="Wingdings" panose="05000000000000000000" pitchFamily="2" charset="2"/>
            </a:endParaRPr>
          </a:p>
          <a:p>
            <a:r>
              <a:rPr lang="en-GB" sz="1600" dirty="0">
                <a:latin typeface="Comic Sans MS" panose="030F0902030302020204" pitchFamily="66" charset="0"/>
                <a:sym typeface="Wingdings" panose="05000000000000000000" pitchFamily="2" charset="2"/>
              </a:rPr>
              <a:t>Up to 8 DAQ servers (4 are already installed there already)</a:t>
            </a:r>
          </a:p>
          <a:p>
            <a:endParaRPr lang="en-GB" sz="200" dirty="0">
              <a:latin typeface="Comic Sans MS" panose="030F0902030302020204" pitchFamily="66" charset="0"/>
              <a:sym typeface="Wingdings" panose="05000000000000000000" pitchFamily="2" charset="2"/>
            </a:endParaRPr>
          </a:p>
          <a:p>
            <a:r>
              <a:rPr lang="en-GB" sz="1600" dirty="0">
                <a:latin typeface="Comic Sans MS" panose="030F0902030302020204" pitchFamily="66" charset="0"/>
                <a:sym typeface="Wingdings" panose="05000000000000000000" pitchFamily="2" charset="2"/>
              </a:rPr>
              <a:t>External control via mini-PC</a:t>
            </a:r>
          </a:p>
          <a:p>
            <a:endParaRPr lang="en-GB" sz="200" dirty="0">
              <a:latin typeface="Comic Sans MS" panose="030F0902030302020204" pitchFamily="66" charset="0"/>
              <a:sym typeface="Wingdings" panose="05000000000000000000" pitchFamily="2" charset="2"/>
            </a:endParaRPr>
          </a:p>
          <a:p>
            <a:r>
              <a:rPr lang="en-GB" sz="1600" dirty="0">
                <a:latin typeface="Comic Sans MS" panose="030F0902030302020204" pitchFamily="66" charset="0"/>
                <a:sym typeface="Wingdings" panose="05000000000000000000" pitchFamily="2" charset="2"/>
              </a:rPr>
              <a:t>Cristal emulator (</a:t>
            </a:r>
            <a:r>
              <a:rPr lang="en-GB" sz="1600" dirty="0" err="1">
                <a:latin typeface="Comic Sans MS" panose="030F0902030302020204" pitchFamily="66" charset="0"/>
                <a:sym typeface="Wingdings" panose="05000000000000000000" pitchFamily="2" charset="2"/>
              </a:rPr>
              <a:t>HighResolution</a:t>
            </a:r>
            <a:r>
              <a:rPr lang="en-GB" sz="1600" dirty="0">
                <a:latin typeface="Comic Sans MS" panose="030F0902030302020204" pitchFamily="66" charset="0"/>
                <a:sym typeface="Wingdings" panose="05000000000000000000" pitchFamily="2" charset="2"/>
              </a:rPr>
              <a:t> Pulser + </a:t>
            </a:r>
            <a:r>
              <a:rPr lang="en-GB" sz="1600" dirty="0" err="1">
                <a:latin typeface="Comic Sans MS" panose="030F0902030302020204" pitchFamily="66" charset="0"/>
                <a:sym typeface="Wingdings" panose="05000000000000000000" pitchFamily="2" charset="2"/>
              </a:rPr>
              <a:t>faninfanout</a:t>
            </a:r>
            <a:r>
              <a:rPr lang="en-GB" sz="1600" dirty="0">
                <a:latin typeface="Comic Sans MS" panose="030F0902030302020204" pitchFamily="66" charset="0"/>
                <a:sym typeface="Wingdings" panose="05000000000000000000" pitchFamily="2" charset="2"/>
              </a:rPr>
              <a:t> + </a:t>
            </a:r>
            <a:r>
              <a:rPr lang="en-GB" sz="1600" dirty="0" err="1">
                <a:latin typeface="Comic Sans MS" panose="030F0902030302020204" pitchFamily="66" charset="0"/>
                <a:sym typeface="Wingdings" panose="05000000000000000000" pitchFamily="2" charset="2"/>
              </a:rPr>
              <a:t>single_diff</a:t>
            </a:r>
            <a:r>
              <a:rPr lang="en-GB" sz="1600" dirty="0">
                <a:latin typeface="Comic Sans MS" panose="030F0902030302020204" pitchFamily="66" charset="0"/>
                <a:sym typeface="Wingdings" panose="05000000000000000000" pitchFamily="2" charset="2"/>
              </a:rPr>
              <a:t> + MDRs etc.)</a:t>
            </a:r>
          </a:p>
        </p:txBody>
      </p:sp>
      <p:pic>
        <p:nvPicPr>
          <p:cNvPr id="22" name="Image 21">
            <a:extLst>
              <a:ext uri="{FF2B5EF4-FFF2-40B4-BE49-F238E27FC236}">
                <a16:creationId xmlns:a16="http://schemas.microsoft.com/office/drawing/2014/main" id="{C384D0A5-7821-44DD-985D-311232BC2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759" y="896509"/>
            <a:ext cx="2282407" cy="5064981"/>
          </a:xfrm>
          <a:prstGeom prst="rect">
            <a:avLst/>
          </a:prstGeom>
        </p:spPr>
      </p:pic>
      <p:sp>
        <p:nvSpPr>
          <p:cNvPr id="23" name="ZoneTexte 22">
            <a:extLst>
              <a:ext uri="{FF2B5EF4-FFF2-40B4-BE49-F238E27FC236}">
                <a16:creationId xmlns:a16="http://schemas.microsoft.com/office/drawing/2014/main" id="{56368EED-2284-404F-BB36-34FB59942D59}"/>
              </a:ext>
            </a:extLst>
          </p:cNvPr>
          <p:cNvSpPr txBox="1"/>
          <p:nvPr/>
        </p:nvSpPr>
        <p:spPr>
          <a:xfrm>
            <a:off x="4755349" y="6115534"/>
            <a:ext cx="2938625" cy="307777"/>
          </a:xfrm>
          <a:prstGeom prst="rect">
            <a:avLst/>
          </a:prstGeom>
          <a:noFill/>
        </p:spPr>
        <p:txBody>
          <a:bodyPr wrap="none" rtlCol="0">
            <a:spAutoFit/>
          </a:bodyPr>
          <a:lstStyle/>
          <a:p>
            <a:r>
              <a:rPr lang="fr-FR" sz="1400" dirty="0">
                <a:latin typeface="Comic Sans MS" panose="030F0902030302020204" pitchFamily="66" charset="0"/>
              </a:rPr>
              <a:t>* </a:t>
            </a:r>
            <a:r>
              <a:rPr lang="fr-FR" sz="1400" dirty="0" err="1">
                <a:latin typeface="Comic Sans MS" panose="030F0902030302020204" pitchFamily="66" charset="0"/>
              </a:rPr>
              <a:t>Missing</a:t>
            </a:r>
            <a:r>
              <a:rPr lang="fr-FR" sz="1400" dirty="0">
                <a:latin typeface="Comic Sans MS" panose="030F0902030302020204" pitchFamily="66" charset="0"/>
              </a:rPr>
              <a:t> HRP and </a:t>
            </a:r>
            <a:r>
              <a:rPr lang="fr-FR" sz="1400" dirty="0" err="1">
                <a:latin typeface="Comic Sans MS" panose="030F0902030302020204" pitchFamily="66" charset="0"/>
              </a:rPr>
              <a:t>other</a:t>
            </a:r>
            <a:r>
              <a:rPr lang="fr-FR" sz="1400" dirty="0">
                <a:latin typeface="Comic Sans MS" panose="030F0902030302020204" pitchFamily="66" charset="0"/>
              </a:rPr>
              <a:t> modules</a:t>
            </a:r>
          </a:p>
        </p:txBody>
      </p:sp>
      <p:pic>
        <p:nvPicPr>
          <p:cNvPr id="2" name="Image 1">
            <a:extLst>
              <a:ext uri="{FF2B5EF4-FFF2-40B4-BE49-F238E27FC236}">
                <a16:creationId xmlns:a16="http://schemas.microsoft.com/office/drawing/2014/main" id="{DC3A5188-E733-3572-3611-FD1D3F7B224B}"/>
              </a:ext>
            </a:extLst>
          </p:cNvPr>
          <p:cNvPicPr>
            <a:picLocks noChangeAspect="1"/>
          </p:cNvPicPr>
          <p:nvPr/>
        </p:nvPicPr>
        <p:blipFill>
          <a:blip r:embed="rId3"/>
          <a:stretch>
            <a:fillRect/>
          </a:stretch>
        </p:blipFill>
        <p:spPr>
          <a:xfrm>
            <a:off x="7414788" y="896509"/>
            <a:ext cx="2177858" cy="5064981"/>
          </a:xfrm>
          <a:prstGeom prst="rect">
            <a:avLst/>
          </a:prstGeom>
        </p:spPr>
      </p:pic>
      <p:sp>
        <p:nvSpPr>
          <p:cNvPr id="3" name="ZoneTexte 2">
            <a:extLst>
              <a:ext uri="{FF2B5EF4-FFF2-40B4-BE49-F238E27FC236}">
                <a16:creationId xmlns:a16="http://schemas.microsoft.com/office/drawing/2014/main" id="{5B7468A2-6A6F-BF47-5885-391887BCF37C}"/>
              </a:ext>
            </a:extLst>
          </p:cNvPr>
          <p:cNvSpPr txBox="1"/>
          <p:nvPr/>
        </p:nvSpPr>
        <p:spPr>
          <a:xfrm>
            <a:off x="8137461" y="5961490"/>
            <a:ext cx="685380" cy="369332"/>
          </a:xfrm>
          <a:prstGeom prst="rect">
            <a:avLst/>
          </a:prstGeom>
          <a:noFill/>
        </p:spPr>
        <p:txBody>
          <a:bodyPr wrap="none" rtlCol="0">
            <a:spAutoFit/>
          </a:bodyPr>
          <a:lstStyle/>
          <a:p>
            <a:r>
              <a:rPr lang="fr-FR" dirty="0"/>
              <a:t>Front</a:t>
            </a:r>
          </a:p>
        </p:txBody>
      </p:sp>
      <p:sp>
        <p:nvSpPr>
          <p:cNvPr id="4" name="ZoneTexte 3">
            <a:extLst>
              <a:ext uri="{FF2B5EF4-FFF2-40B4-BE49-F238E27FC236}">
                <a16:creationId xmlns:a16="http://schemas.microsoft.com/office/drawing/2014/main" id="{95E16C25-D34C-9823-E4FB-4D76DCF5460B}"/>
              </a:ext>
            </a:extLst>
          </p:cNvPr>
          <p:cNvSpPr txBox="1"/>
          <p:nvPr/>
        </p:nvSpPr>
        <p:spPr>
          <a:xfrm>
            <a:off x="10083113" y="5982895"/>
            <a:ext cx="682495" cy="369332"/>
          </a:xfrm>
          <a:prstGeom prst="rect">
            <a:avLst/>
          </a:prstGeom>
          <a:noFill/>
        </p:spPr>
        <p:txBody>
          <a:bodyPr wrap="none" rtlCol="0">
            <a:spAutoFit/>
          </a:bodyPr>
          <a:lstStyle/>
          <a:p>
            <a:r>
              <a:rPr lang="fr-FR" dirty="0"/>
              <a:t>BACK</a:t>
            </a:r>
          </a:p>
        </p:txBody>
      </p:sp>
    </p:spTree>
    <p:extLst>
      <p:ext uri="{BB962C8B-B14F-4D97-AF65-F5344CB8AC3E}">
        <p14:creationId xmlns:p14="http://schemas.microsoft.com/office/powerpoint/2010/main" val="61928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DAFF9885-B41D-4CE4-A3D5-51493C1ACE40}"/>
              </a:ext>
            </a:extLst>
          </p:cNvPr>
          <p:cNvSpPr>
            <a:spLocks noGrp="1"/>
          </p:cNvSpPr>
          <p:nvPr>
            <p:ph type="dt" sz="half" idx="10"/>
          </p:nvPr>
        </p:nvSpPr>
        <p:spPr/>
        <p:txBody>
          <a:bodyPr/>
          <a:lstStyle/>
          <a:p>
            <a:r>
              <a:rPr lang="fr-FR">
                <a:latin typeface="Comic Sans MS" panose="030F0902030302020204" pitchFamily="66" charset="0"/>
              </a:rPr>
              <a:t>29/05/2026</a:t>
            </a:r>
            <a:endParaRPr lang="fr-FR" dirty="0">
              <a:latin typeface="Comic Sans MS" panose="030F0902030302020204" pitchFamily="66" charset="0"/>
            </a:endParaRPr>
          </a:p>
        </p:txBody>
      </p:sp>
      <p:sp>
        <p:nvSpPr>
          <p:cNvPr id="7" name="Espace réservé du pied de page 6">
            <a:extLst>
              <a:ext uri="{FF2B5EF4-FFF2-40B4-BE49-F238E27FC236}">
                <a16:creationId xmlns:a16="http://schemas.microsoft.com/office/drawing/2014/main" id="{A63D5303-B166-4332-AB2F-D8730B06786C}"/>
              </a:ext>
            </a:extLst>
          </p:cNvPr>
          <p:cNvSpPr>
            <a:spLocks noGrp="1"/>
          </p:cNvSpPr>
          <p:nvPr>
            <p:ph type="ftr" sz="quarter" idx="11"/>
          </p:nvPr>
        </p:nvSpPr>
        <p:spPr/>
        <p:txBody>
          <a:bodyPr/>
          <a:lstStyle/>
          <a:p>
            <a:r>
              <a:rPr lang="fr-FR">
                <a:latin typeface="Comic Sans MS" panose="030F0902030302020204" pitchFamily="66" charset="0"/>
              </a:rPr>
              <a:t>AGATA IJCLAB 2026</a:t>
            </a:r>
            <a:endParaRPr lang="fr-FR" dirty="0">
              <a:latin typeface="Comic Sans MS" panose="030F0902030302020204" pitchFamily="66" charset="0"/>
            </a:endParaRPr>
          </a:p>
        </p:txBody>
      </p:sp>
      <p:sp>
        <p:nvSpPr>
          <p:cNvPr id="8" name="Espace réservé du numéro de diapositive 7">
            <a:extLst>
              <a:ext uri="{FF2B5EF4-FFF2-40B4-BE49-F238E27FC236}">
                <a16:creationId xmlns:a16="http://schemas.microsoft.com/office/drawing/2014/main" id="{C5DEE6E4-B223-43D2-9A7B-4A444D47C877}"/>
              </a:ext>
            </a:extLst>
          </p:cNvPr>
          <p:cNvSpPr>
            <a:spLocks noGrp="1"/>
          </p:cNvSpPr>
          <p:nvPr>
            <p:ph type="sldNum" sz="quarter" idx="12"/>
          </p:nvPr>
        </p:nvSpPr>
        <p:spPr/>
        <p:txBody>
          <a:bodyPr/>
          <a:lstStyle/>
          <a:p>
            <a:fld id="{77E71596-5F9D-49C5-9701-16B3CA54319D}" type="slidenum">
              <a:rPr lang="fr-FR" smtClean="0">
                <a:latin typeface="Comic Sans MS" panose="030F0902030302020204" pitchFamily="66" charset="0"/>
              </a:rPr>
              <a:pPr/>
              <a:t>6</a:t>
            </a:fld>
            <a:endParaRPr lang="fr-FR" dirty="0">
              <a:latin typeface="Comic Sans MS" panose="030F0902030302020204" pitchFamily="66" charset="0"/>
            </a:endParaRPr>
          </a:p>
        </p:txBody>
      </p:sp>
      <p:sp>
        <p:nvSpPr>
          <p:cNvPr id="9" name="Titre 8">
            <a:extLst>
              <a:ext uri="{FF2B5EF4-FFF2-40B4-BE49-F238E27FC236}">
                <a16:creationId xmlns:a16="http://schemas.microsoft.com/office/drawing/2014/main" id="{970BFB4E-72A0-4AD1-8D87-25A0C0493FA4}"/>
              </a:ext>
            </a:extLst>
          </p:cNvPr>
          <p:cNvSpPr>
            <a:spLocks noGrp="1"/>
          </p:cNvSpPr>
          <p:nvPr>
            <p:ph type="title"/>
          </p:nvPr>
        </p:nvSpPr>
        <p:spPr>
          <a:xfrm>
            <a:off x="2591740" y="169117"/>
            <a:ext cx="4184980" cy="488983"/>
          </a:xfrm>
        </p:spPr>
        <p:txBody>
          <a:bodyPr>
            <a:normAutofit/>
          </a:bodyPr>
          <a:lstStyle/>
          <a:p>
            <a:r>
              <a:rPr lang="fr-FR" altLang="fr-FR" sz="2400" dirty="0">
                <a:latin typeface="Comic Sans MS" panose="030F0902030302020204" pitchFamily="66" charset="0"/>
              </a:rPr>
              <a:t>12 Link Bay </a:t>
            </a:r>
            <a:r>
              <a:rPr lang="fr-FR" altLang="fr-FR" sz="2400" dirty="0" err="1">
                <a:latin typeface="Comic Sans MS" panose="030F0902030302020204" pitchFamily="66" charset="0"/>
              </a:rPr>
              <a:t>functionalities</a:t>
            </a:r>
            <a:endParaRPr lang="fr-FR" sz="2400" b="0" dirty="0">
              <a:latin typeface="Comic Sans MS" panose="030F0902030302020204" pitchFamily="66" charset="0"/>
            </a:endParaRPr>
          </a:p>
        </p:txBody>
      </p:sp>
      <p:sp>
        <p:nvSpPr>
          <p:cNvPr id="3" name="ZoneTexte 2">
            <a:extLst>
              <a:ext uri="{FF2B5EF4-FFF2-40B4-BE49-F238E27FC236}">
                <a16:creationId xmlns:a16="http://schemas.microsoft.com/office/drawing/2014/main" id="{CAB7B93C-4C93-217F-7825-9572DDB63696}"/>
              </a:ext>
            </a:extLst>
          </p:cNvPr>
          <p:cNvSpPr txBox="1"/>
          <p:nvPr/>
        </p:nvSpPr>
        <p:spPr>
          <a:xfrm>
            <a:off x="2591740" y="882256"/>
            <a:ext cx="8848261" cy="5348216"/>
          </a:xfrm>
          <a:prstGeom prst="rect">
            <a:avLst/>
          </a:prstGeom>
          <a:noFill/>
        </p:spPr>
        <p:txBody>
          <a:bodyPr wrap="square" rtlCol="0">
            <a:normAutofit/>
          </a:bodyPr>
          <a:lstStyle/>
          <a:p>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We</a:t>
            </a:r>
            <a:r>
              <a:rPr lang="fr-FR" dirty="0">
                <a:latin typeface="Comic Sans MS" panose="030F0902030302020204" pitchFamily="66" charset="0"/>
              </a:rPr>
              <a:t> propose to </a:t>
            </a:r>
            <a:r>
              <a:rPr lang="fr-FR" dirty="0" err="1">
                <a:latin typeface="Comic Sans MS" panose="030F0902030302020204" pitchFamily="66" charset="0"/>
              </a:rPr>
              <a:t>simulate</a:t>
            </a:r>
            <a:r>
              <a:rPr lang="fr-FR" dirty="0">
                <a:latin typeface="Comic Sans MS" panose="030F0902030302020204" pitchFamily="66" charset="0"/>
              </a:rPr>
              <a:t> 38 High </a:t>
            </a:r>
            <a:r>
              <a:rPr lang="fr-FR" dirty="0" err="1">
                <a:latin typeface="Comic Sans MS" panose="030F0902030302020204" pitchFamily="66" charset="0"/>
              </a:rPr>
              <a:t>resolution</a:t>
            </a:r>
            <a:r>
              <a:rPr lang="fr-FR" dirty="0">
                <a:latin typeface="Comic Sans MS" panose="030F0902030302020204" pitchFamily="66" charset="0"/>
              </a:rPr>
              <a:t> </a:t>
            </a:r>
            <a:r>
              <a:rPr lang="fr-FR" dirty="0" err="1">
                <a:latin typeface="Comic Sans MS" panose="030F0902030302020204" pitchFamily="66" charset="0"/>
              </a:rPr>
              <a:t>low</a:t>
            </a:r>
            <a:r>
              <a:rPr lang="fr-FR" dirty="0">
                <a:latin typeface="Comic Sans MS" panose="030F0902030302020204" pitchFamily="66" charset="0"/>
              </a:rPr>
              <a:t> noise pulses to the PACE </a:t>
            </a:r>
            <a:r>
              <a:rPr lang="fr-FR" dirty="0" err="1">
                <a:latin typeface="Comic Sans MS" panose="030F0902030302020204" pitchFamily="66" charset="0"/>
              </a:rPr>
              <a:t>board</a:t>
            </a:r>
            <a:r>
              <a:rPr lang="fr-FR" dirty="0">
                <a:latin typeface="Comic Sans MS" panose="030F0902030302020204" pitchFamily="66" charset="0"/>
              </a:rPr>
              <a:t> and analyse the data contents</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Validate</a:t>
            </a:r>
            <a:r>
              <a:rPr lang="fr-FR" dirty="0">
                <a:latin typeface="Comic Sans MS" panose="030F0902030302020204" pitchFamily="66" charset="0"/>
              </a:rPr>
              <a:t> the Slow Control </a:t>
            </a:r>
            <a:r>
              <a:rPr lang="fr-FR" dirty="0" err="1">
                <a:latin typeface="Comic Sans MS" panose="030F0902030302020204" pitchFamily="66" charset="0"/>
              </a:rPr>
              <a:t>using</a:t>
            </a:r>
            <a:r>
              <a:rPr lang="fr-FR" dirty="0">
                <a:latin typeface="Comic Sans MS" panose="030F0902030302020204" pitchFamily="66" charset="0"/>
              </a:rPr>
              <a:t> multiple cristal configuration </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Validate</a:t>
            </a:r>
            <a:r>
              <a:rPr lang="fr-FR" dirty="0">
                <a:latin typeface="Comic Sans MS" panose="030F0902030302020204" pitchFamily="66" charset="0"/>
              </a:rPr>
              <a:t> the AGATA monitoring system in </a:t>
            </a:r>
            <a:r>
              <a:rPr lang="fr-FR" dirty="0" err="1">
                <a:latin typeface="Comic Sans MS" panose="030F0902030302020204" pitchFamily="66" charset="0"/>
              </a:rPr>
              <a:t>order</a:t>
            </a:r>
            <a:r>
              <a:rPr lang="fr-FR" dirty="0">
                <a:latin typeface="Comic Sans MS" panose="030F0902030302020204" pitchFamily="66" charset="0"/>
              </a:rPr>
              <a:t> to </a:t>
            </a:r>
            <a:r>
              <a:rPr lang="fr-FR" dirty="0" err="1">
                <a:latin typeface="Comic Sans MS" panose="030F0902030302020204" pitchFamily="66" charset="0"/>
              </a:rPr>
              <a:t>see</a:t>
            </a:r>
            <a:r>
              <a:rPr lang="fr-FR" dirty="0">
                <a:latin typeface="Comic Sans MS" panose="030F0902030302020204" pitchFamily="66" charset="0"/>
              </a:rPr>
              <a:t> </a:t>
            </a:r>
            <a:r>
              <a:rPr lang="fr-FR" dirty="0" err="1">
                <a:latin typeface="Comic Sans MS" panose="030F0902030302020204" pitchFamily="66" charset="0"/>
              </a:rPr>
              <a:t>continuous</a:t>
            </a:r>
            <a:r>
              <a:rPr lang="fr-FR" dirty="0">
                <a:latin typeface="Comic Sans MS" panose="030F0902030302020204" pitchFamily="66" charset="0"/>
              </a:rPr>
              <a:t> </a:t>
            </a:r>
            <a:r>
              <a:rPr lang="fr-FR" dirty="0" err="1">
                <a:latin typeface="Comic Sans MS" panose="030F0902030302020204" pitchFamily="66" charset="0"/>
              </a:rPr>
              <a:t>triggered</a:t>
            </a:r>
            <a:r>
              <a:rPr lang="fr-FR" dirty="0">
                <a:latin typeface="Comic Sans MS" panose="030F0902030302020204" pitchFamily="66" charset="0"/>
              </a:rPr>
              <a:t> </a:t>
            </a:r>
            <a:r>
              <a:rPr lang="fr-FR" dirty="0" err="1">
                <a:latin typeface="Comic Sans MS" panose="030F0902030302020204" pitchFamily="66" charset="0"/>
              </a:rPr>
              <a:t>signals</a:t>
            </a:r>
            <a:r>
              <a:rPr lang="fr-FR" dirty="0">
                <a:latin typeface="Comic Sans MS" panose="030F0902030302020204" pitchFamily="66" charset="0"/>
              </a:rPr>
              <a:t>.</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We</a:t>
            </a:r>
            <a:r>
              <a:rPr lang="fr-FR" dirty="0">
                <a:latin typeface="Comic Sans MS" panose="030F0902030302020204" pitchFamily="66" charset="0"/>
              </a:rPr>
              <a:t> </a:t>
            </a:r>
            <a:r>
              <a:rPr lang="fr-FR" dirty="0" err="1">
                <a:latin typeface="Comic Sans MS" panose="030F0902030302020204" pitchFamily="66" charset="0"/>
              </a:rPr>
              <a:t>need</a:t>
            </a:r>
            <a:r>
              <a:rPr lang="fr-FR" dirty="0">
                <a:latin typeface="Comic Sans MS" panose="030F0902030302020204" pitchFamily="66" charset="0"/>
              </a:rPr>
              <a:t> to </a:t>
            </a:r>
            <a:r>
              <a:rPr lang="fr-FR" dirty="0" err="1">
                <a:latin typeface="Comic Sans MS" panose="030F0902030302020204" pitchFamily="66" charset="0"/>
              </a:rPr>
              <a:t>validate</a:t>
            </a:r>
            <a:r>
              <a:rPr lang="fr-FR" dirty="0">
                <a:latin typeface="Comic Sans MS" panose="030F0902030302020204" pitchFamily="66" charset="0"/>
              </a:rPr>
              <a:t> the DAQ software and </a:t>
            </a:r>
            <a:r>
              <a:rPr lang="fr-FR" dirty="0" err="1">
                <a:latin typeface="Comic Sans MS" panose="030F0902030302020204" pitchFamily="66" charset="0"/>
              </a:rPr>
              <a:t>make</a:t>
            </a:r>
            <a:r>
              <a:rPr lang="fr-FR" dirty="0">
                <a:latin typeface="Comic Sans MS" panose="030F0902030302020204" pitchFamily="66" charset="0"/>
              </a:rPr>
              <a:t> </a:t>
            </a:r>
            <a:r>
              <a:rPr lang="fr-FR" dirty="0" err="1">
                <a:latin typeface="Comic Sans MS" panose="030F0902030302020204" pitchFamily="66" charset="0"/>
              </a:rPr>
              <a:t>it</a:t>
            </a:r>
            <a:r>
              <a:rPr lang="fr-FR" dirty="0">
                <a:latin typeface="Comic Sans MS" panose="030F0902030302020204" pitchFamily="66" charset="0"/>
              </a:rPr>
              <a:t> more reliable.</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All </a:t>
            </a:r>
            <a:r>
              <a:rPr lang="fr-FR" dirty="0" err="1">
                <a:latin typeface="Comic Sans MS" panose="030F0902030302020204" pitchFamily="66" charset="0"/>
              </a:rPr>
              <a:t>this</a:t>
            </a:r>
            <a:r>
              <a:rPr lang="fr-FR" dirty="0">
                <a:latin typeface="Comic Sans MS" panose="030F0902030302020204" pitchFamily="66" charset="0"/>
              </a:rPr>
              <a:t> </a:t>
            </a:r>
            <a:r>
              <a:rPr lang="fr-FR" dirty="0" err="1">
                <a:latin typeface="Comic Sans MS" panose="030F0902030302020204" pitchFamily="66" charset="0"/>
              </a:rPr>
              <a:t>development</a:t>
            </a:r>
            <a:r>
              <a:rPr lang="fr-FR" dirty="0">
                <a:latin typeface="Comic Sans MS" panose="030F0902030302020204" pitchFamily="66" charset="0"/>
              </a:rPr>
              <a:t> </a:t>
            </a:r>
            <a:r>
              <a:rPr lang="fr-FR" dirty="0" err="1">
                <a:latin typeface="Comic Sans MS" panose="030F0902030302020204" pitchFamily="66" charset="0"/>
              </a:rPr>
              <a:t>is</a:t>
            </a:r>
            <a:r>
              <a:rPr lang="fr-FR" dirty="0">
                <a:latin typeface="Comic Sans MS" panose="030F0902030302020204" pitchFamily="66" charset="0"/>
              </a:rPr>
              <a:t> </a:t>
            </a:r>
            <a:r>
              <a:rPr lang="fr-FR" dirty="0" err="1">
                <a:latin typeface="Comic Sans MS" panose="030F0902030302020204" pitchFamily="66" charset="0"/>
              </a:rPr>
              <a:t>done</a:t>
            </a:r>
            <a:r>
              <a:rPr lang="fr-FR" dirty="0">
                <a:latin typeface="Comic Sans MS" panose="030F0902030302020204" pitchFamily="66" charset="0"/>
              </a:rPr>
              <a:t> </a:t>
            </a:r>
            <a:r>
              <a:rPr lang="fr-FR" dirty="0" err="1">
                <a:latin typeface="Comic Sans MS" panose="030F0902030302020204" pitchFamily="66" charset="0"/>
              </a:rPr>
              <a:t>is</a:t>
            </a:r>
            <a:r>
              <a:rPr lang="fr-FR" dirty="0">
                <a:latin typeface="Comic Sans MS" panose="030F0902030302020204" pitchFamily="66" charset="0"/>
              </a:rPr>
              <a:t> </a:t>
            </a:r>
            <a:r>
              <a:rPr lang="fr-FR" dirty="0" err="1">
                <a:latin typeface="Comic Sans MS" panose="030F0902030302020204" pitchFamily="66" charset="0"/>
              </a:rPr>
              <a:t>parallel</a:t>
            </a:r>
            <a:endParaRPr lang="fr-FR" dirty="0">
              <a:latin typeface="Comic Sans MS" panose="030F0902030302020204" pitchFamily="66" charset="0"/>
            </a:endParaRP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All </a:t>
            </a:r>
            <a:r>
              <a:rPr lang="fr-FR" dirty="0" err="1">
                <a:latin typeface="Comic Sans MS" panose="030F0902030302020204" pitchFamily="66" charset="0"/>
              </a:rPr>
              <a:t>this</a:t>
            </a:r>
            <a:r>
              <a:rPr lang="fr-FR" dirty="0">
                <a:latin typeface="Comic Sans MS" panose="030F0902030302020204" pitchFamily="66" charset="0"/>
              </a:rPr>
              <a:t> </a:t>
            </a:r>
            <a:r>
              <a:rPr lang="fr-FR" dirty="0" err="1">
                <a:latin typeface="Comic Sans MS" panose="030F0902030302020204" pitchFamily="66" charset="0"/>
              </a:rPr>
              <a:t>cannot</a:t>
            </a:r>
            <a:r>
              <a:rPr lang="fr-FR" dirty="0">
                <a:latin typeface="Comic Sans MS" panose="030F0902030302020204" pitchFamily="66" charset="0"/>
              </a:rPr>
              <a:t> </a:t>
            </a:r>
            <a:r>
              <a:rPr lang="fr-FR" dirty="0" err="1">
                <a:latin typeface="Comic Sans MS" panose="030F0902030302020204" pitchFamily="66" charset="0"/>
              </a:rPr>
              <a:t>be</a:t>
            </a:r>
            <a:r>
              <a:rPr lang="fr-FR" dirty="0">
                <a:latin typeface="Comic Sans MS" panose="030F0902030302020204" pitchFamily="66" charset="0"/>
              </a:rPr>
              <a:t> </a:t>
            </a:r>
            <a:r>
              <a:rPr lang="fr-FR" dirty="0" err="1">
                <a:latin typeface="Comic Sans MS" panose="030F0902030302020204" pitchFamily="66" charset="0"/>
              </a:rPr>
              <a:t>done</a:t>
            </a:r>
            <a:r>
              <a:rPr lang="fr-FR" dirty="0">
                <a:latin typeface="Comic Sans MS" panose="030F0902030302020204" pitchFamily="66" charset="0"/>
              </a:rPr>
              <a:t> </a:t>
            </a:r>
            <a:r>
              <a:rPr lang="fr-FR" dirty="0" err="1">
                <a:latin typeface="Comic Sans MS" panose="030F0902030302020204" pitchFamily="66" charset="0"/>
              </a:rPr>
              <a:t>with</a:t>
            </a:r>
            <a:r>
              <a:rPr lang="fr-FR" dirty="0">
                <a:latin typeface="Comic Sans MS" panose="030F0902030302020204" pitchFamily="66" charset="0"/>
              </a:rPr>
              <a:t> a simple test </a:t>
            </a:r>
            <a:r>
              <a:rPr lang="fr-FR" dirty="0" err="1">
                <a:latin typeface="Comic Sans MS" panose="030F0902030302020204" pitchFamily="66" charset="0"/>
              </a:rPr>
              <a:t>bench</a:t>
            </a:r>
            <a:endParaRPr lang="fr-FR" dirty="0">
              <a:latin typeface="Comic Sans MS" panose="030F0902030302020204" pitchFamily="66" charset="0"/>
            </a:endParaRPr>
          </a:p>
        </p:txBody>
      </p:sp>
    </p:spTree>
    <p:extLst>
      <p:ext uri="{BB962C8B-B14F-4D97-AF65-F5344CB8AC3E}">
        <p14:creationId xmlns:p14="http://schemas.microsoft.com/office/powerpoint/2010/main" val="416519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DAFF9885-B41D-4CE4-A3D5-51493C1ACE40}"/>
              </a:ext>
            </a:extLst>
          </p:cNvPr>
          <p:cNvSpPr>
            <a:spLocks noGrp="1"/>
          </p:cNvSpPr>
          <p:nvPr>
            <p:ph type="dt" sz="half" idx="10"/>
          </p:nvPr>
        </p:nvSpPr>
        <p:spPr/>
        <p:txBody>
          <a:bodyPr/>
          <a:lstStyle/>
          <a:p>
            <a:r>
              <a:rPr lang="fr-FR">
                <a:latin typeface="Comic Sans MS" panose="030F0902030302020204" pitchFamily="66" charset="0"/>
              </a:rPr>
              <a:t>29/05/2026</a:t>
            </a:r>
            <a:endParaRPr lang="fr-FR" dirty="0">
              <a:latin typeface="Comic Sans MS" panose="030F0902030302020204" pitchFamily="66" charset="0"/>
            </a:endParaRPr>
          </a:p>
        </p:txBody>
      </p:sp>
      <p:sp>
        <p:nvSpPr>
          <p:cNvPr id="7" name="Espace réservé du pied de page 6">
            <a:extLst>
              <a:ext uri="{FF2B5EF4-FFF2-40B4-BE49-F238E27FC236}">
                <a16:creationId xmlns:a16="http://schemas.microsoft.com/office/drawing/2014/main" id="{A63D5303-B166-4332-AB2F-D8730B06786C}"/>
              </a:ext>
            </a:extLst>
          </p:cNvPr>
          <p:cNvSpPr>
            <a:spLocks noGrp="1"/>
          </p:cNvSpPr>
          <p:nvPr>
            <p:ph type="ftr" sz="quarter" idx="11"/>
          </p:nvPr>
        </p:nvSpPr>
        <p:spPr/>
        <p:txBody>
          <a:bodyPr/>
          <a:lstStyle/>
          <a:p>
            <a:r>
              <a:rPr lang="fr-FR">
                <a:latin typeface="Comic Sans MS" panose="030F0902030302020204" pitchFamily="66" charset="0"/>
              </a:rPr>
              <a:t>AGATA IJCLAB 2026</a:t>
            </a:r>
            <a:endParaRPr lang="fr-FR" dirty="0">
              <a:latin typeface="Comic Sans MS" panose="030F0902030302020204" pitchFamily="66" charset="0"/>
            </a:endParaRPr>
          </a:p>
        </p:txBody>
      </p:sp>
      <p:sp>
        <p:nvSpPr>
          <p:cNvPr id="8" name="Espace réservé du numéro de diapositive 7">
            <a:extLst>
              <a:ext uri="{FF2B5EF4-FFF2-40B4-BE49-F238E27FC236}">
                <a16:creationId xmlns:a16="http://schemas.microsoft.com/office/drawing/2014/main" id="{C5DEE6E4-B223-43D2-9A7B-4A444D47C877}"/>
              </a:ext>
            </a:extLst>
          </p:cNvPr>
          <p:cNvSpPr>
            <a:spLocks noGrp="1"/>
          </p:cNvSpPr>
          <p:nvPr>
            <p:ph type="sldNum" sz="quarter" idx="12"/>
          </p:nvPr>
        </p:nvSpPr>
        <p:spPr/>
        <p:txBody>
          <a:bodyPr/>
          <a:lstStyle/>
          <a:p>
            <a:fld id="{77E71596-5F9D-49C5-9701-16B3CA54319D}" type="slidenum">
              <a:rPr lang="fr-FR" smtClean="0">
                <a:latin typeface="Comic Sans MS" panose="030F0902030302020204" pitchFamily="66" charset="0"/>
              </a:rPr>
              <a:pPr/>
              <a:t>7</a:t>
            </a:fld>
            <a:endParaRPr lang="fr-FR" dirty="0">
              <a:latin typeface="Comic Sans MS" panose="030F0902030302020204" pitchFamily="66" charset="0"/>
            </a:endParaRPr>
          </a:p>
        </p:txBody>
      </p:sp>
      <p:sp>
        <p:nvSpPr>
          <p:cNvPr id="9" name="Titre 8">
            <a:extLst>
              <a:ext uri="{FF2B5EF4-FFF2-40B4-BE49-F238E27FC236}">
                <a16:creationId xmlns:a16="http://schemas.microsoft.com/office/drawing/2014/main" id="{970BFB4E-72A0-4AD1-8D87-25A0C0493FA4}"/>
              </a:ext>
            </a:extLst>
          </p:cNvPr>
          <p:cNvSpPr>
            <a:spLocks noGrp="1"/>
          </p:cNvSpPr>
          <p:nvPr>
            <p:ph type="title"/>
          </p:nvPr>
        </p:nvSpPr>
        <p:spPr>
          <a:xfrm>
            <a:off x="2591740" y="169117"/>
            <a:ext cx="3876912" cy="488983"/>
          </a:xfrm>
        </p:spPr>
        <p:txBody>
          <a:bodyPr>
            <a:normAutofit fontScale="90000"/>
          </a:bodyPr>
          <a:lstStyle/>
          <a:p>
            <a:r>
              <a:rPr lang="fr-FR" altLang="fr-FR" sz="2400" dirty="0">
                <a:latin typeface="Comic Sans MS" panose="030F0902030302020204" pitchFamily="66" charset="0"/>
              </a:rPr>
              <a:t>12 Link Bay </a:t>
            </a:r>
            <a:r>
              <a:rPr lang="fr-FR" altLang="fr-FR" sz="2400" dirty="0" err="1">
                <a:latin typeface="Comic Sans MS" panose="030F0902030302020204" pitchFamily="66" charset="0"/>
              </a:rPr>
              <a:t>functionalities</a:t>
            </a:r>
            <a:endParaRPr lang="fr-FR" sz="2400" b="0" dirty="0">
              <a:latin typeface="Comic Sans MS" panose="030F0902030302020204" pitchFamily="66" charset="0"/>
            </a:endParaRPr>
          </a:p>
        </p:txBody>
      </p:sp>
      <p:sp>
        <p:nvSpPr>
          <p:cNvPr id="3" name="ZoneTexte 2">
            <a:extLst>
              <a:ext uri="{FF2B5EF4-FFF2-40B4-BE49-F238E27FC236}">
                <a16:creationId xmlns:a16="http://schemas.microsoft.com/office/drawing/2014/main" id="{CAB7B93C-4C93-217F-7825-9572DDB63696}"/>
              </a:ext>
            </a:extLst>
          </p:cNvPr>
          <p:cNvSpPr txBox="1"/>
          <p:nvPr/>
        </p:nvSpPr>
        <p:spPr>
          <a:xfrm>
            <a:off x="2591740" y="882255"/>
            <a:ext cx="8848261" cy="5097204"/>
          </a:xfrm>
          <a:prstGeom prst="rect">
            <a:avLst/>
          </a:prstGeom>
          <a:noFill/>
        </p:spPr>
        <p:txBody>
          <a:bodyPr wrap="square" rtlCol="0">
            <a:normAutofit/>
          </a:bodyPr>
          <a:lstStyle/>
          <a:p>
            <a:pPr marL="285750" indent="-285750">
              <a:buFont typeface="Arial" panose="020B0604020202020204" pitchFamily="34" charset="0"/>
              <a:buChar char="•"/>
            </a:pPr>
            <a:r>
              <a:rPr lang="fr-FR" dirty="0" err="1">
                <a:latin typeface="Comic Sans MS" panose="030F0902030302020204" pitchFamily="66" charset="0"/>
              </a:rPr>
              <a:t>Recently</a:t>
            </a:r>
            <a:r>
              <a:rPr lang="fr-FR" dirty="0">
                <a:latin typeface="Comic Sans MS" panose="030F0902030302020204" pitchFamily="66" charset="0"/>
              </a:rPr>
              <a:t> </a:t>
            </a:r>
            <a:r>
              <a:rPr lang="fr-FR" dirty="0" err="1">
                <a:latin typeface="Comic Sans MS" panose="030F0902030302020204" pitchFamily="66" charset="0"/>
              </a:rPr>
              <a:t>we</a:t>
            </a:r>
            <a:r>
              <a:rPr lang="fr-FR" dirty="0">
                <a:latin typeface="Comic Sans MS" panose="030F0902030302020204" pitchFamily="66" charset="0"/>
              </a:rPr>
              <a:t> </a:t>
            </a:r>
            <a:r>
              <a:rPr lang="fr-FR" dirty="0" err="1">
                <a:latin typeface="Comic Sans MS" panose="030F0902030302020204" pitchFamily="66" charset="0"/>
              </a:rPr>
              <a:t>started</a:t>
            </a:r>
            <a:r>
              <a:rPr lang="fr-FR" dirty="0">
                <a:latin typeface="Comic Sans MS" panose="030F0902030302020204" pitchFamily="66" charset="0"/>
              </a:rPr>
              <a:t> to </a:t>
            </a:r>
            <a:r>
              <a:rPr lang="fr-FR" dirty="0" err="1">
                <a:latin typeface="Comic Sans MS" panose="030F0902030302020204" pitchFamily="66" charset="0"/>
              </a:rPr>
              <a:t>make</a:t>
            </a:r>
            <a:r>
              <a:rPr lang="fr-FR" dirty="0">
                <a:latin typeface="Comic Sans MS" panose="030F0902030302020204" pitchFamily="66" charset="0"/>
              </a:rPr>
              <a:t> </a:t>
            </a:r>
            <a:r>
              <a:rPr lang="fr-FR" dirty="0" err="1">
                <a:latin typeface="Comic Sans MS" panose="030F0902030302020204" pitchFamily="66" charset="0"/>
              </a:rPr>
              <a:t>integration</a:t>
            </a:r>
            <a:r>
              <a:rPr lang="fr-FR" dirty="0">
                <a:latin typeface="Comic Sans MS" panose="030F0902030302020204" pitchFamily="66" charset="0"/>
              </a:rPr>
              <a:t> tests in </a:t>
            </a:r>
            <a:r>
              <a:rPr lang="fr-FR" dirty="0" err="1">
                <a:latin typeface="Comic Sans MS" panose="030F0902030302020204" pitchFamily="66" charset="0"/>
              </a:rPr>
              <a:t>Legnaro</a:t>
            </a:r>
            <a:r>
              <a:rPr lang="fr-FR" dirty="0">
                <a:latin typeface="Comic Sans MS" panose="030F0902030302020204" pitchFamily="66" charset="0"/>
              </a:rPr>
              <a:t> and </a:t>
            </a:r>
            <a:r>
              <a:rPr lang="fr-FR" dirty="0" err="1">
                <a:latin typeface="Comic Sans MS" panose="030F0902030302020204" pitchFamily="66" charset="0"/>
              </a:rPr>
              <a:t>we</a:t>
            </a:r>
            <a:r>
              <a:rPr lang="fr-FR" dirty="0">
                <a:latin typeface="Comic Sans MS" panose="030F0902030302020204" pitchFamily="66" charset="0"/>
              </a:rPr>
              <a:t> </a:t>
            </a:r>
            <a:r>
              <a:rPr lang="fr-FR" dirty="0" err="1">
                <a:latin typeface="Comic Sans MS" panose="030F0902030302020204" pitchFamily="66" charset="0"/>
              </a:rPr>
              <a:t>did</a:t>
            </a:r>
            <a:r>
              <a:rPr lang="fr-FR" dirty="0">
                <a:latin typeface="Comic Sans MS" panose="030F0902030302020204" pitchFamily="66" charset="0"/>
              </a:rPr>
              <a:t> lot of </a:t>
            </a:r>
            <a:r>
              <a:rPr lang="fr-FR" dirty="0" err="1">
                <a:latin typeface="Comic Sans MS" panose="030F0902030302020204" pitchFamily="66" charset="0"/>
              </a:rPr>
              <a:t>progress</a:t>
            </a:r>
            <a:r>
              <a:rPr lang="fr-FR" dirty="0">
                <a:latin typeface="Comic Sans MS" panose="030F0902030302020204" pitchFamily="66" charset="0"/>
              </a:rPr>
              <a:t> </a:t>
            </a:r>
            <a:r>
              <a:rPr lang="fr-FR" dirty="0" err="1">
                <a:latin typeface="Comic Sans MS" panose="030F0902030302020204" pitchFamily="66" charset="0"/>
              </a:rPr>
              <a:t>because</a:t>
            </a:r>
            <a:r>
              <a:rPr lang="fr-FR" dirty="0">
                <a:latin typeface="Comic Sans MS" panose="030F0902030302020204" pitchFamily="66" charset="0"/>
              </a:rPr>
              <a:t> of the Bay architecture </a:t>
            </a:r>
            <a:r>
              <a:rPr lang="fr-FR" dirty="0" err="1">
                <a:latin typeface="Comic Sans MS" panose="030F0902030302020204" pitchFamily="66" charset="0"/>
              </a:rPr>
              <a:t>which</a:t>
            </a:r>
            <a:r>
              <a:rPr lang="fr-FR" dirty="0">
                <a:latin typeface="Comic Sans MS" panose="030F0902030302020204" pitchFamily="66" charset="0"/>
              </a:rPr>
              <a:t> </a:t>
            </a:r>
            <a:r>
              <a:rPr lang="fr-FR" dirty="0" err="1">
                <a:latin typeface="Comic Sans MS" panose="030F0902030302020204" pitchFamily="66" charset="0"/>
              </a:rPr>
              <a:t>includes</a:t>
            </a:r>
            <a:r>
              <a:rPr lang="fr-FR" dirty="0">
                <a:latin typeface="Comic Sans MS" panose="030F0902030302020204" pitchFamily="66" charset="0"/>
              </a:rPr>
              <a:t> a simple PACE STARE test </a:t>
            </a:r>
            <a:r>
              <a:rPr lang="fr-FR" dirty="0" err="1">
                <a:latin typeface="Comic Sans MS" panose="030F0902030302020204" pitchFamily="66" charset="0"/>
              </a:rPr>
              <a:t>bench</a:t>
            </a:r>
            <a:r>
              <a:rPr lang="fr-FR" dirty="0">
                <a:latin typeface="Comic Sans MS" panose="030F0902030302020204" pitchFamily="66" charset="0"/>
              </a:rPr>
              <a:t>.</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We</a:t>
            </a:r>
            <a:r>
              <a:rPr lang="fr-FR" dirty="0">
                <a:latin typeface="Comic Sans MS" panose="030F0902030302020204" pitchFamily="66" charset="0"/>
              </a:rPr>
              <a:t> can </a:t>
            </a:r>
            <a:r>
              <a:rPr lang="fr-FR" dirty="0" err="1">
                <a:latin typeface="Comic Sans MS" panose="030F0902030302020204" pitchFamily="66" charset="0"/>
              </a:rPr>
              <a:t>make</a:t>
            </a:r>
            <a:r>
              <a:rPr lang="fr-FR" dirty="0">
                <a:latin typeface="Comic Sans MS" panose="030F0902030302020204" pitchFamily="66" charset="0"/>
              </a:rPr>
              <a:t> </a:t>
            </a:r>
            <a:r>
              <a:rPr lang="fr-FR" dirty="0" err="1">
                <a:latin typeface="Comic Sans MS" panose="030F0902030302020204" pitchFamily="66" charset="0"/>
              </a:rPr>
              <a:t>parallel</a:t>
            </a:r>
            <a:r>
              <a:rPr lang="fr-FR" dirty="0">
                <a:latin typeface="Comic Sans MS" panose="030F0902030302020204" pitchFamily="66" charset="0"/>
              </a:rPr>
              <a:t> </a:t>
            </a:r>
            <a:r>
              <a:rPr lang="fr-FR" dirty="0" err="1">
                <a:latin typeface="Comic Sans MS" panose="030F0902030302020204" pitchFamily="66" charset="0"/>
              </a:rPr>
              <a:t>development</a:t>
            </a:r>
            <a:r>
              <a:rPr lang="fr-FR" dirty="0">
                <a:latin typeface="Comic Sans MS" panose="030F0902030302020204" pitchFamily="66" charset="0"/>
              </a:rPr>
              <a:t> (</a:t>
            </a:r>
            <a:r>
              <a:rPr lang="fr-FR" dirty="0" err="1">
                <a:latin typeface="Comic Sans MS" panose="030F0902030302020204" pitchFamily="66" charset="0"/>
              </a:rPr>
              <a:t>We</a:t>
            </a:r>
            <a:r>
              <a:rPr lang="fr-FR" dirty="0">
                <a:latin typeface="Comic Sans MS" panose="030F0902030302020204" pitchFamily="66" charset="0"/>
              </a:rPr>
              <a:t> can test </a:t>
            </a:r>
            <a:r>
              <a:rPr lang="fr-FR" dirty="0" err="1">
                <a:latin typeface="Comic Sans MS" panose="030F0902030302020204" pitchFamily="66" charset="0"/>
              </a:rPr>
              <a:t>firmware</a:t>
            </a:r>
            <a:r>
              <a:rPr lang="fr-FR" dirty="0">
                <a:latin typeface="Comic Sans MS" panose="030F0902030302020204" pitchFamily="66" charset="0"/>
              </a:rPr>
              <a:t> </a:t>
            </a:r>
            <a:r>
              <a:rPr lang="fr-FR" dirty="0" err="1">
                <a:latin typeface="Comic Sans MS" panose="030F0902030302020204" pitchFamily="66" charset="0"/>
              </a:rPr>
              <a:t>development</a:t>
            </a:r>
            <a:r>
              <a:rPr lang="fr-FR" dirty="0">
                <a:latin typeface="Comic Sans MS" panose="030F0902030302020204" pitchFamily="66" charset="0"/>
              </a:rPr>
              <a:t> on one </a:t>
            </a:r>
            <a:r>
              <a:rPr lang="fr-FR" dirty="0" err="1">
                <a:latin typeface="Comic Sans MS" panose="030F0902030302020204" pitchFamily="66" charset="0"/>
              </a:rPr>
              <a:t>stare</a:t>
            </a:r>
            <a:r>
              <a:rPr lang="fr-FR" dirty="0">
                <a:latin typeface="Comic Sans MS" panose="030F0902030302020204" pitchFamily="66" charset="0"/>
              </a:rPr>
              <a:t> and test </a:t>
            </a:r>
            <a:r>
              <a:rPr lang="fr-FR" dirty="0" err="1">
                <a:latin typeface="Comic Sans MS" panose="030F0902030302020204" pitchFamily="66" charset="0"/>
              </a:rPr>
              <a:t>Topology</a:t>
            </a:r>
            <a:r>
              <a:rPr lang="fr-FR" dirty="0">
                <a:latin typeface="Comic Sans MS" panose="030F0902030302020204" pitchFamily="66" charset="0"/>
              </a:rPr>
              <a:t> manager on </a:t>
            </a:r>
            <a:r>
              <a:rPr lang="fr-FR" dirty="0" err="1">
                <a:latin typeface="Comic Sans MS" panose="030F0902030302020204" pitchFamily="66" charset="0"/>
              </a:rPr>
              <a:t>other</a:t>
            </a:r>
            <a:r>
              <a:rPr lang="fr-FR" dirty="0">
                <a:latin typeface="Comic Sans MS" panose="030F0902030302020204" pitchFamily="66" charset="0"/>
              </a:rPr>
              <a:t> </a:t>
            </a:r>
            <a:r>
              <a:rPr lang="fr-FR" dirty="0" err="1">
                <a:latin typeface="Comic Sans MS" panose="030F0902030302020204" pitchFamily="66" charset="0"/>
              </a:rPr>
              <a:t>STAREs</a:t>
            </a:r>
            <a:r>
              <a:rPr lang="fr-FR" dirty="0">
                <a:latin typeface="Comic Sans MS" panose="030F0902030302020204" pitchFamily="66" charset="0"/>
              </a:rPr>
              <a:t>, or Slow control on one or 2 STARE and </a:t>
            </a:r>
            <a:r>
              <a:rPr lang="fr-FR" dirty="0" err="1">
                <a:latin typeface="Comic Sans MS" panose="030F0902030302020204" pitchFamily="66" charset="0"/>
              </a:rPr>
              <a:t>firmware</a:t>
            </a:r>
            <a:r>
              <a:rPr lang="fr-FR" dirty="0">
                <a:latin typeface="Comic Sans MS" panose="030F0902030302020204" pitchFamily="66" charset="0"/>
              </a:rPr>
              <a:t> on PACE in </a:t>
            </a:r>
            <a:r>
              <a:rPr lang="fr-FR" dirty="0" err="1">
                <a:latin typeface="Comic Sans MS" panose="030F0902030302020204" pitchFamily="66" charset="0"/>
              </a:rPr>
              <a:t>parallel</a:t>
            </a:r>
            <a:endParaRPr lang="fr-FR" dirty="0">
              <a:latin typeface="Comic Sans MS" panose="030F0902030302020204" pitchFamily="66" charset="0"/>
            </a:endParaRP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Topology</a:t>
            </a:r>
            <a:r>
              <a:rPr lang="fr-FR" dirty="0">
                <a:latin typeface="Comic Sans MS" panose="030F0902030302020204" pitchFamily="66" charset="0"/>
              </a:rPr>
              <a:t> Manager configuration can </a:t>
            </a:r>
            <a:r>
              <a:rPr lang="fr-FR" dirty="0" err="1">
                <a:latin typeface="Comic Sans MS" panose="030F0902030302020204" pitchFamily="66" charset="0"/>
              </a:rPr>
              <a:t>be</a:t>
            </a:r>
            <a:r>
              <a:rPr lang="fr-FR" dirty="0">
                <a:latin typeface="Comic Sans MS" panose="030F0902030302020204" pitchFamily="66" charset="0"/>
              </a:rPr>
              <a:t> </a:t>
            </a:r>
            <a:r>
              <a:rPr lang="fr-FR" dirty="0" err="1">
                <a:latin typeface="Comic Sans MS" panose="030F0902030302020204" pitchFamily="66" charset="0"/>
              </a:rPr>
              <a:t>qualified</a:t>
            </a:r>
            <a:r>
              <a:rPr lang="fr-FR" dirty="0">
                <a:latin typeface="Comic Sans MS" panose="030F0902030302020204" pitchFamily="66" charset="0"/>
              </a:rPr>
              <a:t> </a:t>
            </a:r>
            <a:r>
              <a:rPr lang="fr-FR" dirty="0" err="1">
                <a:latin typeface="Comic Sans MS" panose="030F0902030302020204" pitchFamily="66" charset="0"/>
              </a:rPr>
              <a:t>using</a:t>
            </a:r>
            <a:r>
              <a:rPr lang="fr-FR" dirty="0">
                <a:latin typeface="Comic Sans MS" panose="030F0902030302020204" pitchFamily="66" charset="0"/>
              </a:rPr>
              <a:t> STARE, STARE </a:t>
            </a:r>
            <a:r>
              <a:rPr lang="fr-FR" dirty="0" err="1">
                <a:latin typeface="Comic Sans MS" panose="030F0902030302020204" pitchFamily="66" charset="0"/>
              </a:rPr>
              <a:t>with</a:t>
            </a:r>
            <a:r>
              <a:rPr lang="fr-FR" dirty="0">
                <a:latin typeface="Comic Sans MS" panose="030F0902030302020204" pitchFamily="66" charset="0"/>
              </a:rPr>
              <a:t> PACE and STARE </a:t>
            </a:r>
            <a:r>
              <a:rPr lang="fr-FR" dirty="0" err="1">
                <a:latin typeface="Comic Sans MS" panose="030F0902030302020204" pitchFamily="66" charset="0"/>
              </a:rPr>
              <a:t>emulator</a:t>
            </a:r>
            <a:endParaRPr lang="fr-FR" dirty="0">
              <a:latin typeface="Comic Sans MS" panose="030F0902030302020204" pitchFamily="66" charset="0"/>
            </a:endParaRPr>
          </a:p>
          <a:p>
            <a:pPr marL="742950" lvl="1"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We</a:t>
            </a:r>
            <a:r>
              <a:rPr lang="fr-FR" dirty="0">
                <a:latin typeface="Comic Sans MS" panose="030F0902030302020204" pitchFamily="66" charset="0"/>
              </a:rPr>
              <a:t> can </a:t>
            </a:r>
            <a:r>
              <a:rPr lang="fr-FR" dirty="0" err="1">
                <a:latin typeface="Comic Sans MS" panose="030F0902030302020204" pitchFamily="66" charset="0"/>
              </a:rPr>
              <a:t>validate</a:t>
            </a:r>
            <a:r>
              <a:rPr lang="fr-FR" dirty="0">
                <a:latin typeface="Comic Sans MS" panose="030F0902030302020204" pitchFamily="66" charset="0"/>
              </a:rPr>
              <a:t> SC TM and DECOD </a:t>
            </a:r>
            <a:r>
              <a:rPr lang="fr-FR" dirty="0" err="1">
                <a:latin typeface="Comic Sans MS" panose="030F0902030302020204" pitchFamily="66" charset="0"/>
              </a:rPr>
              <a:t>before</a:t>
            </a:r>
            <a:r>
              <a:rPr lang="fr-FR" dirty="0">
                <a:latin typeface="Comic Sans MS" panose="030F0902030302020204" pitchFamily="66" charset="0"/>
              </a:rPr>
              <a:t> installation in </a:t>
            </a:r>
            <a:r>
              <a:rPr lang="fr-FR" dirty="0" err="1">
                <a:latin typeface="Comic Sans MS" panose="030F0902030302020204" pitchFamily="66" charset="0"/>
              </a:rPr>
              <a:t>Legnaro</a:t>
            </a:r>
            <a:r>
              <a:rPr lang="fr-FR" dirty="0">
                <a:latin typeface="Comic Sans MS" panose="030F0902030302020204" pitchFamily="66" charset="0"/>
              </a:rPr>
              <a:t> (</a:t>
            </a:r>
            <a:r>
              <a:rPr lang="fr-FR" dirty="0" err="1">
                <a:latin typeface="Comic Sans MS" panose="030F0902030302020204" pitchFamily="66" charset="0"/>
              </a:rPr>
              <a:t>Completely</a:t>
            </a:r>
            <a:r>
              <a:rPr lang="fr-FR" dirty="0">
                <a:latin typeface="Comic Sans MS" panose="030F0902030302020204" pitchFamily="66" charset="0"/>
              </a:rPr>
              <a:t> Crucial for the </a:t>
            </a:r>
            <a:r>
              <a:rPr lang="fr-FR" dirty="0" err="1">
                <a:latin typeface="Comic Sans MS" panose="030F0902030302020204" pitchFamily="66" charset="0"/>
              </a:rPr>
              <a:t>ongoing</a:t>
            </a:r>
            <a:r>
              <a:rPr lang="fr-FR" dirty="0">
                <a:latin typeface="Comic Sans MS" panose="030F0902030302020204" pitchFamily="66" charset="0"/>
              </a:rPr>
              <a:t> </a:t>
            </a:r>
            <a:r>
              <a:rPr lang="fr-FR" dirty="0" err="1">
                <a:latin typeface="Comic Sans MS" panose="030F0902030302020204" pitchFamily="66" charset="0"/>
              </a:rPr>
              <a:t>physics</a:t>
            </a:r>
            <a:r>
              <a:rPr lang="fr-FR" dirty="0">
                <a:latin typeface="Comic Sans MS" panose="030F0902030302020204" pitchFamily="66" charset="0"/>
              </a:rPr>
              <a:t> </a:t>
            </a:r>
            <a:r>
              <a:rPr lang="fr-FR" dirty="0" err="1">
                <a:latin typeface="Comic Sans MS" panose="030F0902030302020204" pitchFamily="66" charset="0"/>
              </a:rPr>
              <a:t>experiments</a:t>
            </a:r>
            <a:r>
              <a:rPr lang="fr-FR" dirty="0">
                <a:latin typeface="Comic Sans MS" panose="030F0902030302020204" pitchFamily="66" charset="0"/>
              </a:rPr>
              <a:t> to start </a:t>
            </a:r>
            <a:r>
              <a:rPr lang="fr-FR" dirty="0" err="1">
                <a:latin typeface="Comic Sans MS" panose="030F0902030302020204" pitchFamily="66" charset="0"/>
              </a:rPr>
              <a:t>quickly</a:t>
            </a:r>
            <a:r>
              <a:rPr lang="fr-FR" dirty="0">
                <a:latin typeface="Comic Sans MS" panose="030F0902030302020204" pitchFamily="66" charset="0"/>
              </a:rPr>
              <a:t>)</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Remember</a:t>
            </a:r>
            <a:r>
              <a:rPr lang="fr-FR" dirty="0">
                <a:latin typeface="Comic Sans MS" panose="030F0902030302020204" pitchFamily="66" charset="0"/>
              </a:rPr>
              <a:t> </a:t>
            </a:r>
            <a:r>
              <a:rPr lang="fr-FR" dirty="0" err="1">
                <a:latin typeface="Comic Sans MS" panose="030F0902030302020204" pitchFamily="66" charset="0"/>
              </a:rPr>
              <a:t>Legnaro</a:t>
            </a:r>
            <a:r>
              <a:rPr lang="fr-FR" dirty="0">
                <a:latin typeface="Comic Sans MS" panose="030F0902030302020204" pitchFamily="66" charset="0"/>
              </a:rPr>
              <a:t> 2009 and GSI 2012 plus </a:t>
            </a:r>
            <a:r>
              <a:rPr lang="fr-FR" dirty="0" err="1">
                <a:latin typeface="Comic Sans MS" panose="030F0902030302020204" pitchFamily="66" charset="0"/>
              </a:rPr>
              <a:t>beginning</a:t>
            </a:r>
            <a:r>
              <a:rPr lang="fr-FR" dirty="0">
                <a:latin typeface="Comic Sans MS" panose="030F0902030302020204" pitchFamily="66" charset="0"/>
              </a:rPr>
              <a:t> of GANIL phase in 2014</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We</a:t>
            </a:r>
            <a:r>
              <a:rPr lang="fr-FR" dirty="0">
                <a:latin typeface="Comic Sans MS" panose="030F0902030302020204" pitchFamily="66" charset="0"/>
              </a:rPr>
              <a:t> can mix RUDP </a:t>
            </a:r>
            <a:r>
              <a:rPr lang="fr-FR" dirty="0" err="1">
                <a:latin typeface="Comic Sans MS" panose="030F0902030302020204" pitchFamily="66" charset="0"/>
              </a:rPr>
              <a:t>readout</a:t>
            </a:r>
            <a:r>
              <a:rPr lang="fr-FR" dirty="0">
                <a:latin typeface="Comic Sans MS" panose="030F0902030302020204" pitchFamily="66" charset="0"/>
              </a:rPr>
              <a:t> </a:t>
            </a:r>
            <a:r>
              <a:rPr lang="fr-FR" dirty="0" err="1">
                <a:latin typeface="Comic Sans MS" panose="030F0902030302020204" pitchFamily="66" charset="0"/>
              </a:rPr>
              <a:t>from</a:t>
            </a:r>
            <a:r>
              <a:rPr lang="fr-FR" dirty="0">
                <a:latin typeface="Comic Sans MS" panose="030F0902030302020204" pitchFamily="66" charset="0"/>
              </a:rPr>
              <a:t> STARE </a:t>
            </a:r>
            <a:r>
              <a:rPr lang="fr-FR" dirty="0" err="1">
                <a:latin typeface="Comic Sans MS" panose="030F0902030302020204" pitchFamily="66" charset="0"/>
              </a:rPr>
              <a:t>emulator</a:t>
            </a:r>
            <a:r>
              <a:rPr lang="fr-FR" dirty="0">
                <a:latin typeface="Comic Sans MS" panose="030F0902030302020204" pitchFamily="66" charset="0"/>
              </a:rPr>
              <a:t> </a:t>
            </a:r>
            <a:r>
              <a:rPr lang="fr-FR" dirty="0" err="1">
                <a:latin typeface="Comic Sans MS" panose="030F0902030302020204" pitchFamily="66" charset="0"/>
              </a:rPr>
              <a:t>with</a:t>
            </a:r>
            <a:r>
              <a:rPr lang="fr-FR" dirty="0">
                <a:latin typeface="Comic Sans MS" panose="030F0902030302020204" pitchFamily="66" charset="0"/>
              </a:rPr>
              <a:t> UDP </a:t>
            </a:r>
            <a:r>
              <a:rPr lang="fr-FR" dirty="0" err="1">
                <a:latin typeface="Comic Sans MS" panose="030F0902030302020204" pitchFamily="66" charset="0"/>
              </a:rPr>
              <a:t>readout</a:t>
            </a:r>
            <a:r>
              <a:rPr lang="fr-FR" dirty="0">
                <a:latin typeface="Comic Sans MS" panose="030F0902030302020204" pitchFamily="66" charset="0"/>
              </a:rPr>
              <a:t> </a:t>
            </a:r>
            <a:r>
              <a:rPr lang="fr-FR" dirty="0" err="1">
                <a:latin typeface="Comic Sans MS" panose="030F0902030302020204" pitchFamily="66" charset="0"/>
              </a:rPr>
              <a:t>from</a:t>
            </a:r>
            <a:r>
              <a:rPr lang="fr-FR" dirty="0">
                <a:latin typeface="Comic Sans MS" panose="030F0902030302020204" pitchFamily="66" charset="0"/>
              </a:rPr>
              <a:t> </a:t>
            </a:r>
            <a:r>
              <a:rPr lang="fr-FR" dirty="0" err="1">
                <a:latin typeface="Comic Sans MS" panose="030F0902030302020204" pitchFamily="66" charset="0"/>
              </a:rPr>
              <a:t>true</a:t>
            </a:r>
            <a:r>
              <a:rPr lang="fr-FR" dirty="0">
                <a:latin typeface="Comic Sans MS" panose="030F0902030302020204" pitchFamily="66" charset="0"/>
              </a:rPr>
              <a:t> STARE and compare if RUDP </a:t>
            </a:r>
            <a:r>
              <a:rPr lang="fr-FR" dirty="0" err="1">
                <a:latin typeface="Comic Sans MS" panose="030F0902030302020204" pitchFamily="66" charset="0"/>
              </a:rPr>
              <a:t>is</a:t>
            </a:r>
            <a:r>
              <a:rPr lang="fr-FR" dirty="0">
                <a:latin typeface="Comic Sans MS" panose="030F0902030302020204" pitchFamily="66" charset="0"/>
              </a:rPr>
              <a:t> </a:t>
            </a:r>
            <a:r>
              <a:rPr lang="fr-FR" dirty="0" err="1">
                <a:latin typeface="Comic Sans MS" panose="030F0902030302020204" pitchFamily="66" charset="0"/>
              </a:rPr>
              <a:t>needed</a:t>
            </a:r>
            <a:endParaRPr lang="fr-FR" dirty="0">
              <a:latin typeface="Comic Sans MS" panose="030F0902030302020204" pitchFamily="66" charset="0"/>
            </a:endParaRPr>
          </a:p>
          <a:p>
            <a:endParaRPr lang="fr-FR" dirty="0">
              <a:latin typeface="Comic Sans MS" panose="030F0902030302020204" pitchFamily="66" charset="0"/>
            </a:endParaRPr>
          </a:p>
        </p:txBody>
      </p:sp>
    </p:spTree>
    <p:extLst>
      <p:ext uri="{BB962C8B-B14F-4D97-AF65-F5344CB8AC3E}">
        <p14:creationId xmlns:p14="http://schemas.microsoft.com/office/powerpoint/2010/main" val="2434688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DAFF9885-B41D-4CE4-A3D5-51493C1ACE40}"/>
              </a:ext>
            </a:extLst>
          </p:cNvPr>
          <p:cNvSpPr>
            <a:spLocks noGrp="1"/>
          </p:cNvSpPr>
          <p:nvPr>
            <p:ph type="dt" sz="half" idx="10"/>
          </p:nvPr>
        </p:nvSpPr>
        <p:spPr/>
        <p:txBody>
          <a:bodyPr/>
          <a:lstStyle/>
          <a:p>
            <a:r>
              <a:rPr lang="fr-FR">
                <a:latin typeface="Comic Sans MS" panose="030F0902030302020204" pitchFamily="66" charset="0"/>
              </a:rPr>
              <a:t>29/05/2026</a:t>
            </a:r>
            <a:endParaRPr lang="fr-FR" dirty="0">
              <a:latin typeface="Comic Sans MS" panose="030F0902030302020204" pitchFamily="66" charset="0"/>
            </a:endParaRPr>
          </a:p>
        </p:txBody>
      </p:sp>
      <p:sp>
        <p:nvSpPr>
          <p:cNvPr id="7" name="Espace réservé du pied de page 6">
            <a:extLst>
              <a:ext uri="{FF2B5EF4-FFF2-40B4-BE49-F238E27FC236}">
                <a16:creationId xmlns:a16="http://schemas.microsoft.com/office/drawing/2014/main" id="{A63D5303-B166-4332-AB2F-D8730B06786C}"/>
              </a:ext>
            </a:extLst>
          </p:cNvPr>
          <p:cNvSpPr>
            <a:spLocks noGrp="1"/>
          </p:cNvSpPr>
          <p:nvPr>
            <p:ph type="ftr" sz="quarter" idx="11"/>
          </p:nvPr>
        </p:nvSpPr>
        <p:spPr/>
        <p:txBody>
          <a:bodyPr/>
          <a:lstStyle/>
          <a:p>
            <a:r>
              <a:rPr lang="fr-FR">
                <a:latin typeface="Comic Sans MS" panose="030F0902030302020204" pitchFamily="66" charset="0"/>
              </a:rPr>
              <a:t>AGATA IJCLAB 2026</a:t>
            </a:r>
            <a:endParaRPr lang="fr-FR" dirty="0">
              <a:latin typeface="Comic Sans MS" panose="030F0902030302020204" pitchFamily="66" charset="0"/>
            </a:endParaRPr>
          </a:p>
        </p:txBody>
      </p:sp>
      <p:sp>
        <p:nvSpPr>
          <p:cNvPr id="8" name="Espace réservé du numéro de diapositive 7">
            <a:extLst>
              <a:ext uri="{FF2B5EF4-FFF2-40B4-BE49-F238E27FC236}">
                <a16:creationId xmlns:a16="http://schemas.microsoft.com/office/drawing/2014/main" id="{C5DEE6E4-B223-43D2-9A7B-4A444D47C877}"/>
              </a:ext>
            </a:extLst>
          </p:cNvPr>
          <p:cNvSpPr>
            <a:spLocks noGrp="1"/>
          </p:cNvSpPr>
          <p:nvPr>
            <p:ph type="sldNum" sz="quarter" idx="12"/>
          </p:nvPr>
        </p:nvSpPr>
        <p:spPr/>
        <p:txBody>
          <a:bodyPr/>
          <a:lstStyle/>
          <a:p>
            <a:fld id="{77E71596-5F9D-49C5-9701-16B3CA54319D}" type="slidenum">
              <a:rPr lang="fr-FR" smtClean="0">
                <a:latin typeface="Comic Sans MS" panose="030F0902030302020204" pitchFamily="66" charset="0"/>
              </a:rPr>
              <a:pPr/>
              <a:t>8</a:t>
            </a:fld>
            <a:endParaRPr lang="fr-FR" dirty="0">
              <a:latin typeface="Comic Sans MS" panose="030F0902030302020204" pitchFamily="66" charset="0"/>
            </a:endParaRPr>
          </a:p>
        </p:txBody>
      </p:sp>
      <p:sp>
        <p:nvSpPr>
          <p:cNvPr id="9" name="Titre 8">
            <a:extLst>
              <a:ext uri="{FF2B5EF4-FFF2-40B4-BE49-F238E27FC236}">
                <a16:creationId xmlns:a16="http://schemas.microsoft.com/office/drawing/2014/main" id="{970BFB4E-72A0-4AD1-8D87-25A0C0493FA4}"/>
              </a:ext>
            </a:extLst>
          </p:cNvPr>
          <p:cNvSpPr>
            <a:spLocks noGrp="1"/>
          </p:cNvSpPr>
          <p:nvPr>
            <p:ph type="title"/>
          </p:nvPr>
        </p:nvSpPr>
        <p:spPr>
          <a:xfrm>
            <a:off x="2591740" y="169117"/>
            <a:ext cx="3876912" cy="488983"/>
          </a:xfrm>
        </p:spPr>
        <p:txBody>
          <a:bodyPr>
            <a:normAutofit fontScale="90000"/>
          </a:bodyPr>
          <a:lstStyle/>
          <a:p>
            <a:r>
              <a:rPr lang="fr-FR" altLang="fr-FR" sz="2400" dirty="0">
                <a:latin typeface="Comic Sans MS" panose="030F0902030302020204" pitchFamily="66" charset="0"/>
              </a:rPr>
              <a:t>12 Link Bay </a:t>
            </a:r>
            <a:r>
              <a:rPr lang="fr-FR" altLang="fr-FR" sz="2400" dirty="0" err="1">
                <a:latin typeface="Comic Sans MS" panose="030F0902030302020204" pitchFamily="66" charset="0"/>
              </a:rPr>
              <a:t>functionalities</a:t>
            </a:r>
            <a:endParaRPr lang="fr-FR" sz="2400" b="0" dirty="0">
              <a:latin typeface="Comic Sans MS" panose="030F0902030302020204" pitchFamily="66" charset="0"/>
            </a:endParaRPr>
          </a:p>
        </p:txBody>
      </p:sp>
      <p:sp>
        <p:nvSpPr>
          <p:cNvPr id="3" name="ZoneTexte 2">
            <a:extLst>
              <a:ext uri="{FF2B5EF4-FFF2-40B4-BE49-F238E27FC236}">
                <a16:creationId xmlns:a16="http://schemas.microsoft.com/office/drawing/2014/main" id="{CAB7B93C-4C93-217F-7825-9572DDB63696}"/>
              </a:ext>
            </a:extLst>
          </p:cNvPr>
          <p:cNvSpPr txBox="1"/>
          <p:nvPr/>
        </p:nvSpPr>
        <p:spPr>
          <a:xfrm>
            <a:off x="2591740" y="882255"/>
            <a:ext cx="8848261" cy="5357180"/>
          </a:xfrm>
          <a:prstGeom prst="rect">
            <a:avLst/>
          </a:prstGeom>
          <a:noFill/>
        </p:spPr>
        <p:txBody>
          <a:bodyPr wrap="square" rtlCol="0">
            <a:normAutofit/>
          </a:bodyPr>
          <a:lstStyle/>
          <a:p>
            <a:r>
              <a:rPr lang="fr-FR" dirty="0" err="1">
                <a:latin typeface="Comic Sans MS" panose="030F0902030302020204" pitchFamily="66" charset="0"/>
              </a:rPr>
              <a:t>What</a:t>
            </a:r>
            <a:r>
              <a:rPr lang="fr-FR" dirty="0">
                <a:latin typeface="Comic Sans MS" panose="030F0902030302020204" pitchFamily="66" charset="0"/>
              </a:rPr>
              <a:t> </a:t>
            </a:r>
            <a:r>
              <a:rPr lang="fr-FR" dirty="0" err="1">
                <a:latin typeface="Comic Sans MS" panose="030F0902030302020204" pitchFamily="66" charset="0"/>
              </a:rPr>
              <a:t>is</a:t>
            </a:r>
            <a:r>
              <a:rPr lang="fr-FR" dirty="0">
                <a:latin typeface="Comic Sans MS" panose="030F0902030302020204" pitchFamily="66" charset="0"/>
              </a:rPr>
              <a:t> </a:t>
            </a:r>
            <a:r>
              <a:rPr lang="fr-FR" dirty="0" err="1">
                <a:latin typeface="Comic Sans MS" panose="030F0902030302020204" pitchFamily="66" charset="0"/>
              </a:rPr>
              <a:t>Still</a:t>
            </a:r>
            <a:r>
              <a:rPr lang="fr-FR" dirty="0">
                <a:latin typeface="Comic Sans MS" panose="030F0902030302020204" pitchFamily="66" charset="0"/>
              </a:rPr>
              <a:t> </a:t>
            </a:r>
            <a:r>
              <a:rPr lang="fr-FR" dirty="0" err="1">
                <a:latin typeface="Comic Sans MS" panose="030F0902030302020204" pitchFamily="66" charset="0"/>
              </a:rPr>
              <a:t>needed</a:t>
            </a:r>
            <a:r>
              <a:rPr lang="fr-FR" dirty="0">
                <a:latin typeface="Comic Sans MS" panose="030F0902030302020204" pitchFamily="66" charset="0"/>
              </a:rPr>
              <a:t>?</a:t>
            </a:r>
          </a:p>
          <a:p>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we</a:t>
            </a:r>
            <a:r>
              <a:rPr lang="fr-FR" dirty="0">
                <a:latin typeface="Comic Sans MS" panose="030F0902030302020204" pitchFamily="66" charset="0"/>
              </a:rPr>
              <a:t> have a </a:t>
            </a:r>
            <a:r>
              <a:rPr lang="fr-FR" dirty="0" err="1">
                <a:latin typeface="Comic Sans MS" panose="030F0902030302020204" pitchFamily="66" charset="0"/>
              </a:rPr>
              <a:t>preliminary</a:t>
            </a:r>
            <a:r>
              <a:rPr lang="fr-FR" dirty="0">
                <a:latin typeface="Comic Sans MS" panose="030F0902030302020204" pitchFamily="66" charset="0"/>
              </a:rPr>
              <a:t> </a:t>
            </a:r>
            <a:r>
              <a:rPr lang="fr-FR" dirty="0" err="1">
                <a:latin typeface="Comic Sans MS" panose="030F0902030302020204" pitchFamily="66" charset="0"/>
              </a:rPr>
              <a:t>very</a:t>
            </a:r>
            <a:r>
              <a:rPr lang="fr-FR" dirty="0">
                <a:latin typeface="Comic Sans MS" panose="030F0902030302020204" pitchFamily="66" charset="0"/>
              </a:rPr>
              <a:t> primitive PACE STARE couple to test the STARE </a:t>
            </a:r>
            <a:r>
              <a:rPr lang="fr-FR" dirty="0" err="1">
                <a:latin typeface="Comic Sans MS" panose="030F0902030302020204" pitchFamily="66" charset="0"/>
              </a:rPr>
              <a:t>readout</a:t>
            </a:r>
            <a:r>
              <a:rPr lang="fr-FR" dirty="0">
                <a:latin typeface="Comic Sans MS" panose="030F0902030302020204" pitchFamily="66" charset="0"/>
              </a:rPr>
              <a:t>. It </a:t>
            </a:r>
            <a:r>
              <a:rPr lang="fr-FR" dirty="0" err="1">
                <a:latin typeface="Comic Sans MS" panose="030F0902030302020204" pitchFamily="66" charset="0"/>
              </a:rPr>
              <a:t>needs</a:t>
            </a:r>
            <a:r>
              <a:rPr lang="fr-FR" dirty="0">
                <a:latin typeface="Comic Sans MS" panose="030F0902030302020204" pitchFamily="66" charset="0"/>
              </a:rPr>
              <a:t> to </a:t>
            </a:r>
            <a:r>
              <a:rPr lang="fr-FR" dirty="0" err="1">
                <a:latin typeface="Comic Sans MS" panose="030F0902030302020204" pitchFamily="66" charset="0"/>
              </a:rPr>
              <a:t>be</a:t>
            </a:r>
            <a:r>
              <a:rPr lang="fr-FR" dirty="0">
                <a:latin typeface="Comic Sans MS" panose="030F0902030302020204" pitchFamily="66" charset="0"/>
              </a:rPr>
              <a:t> a </a:t>
            </a:r>
            <a:r>
              <a:rPr lang="fr-FR" dirty="0" err="1">
                <a:latin typeface="Comic Sans MS" panose="030F0902030302020204" pitchFamily="66" charset="0"/>
              </a:rPr>
              <a:t>complete</a:t>
            </a:r>
            <a:r>
              <a:rPr lang="fr-FR" dirty="0">
                <a:latin typeface="Comic Sans MS" panose="030F0902030302020204" pitchFamily="66" charset="0"/>
              </a:rPr>
              <a:t> V2 </a:t>
            </a:r>
            <a:r>
              <a:rPr lang="fr-FR" dirty="0" err="1">
                <a:latin typeface="Comic Sans MS" panose="030F0902030302020204" pitchFamily="66" charset="0"/>
              </a:rPr>
              <a:t>electronics</a:t>
            </a:r>
            <a:r>
              <a:rPr lang="fr-FR" dirty="0">
                <a:latin typeface="Comic Sans MS" panose="030F0902030302020204" pitchFamily="66" charset="0"/>
              </a:rPr>
              <a:t> </a:t>
            </a:r>
            <a:r>
              <a:rPr lang="fr-FR" dirty="0" err="1">
                <a:latin typeface="Comic Sans MS" panose="030F0902030302020204" pitchFamily="66" charset="0"/>
              </a:rPr>
              <a:t>crate</a:t>
            </a:r>
            <a:r>
              <a:rPr lang="fr-FR" dirty="0">
                <a:latin typeface="Comic Sans MS" panose="030F0902030302020204" pitchFamily="66" charset="0"/>
              </a:rPr>
              <a:t> </a:t>
            </a:r>
            <a:r>
              <a:rPr lang="fr-FR" dirty="0" err="1">
                <a:latin typeface="Comic Sans MS" panose="030F0902030302020204" pitchFamily="66" charset="0"/>
              </a:rPr>
              <a:t>with</a:t>
            </a:r>
            <a:r>
              <a:rPr lang="fr-FR" dirty="0">
                <a:latin typeface="Comic Sans MS" panose="030F0902030302020204" pitchFamily="66" charset="0"/>
              </a:rPr>
              <a:t> water </a:t>
            </a:r>
            <a:r>
              <a:rPr lang="fr-FR" dirty="0" err="1">
                <a:latin typeface="Comic Sans MS" panose="030F0902030302020204" pitchFamily="66" charset="0"/>
              </a:rPr>
              <a:t>cooling</a:t>
            </a:r>
            <a:r>
              <a:rPr lang="fr-FR" dirty="0">
                <a:latin typeface="Comic Sans MS" panose="030F0902030302020204" pitchFamily="66" charset="0"/>
              </a:rPr>
              <a:t> system to </a:t>
            </a:r>
            <a:r>
              <a:rPr lang="fr-FR" dirty="0" err="1">
                <a:latin typeface="Comic Sans MS" panose="030F0902030302020204" pitchFamily="66" charset="0"/>
              </a:rPr>
              <a:t>be</a:t>
            </a:r>
            <a:r>
              <a:rPr lang="fr-FR" dirty="0">
                <a:latin typeface="Comic Sans MS" panose="030F0902030302020204" pitchFamily="66" charset="0"/>
              </a:rPr>
              <a:t> as close as possible to the </a:t>
            </a:r>
            <a:r>
              <a:rPr lang="fr-FR" dirty="0" err="1">
                <a:latin typeface="Comic Sans MS" panose="030F0902030302020204" pitchFamily="66" charset="0"/>
              </a:rPr>
              <a:t>Legnaro</a:t>
            </a:r>
            <a:r>
              <a:rPr lang="fr-FR" dirty="0">
                <a:latin typeface="Comic Sans MS" panose="030F0902030302020204" pitchFamily="66" charset="0"/>
              </a:rPr>
              <a:t> V2 </a:t>
            </a:r>
            <a:r>
              <a:rPr lang="fr-FR" dirty="0" err="1">
                <a:latin typeface="Comic Sans MS" panose="030F0902030302020204" pitchFamily="66" charset="0"/>
              </a:rPr>
              <a:t>electronics</a:t>
            </a:r>
            <a:r>
              <a:rPr lang="fr-FR" dirty="0">
                <a:latin typeface="Comic Sans MS" panose="030F0902030302020204" pitchFamily="66" charset="0"/>
              </a:rPr>
              <a:t> </a:t>
            </a:r>
            <a:r>
              <a:rPr lang="fr-FR" dirty="0" err="1">
                <a:latin typeface="Comic Sans MS" panose="030F0902030302020204" pitchFamily="66" charset="0"/>
              </a:rPr>
              <a:t>installed</a:t>
            </a:r>
            <a:r>
              <a:rPr lang="fr-FR" dirty="0">
                <a:latin typeface="Comic Sans MS" panose="030F0902030302020204" pitchFamily="66" charset="0"/>
              </a:rPr>
              <a:t> </a:t>
            </a:r>
            <a:r>
              <a:rPr lang="fr-FR" dirty="0" err="1">
                <a:latin typeface="Comic Sans MS" panose="030F0902030302020204" pitchFamily="66" charset="0"/>
              </a:rPr>
              <a:t>now</a:t>
            </a:r>
            <a:r>
              <a:rPr lang="fr-FR" dirty="0">
                <a:latin typeface="Comic Sans MS" panose="030F0902030302020204" pitchFamily="66" charset="0"/>
              </a:rPr>
              <a:t>. </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We</a:t>
            </a:r>
            <a:r>
              <a:rPr lang="fr-FR" dirty="0">
                <a:latin typeface="Comic Sans MS" panose="030F0902030302020204" pitchFamily="66" charset="0"/>
              </a:rPr>
              <a:t> </a:t>
            </a:r>
            <a:r>
              <a:rPr lang="fr-FR" dirty="0" err="1">
                <a:latin typeface="Comic Sans MS" panose="030F0902030302020204" pitchFamily="66" charset="0"/>
              </a:rPr>
              <a:t>need</a:t>
            </a:r>
            <a:r>
              <a:rPr lang="fr-FR" dirty="0">
                <a:latin typeface="Comic Sans MS" panose="030F0902030302020204" pitchFamily="66" charset="0"/>
              </a:rPr>
              <a:t>  a High </a:t>
            </a:r>
            <a:r>
              <a:rPr lang="fr-FR" dirty="0" err="1">
                <a:latin typeface="Comic Sans MS" panose="030F0902030302020204" pitchFamily="66" charset="0"/>
              </a:rPr>
              <a:t>resolution</a:t>
            </a:r>
            <a:r>
              <a:rPr lang="fr-FR" dirty="0">
                <a:latin typeface="Comic Sans MS" panose="030F0902030302020204" pitchFamily="66" charset="0"/>
              </a:rPr>
              <a:t> </a:t>
            </a:r>
            <a:r>
              <a:rPr lang="fr-FR" dirty="0" err="1">
                <a:latin typeface="Comic Sans MS" panose="030F0902030302020204" pitchFamily="66" charset="0"/>
              </a:rPr>
              <a:t>low</a:t>
            </a:r>
            <a:r>
              <a:rPr lang="fr-FR" dirty="0">
                <a:latin typeface="Comic Sans MS" panose="030F0902030302020204" pitchFamily="66" charset="0"/>
              </a:rPr>
              <a:t> noise pulser to </a:t>
            </a:r>
            <a:r>
              <a:rPr lang="fr-FR" dirty="0" err="1">
                <a:latin typeface="Comic Sans MS" panose="030F0902030302020204" pitchFamily="66" charset="0"/>
              </a:rPr>
              <a:t>simulate</a:t>
            </a:r>
            <a:r>
              <a:rPr lang="fr-FR" dirty="0">
                <a:latin typeface="Comic Sans MS" panose="030F0902030302020204" pitchFamily="66" charset="0"/>
              </a:rPr>
              <a:t> detector </a:t>
            </a:r>
            <a:r>
              <a:rPr lang="fr-FR" dirty="0" err="1">
                <a:latin typeface="Comic Sans MS" panose="030F0902030302020204" pitchFamily="66" charset="0"/>
              </a:rPr>
              <a:t>preamplifier</a:t>
            </a:r>
            <a:r>
              <a:rPr lang="fr-FR" dirty="0">
                <a:latin typeface="Comic Sans MS" panose="030F0902030302020204" pitchFamily="66" charset="0"/>
              </a:rPr>
              <a:t> </a:t>
            </a:r>
            <a:r>
              <a:rPr lang="fr-FR" dirty="0" err="1">
                <a:latin typeface="Comic Sans MS" panose="030F0902030302020204" pitchFamily="66" charset="0"/>
              </a:rPr>
              <a:t>signals</a:t>
            </a:r>
            <a:r>
              <a:rPr lang="fr-FR" dirty="0">
                <a:latin typeface="Comic Sans MS" panose="030F0902030302020204" pitchFamily="66" charset="0"/>
              </a:rPr>
              <a:t> to the DIGIopt12 </a:t>
            </a:r>
            <a:r>
              <a:rPr lang="fr-FR" dirty="0" err="1">
                <a:latin typeface="Comic Sans MS" panose="030F0902030302020204" pitchFamily="66" charset="0"/>
              </a:rPr>
              <a:t>boards</a:t>
            </a:r>
            <a:r>
              <a:rPr lang="fr-FR" dirty="0">
                <a:latin typeface="Comic Sans MS" panose="030F0902030302020204" pitchFamily="66" charset="0"/>
              </a:rPr>
              <a:t> </a:t>
            </a:r>
            <a:r>
              <a:rPr lang="fr-FR" dirty="0" err="1">
                <a:latin typeface="Comic Sans MS" panose="030F0902030302020204" pitchFamily="66" charset="0"/>
              </a:rPr>
              <a:t>board</a:t>
            </a:r>
            <a:r>
              <a:rPr lang="fr-FR" dirty="0">
                <a:latin typeface="Comic Sans MS" panose="030F0902030302020204" pitchFamily="66" charset="0"/>
              </a:rPr>
              <a:t> and analyse the data contents of the PACE </a:t>
            </a:r>
            <a:r>
              <a:rPr lang="fr-FR" dirty="0" err="1">
                <a:latin typeface="Comic Sans MS" panose="030F0902030302020204" pitchFamily="66" charset="0"/>
              </a:rPr>
              <a:t>board</a:t>
            </a:r>
            <a:r>
              <a:rPr lang="fr-FR" dirty="0">
                <a:latin typeface="Comic Sans MS" panose="030F0902030302020204" pitchFamily="66" charset="0"/>
              </a:rPr>
              <a:t> and compare to </a:t>
            </a:r>
            <a:r>
              <a:rPr lang="fr-FR" dirty="0" err="1">
                <a:latin typeface="Comic Sans MS" panose="030F0902030302020204" pitchFamily="66" charset="0"/>
              </a:rPr>
              <a:t>Legnaro</a:t>
            </a:r>
            <a:r>
              <a:rPr lang="fr-FR" dirty="0">
                <a:latin typeface="Comic Sans MS" panose="030F0902030302020204" pitchFamily="66" charset="0"/>
              </a:rPr>
              <a:t> tests.</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We</a:t>
            </a:r>
            <a:r>
              <a:rPr lang="fr-FR" dirty="0">
                <a:latin typeface="Comic Sans MS" panose="030F0902030302020204" pitchFamily="66" charset="0"/>
              </a:rPr>
              <a:t> can have a scope of 48 channels for the AGATA monitoring system in </a:t>
            </a:r>
            <a:r>
              <a:rPr lang="fr-FR" dirty="0" err="1">
                <a:latin typeface="Comic Sans MS" panose="030F0902030302020204" pitchFamily="66" charset="0"/>
              </a:rPr>
              <a:t>order</a:t>
            </a:r>
            <a:r>
              <a:rPr lang="fr-FR" dirty="0">
                <a:latin typeface="Comic Sans MS" panose="030F0902030302020204" pitchFamily="66" charset="0"/>
              </a:rPr>
              <a:t> to </a:t>
            </a:r>
            <a:r>
              <a:rPr lang="fr-FR" dirty="0" err="1">
                <a:latin typeface="Comic Sans MS" panose="030F0902030302020204" pitchFamily="66" charset="0"/>
              </a:rPr>
              <a:t>see</a:t>
            </a:r>
            <a:r>
              <a:rPr lang="fr-FR" dirty="0">
                <a:latin typeface="Comic Sans MS" panose="030F0902030302020204" pitchFamily="66" charset="0"/>
              </a:rPr>
              <a:t> </a:t>
            </a:r>
            <a:r>
              <a:rPr lang="fr-FR" dirty="0" err="1">
                <a:latin typeface="Comic Sans MS" panose="030F0902030302020204" pitchFamily="66" charset="0"/>
              </a:rPr>
              <a:t>continuous</a:t>
            </a:r>
            <a:r>
              <a:rPr lang="fr-FR" dirty="0">
                <a:latin typeface="Comic Sans MS" panose="030F0902030302020204" pitchFamily="66" charset="0"/>
              </a:rPr>
              <a:t> </a:t>
            </a:r>
            <a:r>
              <a:rPr lang="fr-FR" dirty="0" err="1">
                <a:latin typeface="Comic Sans MS" panose="030F0902030302020204" pitchFamily="66" charset="0"/>
              </a:rPr>
              <a:t>triggered</a:t>
            </a:r>
            <a:r>
              <a:rPr lang="fr-FR" dirty="0">
                <a:latin typeface="Comic Sans MS" panose="030F0902030302020204" pitchFamily="66" charset="0"/>
              </a:rPr>
              <a:t> </a:t>
            </a:r>
            <a:r>
              <a:rPr lang="fr-FR" dirty="0" err="1">
                <a:latin typeface="Comic Sans MS" panose="030F0902030302020204" pitchFamily="66" charset="0"/>
              </a:rPr>
              <a:t>signals</a:t>
            </a:r>
            <a:r>
              <a:rPr lang="fr-FR" dirty="0">
                <a:latin typeface="Comic Sans MS" panose="030F0902030302020204" pitchFamily="66" charset="0"/>
              </a:rPr>
              <a:t>.</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The  DAQ box </a:t>
            </a:r>
            <a:r>
              <a:rPr lang="fr-FR" dirty="0" err="1">
                <a:latin typeface="Comic Sans MS" panose="030F0902030302020204" pitchFamily="66" charset="0"/>
              </a:rPr>
              <a:t>will</a:t>
            </a:r>
            <a:r>
              <a:rPr lang="fr-FR" dirty="0">
                <a:latin typeface="Comic Sans MS" panose="030F0902030302020204" pitchFamily="66" charset="0"/>
              </a:rPr>
              <a:t> </a:t>
            </a:r>
            <a:r>
              <a:rPr lang="fr-FR" dirty="0" err="1">
                <a:latin typeface="Comic Sans MS" panose="030F0902030302020204" pitchFamily="66" charset="0"/>
              </a:rPr>
              <a:t>be</a:t>
            </a:r>
            <a:r>
              <a:rPr lang="fr-FR" dirty="0">
                <a:latin typeface="Comic Sans MS" panose="030F0902030302020204" pitchFamily="66" charset="0"/>
              </a:rPr>
              <a:t> </a:t>
            </a:r>
            <a:r>
              <a:rPr lang="fr-FR" dirty="0" err="1">
                <a:latin typeface="Comic Sans MS" panose="030F0902030302020204" pitchFamily="66" charset="0"/>
              </a:rPr>
              <a:t>connected</a:t>
            </a:r>
            <a:r>
              <a:rPr lang="fr-FR" dirty="0">
                <a:latin typeface="Comic Sans MS" panose="030F0902030302020204" pitchFamily="66" charset="0"/>
              </a:rPr>
              <a:t> to a 100 </a:t>
            </a:r>
            <a:r>
              <a:rPr lang="fr-FR" dirty="0" err="1">
                <a:latin typeface="Comic Sans MS" panose="030F0902030302020204" pitchFamily="66" charset="0"/>
              </a:rPr>
              <a:t>Gbps</a:t>
            </a:r>
            <a:r>
              <a:rPr lang="fr-FR" dirty="0">
                <a:latin typeface="Comic Sans MS" panose="030F0902030302020204" pitchFamily="66" charset="0"/>
              </a:rPr>
              <a:t> </a:t>
            </a:r>
            <a:r>
              <a:rPr lang="fr-FR" dirty="0" err="1">
                <a:latin typeface="Comic Sans MS" panose="030F0902030302020204" pitchFamily="66" charset="0"/>
              </a:rPr>
              <a:t>link</a:t>
            </a:r>
            <a:r>
              <a:rPr lang="fr-FR" dirty="0">
                <a:latin typeface="Comic Sans MS" panose="030F0902030302020204" pitchFamily="66" charset="0"/>
              </a:rPr>
              <a:t> to </a:t>
            </a:r>
            <a:r>
              <a:rPr lang="fr-FR" dirty="0" err="1">
                <a:latin typeface="Comic Sans MS" panose="030F0902030302020204" pitchFamily="66" charset="0"/>
              </a:rPr>
              <a:t>qualify</a:t>
            </a:r>
            <a:r>
              <a:rPr lang="fr-FR" dirty="0">
                <a:latin typeface="Comic Sans MS" panose="030F0902030302020204" pitchFamily="66" charset="0"/>
              </a:rPr>
              <a:t> </a:t>
            </a:r>
            <a:r>
              <a:rPr lang="fr-FR" dirty="0" err="1">
                <a:latin typeface="Comic Sans MS" panose="030F0902030302020204" pitchFamily="66" charset="0"/>
              </a:rPr>
              <a:t>reliability</a:t>
            </a:r>
            <a:r>
              <a:rPr lang="fr-FR" dirty="0">
                <a:latin typeface="Comic Sans MS" panose="030F0902030302020204" pitchFamily="66" charset="0"/>
              </a:rPr>
              <a:t> .</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All </a:t>
            </a:r>
            <a:r>
              <a:rPr lang="fr-FR" dirty="0" err="1">
                <a:latin typeface="Comic Sans MS" panose="030F0902030302020204" pitchFamily="66" charset="0"/>
              </a:rPr>
              <a:t>this</a:t>
            </a:r>
            <a:r>
              <a:rPr lang="fr-FR" dirty="0">
                <a:latin typeface="Comic Sans MS" panose="030F0902030302020204" pitchFamily="66" charset="0"/>
              </a:rPr>
              <a:t> </a:t>
            </a:r>
            <a:r>
              <a:rPr lang="fr-FR" dirty="0" err="1">
                <a:latin typeface="Comic Sans MS" panose="030F0902030302020204" pitchFamily="66" charset="0"/>
              </a:rPr>
              <a:t>development</a:t>
            </a:r>
            <a:r>
              <a:rPr lang="fr-FR" dirty="0">
                <a:latin typeface="Comic Sans MS" panose="030F0902030302020204" pitchFamily="66" charset="0"/>
              </a:rPr>
              <a:t> </a:t>
            </a:r>
            <a:r>
              <a:rPr lang="fr-FR" dirty="0" err="1">
                <a:latin typeface="Comic Sans MS" panose="030F0902030302020204" pitchFamily="66" charset="0"/>
              </a:rPr>
              <a:t>is</a:t>
            </a:r>
            <a:r>
              <a:rPr lang="fr-FR" dirty="0">
                <a:latin typeface="Comic Sans MS" panose="030F0902030302020204" pitchFamily="66" charset="0"/>
              </a:rPr>
              <a:t> </a:t>
            </a:r>
            <a:r>
              <a:rPr lang="fr-FR" dirty="0" err="1">
                <a:latin typeface="Comic Sans MS" panose="030F0902030302020204" pitchFamily="66" charset="0"/>
              </a:rPr>
              <a:t>done</a:t>
            </a:r>
            <a:r>
              <a:rPr lang="fr-FR" dirty="0">
                <a:latin typeface="Comic Sans MS" panose="030F0902030302020204" pitchFamily="66" charset="0"/>
              </a:rPr>
              <a:t> </a:t>
            </a:r>
            <a:r>
              <a:rPr lang="fr-FR" dirty="0" err="1">
                <a:latin typeface="Comic Sans MS" panose="030F0902030302020204" pitchFamily="66" charset="0"/>
              </a:rPr>
              <a:t>is</a:t>
            </a:r>
            <a:r>
              <a:rPr lang="fr-FR" dirty="0">
                <a:latin typeface="Comic Sans MS" panose="030F0902030302020204" pitchFamily="66" charset="0"/>
              </a:rPr>
              <a:t> </a:t>
            </a:r>
            <a:r>
              <a:rPr lang="fr-FR" dirty="0" err="1">
                <a:latin typeface="Comic Sans MS" panose="030F0902030302020204" pitchFamily="66" charset="0"/>
              </a:rPr>
              <a:t>parallel</a:t>
            </a:r>
            <a:endParaRPr lang="fr-FR" dirty="0">
              <a:latin typeface="Comic Sans MS" panose="030F0902030302020204" pitchFamily="66" charset="0"/>
            </a:endParaRPr>
          </a:p>
        </p:txBody>
      </p:sp>
    </p:spTree>
    <p:extLst>
      <p:ext uri="{BB962C8B-B14F-4D97-AF65-F5344CB8AC3E}">
        <p14:creationId xmlns:p14="http://schemas.microsoft.com/office/powerpoint/2010/main" val="103550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DAFF9885-B41D-4CE4-A3D5-51493C1ACE40}"/>
              </a:ext>
            </a:extLst>
          </p:cNvPr>
          <p:cNvSpPr>
            <a:spLocks noGrp="1"/>
          </p:cNvSpPr>
          <p:nvPr>
            <p:ph type="dt" sz="half" idx="10"/>
          </p:nvPr>
        </p:nvSpPr>
        <p:spPr/>
        <p:txBody>
          <a:bodyPr/>
          <a:lstStyle/>
          <a:p>
            <a:r>
              <a:rPr lang="fr-FR">
                <a:latin typeface="Comic Sans MS" panose="030F0902030302020204" pitchFamily="66" charset="0"/>
              </a:rPr>
              <a:t>29/05/2026</a:t>
            </a:r>
            <a:endParaRPr lang="fr-FR" dirty="0">
              <a:latin typeface="Comic Sans MS" panose="030F0902030302020204" pitchFamily="66" charset="0"/>
            </a:endParaRPr>
          </a:p>
        </p:txBody>
      </p:sp>
      <p:sp>
        <p:nvSpPr>
          <p:cNvPr id="7" name="Espace réservé du pied de page 6">
            <a:extLst>
              <a:ext uri="{FF2B5EF4-FFF2-40B4-BE49-F238E27FC236}">
                <a16:creationId xmlns:a16="http://schemas.microsoft.com/office/drawing/2014/main" id="{A63D5303-B166-4332-AB2F-D8730B06786C}"/>
              </a:ext>
            </a:extLst>
          </p:cNvPr>
          <p:cNvSpPr>
            <a:spLocks noGrp="1"/>
          </p:cNvSpPr>
          <p:nvPr>
            <p:ph type="ftr" sz="quarter" idx="11"/>
          </p:nvPr>
        </p:nvSpPr>
        <p:spPr/>
        <p:txBody>
          <a:bodyPr/>
          <a:lstStyle/>
          <a:p>
            <a:r>
              <a:rPr lang="fr-FR">
                <a:latin typeface="Comic Sans MS" panose="030F0902030302020204" pitchFamily="66" charset="0"/>
              </a:rPr>
              <a:t>AGATA IJCLAB 2026</a:t>
            </a:r>
            <a:endParaRPr lang="fr-FR" dirty="0">
              <a:latin typeface="Comic Sans MS" panose="030F0902030302020204" pitchFamily="66" charset="0"/>
            </a:endParaRPr>
          </a:p>
        </p:txBody>
      </p:sp>
      <p:sp>
        <p:nvSpPr>
          <p:cNvPr id="8" name="Espace réservé du numéro de diapositive 7">
            <a:extLst>
              <a:ext uri="{FF2B5EF4-FFF2-40B4-BE49-F238E27FC236}">
                <a16:creationId xmlns:a16="http://schemas.microsoft.com/office/drawing/2014/main" id="{C5DEE6E4-B223-43D2-9A7B-4A444D47C877}"/>
              </a:ext>
            </a:extLst>
          </p:cNvPr>
          <p:cNvSpPr>
            <a:spLocks noGrp="1"/>
          </p:cNvSpPr>
          <p:nvPr>
            <p:ph type="sldNum" sz="quarter" idx="12"/>
          </p:nvPr>
        </p:nvSpPr>
        <p:spPr/>
        <p:txBody>
          <a:bodyPr/>
          <a:lstStyle/>
          <a:p>
            <a:fld id="{77E71596-5F9D-49C5-9701-16B3CA54319D}" type="slidenum">
              <a:rPr lang="fr-FR" smtClean="0">
                <a:latin typeface="Comic Sans MS" panose="030F0902030302020204" pitchFamily="66" charset="0"/>
              </a:rPr>
              <a:pPr/>
              <a:t>9</a:t>
            </a:fld>
            <a:endParaRPr lang="fr-FR" dirty="0">
              <a:latin typeface="Comic Sans MS" panose="030F0902030302020204" pitchFamily="66" charset="0"/>
            </a:endParaRPr>
          </a:p>
        </p:txBody>
      </p:sp>
      <p:sp>
        <p:nvSpPr>
          <p:cNvPr id="9" name="Titre 8">
            <a:extLst>
              <a:ext uri="{FF2B5EF4-FFF2-40B4-BE49-F238E27FC236}">
                <a16:creationId xmlns:a16="http://schemas.microsoft.com/office/drawing/2014/main" id="{970BFB4E-72A0-4AD1-8D87-25A0C0493FA4}"/>
              </a:ext>
            </a:extLst>
          </p:cNvPr>
          <p:cNvSpPr>
            <a:spLocks noGrp="1"/>
          </p:cNvSpPr>
          <p:nvPr>
            <p:ph type="title"/>
          </p:nvPr>
        </p:nvSpPr>
        <p:spPr>
          <a:xfrm>
            <a:off x="2591740" y="169117"/>
            <a:ext cx="3876912" cy="488983"/>
          </a:xfrm>
        </p:spPr>
        <p:txBody>
          <a:bodyPr>
            <a:normAutofit/>
          </a:bodyPr>
          <a:lstStyle/>
          <a:p>
            <a:r>
              <a:rPr lang="fr-FR" sz="2400" b="0" dirty="0">
                <a:latin typeface="Comic Sans MS" panose="030F0902030302020204" pitchFamily="66" charset="0"/>
              </a:rPr>
              <a:t>First Full qualification</a:t>
            </a:r>
          </a:p>
        </p:txBody>
      </p:sp>
      <p:sp>
        <p:nvSpPr>
          <p:cNvPr id="3" name="ZoneTexte 2">
            <a:extLst>
              <a:ext uri="{FF2B5EF4-FFF2-40B4-BE49-F238E27FC236}">
                <a16:creationId xmlns:a16="http://schemas.microsoft.com/office/drawing/2014/main" id="{CAB7B93C-4C93-217F-7825-9572DDB63696}"/>
              </a:ext>
            </a:extLst>
          </p:cNvPr>
          <p:cNvSpPr txBox="1"/>
          <p:nvPr/>
        </p:nvSpPr>
        <p:spPr>
          <a:xfrm>
            <a:off x="1593028" y="1293098"/>
            <a:ext cx="8848261" cy="4745237"/>
          </a:xfrm>
          <a:prstGeom prst="rect">
            <a:avLst/>
          </a:prstGeom>
          <a:noFill/>
        </p:spPr>
        <p:txBody>
          <a:bodyPr wrap="square" rtlCol="0">
            <a:normAutofit/>
          </a:bodyPr>
          <a:lstStyle/>
          <a:p>
            <a:endParaRPr lang="fr-FR" dirty="0">
              <a:latin typeface="Comic Sans MS" panose="030F0902030302020204" pitchFamily="66" charset="0"/>
            </a:endParaRPr>
          </a:p>
          <a:p>
            <a:pPr marL="285750" indent="-285750">
              <a:buFont typeface="Arial" panose="020B0604020202020204" pitchFamily="34" charset="0"/>
              <a:buChar char="•"/>
            </a:pPr>
            <a:r>
              <a:rPr lang="en-US" dirty="0">
                <a:latin typeface="Comic Sans MS" panose="030F0902030302020204" pitchFamily="66" charset="0"/>
              </a:rPr>
              <a:t>This test was done in Orsay with the STARE Dream Team (IP2I IPHC and IJCLAB).</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Several</a:t>
            </a:r>
            <a:r>
              <a:rPr lang="fr-FR" dirty="0">
                <a:latin typeface="Comic Sans MS" panose="030F0902030302020204" pitchFamily="66" charset="0"/>
              </a:rPr>
              <a:t> tests </a:t>
            </a:r>
            <a:r>
              <a:rPr lang="fr-FR" dirty="0" err="1">
                <a:latin typeface="Comic Sans MS" panose="030F0902030302020204" pitchFamily="66" charset="0"/>
              </a:rPr>
              <a:t>were</a:t>
            </a:r>
            <a:r>
              <a:rPr lang="fr-FR" dirty="0">
                <a:latin typeface="Comic Sans MS" panose="030F0902030302020204" pitchFamily="66" charset="0"/>
              </a:rPr>
              <a:t> made on March 2026 to </a:t>
            </a:r>
            <a:r>
              <a:rPr lang="fr-FR" dirty="0" err="1">
                <a:latin typeface="Comic Sans MS" panose="030F0902030302020204" pitchFamily="66" charset="0"/>
              </a:rPr>
              <a:t>stamp</a:t>
            </a:r>
            <a:r>
              <a:rPr lang="fr-FR" dirty="0">
                <a:latin typeface="Comic Sans MS" panose="030F0902030302020204" pitchFamily="66" charset="0"/>
              </a:rPr>
              <a:t> the use or not of the RUDP </a:t>
            </a:r>
            <a:r>
              <a:rPr lang="fr-FR" dirty="0" err="1">
                <a:latin typeface="Comic Sans MS" panose="030F0902030302020204" pitchFamily="66" charset="0"/>
              </a:rPr>
              <a:t>inside</a:t>
            </a:r>
            <a:r>
              <a:rPr lang="fr-FR" dirty="0">
                <a:latin typeface="Comic Sans MS" panose="030F0902030302020204" pitchFamily="66" charset="0"/>
              </a:rPr>
              <a:t> the STARE for data </a:t>
            </a:r>
            <a:r>
              <a:rPr lang="fr-FR" dirty="0" err="1">
                <a:latin typeface="Comic Sans MS" panose="030F0902030302020204" pitchFamily="66" charset="0"/>
              </a:rPr>
              <a:t>quality</a:t>
            </a:r>
            <a:r>
              <a:rPr lang="fr-FR" dirty="0">
                <a:latin typeface="Comic Sans MS" panose="030F0902030302020204" pitchFamily="66" charset="0"/>
              </a:rPr>
              <a:t> </a:t>
            </a:r>
            <a:r>
              <a:rPr lang="fr-FR" dirty="0" err="1">
                <a:latin typeface="Comic Sans MS" panose="030F0902030302020204" pitchFamily="66" charset="0"/>
              </a:rPr>
              <a:t>insurance</a:t>
            </a:r>
            <a:r>
              <a:rPr lang="fr-FR" dirty="0">
                <a:latin typeface="Comic Sans MS" panose="030F0902030302020204" pitchFamily="66" charset="0"/>
              </a:rPr>
              <a:t>. </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err="1">
                <a:latin typeface="Comic Sans MS" panose="030F0902030302020204" pitchFamily="66" charset="0"/>
              </a:rPr>
              <a:t>Several</a:t>
            </a:r>
            <a:r>
              <a:rPr lang="fr-FR" dirty="0">
                <a:latin typeface="Comic Sans MS" panose="030F0902030302020204" pitchFamily="66" charset="0"/>
              </a:rPr>
              <a:t> configurations </a:t>
            </a:r>
            <a:r>
              <a:rPr lang="fr-FR" dirty="0" err="1">
                <a:latin typeface="Comic Sans MS" panose="030F0902030302020204" pitchFamily="66" charset="0"/>
              </a:rPr>
              <a:t>were</a:t>
            </a:r>
            <a:r>
              <a:rPr lang="fr-FR" dirty="0">
                <a:latin typeface="Comic Sans MS" panose="030F0902030302020204" pitchFamily="66" charset="0"/>
              </a:rPr>
              <a:t> </a:t>
            </a:r>
            <a:r>
              <a:rPr lang="fr-FR" dirty="0" err="1">
                <a:latin typeface="Comic Sans MS" panose="030F0902030302020204" pitchFamily="66" charset="0"/>
              </a:rPr>
              <a:t>programmed</a:t>
            </a:r>
            <a:r>
              <a:rPr lang="fr-FR" dirty="0">
                <a:latin typeface="Comic Sans MS" panose="030F0902030302020204" pitchFamily="66" charset="0"/>
              </a:rPr>
              <a:t> by the </a:t>
            </a:r>
            <a:r>
              <a:rPr lang="fr-FR" dirty="0" err="1">
                <a:latin typeface="Comic Sans MS" panose="030F0902030302020204" pitchFamily="66" charset="0"/>
              </a:rPr>
              <a:t>Topology</a:t>
            </a:r>
            <a:r>
              <a:rPr lang="fr-FR" dirty="0">
                <a:latin typeface="Comic Sans MS" panose="030F0902030302020204" pitchFamily="66" charset="0"/>
              </a:rPr>
              <a:t> Manager to </a:t>
            </a:r>
            <a:r>
              <a:rPr lang="fr-FR" dirty="0" err="1">
                <a:latin typeface="Comic Sans MS" panose="030F0902030302020204" pitchFamily="66" charset="0"/>
              </a:rPr>
              <a:t>transfer</a:t>
            </a:r>
            <a:r>
              <a:rPr lang="fr-FR" dirty="0">
                <a:latin typeface="Comic Sans MS" panose="030F0902030302020204" pitchFamily="66" charset="0"/>
              </a:rPr>
              <a:t> data at </a:t>
            </a:r>
            <a:r>
              <a:rPr lang="fr-FR" dirty="0" err="1">
                <a:latin typeface="Comic Sans MS" panose="030F0902030302020204" pitchFamily="66" charset="0"/>
              </a:rPr>
              <a:t>different</a:t>
            </a:r>
            <a:r>
              <a:rPr lang="fr-FR" dirty="0">
                <a:latin typeface="Comic Sans MS" panose="030F0902030302020204" pitchFamily="66" charset="0"/>
              </a:rPr>
              <a:t> rates and </a:t>
            </a:r>
            <a:r>
              <a:rPr lang="fr-FR" dirty="0" err="1">
                <a:latin typeface="Comic Sans MS" panose="030F0902030302020204" pitchFamily="66" charset="0"/>
              </a:rPr>
              <a:t>different</a:t>
            </a:r>
            <a:r>
              <a:rPr lang="fr-FR" dirty="0">
                <a:latin typeface="Comic Sans MS" panose="030F0902030302020204" pitchFamily="66" charset="0"/>
              </a:rPr>
              <a:t> use (soft </a:t>
            </a:r>
            <a:r>
              <a:rPr lang="fr-FR" dirty="0" err="1">
                <a:latin typeface="Comic Sans MS" panose="030F0902030302020204" pitchFamily="66" charset="0"/>
              </a:rPr>
              <a:t>emulator</a:t>
            </a:r>
            <a:r>
              <a:rPr lang="fr-FR" dirty="0">
                <a:latin typeface="Comic Sans MS" panose="030F0902030302020204" pitchFamily="66" charset="0"/>
              </a:rPr>
              <a:t>, AGATA </a:t>
            </a:r>
            <a:r>
              <a:rPr lang="fr-FR" dirty="0" err="1">
                <a:latin typeface="Comic Sans MS" panose="030F0902030302020204" pitchFamily="66" charset="0"/>
              </a:rPr>
              <a:t>events</a:t>
            </a:r>
            <a:r>
              <a:rPr lang="fr-FR" dirty="0">
                <a:latin typeface="Comic Sans MS" panose="030F0902030302020204" pitchFamily="66" charset="0"/>
              </a:rPr>
              <a:t>, and monitoring).</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Start </a:t>
            </a:r>
            <a:r>
              <a:rPr lang="fr-FR" dirty="0" err="1">
                <a:latin typeface="Comic Sans MS" panose="030F0902030302020204" pitchFamily="66" charset="0"/>
              </a:rPr>
              <a:t>with</a:t>
            </a:r>
            <a:r>
              <a:rPr lang="fr-FR" dirty="0">
                <a:latin typeface="Comic Sans MS" panose="030F0902030302020204" pitchFamily="66" charset="0"/>
              </a:rPr>
              <a:t> 18 links and go up to 24 (plus 6 soft </a:t>
            </a:r>
            <a:r>
              <a:rPr lang="fr-FR" dirty="0" err="1">
                <a:latin typeface="Comic Sans MS" panose="030F0902030302020204" pitchFamily="66" charset="0"/>
              </a:rPr>
              <a:t>emulators</a:t>
            </a:r>
            <a:r>
              <a:rPr lang="fr-FR" dirty="0">
                <a:latin typeface="Comic Sans MS" panose="030F0902030302020204" pitchFamily="66" charset="0"/>
              </a:rPr>
              <a:t> </a:t>
            </a:r>
            <a:r>
              <a:rPr lang="fr-FR" dirty="0" err="1">
                <a:latin typeface="Comic Sans MS" panose="030F0902030302020204" pitchFamily="66" charset="0"/>
              </a:rPr>
              <a:t>from</a:t>
            </a:r>
            <a:r>
              <a:rPr lang="fr-FR" dirty="0">
                <a:latin typeface="Comic Sans MS" panose="030F0902030302020204" pitchFamily="66" charset="0"/>
              </a:rPr>
              <a:t> the C6400)</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18 links come </a:t>
            </a:r>
            <a:r>
              <a:rPr lang="fr-FR" dirty="0" err="1">
                <a:latin typeface="Comic Sans MS" panose="030F0902030302020204" pitchFamily="66" charset="0"/>
              </a:rPr>
              <a:t>from</a:t>
            </a:r>
            <a:r>
              <a:rPr lang="fr-FR" dirty="0">
                <a:latin typeface="Comic Sans MS" panose="030F0902030302020204" pitchFamily="66" charset="0"/>
              </a:rPr>
              <a:t> 12 </a:t>
            </a:r>
            <a:r>
              <a:rPr lang="fr-FR" dirty="0" err="1">
                <a:latin typeface="Comic Sans MS" panose="030F0902030302020204" pitchFamily="66" charset="0"/>
              </a:rPr>
              <a:t>link</a:t>
            </a:r>
            <a:r>
              <a:rPr lang="fr-FR" dirty="0">
                <a:latin typeface="Comic Sans MS" panose="030F0902030302020204" pitchFamily="66" charset="0"/>
              </a:rPr>
              <a:t> </a:t>
            </a:r>
            <a:r>
              <a:rPr lang="fr-FR" dirty="0" err="1">
                <a:latin typeface="Comic Sans MS" panose="030F0902030302020204" pitchFamily="66" charset="0"/>
              </a:rPr>
              <a:t>crate</a:t>
            </a:r>
            <a:r>
              <a:rPr lang="fr-FR" dirty="0">
                <a:latin typeface="Comic Sans MS" panose="030F0902030302020204" pitchFamily="66" charset="0"/>
              </a:rPr>
              <a:t>, 1 </a:t>
            </a:r>
            <a:r>
              <a:rPr lang="fr-FR" dirty="0" err="1">
                <a:latin typeface="Comic Sans MS" panose="030F0902030302020204" pitchFamily="66" charset="0"/>
              </a:rPr>
              <a:t>stare</a:t>
            </a:r>
            <a:r>
              <a:rPr lang="fr-FR" dirty="0">
                <a:latin typeface="Comic Sans MS" panose="030F0902030302020204" pitchFamily="66" charset="0"/>
              </a:rPr>
              <a:t> Tb and 1 PACE STARE module.</a:t>
            </a:r>
          </a:p>
          <a:p>
            <a:pPr marL="285750" indent="-285750">
              <a:buFont typeface="Arial" panose="020B0604020202020204" pitchFamily="34" charset="0"/>
              <a:buChar char="•"/>
            </a:pPr>
            <a:endParaRPr lang="fr-FR" dirty="0">
              <a:latin typeface="Comic Sans MS" panose="030F0902030302020204" pitchFamily="66" charset="0"/>
            </a:endParaRPr>
          </a:p>
          <a:p>
            <a:pPr marL="285750" indent="-285750">
              <a:buFont typeface="Arial" panose="020B0604020202020204" pitchFamily="34" charset="0"/>
              <a:buChar char="•"/>
            </a:pPr>
            <a:r>
              <a:rPr lang="fr-FR" dirty="0">
                <a:latin typeface="Comic Sans MS" panose="030F0902030302020204" pitchFamily="66" charset="0"/>
              </a:rPr>
              <a:t>The  DAQ box @ Bat. 206 </a:t>
            </a:r>
            <a:r>
              <a:rPr lang="fr-FR" dirty="0" err="1">
                <a:latin typeface="Comic Sans MS" panose="030F0902030302020204" pitchFamily="66" charset="0"/>
              </a:rPr>
              <a:t>connected</a:t>
            </a:r>
            <a:r>
              <a:rPr lang="fr-FR" dirty="0">
                <a:latin typeface="Comic Sans MS" panose="030F0902030302020204" pitchFamily="66" charset="0"/>
              </a:rPr>
              <a:t> to a 100 Gbps </a:t>
            </a:r>
            <a:r>
              <a:rPr lang="fr-FR" dirty="0" err="1">
                <a:latin typeface="Comic Sans MS" panose="030F0902030302020204" pitchFamily="66" charset="0"/>
              </a:rPr>
              <a:t>link</a:t>
            </a:r>
            <a:r>
              <a:rPr lang="fr-FR" dirty="0">
                <a:latin typeface="Comic Sans MS" panose="030F0902030302020204" pitchFamily="66" charset="0"/>
              </a:rPr>
              <a:t> to </a:t>
            </a:r>
            <a:r>
              <a:rPr lang="fr-FR" dirty="0" err="1">
                <a:latin typeface="Comic Sans MS" panose="030F0902030302020204" pitchFamily="66" charset="0"/>
              </a:rPr>
              <a:t>qualify</a:t>
            </a:r>
            <a:r>
              <a:rPr lang="fr-FR" dirty="0">
                <a:latin typeface="Comic Sans MS" panose="030F0902030302020204" pitchFamily="66" charset="0"/>
              </a:rPr>
              <a:t> </a:t>
            </a:r>
            <a:r>
              <a:rPr lang="fr-FR" dirty="0" err="1">
                <a:latin typeface="Comic Sans MS" panose="030F0902030302020204" pitchFamily="66" charset="0"/>
              </a:rPr>
              <a:t>reliability</a:t>
            </a:r>
            <a:r>
              <a:rPr lang="fr-FR" dirty="0">
                <a:latin typeface="Comic Sans MS" panose="030F0902030302020204" pitchFamily="66" charset="0"/>
              </a:rPr>
              <a:t> .</a:t>
            </a:r>
          </a:p>
          <a:p>
            <a:pPr marL="285750" indent="-285750">
              <a:buFont typeface="Arial" panose="020B0604020202020204" pitchFamily="34" charset="0"/>
              <a:buChar char="•"/>
            </a:pPr>
            <a:endParaRPr lang="fr-FR" dirty="0">
              <a:latin typeface="Comic Sans MS" panose="030F0902030302020204" pitchFamily="66" charset="0"/>
            </a:endParaRPr>
          </a:p>
        </p:txBody>
      </p:sp>
    </p:spTree>
    <p:extLst>
      <p:ext uri="{BB962C8B-B14F-4D97-AF65-F5344CB8AC3E}">
        <p14:creationId xmlns:p14="http://schemas.microsoft.com/office/powerpoint/2010/main" val="88674044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6399</TotalTime>
  <Words>2334</Words>
  <Application>Microsoft Macintosh PowerPoint</Application>
  <PresentationFormat>Grand écran</PresentationFormat>
  <Paragraphs>357</Paragraphs>
  <Slides>33</Slides>
  <Notes>0</Notes>
  <HiddenSlides>0</HiddenSlides>
  <MMClips>1</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33</vt:i4>
      </vt:variant>
    </vt:vector>
  </HeadingPairs>
  <TitlesOfParts>
    <vt:vector size="42" baseType="lpstr">
      <vt:lpstr>Arial</vt:lpstr>
      <vt:lpstr>Calibri</vt:lpstr>
      <vt:lpstr>Calibri Light</vt:lpstr>
      <vt:lpstr>Comic Sans MS</vt:lpstr>
      <vt:lpstr>Symbol</vt:lpstr>
      <vt:lpstr>Times New Roman</vt:lpstr>
      <vt:lpstr>Wingdings</vt:lpstr>
      <vt:lpstr>Thème Office</vt:lpstr>
      <vt:lpstr>1_Thème Office</vt:lpstr>
      <vt:lpstr>Présentation PowerPoint</vt:lpstr>
      <vt:lpstr>Outline</vt:lpstr>
      <vt:lpstr>When did the idea germinate</vt:lpstr>
      <vt:lpstr>When did the idea germinate</vt:lpstr>
      <vt:lpstr>12 Link Bay characteristics</vt:lpstr>
      <vt:lpstr>12 Link Bay functionalities</vt:lpstr>
      <vt:lpstr>12 Link Bay functionalities</vt:lpstr>
      <vt:lpstr>12 Link Bay functionalities</vt:lpstr>
      <vt:lpstr>First Full qualification</vt:lpstr>
      <vt:lpstr>First Full qualification</vt:lpstr>
      <vt:lpstr>First Full qualification</vt:lpstr>
      <vt:lpstr>First Full qualification</vt:lpstr>
      <vt:lpstr>First Full qualification</vt:lpstr>
      <vt:lpstr>First Full qualification</vt:lpstr>
      <vt:lpstr>First Full qualification</vt:lpstr>
      <vt:lpstr>EMC @ LNL April 2026</vt:lpstr>
      <vt:lpstr>EMC Development Plan</vt:lpstr>
      <vt:lpstr>EMC Development Plan</vt:lpstr>
      <vt:lpstr>EMC @ LNL April 2026</vt:lpstr>
      <vt:lpstr>EMC @ LNL April 2026</vt:lpstr>
      <vt:lpstr>EMC @ LNL April 2026</vt:lpstr>
      <vt:lpstr>EMC @ LNL April 2026</vt:lpstr>
      <vt:lpstr>EMC @ LNL April 2026</vt:lpstr>
      <vt:lpstr>EMC @ LNL April 2026</vt:lpstr>
      <vt:lpstr>EMC @ LNL April 2026</vt:lpstr>
      <vt:lpstr>EMC @ LNL April 2026</vt:lpstr>
      <vt:lpstr>EMC @ LNL April 2026</vt:lpstr>
      <vt:lpstr>EMC @ LNL April 2026</vt:lpstr>
      <vt:lpstr>EMC @ LNL April 2026</vt:lpstr>
      <vt:lpstr>EMC @ LNL April 2026</vt:lpstr>
      <vt:lpstr>EMC @ LNL April 2026</vt:lpstr>
      <vt:lpstr>EMC @ LNL April 2026</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Xavier Lafay</dc:creator>
  <cp:lastModifiedBy>Nabil Karkour</cp:lastModifiedBy>
  <cp:revision>63</cp:revision>
  <dcterms:created xsi:type="dcterms:W3CDTF">2023-07-03T08:02:56Z</dcterms:created>
  <dcterms:modified xsi:type="dcterms:W3CDTF">2026-05-29T13:14:49Z</dcterms:modified>
</cp:coreProperties>
</file>