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2" r:id="rId12"/>
    <p:sldId id="280" r:id="rId13"/>
    <p:sldId id="281" r:id="rId14"/>
    <p:sldId id="284" r:id="rId15"/>
    <p:sldId id="283" r:id="rId16"/>
    <p:sldId id="285" r:id="rId17"/>
    <p:sldId id="286" r:id="rId18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4365-2814-334D-9DD3-A6BFD77AD72C}" type="datetimeFigureOut">
              <a:rPr lang="en-FR" smtClean="0"/>
              <a:t>29/05/2026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88C3-B6B5-B24E-AF78-B0E07F92731F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6956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AMS mounted on the ISS to measure antimatter in cosmic 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D88C3-B6B5-B24E-AF78-B0E07F92731F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936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03CE-6464-0EE9-E5C5-8293B1C5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3FB73-6C16-184E-1A57-8861695AD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225B4-6517-B254-A35F-38374A66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8C9-39F8-5D45-A793-6451660C37FA}" type="datetime1">
              <a:rPr lang="fr-FR" smtClean="0"/>
              <a:t>29/05/2026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0BE5-27B2-8C3D-980A-E3E00A3C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D4696-9209-CCED-7DC3-56FCE381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3266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B134-0FDF-7A1E-5E7D-293D7C6D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06E8E-E0D3-7B92-1D28-80F16E95A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5B36F-B013-549A-3AB6-A2A8DF399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2E7B-AE80-A54D-92D9-01440ED49780}" type="datetime1">
              <a:rPr lang="fr-FR" smtClean="0"/>
              <a:t>29/05/2026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6FF3C-6038-CF0B-2D72-CE62707F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B2B01-1C8D-8217-1502-8443026D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1316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86BC4-AE8C-C437-8E17-DD72545E0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86BE16-F0F0-D03C-51EF-24F6FD1FD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2346-5BA6-0D61-309C-8FD9AA7B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BE25-01FA-7249-B4E3-3158B0171066}" type="datetime1">
              <a:rPr lang="fr-FR" smtClean="0"/>
              <a:t>29/05/2026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DD374-3E43-AC5B-9BB8-F59B83B4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42DB9-E576-8463-97DE-4BF5B23B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58026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0"/>
            <a:ext cx="12191598" cy="6857998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28399" y="6467913"/>
            <a:ext cx="2729259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E8E7BB-12ED-BE4E-929E-2105B1A84AF1}" type="datetime1">
              <a:rPr lang="fr-FR" smtClean="0"/>
              <a:t>29/05/2026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25189" y="6467913"/>
            <a:ext cx="5541624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34343" y="6467913"/>
            <a:ext cx="2741673" cy="364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591738" y="169116"/>
            <a:ext cx="6438063" cy="488983"/>
          </a:xfrm>
        </p:spPr>
        <p:txBody>
          <a:bodyPr>
            <a:normAutofit/>
          </a:bodyPr>
          <a:lstStyle>
            <a:lvl1pPr>
              <a:defRPr lang="fr-FR" sz="249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309894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6265043" y="902590"/>
            <a:ext cx="5704611" cy="5287040"/>
          </a:xfrm>
          <a:prstGeom prst="rect">
            <a:avLst/>
          </a:prstGeom>
        </p:spPr>
        <p:txBody>
          <a:bodyPr/>
          <a:lstStyle>
            <a:lvl1pPr>
              <a:defRPr sz="2263">
                <a:solidFill>
                  <a:srgbClr val="FF6700"/>
                </a:solidFill>
              </a:defRPr>
            </a:lvl1pPr>
            <a:lvl2pPr>
              <a:defRPr sz="2037">
                <a:solidFill>
                  <a:srgbClr val="00294B"/>
                </a:solidFill>
              </a:defRPr>
            </a:lvl2pPr>
            <a:lvl3pPr>
              <a:defRPr sz="1811">
                <a:solidFill>
                  <a:srgbClr val="456487"/>
                </a:solidFill>
              </a:defRPr>
            </a:lvl3pPr>
            <a:lvl4pPr>
              <a:defRPr sz="1584">
                <a:solidFill>
                  <a:srgbClr val="456487"/>
                </a:solidFill>
              </a:defRPr>
            </a:lvl4pPr>
            <a:lvl5pPr>
              <a:defRPr sz="1584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729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8DA9-F119-8617-8CB2-3BEA03F0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2FF9-BC49-9DC6-2DD8-000A9E97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6DB97-F114-B0A7-DE5E-C1399786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EB030-977D-9D47-A16D-E58EC66DFF67}" type="datetime1">
              <a:rPr lang="fr-FR" smtClean="0"/>
              <a:t>29/05/2026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E6F28-09C2-B3C6-8C51-E8A33802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E353-9386-7131-D027-34038E60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2419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2BC8-2DC1-9950-0FDA-E014DF6D7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F753D-8435-E163-858A-553D86372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F2B19-C5F7-9574-A4F7-4316B8114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5E3A-B7D9-F245-8B65-634BDC095F44}" type="datetime1">
              <a:rPr lang="fr-FR" smtClean="0"/>
              <a:t>29/05/2026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A80AB-1859-F6BF-9226-BC33DD91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975D-D44C-07B5-9B5F-1F1340ED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98233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9241-4027-71FF-A564-6ACF0067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5EB75-63DD-1FFE-9105-07A464ED3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AD9A1-0A9D-B338-FA01-415C969AF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DD3E-3480-1527-C0E4-4C55CF9D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DF38-432E-3D45-9C42-64D6EC935AA2}" type="datetime1">
              <a:rPr lang="fr-FR" smtClean="0"/>
              <a:t>29/05/2026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3D5FD-B031-6487-05A1-1A029191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B0675-11B1-45A9-26E7-F7798C66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3934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2A8A-1331-2C24-746A-532CE483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2C2F-6631-58EC-31D5-8A2757F38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8A83B-F496-B21F-53F0-B430E70D3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56977-6983-EB50-379B-A7D4A02B8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CF5B1-9CCD-7D0F-955D-0263A0F15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3146E-96A8-1461-7785-4BB3589D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0775-D2A6-F14D-B771-4223D2402789}" type="datetime1">
              <a:rPr lang="fr-FR" smtClean="0"/>
              <a:t>29/05/2026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AF6D-BAB5-5D8F-11FC-5CADA9F9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8104D-530A-9AA3-7228-DCED641B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1972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822D-2A23-B9EC-7608-56CF1CCE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0ADB44-0298-1AC0-2509-BBA2AD28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3843-00E2-6749-8C86-BA14CEE44232}" type="datetime1">
              <a:rPr lang="fr-FR" smtClean="0"/>
              <a:t>29/05/2026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47C46-E0A9-5270-53AC-30CD8F8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49F66-BA03-DC8D-E38E-2F9D9BDF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0105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A2281-29CE-4881-857A-82841631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F9EC-7946-EB4F-85A8-3962855812B3}" type="datetime1">
              <a:rPr lang="fr-FR" smtClean="0"/>
              <a:t>29/05/2026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BF7D8C-EE5E-310E-E6DD-EFCF05C8B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CA484-6BEC-65D4-F089-670E8D0E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7066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538A-3D7D-EA0F-F36C-6DCA7A5A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5D38-7178-B68A-20A4-49AF6B571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89E6A-7FB1-3362-3989-4C6503A2B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F4414-F4F3-613E-244C-9607DE3B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1F2A-A700-4143-9D7F-E156D1DCCD49}" type="datetime1">
              <a:rPr lang="fr-FR" smtClean="0"/>
              <a:t>29/05/2026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9C54A-7969-641E-367B-ACB5E058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1E382-C0F4-511D-1BA8-FD6F8BFA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3611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EB4E-A24C-A5BD-74F1-1066658D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42EB9-15DD-24F3-7C61-1A0987F46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85522-4A90-4DA3-231B-5295EB0F4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C0A79-5838-2431-0773-58A96334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CBA-9F54-624A-9131-F0FAA9473968}" type="datetime1">
              <a:rPr lang="fr-FR" smtClean="0"/>
              <a:t>29/05/2026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B455B-2C48-807A-E6FA-8009BAD5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8D620-987A-0C05-7F5F-CF6BB8E7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8153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4E18F-B64F-20C9-56A3-CF610FC31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DF7C5-9010-9A50-B992-429CAAC05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9C65C-0E5A-F8AB-EB65-06D51EF1F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2569-5BD9-1144-92DF-735D21394B92}" type="datetime1">
              <a:rPr lang="fr-FR" smtClean="0"/>
              <a:t>29/05/2026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40C80-4D96-BBC9-0A47-A67A26B36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AGATA@IJCLAB, 29/05/2026</a:t>
            </a:r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412A9-EE3C-7EBF-2C4E-23F9EA6E9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1454-1BE4-0E4C-8420-BBF51ECA283B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794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gata.globalcomunica.com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ttees.web.cern.ch/rec-requiremen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14500" y="1880605"/>
            <a:ext cx="9158288" cy="488967"/>
          </a:xfrm>
        </p:spPr>
        <p:txBody>
          <a:bodyPr>
            <a:noAutofit/>
          </a:bodyPr>
          <a:lstStyle/>
          <a:p>
            <a:pPr algn="ctr"/>
            <a:r>
              <a:rPr lang="en-GB" sz="4527" dirty="0"/>
              <a:t>Agata Steering Committee meeting</a:t>
            </a:r>
            <a:br>
              <a:rPr lang="en-GB" sz="4527" dirty="0"/>
            </a:br>
            <a:r>
              <a:rPr lang="en-GB" sz="4527" dirty="0"/>
              <a:t>(University of York, April 23-24 2026)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5333B-7EDF-B317-4D67-37B8B2B7E334}"/>
              </a:ext>
            </a:extLst>
          </p:cNvPr>
          <p:cNvSpPr txBox="1"/>
          <p:nvPr/>
        </p:nvSpPr>
        <p:spPr>
          <a:xfrm>
            <a:off x="5335026" y="5955329"/>
            <a:ext cx="2061783" cy="405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037" dirty="0"/>
              <a:t>A. lopez-Martens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74434-F596-718F-A46F-613AA46533F9}"/>
              </a:ext>
            </a:extLst>
          </p:cNvPr>
          <p:cNvSpPr txBox="1"/>
          <p:nvPr/>
        </p:nvSpPr>
        <p:spPr>
          <a:xfrm>
            <a:off x="3082621" y="3495412"/>
            <a:ext cx="847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dirty="0"/>
              <a:t>Chair: Magda Gorska (vice chair: Magda Zielinska)</a:t>
            </a:r>
          </a:p>
          <a:p>
            <a:r>
              <a:rPr lang="en-GB" dirty="0"/>
              <a:t>N</a:t>
            </a:r>
            <a:r>
              <a:rPr lang="en-FR" dirty="0"/>
              <a:t>ew members: D. Mengoni replaces G. De Angelis</a:t>
            </a:r>
          </a:p>
          <a:p>
            <a:r>
              <a:rPr lang="en-FR" dirty="0"/>
              <a:t>	           S. Leoni replaced A. Bracco already at the Salamanca meeting (nov 2025) </a:t>
            </a:r>
          </a:p>
        </p:txBody>
      </p:sp>
    </p:spTree>
    <p:extLst>
      <p:ext uri="{BB962C8B-B14F-4D97-AF65-F5344CB8AC3E}">
        <p14:creationId xmlns:p14="http://schemas.microsoft.com/office/powerpoint/2010/main" val="254398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3285-5238-6B7B-98FE-6FE8F37C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49CF3-3193-CA1E-CAAB-5F31846D2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653" y="1131190"/>
            <a:ext cx="10764947" cy="366941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acquire a very special </a:t>
            </a:r>
            <a:r>
              <a:rPr lang="en-GB" b="1" dirty="0">
                <a:solidFill>
                  <a:schemeClr val="tx1"/>
                </a:solidFill>
              </a:rPr>
              <a:t>label </a:t>
            </a:r>
            <a:r>
              <a:rPr lang="en-GB" dirty="0">
                <a:solidFill>
                  <a:schemeClr val="tx1"/>
                </a:solidFill>
              </a:rPr>
              <a:t>of </a:t>
            </a:r>
            <a:r>
              <a:rPr lang="en-GB" b="1" dirty="0">
                <a:solidFill>
                  <a:schemeClr val="tx1"/>
                </a:solidFill>
              </a:rPr>
              <a:t>top class/élite experiment </a:t>
            </a:r>
            <a:r>
              <a:rPr lang="en-GB" dirty="0">
                <a:solidFill>
                  <a:schemeClr val="tx1"/>
                </a:solidFill>
              </a:rPr>
              <a:t>also recognized by High-Energy People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i="1" dirty="0">
                <a:solidFill>
                  <a:schemeClr val="tx1"/>
                </a:solidFill>
              </a:rPr>
              <a:t>(main, real motivation for all experiments asking for it ...) 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more visibility towards </a:t>
            </a:r>
            <a:r>
              <a:rPr lang="en-GB" b="1" dirty="0">
                <a:solidFill>
                  <a:schemeClr val="tx1"/>
                </a:solidFill>
              </a:rPr>
              <a:t>funding agencies</a:t>
            </a:r>
            <a:r>
              <a:rPr lang="en-GB" dirty="0">
                <a:solidFill>
                  <a:schemeClr val="tx1"/>
                </a:solidFill>
              </a:rPr>
              <a:t>, advantages in making applications, etc... </a:t>
            </a:r>
          </a:p>
          <a:p>
            <a:r>
              <a:rPr lang="en-GB" dirty="0">
                <a:solidFill>
                  <a:schemeClr val="tx1"/>
                </a:solidFill>
              </a:rPr>
              <a:t>more </a:t>
            </a:r>
            <a:r>
              <a:rPr lang="en-GB" b="1" dirty="0">
                <a:solidFill>
                  <a:schemeClr val="tx1"/>
                </a:solidFill>
              </a:rPr>
              <a:t>visibility towards CERN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(also in view of a possible future campaign with AGATA at CERN, ...)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small advantages </a:t>
            </a:r>
            <a:r>
              <a:rPr lang="en-GB" dirty="0">
                <a:solidFill>
                  <a:schemeClr val="tx1"/>
                </a:solidFill>
              </a:rPr>
              <a:t>in terms of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CERN access, meetings, direct use of indico pages, ... </a:t>
            </a:r>
          </a:p>
          <a:p>
            <a:endParaRPr lang="en-FR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3F5DD3-B7D2-961C-2C80-16F749EF853D}"/>
              </a:ext>
            </a:extLst>
          </p:cNvPr>
          <p:cNvSpPr txBox="1"/>
          <p:nvPr/>
        </p:nvSpPr>
        <p:spPr>
          <a:xfrm>
            <a:off x="1822823" y="5063627"/>
            <a:ext cx="8906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è"/>
            </a:pPr>
            <a:r>
              <a:rPr lang="en-FR" sz="2800" dirty="0">
                <a:sym typeface="Wingdings" pitchFamily="2" charset="2"/>
              </a:rPr>
              <a:t>Magda Zielinska &amp; S. Leoni to start discussions with chair</a:t>
            </a:r>
          </a:p>
          <a:p>
            <a:r>
              <a:rPr lang="en-FR" sz="2800" dirty="0">
                <a:sym typeface="Wingdings" pitchFamily="2" charset="2"/>
              </a:rPr>
              <a:t>(CRE would be a + on top of IR status)</a:t>
            </a:r>
            <a:endParaRPr lang="en-FR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7A6771-6255-B666-2382-A4AABC32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D7A70-3D12-8419-8113-031365F5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00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EDB8B-4EC2-800E-98D6-DA3DF4B2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ACC news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A6A59-46D8-FD17-6647-1EBAB509C5D8}"/>
              </a:ext>
            </a:extLst>
          </p:cNvPr>
          <p:cNvSpPr txBox="1"/>
          <p:nvPr/>
        </p:nvSpPr>
        <p:spPr>
          <a:xfrm>
            <a:off x="442914" y="1043731"/>
            <a:ext cx="11749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C</a:t>
            </a:r>
            <a:r>
              <a:rPr lang="en-FR" sz="2400" dirty="0"/>
              <a:t>ore list modifications on-going and should apply to new LNL papers</a:t>
            </a:r>
          </a:p>
          <a:p>
            <a:pPr marL="285750" indent="-285750">
              <a:buFontTx/>
              <a:buChar char="-"/>
            </a:pPr>
            <a:endParaRPr lang="en-FR" sz="800" dirty="0"/>
          </a:p>
          <a:p>
            <a:pPr marL="285750" indent="-285750">
              <a:buFontTx/>
              <a:buChar char="-"/>
            </a:pPr>
            <a:r>
              <a:rPr lang="en-GB" sz="2400" dirty="0"/>
              <a:t>R</a:t>
            </a:r>
            <a:r>
              <a:rPr lang="en-FR" sz="2400" dirty="0"/>
              <a:t>eceiving </a:t>
            </a:r>
            <a:r>
              <a:rPr lang="en-GB" sz="2400" dirty="0"/>
              <a:t>funding codes and technician names to be included in future AGATA papers </a:t>
            </a:r>
          </a:p>
          <a:p>
            <a:pPr marL="1657350" lvl="3" indent="-285750">
              <a:buFontTx/>
              <a:buChar char="-"/>
            </a:pPr>
            <a:endParaRPr lang="en-FR" sz="800" dirty="0"/>
          </a:p>
          <a:p>
            <a:pPr marL="285750" indent="-285750">
              <a:buFontTx/>
              <a:buChar char="-"/>
            </a:pPr>
            <a:r>
              <a:rPr lang="en-FR" sz="2400" dirty="0"/>
              <a:t>Data policy questionnaire sent out, processing answers</a:t>
            </a:r>
          </a:p>
          <a:p>
            <a:pPr marL="285750" indent="-285750">
              <a:buFontTx/>
              <a:buChar char="-"/>
            </a:pPr>
            <a:endParaRPr lang="en-FR" sz="800" dirty="0"/>
          </a:p>
          <a:p>
            <a:pPr marL="285750" indent="-285750">
              <a:buFontTx/>
              <a:buChar char="-"/>
            </a:pPr>
            <a:r>
              <a:rPr lang="en-FR" sz="2400" dirty="0"/>
              <a:t>New web pages (Johan Nyberg can no longer update/host agata.org, Istvan Kuti (Hungary) is now the webmaster but system is obsolete):  discussions on first draft by a Spanish company: </a:t>
            </a:r>
            <a:r>
              <a:rPr lang="en-GB" sz="2400" dirty="0">
                <a:hlinkClick r:id="rId2"/>
              </a:rPr>
              <a:t>https://agata.globalcomunica.com/</a:t>
            </a:r>
            <a:r>
              <a:rPr lang="en-GB" sz="2400" dirty="0"/>
              <a:t> (temporary)</a:t>
            </a:r>
            <a:endParaRPr lang="en-FR" sz="2400" dirty="0"/>
          </a:p>
          <a:p>
            <a:pPr marL="285750" indent="-285750">
              <a:buFontTx/>
              <a:buChar char="-"/>
            </a:pPr>
            <a:endParaRPr lang="en-FR" sz="800" dirty="0"/>
          </a:p>
          <a:p>
            <a:pPr marL="285750" indent="-285750">
              <a:buFontTx/>
              <a:buChar char="-"/>
            </a:pPr>
            <a:r>
              <a:rPr lang="en-GB" sz="2400" dirty="0"/>
              <a:t>The historical </a:t>
            </a:r>
            <a:r>
              <a:rPr lang="en-GB" sz="2400" dirty="0" err="1"/>
              <a:t>gsi</a:t>
            </a:r>
            <a:r>
              <a:rPr lang="en-GB" sz="2400" dirty="0"/>
              <a:t> mailing list (</a:t>
            </a:r>
            <a:r>
              <a:rPr lang="en-GB" sz="2400" dirty="0" err="1"/>
              <a:t>agata_all</a:t>
            </a:r>
            <a:r>
              <a:rPr lang="en-GB" sz="2400" dirty="0"/>
              <a:t>) which cannot be managed properly anymore has been replaced by CNRS list (138 registered March 2026) </a:t>
            </a:r>
            <a:endParaRPr lang="en-GB" sz="2400" dirty="0">
              <a:effectLst/>
            </a:endParaRPr>
          </a:p>
          <a:p>
            <a:endParaRPr lang="en-FR" sz="800" dirty="0"/>
          </a:p>
          <a:p>
            <a:pPr marL="285750" indent="-285750">
              <a:buFontTx/>
              <a:buChar char="-"/>
            </a:pPr>
            <a:r>
              <a:rPr lang="en-FR" sz="2400" dirty="0"/>
              <a:t>Need to discuss AGATA@GANIL campaign organisation at the next ACC meeting  (elect scientific corrdinator and prepare call for pre-pac)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19714-D765-A0CF-81DE-E642C8AD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6A185-D4A1-36BD-E4B0-67A5543C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378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D79D-322E-5915-2A92-0A6B7A96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AMB news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4BF26-9136-5964-F87F-0DD3C627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33" y="769153"/>
            <a:ext cx="6951656" cy="56322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720481-A85D-F0AD-670F-951C03944A9E}"/>
              </a:ext>
            </a:extLst>
          </p:cNvPr>
          <p:cNvSpPr/>
          <p:nvPr/>
        </p:nvSpPr>
        <p:spPr>
          <a:xfrm>
            <a:off x="7672388" y="3767964"/>
            <a:ext cx="1571625" cy="1100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78D7F3-09F9-3301-268A-F68CF5A9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5E9D0-5B37-39E2-C5FD-231F9D08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770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223E-2B91-4DC2-5B34-D4864BE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AMB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25EFA-14CB-396A-8DFC-79A046D34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37" y="785480"/>
            <a:ext cx="12158663" cy="528704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90 capsules funded (as of 2026)</a:t>
            </a:r>
          </a:p>
          <a:p>
            <a:r>
              <a:rPr lang="en-GB" sz="2400" dirty="0">
                <a:solidFill>
                  <a:schemeClr val="tx1"/>
                </a:solidFill>
              </a:rPr>
              <a:t>Major progress on the CTT to </a:t>
            </a:r>
            <a:r>
              <a:rPr lang="en-GB" sz="2400" dirty="0" err="1">
                <a:solidFill>
                  <a:schemeClr val="tx1"/>
                </a:solidFill>
              </a:rPr>
              <a:t>Mirion</a:t>
            </a:r>
            <a:r>
              <a:rPr lang="en-GB" sz="2400" dirty="0">
                <a:solidFill>
                  <a:schemeClr val="tx1"/>
                </a:solidFill>
              </a:rPr>
              <a:t> transfer. The 2025 – 2026 orders are still CTT but the next will be to MIRION (cost of an ATC is to be reevaluated after summer 2026..estimate is +50%)</a:t>
            </a:r>
          </a:p>
          <a:p>
            <a:r>
              <a:rPr lang="en-GB" sz="2400" dirty="0">
                <a:solidFill>
                  <a:schemeClr val="tx1"/>
                </a:solidFill>
              </a:rPr>
              <a:t>2</a:t>
            </a:r>
            <a:r>
              <a:rPr lang="en-GB" sz="2400" dirty="0">
                <a:solidFill>
                  <a:schemeClr val="tx1"/>
                </a:solidFill>
                <a:latin typeface="Symbol" pitchFamily="2" charset="2"/>
              </a:rPr>
              <a:t>p</a:t>
            </a:r>
            <a:r>
              <a:rPr lang="en-GB" sz="2400" dirty="0">
                <a:solidFill>
                  <a:schemeClr val="tx1"/>
                </a:solidFill>
              </a:rPr>
              <a:t> infrastructure and mechanics already installed in LNL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b="1" dirty="0">
                <a:solidFill>
                  <a:schemeClr val="tx1"/>
                </a:solidFill>
              </a:rPr>
              <a:t>highest priority </a:t>
            </a:r>
            <a:r>
              <a:rPr lang="en-GB" sz="2400" dirty="0">
                <a:solidFill>
                  <a:schemeClr val="tx1"/>
                </a:solidFill>
              </a:rPr>
              <a:t>of the AMB remains the delivery of the V2 system from DIGIOPT12 -&gt; DCOD with Analysis pipe </a:t>
            </a:r>
          </a:p>
          <a:p>
            <a:r>
              <a:rPr lang="en-GB" sz="2400" dirty="0">
                <a:solidFill>
                  <a:schemeClr val="tx1"/>
                </a:solidFill>
              </a:rPr>
              <a:t>All v2 2</a:t>
            </a:r>
            <a:r>
              <a:rPr lang="en-GB" sz="2400" dirty="0">
                <a:solidFill>
                  <a:schemeClr val="tx1"/>
                </a:solidFill>
                <a:latin typeface="Symbol" pitchFamily="2" charset="2"/>
              </a:rPr>
              <a:t>p</a:t>
            </a:r>
            <a:r>
              <a:rPr lang="en-GB" sz="2400" dirty="0">
                <a:solidFill>
                  <a:schemeClr val="tx1"/>
                </a:solidFill>
              </a:rPr>
              <a:t> items are funded </a:t>
            </a:r>
          </a:p>
          <a:p>
            <a:r>
              <a:rPr lang="en-GB" sz="2400" dirty="0">
                <a:solidFill>
                  <a:schemeClr val="tx1"/>
                </a:solidFill>
              </a:rPr>
              <a:t>Bottle necks: firmware delivery with high delays &amp; unexpected production issues for the PACE boards and long delivery times for some cables and connectors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full integration is a milestone of 2026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</a:t>
            </a:r>
            <a:r>
              <a:rPr lang="en-GB" sz="2400" b="1" dirty="0">
                <a:solidFill>
                  <a:schemeClr val="tx1"/>
                </a:solidFill>
              </a:rPr>
              <a:t>second priority </a:t>
            </a:r>
            <a:r>
              <a:rPr lang="en-GB" sz="2400" dirty="0">
                <a:solidFill>
                  <a:schemeClr val="tx1"/>
                </a:solidFill>
              </a:rPr>
              <a:t>is to support the LNL/PD local team in the switch from the « PRISMA » to the 0° campaign </a:t>
            </a:r>
          </a:p>
          <a:p>
            <a:r>
              <a:rPr lang="en-GB" sz="2400" dirty="0">
                <a:solidFill>
                  <a:schemeClr val="tx1"/>
                </a:solidFill>
              </a:rPr>
              <a:t>AGATA week in Warsaw in September </a:t>
            </a:r>
            <a:r>
              <a:rPr lang="en-GB" sz="2400" dirty="0">
                <a:solidFill>
                  <a:srgbClr val="0070C0"/>
                </a:solidFill>
              </a:rPr>
              <a:t>https://indico.in2p3.fr/event/37746/overview </a:t>
            </a:r>
          </a:p>
          <a:p>
            <a:pPr marL="0" indent="0">
              <a:buNone/>
            </a:pPr>
            <a:endParaRPr lang="en-FR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105D55-301C-1C34-A9F8-36F23021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C2699-E61F-5DEE-DB25-451949D4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573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09D7-4106-4E20-C860-360C4B48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IMAGe (proposing institue: FAIR/GSI)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1E166-4011-D187-C1BB-DD8A239FE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433" y="1195126"/>
            <a:ext cx="5704611" cy="52870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Task 2.1: Development of germanium detector technologies: improving reliability, sustainability, position sensitivity and timing </a:t>
            </a:r>
          </a:p>
          <a:p>
            <a:r>
              <a:rPr lang="en-GB" dirty="0">
                <a:solidFill>
                  <a:schemeClr val="tx1"/>
                </a:solidFill>
              </a:rPr>
              <a:t> Subtask 2.1.1 Technological developments of PLM contact </a:t>
            </a:r>
            <a:r>
              <a:rPr lang="en-GB" dirty="0" err="1">
                <a:solidFill>
                  <a:schemeClr val="tx1"/>
                </a:solidFill>
              </a:rPr>
              <a:t>HPGe</a:t>
            </a:r>
            <a:r>
              <a:rPr lang="en-GB" dirty="0">
                <a:solidFill>
                  <a:schemeClr val="tx1"/>
                </a:solidFill>
              </a:rPr>
              <a:t> for position sensitive segmented detector production: improving reliability, sustainability, position sensitivity and timing.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Possible Participants: UNIPD, INFN, CNRS, GANIL, MIRION Technologies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Contact person: Davide De Salvador</a:t>
            </a:r>
          </a:p>
          <a:p>
            <a:r>
              <a:rPr lang="en-GB" dirty="0">
                <a:solidFill>
                  <a:schemeClr val="tx1"/>
                </a:solidFill>
              </a:rPr>
              <a:t>Subtask 2.1.2 Technological developments on cryostats with electro-cooling technology: Possible Participants: UOC Subcontractor: CTT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Contact persons:  Peter Reiter , Herbert Hess</a:t>
            </a:r>
          </a:p>
          <a:p>
            <a:r>
              <a:rPr lang="en-GB" dirty="0">
                <a:solidFill>
                  <a:schemeClr val="tx1"/>
                </a:solidFill>
              </a:rPr>
              <a:t>Subtask 2.1.3 Simulations and tests of advanced segmentation patterns and characterization of the p- type prototypes: improving position sensitivity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Possible Participants : CNRS, GSI, ILL, GANIL, MIRION Technologies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Contact person: </a:t>
            </a:r>
            <a:r>
              <a:rPr lang="en-GB" dirty="0">
                <a:solidFill>
                  <a:srgbClr val="C00000"/>
                </a:solidFill>
              </a:rPr>
              <a:t>Gilbert Duchene</a:t>
            </a:r>
          </a:p>
          <a:p>
            <a:pPr marL="0" indent="0">
              <a:buNone/>
            </a:pPr>
            <a:endParaRPr lang="en-FR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FDDF-D50A-2D8C-704F-3CEBAE9A11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8961" y="1195126"/>
            <a:ext cx="5704611" cy="5287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solidFill>
                  <a:schemeClr val="tx1"/>
                </a:solidFill>
              </a:rPr>
              <a:t>Task 2.2: Digital Pre-Amplifier Development </a:t>
            </a:r>
          </a:p>
          <a:p>
            <a:r>
              <a:rPr lang="en-GB" sz="1900" dirty="0">
                <a:solidFill>
                  <a:schemeClr val="tx1"/>
                </a:solidFill>
              </a:rPr>
              <a:t>Subtask 2.2.1 Cryogenic and Refrigerated High-bandwidth ASIC pre-amplifier developments for position sensitivity and timing.</a:t>
            </a:r>
            <a:br>
              <a:rPr lang="en-GB" sz="1900" dirty="0">
                <a:solidFill>
                  <a:schemeClr val="tx1"/>
                </a:solidFill>
              </a:rPr>
            </a:br>
            <a:r>
              <a:rPr lang="en-GB" sz="1900" dirty="0">
                <a:solidFill>
                  <a:schemeClr val="tx1"/>
                </a:solidFill>
              </a:rPr>
              <a:t>Possible Participants: UNIMI, CNRS, CEA, GANIL. Subcontractor: EUROPRACTICE</a:t>
            </a:r>
            <a:br>
              <a:rPr lang="en-GB" sz="1900" dirty="0">
                <a:solidFill>
                  <a:schemeClr val="tx1"/>
                </a:solidFill>
              </a:rPr>
            </a:br>
            <a:r>
              <a:rPr lang="en-GB" sz="1900" dirty="0">
                <a:solidFill>
                  <a:schemeClr val="tx1"/>
                </a:solidFill>
              </a:rPr>
              <a:t>Contact persons: Stefano Capra, Alberto Pullia, </a:t>
            </a:r>
            <a:r>
              <a:rPr lang="en-GB" sz="1900" dirty="0">
                <a:solidFill>
                  <a:srgbClr val="C00000"/>
                </a:solidFill>
              </a:rPr>
              <a:t>Philippe Vallerand</a:t>
            </a:r>
          </a:p>
          <a:p>
            <a:r>
              <a:rPr lang="en-GB" sz="1900" dirty="0">
                <a:solidFill>
                  <a:schemeClr val="tx1"/>
                </a:solidFill>
              </a:rPr>
              <a:t>Subtask 2.2.2 Interconnection of Cryogenic and Refrigerated pre-amplifier to warm digitizer. Possible Participants: CNRS, UOC Subcontractor: CTT</a:t>
            </a:r>
            <a:br>
              <a:rPr lang="en-GB" sz="1900" dirty="0">
                <a:solidFill>
                  <a:schemeClr val="tx1"/>
                </a:solidFill>
              </a:rPr>
            </a:br>
            <a:r>
              <a:rPr lang="en-GB" sz="1900" dirty="0">
                <a:solidFill>
                  <a:schemeClr val="tx1"/>
                </a:solidFill>
              </a:rPr>
              <a:t>Contact person: </a:t>
            </a:r>
            <a:r>
              <a:rPr lang="en-GB" sz="1900" dirty="0">
                <a:solidFill>
                  <a:srgbClr val="C00000"/>
                </a:solidFill>
              </a:rPr>
              <a:t>Nabil </a:t>
            </a:r>
            <a:r>
              <a:rPr lang="en-GB" sz="1900" dirty="0" err="1">
                <a:solidFill>
                  <a:srgbClr val="C00000"/>
                </a:solidFill>
              </a:rPr>
              <a:t>Karkour</a:t>
            </a:r>
            <a:endParaRPr lang="en-GB" sz="1900" dirty="0">
              <a:solidFill>
                <a:srgbClr val="C00000"/>
              </a:solidFill>
            </a:endParaRPr>
          </a:p>
          <a:p>
            <a:r>
              <a:rPr lang="en-GB" sz="1900" dirty="0">
                <a:solidFill>
                  <a:schemeClr val="tx1"/>
                </a:solidFill>
              </a:rPr>
              <a:t>Subtask 2.2.3 Low-Power, Low-Noise ADC System and pre-processing electronics for Cryogenic and Refrigerated ASIC Pre-Amplifier Readout.</a:t>
            </a:r>
            <a:br>
              <a:rPr lang="en-GB" sz="1900" dirty="0">
                <a:solidFill>
                  <a:schemeClr val="tx1"/>
                </a:solidFill>
              </a:rPr>
            </a:br>
            <a:r>
              <a:rPr lang="en-GB" sz="1900" dirty="0">
                <a:solidFill>
                  <a:schemeClr val="tx1"/>
                </a:solidFill>
              </a:rPr>
              <a:t>Possible Participants: UVEG, UNIMI, CSIC</a:t>
            </a:r>
            <a:br>
              <a:rPr lang="en-GB" sz="1900" dirty="0">
                <a:solidFill>
                  <a:schemeClr val="tx1"/>
                </a:solidFill>
              </a:rPr>
            </a:br>
            <a:r>
              <a:rPr lang="en-GB" sz="1900" dirty="0">
                <a:solidFill>
                  <a:schemeClr val="tx1"/>
                </a:solidFill>
              </a:rPr>
              <a:t>Contact person: Vicente </a:t>
            </a:r>
            <a:r>
              <a:rPr lang="en-GB" sz="1900" dirty="0" err="1">
                <a:solidFill>
                  <a:schemeClr val="tx1"/>
                </a:solidFill>
              </a:rPr>
              <a:t>González</a:t>
            </a:r>
            <a:r>
              <a:rPr lang="en-GB" sz="1900" dirty="0">
                <a:solidFill>
                  <a:schemeClr val="tx1"/>
                </a:solidFill>
              </a:rPr>
              <a:t> </a:t>
            </a:r>
            <a:r>
              <a:rPr lang="en-GB" sz="1900" dirty="0" err="1">
                <a:solidFill>
                  <a:schemeClr val="tx1"/>
                </a:solidFill>
              </a:rPr>
              <a:t>Millán</a:t>
            </a:r>
            <a:endParaRPr lang="en-GB" sz="1900" dirty="0">
              <a:solidFill>
                <a:schemeClr val="tx1"/>
              </a:solidFill>
            </a:endParaRPr>
          </a:p>
          <a:p>
            <a:endParaRPr lang="en-FR" sz="19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14445-E82B-C8BD-7A84-9BFA6EE7FAE5}"/>
              </a:ext>
            </a:extLst>
          </p:cNvPr>
          <p:cNvSpPr txBox="1"/>
          <p:nvPr/>
        </p:nvSpPr>
        <p:spPr>
          <a:xfrm>
            <a:off x="514350" y="785813"/>
            <a:ext cx="1110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WorkPackage</a:t>
            </a:r>
            <a:r>
              <a:rPr lang="en-GB" b="1" dirty="0"/>
              <a:t> 2: “New technologies for Position Sensitive </a:t>
            </a:r>
            <a:r>
              <a:rPr lang="en-GB" b="1" dirty="0" err="1"/>
              <a:t>HPGe</a:t>
            </a:r>
            <a:r>
              <a:rPr lang="en-GB" b="1" dirty="0"/>
              <a:t> detectors”, Coordination: </a:t>
            </a:r>
            <a:r>
              <a:rPr lang="en-GB" b="1" dirty="0" err="1"/>
              <a:t>A.Gadea</a:t>
            </a:r>
            <a:r>
              <a:rPr lang="en-GB" b="1" dirty="0"/>
              <a:t>, </a:t>
            </a:r>
            <a:r>
              <a:rPr lang="en-GB" b="1" dirty="0" err="1"/>
              <a:t>E.Clement</a:t>
            </a:r>
            <a:r>
              <a:rPr lang="en-GB" b="1" dirty="0"/>
              <a:t> 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7DE31-3E6C-138F-F492-4FBF3C20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36152-7C24-5A14-23D1-62559FE4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175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CF08B-42FA-2835-BD97-8E561EC3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Budget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8DFF0-B447-1D48-C7CF-326A1E17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3" y="1384290"/>
            <a:ext cx="7772400" cy="4089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786F2A-77BD-753C-0E3D-0FA9F1494507}"/>
              </a:ext>
            </a:extLst>
          </p:cNvPr>
          <p:cNvSpPr txBox="1"/>
          <p:nvPr/>
        </p:nvSpPr>
        <p:spPr>
          <a:xfrm>
            <a:off x="5810769" y="1800225"/>
            <a:ext cx="4805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2x GANIL, 1x IN2P3, 1x CEA (?), 2x INFN, 1x Spain</a:t>
            </a:r>
            <a:br>
              <a:rPr lang="en-GB" dirty="0"/>
            </a:br>
            <a:endParaRPr lang="en-GB" dirty="0">
              <a:effectLst/>
            </a:endParaRPr>
          </a:p>
          <a:p>
            <a:endParaRPr lang="en-F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54A22-5FAE-4820-B956-687ED35CAC6F}"/>
              </a:ext>
            </a:extLst>
          </p:cNvPr>
          <p:cNvSpPr txBox="1"/>
          <p:nvPr/>
        </p:nvSpPr>
        <p:spPr>
          <a:xfrm>
            <a:off x="1230725" y="813663"/>
            <a:ext cx="9730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Plan for Core purchase in </a:t>
            </a:r>
            <a:r>
              <a:rPr lang="en-GB" sz="2400" b="1" dirty="0"/>
              <a:t>2026 </a:t>
            </a:r>
            <a:r>
              <a:rPr lang="en-GB" sz="2400" dirty="0"/>
              <a:t>towards </a:t>
            </a:r>
            <a:r>
              <a:rPr lang="en-GB" sz="2400" b="1" dirty="0"/>
              <a:t>135 capsules </a:t>
            </a:r>
            <a:r>
              <a:rPr lang="en-GB" sz="2400" dirty="0"/>
              <a:t>(3</a:t>
            </a:r>
            <a:r>
              <a:rPr lang="en-GB" sz="2400" dirty="0">
                <a:latin typeface="Symbol" pitchFamily="2" charset="2"/>
              </a:rPr>
              <a:t>p</a:t>
            </a:r>
            <a:r>
              <a:rPr lang="en-GB" sz="2400" dirty="0"/>
              <a:t>) setup within 2030 </a:t>
            </a:r>
          </a:p>
          <a:p>
            <a:endParaRPr lang="en-FR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844D0-BAC0-1027-53E2-1193CA0E9422}"/>
              </a:ext>
            </a:extLst>
          </p:cNvPr>
          <p:cNvSpPr txBox="1"/>
          <p:nvPr/>
        </p:nvSpPr>
        <p:spPr>
          <a:xfrm>
            <a:off x="8944427" y="2971453"/>
            <a:ext cx="305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Anticipate critical items for 3</a:t>
            </a:r>
            <a:r>
              <a:rPr lang="en-FR" dirty="0">
                <a:latin typeface="Symbol" pitchFamily="2" charset="2"/>
              </a:rPr>
              <a:t>p</a:t>
            </a:r>
          </a:p>
          <a:p>
            <a:endParaRPr lang="en-FR" dirty="0">
              <a:latin typeface="Symbol" pitchFamily="2" charset="2"/>
            </a:endParaRPr>
          </a:p>
          <a:p>
            <a:r>
              <a:rPr lang="en-FR" dirty="0"/>
              <a:t>Prepare GANIL campaign (installation mid 2028)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3AF8B-0115-1F26-B109-CF19E4C5D48B}"/>
              </a:ext>
            </a:extLst>
          </p:cNvPr>
          <p:cNvSpPr txBox="1"/>
          <p:nvPr/>
        </p:nvSpPr>
        <p:spPr>
          <a:xfrm>
            <a:off x="357187" y="5952004"/>
            <a:ext cx="1201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 dirty="0"/>
              <a:t>186 k available after capsule purchase; looking for new possibilities for gathering core funds……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F54AA-9C69-549A-0B29-CD8366EA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E8678-6D15-7BFE-583F-067642A9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81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2E0-1F72-66AA-46C0-C73D7721A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Budget update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D2D2E6-1951-BF4F-CD68-2A04EBB6EF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9563" y="810378"/>
            <a:ext cx="10263187" cy="554162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A4AE97-0716-2330-6009-11544B691072}"/>
              </a:ext>
            </a:extLst>
          </p:cNvPr>
          <p:cNvSpPr txBox="1"/>
          <p:nvPr/>
        </p:nvSpPr>
        <p:spPr>
          <a:xfrm>
            <a:off x="7129463" y="3443287"/>
            <a:ext cx="105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</a:t>
            </a:r>
            <a:r>
              <a:rPr lang="en-FR" sz="1400" dirty="0"/>
              <a:t>s expected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0BA398-1200-E29F-A3D4-5D84CDE2A18A}"/>
              </a:ext>
            </a:extLst>
          </p:cNvPr>
          <p:cNvSpPr/>
          <p:nvPr/>
        </p:nvSpPr>
        <p:spPr>
          <a:xfrm>
            <a:off x="9629776" y="810378"/>
            <a:ext cx="1343025" cy="542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0D0F3-E398-904F-5F9E-84864BC5CCFD}"/>
              </a:ext>
            </a:extLst>
          </p:cNvPr>
          <p:cNvSpPr txBox="1"/>
          <p:nvPr/>
        </p:nvSpPr>
        <p:spPr>
          <a:xfrm>
            <a:off x="6349442" y="978650"/>
            <a:ext cx="385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 dirty="0"/>
              <a:t>Operational Costs funds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2F7A28-0C5D-EDFB-9974-F401A35D5CD4}"/>
              </a:ext>
            </a:extLst>
          </p:cNvPr>
          <p:cNvSpPr txBox="1"/>
          <p:nvPr/>
        </p:nvSpPr>
        <p:spPr>
          <a:xfrm>
            <a:off x="6118872" y="5816789"/>
            <a:ext cx="5763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</a:t>
            </a:r>
            <a:r>
              <a:rPr lang="en-FR" sz="2400" dirty="0"/>
              <a:t>ain expenses: detector annealing &amp; repairs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89AD6F-6C16-DC6A-D426-07FBF68DB5A8}"/>
              </a:ext>
            </a:extLst>
          </p:cNvPr>
          <p:cNvSpPr/>
          <p:nvPr/>
        </p:nvSpPr>
        <p:spPr>
          <a:xfrm>
            <a:off x="4582510" y="2322786"/>
            <a:ext cx="1228259" cy="210207"/>
          </a:xfrm>
          <a:prstGeom prst="rect">
            <a:avLst/>
          </a:prstGeom>
          <a:solidFill>
            <a:srgbClr val="FFC000">
              <a:alpha val="2859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37676-A364-327A-7D26-B247AB475E0F}"/>
              </a:ext>
            </a:extLst>
          </p:cNvPr>
          <p:cNvSpPr/>
          <p:nvPr/>
        </p:nvSpPr>
        <p:spPr>
          <a:xfrm>
            <a:off x="4591517" y="3530347"/>
            <a:ext cx="1228259" cy="210207"/>
          </a:xfrm>
          <a:prstGeom prst="rect">
            <a:avLst/>
          </a:prstGeom>
          <a:solidFill>
            <a:srgbClr val="FFC000">
              <a:alpha val="2859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61CE63-9D08-D829-384C-D2F25ABA1CB8}"/>
              </a:ext>
            </a:extLst>
          </p:cNvPr>
          <p:cNvSpPr/>
          <p:nvPr/>
        </p:nvSpPr>
        <p:spPr>
          <a:xfrm>
            <a:off x="4591517" y="4232289"/>
            <a:ext cx="1228259" cy="210207"/>
          </a:xfrm>
          <a:prstGeom prst="rect">
            <a:avLst/>
          </a:prstGeom>
          <a:solidFill>
            <a:srgbClr val="FFC000">
              <a:alpha val="2859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5DE1DB-FA97-6D59-7507-46C8AFCCC104}"/>
              </a:ext>
            </a:extLst>
          </p:cNvPr>
          <p:cNvSpPr/>
          <p:nvPr/>
        </p:nvSpPr>
        <p:spPr>
          <a:xfrm>
            <a:off x="4591517" y="4934231"/>
            <a:ext cx="1228259" cy="210207"/>
          </a:xfrm>
          <a:prstGeom prst="rect">
            <a:avLst/>
          </a:prstGeom>
          <a:solidFill>
            <a:srgbClr val="FFC000">
              <a:alpha val="2859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75688-BFC7-EF48-70B4-ACECDCC0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2A7496-3090-7214-8E7E-55DAAE7C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20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5E29-A63A-FDCE-3C3D-75106D0E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Budget update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7C1475-1002-5295-4DC3-6F3D0A6E3A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264886"/>
            <a:ext cx="7771347" cy="45624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9A2916-026C-3B5A-84B7-410E9F813A23}"/>
              </a:ext>
            </a:extLst>
          </p:cNvPr>
          <p:cNvSpPr txBox="1"/>
          <p:nvPr/>
        </p:nvSpPr>
        <p:spPr>
          <a:xfrm>
            <a:off x="7771347" y="1657349"/>
            <a:ext cx="42963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/>
              <a:t>12 annealings </a:t>
            </a:r>
            <a:r>
              <a:rPr lang="en-FR" sz="2400" dirty="0"/>
              <a:t>&amp; repair of  C003</a:t>
            </a:r>
          </a:p>
          <a:p>
            <a:endParaRPr lang="en-FR" sz="2400" dirty="0"/>
          </a:p>
          <a:p>
            <a:r>
              <a:rPr lang="en-FR" sz="2400" dirty="0"/>
              <a:t>DAC-&gt;ATC</a:t>
            </a:r>
          </a:p>
          <a:p>
            <a:r>
              <a:rPr lang="en-FR" sz="2400" dirty="0"/>
              <a:t>D-AGATA  cryostat refurbishment</a:t>
            </a:r>
          </a:p>
          <a:p>
            <a:endParaRPr lang="en-FR" sz="2400" dirty="0"/>
          </a:p>
          <a:p>
            <a:r>
              <a:rPr lang="en-FR" sz="2400" dirty="0"/>
              <a:t>Zeptonova firmware contract</a:t>
            </a:r>
          </a:p>
          <a:p>
            <a:endParaRPr lang="en-FR" sz="2400" dirty="0"/>
          </a:p>
          <a:p>
            <a:r>
              <a:rPr lang="en-FR" sz="2400" dirty="0"/>
              <a:t>+ fixed expenses (Ge labs, LN2)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78DDB7-F446-31F6-EE20-42B886C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24F45-8C04-9730-AD3B-FD4D15BD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38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23E3-44C9-2853-C01E-BFA43FDF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AF1EF-63C8-0EF9-F815-E696D5EC78F7}"/>
              </a:ext>
            </a:extLst>
          </p:cNvPr>
          <p:cNvSpPr txBox="1"/>
          <p:nvPr/>
        </p:nvSpPr>
        <p:spPr>
          <a:xfrm>
            <a:off x="1341408" y="1009103"/>
            <a:ext cx="86815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Funding situation update in each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Slovakia joining collaboration: presentation and discussion/recommendation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ASC policy for participating institutions: minimum budget/year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Duration term of ASC and ACC members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Core author policy 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New ASC chair elect voting (candidate: A. Boston, UK)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CERN Recognized Experiment status for AGATA discussion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ACC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AMB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ARRB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Budget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Nustar</a:t>
            </a:r>
            <a:r>
              <a:rPr lang="en-GB" sz="2400" dirty="0"/>
              <a:t>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FR" sz="2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72AA6-5F92-6EE1-1CAC-3CDDFD1B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AE202-8F3F-BD1D-964A-2F68984A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64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4086-4E32-B0A9-80A5-B74374AA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New contribution from Slovakia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4AEA9-03F9-52B0-1A37-BE61571F2CE5}"/>
              </a:ext>
            </a:extLst>
          </p:cNvPr>
          <p:cNvSpPr txBox="1"/>
          <p:nvPr/>
        </p:nvSpPr>
        <p:spPr>
          <a:xfrm>
            <a:off x="830317" y="1776248"/>
            <a:ext cx="11071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400" dirty="0"/>
              <a:t>Slovakia is considering investing in AGATA as a way to attract more young people into nuclear science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80DA6-0C02-0D64-524A-88585E2005A0}"/>
              </a:ext>
            </a:extLst>
          </p:cNvPr>
          <p:cNvSpPr txBox="1"/>
          <p:nvPr/>
        </p:nvSpPr>
        <p:spPr>
          <a:xfrm>
            <a:off x="830317" y="2575034"/>
            <a:ext cx="1089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400" dirty="0"/>
              <a:t>Plan to invest 1 M€ for a full ATC (3 capsules, cryostat, electronics, daq, infrastructure &amp; mechanics)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C6642-B532-3EF8-1096-E0F96D795901}"/>
              </a:ext>
            </a:extLst>
          </p:cNvPr>
          <p:cNvSpPr txBox="1"/>
          <p:nvPr/>
        </p:nvSpPr>
        <p:spPr>
          <a:xfrm>
            <a:off x="830317" y="3594538"/>
            <a:ext cx="914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400" dirty="0"/>
              <a:t>ASC voted to accept Slovakia into the ASC with oberver status until the funds arrive</a:t>
            </a:r>
          </a:p>
          <a:p>
            <a:r>
              <a:rPr lang="en-FR" sz="2400" dirty="0"/>
              <a:t>(hopefully sometime late 2026, 2027)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E8AB87-EC8B-DC93-B5AF-959E9F25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83388-BA5E-4988-A0E3-62393DA5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87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D443-61C6-EEF5-8A1B-80D29F8A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New Core author list 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84E9D2-D9B8-3512-1215-AA03F50C115C}"/>
              </a:ext>
            </a:extLst>
          </p:cNvPr>
          <p:cNvSpPr txBox="1"/>
          <p:nvPr/>
        </p:nvSpPr>
        <p:spPr>
          <a:xfrm>
            <a:off x="1177157" y="1282262"/>
            <a:ext cx="9666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For researchers and engineers in permanent positions, inclusion in the core list requires a sustained </a:t>
            </a:r>
            <a:r>
              <a:rPr lang="en-GB" sz="2000" dirty="0">
                <a:solidFill>
                  <a:srgbClr val="FF0000"/>
                </a:solidFill>
              </a:rPr>
              <a:t>contribution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FF0000"/>
                </a:solidFill>
              </a:rPr>
              <a:t>to technical or managerial tasks </a:t>
            </a:r>
            <a:r>
              <a:rPr lang="en-GB" sz="2000" dirty="0"/>
              <a:t>related to the campaign, </a:t>
            </a:r>
            <a:r>
              <a:rPr lang="en-GB" sz="2000" dirty="0">
                <a:solidFill>
                  <a:srgbClr val="FF0000"/>
                </a:solidFill>
              </a:rPr>
              <a:t>averaging at least 10% of their time over the year </a:t>
            </a:r>
            <a:endParaRPr lang="en-GB" sz="2000" dirty="0">
              <a:solidFill>
                <a:srgbClr val="FF0000"/>
              </a:solidFill>
              <a:effectLst/>
            </a:endParaRPr>
          </a:p>
          <a:p>
            <a:endParaRPr lang="en-FR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1D719-5A2B-4973-15B2-38343D789F7B}"/>
              </a:ext>
            </a:extLst>
          </p:cNvPr>
          <p:cNvSpPr txBox="1"/>
          <p:nvPr/>
        </p:nvSpPr>
        <p:spPr>
          <a:xfrm>
            <a:off x="1177157" y="4298468"/>
            <a:ext cx="10660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Individuals in </a:t>
            </a:r>
            <a:r>
              <a:rPr lang="en-GB" sz="2000" dirty="0">
                <a:solidFill>
                  <a:srgbClr val="FF0000"/>
                </a:solidFill>
              </a:rPr>
              <a:t>technical positions are not included </a:t>
            </a:r>
            <a:r>
              <a:rPr lang="en-GB" sz="2000" dirty="0"/>
              <a:t>in the core list. </a:t>
            </a:r>
            <a:endParaRPr lang="en-GB" sz="2000" dirty="0">
              <a:effectLst/>
            </a:endParaRPr>
          </a:p>
          <a:p>
            <a:r>
              <a:rPr lang="en-FR" sz="2000" dirty="0"/>
              <a:t>=&gt; </a:t>
            </a:r>
            <a:r>
              <a:rPr lang="en-GB" sz="2000" dirty="0"/>
              <a:t>A</a:t>
            </a:r>
            <a:r>
              <a:rPr lang="en-FR" sz="2000" dirty="0"/>
              <a:t>cknowledgement list at the end of every article together with funding agencies &amp; contract codes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4ACD6-EA94-71AB-E581-FE3C944ABB35}"/>
              </a:ext>
            </a:extLst>
          </p:cNvPr>
          <p:cNvSpPr txBox="1"/>
          <p:nvPr/>
        </p:nvSpPr>
        <p:spPr>
          <a:xfrm>
            <a:off x="1177157" y="2667252"/>
            <a:ext cx="105208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Researchers &amp; engineers on non-permanent contracts or stipends whose primary responsibilities were related to the campaign preparation or technical developments should be included in the core list, provided their </a:t>
            </a:r>
            <a:r>
              <a:rPr lang="en-GB" sz="2000" dirty="0">
                <a:solidFill>
                  <a:srgbClr val="FF0000"/>
                </a:solidFill>
              </a:rPr>
              <a:t>AGATA-related activities </a:t>
            </a:r>
            <a:r>
              <a:rPr lang="en-GB" sz="2000" dirty="0"/>
              <a:t>(excluding experiment analysis) </a:t>
            </a:r>
            <a:r>
              <a:rPr lang="en-GB" sz="2000" dirty="0">
                <a:solidFill>
                  <a:srgbClr val="FF0000"/>
                </a:solidFill>
              </a:rPr>
              <a:t>spanned a minimum of two years. </a:t>
            </a:r>
            <a:endParaRPr lang="en-GB" sz="2000" dirty="0">
              <a:solidFill>
                <a:srgbClr val="FF0000"/>
              </a:solidFill>
              <a:effectLst/>
            </a:endParaRPr>
          </a:p>
          <a:p>
            <a:endParaRPr lang="en-FR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DBB71-24E3-3FC6-8655-9363D962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07803-A06E-87EC-D0A2-49273790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589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24DDC-F529-B320-0152-75A83980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>
                <a:sym typeface="Wingdings" pitchFamily="2" charset="2"/>
              </a:rPr>
              <a:t> New </a:t>
            </a:r>
            <a:r>
              <a:rPr lang="en-FR" dirty="0"/>
              <a:t>IJCLab core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33AC7-9387-3C52-0DFD-F559B04221E2}"/>
              </a:ext>
            </a:extLst>
          </p:cNvPr>
          <p:cNvSpPr txBox="1"/>
          <p:nvPr/>
        </p:nvSpPr>
        <p:spPr>
          <a:xfrm>
            <a:off x="3566780" y="1028939"/>
            <a:ext cx="2384242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FR" sz="2400" dirty="0"/>
              <a:t>S. Elloumi</a:t>
            </a:r>
          </a:p>
          <a:p>
            <a:r>
              <a:rPr lang="en-FR" sz="2400" dirty="0"/>
              <a:t>N. Dosme</a:t>
            </a:r>
          </a:p>
          <a:p>
            <a:r>
              <a:rPr lang="en-FR" sz="2400" dirty="0"/>
              <a:t>N. Karkour</a:t>
            </a:r>
          </a:p>
          <a:p>
            <a:r>
              <a:rPr lang="en-FR" sz="2400" dirty="0"/>
              <a:t>A. Korichi</a:t>
            </a:r>
          </a:p>
          <a:p>
            <a:r>
              <a:rPr lang="en-FR" sz="2400" dirty="0"/>
              <a:t>V. Lafage</a:t>
            </a:r>
          </a:p>
          <a:p>
            <a:r>
              <a:rPr lang="en-FR" sz="2400" dirty="0"/>
              <a:t>X. Lafay</a:t>
            </a:r>
          </a:p>
          <a:p>
            <a:r>
              <a:rPr lang="en-FR" sz="2400" dirty="0"/>
              <a:t>P. Le Jeannic</a:t>
            </a:r>
          </a:p>
          <a:p>
            <a:r>
              <a:rPr lang="en-FR" sz="2400" dirty="0"/>
              <a:t>D. Linget</a:t>
            </a:r>
          </a:p>
          <a:p>
            <a:r>
              <a:rPr lang="en-FR" sz="2400" dirty="0"/>
              <a:t>A. Lopez-Martens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FED3F-90D7-3563-177A-876CAB8B8776}"/>
              </a:ext>
            </a:extLst>
          </p:cNvPr>
          <p:cNvSpPr txBox="1"/>
          <p:nvPr/>
        </p:nvSpPr>
        <p:spPr>
          <a:xfrm>
            <a:off x="3566780" y="5173287"/>
            <a:ext cx="555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sz="2400" dirty="0"/>
              <a:t>L. Gibelin a été inscrit sur la liste technicien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ADD43-D836-2181-08A3-75468BFB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62ED7-8C10-39AE-FACD-4A4284EA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80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DA7F-0D03-22C6-7738-1ABCDC80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Recognised CERN 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30073-5374-83D8-6B7C-D0EABE1E57A4}"/>
              </a:ext>
            </a:extLst>
          </p:cNvPr>
          <p:cNvSpPr txBox="1"/>
          <p:nvPr/>
        </p:nvSpPr>
        <p:spPr>
          <a:xfrm>
            <a:off x="536028" y="2277620"/>
            <a:ext cx="111199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ym typeface="Wingdings" pitchFamily="2" charset="2"/>
              </a:rPr>
              <a:t> </a:t>
            </a:r>
            <a:r>
              <a:rPr lang="en-GB" b="1" dirty="0"/>
              <a:t>Recognized Experiment Status </a:t>
            </a:r>
          </a:p>
          <a:p>
            <a:endParaRPr lang="en-GB" sz="800" b="1" dirty="0"/>
          </a:p>
          <a:p>
            <a:r>
              <a:rPr lang="en-GB" dirty="0"/>
              <a:t>CERN is prepared to recognize experiments in fields allied to particle physics, such as </a:t>
            </a:r>
            <a:r>
              <a:rPr lang="en-GB" dirty="0" err="1"/>
              <a:t>astroparticle</a:t>
            </a:r>
            <a:r>
              <a:rPr lang="en-GB" dirty="0"/>
              <a:t> or nuclear physics, provided they meet the requirements listed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.</a:t>
            </a:r>
          </a:p>
          <a:p>
            <a:endParaRPr lang="en-GB" sz="800" dirty="0"/>
          </a:p>
          <a:p>
            <a:r>
              <a:rPr lang="en-GB" dirty="0"/>
              <a:t>Granting the status of Recognized Experiment does not imply that CERN has in any sense approved the experiment.</a:t>
            </a:r>
          </a:p>
          <a:p>
            <a:r>
              <a:rPr lang="en-GB" dirty="0"/>
              <a:t>Recognized Experiments will be able to:</a:t>
            </a:r>
          </a:p>
          <a:p>
            <a:r>
              <a:rPr lang="en-GB" dirty="0"/>
              <a:t>- register members of the experiment as CERN users (at no more than 30% of their working time), without implying that office space is assigned;</a:t>
            </a:r>
          </a:p>
          <a:p>
            <a:r>
              <a:rPr lang="en-GB" dirty="0"/>
              <a:t>- use CERN's premises to organise meetings;</a:t>
            </a:r>
          </a:p>
          <a:p>
            <a:r>
              <a:rPr lang="en-GB" dirty="0"/>
              <a:t>- use basic services such as standard personal computing accounts;</a:t>
            </a:r>
          </a:p>
          <a:p>
            <a:r>
              <a:rPr lang="en-GB" dirty="0"/>
              <a:t>- open third-party accounts for visiting research teams if justified,</a:t>
            </a:r>
          </a:p>
          <a:p>
            <a:r>
              <a:rPr lang="en-GB" dirty="0"/>
              <a:t>all provided that the cost for CERN is truly marginal, and that approved CERN activities always take priority</a:t>
            </a:r>
          </a:p>
          <a:p>
            <a:endParaRPr lang="en-GB" sz="800" dirty="0"/>
          </a:p>
          <a:p>
            <a:r>
              <a:rPr lang="en-GB" dirty="0"/>
              <a:t>Other services the experiment may wish are beyond the scope of a Recognized Experiment, and require dedicated Collaboration Agreements.</a:t>
            </a:r>
          </a:p>
          <a:p>
            <a:endParaRPr lang="en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4843D-92AD-C8FB-C555-1FF6F4AAAE7E}"/>
              </a:ext>
            </a:extLst>
          </p:cNvPr>
          <p:cNvSpPr txBox="1"/>
          <p:nvPr/>
        </p:nvSpPr>
        <p:spPr>
          <a:xfrm>
            <a:off x="536028" y="1058977"/>
            <a:ext cx="4624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committees.web.cern.ch</a:t>
            </a:r>
            <a:r>
              <a:rPr lang="en-GB" dirty="0"/>
              <a:t>/rec-exp-status</a:t>
            </a:r>
            <a:endParaRPr lang="en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26E31-3CB3-AFDD-3DFF-354ED283886F}"/>
              </a:ext>
            </a:extLst>
          </p:cNvPr>
          <p:cNvSpPr txBox="1"/>
          <p:nvPr/>
        </p:nvSpPr>
        <p:spPr>
          <a:xfrm>
            <a:off x="536028" y="1568693"/>
            <a:ext cx="1100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History (late 90s): </a:t>
            </a:r>
            <a:r>
              <a:rPr lang="en-GB" dirty="0"/>
              <a:t>Recognized experiment status responds to a desire to intensify links with non-CERN experiments (triggered by the request for services at CERN by AMS (Alpha Magnetic Spectrometer))</a:t>
            </a:r>
            <a:r>
              <a:rPr lang="en-FR" dirty="0"/>
              <a:t> </a:t>
            </a:r>
          </a:p>
        </p:txBody>
      </p:sp>
      <p:pic>
        <p:nvPicPr>
          <p:cNvPr id="2052" name="Picture 4" descr="page2image63356144">
            <a:extLst>
              <a:ext uri="{FF2B5EF4-FFF2-40B4-BE49-F238E27FC236}">
                <a16:creationId xmlns:a16="http://schemas.microsoft.com/office/drawing/2014/main" id="{0D5FA96D-85CB-495C-5135-1812B5BD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01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age2image63356352">
            <a:extLst>
              <a:ext uri="{FF2B5EF4-FFF2-40B4-BE49-F238E27FC236}">
                <a16:creationId xmlns:a16="http://schemas.microsoft.com/office/drawing/2014/main" id="{364A6D20-E9A2-5779-3D5F-12FFAF4C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79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ge2image63356560">
            <a:extLst>
              <a:ext uri="{FF2B5EF4-FFF2-40B4-BE49-F238E27FC236}">
                <a16:creationId xmlns:a16="http://schemas.microsoft.com/office/drawing/2014/main" id="{A7D97C34-EF66-C7FA-9CAE-65422143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8100" cy="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68B9A-548C-F071-A436-E3E42B0E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A34D6-EA7F-ADC4-63AD-CCFB7703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18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D4714-918D-F078-F226-2A3F7499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Conditions</a:t>
            </a:r>
          </a:p>
        </p:txBody>
      </p:sp>
      <p:pic>
        <p:nvPicPr>
          <p:cNvPr id="3073" name="Picture 1" descr="page3image63336224">
            <a:extLst>
              <a:ext uri="{FF2B5EF4-FFF2-40B4-BE49-F238E27FC236}">
                <a16:creationId xmlns:a16="http://schemas.microsoft.com/office/drawing/2014/main" id="{85A3F815-DF6E-8BA8-9046-8560D826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47" y="1362126"/>
            <a:ext cx="7373566" cy="413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B8DD7D-408F-23F2-9B82-32E3C0B1791D}"/>
              </a:ext>
            </a:extLst>
          </p:cNvPr>
          <p:cNvSpPr txBox="1"/>
          <p:nvPr/>
        </p:nvSpPr>
        <p:spPr>
          <a:xfrm>
            <a:off x="8641475" y="2782109"/>
            <a:ext cx="2486966" cy="1077218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FR" sz="3200" dirty="0"/>
              <a:t>AGATA meets ALL criteria 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FCC92-0371-9DE9-660D-79A60773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6493-D3EB-699D-DF23-AC2D010B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799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251DD-CEAA-408A-FF07-CE065680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6E4D-1294-D053-C88B-A1C40DC38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894" y="902590"/>
            <a:ext cx="11557851" cy="5287040"/>
          </a:xfrm>
        </p:spPr>
        <p:txBody>
          <a:bodyPr/>
          <a:lstStyle/>
          <a:p>
            <a:pPr marL="0" indent="0">
              <a:buNone/>
            </a:pPr>
            <a:r>
              <a:rPr lang="en-FR" dirty="0">
                <a:solidFill>
                  <a:schemeClr val="tx1"/>
                </a:solidFill>
              </a:rPr>
              <a:t>Requets are handled by the Recognized Experiments Committee, chaired by CERN director of research and computing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DF567F-64E6-5175-72B8-8BC7880A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568" y="1787935"/>
            <a:ext cx="8308929" cy="4401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FB870A-5F88-C3EB-9B36-A061478D2A85}"/>
              </a:ext>
            </a:extLst>
          </p:cNvPr>
          <p:cNvSpPr txBox="1"/>
          <p:nvPr/>
        </p:nvSpPr>
        <p:spPr>
          <a:xfrm>
            <a:off x="8609510" y="5155659"/>
            <a:ext cx="331584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R</a:t>
            </a:r>
            <a:r>
              <a:rPr lang="en-FR" dirty="0"/>
              <a:t>eplaced M. Pfuftzner april 2026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9EFCC2-C2F4-67E1-A4AB-796691EFD90E}"/>
              </a:ext>
            </a:extLst>
          </p:cNvPr>
          <p:cNvCxnSpPr/>
          <p:nvPr/>
        </p:nvCxnSpPr>
        <p:spPr>
          <a:xfrm flipH="1">
            <a:off x="7169817" y="5340325"/>
            <a:ext cx="143969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684C7-9CF8-3ED8-2CCF-3D289CF6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88355-4436-2FBC-96E3-A8DD1546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42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2E78-0391-3162-0EDB-E78878EF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List of Recognized 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346256-4D73-511E-0714-48FB134D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17" r="7945"/>
          <a:stretch>
            <a:fillRect/>
          </a:stretch>
        </p:blipFill>
        <p:spPr>
          <a:xfrm rot="5400000">
            <a:off x="3619500" y="-965077"/>
            <a:ext cx="5400675" cy="915962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D2E32B-72C2-826C-28FD-26F971BF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AGATA@IJCLAB, 29/05/2026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CAED1-BA1E-BA1F-A000-514A5C20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25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1488</Words>
  <Application>Microsoft Macintosh PowerPoint</Application>
  <PresentationFormat>Widescreen</PresentationFormat>
  <Paragraphs>158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Wingdings</vt:lpstr>
      <vt:lpstr>Office Theme</vt:lpstr>
      <vt:lpstr>Agata Steering Committee meeting (University of York, April 23-24 2026)</vt:lpstr>
      <vt:lpstr>Agenda</vt:lpstr>
      <vt:lpstr>New contribution from Slovakia</vt:lpstr>
      <vt:lpstr>New Core author list policy</vt:lpstr>
      <vt:lpstr> New IJCLab core list</vt:lpstr>
      <vt:lpstr>Recognised CERN experiment</vt:lpstr>
      <vt:lpstr>Conditions</vt:lpstr>
      <vt:lpstr>Procedure</vt:lpstr>
      <vt:lpstr>List of Recognized Experiments</vt:lpstr>
      <vt:lpstr>Advantages</vt:lpstr>
      <vt:lpstr>ACC news</vt:lpstr>
      <vt:lpstr>AMB news</vt:lpstr>
      <vt:lpstr>AMB news</vt:lpstr>
      <vt:lpstr>IMAGe (proposing institue: FAIR/GSI)</vt:lpstr>
      <vt:lpstr>Budget update</vt:lpstr>
      <vt:lpstr>Budget update</vt:lpstr>
      <vt:lpstr>Budget update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Araceli Lopez</dc:creator>
  <cp:lastModifiedBy>Araceli Lopez</cp:lastModifiedBy>
  <cp:revision>4</cp:revision>
  <dcterms:created xsi:type="dcterms:W3CDTF">2026-05-17T07:57:44Z</dcterms:created>
  <dcterms:modified xsi:type="dcterms:W3CDTF">2026-05-29T07:36:43Z</dcterms:modified>
</cp:coreProperties>
</file>