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60" r:id="rId3"/>
    <p:sldId id="259" r:id="rId4"/>
    <p:sldId id="261" r:id="rId5"/>
    <p:sldId id="262" r:id="rId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Logo seu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1493224" y="6596390"/>
            <a:ext cx="7083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C. </a:t>
            </a:r>
            <a:r>
              <a:rPr lang="fr-FR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Barué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523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section">
    <p:bg>
      <p:bgPr>
        <a:solidFill>
          <a:srgbClr val="C95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12/06/2026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3405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re de sec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12/06/2026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9F34A1-9284-4A8D-88FE-89C9697BF9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927C20D-B4A5-20B7-AB48-75CA86D08432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8368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092478"/>
            <a:ext cx="7129463" cy="1793319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3086101"/>
            <a:ext cx="10801349" cy="304323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12/06/2026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9F34A1-9284-4A8D-88FE-89C9697BF9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927C20D-B4A5-20B7-AB48-75CA86D08432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104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Visage humain, capture d’écran, usine, art&#10;&#10;Description générée automatiquement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89" b="75341"/>
          <a:stretch/>
        </p:blipFill>
        <p:spPr>
          <a:xfrm>
            <a:off x="0" y="6317999"/>
            <a:ext cx="12192000" cy="5400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12/06/2026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7752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19" t="28724" r="119" b="63410"/>
          <a:stretch/>
        </p:blipFill>
        <p:spPr>
          <a:xfrm>
            <a:off x="-14514" y="6318001"/>
            <a:ext cx="12206514" cy="54064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12/06/2026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4322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" t="33966" r="-156" b="58168"/>
          <a:stretch/>
        </p:blipFill>
        <p:spPr>
          <a:xfrm>
            <a:off x="3175" y="6317999"/>
            <a:ext cx="12201525" cy="5400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12/06/2026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3688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9779C4B-6C33-8A68-E4D7-CC3F7053175D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12/06/2026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4214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A744807-E470-CFFA-FCC2-F5FE905269DE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E4176C-7890-FCDE-E3BA-7880D1541F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989137"/>
            <a:ext cx="5292725" cy="4140201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3A68C2-03F0-D3C1-1C1F-532C8A01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989138"/>
            <a:ext cx="5292724" cy="414020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302F-8455-472B-AF68-295E0EFF103D}" type="datetimeFigureOut">
              <a:rPr lang="fr-FR" smtClean="0"/>
              <a:t>12/06/2026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7ED1F4B-F8AF-6A32-996A-140828E4FD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A45FD47-8F02-E3D1-8836-A153070B3F16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2472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9090958-F7E7-8AD5-A483-0D1FBFEB2709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E4176C-7890-FCDE-E3BA-7880D1541F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989137"/>
            <a:ext cx="3455989" cy="4140201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3A68C2-03F0-D3C1-1C1F-532C8A01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7213" y="1989138"/>
            <a:ext cx="3457575" cy="414020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302F-8455-472B-AF68-295E0EFF103D}" type="datetimeFigureOut">
              <a:rPr lang="fr-FR" smtClean="0"/>
              <a:t>12/06/2026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5B376B07-EB61-361A-CDFD-5E75CD9A2FD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040688" y="1989138"/>
            <a:ext cx="3457575" cy="414020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812BC44-B713-09E9-A994-1EBF66495F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01B42FC7-ECB4-B8DF-817A-1F225C02B422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10828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3A245C0-7608-29FB-E211-F4BD5616FEBD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96213AF-EDE7-ABD8-3C87-12C13108D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49" cy="1141413"/>
          </a:xfrm>
        </p:spPr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339BCA0-00EB-4C04-FE5D-D57CFB42A3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1989137"/>
            <a:ext cx="5302250" cy="583375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039CBE-47B6-B221-F597-0A920B6452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5326" y="2731009"/>
            <a:ext cx="5302250" cy="339833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5AB4248-870C-318C-3957-BD4B81DDC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4" y="1989138"/>
            <a:ext cx="5302250" cy="583374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8C83028-6471-684E-6541-3C912C1C88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3950" y="2731009"/>
            <a:ext cx="5302250" cy="339833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B6BE0A8-167A-EDED-938A-7034D719E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302F-8455-472B-AF68-295E0EFF103D}" type="datetimeFigureOut">
              <a:rPr lang="fr-FR" smtClean="0"/>
              <a:t>12/06/2026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76D9B09-35F6-CD02-5B0F-09D34FE86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EAAAD1C-47AE-9FCA-0448-17D1AFD63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B145831-15F1-C839-875C-ABB8BFD272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F0FFB82-6432-211D-DD5B-E79E186C1CFE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804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seu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0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F5B9310-A98B-02B0-8DFD-5F4E8CAFFA50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424FF7A-7AC1-B304-B766-865CD6D61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265603E-9229-B94A-80F8-4FD6A3621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302F-8455-472B-AF68-295E0EFF103D}" type="datetimeFigureOut">
              <a:rPr lang="fr-FR" smtClean="0"/>
              <a:t>12/06/2026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C332EF9-A7AF-0E36-B432-A2F119BA7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264E45D-D49D-03B1-DAB7-55D30C0FB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C24615F-94DA-228D-98B8-8CFF9A1CF9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CA7C713-6E9F-9E06-96FE-1CBF92D19B1B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2153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3F002E4-6434-1420-E8D9-7B0AE58D3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12/06/2026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6450D56-F435-4A27-B920-5376803E8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F17099-300B-92B2-0055-CA9B48CA8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B5172B8-E3F5-93A5-63F0-42E8B9ECA0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9B1BF06-95A7-3FD5-5A3D-E19DB4A323A8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9025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3F002E4-6434-1420-E8D9-7B0AE58D3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12/06/2026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6450D56-F435-4A27-B920-5376803E8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F17099-300B-92B2-0055-CA9B48CA8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0E8317-6100-4728-184D-31EFF1753D6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B5172B8-E3F5-93A5-63F0-42E8B9ECA0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9B1BF06-95A7-3FD5-5A3D-E19DB4A323A8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5319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E509CBF-AC4F-6A85-985B-A7A28D9035B6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31C3DA6-1B9F-AE68-9F5A-FD8A36CFB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302F-8455-472B-AF68-295E0EFF103D}" type="datetimeFigureOut">
              <a:rPr lang="fr-FR" smtClean="0"/>
              <a:t>12/06/2026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FBE1939-A96A-8869-5F61-1052CDEF9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3CACE9-C05D-2E68-0F2C-D1EA945D9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26178BC9-AFF1-066B-B74E-64F49DDF17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5326" y="1989139"/>
            <a:ext cx="3455988" cy="414019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07CDDF1-8217-8011-188E-6C6B607E2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3455988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3E014FF3-6B7D-01A9-4EDB-BCA4CB430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213" y="549275"/>
            <a:ext cx="7129462" cy="558006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BCE8E76-9657-A6B5-7E77-FBC3EAE1C0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54ED51A-2B1B-B7F8-2B0A-F32A5685FC5E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6177544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302F-8455-472B-AF68-295E0EFF103D}" type="datetimeFigureOut">
              <a:rPr lang="fr-FR" smtClean="0"/>
              <a:t>12/06/2026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71CAEE75-82CA-0EE9-8A64-25E8B567C7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989138"/>
            <a:ext cx="12192000" cy="4868862"/>
          </a:xfrm>
          <a:pattFill prst="pct5">
            <a:fgClr>
              <a:schemeClr val="bg1"/>
            </a:fgClr>
            <a:bgClr>
              <a:schemeClr val="bg2"/>
            </a:bgClr>
          </a:pattFill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pic>
        <p:nvPicPr>
          <p:cNvPr id="4" name="Image 3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B82D3D8F-3630-17C3-D58D-6A3635BC62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CE3B2C7A-E65D-05D7-72D2-8FDF998E7166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9426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re et image">
    <p:bg>
      <p:bgPr>
        <a:solidFill>
          <a:srgbClr val="CACD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nuage, plein air, arbre, ciel&#10;&#10;Description générée automatiquement">
            <a:extLst>
              <a:ext uri="{FF2B5EF4-FFF2-40B4-BE49-F238E27FC236}">
                <a16:creationId xmlns:a16="http://schemas.microsoft.com/office/drawing/2014/main" id="{3B74FEEB-0659-65A4-17DA-8B87A72902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9" t="35139" b="10140"/>
          <a:stretch/>
        </p:blipFill>
        <p:spPr>
          <a:xfrm>
            <a:off x="0" y="1989138"/>
            <a:ext cx="12192000" cy="48688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5E7EC10-206A-72F4-91BB-2E65EF32210F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302F-8455-472B-AF68-295E0EFF103D}" type="datetimeFigureOut">
              <a:rPr lang="fr-FR" smtClean="0"/>
              <a:t>12/06/2026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E507065-CF76-8E92-00FE-38DBC2ED04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B2946AB7-A2AE-FE87-1FF5-759E09BE9A03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O. Naves/</a:t>
            </a:r>
            <a:r>
              <a:rPr lang="fr-FR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Drakodrone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672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carte, diagramme, Plan&#10;&#10;Description générée automatiquement">
            <a:extLst>
              <a:ext uri="{FF2B5EF4-FFF2-40B4-BE49-F238E27FC236}">
                <a16:creationId xmlns:a16="http://schemas.microsoft.com/office/drawing/2014/main" id="{A1CBB1D1-9CE9-D73F-D21D-A5DAF8E7D9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6427" y="1265572"/>
            <a:ext cx="7870248" cy="48637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41D318-D2A0-774E-EEB5-5F2E5D4207E3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6341167-FF0D-D71B-6A48-B5C37ACF55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5326" y="1989139"/>
            <a:ext cx="3455988" cy="4140199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461AF02-3051-6181-2F34-CA165C73A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302F-8455-472B-AF68-295E0EFF103D}" type="datetimeFigureOut">
              <a:rPr lang="fr-FR" smtClean="0"/>
              <a:t>12/06/2026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982B163-7A6B-8D00-78F2-898E7BC1B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554EF3-BE24-DB3A-DB8F-3CA03B630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50AC1D9F-B01A-B9BD-1811-BDADB8805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3455990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BCE8E76-9657-A6B5-7E77-FBC3EAE1C0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54ED51A-2B1B-B7F8-2B0A-F32A5685FC5E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0716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iapositive de tit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02E092-44B4-6B96-043F-72E6A77F24E8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3429000"/>
            <a:ext cx="10801350" cy="1439863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213" y="1989138"/>
            <a:ext cx="3457575" cy="729933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4B78302F-8455-472B-AF68-295E0EFF103D}" type="datetimeFigureOut">
              <a:rPr lang="fr-FR" smtClean="0"/>
              <a:t>12/06/2026</a:t>
            </a:fld>
            <a:endParaRPr lang="fr-FR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293674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1347760"/>
            <a:ext cx="10363200" cy="2252691"/>
          </a:xfrm>
          <a:prstGeom prst="rect">
            <a:avLst/>
          </a:prstGeom>
        </p:spPr>
        <p:txBody>
          <a:bodyPr/>
          <a:lstStyle>
            <a:lvl1pPr>
              <a:defRPr lang="it-IT" dirty="0" smtClean="0"/>
            </a:lvl1pPr>
          </a:lstStyle>
          <a:p>
            <a:r>
              <a:rPr lang="fr-FR" smtClean="0"/>
              <a:t>Cliquez pour modifier le style du titre</a:t>
            </a:r>
            <a:endParaRPr lang="it-IT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027834" y="6561348"/>
            <a:ext cx="116416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CDC8E-50DB-4F2E-A357-58D8BB0D9DC6}" type="slidenum">
              <a:rPr lang="it-IT">
                <a:solidFill>
                  <a:prstClr val="black"/>
                </a:solidFill>
              </a:rPr>
              <a:pPr>
                <a:defRPr/>
              </a:pPr>
              <a:t>‹N°›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7266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76DCCEC-B092-AAB8-D672-9578236FE6F3}"/>
              </a:ext>
            </a:extLst>
          </p:cNvPr>
          <p:cNvSpPr/>
          <p:nvPr userDrawn="1"/>
        </p:nvSpPr>
        <p:spPr>
          <a:xfrm>
            <a:off x="0" y="6388670"/>
            <a:ext cx="12192000" cy="48437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01EA328-B9CF-0C65-C72F-8557B2594D86}"/>
              </a:ext>
            </a:extLst>
          </p:cNvPr>
          <p:cNvCxnSpPr/>
          <p:nvPr userDrawn="1"/>
        </p:nvCxnSpPr>
        <p:spPr>
          <a:xfrm>
            <a:off x="0" y="6305550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0A9871A4-56AB-5CE5-EF2E-59F043B8FE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675" y="6410388"/>
            <a:ext cx="742950" cy="4126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AE91C5-6BC7-D7CC-A24C-0902B156AE49}"/>
              </a:ext>
            </a:extLst>
          </p:cNvPr>
          <p:cNvSpPr txBox="1"/>
          <p:nvPr userDrawn="1"/>
        </p:nvSpPr>
        <p:spPr>
          <a:xfrm>
            <a:off x="971550" y="6461922"/>
            <a:ext cx="6153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SPES report for INFN EB. LNL - Oct 6</a:t>
            </a:r>
            <a:r>
              <a:rPr lang="en-US" sz="1400" b="1" baseline="30000" dirty="0">
                <a:solidFill>
                  <a:schemeClr val="bg1"/>
                </a:solidFill>
              </a:rPr>
              <a:t>th</a:t>
            </a:r>
            <a:r>
              <a:rPr lang="en-US" sz="1400" b="1" dirty="0">
                <a:solidFill>
                  <a:schemeClr val="bg1"/>
                </a:solidFill>
              </a:rPr>
              <a:t>, 2023. </a:t>
            </a:r>
          </a:p>
        </p:txBody>
      </p:sp>
      <p:pic>
        <p:nvPicPr>
          <p:cNvPr id="3" name="Immagine 26">
            <a:extLst>
              <a:ext uri="{FF2B5EF4-FFF2-40B4-BE49-F238E27FC236}">
                <a16:creationId xmlns:a16="http://schemas.microsoft.com/office/drawing/2014/main" id="{28E4BF8F-C49A-FB2F-8810-112C28917C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8050" y="53544"/>
            <a:ext cx="1057275" cy="91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B0CC2FD-99B3-1C2A-DEF4-86C96766A32B}"/>
              </a:ext>
            </a:extLst>
          </p:cNvPr>
          <p:cNvCxnSpPr>
            <a:cxnSpLocks/>
          </p:cNvCxnSpPr>
          <p:nvPr userDrawn="1"/>
        </p:nvCxnSpPr>
        <p:spPr>
          <a:xfrm>
            <a:off x="0" y="638175"/>
            <a:ext cx="10391775" cy="0"/>
          </a:xfrm>
          <a:prstGeom prst="line">
            <a:avLst/>
          </a:prstGeom>
          <a:ln w="190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0">
            <a:extLst>
              <a:ext uri="{FF2B5EF4-FFF2-40B4-BE49-F238E27FC236}">
                <a16:creationId xmlns:a16="http://schemas.microsoft.com/office/drawing/2014/main" id="{F4013E80-B4B8-8525-A641-1D97C6691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148852"/>
            <a:ext cx="4399922" cy="362844"/>
          </a:xfrm>
        </p:spPr>
        <p:txBody>
          <a:bodyPr>
            <a:normAutofit/>
          </a:bodyPr>
          <a:lstStyle>
            <a:lvl1pPr>
              <a:defRPr kumimoji="0" lang="en-US" sz="2400" b="1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F55B3F39-7C5C-52EA-99FF-480AF96ED5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8323" y="643324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ACF6FDAC-0505-4C6F-9AC9-E3C4BDFECF97}" type="slidenum">
              <a:rPr lang="en-US" sz="1600" b="1" smtClean="0">
                <a:solidFill>
                  <a:schemeClr val="bg1"/>
                </a:solidFill>
              </a:rPr>
              <a:pPr/>
              <a:t>‹N°›</a:t>
            </a:fld>
            <a:endParaRPr 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205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ogo seu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975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078414"/>
            <a:ext cx="12192000" cy="1804987"/>
          </a:xfrm>
          <a:prstGeom prst="rect">
            <a:avLst/>
          </a:prstGeom>
          <a:solidFill>
            <a:srgbClr val="D84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3" name="Rectangle 2"/>
          <p:cNvSpPr/>
          <p:nvPr userDrawn="1"/>
        </p:nvSpPr>
        <p:spPr>
          <a:xfrm>
            <a:off x="0" y="-26988"/>
            <a:ext cx="12192000" cy="18049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pic>
        <p:nvPicPr>
          <p:cNvPr id="4" name="Imag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8001"/>
            <a:ext cx="12192000" cy="330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/>
          <p:cNvSpPr txBox="1">
            <a:spLocks/>
          </p:cNvSpPr>
          <p:nvPr userDrawn="1"/>
        </p:nvSpPr>
        <p:spPr>
          <a:xfrm>
            <a:off x="2832101" y="192088"/>
            <a:ext cx="9243484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r" eaLnBrk="1" hangingPunct="1">
              <a:defRPr/>
            </a:pPr>
            <a:r>
              <a:rPr lang="fr-FR" altLang="fr-FR" sz="2800" smtClean="0">
                <a:solidFill>
                  <a:srgbClr val="D84800"/>
                </a:solidFill>
                <a:latin typeface="Helvetica Neue" charset="0"/>
              </a:rPr>
              <a:t>Institut national de physique nucléaire </a:t>
            </a:r>
          </a:p>
          <a:p>
            <a:pPr algn="r" eaLnBrk="1" hangingPunct="1">
              <a:defRPr/>
            </a:pPr>
            <a:r>
              <a:rPr lang="fr-FR" altLang="fr-FR" sz="2800" smtClean="0">
                <a:solidFill>
                  <a:srgbClr val="D84800"/>
                </a:solidFill>
                <a:latin typeface="Helvetica Neue" charset="0"/>
              </a:rPr>
              <a:t>et de physique des particules</a:t>
            </a:r>
          </a:p>
        </p:txBody>
      </p:sp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8955618" y="1187450"/>
            <a:ext cx="311996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r">
              <a:defRPr/>
            </a:pPr>
            <a:r>
              <a:rPr lang="fr-FR" altLang="fr-FR" sz="1800" dirty="0" smtClean="0">
                <a:solidFill>
                  <a:srgbClr val="D84800"/>
                </a:solidFill>
                <a:latin typeface="Helvetica Neue" charset="0"/>
                <a:ea typeface="Helvetica Neue" charset="0"/>
                <a:cs typeface="Helvetica Neue" charset="0"/>
              </a:rPr>
              <a:t>www.in2p3.fr</a:t>
            </a:r>
          </a:p>
        </p:txBody>
      </p:sp>
      <p:pic>
        <p:nvPicPr>
          <p:cNvPr id="7" name="Imag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4" y="223838"/>
            <a:ext cx="143933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67205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431371" y="1196752"/>
            <a:ext cx="11329259" cy="5112568"/>
          </a:xfrm>
          <a:prstGeom prst="rect">
            <a:avLst/>
          </a:prstGeom>
        </p:spPr>
        <p:txBody>
          <a:bodyPr/>
          <a:lstStyle>
            <a:lvl1pPr>
              <a:buClr>
                <a:srgbClr val="D84800"/>
              </a:buClr>
              <a:defRPr sz="2400" b="0">
                <a:solidFill>
                  <a:srgbClr val="1F497D"/>
                </a:solidFill>
                <a:latin typeface="Helvetica Neue"/>
                <a:cs typeface="Helvetica Neue"/>
              </a:defRPr>
            </a:lvl1pPr>
            <a:lvl2pPr>
              <a:buClr>
                <a:srgbClr val="D84800"/>
              </a:buClr>
              <a:defRPr sz="2000">
                <a:solidFill>
                  <a:srgbClr val="1F497D"/>
                </a:solidFill>
                <a:latin typeface="Helvetica Neue"/>
                <a:cs typeface="Helvetica Neue"/>
              </a:defRPr>
            </a:lvl2pPr>
            <a:lvl3pPr>
              <a:buClr>
                <a:srgbClr val="D84800"/>
              </a:buClr>
              <a:defRPr sz="1800">
                <a:solidFill>
                  <a:srgbClr val="1F497D"/>
                </a:solidFill>
                <a:latin typeface="Helvetica Neue"/>
                <a:cs typeface="Helvetica Neue"/>
              </a:defRPr>
            </a:lvl3pPr>
            <a:lvl4pPr>
              <a:buClr>
                <a:srgbClr val="D84800"/>
              </a:buClr>
              <a:defRPr sz="1600">
                <a:solidFill>
                  <a:srgbClr val="1F497D"/>
                </a:solidFill>
                <a:latin typeface="Helvetica Neue"/>
                <a:cs typeface="Helvetica Neue"/>
              </a:defRPr>
            </a:lvl4pPr>
            <a:lvl5pPr>
              <a:buClr>
                <a:srgbClr val="D84800"/>
              </a:buClr>
              <a:defRPr sz="1400">
                <a:solidFill>
                  <a:srgbClr val="1F497D"/>
                </a:solidFill>
                <a:latin typeface="Helvetica Neue"/>
                <a:cs typeface="Helvetica Neue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9" name="Espace réservé du titre 10"/>
          <p:cNvSpPr>
            <a:spLocks noGrp="1"/>
          </p:cNvSpPr>
          <p:nvPr>
            <p:ph type="title"/>
          </p:nvPr>
        </p:nvSpPr>
        <p:spPr bwMode="auto">
          <a:xfrm>
            <a:off x="2447595" y="115889"/>
            <a:ext cx="974440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lvl="0"/>
            <a:r>
              <a:rPr lang="fr-FR" alt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2437977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1347760"/>
            <a:ext cx="10363200" cy="2252691"/>
          </a:xfrm>
          <a:prstGeom prst="rect">
            <a:avLst/>
          </a:prstGeom>
        </p:spPr>
        <p:txBody>
          <a:bodyPr/>
          <a:lstStyle>
            <a:lvl1pPr>
              <a:defRPr lang="it-IT" dirty="0" smtClean="0"/>
            </a:lvl1pPr>
          </a:lstStyle>
          <a:p>
            <a:r>
              <a:rPr lang="fr-FR" smtClean="0"/>
              <a:t>Cliquez pour modifier le style du titre</a:t>
            </a:r>
            <a:endParaRPr lang="it-IT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027834" y="6561348"/>
            <a:ext cx="116416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CDC8E-50DB-4F2E-A357-58D8BB0D9DC6}" type="slidenum">
              <a:rPr lang="it-IT">
                <a:solidFill>
                  <a:prstClr val="black"/>
                </a:solidFill>
              </a:rPr>
              <a:pPr>
                <a:defRPr/>
              </a:pPr>
              <a:t>‹N°›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3427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Zielińska, INTRANS Workshop, Orsay, January 22-25,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2F98917-083E-F98C-816F-48F1437B4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9921285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9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22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609480" y="1604700"/>
            <a:ext cx="10972440" cy="39774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16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1893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F84648E8-20C0-A703-5721-F09140286C6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4B78302F-8455-472B-AF68-295E0EFF103D}" type="datetimeFigureOut">
              <a:rPr lang="fr-FR" smtClean="0"/>
              <a:t>12/06/2026</a:t>
            </a:fld>
            <a:endParaRPr lang="fr-FR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731038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9FE161-F273-FD72-F1A1-439897F66E30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4B78302F-8455-472B-AF68-295E0EFF103D}" type="datetimeFigureOut">
              <a:rPr lang="fr-FR" smtClean="0"/>
              <a:t>12/06/2026</a:t>
            </a:fld>
            <a:endParaRPr lang="fr-FR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21441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02E092-44B4-6B96-043F-72E6A77F24E8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4B78302F-8455-472B-AF68-295E0EFF103D}" type="datetimeFigureOut">
              <a:rPr lang="fr-FR" smtClean="0"/>
              <a:t>12/06/2026</a:t>
            </a:fld>
            <a:endParaRPr lang="fr-FR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12178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8760A5-4195-9E50-D0C2-1CD72DFF81EC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4B78302F-8455-472B-AF68-295E0EFF103D}" type="datetimeFigureOut">
              <a:rPr lang="fr-FR" smtClean="0"/>
              <a:t>12/06/2026</a:t>
            </a:fld>
            <a:endParaRPr lang="fr-FR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99202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re de 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12/06/2026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9522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re de section">
    <p:bg>
      <p:bgPr>
        <a:solidFill>
          <a:srgbClr val="261F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12/06/2026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9606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D8250EB-B0C5-1B57-C3BE-6BA2B94C3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290FDB-4BF6-552E-F9DE-E0BE6EB81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989138"/>
            <a:ext cx="10801350" cy="414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DA5BD8-C4D6-207B-4C7D-26B9235883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8001"/>
            <a:ext cx="1800225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4B78302F-8455-472B-AF68-295E0EFF103D}" type="datetimeFigureOut">
              <a:rPr lang="fr-FR" smtClean="0"/>
              <a:t>12/06/2026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04228E-A1D3-107C-CD03-5E01B1840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8001"/>
            <a:ext cx="2906816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1C997C-4506-BCCC-5373-325AA0E6A1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8001"/>
            <a:ext cx="504083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9201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46">
          <p15:clr>
            <a:srgbClr val="547EBF"/>
          </p15:clr>
        </p15:guide>
        <p15:guide id="2" orient="horz" pos="3861">
          <p15:clr>
            <a:srgbClr val="547EBF"/>
          </p15:clr>
        </p15:guide>
        <p15:guide id="3" pos="7242">
          <p15:clr>
            <a:srgbClr val="547EBF"/>
          </p15:clr>
        </p15:guide>
        <p15:guide id="4" pos="438">
          <p15:clr>
            <a:srgbClr val="547EBF"/>
          </p15:clr>
        </p15:guide>
        <p15:guide id="5" pos="2751">
          <p15:clr>
            <a:srgbClr val="F26B43"/>
          </p15:clr>
        </p15:guide>
        <p15:guide id="6" pos="5065">
          <p15:clr>
            <a:srgbClr val="F26B43"/>
          </p15:clr>
        </p15:guide>
        <p15:guide id="7" pos="3840">
          <p15:clr>
            <a:srgbClr val="FDE53C"/>
          </p15:clr>
        </p15:guide>
        <p15:guide id="8" orient="horz" pos="2160">
          <p15:clr>
            <a:srgbClr val="FDE53C"/>
          </p15:clr>
        </p15:guide>
        <p15:guide id="9" orient="horz" pos="1253">
          <p15:clr>
            <a:srgbClr val="F26B43"/>
          </p15:clr>
        </p15:guide>
        <p15:guide id="10" pos="1572">
          <p15:clr>
            <a:srgbClr val="9FCC3B"/>
          </p15:clr>
        </p15:guide>
        <p15:guide id="11" pos="6108">
          <p15:clr>
            <a:srgbClr val="9FCC3B"/>
          </p15:clr>
        </p15:guide>
        <p15:guide id="12" orient="horz" pos="3067">
          <p15:clr>
            <a:srgbClr val="F26B43"/>
          </p15:clr>
        </p15:guide>
        <p15:guide id="13" pos="2615">
          <p15:clr>
            <a:srgbClr val="F26B43"/>
          </p15:clr>
        </p15:guide>
        <p15:guide id="14" pos="4929">
          <p15:clr>
            <a:srgbClr val="F26B43"/>
          </p15:clr>
        </p15:guide>
        <p15:guide id="15" pos="3772">
          <p15:clr>
            <a:srgbClr val="FBAE40"/>
          </p15:clr>
        </p15:guide>
        <p15:guide id="16" pos="3908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kernel.org/process/license-rules.html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63" y="1866307"/>
            <a:ext cx="6219883" cy="430188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613" y="4130297"/>
            <a:ext cx="537300" cy="176164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42" y="223493"/>
            <a:ext cx="1524213" cy="1333686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028324" y="351727"/>
            <a:ext cx="543927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smtClean="0"/>
              <a:t>AI generated code in AGATA - how to mange it?</a:t>
            </a:r>
            <a:endParaRPr kumimoji="0" lang="fr-FR" altLang="fr-FR" sz="3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9201175" y="6391275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E. CLEMENT (GANIL)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706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29111" y="705615"/>
            <a:ext cx="65609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want to rise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AGATA Software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team will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manage the influx of AI-generated “toolkits”, “software analyses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alternative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PSAs”, “AI-assisted codes” produced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our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PhD, postdoc researchers and the WG Data Flow ?</a:t>
            </a:r>
          </a:p>
          <a:p>
            <a:pPr algn="just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 we realistically develop advanced software for AGATA without agents, LLM, Codex, Claude,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Copilote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….. ?</a:t>
            </a:r>
          </a:p>
          <a:p>
            <a:pPr algn="just"/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probably need a guideline as the “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linux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fundation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has defined 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130" y="2701045"/>
            <a:ext cx="9564005" cy="292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630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0737" y="444441"/>
            <a:ext cx="76841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Summary: Linux Kernel AI Coding Assistants Guidance translated to AGATA ?</a:t>
            </a:r>
          </a:p>
          <a:p>
            <a:endParaRPr lang="en-US" b="1" dirty="0"/>
          </a:p>
          <a:p>
            <a:r>
              <a:rPr lang="en-US" b="1" dirty="0" smtClean="0"/>
              <a:t>Scope</a:t>
            </a:r>
          </a:p>
          <a:p>
            <a:r>
              <a:rPr lang="en-US" dirty="0" smtClean="0"/>
              <a:t>The document provides rules and best practices for developers and AI tools contributing to the Linux kernel, ensuring transparency, legal compliance, and accountability.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1015" y="4169078"/>
            <a:ext cx="5478480" cy="25880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8447" y="2599418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. Compliance with Kernel Processes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AI-assisted contributions must follow the standard Linux kernel development process, including coding style and patch submission guidelines.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r>
              <a:rPr lang="en-US" b="1" dirty="0" smtClean="0"/>
              <a:t>2. Licensing and Legal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All code (including AI-generated) must be compatible with </a:t>
            </a:r>
            <a:r>
              <a:rPr lang="en-US" b="1" dirty="0" smtClean="0"/>
              <a:t>GPL-2.0-only</a:t>
            </a:r>
            <a:r>
              <a:rPr lang="en-US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Use appropriate </a:t>
            </a:r>
            <a:r>
              <a:rPr lang="en-US" b="1" dirty="0" smtClean="0"/>
              <a:t>SPDX license identifiers</a:t>
            </a:r>
            <a:r>
              <a:rPr lang="en-US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Full compliance with the </a:t>
            </a:r>
            <a:r>
              <a:rPr lang="en-US" dirty="0" smtClean="0">
                <a:hlinkClick r:id="rId3"/>
              </a:rPr>
              <a:t>Linux kernel licensing rules</a:t>
            </a:r>
            <a:r>
              <a:rPr lang="en-US" dirty="0" smtClean="0"/>
              <a:t> is mandatory.</a:t>
            </a:r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6681537" y="3801979"/>
            <a:ext cx="1403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AGAPRO - git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4454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7411" y="411267"/>
            <a:ext cx="834189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3. Attribution and Transparency</a:t>
            </a:r>
          </a:p>
          <a:p>
            <a:endParaRPr lang="en-US" dirty="0"/>
          </a:p>
          <a:p>
            <a:r>
              <a:rPr lang="en-US" dirty="0" smtClean="0"/>
              <a:t>AI tools must never add a Signed-off-by tag—only humans can certify the Developer Certificate of Origin (DCO).</a:t>
            </a:r>
          </a:p>
          <a:p>
            <a:endParaRPr lang="en-US" dirty="0"/>
          </a:p>
          <a:p>
            <a:r>
              <a:rPr lang="en-US" dirty="0" smtClean="0"/>
              <a:t>The human submitter is fully responsible for reviewing AI-generated code, ensuring license compliance, and adding their own Signed-off-by tag.</a:t>
            </a:r>
          </a:p>
          <a:p>
            <a:endParaRPr lang="en-US" dirty="0"/>
          </a:p>
          <a:p>
            <a:r>
              <a:rPr lang="en-US" dirty="0" smtClean="0"/>
              <a:t>Attribution: Use an Assisted-by tag to document AI involvement,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e.g.: Assisted-by: AGENT_NAME:MODEL_VERSION [TOOL1] [TOOL2]</a:t>
            </a:r>
          </a:p>
          <a:p>
            <a:r>
              <a:rPr lang="en-US" dirty="0" smtClean="0"/>
              <a:t>AGENT_NAME: Name of the AI tool/framework (e.g., Claude, GitHub Copilot, Codex).</a:t>
            </a:r>
          </a:p>
          <a:p>
            <a:r>
              <a:rPr lang="en-US" dirty="0" smtClean="0"/>
              <a:t>MODEL_VERSION: Specific model version used.</a:t>
            </a:r>
          </a:p>
          <a:p>
            <a:r>
              <a:rPr lang="en-US" dirty="0" smtClean="0"/>
              <a:t>[TOOL1] [TOOL2]: Optional specialized tools (e.g., </a:t>
            </a:r>
            <a:r>
              <a:rPr lang="en-US" dirty="0" err="1" smtClean="0"/>
              <a:t>coccinelle</a:t>
            </a:r>
            <a:r>
              <a:rPr lang="en-US" dirty="0" smtClean="0"/>
              <a:t>, sparse).</a:t>
            </a:r>
          </a:p>
          <a:p>
            <a:r>
              <a:rPr lang="en-US" dirty="0" smtClean="0"/>
              <a:t>Basic tools (</a:t>
            </a:r>
            <a:r>
              <a:rPr lang="en-US" dirty="0" err="1" smtClean="0"/>
              <a:t>git</a:t>
            </a:r>
            <a:r>
              <a:rPr lang="en-US" dirty="0" smtClean="0"/>
              <a:t>, </a:t>
            </a:r>
            <a:r>
              <a:rPr lang="en-US" dirty="0" err="1" smtClean="0"/>
              <a:t>gcc</a:t>
            </a:r>
            <a:r>
              <a:rPr lang="en-US" dirty="0" smtClean="0"/>
              <a:t>, editors) should not be listed.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537411" y="4898268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4. Accountability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The human submitter bears </a:t>
            </a:r>
            <a:r>
              <a:rPr lang="en-US" b="1" dirty="0" smtClean="0"/>
              <a:t>full responsibility</a:t>
            </a:r>
            <a:r>
              <a:rPr lang="en-US" dirty="0" smtClean="0"/>
              <a:t> for the quality, legality, and security of AI-assisted code. Blaming the AI for errors is not permitted.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AI-assisted codes must be reviewed as from a junior </a:t>
            </a:r>
            <a:r>
              <a:rPr lang="en-US" dirty="0"/>
              <a:t>D</a:t>
            </a:r>
            <a:r>
              <a:rPr lang="en-US" dirty="0" smtClean="0"/>
              <a:t>evOps</a:t>
            </a:r>
            <a:endParaRPr lang="en-US" dirty="0"/>
          </a:p>
        </p:txBody>
      </p:sp>
      <p:sp>
        <p:nvSpPr>
          <p:cNvPr id="5" name="ZoneTexte 4"/>
          <p:cNvSpPr txBox="1"/>
          <p:nvPr/>
        </p:nvSpPr>
        <p:spPr>
          <a:xfrm>
            <a:off x="7523747" y="4997116"/>
            <a:ext cx="43233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 err="1" smtClean="0">
                <a:sym typeface="Wingdings" panose="05000000000000000000" pitchFamily="2" charset="2"/>
              </a:rPr>
              <a:t>Should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we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prepare</a:t>
            </a:r>
            <a:r>
              <a:rPr lang="fr-FR" dirty="0" smtClean="0">
                <a:sym typeface="Wingdings" panose="05000000000000000000" pitchFamily="2" charset="2"/>
              </a:rPr>
              <a:t> a </a:t>
            </a:r>
            <a:r>
              <a:rPr lang="fr-FR" dirty="0" err="1" smtClean="0">
                <a:sym typeface="Wingdings" panose="05000000000000000000" pitchFamily="2" charset="2"/>
              </a:rPr>
              <a:t>similar</a:t>
            </a:r>
            <a:r>
              <a:rPr lang="fr-FR" dirty="0" smtClean="0">
                <a:sym typeface="Wingdings" panose="05000000000000000000" pitchFamily="2" charset="2"/>
              </a:rPr>
              <a:t> guidance for AGATA ?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 err="1" smtClean="0">
                <a:sym typeface="Wingdings" panose="05000000000000000000" pitchFamily="2" charset="2"/>
              </a:rPr>
              <a:t>Opportunity</a:t>
            </a:r>
            <a:r>
              <a:rPr lang="fr-FR" dirty="0" smtClean="0">
                <a:sym typeface="Wingdings" panose="05000000000000000000" pitchFamily="2" charset="2"/>
              </a:rPr>
              <a:t> to </a:t>
            </a:r>
            <a:r>
              <a:rPr lang="fr-FR" dirty="0" err="1" smtClean="0">
                <a:sym typeface="Wingdings" panose="05000000000000000000" pitchFamily="2" charset="2"/>
              </a:rPr>
              <a:t>clear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our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mind</a:t>
            </a:r>
            <a:r>
              <a:rPr lang="fr-FR" dirty="0" smtClean="0">
                <a:sym typeface="Wingdings" panose="05000000000000000000" pitchFamily="2" charset="2"/>
              </a:rPr>
              <a:t> on licences, softwares </a:t>
            </a:r>
            <a:r>
              <a:rPr lang="fr-FR" dirty="0" err="1" smtClean="0">
                <a:sym typeface="Wingdings" panose="05000000000000000000" pitchFamily="2" charset="2"/>
              </a:rPr>
              <a:t>catalog</a:t>
            </a:r>
            <a:r>
              <a:rPr lang="fr-FR" dirty="0" smtClean="0">
                <a:sym typeface="Wingdings" panose="05000000000000000000" pitchFamily="2" charset="2"/>
              </a:rPr>
              <a:t> ?</a:t>
            </a:r>
            <a:endParaRPr lang="fr-FR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 err="1" smtClean="0">
                <a:sym typeface="Wingdings" panose="05000000000000000000" pitchFamily="2" charset="2"/>
              </a:rPr>
              <a:t>Adapt</a:t>
            </a:r>
            <a:r>
              <a:rPr lang="fr-FR" dirty="0" smtClean="0">
                <a:sym typeface="Wingdings" panose="05000000000000000000" pitchFamily="2" charset="2"/>
              </a:rPr>
              <a:t> the DMP ?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022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30" y="1010653"/>
            <a:ext cx="4231233" cy="282082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836694" y="2077149"/>
            <a:ext cx="73553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Second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subject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Can we realistically develop advanced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softwares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 AGATA without agents, LLM, Codex, Claude,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Copilote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…..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Can it be a limitation if we don’t, to attract younger collaborators 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17230" y="4291263"/>
            <a:ext cx="676441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Wingdings" panose="05000000000000000000" pitchFamily="2" charset="2"/>
              </a:rPr>
              <a:t></a:t>
            </a:r>
            <a:r>
              <a:rPr lang="fr-FR" dirty="0" smtClean="0"/>
              <a:t>CNRS has a (</a:t>
            </a:r>
            <a:r>
              <a:rPr lang="fr-FR" dirty="0" err="1" smtClean="0"/>
              <a:t>limited</a:t>
            </a:r>
            <a:r>
              <a:rPr lang="fr-FR" dirty="0" smtClean="0"/>
              <a:t>) licence </a:t>
            </a:r>
            <a:r>
              <a:rPr lang="fr-FR" dirty="0" err="1" smtClean="0"/>
              <a:t>with</a:t>
            </a:r>
            <a:r>
              <a:rPr lang="fr-FR" dirty="0" smtClean="0"/>
              <a:t> Mistral.</a:t>
            </a:r>
          </a:p>
          <a:p>
            <a:r>
              <a:rPr lang="fr-FR" dirty="0" err="1" smtClean="0"/>
              <a:t>Consequence</a:t>
            </a:r>
            <a:r>
              <a:rPr lang="fr-FR" dirty="0" smtClean="0"/>
              <a:t> : </a:t>
            </a:r>
            <a:r>
              <a:rPr lang="fr-FR" dirty="0" err="1" smtClean="0"/>
              <a:t>it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forbidden</a:t>
            </a:r>
            <a:r>
              <a:rPr lang="fr-FR" dirty="0" smtClean="0"/>
              <a:t> to use alternative editors for </a:t>
            </a:r>
            <a:r>
              <a:rPr lang="fr-FR" dirty="0" err="1" smtClean="0"/>
              <a:t>our</a:t>
            </a:r>
            <a:r>
              <a:rPr lang="fr-FR" dirty="0" smtClean="0"/>
              <a:t> </a:t>
            </a:r>
            <a:r>
              <a:rPr lang="fr-FR" dirty="0" err="1" smtClean="0"/>
              <a:t>work</a:t>
            </a:r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r>
              <a:rPr lang="fr-FR" dirty="0" err="1" smtClean="0"/>
              <a:t>Investigating</a:t>
            </a:r>
            <a:r>
              <a:rPr lang="fr-FR" dirty="0" smtClean="0"/>
              <a:t> a « by-pass » </a:t>
            </a:r>
            <a:r>
              <a:rPr lang="fr-FR" dirty="0" err="1" smtClean="0"/>
              <a:t>will</a:t>
            </a:r>
            <a:r>
              <a:rPr lang="fr-FR" dirty="0" smtClean="0"/>
              <a:t> </a:t>
            </a:r>
            <a:r>
              <a:rPr lang="fr-FR" dirty="0" err="1" smtClean="0"/>
              <a:t>take</a:t>
            </a:r>
            <a:r>
              <a:rPr lang="fr-FR" dirty="0" smtClean="0"/>
              <a:t> </a:t>
            </a:r>
            <a:r>
              <a:rPr lang="fr-FR" dirty="0" err="1" smtClean="0"/>
              <a:t>some</a:t>
            </a:r>
            <a:r>
              <a:rPr lang="fr-FR" dirty="0" smtClean="0"/>
              <a:t> time and efforts</a:t>
            </a:r>
            <a:r>
              <a:rPr lang="fr-FR" dirty="0" smtClean="0">
                <a:sym typeface="Wingdings" panose="05000000000000000000" pitchFamily="2" charset="2"/>
              </a:rPr>
              <a:t> </a:t>
            </a:r>
            <a:r>
              <a:rPr lang="fr-FR" dirty="0" err="1" smtClean="0">
                <a:sym typeface="Wingdings" panose="05000000000000000000" pitchFamily="2" charset="2"/>
              </a:rPr>
              <a:t>Worst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it</a:t>
            </a:r>
            <a:r>
              <a:rPr lang="fr-FR" dirty="0" smtClean="0">
                <a:sym typeface="Wingdings" panose="05000000000000000000" pitchFamily="2" charset="2"/>
              </a:rPr>
              <a:t>  ?</a:t>
            </a:r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4570712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2">
  <a:themeElements>
    <a:clrScheme name="GANIL">
      <a:dk1>
        <a:srgbClr val="000000"/>
      </a:dk1>
      <a:lt1>
        <a:srgbClr val="FFFFFF"/>
      </a:lt1>
      <a:dk2>
        <a:srgbClr val="261F4D"/>
      </a:dk2>
      <a:lt2>
        <a:srgbClr val="CACDDE"/>
      </a:lt2>
      <a:accent1>
        <a:srgbClr val="60A3B3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60A3B3"/>
      </a:hlink>
      <a:folHlink>
        <a:srgbClr val="C9582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ème2" id="{463DF8FB-8638-4DA7-8799-6B057AE70F36}" vid="{93B97AAA-6CCA-4768-94A4-E9A873F2EA1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463</Words>
  <Application>Microsoft Office PowerPoint</Application>
  <PresentationFormat>Grand écran</PresentationFormat>
  <Paragraphs>47</Paragraphs>
  <Slides>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13" baseType="lpstr">
      <vt:lpstr>MS PGothic</vt:lpstr>
      <vt:lpstr>Arial</vt:lpstr>
      <vt:lpstr>Arial Black</vt:lpstr>
      <vt:lpstr>Calibri</vt:lpstr>
      <vt:lpstr>Helvetica Neue</vt:lpstr>
      <vt:lpstr>Times New Roman</vt:lpstr>
      <vt:lpstr>Wingdings</vt:lpstr>
      <vt:lpstr>Thème2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Ganil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Clement Emmanuel</dc:creator>
  <cp:lastModifiedBy>Clement Emmanuel</cp:lastModifiedBy>
  <cp:revision>9</cp:revision>
  <dcterms:created xsi:type="dcterms:W3CDTF">2026-06-12T06:34:12Z</dcterms:created>
  <dcterms:modified xsi:type="dcterms:W3CDTF">2026-06-12T07:58:04Z</dcterms:modified>
</cp:coreProperties>
</file>