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bookmarkIdSeed="7">
  <p:sldMasterIdLst>
    <p:sldMasterId id="2147483648" r:id="rId1"/>
    <p:sldMasterId id="2147483664" r:id="rId2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86" d="100"/>
          <a:sy n="86" d="100"/>
        </p:scale>
        <p:origin x="1424" y="60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/>
              </a:defRPr>
            </a:lvl1pPr>
          </a:lstStyle>
          <a:p>
            <a:pPr>
              <a:defRPr/>
            </a:pPr>
            <a:fld id="{4A7DFC18-3D3E-A041-A3F3-D294B7D0CEC9}" type="datetimeFigureOut">
              <a:rPr lang="fr-FR"/>
              <a:t>02/02/2026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/>
              </a:defRPr>
            </a:lvl1pPr>
          </a:lstStyle>
          <a:p>
            <a:pPr>
              <a:defRPr/>
            </a:pPr>
            <a:fld id="{260B45D8-6FF4-8A4C-9937-2BAD7338C10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0"/>
  <p:notesStyle>
    <a:lvl1pPr marL="0" algn="l" defTabSz="914400">
      <a:defRPr sz="1200" b="0" i="0">
        <a:solidFill>
          <a:schemeClr val="tx1"/>
        </a:solidFill>
        <a:latin typeface="Arial"/>
        <a:ea typeface="+mn-ea"/>
        <a:cs typeface="+mn-cs"/>
      </a:defRPr>
    </a:lvl1pPr>
    <a:lvl2pPr marL="457200" algn="l" defTabSz="914400">
      <a:defRPr sz="1200" b="0" i="0">
        <a:solidFill>
          <a:schemeClr val="tx1"/>
        </a:solidFill>
        <a:latin typeface="Arial"/>
        <a:ea typeface="+mn-ea"/>
        <a:cs typeface="+mn-cs"/>
      </a:defRPr>
    </a:lvl2pPr>
    <a:lvl3pPr marL="914400" algn="l" defTabSz="914400">
      <a:defRPr sz="1200" b="0" i="0">
        <a:solidFill>
          <a:schemeClr val="tx1"/>
        </a:solidFill>
        <a:latin typeface="Arial"/>
        <a:ea typeface="+mn-ea"/>
        <a:cs typeface="+mn-cs"/>
      </a:defRPr>
    </a:lvl3pPr>
    <a:lvl4pPr marL="1371600" algn="l" defTabSz="914400">
      <a:defRPr sz="1200" b="0" i="0">
        <a:solidFill>
          <a:schemeClr val="tx1"/>
        </a:solidFill>
        <a:latin typeface="Arial"/>
        <a:ea typeface="+mn-ea"/>
        <a:cs typeface="+mn-cs"/>
      </a:defRPr>
    </a:lvl4pPr>
    <a:lvl5pPr marL="1828800" algn="l" defTabSz="914400">
      <a:defRPr sz="1200" b="0" i="0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CD6764-73E4-B0B5-1645-E7E63FCD920D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73DC9D-E56C-B451-5CAD-9317F39DABAE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EC3FC7-C9EE-06FB-AD27-0F6535A50591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52B392-78E4-B957-03B0-8670972663BF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FC1951-F824-B2F9-ABF2-048A3CFD9760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63786F-6381-D6DB-35E1-D5B80B005F5C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389C56-1ABC-105F-BE2E-983495C60CCC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6B61A6-D1E4-6C07-0159-A44369C6EDF8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629D1A-F9B6-4F4A-DDC2-F8F82DC6DA26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1B4B08-D8EC-B733-8616-2816A5DEF145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E25C9F-1F91-10D8-3FA3-9F515839D586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5ED58E-F82C-6F1C-551A-129A0F48E010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media2.sv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56013" y="2124"/>
            <a:ext cx="10435987" cy="6851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pic>
        <p:nvPicPr>
          <p:cNvPr id="8" name="Graphique 7"/>
          <p:cNvPicPr>
            <a:picLocks noChangeAspect="1"/>
          </p:cNvPicPr>
          <p:nvPr userDrawn="1"/>
        </p:nvPicPr>
        <p:blipFill>
          <a:blip r:embed="rId4"/>
          <a:srcRect l="29850" t="36707" r="28819" b="34081"/>
          <a:stretch/>
        </p:blipFill>
        <p:spPr bwMode="auto">
          <a:xfrm>
            <a:off x="6384040" y="802609"/>
            <a:ext cx="1656229" cy="1656229"/>
          </a:xfrm>
          <a:prstGeom prst="rect">
            <a:avLst/>
          </a:prstGeom>
        </p:spPr>
      </p:pic>
      <p:sp>
        <p:nvSpPr>
          <p:cNvPr id="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1"/>
          </p:nvPr>
        </p:nvSpPr>
        <p:spPr bwMode="auto">
          <a:xfrm>
            <a:off x="598729" y="6271868"/>
            <a:ext cx="1157284" cy="10946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exte 4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3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Cliquez ici pour ajouter une introduction</a:t>
            </a:r>
            <a:endParaRPr/>
          </a:p>
        </p:txBody>
      </p:sp>
      <p:sp>
        <p:nvSpPr>
          <p:cNvPr id="2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EVELOPPEMEN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79425" y="2785509"/>
            <a:ext cx="5366603" cy="3382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1" i="0">
                <a:solidFill>
                  <a:srgbClr val="11284B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/>
          </p:nvPr>
        </p:nvSpPr>
        <p:spPr bwMode="auto">
          <a:xfrm>
            <a:off x="6107091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A202C32B-0159-459F-9F39-120163C4E37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EVELOPPEMENT +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18" name="ZoneTexte 17"/>
          <p:cNvSpPr txBox="1"/>
          <p:nvPr userDrawn="1"/>
        </p:nvSpPr>
        <p:spPr bwMode="auto"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Espace réservé du texte 10"/>
          <p:cNvSpPr txBox="1"/>
          <p:nvPr userDrawn="1"/>
        </p:nvSpPr>
        <p:spPr bwMode="auto"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ts val="5060"/>
              </a:lnSpc>
              <a:spcBef>
                <a:spcPts val="0"/>
              </a:spcBef>
              <a:buFont typeface="Arial"/>
              <a:buNone/>
              <a:defRPr sz="4000" b="1" i="0">
                <a:solidFill>
                  <a:srgbClr val="11284B"/>
                </a:solidFill>
                <a:latin typeface="Satoshi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b="0" i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62" name="Espace réservé du texte 10"/>
          <p:cNvSpPr txBox="1"/>
          <p:nvPr userDrawn="1"/>
        </p:nvSpPr>
        <p:spPr bwMode="auto"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ts val="5060"/>
              </a:lnSpc>
              <a:spcBef>
                <a:spcPts val="0"/>
              </a:spcBef>
              <a:buFont typeface="Arial"/>
              <a:buNone/>
              <a:defRPr sz="4000" b="1" i="0">
                <a:solidFill>
                  <a:srgbClr val="11284B"/>
                </a:solidFill>
                <a:latin typeface="Satoshi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b="0" i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63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64" name="Espace réservé du texte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/>
              <a:buNone/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65" name="Espace réservé du texte 22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66" name="Espace réservé du texte 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/>
              <a:buNone/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67" name="Espace réservé du texte 2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68" name="Espace réservé du texte 4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/>
              <a:buNone/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90517" y="2628349"/>
            <a:ext cx="8197843" cy="3539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1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7"/>
          </p:nvPr>
        </p:nvSpPr>
        <p:spPr bwMode="auto">
          <a:xfrm>
            <a:off x="1090821" y="6490800"/>
            <a:ext cx="2743200" cy="144000"/>
          </a:xfrm>
        </p:spPr>
        <p:txBody>
          <a:bodyPr/>
          <a:lstStyle/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8"/>
          </p:nvPr>
        </p:nvSpPr>
        <p:spPr bwMode="auto">
          <a:xfrm>
            <a:off x="4302086" y="6490800"/>
            <a:ext cx="4114800" cy="144000"/>
          </a:xfrm>
        </p:spPr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9"/>
          </p:nvPr>
        </p:nvSpPr>
        <p:spPr bwMode="auto">
          <a:xfrm>
            <a:off x="8472330" y="6490800"/>
            <a:ext cx="432060" cy="144000"/>
          </a:xfrm>
        </p:spPr>
        <p:txBody>
          <a:bodyPr/>
          <a:lstStyle/>
          <a:p>
            <a:pPr>
              <a:defRPr/>
            </a:pPr>
            <a:fld id="{A202C32B-0159-459F-9F39-120163C4E37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/>
          <p:cNvSpPr>
            <a:spLocks noGrp="1"/>
          </p:cNvSpPr>
          <p:nvPr>
            <p:ph type="pic" sz="quarter" idx="13"/>
          </p:nvPr>
        </p:nvSpPr>
        <p:spPr bwMode="auto"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fr-FR"/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 i="0"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3150" y="0"/>
            <a:ext cx="3083421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3" name="Espace réservé du texte 2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6" y="476250"/>
            <a:ext cx="5184526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8" y="2113974"/>
            <a:ext cx="5184526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3150" y="0"/>
            <a:ext cx="3083421" cy="3434399"/>
          </a:xfrm>
          <a:prstGeom prst="rect">
            <a:avLst/>
          </a:prstGeom>
          <a:solidFill>
            <a:srgbClr val="B0E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140399" y="3434400"/>
            <a:ext cx="3053249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00%</a:t>
            </a:r>
            <a:endParaRPr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479425" y="2837858"/>
            <a:ext cx="5184775" cy="3399429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 b="1"/>
            </a:lvl2pPr>
            <a:lvl3pPr>
              <a:defRPr sz="1400" b="1"/>
            </a:lvl3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AVEC ANIMATION POSSI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/>
          <p:cNvSpPr>
            <a:spLocks noGrp="1"/>
          </p:cNvSpPr>
          <p:nvPr>
            <p:ph type="pic" sz="quarter" idx="13"/>
          </p:nvPr>
        </p:nvSpPr>
        <p:spPr bwMode="auto"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fr-FR"/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4"/>
          </p:nvPr>
        </p:nvSpPr>
        <p:spPr bwMode="auto">
          <a:xfrm>
            <a:off x="3052043" y="-7221"/>
            <a:ext cx="3043513" cy="3462486"/>
          </a:xfrm>
          <a:prstGeom prst="rect">
            <a:avLst/>
          </a:prstGeom>
          <a:solidFill>
            <a:srgbClr val="B0EE89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46"/>
          </p:nvPr>
        </p:nvSpPr>
        <p:spPr bwMode="auto">
          <a:xfrm>
            <a:off x="6095556" y="-8090"/>
            <a:ext cx="3043513" cy="3462486"/>
          </a:xfrm>
          <a:prstGeom prst="rect">
            <a:avLst/>
          </a:prstGeom>
          <a:solidFill>
            <a:srgbClr val="FFEB6E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47"/>
          </p:nvPr>
        </p:nvSpPr>
        <p:spPr bwMode="auto">
          <a:xfrm>
            <a:off x="9139069" y="-8090"/>
            <a:ext cx="3043513" cy="3462486"/>
          </a:xfrm>
          <a:prstGeom prst="rect">
            <a:avLst/>
          </a:prstGeom>
          <a:solidFill>
            <a:srgbClr val="9AE2FF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48"/>
          </p:nvPr>
        </p:nvSpPr>
        <p:spPr bwMode="auto">
          <a:xfrm>
            <a:off x="3052043" y="3455265"/>
            <a:ext cx="3043513" cy="3462486"/>
          </a:xfrm>
          <a:prstGeom prst="rect">
            <a:avLst/>
          </a:prstGeom>
          <a:solidFill>
            <a:srgbClr val="6941EB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9"/>
          </p:nvPr>
        </p:nvSpPr>
        <p:spPr bwMode="auto">
          <a:xfrm>
            <a:off x="6095556" y="3454396"/>
            <a:ext cx="3043513" cy="3462486"/>
          </a:xfrm>
          <a:prstGeom prst="rect">
            <a:avLst/>
          </a:prstGeom>
          <a:solidFill>
            <a:srgbClr val="FFBC75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50"/>
          </p:nvPr>
        </p:nvSpPr>
        <p:spPr bwMode="auto">
          <a:xfrm>
            <a:off x="9139069" y="3454396"/>
            <a:ext cx="3043513" cy="3462486"/>
          </a:xfrm>
          <a:prstGeom prst="rect">
            <a:avLst/>
          </a:prstGeom>
          <a:solidFill>
            <a:srgbClr val="CDD7DC"/>
          </a:solidFill>
        </p:spPr>
        <p:txBody>
          <a:bodyPr wrap="square" lIns="108000" tIns="0" rIns="108000" bIns="0">
            <a:no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/>
              <a:buNone/>
              <a:defRPr sz="16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1910036" y="2117"/>
            <a:ext cx="10280650" cy="68537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pic>
        <p:nvPicPr>
          <p:cNvPr id="8" name="Graphique 7"/>
          <p:cNvPicPr>
            <a:picLocks noChangeAspect="1"/>
          </p:cNvPicPr>
          <p:nvPr userDrawn="1"/>
        </p:nvPicPr>
        <p:blipFill>
          <a:blip r:embed="rId4"/>
          <a:srcRect l="29850" t="36707" r="28819" b="34081"/>
          <a:stretch/>
        </p:blipFill>
        <p:spPr bwMode="auto">
          <a:xfrm>
            <a:off x="6384040" y="802609"/>
            <a:ext cx="1656229" cy="1656229"/>
          </a:xfrm>
          <a:prstGeom prst="rect">
            <a:avLst/>
          </a:prstGeom>
        </p:spPr>
      </p:pic>
      <p:sp>
        <p:nvSpPr>
          <p:cNvPr id="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auto">
          <a:xfrm>
            <a:off x="597599" y="6271200"/>
            <a:ext cx="1159200" cy="10800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94004" y="3856"/>
            <a:ext cx="8097946" cy="6854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pic>
        <p:nvPicPr>
          <p:cNvPr id="6" name="Graphique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282" t="31061" r="21209" b="34497"/>
          <a:stretch/>
        </p:blipFill>
        <p:spPr bwMode="auto">
          <a:xfrm>
            <a:off x="6095999" y="476250"/>
            <a:ext cx="2232311" cy="1959574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auto">
          <a:xfrm>
            <a:off x="597600" y="6273328"/>
            <a:ext cx="1159200" cy="10800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05000" y="4407"/>
            <a:ext cx="10287000" cy="6849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pic>
        <p:nvPicPr>
          <p:cNvPr id="6" name="Graphique 5"/>
          <p:cNvPicPr>
            <a:picLocks noChangeAspect="1"/>
          </p:cNvPicPr>
          <p:nvPr userDrawn="1"/>
        </p:nvPicPr>
        <p:blipFill>
          <a:blip r:embed="rId4"/>
          <a:srcRect l="23282" t="31061" r="21209" b="34497"/>
          <a:stretch/>
        </p:blipFill>
        <p:spPr bwMode="auto">
          <a:xfrm>
            <a:off x="6095999" y="476250"/>
            <a:ext cx="2232311" cy="1959574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1"/>
          </p:nvPr>
        </p:nvSpPr>
        <p:spPr bwMode="auto">
          <a:xfrm>
            <a:off x="597600" y="6271200"/>
            <a:ext cx="1159200" cy="10800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rcRect l="0" t="4489" r="0" b="4489"/>
          <a:stretch/>
        </p:blipFill>
        <p:spPr bwMode="auto">
          <a:xfrm>
            <a:off x="6286389" y="1"/>
            <a:ext cx="5905612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pic>
        <p:nvPicPr>
          <p:cNvPr id="6" name="Graphique 5"/>
          <p:cNvPicPr>
            <a:picLocks noChangeAspect="1"/>
          </p:cNvPicPr>
          <p:nvPr userDrawn="1"/>
        </p:nvPicPr>
        <p:blipFill>
          <a:blip r:embed="rId4"/>
          <a:srcRect l="23282" t="31061" r="21209" b="34497"/>
          <a:stretch/>
        </p:blipFill>
        <p:spPr bwMode="auto">
          <a:xfrm>
            <a:off x="6095999" y="476250"/>
            <a:ext cx="2232311" cy="1959574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auto">
          <a:xfrm>
            <a:off x="597600" y="6271200"/>
            <a:ext cx="1159200" cy="10800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UVERTUR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440"/>
            <a:ext cx="8328310" cy="6855621"/>
          </a:xfrm>
          <a:prstGeom prst="rect">
            <a:avLst/>
          </a:prstGeom>
        </p:spPr>
      </p:pic>
      <p:sp>
        <p:nvSpPr>
          <p:cNvPr id="16" name="Espace réservé du titre 1"/>
          <p:cNvSpPr txBox="1"/>
          <p:nvPr userDrawn="1"/>
        </p:nvSpPr>
        <p:spPr bwMode="auto"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itre 1"/>
          <p:cNvSpPr txBox="1"/>
          <p:nvPr userDrawn="1"/>
        </p:nvSpPr>
        <p:spPr bwMode="auto"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IBM Plex Sans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0"/>
          </p:nvPr>
        </p:nvSpPr>
        <p:spPr bwMode="auto"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5" name="Sous-titre 2"/>
          <p:cNvSpPr txBox="1"/>
          <p:nvPr userDrawn="1"/>
        </p:nvSpPr>
        <p:spPr bwMode="auto"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pic>
        <p:nvPicPr>
          <p:cNvPr id="6" name="Graphique 5"/>
          <p:cNvPicPr>
            <a:picLocks noChangeAspect="1"/>
          </p:cNvPicPr>
          <p:nvPr userDrawn="1"/>
        </p:nvPicPr>
        <p:blipFill>
          <a:blip r:embed="rId4"/>
          <a:srcRect l="23282" t="31061" r="21209" b="34497"/>
          <a:stretch/>
        </p:blipFill>
        <p:spPr bwMode="auto">
          <a:xfrm>
            <a:off x="6095999" y="476250"/>
            <a:ext cx="2232311" cy="1959574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auto">
          <a:xfrm>
            <a:off x="597600" y="6271200"/>
            <a:ext cx="1159200" cy="108000"/>
          </a:xfrm>
        </p:spPr>
        <p:txBody>
          <a:bodyPr/>
          <a:lstStyle>
            <a:lvl1pPr algn="l">
              <a:defRPr sz="13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TERCALAIR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530384" y="1440"/>
            <a:ext cx="8328310" cy="6855621"/>
          </a:xfrm>
          <a:prstGeom prst="rect">
            <a:avLst/>
          </a:prstGeom>
        </p:spPr>
      </p:pic>
      <p:sp>
        <p:nvSpPr>
          <p:cNvPr id="2" name="Espace réservé du texte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/>
              <a:buNone/>
              <a:defRPr sz="40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>
              <a:defRPr/>
            </a:pPr>
            <a:r>
              <a:rPr lang="fr-FR"/>
              <a:t>00</a:t>
            </a:r>
            <a:endParaRPr/>
          </a:p>
        </p:txBody>
      </p:sp>
      <p:sp>
        <p:nvSpPr>
          <p:cNvPr id="4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CLIQUEZ ICI POUR AJOUTER UN TITRE DE PARTIE</a:t>
            </a:r>
            <a:endParaRPr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A202C32B-0159-459F-9F39-120163C4E37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TERCALAIR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CLIQUEZ ICI POUR AJOUTER UN TITRE DE SOUS-PARTIE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423694" y="2204830"/>
            <a:ext cx="8208934" cy="32476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Cliquez ici pour ajouter du texte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EVELOPPEMEN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titre</a:t>
            </a:r>
            <a:endParaRPr/>
          </a:p>
        </p:txBody>
      </p:sp>
      <p:sp>
        <p:nvSpPr>
          <p:cNvPr id="2" name="Espace réservé du texte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</a:t>
            </a:r>
            <a:br>
              <a:rPr lang="fr-FR"/>
            </a:br>
            <a:r>
              <a:rPr lang="fr-FR"/>
              <a:t>ajouter un sous-titre</a:t>
            </a:r>
            <a:endParaRPr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90517" y="2628349"/>
            <a:ext cx="11222058" cy="3539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/>
              <a:buChar char="•"/>
              <a:defRPr sz="1600" b="1" i="0">
                <a:solidFill>
                  <a:srgbClr val="000000"/>
                </a:solidFill>
                <a:latin typeface="Arial"/>
                <a:cs typeface="Arial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/>
              <a:buChar char="Ø"/>
              <a:defRPr sz="1400" b="1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/>
              </a:defRPr>
            </a:lvl5pPr>
          </a:lstStyle>
          <a:p>
            <a:pPr lvl="0">
              <a:defRPr/>
            </a:pPr>
            <a:r>
              <a:rPr lang="fr-FR"/>
              <a:t>Cliquez ici pour ajouter du texte courant</a:t>
            </a:r>
            <a:endParaRPr/>
          </a:p>
          <a:p>
            <a:pPr lvl="1">
              <a:defRPr/>
            </a:pPr>
            <a:r>
              <a:rPr lang="fr-FR"/>
              <a:t>Premier niveau</a:t>
            </a:r>
            <a:endParaRPr/>
          </a:p>
          <a:p>
            <a:pPr lvl="2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A202C32B-0159-459F-9F39-120163C4E37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media1.sv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3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9610" t="25925" r="17900" b="34347"/>
          <a:stretch/>
        </p:blipFill>
        <p:spPr bwMode="auto">
          <a:xfrm>
            <a:off x="179055" y="6159937"/>
            <a:ext cx="594628" cy="63673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 bwMode="auto">
          <a:xfrm>
            <a:off x="4265991" y="6490800"/>
            <a:ext cx="27432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11284B"/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 bwMode="auto">
          <a:xfrm>
            <a:off x="11647500" y="6490800"/>
            <a:ext cx="4320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11284B"/>
                </a:solidFill>
              </a:defRPr>
            </a:lvl1pPr>
          </a:lstStyle>
          <a:p>
            <a:pPr>
              <a:defRPr/>
            </a:pPr>
            <a:fld id="{A202C32B-0159-459F-9F39-120163C4E377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 bwMode="auto">
          <a:xfrm>
            <a:off x="7477256" y="6490800"/>
            <a:ext cx="41148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1284B"/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3143249" y="-56728"/>
            <a:ext cx="5905500" cy="121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617680" y="1494627"/>
            <a:ext cx="10803890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22/01/2026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067288" y="6463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/>
              <a:t>‹N°›</a:t>
            </a:fld>
            <a:endParaRPr/>
          </a:p>
        </p:txBody>
      </p:sp>
      <p:pic>
        <p:nvPicPr>
          <p:cNvPr id="8" name="Image 7" descr="Une image contenant texte, capture d’écran, Police, logo&#10;&#10;Le contenu généré par l’IA peut être incorrect.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67408" y="194898"/>
            <a:ext cx="1708150" cy="996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dt="0" ftr="1" hdr="0" sldNum="1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43250" y="548680"/>
            <a:ext cx="5905500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Staff Exchanges</a:t>
            </a:r>
            <a:endParaRPr lang="en-GB" sz="36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15479" y="1484784"/>
            <a:ext cx="9151894" cy="4177468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503500" y="169249"/>
            <a:ext cx="5184999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Accueil Mobilité CNRS</a:t>
            </a:r>
            <a:endParaRPr lang="en-GB" sz="3600">
              <a:solidFill>
                <a:srgbClr val="6941E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10</a:t>
            </a:fld>
            <a:endParaRPr lang="en-GB"/>
          </a:p>
        </p:txBody>
      </p:sp>
      <p:graphicFrame>
        <p:nvGraphicFramePr>
          <p:cNvPr id="7" name="Tableau 6"/>
          <p:cNvGraphicFramePr>
            <a:graphicFrameLocks xmlns:a="http://schemas.openxmlformats.org/drawingml/2006/main" noGrp="1"/>
          </p:cNvGraphicFramePr>
          <p:nvPr/>
        </p:nvGraphicFramePr>
        <p:xfrm>
          <a:off x="767408" y="1190624"/>
          <a:ext cx="11161242" cy="5046683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858554"/>
                <a:gridCol w="1287836"/>
                <a:gridCol w="1287836"/>
                <a:gridCol w="1287836"/>
                <a:gridCol w="1287836"/>
                <a:gridCol w="1287836"/>
                <a:gridCol w="1287836"/>
                <a:gridCol w="1287836"/>
                <a:gridCol w="1287836"/>
              </a:tblGrid>
              <a:tr h="196140">
                <a:tc gridSpan="5">
                  <a:txBody>
                    <a:bodyPr/>
                    <a:p>
                      <a:pPr algn="l">
                        <a:defRPr/>
                      </a:pPr>
                      <a:r>
                        <a:rPr lang="fr-FR" sz="1000" b="1" u="none" strike="noStrike"/>
                        <a:t>Accueil mobilités pays non-associés éligibles au financement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60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111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Seconded staff (person month)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Contributions for seconded staff members per 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Institutional contributions (PM)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Total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Prélèvement</a:t>
                      </a: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 pot </a:t>
                      </a: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commun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b="1" u="none" strike="noStrike"/>
                        <a:t>Total après </a:t>
                      </a:r>
                      <a:r>
                        <a:rPr lang="en-GB" sz="1000" b="1" u="none" strike="noStrike"/>
                        <a:t>prélèvement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176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Top-up allowance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€2710/PM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Special needs allowance (if applicable)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Research, training &amp; networking contribution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€1300/PM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Management &amp; indirect contribution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€1000/PM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</a:tr>
              <a:tr h="35711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DR11 - LPSC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43360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20800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16000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80160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10561,04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b="1" u="none" strike="noStrike"/>
                        <a:t>69598,96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SU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35230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16900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65130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8580,84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56549,16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UWC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5420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1320,13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8699,87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UNISA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2710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5010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660,06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4349,94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5665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DR07 - IP2I (Lyon)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16260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7800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6000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30060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3960,39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26099,61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SU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8130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3900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15030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1980,19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13049,81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UWC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8130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3900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15030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1980,19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13049,81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5711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DR04 - IJClab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5420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1320,13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8699,87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WITS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2710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5010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660,06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4349,94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61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UNISA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2710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5010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660,06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4349,94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5665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Total accueil mobilité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65040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31200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24000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120240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15841,56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b="1" u="none" strike="noStrike"/>
                        <a:t>104398,44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43247" y="260648"/>
            <a:ext cx="5905500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Flux financiers DR11</a:t>
            </a:r>
            <a:endParaRPr lang="en-GB" sz="3600">
              <a:solidFill>
                <a:srgbClr val="6941E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11</a:t>
            </a:fld>
            <a:endParaRPr lang="en-GB"/>
          </a:p>
        </p:txBody>
      </p:sp>
      <p:graphicFrame>
        <p:nvGraphicFramePr>
          <p:cNvPr id="6" name="Tableau 5"/>
          <p:cNvGraphicFramePr>
            <a:graphicFrameLocks xmlns:a="http://schemas.openxmlformats.org/drawingml/2006/main" noGrp="1"/>
          </p:cNvGraphicFramePr>
          <p:nvPr/>
        </p:nvGraphicFramePr>
        <p:xfrm>
          <a:off x="155339" y="1268760"/>
          <a:ext cx="11881319" cy="5607898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1958236"/>
                <a:gridCol w="700095"/>
                <a:gridCol w="1034923"/>
                <a:gridCol w="872583"/>
                <a:gridCol w="1329165"/>
                <a:gridCol w="608778"/>
                <a:gridCol w="1116093"/>
                <a:gridCol w="608778"/>
                <a:gridCol w="608778"/>
                <a:gridCol w="608778"/>
                <a:gridCol w="608778"/>
                <a:gridCol w="608778"/>
                <a:gridCol w="608778"/>
                <a:gridCol w="608778"/>
              </a:tblGrid>
              <a:tr h="112091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b="1" u="none" strike="noStrike"/>
                        <a:t>Flux financiers </a:t>
                      </a:r>
                      <a:r>
                        <a:rPr lang="en-GB" sz="800" b="1" u="none" strike="noStrike"/>
                        <a:t>en</a:t>
                      </a:r>
                      <a:r>
                        <a:rPr lang="en-GB" sz="800" b="1" u="none" strike="noStrike"/>
                        <a:t> DR11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Budget total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771540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fr-FR" sz="800" b="1" u="none" strike="noStrike">
                          <a:solidFill>
                            <a:srgbClr val="FF0000"/>
                          </a:solidFill>
                        </a:rPr>
                        <a:t>Préfinancement (65% du montant total)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501501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Mutual insurance mechanism (MIM - 5%)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38577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Montant total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Part préfinancement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Part pot commun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b="1" u="none" strike="noStrike">
                          <a:solidFill>
                            <a:srgbClr val="FF0000"/>
                          </a:solidFill>
                        </a:rPr>
                        <a:t>Préfinancement</a:t>
                      </a:r>
                      <a:r>
                        <a:rPr lang="en-GB" sz="800" b="1" u="none" strike="noStrike">
                          <a:solidFill>
                            <a:srgbClr val="FF0000"/>
                          </a:solidFill>
                        </a:rPr>
                        <a:t> à reverser</a:t>
                      </a:r>
                      <a:endParaRPr lang="en-GB" sz="8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CNRS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330660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214929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43564,29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</a:t>
                      </a:r>
                      <a:r>
                        <a:rPr lang="en-GB" sz="800" b="1" u="none" strike="noStrike">
                          <a:solidFill>
                            <a:srgbClr val="6941EB"/>
                          </a:solidFill>
                        </a:rPr>
                        <a:t>330 660,00 € </a:t>
                      </a:r>
                      <a:endParaRPr lang="en-GB" sz="800" b="1" i="0" u="none" strike="noStrike">
                        <a:solidFill>
                          <a:srgbClr val="6941EB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 gridSpan="9">
                  <a:txBody>
                    <a:bodyPr/>
                    <a:p>
                      <a:pPr algn="l">
                        <a:defRPr/>
                      </a:pPr>
                      <a:r>
                        <a:rPr lang="fr-FR" sz="800" b="1" u="none" strike="noStrike">
                          <a:solidFill>
                            <a:srgbClr val="6941EB"/>
                          </a:solidFill>
                        </a:rPr>
                        <a:t>Pour le CNRS, l'intégralité des crédits sont ouverts. Ajustement sur le pot commun à prévoir après le </a:t>
                      </a:r>
                      <a:r>
                        <a:rPr lang="fr-FR" sz="800" b="1" u="none" strike="noStrike">
                          <a:solidFill>
                            <a:srgbClr val="6941EB"/>
                          </a:solidFill>
                        </a:rPr>
                        <a:t>reporting</a:t>
                      </a:r>
                      <a:r>
                        <a:rPr lang="fr-FR" sz="800" b="1" u="none" strike="noStrike">
                          <a:solidFill>
                            <a:srgbClr val="6941EB"/>
                          </a:solidFill>
                        </a:rPr>
                        <a:t> (M24 ou M48)</a:t>
                      </a:r>
                      <a:endParaRPr lang="fr-FR" sz="800" b="1" i="0" u="none" strike="noStrike">
                        <a:solidFill>
                          <a:srgbClr val="6941EB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DR11 - LPSC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180360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23762,34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180 360,00 €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DR17 - SUBATECH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40080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5280,52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40 080,00 €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DR15 - LP2I (Bordeaux)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5010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660,06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  5 010,00 €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DR04 - IJCLab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20040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2640,26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20 040,00 €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DR02 - LPNHE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25050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3300,32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25 050,00 €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DR07 - IP2I (Lyon)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01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60120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7920,78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60 120,00 €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INFN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430860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280059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56765,58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223 293,42 €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SKAO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10020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6513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800" u="none" strike="noStrike"/>
                        <a:t>1320,13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                           5 192,87 €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0EE89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b="1" u="none" strike="noStrike"/>
                        <a:t>Répartition</a:t>
                      </a:r>
                      <a:r>
                        <a:rPr lang="en-GB" sz="800" b="1" u="none" strike="noStrike"/>
                        <a:t> budget au LPSC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800" b="1" u="none" strike="noStrike"/>
                        <a:t>Total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Missions CNRS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86 998,70 €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Missions Afrique du Sud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  69 598,96 €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Pot commun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800" u="none" strike="noStrike"/>
                        <a:t>  </a:t>
                      </a:r>
                      <a:r>
                        <a:rPr lang="en-GB" sz="800" b="0" u="none" strike="noStrike"/>
                        <a:t>101 650,00 €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p>
                      <a:pPr algn="l">
                        <a:defRPr/>
                      </a:pPr>
                      <a:r>
                        <a:rPr lang="fr-FR" sz="800" b="1" u="none" strike="noStrike">
                          <a:solidFill>
                            <a:srgbClr val="FF0000"/>
                          </a:solidFill>
                        </a:rPr>
                        <a:t>dont 19801,95€ à récupérer auprès des autres DR au moment du </a:t>
                      </a:r>
                      <a:r>
                        <a:rPr lang="fr-FR" sz="800" b="1" u="none" strike="noStrike">
                          <a:solidFill>
                            <a:srgbClr val="FF0000"/>
                          </a:solidFill>
                        </a:rPr>
                        <a:t>reporting</a:t>
                      </a:r>
                      <a:r>
                        <a:rPr lang="fr-FR" sz="800" b="1" u="none" strike="noStrike">
                          <a:solidFill>
                            <a:srgbClr val="FF0000"/>
                          </a:solidFill>
                        </a:rPr>
                        <a:t> (M24 ou M48)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7799"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071664" y="154370"/>
            <a:ext cx="7345239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Autres Budgets - Bénéficiaires</a:t>
            </a:r>
            <a:endParaRPr lang="en-GB" sz="3600">
              <a:solidFill>
                <a:srgbClr val="6941E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12</a:t>
            </a:fld>
            <a:endParaRPr lang="en-GB"/>
          </a:p>
        </p:txBody>
      </p:sp>
      <p:graphicFrame>
        <p:nvGraphicFramePr>
          <p:cNvPr id="6" name="Tableau 5"/>
          <p:cNvGraphicFramePr>
            <a:graphicFrameLocks xmlns:a="http://schemas.openxmlformats.org/drawingml/2006/main" noGrp="1"/>
          </p:cNvGraphicFramePr>
          <p:nvPr/>
        </p:nvGraphicFramePr>
        <p:xfrm>
          <a:off x="155340" y="1625600"/>
          <a:ext cx="11881320" cy="434082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1934871"/>
                <a:gridCol w="906971"/>
                <a:gridCol w="1269758"/>
                <a:gridCol w="1088366"/>
                <a:gridCol w="1163946"/>
                <a:gridCol w="1148830"/>
                <a:gridCol w="906971"/>
                <a:gridCol w="1224411"/>
                <a:gridCol w="1027900"/>
                <a:gridCol w="1209295"/>
              </a:tblGrid>
              <a:tr h="25312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1" u="none" strike="noStrike"/>
                        <a:t>BUDGET INFN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9599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Seconded staff (person month)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Contributions for seconded staff members per PM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Institutional contributions (PM)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u="none" strike="noStrike">
                          <a:solidFill>
                            <a:srgbClr val="FF0000"/>
                          </a:solidFill>
                        </a:rPr>
                        <a:t>Allocation for common pot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Total for INFN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518776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Top-up allowance</a:t>
                      </a:r>
                      <a:br>
                        <a:rPr lang="en-GB" sz="1100" u="none" strike="noStrike"/>
                      </a:br>
                      <a:r>
                        <a:rPr lang="en-GB" sz="1100" u="none" strike="noStrike"/>
                        <a:t>€2710/PM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Special needs allowance (if applicable)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Research, training &amp; networking contribution</a:t>
                      </a:r>
                      <a:br>
                        <a:rPr lang="en-GB" sz="1100" u="none" strike="noStrike"/>
                      </a:br>
                      <a:r>
                        <a:rPr lang="en-GB" sz="1100" u="none" strike="noStrike"/>
                        <a:t>€1300/PM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u="none" strike="noStrike"/>
                        <a:t>Management &amp; indirect contribution</a:t>
                      </a:r>
                      <a:br>
                        <a:rPr lang="en-GB" sz="1100" u="none" strike="noStrike"/>
                      </a:br>
                      <a:r>
                        <a:rPr lang="en-GB" sz="1100" u="none" strike="noStrike"/>
                        <a:t>€1000/PM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INFN LNGS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108400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52000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40000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200400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26402,60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173997,40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INFN LNF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124660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59800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46000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230460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30362,99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200097,01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805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Total INFN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86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233060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111800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86000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430860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u="none" strike="noStrike"/>
                        <a:t>56765,58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u="none" strike="noStrike"/>
                        <a:t>374094,42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u="none" strike="noStrike">
                          <a:solidFill>
                            <a:srgbClr val="FF0000"/>
                          </a:solidFill>
                        </a:rPr>
                        <a:t>28,70%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53129">
                <a:tc gridSpan="10">
                  <a:txBody>
                    <a:bodyPr/>
                    <a:p>
                      <a:pPr algn="l">
                        <a:defRPr/>
                      </a:pPr>
                      <a:r>
                        <a:rPr lang="en-GB" sz="1100" u="none" strike="noStrike"/>
                        <a:t>5000 € from the common pot will be allocated to INFN for the organisation of a project workshop. Funds will be transferred upon justification of the organisation and budget.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43250" y="548680"/>
            <a:ext cx="5905500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Staff Exchanges</a:t>
            </a:r>
            <a:endParaRPr lang="en-GB" sz="36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9376" y="1916832"/>
            <a:ext cx="11067114" cy="3784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43250" y="411721"/>
            <a:ext cx="5905500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Funded</a:t>
            </a: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 exchanges</a:t>
            </a:r>
            <a:endParaRPr lang="en-GB" sz="36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8" name="Groupe 7"/>
          <p:cNvGrpSpPr/>
          <p:nvPr/>
        </p:nvGrpSpPr>
        <p:grpSpPr bwMode="auto">
          <a:xfrm>
            <a:off x="31509" y="2387104"/>
            <a:ext cx="11856640" cy="2670394"/>
            <a:chOff x="-16768" y="2126758"/>
            <a:chExt cx="12208768" cy="293161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2126758"/>
              <a:ext cx="12192000" cy="260448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-16768" y="4731241"/>
              <a:ext cx="12192000" cy="327133"/>
            </a:xfrm>
            <a:prstGeom prst="rect">
              <a:avLst/>
            </a:prstGeom>
          </p:spPr>
        </p:pic>
      </p:grpSp>
      <p:sp>
        <p:nvSpPr>
          <p:cNvPr id="10" name="Espace réservé du numéro de diapositive 9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4</a:t>
            </a:fld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730" y="0"/>
            <a:ext cx="1195854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5</a:t>
            </a:fld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395752"/>
            <a:ext cx="12192000" cy="4066496"/>
          </a:xfrm>
          <a:prstGeom prst="rect">
            <a:avLst/>
          </a:prstGeom>
        </p:spPr>
      </p:pic>
      <p:sp>
        <p:nvSpPr>
          <p:cNvPr id="2" name="Espace réservé du texte 1"/>
          <p:cNvSpPr txBox="1"/>
          <p:nvPr/>
        </p:nvSpPr>
        <p:spPr bwMode="auto">
          <a:xfrm>
            <a:off x="2783632" y="377696"/>
            <a:ext cx="88569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Budget  sharing– </a:t>
            </a: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Partners</a:t>
            </a: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+ Associated </a:t>
            </a:r>
            <a:r>
              <a:rPr lang="fr-FR" sz="360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Partners</a:t>
            </a:r>
            <a:endParaRPr lang="fr-FR" sz="36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A202C32B-0159-459F-9F39-120163C4E377}" type="slidenum">
              <a:rPr lang="fr-FR"/>
              <a:t>6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215680" y="377696"/>
            <a:ext cx="6985000" cy="504825"/>
          </a:xfrm>
        </p:spPr>
        <p:txBody>
          <a:bodyPr/>
          <a:lstStyle/>
          <a:p>
            <a:pPr>
              <a:defRPr/>
            </a:pPr>
            <a:r>
              <a:rPr lang="fr-FR" sz="3600" b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Payments – Associated </a:t>
            </a:r>
            <a:r>
              <a:rPr lang="fr-FR" sz="3600" b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Partners</a:t>
            </a:r>
            <a:endParaRPr lang="fr-FR" sz="3600" b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 bwMode="auto">
          <a:xfrm>
            <a:off x="335136" y="1537259"/>
            <a:ext cx="7032104" cy="1231106"/>
          </a:xfrm>
        </p:spPr>
        <p:txBody>
          <a:bodyPr/>
          <a:lstStyle/>
          <a:p>
            <a:pPr marL="285750" indent="-285750">
              <a:buFont typeface="Wingdings"/>
              <a:buChar char="ü"/>
              <a:defRPr/>
            </a:pPr>
            <a:r>
              <a:rPr lang="fr-FR" sz="1600" b="0">
                <a:latin typeface="Calibri"/>
                <a:ea typeface="Calibri"/>
                <a:cs typeface="Calibri"/>
              </a:rPr>
              <a:t>Beneficiaries</a:t>
            </a:r>
            <a:r>
              <a:rPr lang="fr-FR" sz="1600" b="0">
                <a:latin typeface="Calibri"/>
                <a:ea typeface="Calibri"/>
                <a:cs typeface="Calibri"/>
              </a:rPr>
              <a:t> </a:t>
            </a:r>
            <a:r>
              <a:rPr lang="fr-FR" sz="1600" b="0">
                <a:latin typeface="Calibri"/>
                <a:ea typeface="Calibri"/>
                <a:cs typeface="Calibri"/>
              </a:rPr>
              <a:t>may</a:t>
            </a:r>
            <a:r>
              <a:rPr lang="fr-FR" sz="1600" b="0">
                <a:latin typeface="Calibri"/>
                <a:ea typeface="Calibri"/>
                <a:cs typeface="Calibri"/>
              </a:rPr>
              <a:t> </a:t>
            </a:r>
            <a:r>
              <a:rPr lang="fr-FR" sz="1600" b="0">
                <a:latin typeface="Calibri"/>
                <a:ea typeface="Calibri"/>
                <a:cs typeface="Calibri"/>
              </a:rPr>
              <a:t>transfer</a:t>
            </a:r>
            <a:r>
              <a:rPr lang="fr-FR" sz="1600" b="0">
                <a:latin typeface="Calibri"/>
                <a:ea typeface="Calibri"/>
                <a:cs typeface="Calibri"/>
              </a:rPr>
              <a:t> </a:t>
            </a:r>
            <a:r>
              <a:rPr lang="fr-FR" sz="1600" b="0">
                <a:latin typeface="Calibri"/>
                <a:ea typeface="Calibri"/>
                <a:cs typeface="Calibri"/>
              </a:rPr>
              <a:t>funds</a:t>
            </a:r>
            <a:r>
              <a:rPr lang="fr-FR" sz="1600" b="0">
                <a:latin typeface="Calibri"/>
                <a:ea typeface="Calibri"/>
                <a:cs typeface="Calibri"/>
              </a:rPr>
              <a:t> to Associated </a:t>
            </a:r>
            <a:r>
              <a:rPr lang="fr-FR" sz="1600" b="0">
                <a:latin typeface="Calibri"/>
                <a:ea typeface="Calibri"/>
                <a:cs typeface="Calibri"/>
              </a:rPr>
              <a:t>Partners</a:t>
            </a:r>
            <a:endParaRPr lang="fr-FR" sz="1600" b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  <a:defRPr/>
            </a:pPr>
            <a:endParaRPr lang="fr-FR" sz="1600" b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fr-FR" sz="1600" b="0">
                <a:latin typeface="Calibri"/>
                <a:ea typeface="Calibri"/>
                <a:cs typeface="Calibri"/>
              </a:rPr>
              <a:t>Beneficiaries</a:t>
            </a:r>
            <a:r>
              <a:rPr lang="fr-FR" sz="1600" b="0">
                <a:latin typeface="Calibri"/>
                <a:ea typeface="Calibri"/>
                <a:cs typeface="Calibri"/>
              </a:rPr>
              <a:t> are </a:t>
            </a:r>
            <a:r>
              <a:rPr lang="fr-FR" sz="1600" b="0">
                <a:latin typeface="Calibri"/>
                <a:ea typeface="Calibri"/>
                <a:cs typeface="Calibri"/>
              </a:rPr>
              <a:t>accountable</a:t>
            </a:r>
            <a:endParaRPr lang="fr-FR" sz="1600" b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  <a:defRPr/>
            </a:pPr>
            <a:endParaRPr lang="fr-FR" sz="1600" b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fr-FR" sz="1600" b="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Distribution of </a:t>
            </a:r>
            <a:r>
              <a:rPr lang="fr-FR" sz="1600" b="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funds</a:t>
            </a:r>
            <a:r>
              <a:rPr lang="fr-FR" sz="1600" b="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600" b="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agreed</a:t>
            </a:r>
            <a:r>
              <a:rPr lang="fr-FR" sz="1600" b="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 in the Consortium Agreement</a:t>
            </a:r>
            <a:endParaRPr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94145" y="1340768"/>
            <a:ext cx="1256764" cy="1080491"/>
          </a:xfrm>
          <a:prstGeom prst="rect">
            <a:avLst/>
          </a:prstGeom>
        </p:spPr>
      </p:pic>
      <p:sp>
        <p:nvSpPr>
          <p:cNvPr id="3" name="Espace réservé du texte 11"/>
          <p:cNvSpPr txBox="1"/>
          <p:nvPr/>
        </p:nvSpPr>
        <p:spPr bwMode="auto">
          <a:xfrm>
            <a:off x="3215680" y="2893687"/>
            <a:ext cx="4032448" cy="5353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ts val="3580"/>
              </a:lnSpc>
              <a:spcBef>
                <a:spcPts val="0"/>
              </a:spcBef>
              <a:buFont typeface="Arial"/>
              <a:buNone/>
              <a:defRPr sz="3400" b="1" i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>
              <a:lnSpc>
                <a:spcPts val="3580"/>
              </a:lnSpc>
              <a:spcBef>
                <a:spcPts val="500"/>
              </a:spcBef>
              <a:buFont typeface="Arial"/>
              <a:buNone/>
              <a:defRPr sz="3400" b="1" i="0">
                <a:solidFill>
                  <a:srgbClr val="11284B"/>
                </a:solidFill>
                <a:latin typeface="IBM Plex Sans SemiBold"/>
                <a:ea typeface="+mn-ea"/>
                <a:cs typeface="+mn-cs"/>
              </a:defRPr>
            </a:lvl2pPr>
            <a:lvl3pPr marL="914400" indent="0" algn="l" defTabSz="914400">
              <a:lnSpc>
                <a:spcPts val="3580"/>
              </a:lnSpc>
              <a:spcBef>
                <a:spcPts val="500"/>
              </a:spcBef>
              <a:buFont typeface="Arial"/>
              <a:buNone/>
              <a:defRPr sz="3400" b="1" i="0">
                <a:solidFill>
                  <a:srgbClr val="11284B"/>
                </a:solidFill>
                <a:latin typeface="IBM Plex Sans SemiBold"/>
                <a:ea typeface="+mn-ea"/>
                <a:cs typeface="+mn-cs"/>
              </a:defRPr>
            </a:lvl3pPr>
            <a:lvl4pPr marL="1371600" indent="0" algn="l" defTabSz="914400">
              <a:lnSpc>
                <a:spcPts val="3580"/>
              </a:lnSpc>
              <a:spcBef>
                <a:spcPts val="500"/>
              </a:spcBef>
              <a:buFont typeface="Arial"/>
              <a:buNone/>
              <a:defRPr sz="3400" b="1" i="0">
                <a:solidFill>
                  <a:srgbClr val="11284B"/>
                </a:solidFill>
                <a:latin typeface="IBM Plex Sans SemiBold"/>
                <a:ea typeface="+mn-ea"/>
                <a:cs typeface="+mn-cs"/>
              </a:defRPr>
            </a:lvl4pPr>
            <a:lvl5pPr marL="1828800" indent="0" algn="l" defTabSz="914400">
              <a:lnSpc>
                <a:spcPts val="3580"/>
              </a:lnSpc>
              <a:spcBef>
                <a:spcPts val="500"/>
              </a:spcBef>
              <a:buFont typeface="Arial"/>
              <a:buNone/>
              <a:defRPr sz="3400" b="1" i="0">
                <a:solidFill>
                  <a:srgbClr val="11284B"/>
                </a:solidFill>
                <a:latin typeface="IBM Plex Sans SemiBold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200" b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Budget – Unit </a:t>
            </a:r>
            <a:r>
              <a:rPr lang="fr-FR" sz="3200" b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costs</a:t>
            </a:r>
            <a:endParaRPr lang="fr-FR" sz="3200" b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rcRect l="0" t="0" r="7120" b="0"/>
          <a:stretch/>
        </p:blipFill>
        <p:spPr bwMode="auto">
          <a:xfrm>
            <a:off x="335136" y="3573016"/>
            <a:ext cx="10873159" cy="1584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6699" y="5245181"/>
            <a:ext cx="3606800" cy="7493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2711623" y="202489"/>
            <a:ext cx="8813433" cy="975719"/>
          </a:xfrm>
        </p:spPr>
        <p:txBody>
          <a:bodyPr/>
          <a:lstStyle/>
          <a:p>
            <a:pPr algn="ctr">
              <a:defRPr/>
            </a:pPr>
            <a:r>
              <a:rPr lang="en-US" sz="3200" i="0" u="none" strike="noStrike" cap="none">
                <a:ln>
                  <a:noFill/>
                </a:ln>
                <a:solidFill>
                  <a:srgbClr val="7030A0"/>
                </a:solidFill>
                <a:latin typeface="+mn-lt"/>
                <a:ea typeface="Calibri"/>
                <a:cs typeface="Times New Roman"/>
              </a:rPr>
              <a:t>Reallocation of the budget  19/03/2026</a:t>
            </a:r>
            <a:br>
              <a:rPr lang="en-US" sz="3200" i="0" u="none" strike="noStrike" cap="none">
                <a:ln>
                  <a:noFill/>
                </a:ln>
                <a:solidFill>
                  <a:srgbClr val="7030A0"/>
                </a:solidFill>
                <a:latin typeface="+mn-lt"/>
                <a:ea typeface="Calibri"/>
                <a:cs typeface="Times New Roman"/>
              </a:rPr>
            </a:br>
            <a:r>
              <a:rPr lang="en-US" sz="3200" i="0" u="none" strike="noStrike" cap="none">
                <a:ln>
                  <a:noFill/>
                </a:ln>
                <a:solidFill>
                  <a:srgbClr val="7030A0"/>
                </a:solidFill>
                <a:latin typeface="+mn-lt"/>
                <a:ea typeface="Calibri"/>
                <a:cs typeface="Times New Roman"/>
              </a:rPr>
              <a:t>(CA Art. 7, Attachment 1B)</a:t>
            </a:r>
            <a:endParaRPr lang="en-GB" sz="320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7</a:t>
            </a:fld>
            <a:endParaRPr lang="en-GB"/>
          </a:p>
        </p:txBody>
      </p:sp>
      <p:graphicFrame>
        <p:nvGraphicFramePr>
          <p:cNvPr id="974246005" name=""/>
          <p:cNvGraphicFramePr>
            <a:graphicFrameLocks xmlns:a="http://schemas.openxmlformats.org/drawingml/2006/main"/>
          </p:cNvGraphicFramePr>
          <p:nvPr/>
        </p:nvGraphicFramePr>
        <p:xfrm>
          <a:off x="720000" y="1232646"/>
          <a:ext cx="11456857" cy="555624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993729"/>
                <a:gridCol w="515526"/>
                <a:gridCol w="564918"/>
                <a:gridCol w="936871"/>
                <a:gridCol w="694035"/>
                <a:gridCol w="860948"/>
                <a:gridCol w="837697"/>
                <a:gridCol w="720000"/>
                <a:gridCol w="88899"/>
                <a:gridCol w="541099"/>
                <a:gridCol w="725931"/>
                <a:gridCol w="898876"/>
                <a:gridCol w="1345191"/>
                <a:gridCol w="1182196"/>
                <a:gridCol w="1157803"/>
              </a:tblGrid>
              <a:tr h="368300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Partner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Person-month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Budget before compensation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Planned top-up allowance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Planned institutional contributions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Deducted amount (28,7%)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 gridSpan="6">
                  <a:txBody>
                    <a:bodyPr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Compensation for organisational &amp; logistics   costs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Budget after compensation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Total available for research, networking, training   and management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5334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28575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Project manager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Project WK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Summer schools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Long-distance secondments (NETC)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Contribution for travels costs (NETC)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2095">
                <a:tc rowSpan="3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Beneficiaries</a:t>
                      </a:r>
                      <a:endParaRPr/>
                    </a:p>
                  </a:txBody>
                  <a:tcPr marL="44449" marR="44449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CNRS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42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210420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113820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96600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27722,73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48450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231147,27</a:t>
                      </a:r>
                      <a:endParaRPr b="1"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68877,27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2095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INFN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350700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189700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161000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46204,55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309495,45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114795,45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2095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SKAO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5420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1320,13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8699,87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3279,87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rowSpan="10"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Associated Partners</a:t>
                      </a:r>
                      <a:endParaRPr/>
                    </a:p>
                  </a:txBody>
                  <a:tcPr marL="44449" marR="44449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LSC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SNOLAB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1" u="none">
                          <a:solidFill>
                            <a:srgbClr val="ED7D3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1500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4500,00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SURF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13000,00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SU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110220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59620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50600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14521,43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1" u="none">
                          <a:solidFill>
                            <a:srgbClr val="ED7D3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95698,57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36078,57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UoA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4500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7500,00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UKRI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1600,00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UoM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5000,00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UNISA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25050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13550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11500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3300,32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21749,68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8199,68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UWC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55110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29810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25300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7260,71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5000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47849,29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18039,29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41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4449" marR="44449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WITS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5420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4600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1320,13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8699,87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3279,87</a:t>
                      </a:r>
                      <a:endParaRPr/>
                    </a:p>
                  </a:txBody>
                  <a:tcPr marL="44449" marR="44449" marT="0" marB="0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92430">
                <a:tc gridSpan="3"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Total</a:t>
                      </a:r>
                      <a:endParaRPr/>
                    </a:p>
                  </a:txBody>
                  <a:tcPr marL="44449" marR="44449" marT="0" marB="0" anchor="ctr">
                    <a:lnL w="12699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771540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417340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354200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101650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48450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20000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8000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15200</a:t>
                      </a:r>
                      <a:endParaRPr/>
                    </a:p>
                  </a:txBody>
                  <a:tcPr marL="44449" marR="44449" marT="0" marB="0" anchor="ctr">
                    <a:lnR w="28575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771540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252550</a:t>
                      </a:r>
                      <a:endParaRPr/>
                    </a:p>
                  </a:txBody>
                  <a:tcPr marL="44449" marR="44449" marT="0" marB="0" anchor="ctr">
                    <a:lnR w="12699" algn="ctr">
                      <a:solidFill>
                        <a:srgbClr val="000000"/>
                      </a:solidFill>
                    </a:lnR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170350" y="91567"/>
            <a:ext cx="3384798" cy="553998"/>
          </a:xfrm>
        </p:spPr>
        <p:txBody>
          <a:bodyPr/>
          <a:lstStyle/>
          <a:p>
            <a:pPr algn="ctr">
              <a:defRPr/>
            </a:pPr>
            <a:r>
              <a:rPr lang="fr-FR" sz="360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Budget CNRS</a:t>
            </a:r>
            <a:endParaRPr lang="en-GB" sz="3600">
              <a:solidFill>
                <a:srgbClr val="6941E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8</a:t>
            </a:fld>
            <a:endParaRPr lang="en-GB"/>
          </a:p>
        </p:txBody>
      </p:sp>
      <p:graphicFrame>
        <p:nvGraphicFramePr>
          <p:cNvPr id="6" name="Tableau 5"/>
          <p:cNvGraphicFramePr>
            <a:graphicFrameLocks xmlns:a="http://schemas.openxmlformats.org/drawingml/2006/main" noGrp="1"/>
          </p:cNvGraphicFramePr>
          <p:nvPr/>
        </p:nvGraphicFramePr>
        <p:xfrm>
          <a:off x="609600" y="1700808"/>
          <a:ext cx="10814993" cy="432048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960792"/>
                <a:gridCol w="919121"/>
                <a:gridCol w="1286770"/>
                <a:gridCol w="1102945"/>
                <a:gridCol w="1179539"/>
                <a:gridCol w="1164220"/>
                <a:gridCol w="919121"/>
                <a:gridCol w="1240814"/>
                <a:gridCol w="1041671"/>
              </a:tblGrid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 CNRS CONSOLIDE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1411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Seconded staff (person month)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Contributions for seconded staff members per PM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Institutional contributions (PM)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Prélèvement</a:t>
                      </a:r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pot </a:t>
                      </a:r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commun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après prélèvement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</a:tr>
              <a:tr h="1454651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Top-up allowance</a:t>
                      </a:r>
                      <a:b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€2710/PM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Special needs allowance (if applicable)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Research, training &amp; networking contribution</a:t>
                      </a:r>
                      <a:b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€1300/PM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Management &amp; indirect contribution</a:t>
                      </a:r>
                      <a:b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€1000/PM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DR11 - LPSC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97560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180360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23762,34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156597,66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DR17 - SUBATECH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21680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40080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5280,52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34799,48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DR15 - LP2I (Bordeaux)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660,06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4349,94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DR04 - IJCLab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10840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2640,26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17399,74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DR02 - LPNHE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13550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25050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3300,32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21749,68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DR07 - IP2I (Lyon)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32520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60120</a:t>
                      </a:r>
                      <a:endParaRPr/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7920,78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52199,22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CNRS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178860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85800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66000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330660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43564,29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287095,71</a:t>
                      </a:r>
                      <a:endParaRPr/>
                    </a:p>
                  </a:txBody>
                  <a:tcPr marL="0" marR="0" marT="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8CBAD"/>
                    </a:solidFill>
                  </a:tcPr>
                </a:tc>
              </a:tr>
              <a:tr h="242442"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28,70%</a:t>
                      </a:r>
                      <a:endParaRPr/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17905" y="193494"/>
            <a:ext cx="3528815" cy="553998"/>
          </a:xfrm>
        </p:spPr>
        <p:txBody>
          <a:bodyPr/>
          <a:lstStyle/>
          <a:p>
            <a:pPr>
              <a:defRPr/>
            </a:pPr>
            <a:r>
              <a:rPr lang="fr-FR" sz="3600">
                <a:solidFill>
                  <a:srgbClr val="6941EB"/>
                </a:solidFill>
                <a:latin typeface="Calibri"/>
                <a:ea typeface="Calibri"/>
                <a:cs typeface="Calibri"/>
              </a:rPr>
              <a:t>Mobilité CNRS</a:t>
            </a:r>
            <a:endParaRPr lang="en-GB" sz="3600">
              <a:solidFill>
                <a:srgbClr val="6941E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NEXUS Secondments and Budget Sharing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GB"/>
              <a:t>9</a:t>
            </a:fld>
            <a:endParaRPr lang="en-GB"/>
          </a:p>
        </p:txBody>
      </p:sp>
      <p:graphicFrame>
        <p:nvGraphicFramePr>
          <p:cNvPr id="6" name="Tableau 5"/>
          <p:cNvGraphicFramePr>
            <a:graphicFrameLocks xmlns:a="http://schemas.openxmlformats.org/drawingml/2006/main" noGrp="1"/>
          </p:cNvGraphicFramePr>
          <p:nvPr/>
        </p:nvGraphicFramePr>
        <p:xfrm>
          <a:off x="1271462" y="1171575"/>
          <a:ext cx="10513171" cy="5065736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25400"/>
                <a:gridCol w="2077235"/>
                <a:gridCol w="1051317"/>
                <a:gridCol w="1051317"/>
                <a:gridCol w="1051317"/>
                <a:gridCol w="1051317"/>
                <a:gridCol w="1051317"/>
                <a:gridCol w="1051317"/>
                <a:gridCol w="1051317"/>
                <a:gridCol w="1051317"/>
              </a:tblGrid>
              <a:tr h="18523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 sz="1000" b="1" u="none" strike="noStrike"/>
                        <a:t>Mobilités</a:t>
                      </a:r>
                      <a:r>
                        <a:rPr lang="en-GB" sz="1000" b="1" u="none" strike="noStrike"/>
                        <a:t> CNRS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523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05884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Seconded staff (person month)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Contributions for seconded staff members per 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Institutional contributions (PM)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Total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Prélèvement</a:t>
                      </a: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 pot </a:t>
                      </a:r>
                      <a:r>
                        <a:rPr lang="en-GB" sz="1000" b="1" u="none" strike="noStrike">
                          <a:solidFill>
                            <a:srgbClr val="FF0000"/>
                          </a:solidFill>
                        </a:rPr>
                        <a:t>commun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GB" sz="1000" b="1" u="none" strike="noStrike"/>
                        <a:t>Total après </a:t>
                      </a:r>
                      <a:r>
                        <a:rPr lang="en-GB" sz="1000" b="1" u="none" strike="noStrike"/>
                        <a:t>prélèvement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111412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Top-up allowance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€2710/PM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Special needs allowance (if applicable)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Research, training &amp; networking contribution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€1300/PM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1000" u="none" strike="noStrike"/>
                        <a:t>Management &amp; indirect contribution</a:t>
                      </a:r>
                      <a:br>
                        <a:rPr lang="en-GB" sz="1000" u="none" strike="noStrike"/>
                      </a:br>
                      <a:r>
                        <a:rPr lang="en-GB" sz="1000" u="none" strike="noStrike"/>
                        <a:t>€1000/PM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</a:tr>
              <a:tr h="34199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DR11 - LPSC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54200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13201,30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b="1" u="none" strike="noStrike"/>
                        <a:t>86998,70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12995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DR17 - SUBATECH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21680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10400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40080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5280,52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34799,48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83994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DR15 - LP2I (Bordeaux)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2710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5010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660,06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4349,94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99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DR04 - IJCLab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5420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10020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1320,13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8699,87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99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DR02 - LPNHE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13550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6500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25050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3300,32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21749,68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12995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DR07 - IP2I (Lyon)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16260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7800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30060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3960,39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26099,61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996">
                <a:tc>
                  <a:txBody>
                    <a:bodyPr/>
                    <a:p>
                      <a:pPr algn="l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 sz="1000" u="none" strike="noStrike"/>
                        <a:t>Total CNRS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113820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54600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42000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210420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u="none" strike="noStrike"/>
                        <a:t>27722,73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sz="1000" b="1" u="none" strike="noStrike"/>
                        <a:t>182697,27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NRS - DR ALPES - 2024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Modele_CNRS Alpes 2024</Template>
  <TotalTime>0</TotalTime>
  <Words>0</Words>
  <Application>onlyoffice/8.3.1.25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Lancement projet NEXUS</dc:title>
  <dc:subject/>
  <dc:creator>CHIBKO Mélissa</dc:creator>
  <cp:keywords/>
  <dc:description/>
  <cp:lastModifiedBy>Fairouz Malek</cp:lastModifiedBy>
  <cp:revision>95</cp:revision>
  <dcterms:created xsi:type="dcterms:W3CDTF">2025-05-19T12:22:07Z</dcterms:created>
  <dcterms:modified xsi:type="dcterms:W3CDTF">2026-04-20T11:45:46Z</dcterms:modified>
  <cp:category/>
</cp:coreProperties>
</file>