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2" r:id="rId25"/>
    <p:sldId id="279" r:id="rId26"/>
    <p:sldId id="280" r:id="rId27"/>
    <p:sldId id="281" r:id="rId28"/>
    <p:sldId id="284" r:id="rId29"/>
    <p:sldId id="285" r:id="rId30"/>
    <p:sldId id="286" r:id="rId31"/>
    <p:sldId id="287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E9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2" d="100"/>
          <a:sy n="112" d="100"/>
        </p:scale>
        <p:origin x="492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86212-9763-496A-B96D-310FD7750542}" type="datetimeFigureOut">
              <a:rPr lang="fr-FR" smtClean="0"/>
              <a:t>16/06/2024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B5DA3-BD73-41FD-8EA0-E8767D241E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969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D524B41D-E6CA-4882-8965-9AB19F195A2D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BFEC-56CE-41AF-A1E9-4774C9520D7C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5A10-BA15-4431-BCEF-A60D8EF21E34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CB5D0-A9D5-4D72-A139-38711D293A5A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46A46-AF22-491B-A538-7BF9AAA2F1D5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8627-FD40-4C86-B274-0FAB9AB72BB4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5E74-3D27-489E-88AE-97CE4527DBEB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A2D1-5697-4853-B66B-FA9F50BB97B8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5D99-4E6E-4D20-BC41-2E3D459FFA8C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29DD-0890-4484-94A5-DEB6645BFCEF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3AA87-2B79-48B8-A067-B0160034FE02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FFAA-DBCE-4124-866A-23BF27FB43CA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2572-E0AB-4D2D-9195-9C4CA3309CCA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6261-D839-484C-BFC8-9EFB2FB01E52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F9CD-E6B1-451F-81B5-89F5385E0C3C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D5EE-8ED9-4DDC-ACA7-FA2FA6775E7D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4E91-4E73-418C-BF95-323FB2EAE124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F9C8B3-F437-4A21-9E24-4867E2B2155F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indico.in2p3.fr/event/3248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353996/sessions/547629/attachments/2872192/5028847/ITkECN-June2024-IngridsLecture.mp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png"/><Relationship Id="rId3" Type="http://schemas.openxmlformats.org/officeDocument/2006/relationships/slide" Target="slide25.xml"/><Relationship Id="rId7" Type="http://schemas.openxmlformats.org/officeDocument/2006/relationships/image" Target="../media/image47.png"/><Relationship Id="rId12" Type="http://schemas.openxmlformats.org/officeDocument/2006/relationships/slide" Target="slide28.xml"/><Relationship Id="rId2" Type="http://schemas.openxmlformats.org/officeDocument/2006/relationships/image" Target="../media/image46.png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slide" Target="slide29.xml"/><Relationship Id="rId10" Type="http://schemas.openxmlformats.org/officeDocument/2006/relationships/image" Target="../media/image460.png"/><Relationship Id="rId4" Type="http://schemas.openxmlformats.org/officeDocument/2006/relationships/image" Target="../media/image440.png"/><Relationship Id="rId9" Type="http://schemas.openxmlformats.org/officeDocument/2006/relationships/slide" Target="slide27.xml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63BA5-2E74-4548-BA9D-738BE63B3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Construction d’ATLAS ITK Pixel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13C92B-6257-4A22-AD35-0733545DB9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Eric Vigeolas</a:t>
            </a:r>
          </a:p>
          <a:p>
            <a:r>
              <a:rPr lang="fr-FR" dirty="0"/>
              <a:t>Centre de physique des particules de </a:t>
            </a:r>
            <a:r>
              <a:rPr lang="fr-FR" dirty="0" err="1"/>
              <a:t>marseille</a:t>
            </a:r>
            <a:endParaRPr lang="fr-FR" dirty="0"/>
          </a:p>
          <a:p>
            <a:r>
              <a:rPr lang="fr-FR" dirty="0"/>
              <a:t>Aix-</a:t>
            </a:r>
            <a:r>
              <a:rPr lang="fr-FR" dirty="0" err="1"/>
              <a:t>marseille</a:t>
            </a:r>
            <a:r>
              <a:rPr lang="fr-FR" dirty="0"/>
              <a:t> université/CNRS-In2p3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5B5FA5-E9DD-463E-96C6-7CB72117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28" y="5991406"/>
            <a:ext cx="2724303" cy="67274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1E7777-3511-43C9-833B-6F2A5AE9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37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6" name="Espace réservé du contenu 11">
            <a:extLst>
              <a:ext uri="{FF2B5EF4-FFF2-40B4-BE49-F238E27FC236}">
                <a16:creationId xmlns:a16="http://schemas.microsoft.com/office/drawing/2014/main" id="{E57F4475-608C-49ED-8E08-32DFEA42A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3378F9-94E1-4680-9373-05B8D505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6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7" name="Espace réservé du contenu 10">
            <a:extLst>
              <a:ext uri="{FF2B5EF4-FFF2-40B4-BE49-F238E27FC236}">
                <a16:creationId xmlns:a16="http://schemas.microsoft.com/office/drawing/2014/main" id="{A9EDFCD7-9E7B-4198-A17A-9FCB5F5E9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50C4-EE7E-4AB3-BCD2-1E72436E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6" name="Espace réservé du contenu 6">
            <a:extLst>
              <a:ext uri="{FF2B5EF4-FFF2-40B4-BE49-F238E27FC236}">
                <a16:creationId xmlns:a16="http://schemas.microsoft.com/office/drawing/2014/main" id="{60881325-C5FE-4668-831D-8F3143959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39030-82A7-4991-A3E2-68A72412E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061" y="2966603"/>
            <a:ext cx="2347912" cy="278531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E9402F-CD0B-4309-A4B9-051AC1A4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572D7A-C5F7-4D98-8C98-059B0FBB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383" y="418826"/>
            <a:ext cx="2441590" cy="1837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D06A7A-53C3-4695-8B15-B90714A66445}"/>
              </a:ext>
            </a:extLst>
          </p:cNvPr>
          <p:cNvSpPr/>
          <p:nvPr/>
        </p:nvSpPr>
        <p:spPr>
          <a:xfrm>
            <a:off x="9386485" y="2204378"/>
            <a:ext cx="2481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ATL-PHYS-PUB-2019-014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335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C7CAA-2DA9-42B4-8683-12F84199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Interlude mathématique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7CD678-7115-4AE1-9474-553A95914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656220" cy="395393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Déterminez en fonction du Rayon d’une couche, de la largeur d’un module, de l’inclinaison de celui-ci:</a:t>
            </a:r>
          </a:p>
          <a:p>
            <a:pPr lvl="1"/>
            <a:r>
              <a:rPr lang="fr-FR" dirty="0"/>
              <a:t>Le nombre minimal de modules sur une couche pour garantir l’herméticité à des trajectoires rectilignes</a:t>
            </a:r>
          </a:p>
          <a:p>
            <a:pPr lvl="1"/>
            <a:r>
              <a:rPr lang="fr-FR" dirty="0"/>
              <a:t>En fonction du nombre de modules, la longueur de recouvrement entre deux modules (</a:t>
            </a:r>
            <a:r>
              <a:rPr lang="fr-FR" dirty="0" err="1"/>
              <a:t>Overlap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Le rayon minimal d’une particule de trajectoire circulaire passant par le centre théorique d’interaction</a:t>
            </a:r>
          </a:p>
          <a:p>
            <a:r>
              <a:rPr lang="fr-FR" dirty="0"/>
              <a:t>Question subsidiaire, calculer la distance séparant deux modules adjacents sur une couche (espace mort pour placer la mécanique et les services électriques)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93D243-C3DB-467F-9310-B1197095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39" y="122767"/>
            <a:ext cx="5610040" cy="3886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21ECB4-B6AD-4525-9141-1753E75B5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21" y="4389702"/>
            <a:ext cx="2954017" cy="2345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D97895-8608-4918-B38A-18C2B9FCC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470" y="4389702"/>
            <a:ext cx="3611867" cy="2160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C964D2-A78F-458E-958F-6CC07527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17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DC5AE-6489-47DF-9185-32274481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réponse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CC0BB-00C7-479B-AE2D-AD9F968A8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Nombre optimal de modules sur une couche</a:t>
            </a:r>
          </a:p>
          <a:p>
            <a:r>
              <a:rPr lang="fr-FR" dirty="0" err="1"/>
              <a:t>Overlap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Momentum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Espace libre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DFF1C7-C4E1-4FE9-9934-5DD615D9E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260" y="2415183"/>
            <a:ext cx="1485479" cy="6250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1FAFB5-0FAB-4313-93B3-038BE2F3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612" y="3116461"/>
            <a:ext cx="4252914" cy="11005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BAA3CC-9B10-4243-8C93-8DC907D0B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612" y="4615630"/>
            <a:ext cx="3156438" cy="7769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6D7ACF-21C4-4E6F-917B-1DCE8E6FC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612" y="5791199"/>
            <a:ext cx="2714625" cy="342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A80D12-1832-4704-97E1-61FCD5D8D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563" y="500621"/>
            <a:ext cx="3989996" cy="313049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58C510-B93F-4918-94E3-669FD905CD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5" r="-1"/>
          <a:stretch/>
        </p:blipFill>
        <p:spPr>
          <a:xfrm>
            <a:off x="8161336" y="3808602"/>
            <a:ext cx="3344863" cy="294754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B9DADF4-638A-4333-A903-E5DB00EF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07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9538C-D311-4FB0-A17E-78BE28DD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enveloppe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95E184-16F5-46A0-9898-5F7FB09CE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770" y="1056392"/>
            <a:ext cx="4338129" cy="3247161"/>
          </a:xfrm>
        </p:spPr>
        <p:txBody>
          <a:bodyPr/>
          <a:lstStyle/>
          <a:p>
            <a:r>
              <a:rPr lang="fr-FR" dirty="0"/>
              <a:t>Parallèlement au </a:t>
            </a:r>
            <a:r>
              <a:rPr lang="fr-FR" dirty="0" err="1"/>
              <a:t>Layout</a:t>
            </a:r>
            <a:r>
              <a:rPr lang="fr-FR" dirty="0"/>
              <a:t> un model d’enveloppe est créé:</a:t>
            </a:r>
          </a:p>
          <a:p>
            <a:pPr lvl="1"/>
            <a:r>
              <a:rPr lang="fr-FR" dirty="0"/>
              <a:t>Espace occupé par les détecteurs</a:t>
            </a:r>
          </a:p>
          <a:p>
            <a:pPr lvl="1"/>
            <a:r>
              <a:rPr lang="fr-FR" dirty="0"/>
              <a:t>Espace occupé par les services</a:t>
            </a:r>
          </a:p>
          <a:p>
            <a:pPr lvl="1"/>
            <a:r>
              <a:rPr lang="fr-FR" dirty="0"/>
              <a:t>Espace nécessaire à l insertion</a:t>
            </a:r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015153-ADEB-44F4-9F82-055B74CF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23" y="3409504"/>
            <a:ext cx="4915483" cy="33451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F21616-514C-4BA5-86F5-B86820075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624" y="905390"/>
            <a:ext cx="6829376" cy="482576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9E4388-8A11-4479-8E68-F8BF4F54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66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0D13A-AC54-43B6-A27D-422AC632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</a:t>
            </a:r>
            <a:r>
              <a:rPr lang="fr-FR" dirty="0">
                <a:sym typeface="Wingdings" panose="05000000000000000000" pitchFamily="2" charset="2"/>
              </a:rPr>
              <a:t> il ne reste plus qu’a le fabriquer</a:t>
            </a:r>
            <a:endParaRPr lang="fr-FR" dirty="0"/>
          </a:p>
        </p:txBody>
      </p:sp>
      <p:pic>
        <p:nvPicPr>
          <p:cNvPr id="4" name="tracer-recorded">
            <a:hlinkClick r:id="" action="ppaction://media"/>
            <a:extLst>
              <a:ext uri="{FF2B5EF4-FFF2-40B4-BE49-F238E27FC236}">
                <a16:creationId xmlns:a16="http://schemas.microsoft.com/office/drawing/2014/main" id="{2F0A9A27-8EE5-451B-B4F3-E075042733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2838" y="2141538"/>
            <a:ext cx="6737350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4EB6AC-7C3A-45D1-B6A7-20805E3C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FB0A8-F9C6-4FB8-AD4A-F145F7EB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13 années de développement et construction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70E574-41E4-4D9E-908D-279C3EE73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8625979" cy="441742"/>
          </a:xfrm>
        </p:spPr>
        <p:txBody>
          <a:bodyPr/>
          <a:lstStyle/>
          <a:p>
            <a:r>
              <a:rPr lang="fr-FR" dirty="0"/>
              <a:t>Un véritable marathon pour lequel le plus important est de tenir dans la durée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912B90-4FAC-43D8-B246-048847567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258" y="3365390"/>
            <a:ext cx="8892331" cy="32905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52F710-7B8D-4B95-A819-2A611DE2A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2660011"/>
            <a:ext cx="2065247" cy="2938802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873EE789-E48A-4DEF-AB68-EB74F2AD9207}"/>
              </a:ext>
            </a:extLst>
          </p:cNvPr>
          <p:cNvCxnSpPr>
            <a:cxnSpLocks/>
          </p:cNvCxnSpPr>
          <p:nvPr/>
        </p:nvCxnSpPr>
        <p:spPr>
          <a:xfrm>
            <a:off x="2751048" y="2818701"/>
            <a:ext cx="2802464" cy="2191941"/>
          </a:xfrm>
          <a:prstGeom prst="bentConnector3">
            <a:avLst>
              <a:gd name="adj1" fmla="val 99392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5C75E2-B8B4-4FDD-B66B-354B21A0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36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70E4D8-7C34-40DC-84FF-A5DAB354AB16}"/>
              </a:ext>
            </a:extLst>
          </p:cNvPr>
          <p:cNvCxnSpPr/>
          <p:nvPr/>
        </p:nvCxnSpPr>
        <p:spPr>
          <a:xfrm>
            <a:off x="8128932" y="3257637"/>
            <a:ext cx="73089" cy="3512417"/>
          </a:xfrm>
          <a:prstGeom prst="line">
            <a:avLst/>
          </a:prstGeom>
          <a:ln w="7620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0FFA3160-57A3-47BE-9943-2AFC76C9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détecteur hors norme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2879C2-DF1A-463E-938B-EDF7592F7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752" y="1618648"/>
            <a:ext cx="6644080" cy="1638989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Hors norme car sur les millions de pièces qui composent ce détecteur peu répondent à des standards industriels</a:t>
            </a:r>
          </a:p>
          <a:p>
            <a:r>
              <a:rPr lang="fr-FR" dirty="0"/>
              <a:t>Nécessité de développer nos propres études pour garantir le bon fonctionnement et contrôler les performances de nos solutions </a:t>
            </a:r>
            <a:r>
              <a:rPr lang="fr-FR" dirty="0">
                <a:sym typeface="Wingdings" panose="05000000000000000000" pitchFamily="2" charset="2"/>
              </a:rPr>
              <a:t> risqué et consommateur de temps</a:t>
            </a:r>
          </a:p>
          <a:p>
            <a:r>
              <a:rPr lang="fr-FR" dirty="0">
                <a:sym typeface="Wingdings" panose="05000000000000000000" pitchFamily="2" charset="2"/>
              </a:rPr>
              <a:t>Nécessité d’évaluer le vieillissement du détecteur dans un environnement très agressif (up to 1 </a:t>
            </a:r>
            <a:r>
              <a:rPr lang="fr-FR" dirty="0" err="1">
                <a:sym typeface="Wingdings" panose="05000000000000000000" pitchFamily="2" charset="2"/>
              </a:rPr>
              <a:t>GRad</a:t>
            </a:r>
            <a:r>
              <a:rPr lang="fr-FR" dirty="0">
                <a:sym typeface="Wingdings" panose="05000000000000000000" pitchFamily="2" charset="2"/>
              </a:rPr>
              <a:t>)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A75667-D47B-465A-9F59-3424591B5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91" y="3780758"/>
            <a:ext cx="6354849" cy="2990763"/>
          </a:xfrm>
          <a:prstGeom prst="rect">
            <a:avLst/>
          </a:prstGeom>
        </p:spPr>
      </p:pic>
      <p:sp>
        <p:nvSpPr>
          <p:cNvPr id="5" name="Parchemin : vertical 4">
            <a:extLst>
              <a:ext uri="{FF2B5EF4-FFF2-40B4-BE49-F238E27FC236}">
                <a16:creationId xmlns:a16="http://schemas.microsoft.com/office/drawing/2014/main" id="{55D598F2-3D87-41F7-AC9F-492971E75FEF}"/>
              </a:ext>
            </a:extLst>
          </p:cNvPr>
          <p:cNvSpPr/>
          <p:nvPr/>
        </p:nvSpPr>
        <p:spPr>
          <a:xfrm>
            <a:off x="9756395" y="4315884"/>
            <a:ext cx="1912690" cy="1456267"/>
          </a:xfrm>
          <a:prstGeom prst="verticalScrol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Normes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B731ADCD-8FBC-43CA-8897-EE6FD7FD68D7}"/>
              </a:ext>
            </a:extLst>
          </p:cNvPr>
          <p:cNvSpPr/>
          <p:nvPr/>
        </p:nvSpPr>
        <p:spPr>
          <a:xfrm rot="9931214">
            <a:off x="7110973" y="5971199"/>
            <a:ext cx="2619100" cy="1277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648324-CB5D-42C4-B569-010F52548B6C}"/>
              </a:ext>
            </a:extLst>
          </p:cNvPr>
          <p:cNvSpPr/>
          <p:nvPr/>
        </p:nvSpPr>
        <p:spPr>
          <a:xfrm rot="20719072">
            <a:off x="6935175" y="5972678"/>
            <a:ext cx="3425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Façonnage et assemblage connus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640F7C37-52EC-4D78-9B08-434D62C99343}"/>
              </a:ext>
            </a:extLst>
          </p:cNvPr>
          <p:cNvSpPr/>
          <p:nvPr/>
        </p:nvSpPr>
        <p:spPr>
          <a:xfrm rot="11690941">
            <a:off x="6716427" y="6031061"/>
            <a:ext cx="989178" cy="921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C0BB915-5CCF-4697-AA31-CCC7E76C8531}"/>
              </a:ext>
            </a:extLst>
          </p:cNvPr>
          <p:cNvSpPr/>
          <p:nvPr/>
        </p:nvSpPr>
        <p:spPr>
          <a:xfrm rot="11378057">
            <a:off x="6557764" y="4537356"/>
            <a:ext cx="3292791" cy="1482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A103D2-A175-4E65-808D-52FD476B51FF}"/>
              </a:ext>
            </a:extLst>
          </p:cNvPr>
          <p:cNvSpPr txBox="1"/>
          <p:nvPr/>
        </p:nvSpPr>
        <p:spPr>
          <a:xfrm rot="578626">
            <a:off x="6949858" y="4072557"/>
            <a:ext cx="313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Documentations disponibles sur les performances à long terme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12319A-7473-4F4F-B3B5-825923D45AEF}"/>
              </a:ext>
            </a:extLst>
          </p:cNvPr>
          <p:cNvSpPr txBox="1"/>
          <p:nvPr/>
        </p:nvSpPr>
        <p:spPr>
          <a:xfrm>
            <a:off x="9744456" y="3099429"/>
            <a:ext cx="150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>
                <a:solidFill>
                  <a:srgbClr val="FFC000"/>
                </a:solidFill>
              </a:rPr>
              <a:t>Industrie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308BF8-8195-4B32-BD07-A406048870FE}"/>
              </a:ext>
            </a:extLst>
          </p:cNvPr>
          <p:cNvSpPr txBox="1"/>
          <p:nvPr/>
        </p:nvSpPr>
        <p:spPr>
          <a:xfrm>
            <a:off x="3312415" y="3143673"/>
            <a:ext cx="1710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>
                <a:solidFill>
                  <a:srgbClr val="FFC000"/>
                </a:solidFill>
              </a:rPr>
              <a:t>Recherche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96B72C-BDE7-48DA-BC9C-900338272F1C}"/>
              </a:ext>
            </a:extLst>
          </p:cNvPr>
          <p:cNvSpPr txBox="1"/>
          <p:nvPr/>
        </p:nvSpPr>
        <p:spPr>
          <a:xfrm rot="20694644">
            <a:off x="7517049" y="5591155"/>
            <a:ext cx="199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Propriétés connues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2378A3D-774A-43BF-B530-022B9E7D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2C017-2EDA-4FF1-AC1E-05182B17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dit la boule de Crystal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579BB6-86C8-4FB7-9E50-10E4EAE70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2795630" cy="2094373"/>
          </a:xfrm>
        </p:spPr>
        <p:txBody>
          <a:bodyPr/>
          <a:lstStyle/>
          <a:p>
            <a:r>
              <a:rPr lang="fr-FR" dirty="0"/>
              <a:t>La production du détecteur a commencée nous traquons avec attentions tous les évènements qui peuvent entrainer un retard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Challenging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0D6680-3ADA-47BB-9DB3-827A260C7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65" y="1789728"/>
            <a:ext cx="8349093" cy="47159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568CE1-AD55-40FA-A5B3-B5812D94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50" y="4312640"/>
            <a:ext cx="3040791" cy="2445391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AF5313-E474-4078-98FA-80472143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7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80287E-542D-4D01-86E0-9879A4D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</a:t>
            </a:r>
            <a:r>
              <a:rPr lang="fr-FR" dirty="0" err="1"/>
              <a:t>general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02D002-8C30-4D8D-8894-B605464C8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193171" cy="936693"/>
          </a:xfrm>
        </p:spPr>
        <p:txBody>
          <a:bodyPr/>
          <a:lstStyle/>
          <a:p>
            <a:r>
              <a:rPr lang="fr-FR" dirty="0"/>
              <a:t>Je vous invite à aller voir le Séminaire de </a:t>
            </a:r>
            <a:r>
              <a:rPr lang="fr-FR" dirty="0">
                <a:hlinkClick r:id="rId2"/>
              </a:rPr>
              <a:t>Thomas </a:t>
            </a:r>
            <a:r>
              <a:rPr lang="fr-FR" dirty="0" err="1">
                <a:hlinkClick r:id="rId2"/>
              </a:rPr>
              <a:t>Strebler</a:t>
            </a:r>
            <a:r>
              <a:rPr lang="fr-FR" dirty="0">
                <a:hlinkClick r:id="rId2"/>
              </a:rPr>
              <a:t> </a:t>
            </a:r>
            <a:r>
              <a:rPr lang="fr-FR" dirty="0"/>
              <a:t>de la semaine dernière sur les performances attendues de l’</a:t>
            </a:r>
            <a:r>
              <a:rPr lang="fr-FR" dirty="0" err="1"/>
              <a:t>inner</a:t>
            </a:r>
            <a:r>
              <a:rPr lang="fr-FR" dirty="0"/>
              <a:t> tracker d’Atlas pour le HL-LHC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BB674C-A9F1-4E9F-93EB-1FE49B02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E19830-6EE5-421D-B06F-AD0A00D2E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53" y="210090"/>
            <a:ext cx="4798561" cy="32189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45415E-134D-43C2-B087-BA319145C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93" y="3154960"/>
            <a:ext cx="6342077" cy="35292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8387FC-A1BB-4A6C-904F-989A326D3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361" y="3735313"/>
            <a:ext cx="3867324" cy="251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18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D2F34-3C01-4338-BFB0-188B1625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Maintenant il est temps de le construire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CDD8AB-46FF-47F3-982F-E99E6347B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Nous avons eu récemment une conférence très intéressante d’Ingrid-Maria Gregor (</a:t>
            </a:r>
            <a:r>
              <a:rPr lang="fr-FR" dirty="0" err="1"/>
              <a:t>DESY&amp;Bonn</a:t>
            </a:r>
            <a:r>
              <a:rPr lang="fr-FR" dirty="0"/>
              <a:t> </a:t>
            </a:r>
            <a:r>
              <a:rPr lang="fr-FR" dirty="0" err="1"/>
              <a:t>University</a:t>
            </a:r>
            <a:r>
              <a:rPr lang="fr-FR" dirty="0"/>
              <a:t>) que je vous conseil d’aller voir pour ceux qui ont un compte </a:t>
            </a:r>
            <a:r>
              <a:rPr lang="fr-FR" dirty="0" err="1"/>
              <a:t>Indico</a:t>
            </a:r>
            <a:r>
              <a:rPr lang="fr-FR" dirty="0"/>
              <a:t> CERN:</a:t>
            </a:r>
          </a:p>
          <a:p>
            <a:pPr lvl="1"/>
            <a:r>
              <a:rPr lang="en-GB" dirty="0">
                <a:hlinkClick r:id="rId2"/>
              </a:rPr>
              <a:t>What you always wanted to know about silicon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289E1F-4AA2-410D-B6EB-6C26C0F1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50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D20B-C1F9-46BB-A073-A9D91E93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exemples des difficultés pour prédire l’effets des radiations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FA8585-30E0-41B3-8B98-4512AC3BF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787151" cy="373429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Le premier exemple est un problème que nous avons eu sur un soufflet flexible destiné à étancher le volume de l’</a:t>
            </a:r>
            <a:r>
              <a:rPr lang="fr-FR" dirty="0" err="1"/>
              <a:t>inner</a:t>
            </a:r>
            <a:r>
              <a:rPr lang="fr-FR" dirty="0"/>
              <a:t> tracker pour garantir l’absence d’humidité.</a:t>
            </a:r>
          </a:p>
          <a:p>
            <a:r>
              <a:rPr lang="fr-FR" dirty="0"/>
              <a:t>A l’origine ce soufflet était réalisé en PUR (Polyuréthane) : une large campagne de vieillissement avait été conduite montrant que les radiations, la température et l’air sec ne changeait pas ses propriétés mécaniques </a:t>
            </a:r>
            <a:r>
              <a:rPr lang="fr-FR" dirty="0">
                <a:sym typeface="Wingdings" panose="05000000000000000000" pitchFamily="2" charset="2"/>
              </a:rPr>
              <a:t> Matière acceptée lors de la construction par la coordination technique d’ATLAS</a:t>
            </a:r>
          </a:p>
          <a:p>
            <a:r>
              <a:rPr lang="fr-FR" dirty="0">
                <a:sym typeface="Wingdings" panose="05000000000000000000" pitchFamily="2" charset="2"/>
              </a:rPr>
              <a:t>Lors du LS2 il a été constaté que cette matière avait durci lors de son exposition aux radiations  conséquence risque de perte d’étanchéité</a:t>
            </a:r>
          </a:p>
          <a:p>
            <a:r>
              <a:rPr lang="fr-FR" dirty="0">
                <a:sym typeface="Wingdings" panose="05000000000000000000" pitchFamily="2" charset="2"/>
              </a:rPr>
              <a:t>La raison est un effet indirect des radiations 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oxygène confiné dans le soufflet  production d’Ozone  oxydation de la matière </a:t>
            </a:r>
          </a:p>
          <a:p>
            <a:r>
              <a:rPr lang="fr-FR" dirty="0">
                <a:sym typeface="Wingdings" panose="05000000000000000000" pitchFamily="2" charset="2"/>
              </a:rPr>
              <a:t>Los du LS2 cette pièce a été remplacé par du </a:t>
            </a:r>
            <a:r>
              <a:rPr lang="fr-FR" dirty="0" err="1">
                <a:sym typeface="Wingdings" panose="05000000000000000000" pitchFamily="2" charset="2"/>
              </a:rPr>
              <a:t>Polyimide</a:t>
            </a:r>
            <a:r>
              <a:rPr lang="fr-FR" dirty="0">
                <a:sym typeface="Wingdings" panose="05000000000000000000" pitchFamily="2" charset="2"/>
              </a:rPr>
              <a:t>  (</a:t>
            </a:r>
            <a:r>
              <a:rPr lang="fr-FR" dirty="0" err="1">
                <a:sym typeface="Wingdings" panose="05000000000000000000" pitchFamily="2" charset="2"/>
              </a:rPr>
              <a:t>Kapton</a:t>
            </a:r>
            <a:r>
              <a:rPr lang="fr-FR" dirty="0">
                <a:sym typeface="Wingdings" panose="05000000000000000000" pitchFamily="2" charset="2"/>
              </a:rPr>
              <a:t>) bien plus résistant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E23FC0-718D-4C54-9B20-6C4F93C6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133" y="1599328"/>
            <a:ext cx="4054053" cy="24098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496232-F379-478C-813A-92D5D2E4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871" y="4113595"/>
            <a:ext cx="5098956" cy="2536536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E3FAE6-A654-49AE-9FA0-C98B6998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7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3545D-A5CD-45DB-8673-27D2ED6F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exemples des difficultés pour prédire l’effets des radiations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E8927-88B4-47E3-9ACD-02FA698A5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3372393" cy="3004699"/>
          </a:xfrm>
        </p:spPr>
        <p:txBody>
          <a:bodyPr/>
          <a:lstStyle/>
          <a:p>
            <a:r>
              <a:rPr lang="fr-FR" dirty="0"/>
              <a:t>Le thermal </a:t>
            </a:r>
            <a:r>
              <a:rPr lang="fr-FR" dirty="0" err="1"/>
              <a:t>Runaway</a:t>
            </a:r>
            <a:endParaRPr lang="fr-FR" dirty="0"/>
          </a:p>
          <a:p>
            <a:r>
              <a:rPr lang="fr-FR" dirty="0"/>
              <a:t>Dans cette course à l’optimisation tout est étudié pour utiliser le minimum de matière </a:t>
            </a:r>
            <a:r>
              <a:rPr lang="fr-FR" dirty="0">
                <a:sym typeface="Wingdings" panose="05000000000000000000" pitchFamily="2" charset="2"/>
              </a:rPr>
              <a:t> y compris le liquide de refroidissement et la dimensions des tubes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8A92AC-C832-4DEA-A69D-6932C13E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2065867"/>
            <a:ext cx="5079957" cy="28055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EFB99A-AF95-4261-83AB-96E2754F7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997" y="4614004"/>
            <a:ext cx="3965665" cy="212207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79578C-6EC6-4739-AAC6-268A9258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00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0A297-70CC-4454-822E-0F6EB2048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Thermal </a:t>
            </a:r>
            <a:r>
              <a:rPr lang="fr-FR" dirty="0" err="1"/>
              <a:t>Runaway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545E81-C2DE-4D92-B4BF-717F99A75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628" y="3194208"/>
            <a:ext cx="6142240" cy="2083042"/>
          </a:xfrm>
        </p:spPr>
        <p:txBody>
          <a:bodyPr/>
          <a:lstStyle/>
          <a:p>
            <a:r>
              <a:rPr lang="fr-FR" dirty="0"/>
              <a:t>Le TFM (Thermal Figure of </a:t>
            </a:r>
            <a:r>
              <a:rPr lang="fr-FR" dirty="0" err="1"/>
              <a:t>Merit</a:t>
            </a:r>
            <a:r>
              <a:rPr lang="fr-FR" dirty="0"/>
              <a:t> est une mesure des performances thermiques de nos structures </a:t>
            </a:r>
            <a:r>
              <a:rPr lang="fr-FR" dirty="0">
                <a:sym typeface="Wingdings" panose="05000000000000000000" pitchFamily="2" charset="2"/>
              </a:rPr>
              <a:t> QC que nous réaliserons pendant la production</a:t>
            </a:r>
          </a:p>
          <a:p>
            <a:r>
              <a:rPr lang="fr-FR" dirty="0">
                <a:sym typeface="Wingdings" panose="05000000000000000000" pitchFamily="2" charset="2"/>
              </a:rPr>
              <a:t>Le courant de fuite du </a:t>
            </a:r>
            <a:r>
              <a:rPr lang="fr-FR" dirty="0" err="1">
                <a:sym typeface="Wingdings" panose="05000000000000000000" pitchFamily="2" charset="2"/>
              </a:rPr>
              <a:t>sensor</a:t>
            </a:r>
            <a:r>
              <a:rPr lang="fr-FR" dirty="0">
                <a:sym typeface="Wingdings" panose="05000000000000000000" pitchFamily="2" charset="2"/>
              </a:rPr>
              <a:t> dépend de la température (Model prédictif de </a:t>
            </a:r>
            <a:r>
              <a:rPr lang="fr-FR" dirty="0" err="1">
                <a:sym typeface="Wingdings" panose="05000000000000000000" pitchFamily="2" charset="2"/>
              </a:rPr>
              <a:t>Hamburg</a:t>
            </a:r>
            <a:r>
              <a:rPr lang="fr-FR" dirty="0">
                <a:sym typeface="Wingdings" panose="05000000000000000000" pitchFamily="2" charset="2"/>
              </a:rPr>
              <a:t>)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0116C5-03D9-4D3C-8281-92ECA678C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054" y="156814"/>
            <a:ext cx="3448146" cy="31314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885EFE-CE8E-45C0-A0DB-03C227AA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50" y="1722528"/>
            <a:ext cx="3660961" cy="45258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F44C5D-1AF2-42D7-85F8-CADF4A0F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580" y="1009120"/>
            <a:ext cx="2095500" cy="657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4B4C6C-D4CC-4298-B714-F929A0D09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245" y="5331955"/>
            <a:ext cx="3381375" cy="6762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FC2ED1-75E9-43C2-BB3E-A5D615289191}"/>
              </a:ext>
            </a:extLst>
          </p:cNvPr>
          <p:cNvSpPr txBox="1"/>
          <p:nvPr/>
        </p:nvSpPr>
        <p:spPr>
          <a:xfrm>
            <a:off x="4915949" y="6231163"/>
            <a:ext cx="628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S’il n’y a pas de solutions à cette équation –&gt;Thermal </a:t>
            </a:r>
            <a:r>
              <a:rPr lang="fr-FR" dirty="0" err="1">
                <a:solidFill>
                  <a:srgbClr val="FF0000"/>
                </a:solidFill>
              </a:rPr>
              <a:t>Runaway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37743C22-B5F9-4C18-97BF-5B2CE031B48B}"/>
              </a:ext>
            </a:extLst>
          </p:cNvPr>
          <p:cNvSpPr/>
          <p:nvPr/>
        </p:nvSpPr>
        <p:spPr>
          <a:xfrm rot="5400000">
            <a:off x="7911159" y="5549538"/>
            <a:ext cx="470263" cy="1026793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Feu Chauffer Dessin Animé - GIF gratuit sur Pixabay - Pixabay">
            <a:extLst>
              <a:ext uri="{FF2B5EF4-FFF2-40B4-BE49-F238E27FC236}">
                <a16:creationId xmlns:a16="http://schemas.microsoft.com/office/drawing/2014/main" id="{4226AC86-D34E-41AD-AD8A-F1FDFFB06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06" y="4939880"/>
            <a:ext cx="3157057" cy="17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39FB395-AF8A-4F45-988D-26CBF50A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5F6ED1-DECE-4898-8A48-A30CFE600B74}"/>
              </a:ext>
            </a:extLst>
          </p:cNvPr>
          <p:cNvSpPr txBox="1"/>
          <p:nvPr/>
        </p:nvSpPr>
        <p:spPr>
          <a:xfrm>
            <a:off x="4962260" y="617609"/>
            <a:ext cx="628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Hamburg</a:t>
            </a:r>
            <a:r>
              <a:rPr lang="fr-FR" dirty="0"/>
              <a:t> model </a:t>
            </a:r>
            <a:r>
              <a:rPr lang="fr-FR" dirty="0" err="1"/>
              <a:t>prediction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665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0F0DA-4898-46CC-90EC-311D644C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de la production d’ITK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56D8B6-B0C7-4451-B238-F6A73D58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Zoom de diapositive 5">
                <a:extLst>
                  <a:ext uri="{FF2B5EF4-FFF2-40B4-BE49-F238E27FC236}">
                    <a16:creationId xmlns:a16="http://schemas.microsoft.com/office/drawing/2014/main" id="{6D2D97B2-2A8C-4DBB-9383-F9C6446FB4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7926605"/>
                  </p:ext>
                </p:extLst>
              </p:nvPr>
            </p:nvGraphicFramePr>
            <p:xfrm>
              <a:off x="684781" y="2715318"/>
              <a:ext cx="1639582" cy="922265"/>
            </p:xfrm>
            <a:graphic>
              <a:graphicData uri="http://schemas.microsoft.com/office/powerpoint/2016/slidezoom">
                <pslz:sldZm>
                  <pslz:sldZmObj sldId="279" cId="1577106293">
                    <pslz:zmPr id="{B5DDD0E7-28B7-405B-B241-5059D26CD62B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9582" cy="9222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Zoom de diapositive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D2D97B2-2A8C-4DBB-9383-F9C6446FB4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781" y="2715318"/>
                <a:ext cx="1639582" cy="9222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8F02F66A-377E-4D66-B380-A4CD3FAF328E}"/>
              </a:ext>
            </a:extLst>
          </p:cNvPr>
          <p:cNvSpPr txBox="1"/>
          <p:nvPr/>
        </p:nvSpPr>
        <p:spPr>
          <a:xfrm>
            <a:off x="377505" y="2269786"/>
            <a:ext cx="247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Bare</a:t>
            </a:r>
            <a:r>
              <a:rPr lang="fr-FR" dirty="0"/>
              <a:t> module production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7C7E147-67FB-4CA5-B585-769D73577406}"/>
              </a:ext>
            </a:extLst>
          </p:cNvPr>
          <p:cNvSpPr/>
          <p:nvPr/>
        </p:nvSpPr>
        <p:spPr>
          <a:xfrm>
            <a:off x="2476026" y="2882885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Zoom de diapositive 9">
                <a:extLst>
                  <a:ext uri="{FF2B5EF4-FFF2-40B4-BE49-F238E27FC236}">
                    <a16:creationId xmlns:a16="http://schemas.microsoft.com/office/drawing/2014/main" id="{891AD2D4-A7CD-49DA-B152-94AC351B37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222252"/>
                  </p:ext>
                </p:extLst>
              </p:nvPr>
            </p:nvGraphicFramePr>
            <p:xfrm>
              <a:off x="3374309" y="2731759"/>
              <a:ext cx="1770077" cy="995668"/>
            </p:xfrm>
            <a:graphic>
              <a:graphicData uri="http://schemas.microsoft.com/office/powerpoint/2016/slidezoom">
                <pslz:sldZm>
                  <pslz:sldZmObj sldId="280" cId="432527596">
                    <pslz:zmPr id="{DCBC871D-68BB-4CBA-AA4F-1F26621785CE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70077" cy="9956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Zoom de diapositive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91AD2D4-A7CD-49DA-B152-94AC351B37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4309" y="2731759"/>
                <a:ext cx="1770077" cy="9956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4FD2FF13-76D9-43F1-B44E-257A85C2E6CE}"/>
              </a:ext>
            </a:extLst>
          </p:cNvPr>
          <p:cNvSpPr txBox="1"/>
          <p:nvPr/>
        </p:nvSpPr>
        <p:spPr>
          <a:xfrm>
            <a:off x="3284581" y="2274544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Module </a:t>
            </a:r>
            <a:r>
              <a:rPr lang="fr-FR" dirty="0" err="1"/>
              <a:t>Assembly</a:t>
            </a:r>
            <a:endParaRPr lang="fr-FR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diapositive 13">
                <a:extLst>
                  <a:ext uri="{FF2B5EF4-FFF2-40B4-BE49-F238E27FC236}">
                    <a16:creationId xmlns:a16="http://schemas.microsoft.com/office/drawing/2014/main" id="{968C69DB-4D6B-4D26-9E19-2B75856AFC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8977348"/>
                  </p:ext>
                </p:extLst>
              </p:nvPr>
            </p:nvGraphicFramePr>
            <p:xfrm>
              <a:off x="6096000" y="2677065"/>
              <a:ext cx="1964538" cy="1105053"/>
            </p:xfrm>
            <a:graphic>
              <a:graphicData uri="http://schemas.microsoft.com/office/powerpoint/2016/slidezoom">
                <pslz:sldZm>
                  <pslz:sldZmObj sldId="281" cId="2000453542">
                    <pslz:zmPr id="{4008594A-C035-4C5E-891E-B6F678553276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4538" cy="11050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diapositive 1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68C69DB-4D6B-4D26-9E19-2B75856AFC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6000" y="2677065"/>
                <a:ext cx="1964538" cy="11050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E061A7A-507F-4BA1-8713-0880E7104A32}"/>
              </a:ext>
            </a:extLst>
          </p:cNvPr>
          <p:cNvSpPr/>
          <p:nvPr/>
        </p:nvSpPr>
        <p:spPr>
          <a:xfrm>
            <a:off x="5296049" y="2950181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0B6DC6-5DF5-423A-9F81-A14D07A6F8B3}"/>
              </a:ext>
            </a:extLst>
          </p:cNvPr>
          <p:cNvSpPr txBox="1"/>
          <p:nvPr/>
        </p:nvSpPr>
        <p:spPr>
          <a:xfrm>
            <a:off x="9133873" y="2236211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Integration</a:t>
            </a:r>
            <a:endParaRPr lang="fr-FR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Zoom de diapositive 17">
                <a:extLst>
                  <a:ext uri="{FF2B5EF4-FFF2-40B4-BE49-F238E27FC236}">
                    <a16:creationId xmlns:a16="http://schemas.microsoft.com/office/drawing/2014/main" id="{34BF7B09-6672-4EB9-B492-DA20C4BEA5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4709703"/>
                  </p:ext>
                </p:extLst>
              </p:nvPr>
            </p:nvGraphicFramePr>
            <p:xfrm>
              <a:off x="8877202" y="2630743"/>
              <a:ext cx="2129235" cy="1197695"/>
            </p:xfrm>
            <a:graphic>
              <a:graphicData uri="http://schemas.microsoft.com/office/powerpoint/2016/slidezoom">
                <pslz:sldZm>
                  <pslz:sldZmObj sldId="284" cId="1958800406">
                    <pslz:zmPr id="{2D42B93B-511F-4F6A-82A5-D1E961B9D168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29235" cy="11976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Zoom de diapositive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4BF7B09-6672-4EB9-B492-DA20C4BEA5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77202" y="2630743"/>
                <a:ext cx="2129235" cy="119769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6CA9C833-05EA-4F3F-852C-282DCB7032AD}"/>
              </a:ext>
            </a:extLst>
          </p:cNvPr>
          <p:cNvSpPr txBox="1"/>
          <p:nvPr/>
        </p:nvSpPr>
        <p:spPr>
          <a:xfrm>
            <a:off x="6419274" y="228971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Loading</a:t>
            </a:r>
            <a:endParaRPr lang="fr-FR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204DB753-1E09-4DBD-AD4D-1C49EB23DE10}"/>
              </a:ext>
            </a:extLst>
          </p:cNvPr>
          <p:cNvSpPr/>
          <p:nvPr/>
        </p:nvSpPr>
        <p:spPr>
          <a:xfrm>
            <a:off x="8130582" y="2964177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Zoom de diapositive 21">
                <a:extLst>
                  <a:ext uri="{FF2B5EF4-FFF2-40B4-BE49-F238E27FC236}">
                    <a16:creationId xmlns:a16="http://schemas.microsoft.com/office/drawing/2014/main" id="{7F3479BE-D381-4862-B5E6-A26E5CE9B7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8132186"/>
                  </p:ext>
                </p:extLst>
              </p:nvPr>
            </p:nvGraphicFramePr>
            <p:xfrm>
              <a:off x="6042669" y="5000847"/>
              <a:ext cx="2385527" cy="1341859"/>
            </p:xfrm>
            <a:graphic>
              <a:graphicData uri="http://schemas.microsoft.com/office/powerpoint/2016/slidezoom">
                <pslz:sldZm>
                  <pslz:sldZmObj sldId="285" cId="840315830">
                    <pslz:zmPr id="{6F2E8787-3205-4C9F-BFAB-29EFC0905952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85527" cy="13418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Zoom de diapositive 2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F3479BE-D381-4862-B5E6-A26E5CE9B7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42669" y="5000847"/>
                <a:ext cx="2385527" cy="134185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07E0260D-E4FD-4D98-8F7F-86E72E27BDA5}"/>
              </a:ext>
            </a:extLst>
          </p:cNvPr>
          <p:cNvSpPr/>
          <p:nvPr/>
        </p:nvSpPr>
        <p:spPr>
          <a:xfrm rot="5400000">
            <a:off x="6791043" y="4013711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35DC0DB7-F74B-4765-8D3D-DB831CC7D055}"/>
              </a:ext>
            </a:extLst>
          </p:cNvPr>
          <p:cNvSpPr/>
          <p:nvPr/>
        </p:nvSpPr>
        <p:spPr>
          <a:xfrm rot="8370707">
            <a:off x="8152566" y="4013709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D79D38EB-5457-47DB-9FF2-1D415F6DCA0D}"/>
              </a:ext>
            </a:extLst>
          </p:cNvPr>
          <p:cNvSpPr/>
          <p:nvPr/>
        </p:nvSpPr>
        <p:spPr>
          <a:xfrm rot="2912503">
            <a:off x="5212799" y="4047958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58DFF5D-536C-4C01-8293-0A58DD09CF99}"/>
              </a:ext>
            </a:extLst>
          </p:cNvPr>
          <p:cNvSpPr txBox="1"/>
          <p:nvPr/>
        </p:nvSpPr>
        <p:spPr>
          <a:xfrm>
            <a:off x="6744526" y="4648974"/>
            <a:ext cx="83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Testing</a:t>
            </a:r>
            <a:endParaRPr lang="fr-FR" dirty="0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8109A287-58AA-4964-9D03-971568A595F7}"/>
              </a:ext>
            </a:extLst>
          </p:cNvPr>
          <p:cNvSpPr/>
          <p:nvPr/>
        </p:nvSpPr>
        <p:spPr>
          <a:xfrm rot="19000173">
            <a:off x="10061792" y="1226938"/>
            <a:ext cx="2139151" cy="532579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B17EA52-2F77-463D-8036-C5E7CEBA2BD8}"/>
              </a:ext>
            </a:extLst>
          </p:cNvPr>
          <p:cNvSpPr txBox="1"/>
          <p:nvPr/>
        </p:nvSpPr>
        <p:spPr>
          <a:xfrm rot="19005664">
            <a:off x="9495516" y="1030477"/>
            <a:ext cx="264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Integration</a:t>
            </a:r>
            <a:r>
              <a:rPr lang="fr-FR" dirty="0"/>
              <a:t> finale au CERN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C2F8F1-B32F-4BAC-AFDC-78AE505D7DF0}"/>
              </a:ext>
            </a:extLst>
          </p:cNvPr>
          <p:cNvSpPr txBox="1"/>
          <p:nvPr/>
        </p:nvSpPr>
        <p:spPr>
          <a:xfrm>
            <a:off x="3202516" y="5376671"/>
            <a:ext cx="1084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CERN,</a:t>
            </a:r>
          </a:p>
          <a:p>
            <a:r>
              <a:rPr lang="fr-FR" dirty="0"/>
              <a:t>Germany,</a:t>
            </a:r>
          </a:p>
          <a:p>
            <a:r>
              <a:rPr lang="fr-FR" dirty="0"/>
              <a:t>France,</a:t>
            </a:r>
          </a:p>
          <a:p>
            <a:r>
              <a:rPr lang="fr-FR" dirty="0"/>
              <a:t>Japan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53CF48-56A0-4AE5-A02D-7ECA352A609F}"/>
              </a:ext>
            </a:extLst>
          </p:cNvPr>
          <p:cNvSpPr/>
          <p:nvPr/>
        </p:nvSpPr>
        <p:spPr>
          <a:xfrm>
            <a:off x="3222646" y="1854437"/>
            <a:ext cx="8143767" cy="4760008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057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9DA10-E3AA-4EF2-A710-859A2745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4A71F-C265-42B8-9905-79D4A6A6B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C73474-BB93-4DFF-9B5B-61608574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 descr="ATLAS ITk Pixel Overview">
            <a:extLst>
              <a:ext uri="{FF2B5EF4-FFF2-40B4-BE49-F238E27FC236}">
                <a16:creationId xmlns:a16="http://schemas.microsoft.com/office/drawing/2014/main" id="{4311493B-BE85-48B9-89C2-502CB224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6" y="1674163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307C4-861C-46AF-91BE-DF0712F3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7" y="4332585"/>
            <a:ext cx="3394914" cy="2454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73950F-1C7B-4926-B1CE-019CC20A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012" y="4196579"/>
            <a:ext cx="1448721" cy="1021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BB4FCD-3706-4F9C-9E17-2DAE6EA56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272" y="2653395"/>
            <a:ext cx="2802633" cy="2911855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2AC0A85-9123-4216-9CD4-66CFDABF3FE7}"/>
              </a:ext>
            </a:extLst>
          </p:cNvPr>
          <p:cNvSpPr/>
          <p:nvPr/>
        </p:nvSpPr>
        <p:spPr>
          <a:xfrm rot="1043768">
            <a:off x="3824141" y="2776939"/>
            <a:ext cx="2907483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1A3FC7D6-7408-4EBC-81E8-4B2EA9AD6619}"/>
              </a:ext>
            </a:extLst>
          </p:cNvPr>
          <p:cNvSpPr/>
          <p:nvPr/>
        </p:nvSpPr>
        <p:spPr>
          <a:xfrm rot="20547772">
            <a:off x="3824141" y="4821666"/>
            <a:ext cx="2907483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1B99C4-C4A9-4DF7-B1BB-419E44A02F28}"/>
              </a:ext>
            </a:extLst>
          </p:cNvPr>
          <p:cNvSpPr txBox="1"/>
          <p:nvPr/>
        </p:nvSpPr>
        <p:spPr>
          <a:xfrm rot="944053">
            <a:off x="4868154" y="254554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Sensor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D026C0-1A9E-4B98-819D-17CFF968A0D0}"/>
              </a:ext>
            </a:extLst>
          </p:cNvPr>
          <p:cNvSpPr txBox="1"/>
          <p:nvPr/>
        </p:nvSpPr>
        <p:spPr>
          <a:xfrm rot="20633323">
            <a:off x="4513727" y="5230794"/>
            <a:ext cx="173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 Chip + </a:t>
            </a:r>
            <a:r>
              <a:rPr lang="fr-FR" dirty="0" err="1"/>
              <a:t>Bumps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2721DB-82F3-4ED0-9C9D-921B2C1937AE}"/>
              </a:ext>
            </a:extLst>
          </p:cNvPr>
          <p:cNvSpPr txBox="1"/>
          <p:nvPr/>
        </p:nvSpPr>
        <p:spPr>
          <a:xfrm>
            <a:off x="8155948" y="3921635"/>
            <a:ext cx="139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Bare</a:t>
            </a:r>
            <a:r>
              <a:rPr lang="fr-FR" dirty="0"/>
              <a:t> Module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00EFB0-C9B4-4409-9894-AF513377F74E}"/>
              </a:ext>
            </a:extLst>
          </p:cNvPr>
          <p:cNvSpPr txBox="1"/>
          <p:nvPr/>
        </p:nvSpPr>
        <p:spPr>
          <a:xfrm>
            <a:off x="4682617" y="3786158"/>
            <a:ext cx="267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FFFF00"/>
                </a:solidFill>
              </a:rPr>
              <a:t>Hybridisation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0974BE-EE61-4ED4-8BC7-DA4CEB476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268978" y="271716"/>
            <a:ext cx="3504488" cy="18703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2DA865-9C32-4629-BAB8-75146C684789}"/>
              </a:ext>
            </a:extLst>
          </p:cNvPr>
          <p:cNvSpPr/>
          <p:nvPr/>
        </p:nvSpPr>
        <p:spPr>
          <a:xfrm>
            <a:off x="8556771" y="2730213"/>
            <a:ext cx="570451" cy="288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961D6E-B9A0-4DCB-B86F-D8C2181639F9}"/>
              </a:ext>
            </a:extLst>
          </p:cNvPr>
          <p:cNvSpPr/>
          <p:nvPr/>
        </p:nvSpPr>
        <p:spPr>
          <a:xfrm>
            <a:off x="8271545" y="261360"/>
            <a:ext cx="3501921" cy="1880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82A4B94-277A-4156-9C84-3A046993C3AC}"/>
              </a:ext>
            </a:extLst>
          </p:cNvPr>
          <p:cNvCxnSpPr>
            <a:cxnSpLocks/>
          </p:cNvCxnSpPr>
          <p:nvPr/>
        </p:nvCxnSpPr>
        <p:spPr>
          <a:xfrm flipH="1" flipV="1">
            <a:off x="8268979" y="2142067"/>
            <a:ext cx="287792" cy="9025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BA47FCA-BF5B-44CF-B31F-3E30CA828551}"/>
              </a:ext>
            </a:extLst>
          </p:cNvPr>
          <p:cNvCxnSpPr>
            <a:cxnSpLocks/>
          </p:cNvCxnSpPr>
          <p:nvPr/>
        </p:nvCxnSpPr>
        <p:spPr>
          <a:xfrm flipV="1">
            <a:off x="9127222" y="2142067"/>
            <a:ext cx="2646244" cy="87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10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D1C2C-FF53-4FA8-A88A-72F57A4E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1071EF-264C-4D79-BE04-A7C04508F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949F2B-717D-4872-8B1D-4E02CA29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B9FC8D-8ADF-4949-A805-522CDDE2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84" y="1694576"/>
            <a:ext cx="2422822" cy="24373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D52533-B70A-46E3-ADB2-0A968827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0" y="4327758"/>
            <a:ext cx="2345970" cy="24373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8C20F0-F22E-4050-8B99-F0CBFE07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09" y="1803633"/>
            <a:ext cx="2749565" cy="20237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92BD4A-400B-4351-B836-4321B5A14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118" y="4066043"/>
            <a:ext cx="2561689" cy="26303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3FB80A-7E86-41FA-A798-A8257B81A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859" y="147024"/>
            <a:ext cx="4080496" cy="26303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78D838-EAA1-4366-9BD3-49896F5BDA0F}"/>
              </a:ext>
            </a:extLst>
          </p:cNvPr>
          <p:cNvSpPr/>
          <p:nvPr/>
        </p:nvSpPr>
        <p:spPr>
          <a:xfrm>
            <a:off x="6870583" y="6059487"/>
            <a:ext cx="276837" cy="188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79D6FC-6AE0-474F-B835-C1C7C915F2BB}"/>
              </a:ext>
            </a:extLst>
          </p:cNvPr>
          <p:cNvSpPr/>
          <p:nvPr/>
        </p:nvSpPr>
        <p:spPr>
          <a:xfrm>
            <a:off x="8012116" y="147024"/>
            <a:ext cx="4062892" cy="2630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6F3654C-68D3-4E4B-A0D1-5E1220DBA6FE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6870583" y="2738396"/>
            <a:ext cx="1141533" cy="3415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2A3EA7F-E7BF-4D2E-8F02-0A8D671BCA76}"/>
              </a:ext>
            </a:extLst>
          </p:cNvPr>
          <p:cNvCxnSpPr>
            <a:cxnSpLocks/>
          </p:cNvCxnSpPr>
          <p:nvPr/>
        </p:nvCxnSpPr>
        <p:spPr>
          <a:xfrm flipV="1">
            <a:off x="7147420" y="2777329"/>
            <a:ext cx="4924935" cy="34710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44C510EE-6CAB-4A08-B82F-26C05E02E9F6}"/>
              </a:ext>
            </a:extLst>
          </p:cNvPr>
          <p:cNvSpPr/>
          <p:nvPr/>
        </p:nvSpPr>
        <p:spPr>
          <a:xfrm rot="1043768">
            <a:off x="2786999" y="3339083"/>
            <a:ext cx="2475421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6495C6F-1668-4346-A4FF-9E46E090A129}"/>
              </a:ext>
            </a:extLst>
          </p:cNvPr>
          <p:cNvSpPr/>
          <p:nvPr/>
        </p:nvSpPr>
        <p:spPr>
          <a:xfrm rot="20547772">
            <a:off x="2721045" y="4488253"/>
            <a:ext cx="2530856" cy="56487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D36018E-25C7-4A1A-953D-3865C194DC6E}"/>
              </a:ext>
            </a:extLst>
          </p:cNvPr>
          <p:cNvSpPr txBox="1"/>
          <p:nvPr/>
        </p:nvSpPr>
        <p:spPr>
          <a:xfrm>
            <a:off x="2828292" y="2273836"/>
            <a:ext cx="2406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Flex </a:t>
            </a:r>
            <a:r>
              <a:rPr lang="fr-FR" sz="2800" dirty="0" err="1">
                <a:solidFill>
                  <a:srgbClr val="FFFF00"/>
                </a:solidFill>
              </a:rPr>
              <a:t>Gluing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</a:p>
          <a:p>
            <a:r>
              <a:rPr lang="fr-FR" sz="2800" dirty="0">
                <a:solidFill>
                  <a:srgbClr val="FFFF00"/>
                </a:solidFill>
              </a:rPr>
              <a:t>&amp;Wire bonding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E8199CC-769F-40DE-B576-8C2B4171A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1587" y="3397341"/>
            <a:ext cx="2097137" cy="129883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59C338-996B-4BD1-9853-281A603CC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5307" y="4824258"/>
            <a:ext cx="2383563" cy="1872090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C1AE8F5-7161-4DEF-8B2C-D960403107AA}"/>
              </a:ext>
            </a:extLst>
          </p:cNvPr>
          <p:cNvSpPr/>
          <p:nvPr/>
        </p:nvSpPr>
        <p:spPr>
          <a:xfrm rot="1043768">
            <a:off x="7834675" y="4154691"/>
            <a:ext cx="1954168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014172F-5639-4B60-9858-6150A659C253}"/>
              </a:ext>
            </a:extLst>
          </p:cNvPr>
          <p:cNvSpPr txBox="1"/>
          <p:nvPr/>
        </p:nvSpPr>
        <p:spPr>
          <a:xfrm rot="1072197">
            <a:off x="7745726" y="3779333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WB Protection</a:t>
            </a:r>
          </a:p>
        </p:txBody>
      </p:sp>
    </p:spTree>
    <p:extLst>
      <p:ext uri="{BB962C8B-B14F-4D97-AF65-F5344CB8AC3E}">
        <p14:creationId xmlns:p14="http://schemas.microsoft.com/office/powerpoint/2010/main" val="432527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7606B-37E9-4277-9697-09430778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DB760-9EA1-46B4-B23B-0D404FCE9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939B2-8146-4AC7-AC87-8B4A7FF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8B6F38-35FF-4071-9B01-F781C11E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729341"/>
            <a:ext cx="1736819" cy="18630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047BFE-8A99-4DE5-9579-12082ED2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64" y="3270379"/>
            <a:ext cx="2311310" cy="2130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B0CB4F-E3CB-41B1-9DBD-7558CE78E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97" y="733194"/>
            <a:ext cx="1682188" cy="1682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221F55-1875-434C-9AA5-FBF9A795B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542" y="1660848"/>
            <a:ext cx="3820971" cy="28271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0002EE-DF79-4E74-8E8F-B0FFD1737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293" y="3564294"/>
            <a:ext cx="3307906" cy="307813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EEFF7B16-2972-4B4E-9B5D-3FF427DBAABC}"/>
              </a:ext>
            </a:extLst>
          </p:cNvPr>
          <p:cNvSpPr/>
          <p:nvPr/>
        </p:nvSpPr>
        <p:spPr>
          <a:xfrm>
            <a:off x="4063331" y="2871710"/>
            <a:ext cx="2530856" cy="56487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8D6B6032-210B-4332-9F9B-356DEF5B848E}"/>
              </a:ext>
            </a:extLst>
          </p:cNvPr>
          <p:cNvSpPr/>
          <p:nvPr/>
        </p:nvSpPr>
        <p:spPr>
          <a:xfrm>
            <a:off x="2817674" y="1660848"/>
            <a:ext cx="742276" cy="3131286"/>
          </a:xfrm>
          <a:prstGeom prst="rightBrac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453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7606B-37E9-4277-9697-09430778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DB760-9EA1-46B4-B23B-0D404FCE9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939B2-8146-4AC7-AC87-8B4A7FF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04F2E-FB32-4D7F-A62B-15DBDE33C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58" y="4278859"/>
            <a:ext cx="10223241" cy="23476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BAEF6C-64C4-4B52-BAAB-847757FF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4" y="1477635"/>
            <a:ext cx="3770085" cy="27250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359BFD-B579-46AA-B2AC-154CFEC5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87" y="920642"/>
            <a:ext cx="3830652" cy="31257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D9A0CC-D405-4513-B30E-13F94DBB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96" y="1957533"/>
            <a:ext cx="5769243" cy="20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3860C-7B64-4661-9A93-3ADD8912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5B3473-B521-41DC-9C19-2848EEEF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D7BECB-8715-4929-842B-6B0219B1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659" y="124246"/>
            <a:ext cx="5418851" cy="28308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11CEAD-9A3C-485E-B94C-CDF6A9CE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779" y="5003372"/>
            <a:ext cx="4734109" cy="1730381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542C224-CA8D-4F38-AE67-922694A5B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2B0E72-2D05-4EB8-A8FC-9C8E226A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37" y="5022192"/>
            <a:ext cx="2701138" cy="17115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DF8A18-AE9F-45D5-8A1B-01B2608DF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18" y="2996415"/>
            <a:ext cx="10496939" cy="19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1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1E1341-99B8-4B9F-BDBF-C31FCAEE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décennie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49FE9F-B90D-454C-9162-A7168A3C6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012033" cy="3990285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C’est la durée approximative qui s’épare une architecture décrite dans le « </a:t>
            </a:r>
            <a:r>
              <a:rPr lang="fr-FR" dirty="0" err="1"/>
              <a:t>layout</a:t>
            </a:r>
            <a:r>
              <a:rPr lang="fr-FR" dirty="0"/>
              <a:t> » jusqu’à la livraison du détecteur</a:t>
            </a:r>
          </a:p>
          <a:p>
            <a:r>
              <a:rPr lang="fr-FR" dirty="0"/>
              <a:t>Le « </a:t>
            </a:r>
            <a:r>
              <a:rPr lang="fr-FR" dirty="0" err="1"/>
              <a:t>layout</a:t>
            </a:r>
            <a:r>
              <a:rPr lang="fr-FR" dirty="0"/>
              <a:t> » est simple d’apparence, il montre la position dans l espace des capteurs d’un </a:t>
            </a:r>
            <a:r>
              <a:rPr lang="fr-FR" dirty="0" err="1"/>
              <a:t>trajectographe</a:t>
            </a:r>
            <a:endParaRPr lang="fr-FR" dirty="0"/>
          </a:p>
          <a:p>
            <a:r>
              <a:rPr lang="fr-FR" dirty="0"/>
              <a:t>Il est en réalité d’une très grande complexité:</a:t>
            </a:r>
          </a:p>
          <a:p>
            <a:pPr lvl="1"/>
            <a:r>
              <a:rPr lang="fr-FR" dirty="0"/>
              <a:t>Performance du détecteur</a:t>
            </a:r>
          </a:p>
          <a:p>
            <a:pPr lvl="1"/>
            <a:r>
              <a:rPr lang="fr-FR" dirty="0"/>
              <a:t>Coût</a:t>
            </a:r>
          </a:p>
          <a:p>
            <a:pPr lvl="1"/>
            <a:r>
              <a:rPr lang="fr-FR" dirty="0"/>
              <a:t>Espaces nécessaires pour l’architecture mécanique, le passage des services (câbles, tubes)</a:t>
            </a:r>
          </a:p>
          <a:p>
            <a:pPr lvl="1"/>
            <a:r>
              <a:rPr lang="fr-FR" dirty="0"/>
              <a:t>La méthode de construction</a:t>
            </a:r>
          </a:p>
          <a:p>
            <a:pPr lvl="1"/>
            <a:r>
              <a:rPr lang="fr-FR" dirty="0"/>
              <a:t>La méthode d’insertion dans Atlas</a:t>
            </a:r>
          </a:p>
          <a:p>
            <a:pPr lvl="1"/>
            <a:r>
              <a:rPr lang="fr-FR" dirty="0"/>
              <a:t>L’attribution des rôles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6190C2-F933-493B-B7B9-8C2B93071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690" y="2584634"/>
            <a:ext cx="6715125" cy="310515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DC620A-185F-4D06-BF52-130061B9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1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888B1-154A-4352-BE64-BB85A10E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volume de choses a réaliser impressionnant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13E865-FF50-4D31-BFC6-60EBDF0BA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143001"/>
            <a:ext cx="10131425" cy="3649133"/>
          </a:xfrm>
        </p:spPr>
        <p:txBody>
          <a:bodyPr/>
          <a:lstStyle/>
          <a:p>
            <a:r>
              <a:rPr lang="fr-FR" dirty="0"/>
              <a:t>Chaque objet à intégrer dans le détecteur doit:</a:t>
            </a:r>
          </a:p>
          <a:p>
            <a:pPr lvl="1"/>
            <a:r>
              <a:rPr lang="fr-FR" dirty="0"/>
              <a:t>Conçu </a:t>
            </a:r>
          </a:p>
          <a:p>
            <a:pPr lvl="1"/>
            <a:r>
              <a:rPr lang="fr-FR" dirty="0"/>
              <a:t>Validé par une campagne de test</a:t>
            </a:r>
          </a:p>
          <a:p>
            <a:pPr lvl="1"/>
            <a:r>
              <a:rPr lang="fr-FR" dirty="0"/>
              <a:t>Fabriqué avec tous les outillages et procédures</a:t>
            </a:r>
          </a:p>
          <a:p>
            <a:pPr lvl="1"/>
            <a:r>
              <a:rPr lang="fr-FR" dirty="0"/>
              <a:t>Intégré avec tous les outillages et procédures</a:t>
            </a:r>
          </a:p>
          <a:p>
            <a:pPr lvl="1"/>
            <a:r>
              <a:rPr lang="fr-FR" dirty="0"/>
              <a:t>Testé pour vérifier la conformité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2A3695-4026-4007-AD52-8489C680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EDE170-DCDD-4912-99FC-302333A9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25" y="1337733"/>
            <a:ext cx="5633906" cy="29257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203327-F416-4011-9CAF-4ABB8C4F3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6" y="4140136"/>
            <a:ext cx="2128582" cy="13039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62A210-D649-4743-A5B5-C7DAD48F1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302" y="4140136"/>
            <a:ext cx="1598948" cy="13039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43A8B2-5D34-47B8-9225-4E4B85542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629" y="4199997"/>
            <a:ext cx="3530891" cy="11842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F22B08-E1D8-43E4-876F-9B80B26B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09" y="4263463"/>
            <a:ext cx="1173879" cy="12071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ED859E-4C49-4352-9EFD-4E8381282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378" y="4301030"/>
            <a:ext cx="2919312" cy="12325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7007AA-E1AD-43A6-9882-FD8F9624B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003" y="5515019"/>
            <a:ext cx="2694793" cy="12667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C7C289-859A-46E0-BEFF-E68F5C104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019" y="5473744"/>
            <a:ext cx="2608488" cy="13243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952381D-2DF6-4674-9CC9-76D3BB273619}"/>
              </a:ext>
            </a:extLst>
          </p:cNvPr>
          <p:cNvSpPr txBox="1"/>
          <p:nvPr/>
        </p:nvSpPr>
        <p:spPr>
          <a:xfrm>
            <a:off x="5996671" y="5085745"/>
            <a:ext cx="1881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4686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89FCE-0813-4779-9E33-8E682385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9F7AFF-40A2-42C2-B46E-59728A363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C’est un long chemin a parcourir pour arriver à la fin de la construction d’un détecteur de cette ampleur </a:t>
            </a:r>
            <a:r>
              <a:rPr lang="fr-FR" dirty="0">
                <a:sym typeface="Wingdings" panose="05000000000000000000" pitchFamily="2" charset="2"/>
              </a:rPr>
              <a:t> Finalement 10 ans c’est pas si long</a:t>
            </a:r>
            <a:endParaRPr lang="fr-FR" dirty="0"/>
          </a:p>
          <a:p>
            <a:r>
              <a:rPr lang="fr-FR" dirty="0"/>
              <a:t>Chemin semé d’embuches </a:t>
            </a:r>
            <a:r>
              <a:rPr lang="fr-FR" dirty="0">
                <a:sym typeface="Wingdings" panose="05000000000000000000" pitchFamily="2" charset="2"/>
              </a:rPr>
              <a:t> Notre compétence réside dans notre capacité à inventer des solutions </a:t>
            </a:r>
            <a:endParaRPr lang="fr-FR" dirty="0"/>
          </a:p>
          <a:p>
            <a:r>
              <a:rPr lang="fr-FR" dirty="0"/>
              <a:t>Mais l’installation finale au CERN est toujours un grand moment a vivre </a:t>
            </a:r>
            <a:r>
              <a:rPr lang="fr-FR" dirty="0">
                <a:sym typeface="Wingdings" panose="05000000000000000000" pitchFamily="2" charset="2"/>
              </a:rPr>
              <a:t> 2 ou 3 fois dans une vie</a:t>
            </a:r>
            <a:endParaRPr lang="fr-FR" dirty="0"/>
          </a:p>
          <a:p>
            <a:r>
              <a:rPr lang="fr-FR" dirty="0"/>
              <a:t>Nous sommes actuellement en préproduction, nous espérons démarrer l’activité </a:t>
            </a:r>
            <a:r>
              <a:rPr lang="fr-FR" dirty="0" err="1"/>
              <a:t>loading</a:t>
            </a:r>
            <a:r>
              <a:rPr lang="fr-FR" dirty="0"/>
              <a:t>, </a:t>
            </a:r>
            <a:r>
              <a:rPr lang="fr-FR" dirty="0" err="1"/>
              <a:t>integration</a:t>
            </a:r>
            <a:r>
              <a:rPr lang="fr-FR" dirty="0"/>
              <a:t> et </a:t>
            </a:r>
            <a:r>
              <a:rPr lang="fr-FR" dirty="0" err="1"/>
              <a:t>testing</a:t>
            </a:r>
            <a:r>
              <a:rPr lang="fr-FR" dirty="0"/>
              <a:t> en Janvier 2025 </a:t>
            </a:r>
            <a:r>
              <a:rPr lang="fr-FR" dirty="0">
                <a:sym typeface="Wingdings" panose="05000000000000000000" pitchFamily="2" charset="2"/>
              </a:rPr>
              <a:t> La pression monte</a:t>
            </a:r>
            <a:endParaRPr lang="fr-FR" dirty="0"/>
          </a:p>
          <a:p>
            <a:endParaRPr lang="fr-FR" dirty="0"/>
          </a:p>
          <a:p>
            <a:r>
              <a:rPr lang="fr-FR" dirty="0"/>
              <a:t>Le plus dur et le meilleur reste à venir </a:t>
            </a:r>
            <a:r>
              <a:rPr lang="fr-FR" dirty="0">
                <a:sym typeface="Wingdings" panose="05000000000000000000" pitchFamily="2" charset="2"/>
              </a:rPr>
              <a:t> c’est pour rassurer nos équipes et inquiéter nos responsables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fr-FR" sz="5400" dirty="0">
                <a:solidFill>
                  <a:schemeClr val="accent5"/>
                </a:solidFill>
                <a:sym typeface="Wingdings" panose="05000000000000000000" pitchFamily="2" charset="2"/>
              </a:rPr>
              <a:t>MERCI POUR VOTRE ATTENTION</a:t>
            </a:r>
            <a:endParaRPr lang="fr-FR" sz="5400" dirty="0">
              <a:solidFill>
                <a:schemeClr val="accent5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DAF37C-B039-46C9-875A-7CC1B4C1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31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63CE2-5C27-4BE6-991B-A3DC3BF0F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1"/>
            <a:ext cx="4860420" cy="1210654"/>
          </a:xfrm>
        </p:spPr>
        <p:txBody>
          <a:bodyPr/>
          <a:lstStyle/>
          <a:p>
            <a:r>
              <a:rPr lang="fr-FR" dirty="0"/>
              <a:t>Pour aller plus loin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7D6A55-D86A-4A4C-8DC9-A3B4F012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4543707" cy="3318696"/>
          </a:xfrm>
        </p:spPr>
        <p:txBody>
          <a:bodyPr/>
          <a:lstStyle/>
          <a:p>
            <a:r>
              <a:rPr lang="fr-FR" dirty="0"/>
              <a:t>Si le sujet vous intéresse, je vous conseille cet excellent ouvrage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4BAA86-A0ED-4010-8925-3EE15BD6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90FF3B-7703-4F56-96A0-493DAEA4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675" y="107390"/>
            <a:ext cx="4485385" cy="66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8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8543B-16E7-43E6-A91F-4F3FF529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outer</a:t>
            </a:r>
            <a:r>
              <a:rPr lang="fr-FR" dirty="0"/>
              <a:t> Barrel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1FE7B4-D389-4E21-9AE4-4DBAA230E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549D90-A38D-4769-A758-86D01F023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601949"/>
            <a:ext cx="8801072" cy="39822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3CFE30-ED17-4986-8593-F33767E0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555" y="443281"/>
            <a:ext cx="3868640" cy="178890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007E45C-882A-4CD7-A411-7A4CF1BB9E6B}"/>
              </a:ext>
            </a:extLst>
          </p:cNvPr>
          <p:cNvSpPr/>
          <p:nvPr/>
        </p:nvSpPr>
        <p:spPr>
          <a:xfrm>
            <a:off x="8112154" y="889233"/>
            <a:ext cx="1006679" cy="64595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7BA7D89-4F2D-47F4-9FD9-705A811061AC}"/>
              </a:ext>
            </a:extLst>
          </p:cNvPr>
          <p:cNvSpPr/>
          <p:nvPr/>
        </p:nvSpPr>
        <p:spPr>
          <a:xfrm>
            <a:off x="5469622" y="2511817"/>
            <a:ext cx="4085439" cy="163234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rayée 7">
            <a:extLst>
              <a:ext uri="{FF2B5EF4-FFF2-40B4-BE49-F238E27FC236}">
                <a16:creationId xmlns:a16="http://schemas.microsoft.com/office/drawing/2014/main" id="{47C15554-4357-4EE1-9C03-1AA88C522DFB}"/>
              </a:ext>
            </a:extLst>
          </p:cNvPr>
          <p:cNvSpPr/>
          <p:nvPr/>
        </p:nvSpPr>
        <p:spPr>
          <a:xfrm rot="8351790">
            <a:off x="6934167" y="1842124"/>
            <a:ext cx="1393483" cy="385361"/>
          </a:xfrm>
          <a:prstGeom prst="stripedRightArrow">
            <a:avLst>
              <a:gd name="adj1" fmla="val 56591"/>
              <a:gd name="adj2" fmla="val 84732"/>
            </a:avLst>
          </a:prstGeom>
          <a:solidFill>
            <a:srgbClr val="FF0000">
              <a:alpha val="2784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E80F58-79A2-457D-B58A-40E19773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3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41DB9C3-6ED5-4114-AB34-DAAFDEDEA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BFF9A0A-3621-49B6-BDF3-A593FC4D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CDF05BE-1331-4A85-B958-F2AB560C68C5}"/>
                  </a:ext>
                </a:extLst>
              </p:cNvPr>
              <p:cNvSpPr txBox="1"/>
              <p:nvPr/>
            </p:nvSpPr>
            <p:spPr>
              <a:xfrm>
                <a:off x="9429226" y="1803633"/>
                <a:ext cx="249850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>
                    <a:solidFill>
                      <a:schemeClr val="accent5"/>
                    </a:solidFill>
                  </a:rPr>
                  <a:t>E</a:t>
                </a:r>
                <a14:m>
                  <m:oMath xmlns:m="http://schemas.openxmlformats.org/officeDocument/2006/math">
                    <m:r>
                      <a:rPr lang="fr-FR" sz="5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4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5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54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sz="5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5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CDF05BE-1331-4A85-B958-F2AB560C6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226" y="1803633"/>
                <a:ext cx="2498504" cy="923330"/>
              </a:xfrm>
              <a:prstGeom prst="rect">
                <a:avLst/>
              </a:prstGeom>
              <a:blipFill>
                <a:blip r:embed="rId3"/>
                <a:stretch>
                  <a:fillRect l="-13171" t="-17881" b="-403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7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5898D09F-EAAE-4804-BB66-710E4E3F3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23CDA9B-D175-4A3B-92EB-3B6746B5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8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84379028-6D8E-43A5-BDC1-F22485B7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5FAB322-6DFD-4618-B4CD-46193A82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3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6" name="Espace réservé du contenu 6">
            <a:extLst>
              <a:ext uri="{FF2B5EF4-FFF2-40B4-BE49-F238E27FC236}">
                <a16:creationId xmlns:a16="http://schemas.microsoft.com/office/drawing/2014/main" id="{A28FC359-EF56-4E2D-8841-6D0FFF1CA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C5EC94-17B6-4FFB-84A3-64CC6FB6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96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4A61-26CF-4B82-811F-AB0313B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Construisons ensemble un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747D4B1-C04A-4829-8FA0-4AD7498C5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8" y="2141538"/>
            <a:ext cx="6488288" cy="3649662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DE5CF81-6F18-40C1-8218-A5F38F86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50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TM03457452[[fn=Céleste]]</Template>
  <TotalTime>949</TotalTime>
  <Words>962</Words>
  <Application>Microsoft Office PowerPoint</Application>
  <PresentationFormat>Grand écran</PresentationFormat>
  <Paragraphs>149</Paragraphs>
  <Slides>32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Wingdings</vt:lpstr>
      <vt:lpstr>Céleste</vt:lpstr>
      <vt:lpstr>Construction d’ATLAS ITK Pixel</vt:lpstr>
      <vt:lpstr>Contexte general</vt:lpstr>
      <vt:lpstr>Une décennie</vt:lpstr>
      <vt:lpstr>L’outer Barrel </vt:lpstr>
      <vt:lpstr>Construisons ensemble un layout</vt:lpstr>
      <vt:lpstr>Construisons ensemble un layout</vt:lpstr>
      <vt:lpstr>Construisons ensemble un layout</vt:lpstr>
      <vt:lpstr>Construisons ensemble un layout</vt:lpstr>
      <vt:lpstr>Construisons ensemble un layout</vt:lpstr>
      <vt:lpstr>Construisons ensemble un layout</vt:lpstr>
      <vt:lpstr>Construisons ensemble un layout</vt:lpstr>
      <vt:lpstr>Construisons ensemble un layout</vt:lpstr>
      <vt:lpstr>Interlude mathématique</vt:lpstr>
      <vt:lpstr>LA réponse</vt:lpstr>
      <vt:lpstr>enveloppe</vt:lpstr>
      <vt:lpstr>Résultat  il ne reste plus qu’a le fabriquer</vt:lpstr>
      <vt:lpstr>13 années de développement et construction</vt:lpstr>
      <vt:lpstr>Un détecteur hors norme</vt:lpstr>
      <vt:lpstr>Ce que nous dit la boule de Crystal </vt:lpstr>
      <vt:lpstr>Maintenant il est temps de le construire</vt:lpstr>
      <vt:lpstr>Quelques exemples des difficultés pour prédire l’effets des radiations</vt:lpstr>
      <vt:lpstr>Quelques exemples des difficultés pour prédire l’effets des radiations</vt:lpstr>
      <vt:lpstr>Thermal Runaway</vt:lpstr>
      <vt:lpstr>Déroulement de la production d’ITK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volume de choses a réaliser impressionnant </vt:lpstr>
      <vt:lpstr>Conclusion</vt:lpstr>
      <vt:lpstr>Pour aller plus loin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d’ATLAS ITK Pixel</dc:title>
  <dc:creator>Eric Vigeolas</dc:creator>
  <cp:lastModifiedBy>Eric Vigeolas</cp:lastModifiedBy>
  <cp:revision>55</cp:revision>
  <dcterms:created xsi:type="dcterms:W3CDTF">2024-05-19T15:01:52Z</dcterms:created>
  <dcterms:modified xsi:type="dcterms:W3CDTF">2024-06-16T08:59:27Z</dcterms:modified>
</cp:coreProperties>
</file>