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318" r:id="rId5"/>
    <p:sldId id="319" r:id="rId6"/>
    <p:sldId id="322" r:id="rId7"/>
    <p:sldId id="320" r:id="rId8"/>
    <p:sldId id="321" r:id="rId9"/>
    <p:sldId id="323" r:id="rId10"/>
    <p:sldId id="324" r:id="rId11"/>
    <p:sldId id="325" r:id="rId12"/>
    <p:sldId id="326" r:id="rId13"/>
    <p:sldId id="327" r:id="rId14"/>
    <p:sldId id="305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6" r:id="rId25"/>
    <p:sldId id="259" r:id="rId26"/>
    <p:sldId id="262" r:id="rId27"/>
    <p:sldId id="261" r:id="rId28"/>
    <p:sldId id="338" r:id="rId29"/>
    <p:sldId id="278" r:id="rId30"/>
    <p:sldId id="296" r:id="rId31"/>
    <p:sldId id="279" r:id="rId32"/>
    <p:sldId id="281" r:id="rId33"/>
    <p:sldId id="280" r:id="rId34"/>
    <p:sldId id="282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7C7A6"/>
    <a:srgbClr val="A4BAE3"/>
    <a:srgbClr val="DE2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C4485-848A-4047-8FD0-87152A29A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8D894F-91F9-4A29-B355-F370CFE30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2A7C4-72A9-452E-A862-AC14BF83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931062-2DD6-439E-9509-79D4358C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34A0F9-267C-49CE-9481-46FFEDAB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4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11132-C9C8-40CA-9451-2E10BA55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B6C46-14AD-4445-9061-2A842828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FA799A-41F9-471B-8ECA-6BAF4C6C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EE339E-7805-4AC7-A559-9A43E1F8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46375-AF34-42EC-BDAA-477BE2AF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6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3C440F-699C-4994-96B6-E4C8EC34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13C4F4-F93E-4106-BAF5-26BC469E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0C633-D126-471B-89F9-C4463396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28431-A523-4A37-BF79-DA57E58F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6B454-7E0E-4D88-A696-3A5D9938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11FD6-AC35-4B0D-BA36-885913DF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6E47F-3990-436A-901D-4A610ED6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D3F5B-CBB2-4381-A46B-F421D73D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EFFB6-FC08-43CC-99C1-94EA9C6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BED38-20D0-46B2-B3E3-008347A9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20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A38DB-D1EF-466E-BD2C-78674048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940B4-D237-4E13-A0B4-624C9DE7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D5613-45F5-4D44-BFB3-EA1E5727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F8A02-81D8-42E1-80E1-916047F5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83F87-8A7C-4C61-92D5-222712E2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98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33A55-3C52-4D00-9087-2DA84921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F2E7CE-E60B-4EC3-812C-E0FB73681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558852-1C07-45A3-89AC-9C2149747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454A5A-3A8B-41E7-8BA0-B57AC08B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9E1568-5547-4A35-B807-2A2F285E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B33C5C-4A75-4991-AD82-2A1DB783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39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7BC8F-59E5-4BB0-A958-8059764F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8B9AF-2559-46EE-A4FA-2F85CD3C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55D3E0-5BA5-4091-BBFA-F2FA717A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CA8D7C-7165-47DE-880F-90E0F1A87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703E8C-E164-48D2-B5BC-F0AD27A3C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38AD16-E23F-482F-AF3D-D7FA6B5E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BE94B-141F-435F-A6DE-48F61BE2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926B8D-DC2A-4D5B-AB35-AF24E289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3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F964F-7BC8-4C95-B57C-98268E66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A4CD43-4033-4515-9D40-7B40EE40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F46ED-F858-4A06-97ED-E1AA1E7D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7F7418-A93F-4AF4-82CB-510593E8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93ED2A-7899-40D2-B74A-B8DA14B5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EC7EF7-17B7-4BC7-976A-B36DE3FC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1348B1-3375-4CF6-B9D5-ABEB573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F7FEB-9EA5-4748-8C6D-B7DED83B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E11D9-B5E3-4C72-BC59-CF77F06B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43D56E-FEDB-4C13-9C27-88BC56A52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DE3355-5301-45C7-966C-F9C0227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DF458-9E03-4955-8203-66500C2A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0378E9-746B-4CCA-A429-55ACA098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0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0AE6B-2B2F-43AD-BC62-28A3D1E7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696040-F10E-482B-9C0C-AC23B6AF1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4C1C4B-F3E7-4599-95A2-682F92F73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3B7771-E6A5-494D-8D95-1B9949A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3D77C1-F7DC-455D-A5B6-0F1867AD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B249E9-FC0A-4A78-BFB7-2B3D3C24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1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156FFD-0FFC-4779-99BB-B9DC1487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DC6261-6EB4-459D-95EE-11042F06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7F7C86-2374-431C-9C1A-6904C3033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83A1-C49A-4EDE-B943-283C57BB461A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836C2-DF50-467D-9DEF-F544ECB82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13ED5-D9F0-40DA-AB47-6BE2631E6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E629-10C6-45AA-8975-D94DADC07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2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arduino.cc/language-reference/en/functions/advanced-io/ton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1880/ui" TargetMode="External"/><Relationship Id="rId2" Type="http://schemas.openxmlformats.org/officeDocument/2006/relationships/hyperlink" Target="http://127.0.0.1:188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nodered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127.0.0.1:188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jpg"/><Relationship Id="rId5" Type="http://schemas.openxmlformats.org/officeDocument/2006/relationships/image" Target="../media/image11.emf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7434A-C40F-49B1-B2CF-5EFACB8C6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75" y="108259"/>
            <a:ext cx="9144000" cy="1438402"/>
          </a:xfrm>
        </p:spPr>
        <p:txBody>
          <a:bodyPr>
            <a:normAutofit/>
          </a:bodyPr>
          <a:lstStyle/>
          <a:p>
            <a:r>
              <a:rPr lang="fr-FR" dirty="0"/>
              <a:t>TP Arduino</a:t>
            </a:r>
            <a:br>
              <a:rPr lang="fr-FR" dirty="0"/>
            </a:br>
            <a:r>
              <a:rPr lang="fr-FR" sz="3200" dirty="0"/>
              <a:t>Julien </a:t>
            </a:r>
            <a:r>
              <a:rPr lang="fr-FR" sz="3200" dirty="0" err="1"/>
              <a:t>Zoubian</a:t>
            </a:r>
            <a:r>
              <a:rPr lang="fr-FR" sz="3200" dirty="0"/>
              <a:t> &amp; Pierre Barrillon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10BE5E-C7C6-4BBB-8029-A3BFEF2A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03102" y="4127145"/>
            <a:ext cx="2186873" cy="218687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525492F-86AC-4045-82BC-8EB1F9501009}"/>
              </a:ext>
            </a:extLst>
          </p:cNvPr>
          <p:cNvSpPr>
            <a:spLocks noGrp="1"/>
          </p:cNvSpPr>
          <p:nvPr/>
        </p:nvSpPr>
        <p:spPr bwMode="auto">
          <a:xfrm>
            <a:off x="8715616" y="5634807"/>
            <a:ext cx="1934572" cy="8852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fr-FR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Node-RED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5704C-1629-4C82-AE56-4A129509EE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3282" y="4134963"/>
            <a:ext cx="2042151" cy="217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57FECF-1595-49AA-AEE0-B328D6728D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99" y="1720541"/>
            <a:ext cx="3771900" cy="5029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7F8AA7-F191-46E4-9F77-98FC55B9B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" y="67010"/>
            <a:ext cx="1029460" cy="12441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32CDBC-A253-4692-9FCF-D6B248E82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38" y="67010"/>
            <a:ext cx="1755570" cy="7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57C8B8-03BC-4068-8BC6-7BC5AEB6AD0C}"/>
              </a:ext>
            </a:extLst>
          </p:cNvPr>
          <p:cNvSpPr txBox="1"/>
          <p:nvPr/>
        </p:nvSpPr>
        <p:spPr>
          <a:xfrm>
            <a:off x="115505" y="623727"/>
            <a:ext cx="67040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</a:rPr>
              <a:t>Lecture d’un capteur analogique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Récupérez une </a:t>
            </a:r>
            <a:r>
              <a:rPr lang="fr-FR" dirty="0" err="1"/>
              <a:t>photo-résistance</a:t>
            </a:r>
            <a:r>
              <a:rPr lang="fr-FR" dirty="0"/>
              <a:t> + résistance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Effectuez le branchement suivant: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partant de la </a:t>
            </a:r>
            <a:r>
              <a:rPr lang="fr-FR" dirty="0" err="1"/>
              <a:t>photo-résistance</a:t>
            </a:r>
            <a:r>
              <a:rPr lang="fr-FR" dirty="0"/>
              <a:t> vers le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partant de la résistance vers le GND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entre les deux vers l’entrée analogique 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Créez un nouveau fichier. Il sera </a:t>
            </a:r>
            <a:r>
              <a:rPr lang="fr-FR" dirty="0" err="1"/>
              <a:t>pré-rempli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Nous allons écrire notre premier code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Déclaration des paramètres que nous allons utiliser:</a:t>
            </a:r>
          </a:p>
          <a:p>
            <a:pPr lvl="2"/>
            <a:r>
              <a:rPr lang="fr-FR" b="1" dirty="0" err="1"/>
              <a:t>int</a:t>
            </a:r>
            <a:r>
              <a:rPr lang="fr-FR" b="1" dirty="0"/>
              <a:t> </a:t>
            </a:r>
            <a:r>
              <a:rPr lang="fr-FR" b="1" dirty="0" err="1"/>
              <a:t>PinDiode</a:t>
            </a:r>
            <a:r>
              <a:rPr lang="fr-FR" b="1" dirty="0"/>
              <a:t> = A2;</a:t>
            </a:r>
          </a:p>
          <a:p>
            <a:pPr lvl="2"/>
            <a:r>
              <a:rPr lang="fr-FR" b="1" dirty="0" err="1"/>
              <a:t>int</a:t>
            </a:r>
            <a:r>
              <a:rPr lang="fr-FR" b="1" dirty="0"/>
              <a:t> </a:t>
            </a:r>
            <a:r>
              <a:rPr lang="fr-FR" b="1" dirty="0" err="1"/>
              <a:t>LightLevel</a:t>
            </a:r>
            <a:r>
              <a:rPr lang="fr-FR" b="1" dirty="0"/>
              <a:t> = 0;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Rajouter dans setup, le démarrage de la liaison série (USB):</a:t>
            </a:r>
          </a:p>
          <a:p>
            <a:pPr lvl="2"/>
            <a:r>
              <a:rPr lang="fr-FR" b="1" dirty="0" err="1"/>
              <a:t>Serial.begin</a:t>
            </a:r>
            <a:r>
              <a:rPr lang="fr-FR" b="1" dirty="0"/>
              <a:t>(115200);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Ecrire dans la partie </a:t>
            </a:r>
            <a:r>
              <a:rPr lang="fr-FR" dirty="0" err="1"/>
              <a:t>loop</a:t>
            </a:r>
            <a:r>
              <a:rPr lang="fr-FR" dirty="0"/>
              <a:t>, la lecture de la mesure de l’intensité lumineuse et sa sortie sur le port série:</a:t>
            </a:r>
          </a:p>
          <a:p>
            <a:pPr lvl="2"/>
            <a:r>
              <a:rPr lang="fr-FR" b="1" dirty="0"/>
              <a:t> </a:t>
            </a:r>
            <a:r>
              <a:rPr lang="fr-FR" b="1" dirty="0" err="1"/>
              <a:t>LightLevel</a:t>
            </a:r>
            <a:r>
              <a:rPr lang="fr-FR" b="1" dirty="0"/>
              <a:t> = </a:t>
            </a:r>
            <a:r>
              <a:rPr lang="fr-FR" b="1" dirty="0" err="1"/>
              <a:t>analogRead</a:t>
            </a:r>
            <a:r>
              <a:rPr lang="fr-FR" b="1" dirty="0"/>
              <a:t>(</a:t>
            </a:r>
            <a:r>
              <a:rPr lang="fr-FR" b="1" dirty="0" err="1"/>
              <a:t>PinDiode</a:t>
            </a:r>
            <a:r>
              <a:rPr lang="fr-FR" b="1" dirty="0"/>
              <a:t>);</a:t>
            </a:r>
          </a:p>
          <a:p>
            <a:pPr lvl="2"/>
            <a:r>
              <a:rPr lang="fr-FR" b="1" dirty="0"/>
              <a:t> </a:t>
            </a:r>
            <a:r>
              <a:rPr lang="fr-FR" b="1" dirty="0" err="1"/>
              <a:t>Serial.println</a:t>
            </a:r>
            <a:r>
              <a:rPr lang="fr-FR" b="1" dirty="0"/>
              <a:t>(</a:t>
            </a:r>
            <a:r>
              <a:rPr lang="fr-FR" b="1" dirty="0" err="1"/>
              <a:t>LightLevel</a:t>
            </a:r>
            <a:r>
              <a:rPr lang="fr-FR" b="1" dirty="0"/>
              <a:t>);</a:t>
            </a:r>
          </a:p>
          <a:p>
            <a:pPr lvl="2"/>
            <a:r>
              <a:rPr lang="fr-FR" b="1" dirty="0"/>
              <a:t> </a:t>
            </a:r>
            <a:r>
              <a:rPr lang="fr-FR" b="1" dirty="0" err="1"/>
              <a:t>delay</a:t>
            </a:r>
            <a:r>
              <a:rPr lang="fr-FR" b="1" dirty="0"/>
              <a:t>(1000);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2ABA2A-5066-4AA9-A147-7AC9AFB33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544" y="2968387"/>
            <a:ext cx="4191585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57C8B8-03BC-4068-8BC6-7BC5AEB6AD0C}"/>
              </a:ext>
            </a:extLst>
          </p:cNvPr>
          <p:cNvSpPr txBox="1"/>
          <p:nvPr/>
        </p:nvSpPr>
        <p:spPr>
          <a:xfrm>
            <a:off x="115505" y="623727"/>
            <a:ext cx="670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</a:rPr>
              <a:t>Lecture d’un capteur analogique</a:t>
            </a:r>
          </a:p>
          <a:p>
            <a:pPr lvl="2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38F8F4-C2DD-485F-A503-8E2EDAB66458}"/>
              </a:ext>
            </a:extLst>
          </p:cNvPr>
          <p:cNvSpPr txBox="1"/>
          <p:nvPr/>
        </p:nvSpPr>
        <p:spPr>
          <a:xfrm>
            <a:off x="6529024" y="623727"/>
            <a:ext cx="5402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Sauvegardez le fichier, le vérifier puis le téléverser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Vérification</a:t>
            </a:r>
            <a:r>
              <a:rPr lang="fr-FR" dirty="0"/>
              <a:t> sur le moniteur série ou traceur série après téléversement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Trouvez un moyen de faire varier la valeur mesurée du niveau de lumière.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2271D0-6804-4D4A-A6CB-3537513A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83" y="2258129"/>
            <a:ext cx="3463394" cy="1452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627930-FA9D-4DF3-9D56-5FCE2783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588" y="3924942"/>
            <a:ext cx="3105583" cy="16575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9578E3C-5688-472F-83DA-AE28D6DC8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52" y="1401796"/>
            <a:ext cx="2872923" cy="5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57C8B8-03BC-4068-8BC6-7BC5AEB6AD0C}"/>
              </a:ext>
            </a:extLst>
          </p:cNvPr>
          <p:cNvSpPr txBox="1"/>
          <p:nvPr/>
        </p:nvSpPr>
        <p:spPr>
          <a:xfrm>
            <a:off x="115505" y="623727"/>
            <a:ext cx="755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</a:rPr>
              <a:t>Lecture d’un capteur analogique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quoi cette mesure d’intensité pourrait bien servir ?</a:t>
            </a:r>
          </a:p>
          <a:p>
            <a:pPr lvl="2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72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57C8B8-03BC-4068-8BC6-7BC5AEB6AD0C}"/>
              </a:ext>
            </a:extLst>
          </p:cNvPr>
          <p:cNvSpPr txBox="1"/>
          <p:nvPr/>
        </p:nvSpPr>
        <p:spPr>
          <a:xfrm>
            <a:off x="115505" y="623727"/>
            <a:ext cx="875503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</a:rPr>
              <a:t>Lecture d’un capteur analogique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quoi cette mesure d’intensité pourrait bien servir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 si on essayait de détecter quand elle dépasse une certaine valeur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Programme</a:t>
            </a:r>
            <a:r>
              <a:rPr lang="fr-FR" dirty="0"/>
              <a:t> pour allumer une LED qui déclenchera son extinction et l’alarme du buzzer:</a:t>
            </a:r>
          </a:p>
          <a:p>
            <a:r>
              <a:rPr lang="fr-FR" sz="1400" dirty="0" err="1"/>
              <a:t>int</a:t>
            </a:r>
            <a:r>
              <a:rPr lang="fr-FR" sz="1400" dirty="0"/>
              <a:t> </a:t>
            </a:r>
            <a:r>
              <a:rPr lang="fr-FR" sz="1400" dirty="0" err="1"/>
              <a:t>PinDiode</a:t>
            </a:r>
            <a:r>
              <a:rPr lang="fr-FR" sz="1400" dirty="0"/>
              <a:t> = A2;</a:t>
            </a:r>
          </a:p>
          <a:p>
            <a:r>
              <a:rPr lang="fr-FR" sz="1400" dirty="0" err="1"/>
              <a:t>int</a:t>
            </a:r>
            <a:r>
              <a:rPr lang="fr-FR" sz="1400" dirty="0"/>
              <a:t> </a:t>
            </a:r>
            <a:r>
              <a:rPr lang="fr-FR" sz="1400" dirty="0" err="1"/>
              <a:t>LightLevel</a:t>
            </a:r>
            <a:r>
              <a:rPr lang="fr-FR" sz="1400" dirty="0"/>
              <a:t> = 0;</a:t>
            </a:r>
          </a:p>
          <a:p>
            <a:r>
              <a:rPr lang="fr-FR" sz="1400" b="1" dirty="0" err="1">
                <a:solidFill>
                  <a:srgbClr val="FF0000"/>
                </a:solidFill>
              </a:rPr>
              <a:t>int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PinLED</a:t>
            </a:r>
            <a:r>
              <a:rPr lang="fr-FR" sz="1400" b="1" dirty="0">
                <a:solidFill>
                  <a:srgbClr val="FF0000"/>
                </a:solidFill>
              </a:rPr>
              <a:t> = 13;</a:t>
            </a:r>
          </a:p>
          <a:p>
            <a:r>
              <a:rPr lang="fr-FR" sz="1400" b="1" dirty="0" err="1">
                <a:solidFill>
                  <a:srgbClr val="FF0000"/>
                </a:solidFill>
              </a:rPr>
              <a:t>int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PinBuzz</a:t>
            </a:r>
            <a:r>
              <a:rPr lang="fr-FR" sz="1400" b="1" dirty="0">
                <a:solidFill>
                  <a:srgbClr val="FF0000"/>
                </a:solidFill>
              </a:rPr>
              <a:t> = 10;</a:t>
            </a:r>
          </a:p>
          <a:p>
            <a:endParaRPr lang="fr-FR" sz="1400" dirty="0"/>
          </a:p>
          <a:p>
            <a:r>
              <a:rPr lang="fr-FR" sz="1400" dirty="0" err="1"/>
              <a:t>void</a:t>
            </a:r>
            <a:r>
              <a:rPr lang="fr-FR" sz="1400" dirty="0"/>
              <a:t> setup() {</a:t>
            </a:r>
          </a:p>
          <a:p>
            <a:r>
              <a:rPr lang="fr-FR" sz="1400" dirty="0" err="1"/>
              <a:t>Serial.begin</a:t>
            </a:r>
            <a:r>
              <a:rPr lang="fr-FR" sz="1400" dirty="0"/>
              <a:t>(115200);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  </a:t>
            </a:r>
            <a:r>
              <a:rPr lang="fr-FR" sz="1400" b="1" dirty="0" err="1">
                <a:solidFill>
                  <a:srgbClr val="FF0000"/>
                </a:solidFill>
              </a:rPr>
              <a:t>pinMode</a:t>
            </a:r>
            <a:r>
              <a:rPr lang="fr-FR" sz="1400" b="1" dirty="0">
                <a:solidFill>
                  <a:srgbClr val="FF0000"/>
                </a:solidFill>
              </a:rPr>
              <a:t>(</a:t>
            </a:r>
            <a:r>
              <a:rPr lang="fr-FR" sz="1400" b="1" dirty="0" err="1">
                <a:solidFill>
                  <a:srgbClr val="FF0000"/>
                </a:solidFill>
              </a:rPr>
              <a:t>PinLED</a:t>
            </a:r>
            <a:r>
              <a:rPr lang="fr-FR" sz="1400" b="1" dirty="0">
                <a:solidFill>
                  <a:srgbClr val="FF0000"/>
                </a:solidFill>
              </a:rPr>
              <a:t>, OUTPUT);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  </a:t>
            </a:r>
            <a:r>
              <a:rPr lang="fr-FR" sz="1400" b="1" dirty="0" err="1">
                <a:solidFill>
                  <a:srgbClr val="FF0000"/>
                </a:solidFill>
              </a:rPr>
              <a:t>pinMode</a:t>
            </a:r>
            <a:r>
              <a:rPr lang="fr-FR" sz="1400" b="1" dirty="0">
                <a:solidFill>
                  <a:srgbClr val="FF0000"/>
                </a:solidFill>
              </a:rPr>
              <a:t>(</a:t>
            </a:r>
            <a:r>
              <a:rPr lang="fr-FR" sz="1400" b="1" dirty="0" err="1">
                <a:solidFill>
                  <a:srgbClr val="FF0000"/>
                </a:solidFill>
              </a:rPr>
              <a:t>PinBuzz</a:t>
            </a:r>
            <a:r>
              <a:rPr lang="fr-FR" sz="1400" b="1" dirty="0">
                <a:solidFill>
                  <a:srgbClr val="FF0000"/>
                </a:solidFill>
              </a:rPr>
              <a:t>, OUTPUT);</a:t>
            </a:r>
          </a:p>
          <a:p>
            <a:r>
              <a:rPr lang="fr-FR" sz="1400" dirty="0"/>
              <a:t>}</a:t>
            </a:r>
          </a:p>
          <a:p>
            <a:endParaRPr lang="fr-FR" sz="1400" dirty="0"/>
          </a:p>
          <a:p>
            <a:r>
              <a:rPr lang="fr-FR" sz="1400" dirty="0" err="1"/>
              <a:t>void</a:t>
            </a:r>
            <a:r>
              <a:rPr lang="fr-FR" sz="1400" dirty="0"/>
              <a:t> </a:t>
            </a:r>
            <a:r>
              <a:rPr lang="fr-FR" sz="1400" dirty="0" err="1"/>
              <a:t>loop</a:t>
            </a:r>
            <a:r>
              <a:rPr lang="fr-FR" sz="1400" dirty="0"/>
              <a:t>() {</a:t>
            </a:r>
          </a:p>
          <a:p>
            <a:r>
              <a:rPr lang="fr-FR" sz="1400" dirty="0" err="1"/>
              <a:t>LightLevel</a:t>
            </a:r>
            <a:r>
              <a:rPr lang="fr-FR" sz="1400" dirty="0"/>
              <a:t> = </a:t>
            </a:r>
            <a:r>
              <a:rPr lang="fr-FR" sz="1400" dirty="0" err="1"/>
              <a:t>analogRead</a:t>
            </a:r>
            <a:r>
              <a:rPr lang="fr-FR" sz="1400" dirty="0"/>
              <a:t>(</a:t>
            </a:r>
            <a:r>
              <a:rPr lang="fr-FR" sz="1400" dirty="0" err="1"/>
              <a:t>PinDiode</a:t>
            </a:r>
            <a:r>
              <a:rPr lang="fr-FR" sz="1400" dirty="0"/>
              <a:t>);</a:t>
            </a:r>
          </a:p>
          <a:p>
            <a:r>
              <a:rPr lang="fr-FR" sz="1400" dirty="0"/>
              <a:t>  </a:t>
            </a:r>
            <a:r>
              <a:rPr lang="fr-FR" sz="1400" dirty="0" err="1"/>
              <a:t>Serial.println</a:t>
            </a:r>
            <a:r>
              <a:rPr lang="fr-FR" sz="1400" dirty="0"/>
              <a:t>(</a:t>
            </a:r>
            <a:r>
              <a:rPr lang="fr-FR" sz="1400" dirty="0" err="1"/>
              <a:t>LightLevel</a:t>
            </a:r>
            <a:r>
              <a:rPr lang="fr-FR" sz="1400" dirty="0"/>
              <a:t>);</a:t>
            </a:r>
          </a:p>
          <a:p>
            <a:r>
              <a:rPr lang="fr-FR" sz="1400" dirty="0"/>
              <a:t>  if (</a:t>
            </a:r>
            <a:r>
              <a:rPr lang="fr-FR" sz="1400" dirty="0" err="1"/>
              <a:t>LightLevel</a:t>
            </a:r>
            <a:r>
              <a:rPr lang="fr-FR" sz="1400" dirty="0"/>
              <a:t>&gt;100) {</a:t>
            </a:r>
          </a:p>
          <a:p>
            <a:r>
              <a:rPr lang="fr-FR" sz="1400" dirty="0"/>
              <a:t>    </a:t>
            </a:r>
            <a:r>
              <a:rPr lang="fr-FR" sz="1400" dirty="0" err="1">
                <a:solidFill>
                  <a:srgbClr val="FF0000"/>
                </a:solidFill>
              </a:rPr>
              <a:t>digitalWrite</a:t>
            </a:r>
            <a:r>
              <a:rPr lang="fr-FR" sz="1400" dirty="0">
                <a:solidFill>
                  <a:srgbClr val="FF0000"/>
                </a:solidFill>
              </a:rPr>
              <a:t>(</a:t>
            </a:r>
            <a:r>
              <a:rPr lang="fr-FR" sz="1400" dirty="0" err="1">
                <a:solidFill>
                  <a:srgbClr val="FF0000"/>
                </a:solidFill>
              </a:rPr>
              <a:t>PinLED</a:t>
            </a:r>
            <a:r>
              <a:rPr lang="fr-FR" sz="1400" dirty="0">
                <a:solidFill>
                  <a:srgbClr val="FF0000"/>
                </a:solidFill>
              </a:rPr>
              <a:t>, LOW);  </a:t>
            </a:r>
          </a:p>
          <a:p>
            <a:r>
              <a:rPr lang="fr-FR" sz="1400" dirty="0"/>
              <a:t>    </a:t>
            </a:r>
            <a:r>
              <a:rPr lang="fr-FR" sz="1400" b="1" dirty="0" err="1">
                <a:solidFill>
                  <a:srgbClr val="FF0000"/>
                </a:solidFill>
              </a:rPr>
              <a:t>tone</a:t>
            </a:r>
            <a:r>
              <a:rPr lang="fr-FR" sz="1400" b="1" dirty="0">
                <a:solidFill>
                  <a:srgbClr val="FF0000"/>
                </a:solidFill>
              </a:rPr>
              <a:t>(</a:t>
            </a:r>
            <a:r>
              <a:rPr lang="fr-FR" sz="1400" b="1" dirty="0" err="1">
                <a:solidFill>
                  <a:srgbClr val="FF0000"/>
                </a:solidFill>
              </a:rPr>
              <a:t>PinBuzz</a:t>
            </a:r>
            <a:r>
              <a:rPr lang="fr-FR" sz="1400" b="1" dirty="0">
                <a:solidFill>
                  <a:srgbClr val="FF0000"/>
                </a:solidFill>
              </a:rPr>
              <a:t>, 1000, 1000);</a:t>
            </a:r>
            <a:r>
              <a:rPr lang="fr-FR" sz="1400" dirty="0"/>
              <a:t> }</a:t>
            </a:r>
          </a:p>
          <a:p>
            <a:r>
              <a:rPr lang="fr-FR" sz="1400" dirty="0"/>
              <a:t>  </a:t>
            </a:r>
            <a:r>
              <a:rPr lang="fr-FR" sz="1400" dirty="0" err="1"/>
              <a:t>else</a:t>
            </a:r>
            <a:r>
              <a:rPr lang="fr-FR" sz="1400" dirty="0"/>
              <a:t> {</a:t>
            </a:r>
          </a:p>
          <a:p>
            <a:r>
              <a:rPr lang="fr-FR" sz="1400" dirty="0"/>
              <a:t>    </a:t>
            </a:r>
            <a:r>
              <a:rPr lang="fr-FR" sz="1400" dirty="0" err="1">
                <a:solidFill>
                  <a:srgbClr val="FF0000"/>
                </a:solidFill>
              </a:rPr>
              <a:t>digitalWrite</a:t>
            </a:r>
            <a:r>
              <a:rPr lang="fr-FR" sz="1400" dirty="0">
                <a:solidFill>
                  <a:srgbClr val="FF0000"/>
                </a:solidFill>
              </a:rPr>
              <a:t>(</a:t>
            </a:r>
            <a:r>
              <a:rPr lang="fr-FR" sz="1400" dirty="0" err="1">
                <a:solidFill>
                  <a:srgbClr val="FF0000"/>
                </a:solidFill>
              </a:rPr>
              <a:t>PinLED</a:t>
            </a:r>
            <a:r>
              <a:rPr lang="fr-FR" sz="1400" dirty="0">
                <a:solidFill>
                  <a:srgbClr val="FF0000"/>
                </a:solidFill>
              </a:rPr>
              <a:t>, HIGH);</a:t>
            </a:r>
          </a:p>
          <a:p>
            <a:r>
              <a:rPr lang="fr-FR" sz="1400" dirty="0"/>
              <a:t>  }  </a:t>
            </a:r>
          </a:p>
          <a:p>
            <a:r>
              <a:rPr lang="fr-FR" sz="1400" dirty="0"/>
              <a:t>  </a:t>
            </a:r>
            <a:r>
              <a:rPr lang="fr-FR" sz="1400" dirty="0" err="1"/>
              <a:t>delay</a:t>
            </a:r>
            <a:r>
              <a:rPr lang="fr-FR" sz="1400" dirty="0"/>
              <a:t>(2000);</a:t>
            </a:r>
          </a:p>
          <a:p>
            <a:r>
              <a:rPr lang="fr-FR" sz="1400" dirty="0"/>
              <a:t>}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BDDAE4-08D1-4E27-8C44-AF086768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27" y="2124098"/>
            <a:ext cx="3892762" cy="47167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90E302-1C48-4290-B219-A7DA58E2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841" y="1050827"/>
            <a:ext cx="2709780" cy="48045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3D2B16-3DFC-40E8-83F1-4095D07DE6EF}"/>
              </a:ext>
            </a:extLst>
          </p:cNvPr>
          <p:cNvSpPr txBox="1"/>
          <p:nvPr/>
        </p:nvSpPr>
        <p:spPr>
          <a:xfrm>
            <a:off x="1924228" y="2369321"/>
            <a:ext cx="150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Déclaration des pins utilisés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8AA657-AE6E-4ACE-A23F-2EC405D9AF5F}"/>
              </a:ext>
            </a:extLst>
          </p:cNvPr>
          <p:cNvSpPr txBox="1"/>
          <p:nvPr/>
        </p:nvSpPr>
        <p:spPr>
          <a:xfrm>
            <a:off x="2607890" y="3565351"/>
            <a:ext cx="178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Configuration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2CAD9C-A4EF-4134-94B7-86B99E63A446}"/>
              </a:ext>
            </a:extLst>
          </p:cNvPr>
          <p:cNvSpPr txBox="1"/>
          <p:nvPr/>
        </p:nvSpPr>
        <p:spPr>
          <a:xfrm>
            <a:off x="2513423" y="5345158"/>
            <a:ext cx="178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Utilisation et changement d’état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5A86FF-7CA1-4E50-BC14-C648D74BE51B}"/>
              </a:ext>
            </a:extLst>
          </p:cNvPr>
          <p:cNvSpPr txBox="1"/>
          <p:nvPr/>
        </p:nvSpPr>
        <p:spPr>
          <a:xfrm>
            <a:off x="8476871" y="6234273"/>
            <a:ext cx="345024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NB : </a:t>
            </a:r>
            <a:r>
              <a:rPr lang="fr-FR" dirty="0" err="1">
                <a:hlinkClick r:id="rId4"/>
              </a:rPr>
              <a:t>tone</a:t>
            </a:r>
            <a:r>
              <a:rPr lang="fr-FR" dirty="0">
                <a:hlinkClick r:id="rId4"/>
              </a:rPr>
              <a:t>(pin, </a:t>
            </a:r>
            <a:r>
              <a:rPr lang="fr-FR" dirty="0" err="1">
                <a:hlinkClick r:id="rId4"/>
              </a:rPr>
              <a:t>frequency</a:t>
            </a:r>
            <a:r>
              <a:rPr lang="fr-FR" dirty="0">
                <a:hlinkClick r:id="rId4"/>
              </a:rPr>
              <a:t>, duration)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73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03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Next </a:t>
            </a:r>
            <a:r>
              <a:rPr lang="fr-FR" sz="3600" dirty="0" err="1"/>
              <a:t>level</a:t>
            </a:r>
            <a:endParaRPr lang="fr-FR" sz="36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E495B2D-E2E3-42ED-9171-5F767BA1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39264" y="26575"/>
            <a:ext cx="1537092" cy="10759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F08358-B6C7-4360-B46D-426224B7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19" y="2698239"/>
            <a:ext cx="4884233" cy="3661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C00A23-AA69-4A86-998D-59AD34352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7272"/>
          <a:stretch/>
        </p:blipFill>
        <p:spPr>
          <a:xfrm>
            <a:off x="6148959" y="1268798"/>
            <a:ext cx="1298767" cy="14160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E369F1-B39E-476D-A497-81A3B2CA39C8}"/>
              </a:ext>
            </a:extLst>
          </p:cNvPr>
          <p:cNvSpPr txBox="1"/>
          <p:nvPr/>
        </p:nvSpPr>
        <p:spPr>
          <a:xfrm>
            <a:off x="8450408" y="746284"/>
            <a:ext cx="2919389" cy="1846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La carte MAX31865 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Vin vers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gnd</a:t>
            </a:r>
            <a:r>
              <a:rPr lang="fr-FR" sz="1600" dirty="0"/>
              <a:t> vs </a:t>
            </a:r>
            <a:r>
              <a:rPr lang="fr-FR" sz="1600" dirty="0" err="1"/>
              <a:t>gnd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CLK </a:t>
            </a:r>
            <a:r>
              <a:rPr lang="en-US" sz="1600" dirty="0" err="1">
                <a:solidFill>
                  <a:schemeClr val="accent1"/>
                </a:solidFill>
              </a:rPr>
              <a:t>vers</a:t>
            </a:r>
            <a:r>
              <a:rPr lang="en-US" sz="1600" dirty="0">
                <a:solidFill>
                  <a:schemeClr val="accent1"/>
                </a:solidFill>
              </a:rPr>
              <a:t> pin Digital #13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SDO </a:t>
            </a:r>
            <a:r>
              <a:rPr lang="en-US" sz="1600" dirty="0" err="1">
                <a:solidFill>
                  <a:srgbClr val="00B050"/>
                </a:solidFill>
              </a:rPr>
              <a:t>vers</a:t>
            </a:r>
            <a:r>
              <a:rPr lang="en-US" sz="1600" dirty="0">
                <a:solidFill>
                  <a:srgbClr val="00B050"/>
                </a:solidFill>
              </a:rPr>
              <a:t> pin Digital #12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SDI </a:t>
            </a:r>
            <a:r>
              <a:rPr lang="en-US" sz="1600" dirty="0" err="1">
                <a:solidFill>
                  <a:srgbClr val="FFFF00"/>
                </a:solidFill>
              </a:rPr>
              <a:t>vers</a:t>
            </a:r>
            <a:r>
              <a:rPr lang="en-US" sz="1600" dirty="0">
                <a:solidFill>
                  <a:srgbClr val="FFFF00"/>
                </a:solidFill>
              </a:rPr>
              <a:t> pin Digital #11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CS </a:t>
            </a:r>
            <a:r>
              <a:rPr lang="en-US" sz="1600" dirty="0" err="1">
                <a:solidFill>
                  <a:srgbClr val="FFC000"/>
                </a:solidFill>
              </a:rPr>
              <a:t>vers</a:t>
            </a:r>
            <a:r>
              <a:rPr lang="en-US" sz="1600" dirty="0">
                <a:solidFill>
                  <a:srgbClr val="FFC000"/>
                </a:solidFill>
              </a:rPr>
              <a:t> pin Digital #10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473D47-50EE-4119-816A-ABF884AC82D0}"/>
              </a:ext>
            </a:extLst>
          </p:cNvPr>
          <p:cNvCxnSpPr>
            <a:cxnSpLocks/>
          </p:cNvCxnSpPr>
          <p:nvPr/>
        </p:nvCxnSpPr>
        <p:spPr>
          <a:xfrm>
            <a:off x="7107810" y="2499543"/>
            <a:ext cx="0" cy="6301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89FBA05-3A15-4634-A1EA-9EDF1DCB94B4}"/>
              </a:ext>
            </a:extLst>
          </p:cNvPr>
          <p:cNvCxnSpPr>
            <a:cxnSpLocks/>
          </p:cNvCxnSpPr>
          <p:nvPr/>
        </p:nvCxnSpPr>
        <p:spPr>
          <a:xfrm>
            <a:off x="6967979" y="2499543"/>
            <a:ext cx="0" cy="63015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4308ECC6-0D2B-4D05-BC60-A9C3A3CAE15B}"/>
              </a:ext>
            </a:extLst>
          </p:cNvPr>
          <p:cNvCxnSpPr>
            <a:cxnSpLocks/>
          </p:cNvCxnSpPr>
          <p:nvPr/>
        </p:nvCxnSpPr>
        <p:spPr>
          <a:xfrm flipH="1">
            <a:off x="6798342" y="2499543"/>
            <a:ext cx="65989" cy="6301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769671E-19EC-4FDD-AED0-23AB12511779}"/>
              </a:ext>
            </a:extLst>
          </p:cNvPr>
          <p:cNvCxnSpPr>
            <a:cxnSpLocks/>
          </p:cNvCxnSpPr>
          <p:nvPr/>
        </p:nvCxnSpPr>
        <p:spPr>
          <a:xfrm flipH="1">
            <a:off x="6655324" y="2499543"/>
            <a:ext cx="69176" cy="630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F09C4B0-C13B-479C-865A-7321320FB8DD}"/>
              </a:ext>
            </a:extLst>
          </p:cNvPr>
          <p:cNvCxnSpPr>
            <a:cxnSpLocks/>
          </p:cNvCxnSpPr>
          <p:nvPr/>
        </p:nvCxnSpPr>
        <p:spPr>
          <a:xfrm>
            <a:off x="6515492" y="2549688"/>
            <a:ext cx="0" cy="6301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80531EE-9F4A-4B90-82CB-BDDE4C106A4A}"/>
              </a:ext>
            </a:extLst>
          </p:cNvPr>
          <p:cNvCxnSpPr>
            <a:cxnSpLocks/>
          </p:cNvCxnSpPr>
          <p:nvPr/>
        </p:nvCxnSpPr>
        <p:spPr>
          <a:xfrm>
            <a:off x="6384463" y="2508970"/>
            <a:ext cx="0" cy="2475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BA3FA7F-55A7-4A11-BB8F-D2D51ED399D9}"/>
              </a:ext>
            </a:extLst>
          </p:cNvPr>
          <p:cNvCxnSpPr>
            <a:cxnSpLocks/>
          </p:cNvCxnSpPr>
          <p:nvPr/>
        </p:nvCxnSpPr>
        <p:spPr>
          <a:xfrm>
            <a:off x="6384463" y="4998179"/>
            <a:ext cx="855323" cy="925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537BFB0-5E0C-4C62-8079-D98220FDBA72}"/>
              </a:ext>
            </a:extLst>
          </p:cNvPr>
          <p:cNvCxnSpPr>
            <a:cxnSpLocks/>
          </p:cNvCxnSpPr>
          <p:nvPr/>
        </p:nvCxnSpPr>
        <p:spPr>
          <a:xfrm flipH="1">
            <a:off x="6592928" y="1102539"/>
            <a:ext cx="62396" cy="371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6E800EE-65F9-491F-9AA4-CA43F509584E}"/>
              </a:ext>
            </a:extLst>
          </p:cNvPr>
          <p:cNvCxnSpPr>
            <a:cxnSpLocks/>
          </p:cNvCxnSpPr>
          <p:nvPr/>
        </p:nvCxnSpPr>
        <p:spPr>
          <a:xfrm>
            <a:off x="6655324" y="1115923"/>
            <a:ext cx="34588" cy="358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AB0739E5-B20F-4F0C-B0BB-74EF15C11482}"/>
              </a:ext>
            </a:extLst>
          </p:cNvPr>
          <p:cNvCxnSpPr>
            <a:cxnSpLocks/>
          </p:cNvCxnSpPr>
          <p:nvPr/>
        </p:nvCxnSpPr>
        <p:spPr>
          <a:xfrm>
            <a:off x="6724500" y="1102539"/>
            <a:ext cx="139831" cy="39953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D53DBBD-C526-42BB-B622-330FFB063360}"/>
              </a:ext>
            </a:extLst>
          </p:cNvPr>
          <p:cNvCxnSpPr>
            <a:cxnSpLocks/>
          </p:cNvCxnSpPr>
          <p:nvPr/>
        </p:nvCxnSpPr>
        <p:spPr>
          <a:xfrm>
            <a:off x="6724500" y="1102539"/>
            <a:ext cx="383310" cy="38549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00FFFF"/>
                </a:highlight>
              </a:rPr>
              <a:t>Lecture d’une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la carte MAX31865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Prenez la carte câblée à la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le montage 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7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03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Next </a:t>
            </a:r>
            <a:r>
              <a:rPr lang="fr-FR" sz="3600" dirty="0" err="1"/>
              <a:t>level</a:t>
            </a:r>
            <a:endParaRPr lang="fr-FR" sz="36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00FFFF"/>
                </a:highlight>
              </a:rPr>
              <a:t>Lecture d’une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la carte MAX31865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Prenez la carte câblée à la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le montage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Le code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2D5EB00-9D1F-42AF-8201-AF3690778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06" b="25042"/>
          <a:stretch/>
        </p:blipFill>
        <p:spPr>
          <a:xfrm>
            <a:off x="598785" y="2210971"/>
            <a:ext cx="5105400" cy="1821873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7FB2017-7C8C-40D3-9E4F-86215E2F4CBB}"/>
              </a:ext>
            </a:extLst>
          </p:cNvPr>
          <p:cNvCxnSpPr>
            <a:cxnSpLocks/>
          </p:cNvCxnSpPr>
          <p:nvPr/>
        </p:nvCxnSpPr>
        <p:spPr>
          <a:xfrm flipH="1">
            <a:off x="2794475" y="1025495"/>
            <a:ext cx="3420885" cy="130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17CD19A-7210-4A9C-9E2E-1BAA587394C6}"/>
              </a:ext>
            </a:extLst>
          </p:cNvPr>
          <p:cNvSpPr txBox="1"/>
          <p:nvPr/>
        </p:nvSpPr>
        <p:spPr>
          <a:xfrm>
            <a:off x="6215360" y="688350"/>
            <a:ext cx="444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Appel d’une librairie qu’il faudra ptet installer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1FB1FC-B04C-46A8-B97A-CBD04482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88" y="3808223"/>
            <a:ext cx="4757738" cy="16287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E66347-CFC0-4397-9E7A-F70E9002C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81" y="1272253"/>
            <a:ext cx="7558619" cy="6545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0EB0AE-A63F-42A0-A828-F9F6AB43E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52" y="2019019"/>
            <a:ext cx="3274018" cy="16151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380DCF-F91C-446A-A1FF-24A7DEF4F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18" y="4067173"/>
            <a:ext cx="4110538" cy="2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03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Next </a:t>
            </a:r>
            <a:r>
              <a:rPr lang="fr-FR" sz="3600" dirty="0" err="1"/>
              <a:t>level</a:t>
            </a:r>
            <a:endParaRPr lang="fr-FR" sz="36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00FFFF"/>
                </a:highlight>
              </a:rPr>
              <a:t>Lecture d’une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la carte MAX31865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Prenez la carte câblée à la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le montage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Affichez le traceur série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Jouez avec la PT100 pour faire varier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A quoi peut nous servir une telle mesure ?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ACEFF3-EF6A-4564-88AE-3B2E5663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498" y="298681"/>
            <a:ext cx="435353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03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Next </a:t>
            </a:r>
            <a:r>
              <a:rPr lang="fr-FR" sz="3600" dirty="0" err="1"/>
              <a:t>level</a:t>
            </a:r>
            <a:endParaRPr lang="fr-FR" sz="36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00FFFF"/>
                </a:highlight>
              </a:rPr>
              <a:t>Lecture d’une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la carte MAX31865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Prenez la carte câblée à la PT100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le montage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code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Affichez le traceur série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Jouez avec la PT100 pour faire varier la température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On pourrait rajouter un ventilo pour essayer de faire baisser la température.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Branchez le câble noir sur </a:t>
            </a:r>
            <a:r>
              <a:rPr lang="fr-FR" b="1" dirty="0" err="1"/>
              <a:t>gnd</a:t>
            </a:r>
            <a:r>
              <a:rPr lang="fr-FR" b="1" dirty="0"/>
              <a:t> de l’ARDUINO et le rouge sur le 3.3V.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Insérez la PT100 dans le trou à l’opposé du ventilo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Qu’est ce que vous observez sur le traceur série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992049-C9E3-4FE8-BCEF-6DE23406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867" y="362328"/>
            <a:ext cx="3495230" cy="25235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67C6EC-9BE7-4D6E-A085-89A0B7E9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867" y="2934425"/>
            <a:ext cx="3495230" cy="243967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D764533-9194-4045-899C-23AFC25339FA}"/>
              </a:ext>
            </a:extLst>
          </p:cNvPr>
          <p:cNvCxnSpPr>
            <a:cxnSpLocks/>
          </p:cNvCxnSpPr>
          <p:nvPr/>
        </p:nvCxnSpPr>
        <p:spPr>
          <a:xfrm>
            <a:off x="10477144" y="313787"/>
            <a:ext cx="769121" cy="1532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08AB88B-1D9A-4D96-8DC5-D9B59147526D}"/>
              </a:ext>
            </a:extLst>
          </p:cNvPr>
          <p:cNvSpPr txBox="1"/>
          <p:nvPr/>
        </p:nvSpPr>
        <p:spPr>
          <a:xfrm>
            <a:off x="9560154" y="-31274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Ventilateur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E995737-96DE-4688-A1F1-D77695FB6AB8}"/>
              </a:ext>
            </a:extLst>
          </p:cNvPr>
          <p:cNvCxnSpPr>
            <a:cxnSpLocks/>
          </p:cNvCxnSpPr>
          <p:nvPr/>
        </p:nvCxnSpPr>
        <p:spPr>
          <a:xfrm flipH="1" flipV="1">
            <a:off x="8861474" y="4199353"/>
            <a:ext cx="291072" cy="1517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33D0389-AB14-4E2B-8F16-B3604116CEA5}"/>
              </a:ext>
            </a:extLst>
          </p:cNvPr>
          <p:cNvSpPr txBox="1"/>
          <p:nvPr/>
        </p:nvSpPr>
        <p:spPr>
          <a:xfrm>
            <a:off x="8904203" y="5717136"/>
            <a:ext cx="76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PT100</a:t>
            </a:r>
          </a:p>
        </p:txBody>
      </p:sp>
    </p:spTree>
    <p:extLst>
      <p:ext uri="{BB962C8B-B14F-4D97-AF65-F5344CB8AC3E}">
        <p14:creationId xmlns:p14="http://schemas.microsoft.com/office/powerpoint/2010/main" val="251340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35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Et le reste 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92D050"/>
                </a:solidFill>
              </a:rPr>
              <a:t>Capteur de flux d’air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DHT22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humidité et t°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HM1500  humidité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99FF"/>
                </a:solidFill>
                <a:sym typeface="Wingdings" panose="05000000000000000000" pitchFamily="2" charset="2"/>
              </a:rPr>
              <a:t>Switch  interrupteur</a:t>
            </a:r>
            <a:endParaRPr lang="fr-FR" dirty="0">
              <a:solidFill>
                <a:srgbClr val="FF99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58D3C3-9CFB-4A6D-BD5C-BEFE30F8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327" y="349956"/>
            <a:ext cx="2004237" cy="15130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5637E6-89D0-4564-AC46-35B354DF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74" y="195150"/>
            <a:ext cx="1507522" cy="1031026"/>
          </a:xfrm>
          <a:prstGeom prst="rect">
            <a:avLst/>
          </a:prstGeom>
          <a:ln w="38100">
            <a:solidFill>
              <a:srgbClr val="A4BAE3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16ADE09-175D-4247-A6B6-84B0A2BA6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174" y="1489607"/>
            <a:ext cx="2034482" cy="471568"/>
          </a:xfrm>
          <a:prstGeom prst="rect">
            <a:avLst/>
          </a:prstGeom>
          <a:ln w="38100">
            <a:solidFill>
              <a:srgbClr val="F7C7A6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CB93A6-D22A-458D-A143-2347B0100C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0336"/>
          <a:stretch/>
        </p:blipFill>
        <p:spPr>
          <a:xfrm>
            <a:off x="4905286" y="195150"/>
            <a:ext cx="1075710" cy="1902926"/>
          </a:xfrm>
          <a:prstGeom prst="rect">
            <a:avLst/>
          </a:prstGeom>
          <a:ln w="38100">
            <a:solidFill>
              <a:srgbClr val="FF99FF"/>
            </a:solidFill>
          </a:ln>
        </p:spPr>
      </p:pic>
    </p:spTree>
    <p:extLst>
      <p:ext uri="{BB962C8B-B14F-4D97-AF65-F5344CB8AC3E}">
        <p14:creationId xmlns:p14="http://schemas.microsoft.com/office/powerpoint/2010/main" val="386932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35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Et le reste 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92D050"/>
                </a:solidFill>
              </a:rPr>
              <a:t>Capteur de flux d’air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92D050"/>
              </a:solidFill>
            </a:endParaRPr>
          </a:p>
          <a:p>
            <a:r>
              <a:rPr lang="fr-FR" sz="1400" dirty="0"/>
              <a:t>// Flow </a:t>
            </a:r>
            <a:r>
              <a:rPr lang="fr-FR" sz="1400" dirty="0" err="1"/>
              <a:t>meter</a:t>
            </a:r>
            <a:r>
              <a:rPr lang="fr-FR" sz="1400" dirty="0"/>
              <a:t> </a:t>
            </a:r>
            <a:r>
              <a:rPr lang="fr-FR" sz="1400" dirty="0" err="1"/>
              <a:t>parameters</a:t>
            </a:r>
            <a:endParaRPr lang="fr-FR" sz="1400" dirty="0"/>
          </a:p>
          <a:p>
            <a:r>
              <a:rPr lang="fr-FR" sz="1400" dirty="0"/>
              <a:t>#</a:t>
            </a:r>
            <a:r>
              <a:rPr lang="fr-FR" sz="1400" dirty="0" err="1"/>
              <a:t>define</a:t>
            </a:r>
            <a:r>
              <a:rPr lang="fr-FR" sz="1400" dirty="0"/>
              <a:t> RANGE              150    //</a:t>
            </a:r>
            <a:r>
              <a:rPr lang="fr-FR" sz="1400" dirty="0" err="1"/>
              <a:t>Measurement</a:t>
            </a:r>
            <a:r>
              <a:rPr lang="fr-FR" sz="1400" dirty="0"/>
              <a:t> Range</a:t>
            </a:r>
          </a:p>
          <a:p>
            <a:r>
              <a:rPr lang="fr-FR" sz="1400" dirty="0"/>
              <a:t>#</a:t>
            </a:r>
            <a:r>
              <a:rPr lang="fr-FR" sz="1400" dirty="0" err="1"/>
              <a:t>define</a:t>
            </a:r>
            <a:r>
              <a:rPr lang="fr-FR" sz="1400" dirty="0"/>
              <a:t> ZEROVOLTAGE        0.5    //</a:t>
            </a:r>
            <a:r>
              <a:rPr lang="fr-FR" sz="1400" dirty="0" err="1"/>
              <a:t>Zero</a:t>
            </a:r>
            <a:r>
              <a:rPr lang="fr-FR" sz="1400" dirty="0"/>
              <a:t> Voltage </a:t>
            </a:r>
          </a:p>
          <a:p>
            <a:r>
              <a:rPr lang="fr-FR" sz="1400" dirty="0"/>
              <a:t>#</a:t>
            </a:r>
            <a:r>
              <a:rPr lang="fr-FR" sz="1400" dirty="0" err="1"/>
              <a:t>define</a:t>
            </a:r>
            <a:r>
              <a:rPr lang="fr-FR" sz="1400" dirty="0"/>
              <a:t> FULLRANGEVOLTAGE   4.5    //Full </a:t>
            </a:r>
            <a:r>
              <a:rPr lang="fr-FR" sz="1400" dirty="0" err="1"/>
              <a:t>scale</a:t>
            </a:r>
            <a:r>
              <a:rPr lang="fr-FR" sz="1400" dirty="0"/>
              <a:t> voltage</a:t>
            </a:r>
          </a:p>
          <a:p>
            <a:r>
              <a:rPr lang="fr-FR" sz="1400" dirty="0"/>
              <a:t>#</a:t>
            </a:r>
            <a:r>
              <a:rPr lang="fr-FR" sz="1400" dirty="0" err="1"/>
              <a:t>define</a:t>
            </a:r>
            <a:r>
              <a:rPr lang="fr-FR" sz="1400" dirty="0"/>
              <a:t> VREF               5      //Reference voltage</a:t>
            </a:r>
          </a:p>
          <a:p>
            <a:r>
              <a:rPr lang="fr-FR" sz="1400" dirty="0" err="1"/>
              <a:t>int</a:t>
            </a:r>
            <a:r>
              <a:rPr lang="fr-FR" sz="1400" dirty="0"/>
              <a:t> </a:t>
            </a:r>
            <a:r>
              <a:rPr lang="fr-FR" sz="1400" dirty="0" err="1"/>
              <a:t>FlowPin</a:t>
            </a:r>
            <a:r>
              <a:rPr lang="fr-FR" sz="1400" dirty="0"/>
              <a:t> = A0;    // pin of flow </a:t>
            </a:r>
            <a:r>
              <a:rPr lang="fr-FR" sz="1400" dirty="0" err="1"/>
              <a:t>meter</a:t>
            </a:r>
            <a:endParaRPr lang="fr-FR" sz="1400" dirty="0"/>
          </a:p>
          <a:p>
            <a:r>
              <a:rPr lang="fr-FR" sz="1400" dirty="0" err="1"/>
              <a:t>float</a:t>
            </a:r>
            <a:r>
              <a:rPr lang="fr-FR" sz="1400" dirty="0"/>
              <a:t> </a:t>
            </a:r>
            <a:r>
              <a:rPr lang="fr-FR" sz="1400" dirty="0" err="1"/>
              <a:t>FlowValue</a:t>
            </a:r>
            <a:r>
              <a:rPr lang="fr-FR" sz="1400" dirty="0"/>
              <a:t> = 0;</a:t>
            </a:r>
          </a:p>
          <a:p>
            <a:endParaRPr lang="fr-FR" sz="1400" dirty="0"/>
          </a:p>
          <a:p>
            <a:r>
              <a:rPr lang="fr-FR" sz="1400" dirty="0" err="1"/>
              <a:t>int</a:t>
            </a:r>
            <a:r>
              <a:rPr lang="fr-FR" sz="1400" dirty="0"/>
              <a:t> </a:t>
            </a:r>
            <a:r>
              <a:rPr lang="fr-FR" sz="1400" dirty="0" err="1"/>
              <a:t>LEDpin</a:t>
            </a:r>
            <a:r>
              <a:rPr lang="fr-FR" sz="1400" dirty="0"/>
              <a:t> = 12;</a:t>
            </a:r>
          </a:p>
          <a:p>
            <a:endParaRPr lang="fr-FR" sz="1400" dirty="0"/>
          </a:p>
          <a:p>
            <a:r>
              <a:rPr lang="fr-FR" sz="1400" dirty="0" err="1"/>
              <a:t>void</a:t>
            </a:r>
            <a:r>
              <a:rPr lang="fr-FR" sz="1400" dirty="0"/>
              <a:t> setup() </a:t>
            </a:r>
          </a:p>
          <a:p>
            <a:r>
              <a:rPr lang="fr-FR" sz="1400" dirty="0"/>
              <a:t>{ </a:t>
            </a:r>
          </a:p>
          <a:p>
            <a:r>
              <a:rPr lang="fr-FR" sz="1400" dirty="0"/>
              <a:t>  </a:t>
            </a:r>
            <a:r>
              <a:rPr lang="fr-FR" sz="1400" dirty="0" err="1"/>
              <a:t>Serial.begin</a:t>
            </a:r>
            <a:r>
              <a:rPr lang="fr-FR" sz="1400" dirty="0"/>
              <a:t>(9600);} </a:t>
            </a:r>
          </a:p>
          <a:p>
            <a:r>
              <a:rPr lang="fr-FR" sz="1400" dirty="0"/>
              <a:t> </a:t>
            </a:r>
          </a:p>
          <a:p>
            <a:r>
              <a:rPr lang="fr-FR" sz="1400" dirty="0" err="1"/>
              <a:t>void</a:t>
            </a:r>
            <a:r>
              <a:rPr lang="fr-FR" sz="1400" dirty="0"/>
              <a:t> </a:t>
            </a:r>
            <a:r>
              <a:rPr lang="fr-FR" sz="1400" dirty="0" err="1"/>
              <a:t>loop</a:t>
            </a:r>
            <a:r>
              <a:rPr lang="fr-FR" sz="1400" dirty="0"/>
              <a:t>() </a:t>
            </a:r>
          </a:p>
          <a:p>
            <a:r>
              <a:rPr lang="fr-FR" sz="1400" dirty="0"/>
              <a:t>{</a:t>
            </a:r>
          </a:p>
          <a:p>
            <a:r>
              <a:rPr lang="fr-FR" sz="1400" dirty="0"/>
              <a:t>  // Air flow </a:t>
            </a:r>
            <a:r>
              <a:rPr lang="fr-FR" sz="1400" dirty="0" err="1"/>
              <a:t>measurement</a:t>
            </a:r>
            <a:r>
              <a:rPr lang="fr-FR" sz="1400" dirty="0"/>
              <a:t> IN</a:t>
            </a:r>
          </a:p>
          <a:p>
            <a:r>
              <a:rPr lang="fr-FR" sz="1400" dirty="0"/>
              <a:t>  </a:t>
            </a:r>
            <a:r>
              <a:rPr lang="fr-FR" sz="1400" dirty="0" err="1"/>
              <a:t>FlowValue</a:t>
            </a:r>
            <a:r>
              <a:rPr lang="fr-FR" sz="1400" dirty="0"/>
              <a:t> = </a:t>
            </a:r>
            <a:r>
              <a:rPr lang="fr-FR" sz="1400" dirty="0" err="1"/>
              <a:t>analogRead</a:t>
            </a:r>
            <a:r>
              <a:rPr lang="fr-FR" sz="1400" dirty="0"/>
              <a:t>(</a:t>
            </a:r>
            <a:r>
              <a:rPr lang="fr-FR" sz="1400" dirty="0" err="1"/>
              <a:t>FlowPin</a:t>
            </a:r>
            <a:r>
              <a:rPr lang="fr-FR" sz="1400" dirty="0"/>
              <a:t>)*VREF; </a:t>
            </a:r>
          </a:p>
          <a:p>
            <a:r>
              <a:rPr lang="fr-FR" sz="1400" dirty="0"/>
              <a:t>  </a:t>
            </a:r>
            <a:r>
              <a:rPr lang="fr-FR" sz="1400" dirty="0" err="1"/>
              <a:t>FlowValue</a:t>
            </a:r>
            <a:r>
              <a:rPr lang="fr-FR" sz="1400" dirty="0"/>
              <a:t> = </a:t>
            </a:r>
            <a:r>
              <a:rPr lang="fr-FR" sz="1400" dirty="0" err="1"/>
              <a:t>FlowValue</a:t>
            </a:r>
            <a:r>
              <a:rPr lang="fr-FR" sz="1400" dirty="0"/>
              <a:t> / 1024;</a:t>
            </a:r>
          </a:p>
          <a:p>
            <a:r>
              <a:rPr lang="fr-FR" sz="1400" dirty="0"/>
              <a:t>  </a:t>
            </a:r>
            <a:r>
              <a:rPr lang="fr-FR" sz="1400" b="1" dirty="0" err="1">
                <a:solidFill>
                  <a:srgbClr val="FF0000"/>
                </a:solidFill>
              </a:rPr>
              <a:t>FlowValue</a:t>
            </a:r>
            <a:r>
              <a:rPr lang="fr-FR" sz="1400" b="1" dirty="0">
                <a:solidFill>
                  <a:srgbClr val="FF0000"/>
                </a:solidFill>
              </a:rPr>
              <a:t> = RANGE*(</a:t>
            </a:r>
            <a:r>
              <a:rPr lang="fr-FR" sz="1400" b="1" dirty="0" err="1">
                <a:solidFill>
                  <a:srgbClr val="FF0000"/>
                </a:solidFill>
              </a:rPr>
              <a:t>FlowValue</a:t>
            </a:r>
            <a:r>
              <a:rPr lang="fr-FR" sz="1400" b="1" dirty="0">
                <a:solidFill>
                  <a:srgbClr val="FF0000"/>
                </a:solidFill>
              </a:rPr>
              <a:t> - ZEROVOLTAGE)/(FULLRANGEVOLTAGE - ZEROVOLTAGE);</a:t>
            </a:r>
          </a:p>
          <a:p>
            <a:r>
              <a:rPr lang="fr-FR" sz="1400" dirty="0"/>
              <a:t>  </a:t>
            </a:r>
            <a:r>
              <a:rPr lang="fr-FR" sz="1400" dirty="0" err="1"/>
              <a:t>Serial.println</a:t>
            </a:r>
            <a:r>
              <a:rPr lang="fr-FR" sz="1400" dirty="0"/>
              <a:t>(</a:t>
            </a:r>
            <a:r>
              <a:rPr lang="fr-FR" sz="1400" dirty="0" err="1"/>
              <a:t>FlowValue</a:t>
            </a:r>
            <a:r>
              <a:rPr lang="fr-FR" sz="1400" dirty="0"/>
              <a:t>); </a:t>
            </a:r>
            <a:r>
              <a:rPr lang="fr-FR" sz="1400" dirty="0" err="1"/>
              <a:t>delay</a:t>
            </a:r>
            <a:r>
              <a:rPr lang="fr-FR" sz="1400" dirty="0"/>
              <a:t> (500); </a:t>
            </a:r>
          </a:p>
          <a:p>
            <a:r>
              <a:rPr lang="fr-FR" sz="1400" b="1" dirty="0">
                <a:solidFill>
                  <a:srgbClr val="92D050"/>
                </a:solidFill>
              </a:rPr>
              <a:t>}</a:t>
            </a: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58D3C3-9CFB-4A6D-BD5C-BEFE30F8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327" y="349956"/>
            <a:ext cx="2004237" cy="15130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C01B647-9CB6-4F67-A0EC-F9940C2D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040" y="2206959"/>
            <a:ext cx="530616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2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51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Introduction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9780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But</a:t>
            </a:r>
            <a:r>
              <a:rPr lang="fr-FR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Utilisation d’un </a:t>
            </a:r>
            <a:r>
              <a:rPr lang="fr-FR" dirty="0" err="1"/>
              <a:t>arduino</a:t>
            </a:r>
            <a:r>
              <a:rPr lang="fr-FR" dirty="0"/>
              <a:t> UNO pour récupérer les données mesurées par différents capteurs et/ou piloter des composants.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Comprendre le fonctionnement de l’ARDUINO et sa programmation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Construire son système avec les éléments disponibles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/>
              <a:t>Développer un interface graphique dans Node-RED</a:t>
            </a:r>
            <a:r>
              <a:rPr lang="fr-FR" dirty="0"/>
              <a:t> (on verra si on a le temps, mais probablement pas…)</a:t>
            </a:r>
          </a:p>
        </p:txBody>
      </p:sp>
    </p:spTree>
    <p:extLst>
      <p:ext uri="{BB962C8B-B14F-4D97-AF65-F5344CB8AC3E}">
        <p14:creationId xmlns:p14="http://schemas.microsoft.com/office/powerpoint/2010/main" val="38883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35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Et le reste 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DHT22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humidité et t°</a:t>
            </a:r>
          </a:p>
          <a:p>
            <a:r>
              <a:rPr lang="fr-FR" sz="1200" dirty="0"/>
              <a:t>#</a:t>
            </a:r>
            <a:r>
              <a:rPr lang="fr-FR" sz="1200" dirty="0" err="1"/>
              <a:t>include</a:t>
            </a:r>
            <a:r>
              <a:rPr lang="fr-FR" sz="1200" dirty="0"/>
              <a:t> &lt;</a:t>
            </a:r>
            <a:r>
              <a:rPr lang="fr-FR" sz="1200" dirty="0" err="1"/>
              <a:t>SPI.h</a:t>
            </a:r>
            <a:r>
              <a:rPr lang="fr-FR" sz="1200" dirty="0"/>
              <a:t>&gt;</a:t>
            </a:r>
          </a:p>
          <a:p>
            <a:r>
              <a:rPr lang="fr-FR" sz="1200" dirty="0"/>
              <a:t>#</a:t>
            </a:r>
            <a:r>
              <a:rPr lang="fr-FR" sz="1200" dirty="0" err="1"/>
              <a:t>include</a:t>
            </a:r>
            <a:r>
              <a:rPr lang="fr-FR" sz="1200" dirty="0"/>
              <a:t> "</a:t>
            </a:r>
            <a:r>
              <a:rPr lang="fr-FR" sz="1200" dirty="0" err="1"/>
              <a:t>DHT.h</a:t>
            </a:r>
            <a:r>
              <a:rPr lang="fr-FR" sz="1200" dirty="0"/>
              <a:t>"</a:t>
            </a:r>
          </a:p>
          <a:p>
            <a:r>
              <a:rPr lang="fr-FR" sz="1200" dirty="0"/>
              <a:t>#</a:t>
            </a:r>
            <a:r>
              <a:rPr lang="fr-FR" sz="1200" dirty="0" err="1"/>
              <a:t>define</a:t>
            </a:r>
            <a:r>
              <a:rPr lang="fr-FR" sz="1200" dirty="0"/>
              <a:t> DHTPIN1 7     // Digital Pin DHT1</a:t>
            </a:r>
          </a:p>
          <a:p>
            <a:r>
              <a:rPr lang="fr-FR" sz="1200" dirty="0"/>
              <a:t>#</a:t>
            </a:r>
            <a:r>
              <a:rPr lang="fr-FR" sz="1200" dirty="0" err="1"/>
              <a:t>define</a:t>
            </a:r>
            <a:r>
              <a:rPr lang="fr-FR" sz="1200" dirty="0"/>
              <a:t> DHTTYPE DHT22   // DHT 22  (AM2302)</a:t>
            </a:r>
          </a:p>
          <a:p>
            <a:r>
              <a:rPr lang="fr-FR" sz="1200" dirty="0"/>
              <a:t>// </a:t>
            </a:r>
            <a:r>
              <a:rPr lang="fr-FR" sz="1200" dirty="0" err="1"/>
              <a:t>Initialize</a:t>
            </a:r>
            <a:r>
              <a:rPr lang="fr-FR" sz="1200" dirty="0"/>
              <a:t> DHT </a:t>
            </a:r>
            <a:r>
              <a:rPr lang="fr-FR" sz="1200" dirty="0" err="1"/>
              <a:t>sensor</a:t>
            </a:r>
            <a:r>
              <a:rPr lang="fr-FR" sz="1200" dirty="0"/>
              <a:t> for normal 16mhz Arduino</a:t>
            </a:r>
          </a:p>
          <a:p>
            <a:r>
              <a:rPr lang="fr-FR" sz="1200" dirty="0"/>
              <a:t>DHT dht1(DHTPIN1, DHTTYPE);</a:t>
            </a:r>
          </a:p>
          <a:p>
            <a:r>
              <a:rPr lang="fr-FR" sz="1200" dirty="0" err="1"/>
              <a:t>float</a:t>
            </a:r>
            <a:r>
              <a:rPr lang="fr-FR" sz="1200" dirty="0"/>
              <a:t> h = 0;</a:t>
            </a:r>
          </a:p>
          <a:p>
            <a:r>
              <a:rPr lang="fr-FR" sz="1200" dirty="0" err="1"/>
              <a:t>float</a:t>
            </a:r>
            <a:r>
              <a:rPr lang="fr-FR" sz="1200" dirty="0"/>
              <a:t> t = 0;</a:t>
            </a:r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setup() {</a:t>
            </a:r>
          </a:p>
          <a:p>
            <a:r>
              <a:rPr lang="fr-FR" sz="1200" dirty="0"/>
              <a:t>  // Open serial communications and </a:t>
            </a:r>
            <a:r>
              <a:rPr lang="fr-FR" sz="1200" dirty="0" err="1"/>
              <a:t>wait</a:t>
            </a:r>
            <a:r>
              <a:rPr lang="fr-FR" sz="1200" dirty="0"/>
              <a:t> for port to open: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Serial.begin</a:t>
            </a:r>
            <a:r>
              <a:rPr lang="fr-FR" sz="1200" dirty="0"/>
              <a:t>(9600);</a:t>
            </a:r>
          </a:p>
          <a:p>
            <a:r>
              <a:rPr lang="fr-FR" sz="1200" dirty="0"/>
              <a:t>  // Init DHT22</a:t>
            </a:r>
          </a:p>
          <a:p>
            <a:r>
              <a:rPr lang="fr-FR" sz="1200" dirty="0"/>
              <a:t>  dht1.begin();  </a:t>
            </a:r>
          </a:p>
          <a:p>
            <a:r>
              <a:rPr lang="fr-FR" sz="1200" dirty="0"/>
              <a:t>}</a:t>
            </a:r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</a:t>
            </a:r>
            <a:r>
              <a:rPr lang="fr-FR" sz="1200" dirty="0" err="1"/>
              <a:t>loop</a:t>
            </a:r>
            <a:r>
              <a:rPr lang="fr-FR" sz="1200" dirty="0"/>
              <a:t>() {</a:t>
            </a:r>
          </a:p>
          <a:p>
            <a:r>
              <a:rPr lang="fr-FR" sz="1200" dirty="0"/>
              <a:t>          // Reading </a:t>
            </a:r>
            <a:r>
              <a:rPr lang="fr-FR" sz="1200" dirty="0" err="1"/>
              <a:t>temperature</a:t>
            </a:r>
            <a:r>
              <a:rPr lang="fr-FR" sz="1200" dirty="0"/>
              <a:t> and </a:t>
            </a:r>
            <a:r>
              <a:rPr lang="fr-FR" sz="1200" dirty="0" err="1"/>
              <a:t>humidity</a:t>
            </a:r>
            <a:r>
              <a:rPr lang="fr-FR" sz="1200" dirty="0"/>
              <a:t> of the first </a:t>
            </a:r>
            <a:r>
              <a:rPr lang="fr-FR" sz="1200" dirty="0" err="1"/>
              <a:t>sensor</a:t>
            </a:r>
            <a:endParaRPr lang="fr-FR" sz="1200" dirty="0"/>
          </a:p>
          <a:p>
            <a:r>
              <a:rPr lang="fr-FR" sz="1200" dirty="0"/>
              <a:t>          h = dht1.readHumidity();</a:t>
            </a:r>
          </a:p>
          <a:p>
            <a:r>
              <a:rPr lang="fr-FR" sz="1200" dirty="0"/>
              <a:t>          t = dht1.readTemperature();  </a:t>
            </a:r>
          </a:p>
          <a:p>
            <a:r>
              <a:rPr lang="fr-FR" sz="1200" dirty="0"/>
              <a:t>          // Check if </a:t>
            </a:r>
            <a:r>
              <a:rPr lang="fr-FR" sz="1200" dirty="0" err="1"/>
              <a:t>any</a:t>
            </a:r>
            <a:r>
              <a:rPr lang="fr-FR" sz="1200" dirty="0"/>
              <a:t> </a:t>
            </a:r>
            <a:r>
              <a:rPr lang="fr-FR" sz="1200" dirty="0" err="1"/>
              <a:t>reads</a:t>
            </a:r>
            <a:r>
              <a:rPr lang="fr-FR" sz="1200" dirty="0"/>
              <a:t> </a:t>
            </a:r>
            <a:r>
              <a:rPr lang="fr-FR" sz="1200" dirty="0" err="1"/>
              <a:t>failed</a:t>
            </a:r>
            <a:r>
              <a:rPr lang="fr-FR" sz="1200" dirty="0"/>
              <a:t> and exit </a:t>
            </a:r>
            <a:r>
              <a:rPr lang="fr-FR" sz="1200" dirty="0" err="1"/>
              <a:t>early</a:t>
            </a:r>
            <a:r>
              <a:rPr lang="fr-FR" sz="1200" dirty="0"/>
              <a:t> (to </a:t>
            </a:r>
            <a:r>
              <a:rPr lang="fr-FR" sz="1200" dirty="0" err="1"/>
              <a:t>try</a:t>
            </a:r>
            <a:r>
              <a:rPr lang="fr-FR" sz="1200" dirty="0"/>
              <a:t> </a:t>
            </a:r>
            <a:r>
              <a:rPr lang="fr-FR" sz="1200" dirty="0" err="1"/>
              <a:t>again</a:t>
            </a:r>
            <a:r>
              <a:rPr lang="fr-FR" sz="1200" dirty="0"/>
              <a:t>).</a:t>
            </a:r>
          </a:p>
          <a:p>
            <a:r>
              <a:rPr lang="fr-FR" sz="1200" dirty="0"/>
              <a:t>          if (</a:t>
            </a:r>
            <a:r>
              <a:rPr lang="fr-FR" sz="1200" dirty="0" err="1"/>
              <a:t>isnan</a:t>
            </a:r>
            <a:r>
              <a:rPr lang="fr-FR" sz="1200" dirty="0"/>
              <a:t>(h) || </a:t>
            </a:r>
            <a:r>
              <a:rPr lang="fr-FR" sz="1200" dirty="0" err="1"/>
              <a:t>isnan</a:t>
            </a:r>
            <a:r>
              <a:rPr lang="fr-FR" sz="1200" dirty="0"/>
              <a:t>(t)) {</a:t>
            </a:r>
          </a:p>
          <a:p>
            <a:r>
              <a:rPr lang="fr-FR" sz="1200" dirty="0"/>
              <a:t>            </a:t>
            </a:r>
            <a:r>
              <a:rPr lang="fr-FR" sz="1200" dirty="0" err="1"/>
              <a:t>Serial.println</a:t>
            </a:r>
            <a:r>
              <a:rPr lang="fr-FR" sz="1200" dirty="0"/>
              <a:t>("</a:t>
            </a:r>
            <a:r>
              <a:rPr lang="fr-FR" sz="1200" dirty="0" err="1"/>
              <a:t>Failed</a:t>
            </a:r>
            <a:r>
              <a:rPr lang="fr-FR" sz="1200" dirty="0"/>
              <a:t> to </a:t>
            </a:r>
            <a:r>
              <a:rPr lang="fr-FR" sz="1200" dirty="0" err="1"/>
              <a:t>read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DHT </a:t>
            </a:r>
            <a:r>
              <a:rPr lang="fr-FR" sz="1200" dirty="0" err="1"/>
              <a:t>sensor</a:t>
            </a:r>
            <a:r>
              <a:rPr lang="fr-FR" sz="1200" dirty="0"/>
              <a:t>!");</a:t>
            </a:r>
          </a:p>
          <a:p>
            <a:r>
              <a:rPr lang="fr-FR" sz="1200" dirty="0"/>
              <a:t>            return;</a:t>
            </a:r>
          </a:p>
          <a:p>
            <a:r>
              <a:rPr lang="fr-FR" sz="1200" dirty="0"/>
              <a:t>          }</a:t>
            </a:r>
          </a:p>
          <a:p>
            <a:r>
              <a:rPr lang="fr-FR" sz="1200" dirty="0"/>
              <a:t>          </a:t>
            </a:r>
            <a:r>
              <a:rPr lang="fr-FR" sz="1200" dirty="0" err="1"/>
              <a:t>Serial.print</a:t>
            </a:r>
            <a:r>
              <a:rPr lang="fr-FR" sz="1200" dirty="0"/>
              <a:t>(h);</a:t>
            </a:r>
          </a:p>
          <a:p>
            <a:r>
              <a:rPr lang="fr-FR" sz="1200" dirty="0"/>
              <a:t>          </a:t>
            </a:r>
            <a:r>
              <a:rPr lang="fr-FR" sz="1200" dirty="0" err="1"/>
              <a:t>Serial.print</a:t>
            </a:r>
            <a:r>
              <a:rPr lang="fr-FR" sz="1200" dirty="0"/>
              <a:t>("\t");</a:t>
            </a:r>
          </a:p>
          <a:p>
            <a:r>
              <a:rPr lang="fr-FR" sz="1200" dirty="0"/>
              <a:t>          </a:t>
            </a:r>
            <a:r>
              <a:rPr lang="fr-FR" sz="1200" dirty="0" err="1"/>
              <a:t>Serial.println</a:t>
            </a:r>
            <a:r>
              <a:rPr lang="fr-FR" sz="1200" dirty="0"/>
              <a:t>(t);</a:t>
            </a:r>
          </a:p>
          <a:p>
            <a:r>
              <a:rPr lang="fr-FR" sz="1200" dirty="0"/>
              <a:t>          </a:t>
            </a:r>
            <a:r>
              <a:rPr lang="fr-FR" sz="1200" dirty="0" err="1"/>
              <a:t>delay</a:t>
            </a:r>
            <a:r>
              <a:rPr lang="fr-FR" sz="1200" dirty="0"/>
              <a:t>(1000);</a:t>
            </a:r>
          </a:p>
          <a:p>
            <a:r>
              <a:rPr lang="fr-FR" sz="1200" dirty="0"/>
              <a:t>}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05637E6-89D0-4564-AC46-35B354DF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74" y="195150"/>
            <a:ext cx="1507522" cy="1031026"/>
          </a:xfrm>
          <a:prstGeom prst="rect">
            <a:avLst/>
          </a:prstGeom>
          <a:ln w="38100">
            <a:solidFill>
              <a:srgbClr val="A4BAE3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68F968-D81F-46D8-A913-126C4A0B36BE}"/>
              </a:ext>
            </a:extLst>
          </p:cNvPr>
          <p:cNvSpPr txBox="1"/>
          <p:nvPr/>
        </p:nvSpPr>
        <p:spPr>
          <a:xfrm>
            <a:off x="5638469" y="1939895"/>
            <a:ext cx="40713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a besoin d’une librairie spéciale </a:t>
            </a:r>
            <a:r>
              <a:rPr lang="fr-FR" dirty="0" err="1"/>
              <a:t>DHT.h</a:t>
            </a:r>
            <a:endParaRPr lang="fr-FR" dirty="0"/>
          </a:p>
          <a:p>
            <a:r>
              <a:rPr lang="fr-FR" dirty="0"/>
              <a:t>Branchement: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Rouge sur 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Noir sur </a:t>
            </a:r>
            <a:r>
              <a:rPr lang="fr-FR" dirty="0" err="1"/>
              <a:t>gnd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Vert sur pin 7</a:t>
            </a:r>
          </a:p>
        </p:txBody>
      </p:sp>
    </p:spTree>
    <p:extLst>
      <p:ext uri="{BB962C8B-B14F-4D97-AF65-F5344CB8AC3E}">
        <p14:creationId xmlns:p14="http://schemas.microsoft.com/office/powerpoint/2010/main" val="129127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35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Et le reste 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HM1500  humidité</a:t>
            </a:r>
          </a:p>
          <a:p>
            <a:r>
              <a:rPr lang="fr-FR" b="1" dirty="0"/>
              <a:t>// </a:t>
            </a:r>
            <a:r>
              <a:rPr lang="fr-FR" b="1" dirty="0" err="1"/>
              <a:t>Humidity</a:t>
            </a:r>
            <a:r>
              <a:rPr lang="fr-FR" b="1" dirty="0"/>
              <a:t> </a:t>
            </a:r>
            <a:r>
              <a:rPr lang="fr-FR" b="1" dirty="0" err="1"/>
              <a:t>sensor</a:t>
            </a:r>
            <a:r>
              <a:rPr lang="fr-FR" b="1" dirty="0"/>
              <a:t> HM1500LF</a:t>
            </a:r>
          </a:p>
          <a:p>
            <a:r>
              <a:rPr lang="fr-FR" b="1" dirty="0" err="1"/>
              <a:t>int</a:t>
            </a:r>
            <a:r>
              <a:rPr lang="fr-FR" b="1" dirty="0"/>
              <a:t> </a:t>
            </a:r>
            <a:r>
              <a:rPr lang="fr-FR" b="1" dirty="0" err="1"/>
              <a:t>HsensorPin</a:t>
            </a:r>
            <a:r>
              <a:rPr lang="fr-FR" b="1" dirty="0"/>
              <a:t>=A4;</a:t>
            </a:r>
          </a:p>
          <a:p>
            <a:r>
              <a:rPr lang="fr-FR" b="1" dirty="0" err="1"/>
              <a:t>float</a:t>
            </a:r>
            <a:r>
              <a:rPr lang="fr-FR" b="1" dirty="0"/>
              <a:t> </a:t>
            </a:r>
            <a:r>
              <a:rPr lang="fr-FR" b="1" dirty="0" err="1"/>
              <a:t>val_h</a:t>
            </a:r>
            <a:r>
              <a:rPr lang="fr-FR" b="1" dirty="0"/>
              <a:t> = 0; </a:t>
            </a:r>
          </a:p>
          <a:p>
            <a:endParaRPr lang="fr-FR" b="1" dirty="0"/>
          </a:p>
          <a:p>
            <a:r>
              <a:rPr lang="fr-FR" b="1" dirty="0" err="1"/>
              <a:t>void</a:t>
            </a:r>
            <a:r>
              <a:rPr lang="fr-FR" b="1" dirty="0"/>
              <a:t> setup() </a:t>
            </a:r>
          </a:p>
          <a:p>
            <a:r>
              <a:rPr lang="fr-FR" b="1" dirty="0"/>
              <a:t>{ </a:t>
            </a:r>
          </a:p>
          <a:p>
            <a:r>
              <a:rPr lang="fr-FR" b="1" dirty="0"/>
              <a:t>  </a:t>
            </a:r>
            <a:r>
              <a:rPr lang="fr-FR" b="1" dirty="0" err="1"/>
              <a:t>Serial.begin</a:t>
            </a:r>
            <a:r>
              <a:rPr lang="fr-FR" b="1" dirty="0"/>
              <a:t>(9600); </a:t>
            </a:r>
          </a:p>
          <a:p>
            <a:r>
              <a:rPr lang="fr-FR" b="1" dirty="0"/>
              <a:t>} </a:t>
            </a:r>
          </a:p>
          <a:p>
            <a:r>
              <a:rPr lang="fr-FR" b="1" dirty="0"/>
              <a:t> </a:t>
            </a:r>
          </a:p>
          <a:p>
            <a:r>
              <a:rPr lang="fr-FR" b="1" dirty="0" err="1"/>
              <a:t>void</a:t>
            </a:r>
            <a:r>
              <a:rPr lang="fr-FR" b="1" dirty="0"/>
              <a:t> </a:t>
            </a:r>
            <a:r>
              <a:rPr lang="fr-FR" b="1" dirty="0" err="1"/>
              <a:t>loop</a:t>
            </a:r>
            <a:r>
              <a:rPr lang="fr-FR" b="1" dirty="0"/>
              <a:t>() </a:t>
            </a:r>
          </a:p>
          <a:p>
            <a:r>
              <a:rPr lang="fr-FR" b="1" dirty="0"/>
              <a:t>{</a:t>
            </a:r>
          </a:p>
          <a:p>
            <a:r>
              <a:rPr lang="fr-FR" b="1" dirty="0"/>
              <a:t>  // Reading </a:t>
            </a:r>
            <a:r>
              <a:rPr lang="fr-FR" b="1" dirty="0" err="1"/>
              <a:t>humidity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HM1500LF</a:t>
            </a:r>
          </a:p>
          <a:p>
            <a:r>
              <a:rPr lang="fr-FR" b="1" dirty="0"/>
              <a:t>  </a:t>
            </a:r>
            <a:r>
              <a:rPr lang="fr-FR" b="1" dirty="0" err="1"/>
              <a:t>val_h</a:t>
            </a:r>
            <a:r>
              <a:rPr lang="fr-FR" b="1" dirty="0"/>
              <a:t> = </a:t>
            </a:r>
            <a:r>
              <a:rPr lang="fr-FR" b="1" dirty="0" err="1"/>
              <a:t>analogRead</a:t>
            </a:r>
            <a:r>
              <a:rPr lang="fr-FR" b="1" dirty="0"/>
              <a:t>(</a:t>
            </a:r>
            <a:r>
              <a:rPr lang="fr-FR" b="1" dirty="0" err="1"/>
              <a:t>HsensorPin</a:t>
            </a:r>
            <a:r>
              <a:rPr lang="fr-FR" b="1" dirty="0"/>
              <a:t>); </a:t>
            </a:r>
          </a:p>
          <a:p>
            <a:r>
              <a:rPr lang="fr-FR" b="1" dirty="0"/>
              <a:t>  </a:t>
            </a:r>
            <a:r>
              <a:rPr lang="fr-FR" b="1" dirty="0" err="1"/>
              <a:t>val_h</a:t>
            </a:r>
            <a:r>
              <a:rPr lang="fr-FR" b="1" dirty="0"/>
              <a:t> = (</a:t>
            </a:r>
            <a:r>
              <a:rPr lang="fr-FR" b="1" dirty="0" err="1"/>
              <a:t>val_h</a:t>
            </a:r>
            <a:r>
              <a:rPr lang="fr-FR" b="1" dirty="0"/>
              <a:t>*5/1023) * 38.9 - 41.939;</a:t>
            </a:r>
          </a:p>
          <a:p>
            <a:r>
              <a:rPr lang="fr-FR" b="1" dirty="0"/>
              <a:t>  </a:t>
            </a:r>
            <a:r>
              <a:rPr lang="fr-FR" b="1" dirty="0" err="1"/>
              <a:t>Serial.println</a:t>
            </a:r>
            <a:r>
              <a:rPr lang="fr-FR" b="1" dirty="0"/>
              <a:t>(</a:t>
            </a:r>
            <a:r>
              <a:rPr lang="fr-FR" b="1" dirty="0" err="1"/>
              <a:t>val_h</a:t>
            </a:r>
            <a:r>
              <a:rPr lang="fr-FR" b="1" dirty="0"/>
              <a:t>); </a:t>
            </a:r>
          </a:p>
          <a:p>
            <a:r>
              <a:rPr lang="fr-FR" b="1" dirty="0"/>
              <a:t>  </a:t>
            </a:r>
            <a:r>
              <a:rPr lang="fr-FR" b="1" dirty="0" err="1"/>
              <a:t>delay</a:t>
            </a:r>
            <a:r>
              <a:rPr lang="fr-FR" b="1" dirty="0"/>
              <a:t> (500); </a:t>
            </a:r>
          </a:p>
          <a:p>
            <a:r>
              <a:rPr lang="fr-FR" b="1" dirty="0"/>
              <a:t>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6ADE09-175D-4247-A6B6-84B0A2BA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13" y="492191"/>
            <a:ext cx="2034482" cy="471568"/>
          </a:xfrm>
          <a:prstGeom prst="rect">
            <a:avLst/>
          </a:prstGeom>
          <a:ln w="38100">
            <a:solidFill>
              <a:srgbClr val="F7C7A6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8F104FC-10E1-4E90-A0EF-C02271EE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516" y="1259071"/>
            <a:ext cx="3639058" cy="13146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58F332D-1038-4504-9F3F-39284044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568" y="2869016"/>
            <a:ext cx="6425727" cy="18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4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235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Et le reste 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99FF"/>
                </a:solidFill>
                <a:sym typeface="Wingdings" panose="05000000000000000000" pitchFamily="2" charset="2"/>
              </a:rPr>
              <a:t>Switch  interrupteur</a:t>
            </a:r>
            <a:endParaRPr lang="fr-FR" dirty="0">
              <a:solidFill>
                <a:srgbClr val="FF99FF"/>
              </a:solidFill>
            </a:endParaRPr>
          </a:p>
          <a:p>
            <a:r>
              <a:rPr lang="fr-FR" sz="1600" dirty="0" err="1"/>
              <a:t>int</a:t>
            </a:r>
            <a:r>
              <a:rPr lang="fr-FR" sz="1600" dirty="0"/>
              <a:t> </a:t>
            </a:r>
            <a:r>
              <a:rPr lang="fr-FR" sz="1600" dirty="0" err="1"/>
              <a:t>SwitchPin</a:t>
            </a:r>
            <a:r>
              <a:rPr lang="fr-FR" sz="1600" dirty="0"/>
              <a:t> = 4; </a:t>
            </a:r>
          </a:p>
          <a:p>
            <a:r>
              <a:rPr lang="fr-FR" sz="1600" dirty="0" err="1"/>
              <a:t>bool</a:t>
            </a:r>
            <a:r>
              <a:rPr lang="fr-FR" sz="1600" dirty="0"/>
              <a:t> </a:t>
            </a:r>
            <a:r>
              <a:rPr lang="fr-FR" sz="1600" dirty="0" err="1"/>
              <a:t>SwitchAnswer</a:t>
            </a:r>
            <a:r>
              <a:rPr lang="fr-FR" sz="1600" dirty="0"/>
              <a:t> = false;</a:t>
            </a:r>
          </a:p>
          <a:p>
            <a:r>
              <a:rPr lang="fr-FR" sz="1600" dirty="0" err="1"/>
              <a:t>int</a:t>
            </a:r>
            <a:r>
              <a:rPr lang="fr-FR" sz="1600" dirty="0"/>
              <a:t> </a:t>
            </a:r>
            <a:r>
              <a:rPr lang="fr-FR" sz="1600" dirty="0" err="1"/>
              <a:t>LEDpin</a:t>
            </a:r>
            <a:r>
              <a:rPr lang="fr-FR" sz="1600" dirty="0"/>
              <a:t> = 13;</a:t>
            </a:r>
          </a:p>
          <a:p>
            <a:endParaRPr lang="fr-FR" sz="1600" dirty="0"/>
          </a:p>
          <a:p>
            <a:r>
              <a:rPr lang="fr-FR" sz="1600" dirty="0" err="1"/>
              <a:t>void</a:t>
            </a:r>
            <a:r>
              <a:rPr lang="fr-FR" sz="1600" dirty="0"/>
              <a:t> setup() {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Serial.begin</a:t>
            </a:r>
            <a:r>
              <a:rPr lang="fr-FR" sz="1600" dirty="0"/>
              <a:t>(9600); 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pinMode</a:t>
            </a:r>
            <a:r>
              <a:rPr lang="fr-FR" sz="1600" dirty="0"/>
              <a:t>(</a:t>
            </a:r>
            <a:r>
              <a:rPr lang="fr-FR" sz="1600" dirty="0" err="1"/>
              <a:t>SwitchPin</a:t>
            </a:r>
            <a:r>
              <a:rPr lang="fr-FR" sz="1600" dirty="0"/>
              <a:t>, OUTPUT);  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pinMode</a:t>
            </a:r>
            <a:r>
              <a:rPr lang="fr-FR" sz="1600" dirty="0"/>
              <a:t>(</a:t>
            </a:r>
            <a:r>
              <a:rPr lang="fr-FR" sz="1600" dirty="0" err="1"/>
              <a:t>LEDpin</a:t>
            </a:r>
            <a:r>
              <a:rPr lang="fr-FR" sz="1600" dirty="0"/>
              <a:t>, OUTPUT);</a:t>
            </a:r>
          </a:p>
          <a:p>
            <a:r>
              <a:rPr lang="fr-FR" sz="1600" dirty="0"/>
              <a:t>}</a:t>
            </a:r>
          </a:p>
          <a:p>
            <a:endParaRPr lang="fr-FR" sz="1600" dirty="0"/>
          </a:p>
          <a:p>
            <a:r>
              <a:rPr lang="fr-FR" sz="1600" dirty="0" err="1"/>
              <a:t>void</a:t>
            </a:r>
            <a:r>
              <a:rPr lang="fr-FR" sz="1600" dirty="0"/>
              <a:t> </a:t>
            </a:r>
            <a:r>
              <a:rPr lang="fr-FR" sz="1600" dirty="0" err="1"/>
              <a:t>loop</a:t>
            </a:r>
            <a:r>
              <a:rPr lang="fr-FR" sz="1600" dirty="0"/>
              <a:t>() {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SwitchAnswer</a:t>
            </a:r>
            <a:r>
              <a:rPr lang="fr-FR" sz="1600" dirty="0"/>
              <a:t> = </a:t>
            </a:r>
            <a:r>
              <a:rPr lang="fr-FR" sz="1600" dirty="0" err="1"/>
              <a:t>digitalRead</a:t>
            </a:r>
            <a:r>
              <a:rPr lang="fr-FR" sz="1600" dirty="0"/>
              <a:t>(</a:t>
            </a:r>
            <a:r>
              <a:rPr lang="fr-FR" sz="1600" dirty="0" err="1"/>
              <a:t>SwitchPin</a:t>
            </a:r>
            <a:r>
              <a:rPr lang="fr-FR" sz="1600" dirty="0"/>
              <a:t>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Serial.print</a:t>
            </a:r>
            <a:r>
              <a:rPr lang="fr-FR" sz="1600" dirty="0"/>
              <a:t>(</a:t>
            </a:r>
            <a:r>
              <a:rPr lang="fr-FR" sz="1600" dirty="0" err="1"/>
              <a:t>SwitchAnswer</a:t>
            </a:r>
            <a:r>
              <a:rPr lang="fr-FR" sz="1600" dirty="0"/>
              <a:t>);</a:t>
            </a:r>
          </a:p>
          <a:p>
            <a:r>
              <a:rPr lang="fr-FR" sz="1600" dirty="0"/>
              <a:t>  if (</a:t>
            </a:r>
            <a:r>
              <a:rPr lang="fr-FR" sz="1600" dirty="0" err="1"/>
              <a:t>SwitchAnswer</a:t>
            </a:r>
            <a:r>
              <a:rPr lang="fr-FR" sz="1600" dirty="0"/>
              <a:t> == HIGH){</a:t>
            </a:r>
          </a:p>
          <a:p>
            <a:r>
              <a:rPr lang="fr-FR" sz="1600" dirty="0"/>
              <a:t>  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LEDpin</a:t>
            </a:r>
            <a:r>
              <a:rPr lang="fr-FR" sz="1600" dirty="0"/>
              <a:t>, HIGH);</a:t>
            </a:r>
          </a:p>
          <a:p>
            <a:r>
              <a:rPr lang="fr-FR" sz="1600" dirty="0"/>
              <a:t>    </a:t>
            </a:r>
            <a:r>
              <a:rPr lang="fr-FR" sz="1600" dirty="0" err="1"/>
              <a:t>Serial.println</a:t>
            </a:r>
            <a:r>
              <a:rPr lang="fr-FR" sz="1600" dirty="0"/>
              <a:t>(" Switch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opened</a:t>
            </a:r>
            <a:r>
              <a:rPr lang="fr-FR" sz="1600" dirty="0"/>
              <a:t>");</a:t>
            </a:r>
          </a:p>
          <a:p>
            <a:r>
              <a:rPr lang="fr-FR" sz="1600" dirty="0"/>
              <a:t>  }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else</a:t>
            </a:r>
            <a:r>
              <a:rPr lang="fr-FR" sz="1600" dirty="0"/>
              <a:t> {</a:t>
            </a:r>
          </a:p>
          <a:p>
            <a:r>
              <a:rPr lang="fr-FR" sz="1600" dirty="0"/>
              <a:t>  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LEDpin</a:t>
            </a:r>
            <a:r>
              <a:rPr lang="fr-FR" sz="1600" dirty="0"/>
              <a:t>, LOW);</a:t>
            </a:r>
          </a:p>
          <a:p>
            <a:r>
              <a:rPr lang="fr-FR" sz="1600" dirty="0"/>
              <a:t>    </a:t>
            </a:r>
            <a:r>
              <a:rPr lang="fr-FR" sz="1600" dirty="0" err="1"/>
              <a:t>Serial.println</a:t>
            </a:r>
            <a:r>
              <a:rPr lang="fr-FR" sz="1600" dirty="0"/>
              <a:t>(" Switch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closed</a:t>
            </a:r>
            <a:r>
              <a:rPr lang="fr-FR" sz="1600" dirty="0"/>
              <a:t>");</a:t>
            </a:r>
          </a:p>
          <a:p>
            <a:r>
              <a:rPr lang="fr-FR" sz="1600" dirty="0"/>
              <a:t>  }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delay</a:t>
            </a:r>
            <a:r>
              <a:rPr lang="fr-FR" sz="1600" dirty="0"/>
              <a:t> (1000);</a:t>
            </a:r>
          </a:p>
          <a:p>
            <a:r>
              <a:rPr lang="fr-FR" sz="1600" dirty="0"/>
              <a:t>}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7CB93A6-D22A-458D-A143-2347B0100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0336"/>
          <a:stretch/>
        </p:blipFill>
        <p:spPr>
          <a:xfrm>
            <a:off x="4905286" y="195150"/>
            <a:ext cx="1075710" cy="1902926"/>
          </a:xfrm>
          <a:prstGeom prst="rect">
            <a:avLst/>
          </a:prstGeom>
          <a:ln w="38100">
            <a:solidFill>
              <a:srgbClr val="FF99FF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1E34BC7-253F-4297-98EF-DF722D093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51" y="209742"/>
            <a:ext cx="2245536" cy="2954652"/>
          </a:xfrm>
          <a:prstGeom prst="rect">
            <a:avLst/>
          </a:prstGeom>
          <a:ln w="38100">
            <a:solidFill>
              <a:srgbClr val="FF99FF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F75E70-AE61-4D8B-AF4A-3DEEB6D3EB1F}"/>
              </a:ext>
            </a:extLst>
          </p:cNvPr>
          <p:cNvSpPr txBox="1"/>
          <p:nvPr/>
        </p:nvSpPr>
        <p:spPr>
          <a:xfrm>
            <a:off x="6224112" y="114661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58BE16-A184-4884-B7C8-6CDCBE1742B7}"/>
              </a:ext>
            </a:extLst>
          </p:cNvPr>
          <p:cNvSpPr txBox="1"/>
          <p:nvPr/>
        </p:nvSpPr>
        <p:spPr>
          <a:xfrm>
            <a:off x="5211179" y="3413382"/>
            <a:ext cx="2703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Branchement</a:t>
            </a:r>
            <a:r>
              <a:rPr lang="fr-FR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câble sur 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L’autre sur pin digitale 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3237F9-ADA8-4713-BDCD-64EC92A7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679" y="4410304"/>
            <a:ext cx="3851509" cy="21722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7AF379-5EED-48B2-AC30-E6AB31ED195B}"/>
              </a:ext>
            </a:extLst>
          </p:cNvPr>
          <p:cNvSpPr txBox="1"/>
          <p:nvPr/>
        </p:nvSpPr>
        <p:spPr>
          <a:xfrm>
            <a:off x="8366333" y="3639937"/>
            <a:ext cx="333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Comment utiliser un tel capteur ?</a:t>
            </a:r>
          </a:p>
        </p:txBody>
      </p:sp>
    </p:spTree>
    <p:extLst>
      <p:ext uri="{BB962C8B-B14F-4D97-AF65-F5344CB8AC3E}">
        <p14:creationId xmlns:p14="http://schemas.microsoft.com/office/powerpoint/2010/main" val="16133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91669" y="-24484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BONUS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DC72CF5-E26A-419D-B4FC-1CBF74E745E2}"/>
              </a:ext>
            </a:extLst>
          </p:cNvPr>
          <p:cNvSpPr txBox="1"/>
          <p:nvPr/>
        </p:nvSpPr>
        <p:spPr>
          <a:xfrm>
            <a:off x="115505" y="623727"/>
            <a:ext cx="755861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Feu tricolore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sz="1600" dirty="0" err="1"/>
              <a:t>int</a:t>
            </a:r>
            <a:r>
              <a:rPr lang="fr-FR" sz="1600" dirty="0"/>
              <a:t> </a:t>
            </a:r>
            <a:r>
              <a:rPr lang="fr-FR" sz="1600" dirty="0" err="1"/>
              <a:t>pinRed</a:t>
            </a:r>
            <a:r>
              <a:rPr lang="fr-FR" sz="1600" dirty="0"/>
              <a:t> = 10;</a:t>
            </a:r>
          </a:p>
          <a:p>
            <a:r>
              <a:rPr lang="fr-FR" sz="1600" dirty="0" err="1"/>
              <a:t>int</a:t>
            </a:r>
            <a:r>
              <a:rPr lang="fr-FR" sz="1600" dirty="0"/>
              <a:t> </a:t>
            </a:r>
            <a:r>
              <a:rPr lang="fr-FR" sz="1600" dirty="0" err="1"/>
              <a:t>pinYellow</a:t>
            </a:r>
            <a:r>
              <a:rPr lang="fr-FR" sz="1600" dirty="0"/>
              <a:t> = 8;</a:t>
            </a:r>
          </a:p>
          <a:p>
            <a:r>
              <a:rPr lang="fr-FR" sz="1600" dirty="0" err="1"/>
              <a:t>int</a:t>
            </a:r>
            <a:r>
              <a:rPr lang="fr-FR" sz="1600" dirty="0"/>
              <a:t> </a:t>
            </a:r>
            <a:r>
              <a:rPr lang="fr-FR" sz="1600" dirty="0" err="1"/>
              <a:t>pinGreen</a:t>
            </a:r>
            <a:r>
              <a:rPr lang="fr-FR" sz="1600" dirty="0"/>
              <a:t> = 6;</a:t>
            </a:r>
          </a:p>
          <a:p>
            <a:endParaRPr lang="fr-FR" sz="1600" dirty="0"/>
          </a:p>
          <a:p>
            <a:r>
              <a:rPr lang="fr-FR" sz="1600" dirty="0" err="1"/>
              <a:t>void</a:t>
            </a:r>
            <a:r>
              <a:rPr lang="fr-FR" sz="1600" dirty="0"/>
              <a:t> setup() {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pinMode</a:t>
            </a:r>
            <a:r>
              <a:rPr lang="fr-FR" sz="1600" dirty="0"/>
              <a:t>(</a:t>
            </a:r>
            <a:r>
              <a:rPr lang="fr-FR" sz="1600" dirty="0" err="1"/>
              <a:t>pinRed,OUTPUT</a:t>
            </a:r>
            <a:r>
              <a:rPr lang="fr-FR" sz="1600" dirty="0"/>
              <a:t>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pinMode</a:t>
            </a:r>
            <a:r>
              <a:rPr lang="fr-FR" sz="1600" dirty="0"/>
              <a:t>(</a:t>
            </a:r>
            <a:r>
              <a:rPr lang="fr-FR" sz="1600" dirty="0" err="1"/>
              <a:t>pinYellow,OUTPUT</a:t>
            </a:r>
            <a:r>
              <a:rPr lang="fr-FR" sz="1600" dirty="0"/>
              <a:t>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pinMode</a:t>
            </a:r>
            <a:r>
              <a:rPr lang="fr-FR" sz="1600" dirty="0"/>
              <a:t>(</a:t>
            </a:r>
            <a:r>
              <a:rPr lang="fr-FR" sz="1600" dirty="0" err="1"/>
              <a:t>pinGreen,OUTPUT</a:t>
            </a:r>
            <a:r>
              <a:rPr lang="fr-FR" sz="1600" dirty="0"/>
              <a:t>);</a:t>
            </a:r>
          </a:p>
          <a:p>
            <a:r>
              <a:rPr lang="fr-FR" sz="1600" dirty="0"/>
              <a:t>}</a:t>
            </a:r>
          </a:p>
          <a:p>
            <a:endParaRPr lang="fr-FR" sz="1600" dirty="0"/>
          </a:p>
          <a:p>
            <a:r>
              <a:rPr lang="fr-FR" sz="1600" dirty="0" err="1"/>
              <a:t>void</a:t>
            </a:r>
            <a:r>
              <a:rPr lang="fr-FR" sz="1600" dirty="0"/>
              <a:t> </a:t>
            </a:r>
            <a:r>
              <a:rPr lang="fr-FR" sz="1600" dirty="0" err="1"/>
              <a:t>loop</a:t>
            </a:r>
            <a:r>
              <a:rPr lang="fr-FR" sz="1600" dirty="0"/>
              <a:t>() {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pinRed</a:t>
            </a:r>
            <a:r>
              <a:rPr lang="fr-FR" sz="1600" dirty="0"/>
              <a:t>, HIGH);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delay</a:t>
            </a:r>
            <a:r>
              <a:rPr lang="fr-FR" sz="1600" dirty="0"/>
              <a:t>(200);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pinYellow</a:t>
            </a:r>
            <a:r>
              <a:rPr lang="fr-FR" sz="1600" dirty="0"/>
              <a:t>, HIGH);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delay</a:t>
            </a:r>
            <a:r>
              <a:rPr lang="fr-FR" sz="1600" dirty="0"/>
              <a:t>(200);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pinGreen</a:t>
            </a:r>
            <a:r>
              <a:rPr lang="fr-FR" sz="1600" dirty="0"/>
              <a:t>, HIGH);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delay</a:t>
            </a:r>
            <a:r>
              <a:rPr lang="fr-FR" sz="1600" dirty="0"/>
              <a:t>(200);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pinGreen</a:t>
            </a:r>
            <a:r>
              <a:rPr lang="fr-FR" sz="1600" dirty="0"/>
              <a:t>, LOW);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delay</a:t>
            </a:r>
            <a:r>
              <a:rPr lang="fr-FR" sz="1600" dirty="0"/>
              <a:t>(200);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pinYellow</a:t>
            </a:r>
            <a:r>
              <a:rPr lang="fr-FR" sz="1600" dirty="0"/>
              <a:t>, LOW);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delay</a:t>
            </a:r>
            <a:r>
              <a:rPr lang="fr-FR" sz="1600" dirty="0"/>
              <a:t>(200);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digitalWrite</a:t>
            </a:r>
            <a:r>
              <a:rPr lang="fr-FR" sz="1600" dirty="0"/>
              <a:t>(</a:t>
            </a:r>
            <a:r>
              <a:rPr lang="fr-FR" sz="1600" dirty="0" err="1"/>
              <a:t>pinRed</a:t>
            </a:r>
            <a:r>
              <a:rPr lang="fr-FR" sz="1600" dirty="0"/>
              <a:t>, LOW);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delay</a:t>
            </a:r>
            <a:r>
              <a:rPr lang="fr-FR" sz="1600" dirty="0"/>
              <a:t>(200);  </a:t>
            </a:r>
          </a:p>
          <a:p>
            <a:r>
              <a:rPr lang="fr-FR" sz="1600" dirty="0"/>
              <a:t>}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58BE16-A184-4884-B7C8-6CDCBE1742B7}"/>
              </a:ext>
            </a:extLst>
          </p:cNvPr>
          <p:cNvSpPr txBox="1"/>
          <p:nvPr/>
        </p:nvSpPr>
        <p:spPr>
          <a:xfrm>
            <a:off x="5211179" y="3413382"/>
            <a:ext cx="3014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Branchement</a:t>
            </a:r>
            <a:r>
              <a:rPr lang="fr-FR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Gnd</a:t>
            </a:r>
            <a:r>
              <a:rPr lang="fr-FR" dirty="0"/>
              <a:t> carte vers </a:t>
            </a:r>
            <a:r>
              <a:rPr lang="fr-FR" dirty="0" err="1"/>
              <a:t>gnd</a:t>
            </a:r>
            <a:r>
              <a:rPr lang="fr-FR" dirty="0"/>
              <a:t> </a:t>
            </a:r>
            <a:r>
              <a:rPr lang="fr-FR" dirty="0" err="1"/>
              <a:t>arduino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 vers pin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Y vers pin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 vers pin 10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33CAFB-2EB5-4DFF-8BBF-4FF10561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252" y="298681"/>
            <a:ext cx="5457742" cy="30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35D72-3C4C-48C8-9C08-3D8D25F9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38829"/>
          </a:xfrm>
        </p:spPr>
        <p:txBody>
          <a:bodyPr/>
          <a:lstStyle/>
          <a:p>
            <a:r>
              <a:rPr lang="fr-FR" dirty="0"/>
              <a:t>Le monitoring 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240F2-FE26-4A8B-8A29-DBACEF1C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66" y="940722"/>
            <a:ext cx="11363633" cy="5224104"/>
          </a:xfrm>
        </p:spPr>
        <p:txBody>
          <a:bodyPr/>
          <a:lstStyle/>
          <a:p>
            <a:r>
              <a:rPr lang="fr-FR" dirty="0"/>
              <a:t>Surveillance des paramètres environnementaux d’une salle. Typiquement : salle propre.</a:t>
            </a:r>
          </a:p>
          <a:p>
            <a:r>
              <a:rPr lang="fr-FR" dirty="0"/>
              <a:t>Au CPPM : développement d’une carte environnementale qui permet de monitorer température, humidité, niveau de poussières, taux de CO2, etc.</a:t>
            </a:r>
          </a:p>
          <a:p>
            <a:r>
              <a:rPr lang="fr-FR" dirty="0"/>
              <a:t>Récupération des données via le protocole Lora et stockage (base de données).</a:t>
            </a:r>
          </a:p>
          <a:p>
            <a:r>
              <a:rPr lang="fr-FR" dirty="0"/>
              <a:t>Affichage des paramètres sur </a:t>
            </a:r>
            <a:r>
              <a:rPr lang="fr-FR" dirty="0" err="1"/>
              <a:t>Grafana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644634-388A-4D46-A6A3-0E42E43D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68" y="3724756"/>
            <a:ext cx="4695383" cy="13901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DF0B15-898A-40AF-9BED-38819D4A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68" y="5301945"/>
            <a:ext cx="4695383" cy="7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79D020-3112-4348-8A14-5B6331AB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28" y="239196"/>
            <a:ext cx="4238784" cy="39137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E7099BC-B383-4F87-9DF5-F53566C7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7725"/>
          </a:xfrm>
        </p:spPr>
        <p:txBody>
          <a:bodyPr/>
          <a:lstStyle/>
          <a:p>
            <a:r>
              <a:rPr lang="fr-FR" dirty="0"/>
              <a:t>Illustrations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6E2FA6-A55E-4649-9D21-260710B7F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36" y="965690"/>
            <a:ext cx="7220286" cy="38051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176C01-492A-4FE8-86E2-4A84E0FB8AB1}"/>
              </a:ext>
            </a:extLst>
          </p:cNvPr>
          <p:cNvSpPr txBox="1"/>
          <p:nvPr/>
        </p:nvSpPr>
        <p:spPr>
          <a:xfrm>
            <a:off x="3796913" y="323479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SPS30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B5CC41-8113-4C5E-8853-985C7A3CF09F}"/>
              </a:ext>
            </a:extLst>
          </p:cNvPr>
          <p:cNvSpPr txBox="1"/>
          <p:nvPr/>
        </p:nvSpPr>
        <p:spPr>
          <a:xfrm>
            <a:off x="6205297" y="3159322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FireBeetle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A21BDA-BF5C-4025-958B-F36E7AF6387E}"/>
              </a:ext>
            </a:extLst>
          </p:cNvPr>
          <p:cNvSpPr txBox="1"/>
          <p:nvPr/>
        </p:nvSpPr>
        <p:spPr>
          <a:xfrm>
            <a:off x="5035833" y="115792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3V/5V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0243A7-0C86-492F-92E8-DCF5BFA479E4}"/>
              </a:ext>
            </a:extLst>
          </p:cNvPr>
          <p:cNvSpPr txBox="1"/>
          <p:nvPr/>
        </p:nvSpPr>
        <p:spPr>
          <a:xfrm>
            <a:off x="1501512" y="2667363"/>
            <a:ext cx="93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MAX31865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15160-A017-4DEA-9D02-1FE5A02A9224}"/>
              </a:ext>
            </a:extLst>
          </p:cNvPr>
          <p:cNvSpPr txBox="1"/>
          <p:nvPr/>
        </p:nvSpPr>
        <p:spPr>
          <a:xfrm>
            <a:off x="-57996" y="3531571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Config. 2, 3, 4 fils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987475-2368-4BCE-82CC-1BA8419CB4C9}"/>
              </a:ext>
            </a:extLst>
          </p:cNvPr>
          <p:cNvSpPr txBox="1"/>
          <p:nvPr/>
        </p:nvSpPr>
        <p:spPr>
          <a:xfrm>
            <a:off x="3640632" y="1434923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BME680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E55D2-1F6C-4A21-BA85-FBF01C91240C}"/>
              </a:ext>
            </a:extLst>
          </p:cNvPr>
          <p:cNvSpPr txBox="1"/>
          <p:nvPr/>
        </p:nvSpPr>
        <p:spPr>
          <a:xfrm>
            <a:off x="580795" y="2085975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I2C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0C71E7-E447-48D1-B521-4CAC796A2FD7}"/>
              </a:ext>
            </a:extLst>
          </p:cNvPr>
          <p:cNvSpPr txBox="1"/>
          <p:nvPr/>
        </p:nvSpPr>
        <p:spPr>
          <a:xfrm>
            <a:off x="1161868" y="4655087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Pt100, Pt1000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20BB98-7B33-4E93-819E-75F3C0E9168D}"/>
              </a:ext>
            </a:extLst>
          </p:cNvPr>
          <p:cNvSpPr txBox="1"/>
          <p:nvPr/>
        </p:nvSpPr>
        <p:spPr>
          <a:xfrm>
            <a:off x="1873392" y="936393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Analog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40831C2-0073-4FA2-99B3-9447AFDF7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47" y="4927120"/>
            <a:ext cx="4682072" cy="1773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9A6BCE-25C6-404C-9691-5B74565E6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32" y="4800113"/>
            <a:ext cx="3973395" cy="19944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9204DD-1D65-41C6-95CA-233A9FC10793}"/>
              </a:ext>
            </a:extLst>
          </p:cNvPr>
          <p:cNvSpPr txBox="1"/>
          <p:nvPr/>
        </p:nvSpPr>
        <p:spPr>
          <a:xfrm>
            <a:off x="10515600" y="3485404"/>
            <a:ext cx="149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EF01D4-FDE6-4D24-9A9A-552314344BF9}"/>
              </a:ext>
            </a:extLst>
          </p:cNvPr>
          <p:cNvSpPr txBox="1"/>
          <p:nvPr/>
        </p:nvSpPr>
        <p:spPr>
          <a:xfrm>
            <a:off x="2971800" y="239196"/>
            <a:ext cx="182357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Pictures and CAD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65A6019-E2BE-4DD2-96AE-D26611637375}"/>
              </a:ext>
            </a:extLst>
          </p:cNvPr>
          <p:cNvSpPr txBox="1"/>
          <p:nvPr/>
        </p:nvSpPr>
        <p:spPr>
          <a:xfrm>
            <a:off x="10858732" y="5611467"/>
            <a:ext cx="92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PCB top</a:t>
            </a:r>
          </a:p>
        </p:txBody>
      </p:sp>
    </p:spTree>
    <p:extLst>
      <p:ext uri="{BB962C8B-B14F-4D97-AF65-F5344CB8AC3E}">
        <p14:creationId xmlns:p14="http://schemas.microsoft.com/office/powerpoint/2010/main" val="17089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099BC-B383-4F87-9DF5-F53566C7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7725"/>
          </a:xfrm>
        </p:spPr>
        <p:txBody>
          <a:bodyPr/>
          <a:lstStyle/>
          <a:p>
            <a:r>
              <a:rPr lang="fr-FR" dirty="0"/>
              <a:t>Illustrations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097232-80A2-4464-9A61-3813E1CF6AD1}"/>
              </a:ext>
            </a:extLst>
          </p:cNvPr>
          <p:cNvSpPr txBox="1"/>
          <p:nvPr/>
        </p:nvSpPr>
        <p:spPr>
          <a:xfrm>
            <a:off x="2971800" y="239196"/>
            <a:ext cx="198964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b="1" dirty="0" err="1"/>
              <a:t>Soldering</a:t>
            </a:r>
            <a:r>
              <a:rPr lang="fr-FR" b="1" dirty="0"/>
              <a:t> </a:t>
            </a:r>
            <a:r>
              <a:rPr lang="fr-FR" b="1" dirty="0" err="1"/>
              <a:t>activities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E631F0-EEF3-49BB-823B-C04BE7A91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2122906"/>
            <a:ext cx="11849709" cy="382924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475957-E298-46BC-82CE-628B879ADD13}"/>
              </a:ext>
            </a:extLst>
          </p:cNvPr>
          <p:cNvSpPr txBox="1"/>
          <p:nvPr/>
        </p:nvSpPr>
        <p:spPr>
          <a:xfrm>
            <a:off x="171145" y="839171"/>
            <a:ext cx="992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Monitoring from ATLAS-</a:t>
            </a:r>
            <a:r>
              <a:rPr lang="en-US" dirty="0" err="1"/>
              <a:t>Itk</a:t>
            </a:r>
            <a:r>
              <a:rPr lang="en-US" dirty="0"/>
              <a:t> clean room. 2 periods spotted with a notable increase: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Mid-may: soldering of some </a:t>
            </a:r>
            <a:r>
              <a:rPr lang="en-US" dirty="0" err="1">
                <a:solidFill>
                  <a:srgbClr val="00B050"/>
                </a:solidFill>
              </a:rPr>
              <a:t>sensors+cables</a:t>
            </a:r>
            <a:r>
              <a:rPr lang="en-US" dirty="0">
                <a:solidFill>
                  <a:srgbClr val="00B050"/>
                </a:solidFill>
              </a:rPr>
              <a:t> inside the clean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Mid-June: soldering in the assembly </a:t>
            </a:r>
            <a:r>
              <a:rPr lang="en-US" dirty="0" err="1">
                <a:solidFill>
                  <a:srgbClr val="FF0000"/>
                </a:solidFill>
              </a:rPr>
              <a:t>galery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affecting the CTA used to regulate the temperature inside the clean room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6B8CB-790C-443D-8514-51BD86246240}"/>
              </a:ext>
            </a:extLst>
          </p:cNvPr>
          <p:cNvSpPr/>
          <p:nvPr/>
        </p:nvSpPr>
        <p:spPr>
          <a:xfrm>
            <a:off x="6429375" y="4457698"/>
            <a:ext cx="666750" cy="1400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1B09B-6235-435B-B6C7-113C5D2FEB3E}"/>
              </a:ext>
            </a:extLst>
          </p:cNvPr>
          <p:cNvSpPr/>
          <p:nvPr/>
        </p:nvSpPr>
        <p:spPr>
          <a:xfrm>
            <a:off x="2457450" y="4457698"/>
            <a:ext cx="666750" cy="1400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71A7F-A764-49ED-B15F-E8F19B91509E}"/>
              </a:ext>
            </a:extLst>
          </p:cNvPr>
          <p:cNvSpPr/>
          <p:nvPr/>
        </p:nvSpPr>
        <p:spPr>
          <a:xfrm>
            <a:off x="10401300" y="4457698"/>
            <a:ext cx="666750" cy="1400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0496A0-68C5-44CC-A7BC-7968854FC551}"/>
              </a:ext>
            </a:extLst>
          </p:cNvPr>
          <p:cNvSpPr/>
          <p:nvPr/>
        </p:nvSpPr>
        <p:spPr>
          <a:xfrm>
            <a:off x="4961447" y="4714876"/>
            <a:ext cx="382078" cy="1048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79222C-3CD8-4626-965E-62CA26B96989}"/>
              </a:ext>
            </a:extLst>
          </p:cNvPr>
          <p:cNvSpPr/>
          <p:nvPr/>
        </p:nvSpPr>
        <p:spPr>
          <a:xfrm>
            <a:off x="1027622" y="4714876"/>
            <a:ext cx="382078" cy="1048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89D00-32E9-46E9-96E0-AB1DD8538810}"/>
              </a:ext>
            </a:extLst>
          </p:cNvPr>
          <p:cNvSpPr/>
          <p:nvPr/>
        </p:nvSpPr>
        <p:spPr>
          <a:xfrm>
            <a:off x="8933372" y="4714876"/>
            <a:ext cx="382078" cy="1048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5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099BC-B383-4F87-9DF5-F53566C7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7725"/>
          </a:xfrm>
        </p:spPr>
        <p:txBody>
          <a:bodyPr/>
          <a:lstStyle/>
          <a:p>
            <a:r>
              <a:rPr lang="fr-FR" dirty="0"/>
              <a:t>Illustrations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6F04FB-B3A1-4B2A-B46E-E51C875B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0" y="790356"/>
            <a:ext cx="4834875" cy="32194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3097232-80A2-4464-9A61-3813E1CF6AD1}"/>
              </a:ext>
            </a:extLst>
          </p:cNvPr>
          <p:cNvSpPr txBox="1"/>
          <p:nvPr/>
        </p:nvSpPr>
        <p:spPr>
          <a:xfrm>
            <a:off x="2971800" y="239196"/>
            <a:ext cx="208166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b="1" dirty="0" err="1"/>
              <a:t>Fire</a:t>
            </a:r>
            <a:r>
              <a:rPr lang="fr-FR" b="1" dirty="0"/>
              <a:t>: 7-8 juillet 2025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3B0832-BF10-420F-A091-B5E475D1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1" y="4053966"/>
            <a:ext cx="4837544" cy="27182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37B7529-C861-4410-B016-192EA9BC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060" y="125465"/>
            <a:ext cx="5187556" cy="21774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81608A-CC57-48F8-8A60-DD5830529D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20" t="1" r="33599" b="1280"/>
          <a:stretch/>
        </p:blipFill>
        <p:spPr>
          <a:xfrm>
            <a:off x="6247142" y="2340271"/>
            <a:ext cx="5077393" cy="21774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124AA81-CCBC-44BD-946E-0921F69AAC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220" t="1280" b="1"/>
          <a:stretch/>
        </p:blipFill>
        <p:spPr>
          <a:xfrm>
            <a:off x="6247141" y="4555077"/>
            <a:ext cx="5077394" cy="21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82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35D72-3C4C-48C8-9C08-3D8D25F9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NODE-RED si on a le temps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240F2-FE26-4A8B-8A29-DBACEF1C9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8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Description rapide de </a:t>
            </a:r>
            <a:r>
              <a:rPr lang="fr-FR" dirty="0" err="1"/>
              <a:t>node-red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91" y="1056079"/>
            <a:ext cx="11411139" cy="5542966"/>
          </a:xfrm>
        </p:spPr>
        <p:txBody>
          <a:bodyPr>
            <a:normAutofit/>
          </a:bodyPr>
          <a:lstStyle/>
          <a:p>
            <a:r>
              <a:rPr lang="en-US" i="1" dirty="0"/>
              <a:t>Node-RED is a programming tool for wiring together hardware devices, APIs and online services in new and interesting ways.</a:t>
            </a:r>
          </a:p>
          <a:p>
            <a:r>
              <a:rPr lang="en-US" i="1" dirty="0"/>
              <a:t>It provides a browser-based editor that makes it easy to wire together flows using the wide range of nodes in the palette that can be deployed to its runtime in a single-click.</a:t>
            </a:r>
          </a:p>
          <a:p>
            <a:r>
              <a:rPr lang="fr-FR" dirty="0"/>
              <a:t>Une fois installé et exécuté on accède à l’interface pour coder à cette adresse : </a:t>
            </a:r>
            <a:r>
              <a:rPr lang="fr-FR" dirty="0">
                <a:hlinkClick r:id="rId2"/>
              </a:rPr>
              <a:t>http://127.0.0.1:1880</a:t>
            </a:r>
            <a:r>
              <a:rPr lang="fr-FR" dirty="0"/>
              <a:t>. On accède au </a:t>
            </a:r>
            <a:r>
              <a:rPr lang="fr-FR" dirty="0" err="1"/>
              <a:t>dashboard</a:t>
            </a:r>
            <a:r>
              <a:rPr lang="fr-FR" dirty="0"/>
              <a:t> (visualisation) à celle ci : </a:t>
            </a:r>
            <a:r>
              <a:rPr lang="fr-FR" dirty="0">
                <a:hlinkClick r:id="rId3"/>
              </a:rPr>
              <a:t>http://127.0.0.1:1880/ui</a:t>
            </a:r>
            <a:r>
              <a:rPr lang="fr-FR" dirty="0"/>
              <a:t>.</a:t>
            </a:r>
          </a:p>
          <a:p>
            <a:r>
              <a:rPr lang="fr-FR" dirty="0"/>
              <a:t>Utiliser pour du contrôle-commande ou du monitorage.</a:t>
            </a:r>
          </a:p>
          <a:p>
            <a:r>
              <a:rPr lang="fr-FR" dirty="0"/>
              <a:t>Programmation graphique avec des nœuds à connecter + javascript pour rajouter des algorithmes.</a:t>
            </a:r>
          </a:p>
          <a:p>
            <a:r>
              <a:rPr lang="fr-FR" dirty="0"/>
              <a:t>Entre chaque nœud connecté, le paramètre </a:t>
            </a:r>
            <a:r>
              <a:rPr lang="fr-FR" i="1" dirty="0" err="1">
                <a:solidFill>
                  <a:srgbClr val="FF0000"/>
                </a:solidFill>
              </a:rPr>
              <a:t>msg.payload</a:t>
            </a:r>
            <a:r>
              <a:rPr lang="fr-FR" dirty="0"/>
              <a:t> est transmis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F7F5D-E7B3-4D8A-8F18-D7F64726F0F2}"/>
              </a:ext>
            </a:extLst>
          </p:cNvPr>
          <p:cNvSpPr/>
          <p:nvPr/>
        </p:nvSpPr>
        <p:spPr>
          <a:xfrm>
            <a:off x="8591762" y="41766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https://nodered.org/</a:t>
            </a:r>
            <a:r>
              <a:rPr lang="fr-FR" dirty="0"/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7E4F29-DEBB-442B-9E7F-0C3FF1700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60945" y="118877"/>
            <a:ext cx="649488" cy="6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719A928-D8E5-4E75-8A3C-4796ECA6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27" y="1101223"/>
            <a:ext cx="6252673" cy="57228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51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Introduction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9780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But</a:t>
            </a:r>
            <a:r>
              <a:rPr lang="fr-FR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Utilisation d’un </a:t>
            </a:r>
            <a:r>
              <a:rPr lang="fr-FR" dirty="0" err="1"/>
              <a:t>arduino</a:t>
            </a:r>
            <a:r>
              <a:rPr lang="fr-FR" dirty="0"/>
              <a:t> UNO pour récupérer les données mesurées par différents capteurs et/ou piloter des composants.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Comprendre le fonctionnement de l’ARDUINO et sa programmation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Construire son système avec les éléments disponibles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EF08358-B6C7-4360-B46D-426224B7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8" y="2251900"/>
            <a:ext cx="4061566" cy="304459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7ED960-E44C-445A-878D-C0A369468BD6}"/>
              </a:ext>
            </a:extLst>
          </p:cNvPr>
          <p:cNvSpPr txBox="1"/>
          <p:nvPr/>
        </p:nvSpPr>
        <p:spPr>
          <a:xfrm>
            <a:off x="833706" y="5007835"/>
            <a:ext cx="4675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ARDUINO 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Carte microcontrôleur ATmega328P.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14 pins I/O digital, 6 pins </a:t>
            </a:r>
            <a:r>
              <a:rPr lang="fr-FR" dirty="0" err="1"/>
              <a:t>analog</a:t>
            </a:r>
            <a:r>
              <a:rPr lang="fr-FR" dirty="0"/>
              <a:t>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Connection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Produit 5V et 3.3V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Communications I2C et SPI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784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B80E4-3A40-4B1E-845B-3A3E448A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7240"/>
          </a:xfrm>
        </p:spPr>
        <p:txBody>
          <a:bodyPr/>
          <a:lstStyle/>
          <a:p>
            <a:r>
              <a:rPr lang="fr-FR" dirty="0"/>
              <a:t>Démarrage </a:t>
            </a:r>
            <a:r>
              <a:rPr lang="fr-FR" dirty="0" err="1"/>
              <a:t>node-red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70F8E-363D-437E-B3C9-FC9CAF1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91" y="1056079"/>
            <a:ext cx="11411139" cy="5542966"/>
          </a:xfrm>
        </p:spPr>
        <p:txBody>
          <a:bodyPr>
            <a:normAutofit/>
          </a:bodyPr>
          <a:lstStyle/>
          <a:p>
            <a:r>
              <a:rPr lang="fr-FR" dirty="0"/>
              <a:t>Dans un terminal taper : </a:t>
            </a:r>
            <a:r>
              <a:rPr lang="fr-FR" i="1" dirty="0" err="1"/>
              <a:t>node-red</a:t>
            </a:r>
            <a:endParaRPr lang="fr-FR" i="1" dirty="0"/>
          </a:p>
          <a:p>
            <a:r>
              <a:rPr lang="fr-FR" dirty="0"/>
              <a:t>Dans un navigateur rentrer </a:t>
            </a:r>
            <a:r>
              <a:rPr lang="fr-FR" dirty="0">
                <a:hlinkClick r:id="rId2"/>
              </a:rPr>
              <a:t>http://127.0.0.1:1880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7E4F29-DEBB-442B-9E7F-0C3FF170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60945" y="118877"/>
            <a:ext cx="649488" cy="649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D08807-7502-4445-9A12-CEC5D0505A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3681" y="2506418"/>
            <a:ext cx="10311919" cy="264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652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4243806" y="636509"/>
            <a:ext cx="61273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Certains nœuds font partie de librairies à installer via la palette.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Pour nous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node-red-dashboard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node-red-node-serialport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</a:t>
            </a: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ui</a:t>
            </a:r>
            <a:r>
              <a:rPr lang="fr-FR" b="1" dirty="0"/>
              <a:t>-table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-contrib-</a:t>
            </a:r>
            <a:r>
              <a:rPr lang="fr-FR" b="1" dirty="0" err="1"/>
              <a:t>ui</a:t>
            </a:r>
            <a:r>
              <a:rPr lang="fr-FR" b="1" dirty="0"/>
              <a:t>-</a:t>
            </a:r>
            <a:r>
              <a:rPr lang="fr-FR" b="1" dirty="0" err="1"/>
              <a:t>led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node</a:t>
            </a:r>
            <a:r>
              <a:rPr lang="fr-FR" b="1" dirty="0"/>
              <a:t>-</a:t>
            </a:r>
            <a:r>
              <a:rPr lang="fr-FR" b="1" dirty="0" err="1"/>
              <a:t>red</a:t>
            </a:r>
            <a:r>
              <a:rPr lang="fr-FR" b="1" dirty="0"/>
              <a:t>-contrib-</a:t>
            </a:r>
            <a:r>
              <a:rPr lang="fr-FR" b="1" dirty="0" err="1"/>
              <a:t>boolean</a:t>
            </a:r>
            <a:r>
              <a:rPr lang="fr-FR" b="1" dirty="0"/>
              <a:t>-</a:t>
            </a:r>
            <a:r>
              <a:rPr lang="fr-FR" b="1" dirty="0" err="1"/>
              <a:t>logic-ultimate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@</a:t>
            </a:r>
            <a:r>
              <a:rPr lang="fr-FR" b="1" dirty="0" err="1"/>
              <a:t>flowfuse</a:t>
            </a:r>
            <a:r>
              <a:rPr lang="fr-FR" b="1" dirty="0"/>
              <a:t>/</a:t>
            </a:r>
            <a:r>
              <a:rPr lang="fr-FR" b="1" dirty="0" err="1"/>
              <a:t>node-red-dashboard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87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Palette et installation de nœuds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EB140D-6F20-4E36-8201-874F4583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96" y="863103"/>
            <a:ext cx="2648320" cy="55824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6766A5-C3E2-447E-9C05-9B38C086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04" y="1074124"/>
            <a:ext cx="6639852" cy="20291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E7771ED-2B42-408D-89DF-0E8879DF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335" y="5336138"/>
            <a:ext cx="5306165" cy="89547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132933E-0F3E-4410-B795-3D82CB750E1F}"/>
              </a:ext>
            </a:extLst>
          </p:cNvPr>
          <p:cNvCxnSpPr/>
          <p:nvPr/>
        </p:nvCxnSpPr>
        <p:spPr>
          <a:xfrm>
            <a:off x="5126182" y="5061527"/>
            <a:ext cx="440835" cy="5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18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893798" y="1141405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 série IN ou OUT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47471" y="3422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Nœuds utilisés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694401-C96B-4246-BA50-080F7D0A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1" y="1005841"/>
            <a:ext cx="1390844" cy="743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F2CA26-ABC2-4810-A1CC-CC8C21D4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4" y="3023456"/>
            <a:ext cx="1295581" cy="6096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8FFCD8-33E2-43B6-A48A-29E1031F0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09" y="1919713"/>
            <a:ext cx="1333686" cy="3715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2E8016-246D-4423-878E-8663DB6BA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62" y="2462058"/>
            <a:ext cx="1314633" cy="3905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499CEE-A273-42FF-ABEE-66514FA58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30" y="3803959"/>
            <a:ext cx="1362265" cy="1133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C70E07-89B9-44F0-9D24-5449207B9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09" y="5108410"/>
            <a:ext cx="1333686" cy="3810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F9B3F0-0A64-4E60-8CE2-93CD741BE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83" y="5660281"/>
            <a:ext cx="1343212" cy="3810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72F70B-ED56-4A51-AC53-0A0724DCD2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77" y="6212153"/>
            <a:ext cx="1381318" cy="41915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72920D-BCFF-45C5-AF0D-E608CDBFE27E}"/>
              </a:ext>
            </a:extLst>
          </p:cNvPr>
          <p:cNvSpPr txBox="1"/>
          <p:nvPr/>
        </p:nvSpPr>
        <p:spPr>
          <a:xfrm>
            <a:off x="1893798" y="1917546"/>
            <a:ext cx="211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Fonction codée en </a:t>
            </a:r>
            <a:r>
              <a:rPr lang="fr-FR" dirty="0" err="1"/>
              <a:t>js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F99B059-8B49-4208-BF8E-8459ED11EBA4}"/>
              </a:ext>
            </a:extLst>
          </p:cNvPr>
          <p:cNvSpPr txBox="1"/>
          <p:nvPr/>
        </p:nvSpPr>
        <p:spPr>
          <a:xfrm>
            <a:off x="1893798" y="2462058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Filtre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7592DC7-6C28-45B8-9AAE-70967D5DA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6567" y="602229"/>
            <a:ext cx="5106113" cy="222916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9CED2A7-1875-40C0-A3CC-3A9D200736E2}"/>
              </a:ext>
            </a:extLst>
          </p:cNvPr>
          <p:cNvCxnSpPr/>
          <p:nvPr/>
        </p:nvCxnSpPr>
        <p:spPr>
          <a:xfrm flipV="1">
            <a:off x="2788920" y="2102212"/>
            <a:ext cx="2231136" cy="54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52ECD2F-EFCD-48D6-BB3E-4CA0481D03C8}"/>
              </a:ext>
            </a:extLst>
          </p:cNvPr>
          <p:cNvSpPr txBox="1"/>
          <p:nvPr/>
        </p:nvSpPr>
        <p:spPr>
          <a:xfrm>
            <a:off x="1893798" y="3143632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Comparaison (valeur &gt; seuil)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5C51D64-CCA7-4656-97E3-C8417C5C6E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506" y="3005111"/>
            <a:ext cx="4858428" cy="353426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66F285B-03BC-4D04-8C08-1481A37784FB}"/>
              </a:ext>
            </a:extLst>
          </p:cNvPr>
          <p:cNvCxnSpPr>
            <a:cxnSpLocks/>
          </p:cNvCxnSpPr>
          <p:nvPr/>
        </p:nvCxnSpPr>
        <p:spPr>
          <a:xfrm>
            <a:off x="4742527" y="3415888"/>
            <a:ext cx="1255979" cy="79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E610061-2E6F-4FFB-9D0B-49F30B0A90BC}"/>
              </a:ext>
            </a:extLst>
          </p:cNvPr>
          <p:cNvSpPr txBox="1"/>
          <p:nvPr/>
        </p:nvSpPr>
        <p:spPr>
          <a:xfrm>
            <a:off x="1793483" y="3548043"/>
            <a:ext cx="245682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 sur </a:t>
            </a:r>
            <a:r>
              <a:rPr lang="fr-FR" dirty="0" err="1"/>
              <a:t>dashboard</a:t>
            </a:r>
            <a:endParaRPr lang="fr-FR" dirty="0"/>
          </a:p>
          <a:p>
            <a:pPr>
              <a:spcBef>
                <a:spcPts val="600"/>
              </a:spcBef>
            </a:pPr>
            <a:r>
              <a:rPr lang="fr-FR" dirty="0"/>
              <a:t>Texte</a:t>
            </a:r>
          </a:p>
          <a:p>
            <a:pPr>
              <a:spcBef>
                <a:spcPts val="600"/>
              </a:spcBef>
            </a:pPr>
            <a:r>
              <a:rPr lang="fr-FR" dirty="0"/>
              <a:t>Jauge</a:t>
            </a:r>
          </a:p>
          <a:p>
            <a:pPr>
              <a:spcBef>
                <a:spcPts val="600"/>
              </a:spcBef>
            </a:pPr>
            <a:r>
              <a:rPr lang="fr-FR" dirty="0"/>
              <a:t>Graphique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87DC50-83BC-4720-A53A-2BC6D040BF6B}"/>
              </a:ext>
            </a:extLst>
          </p:cNvPr>
          <p:cNvSpPr txBox="1"/>
          <p:nvPr/>
        </p:nvSpPr>
        <p:spPr>
          <a:xfrm>
            <a:off x="1994382" y="5108912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Glissière (input)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3B27EC-C487-4A1C-BDF4-AA19E1BDE5DC}"/>
              </a:ext>
            </a:extLst>
          </p:cNvPr>
          <p:cNvSpPr txBox="1"/>
          <p:nvPr/>
        </p:nvSpPr>
        <p:spPr>
          <a:xfrm>
            <a:off x="1955903" y="5692771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Texte (input)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879FBC9-84C6-4386-B340-A0C266A4CF63}"/>
              </a:ext>
            </a:extLst>
          </p:cNvPr>
          <p:cNvSpPr txBox="1"/>
          <p:nvPr/>
        </p:nvSpPr>
        <p:spPr>
          <a:xfrm>
            <a:off x="1911643" y="6259129"/>
            <a:ext cx="134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Interrupteur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55E8CA-DEC8-4E5B-BFE0-8B8E025D5B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99" y="577274"/>
            <a:ext cx="1390844" cy="38105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9A70B33-0170-405E-A487-7FDB0489E558}"/>
              </a:ext>
            </a:extLst>
          </p:cNvPr>
          <p:cNvSpPr txBox="1"/>
          <p:nvPr/>
        </p:nvSpPr>
        <p:spPr>
          <a:xfrm>
            <a:off x="1893798" y="606535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Changer des paramètres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4AEA41-A12F-49BD-9191-4C9CE689FF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0513" y="6212153"/>
            <a:ext cx="1286054" cy="41915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A3ACEEF-89AA-45F2-BE5E-068C993E1E11}"/>
              </a:ext>
            </a:extLst>
          </p:cNvPr>
          <p:cNvSpPr txBox="1"/>
          <p:nvPr/>
        </p:nvSpPr>
        <p:spPr>
          <a:xfrm>
            <a:off x="3790182" y="590047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Debug</a:t>
            </a:r>
            <a:r>
              <a:rPr lang="fr-FR" dirty="0"/>
              <a:t> output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414077-E406-4534-8C53-45DF0C5C3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9949" y="5015746"/>
            <a:ext cx="1305107" cy="46679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AEC4CD5-86C9-44FD-818F-CB7BBAA92775}"/>
              </a:ext>
            </a:extLst>
          </p:cNvPr>
          <p:cNvSpPr txBox="1"/>
          <p:nvPr/>
        </p:nvSpPr>
        <p:spPr>
          <a:xfrm>
            <a:off x="4084706" y="46840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Injection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4638E22-47CB-46C3-9A24-2551596179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8121" y="424303"/>
            <a:ext cx="1176774" cy="600939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26D77CD-A29E-455B-B0E9-943A7535F7A5}"/>
              </a:ext>
            </a:extLst>
          </p:cNvPr>
          <p:cNvSpPr txBox="1"/>
          <p:nvPr/>
        </p:nvSpPr>
        <p:spPr>
          <a:xfrm>
            <a:off x="9420295" y="54971"/>
            <a:ext cx="25873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NB: utilisez Dashboard2 !</a:t>
            </a:r>
          </a:p>
        </p:txBody>
      </p:sp>
    </p:spTree>
    <p:extLst>
      <p:ext uri="{BB962C8B-B14F-4D97-AF65-F5344CB8AC3E}">
        <p14:creationId xmlns:p14="http://schemas.microsoft.com/office/powerpoint/2010/main" val="1420524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D120B-396F-424E-95B4-D0A9D5236077}"/>
              </a:ext>
            </a:extLst>
          </p:cNvPr>
          <p:cNvSpPr txBox="1"/>
          <p:nvPr/>
        </p:nvSpPr>
        <p:spPr>
          <a:xfrm>
            <a:off x="187077" y="1045312"/>
            <a:ext cx="418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Configuration sur </a:t>
            </a:r>
            <a:r>
              <a:rPr lang="fr-FR" dirty="0" err="1"/>
              <a:t>NodeRed</a:t>
            </a:r>
            <a:r>
              <a:rPr lang="fr-FR" dirty="0"/>
              <a:t> du lien série 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486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Lecture de </a:t>
            </a:r>
            <a:r>
              <a:rPr lang="fr-FR" sz="2800" dirty="0" err="1"/>
              <a:t>l’arduino</a:t>
            </a:r>
            <a:r>
              <a:rPr lang="fr-FR" sz="2800" dirty="0"/>
              <a:t> et affichage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E8C3EE-F825-4303-AAF9-54AAD2A27BAF}"/>
              </a:ext>
            </a:extLst>
          </p:cNvPr>
          <p:cNvSpPr txBox="1"/>
          <p:nvPr/>
        </p:nvSpPr>
        <p:spPr>
          <a:xfrm>
            <a:off x="59861" y="4812640"/>
            <a:ext cx="49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Sélectionner le bon serial port et configurer le lien.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E623D3-A614-415B-A4D5-3CD80FDB34DD}"/>
              </a:ext>
            </a:extLst>
          </p:cNvPr>
          <p:cNvSpPr txBox="1"/>
          <p:nvPr/>
        </p:nvSpPr>
        <p:spPr>
          <a:xfrm>
            <a:off x="6095999" y="636509"/>
            <a:ext cx="518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élément de la </a:t>
            </a:r>
            <a:r>
              <a:rPr lang="fr-FR" dirty="0" err="1"/>
              <a:t>dashboard</a:t>
            </a:r>
            <a:r>
              <a:rPr lang="fr-FR" dirty="0"/>
              <a:t> doit être mis dans un groupe et un onglet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9EB4C4-1E45-40D7-887C-93BC6DE9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58" y="1282840"/>
            <a:ext cx="4239217" cy="4382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AF9BDF-71F6-45FE-81BF-A1138A5C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53" y="3072572"/>
            <a:ext cx="2800741" cy="14480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E80F650-0A0A-46F3-8E58-98A2714E3B33}"/>
              </a:ext>
            </a:extLst>
          </p:cNvPr>
          <p:cNvSpPr txBox="1"/>
          <p:nvPr/>
        </p:nvSpPr>
        <p:spPr>
          <a:xfrm>
            <a:off x="6095999" y="2426241"/>
            <a:ext cx="518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faut les créer si ils n’existent pas. Ils permettront l’affichage regroupé sur l’interface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C7E319-F245-478E-B885-7310BCD3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91" y="4771925"/>
            <a:ext cx="5864888" cy="8032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EFF8B0F-A6F2-473D-B460-7D3C09324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558" y="1743645"/>
            <a:ext cx="4277322" cy="4286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FCB3A1-C9C8-40EF-925B-4BC5AF0E1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64" y="2580468"/>
            <a:ext cx="4791744" cy="20576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273ECC-02FB-4B56-BDD6-13CD81E6D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96" y="1527787"/>
            <a:ext cx="142894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26910808-8C3A-4A93-9619-DBD83EA0CAFA}"/>
              </a:ext>
            </a:extLst>
          </p:cNvPr>
          <p:cNvSpPr txBox="1"/>
          <p:nvPr/>
        </p:nvSpPr>
        <p:spPr>
          <a:xfrm>
            <a:off x="97105" y="113289"/>
            <a:ext cx="709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Récupérer les données transmises par l’Arduino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3E71F7-6060-473E-941E-5ACA42D9E78C}"/>
              </a:ext>
            </a:extLst>
          </p:cNvPr>
          <p:cNvSpPr txBox="1"/>
          <p:nvPr/>
        </p:nvSpPr>
        <p:spPr>
          <a:xfrm>
            <a:off x="411152" y="832856"/>
            <a:ext cx="33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Debug</a:t>
            </a:r>
            <a:r>
              <a:rPr lang="fr-FR" dirty="0"/>
              <a:t> permet d’afficher le </a:t>
            </a:r>
            <a:r>
              <a:rPr lang="fr-FR" dirty="0" err="1"/>
              <a:t>msg.payload</a:t>
            </a:r>
            <a:r>
              <a:rPr lang="fr-FR" dirty="0"/>
              <a:t> en sortie d’un block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8AF4BE-40A3-4CC9-A065-8ADEDAD8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4" y="1479187"/>
            <a:ext cx="3581900" cy="8383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DBD326-AFB2-411F-8F34-884175206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46" y="2768484"/>
            <a:ext cx="2067213" cy="685896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5921B56-4309-43F4-9C18-E17218462767}"/>
              </a:ext>
            </a:extLst>
          </p:cNvPr>
          <p:cNvCxnSpPr/>
          <p:nvPr/>
        </p:nvCxnSpPr>
        <p:spPr>
          <a:xfrm>
            <a:off x="3085106" y="2125518"/>
            <a:ext cx="357809" cy="585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23236B6-8C69-4B59-8547-BAC36010796D}"/>
              </a:ext>
            </a:extLst>
          </p:cNvPr>
          <p:cNvSpPr txBox="1"/>
          <p:nvPr/>
        </p:nvSpPr>
        <p:spPr>
          <a:xfrm>
            <a:off x="4318286" y="2317504"/>
            <a:ext cx="469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 qui sort est une chaîne de caractères (string).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BED3517-1261-4E33-9C0C-A766DA750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4" y="4168661"/>
            <a:ext cx="5150276" cy="19378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129280-301D-49C8-A321-82DD42B5C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970" y="3401117"/>
            <a:ext cx="6030167" cy="905001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95ACEDC-8984-4876-B35F-CD48ADC0D927}"/>
              </a:ext>
            </a:extLst>
          </p:cNvPr>
          <p:cNvCxnSpPr/>
          <p:nvPr/>
        </p:nvCxnSpPr>
        <p:spPr>
          <a:xfrm flipV="1">
            <a:off x="3373213" y="4031312"/>
            <a:ext cx="2384757" cy="1200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65A3992-7E44-4ECA-96C4-839DCC8A2685}"/>
              </a:ext>
            </a:extLst>
          </p:cNvPr>
          <p:cNvSpPr txBox="1"/>
          <p:nvPr/>
        </p:nvSpPr>
        <p:spPr>
          <a:xfrm>
            <a:off x="6050581" y="3084668"/>
            <a:ext cx="331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Transformation en nombre entier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13A81A1-446F-4E26-A78A-4E167CA37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034" y="4168281"/>
            <a:ext cx="2701967" cy="2248825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7782917-BCAC-4C10-8342-540C5787D34B}"/>
              </a:ext>
            </a:extLst>
          </p:cNvPr>
          <p:cNvCxnSpPr/>
          <p:nvPr/>
        </p:nvCxnSpPr>
        <p:spPr>
          <a:xfrm flipV="1">
            <a:off x="5677232" y="5470498"/>
            <a:ext cx="1844702" cy="15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CED1AEF-0895-42C0-B493-79BAA0CE2D36}"/>
              </a:ext>
            </a:extLst>
          </p:cNvPr>
          <p:cNvSpPr txBox="1"/>
          <p:nvPr/>
        </p:nvSpPr>
        <p:spPr>
          <a:xfrm>
            <a:off x="6050581" y="5137567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Affichage</a:t>
            </a:r>
          </a:p>
        </p:txBody>
      </p:sp>
    </p:spTree>
    <p:extLst>
      <p:ext uri="{BB962C8B-B14F-4D97-AF65-F5344CB8AC3E}">
        <p14:creationId xmlns:p14="http://schemas.microsoft.com/office/powerpoint/2010/main" val="5740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452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Les jouets à disposition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9780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Arduino 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Câble USB </a:t>
            </a:r>
            <a:r>
              <a:rPr lang="fr-FR" dirty="0">
                <a:sym typeface="Wingdings" panose="05000000000000000000" pitchFamily="2" charset="2"/>
              </a:rPr>
              <a:t> alimentation et communication avec </a:t>
            </a:r>
            <a:r>
              <a:rPr lang="fr-FR" dirty="0" err="1">
                <a:sym typeface="Wingdings" panose="05000000000000000000" pitchFamily="2" charset="2"/>
              </a:rPr>
              <a:t>l’arduino</a:t>
            </a: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PT100 « 4 fils »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mesure de température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C000"/>
                </a:solidFill>
              </a:rPr>
              <a:t>Carte MAX 31865 (lecture PT100)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F0"/>
                </a:solidFill>
              </a:rPr>
              <a:t>Photo-</a:t>
            </a:r>
            <a:r>
              <a:rPr lang="fr-FR" dirty="0" err="1">
                <a:solidFill>
                  <a:srgbClr val="00B0F0"/>
                </a:solidFill>
              </a:rPr>
              <a:t>resistor</a:t>
            </a:r>
            <a:r>
              <a:rPr lang="fr-FR" dirty="0">
                <a:solidFill>
                  <a:srgbClr val="00B0F0"/>
                </a:solidFill>
              </a:rPr>
              <a:t> + </a:t>
            </a:r>
            <a:r>
              <a:rPr lang="fr-FR" dirty="0" err="1">
                <a:solidFill>
                  <a:srgbClr val="00B0F0"/>
                </a:solidFill>
              </a:rPr>
              <a:t>résitance</a:t>
            </a:r>
            <a:r>
              <a:rPr lang="fr-FR" dirty="0">
                <a:solidFill>
                  <a:srgbClr val="00B0F0"/>
                </a:solidFill>
              </a:rPr>
              <a:t> de 1kOhm 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 détection lumière</a:t>
            </a:r>
            <a:endParaRPr lang="fr-FR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DE2AC9"/>
                </a:solidFill>
              </a:rPr>
              <a:t>Ventilateur 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92D050"/>
                </a:solidFill>
              </a:rPr>
              <a:t>Capteur de flux d’air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DHT22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humidité et t°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HM1500  humidité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Buzzer  son/alarme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LED  lumière/alarme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99FF"/>
                </a:solidFill>
                <a:sym typeface="Wingdings" panose="05000000000000000000" pitchFamily="2" charset="2"/>
              </a:rPr>
              <a:t>Switch  interrupteur</a:t>
            </a:r>
            <a:endParaRPr lang="fr-FR" dirty="0">
              <a:solidFill>
                <a:srgbClr val="FF99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Câbles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030A0"/>
                </a:solidFill>
              </a:rPr>
              <a:t>Structure mécanique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05B4D8-5AE5-40E8-B50A-25B79ED1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195" y="4751242"/>
            <a:ext cx="1706885" cy="1787295"/>
          </a:xfrm>
          <a:prstGeom prst="rect">
            <a:avLst/>
          </a:prstGeom>
          <a:ln w="28575">
            <a:solidFill>
              <a:srgbClr val="DE2AC9"/>
            </a:solidFill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722BAA8-9976-45F2-BACF-C83641022899}"/>
              </a:ext>
            </a:extLst>
          </p:cNvPr>
          <p:cNvGrpSpPr/>
          <p:nvPr/>
        </p:nvGrpSpPr>
        <p:grpSpPr>
          <a:xfrm>
            <a:off x="6096877" y="5031453"/>
            <a:ext cx="3815199" cy="1428620"/>
            <a:chOff x="265616" y="5041571"/>
            <a:chExt cx="3815199" cy="142862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0650BC7-F49B-4CBD-86C1-348284AB3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811" t="16737" r="40354" b="16470"/>
            <a:stretch/>
          </p:blipFill>
          <p:spPr>
            <a:xfrm>
              <a:off x="265616" y="5103075"/>
              <a:ext cx="406460" cy="1367116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72DE0B1-FF58-40BD-B977-4625C20D4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203" t="43546"/>
            <a:stretch/>
          </p:blipFill>
          <p:spPr>
            <a:xfrm>
              <a:off x="1078617" y="5233761"/>
              <a:ext cx="406459" cy="1142749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B5F23C1D-F2F0-4929-9ED6-35D6FAD09D30}"/>
                </a:ext>
              </a:extLst>
            </p:cNvPr>
            <p:cNvGrpSpPr/>
            <p:nvPr/>
          </p:nvGrpSpPr>
          <p:grpSpPr>
            <a:xfrm>
              <a:off x="1699951" y="5041571"/>
              <a:ext cx="2380864" cy="1428620"/>
              <a:chOff x="1679384" y="4655199"/>
              <a:chExt cx="2380864" cy="1428620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E22A8D7C-4A2D-4741-8E7D-952A83E99F5B}"/>
                  </a:ext>
                </a:extLst>
              </p:cNvPr>
              <p:cNvGrpSpPr/>
              <p:nvPr/>
            </p:nvGrpSpPr>
            <p:grpSpPr>
              <a:xfrm>
                <a:off x="1679384" y="4655199"/>
                <a:ext cx="2379979" cy="1428620"/>
                <a:chOff x="2499383" y="3179595"/>
                <a:chExt cx="2902452" cy="1872081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E95ADD80-0E5A-47FE-AF15-4B98DDF5D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9383" y="3179595"/>
                  <a:ext cx="2902452" cy="1872081"/>
                </a:xfrm>
                <a:prstGeom prst="rect">
                  <a:avLst/>
                </a:prstGeom>
              </p:spPr>
            </p:pic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CC0B13BA-B853-45C0-9D5A-E3A12C6F5C8E}"/>
                    </a:ext>
                  </a:extLst>
                </p:cNvPr>
                <p:cNvSpPr txBox="1"/>
                <p:nvPr/>
              </p:nvSpPr>
              <p:spPr>
                <a:xfrm>
                  <a:off x="4903774" y="3961781"/>
                  <a:ext cx="43473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A7</a:t>
                  </a:r>
                </a:p>
              </p:txBody>
            </p:sp>
          </p:grp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D7B56EA-6227-4DC3-B728-23B6911A71E1}"/>
                  </a:ext>
                </a:extLst>
              </p:cNvPr>
              <p:cNvSpPr txBox="1"/>
              <p:nvPr/>
            </p:nvSpPr>
            <p:spPr>
              <a:xfrm>
                <a:off x="3646352" y="5252100"/>
                <a:ext cx="4138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/>
                  <a:t>A2</a:t>
                </a:r>
              </a:p>
            </p:txBody>
          </p:sp>
        </p:grp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1CA9A9F4-5C4B-4B8A-8827-DC46CD7D9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422" y="2526971"/>
            <a:ext cx="2407332" cy="16851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53950DC-0DCB-4FC8-8790-C7BF4065C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4449" y="133725"/>
            <a:ext cx="2912363" cy="218314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3CFFE2A-8190-430E-B7FB-849039D850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7272"/>
          <a:stretch/>
        </p:blipFill>
        <p:spPr>
          <a:xfrm>
            <a:off x="10013746" y="2526971"/>
            <a:ext cx="1847334" cy="20141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70BBF9C-97E9-4908-A023-3E11FCA2C0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445" y="178293"/>
            <a:ext cx="2407333" cy="173809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44D2D5-3FA2-4496-8BFE-7B9EF0C981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82" y="2122740"/>
            <a:ext cx="1847850" cy="1409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269EBE-32A0-47F3-BCDB-178D1B28C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99" y="4843613"/>
            <a:ext cx="1717489" cy="161646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2802BF6-D966-4EAB-9920-3F23182524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9773" y="5038477"/>
            <a:ext cx="2004237" cy="15130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914A06F-69A4-4A20-BE16-050BA73AD4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24" y="3696590"/>
            <a:ext cx="1507522" cy="1031026"/>
          </a:xfrm>
          <a:prstGeom prst="rect">
            <a:avLst/>
          </a:prstGeom>
          <a:ln w="38100">
            <a:solidFill>
              <a:srgbClr val="A4BAE3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7AE071F-EFC8-4695-8B67-F4E228C654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1018" y="4353803"/>
            <a:ext cx="2034482" cy="471568"/>
          </a:xfrm>
          <a:prstGeom prst="rect">
            <a:avLst/>
          </a:prstGeom>
          <a:ln w="38100">
            <a:solidFill>
              <a:srgbClr val="F7C7A6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7F43428-E587-4E4F-8A4B-8F8757710F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61" y="3648437"/>
            <a:ext cx="1171574" cy="9763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B7BF00F-BFF7-469C-8B85-33496E12B53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r="30756"/>
          <a:stretch/>
        </p:blipFill>
        <p:spPr>
          <a:xfrm>
            <a:off x="4356814" y="2212452"/>
            <a:ext cx="483778" cy="1160363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4FBFFAB-5746-47E1-A2C4-E6B6E176261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0336"/>
          <a:stretch/>
        </p:blipFill>
        <p:spPr>
          <a:xfrm>
            <a:off x="256374" y="4715875"/>
            <a:ext cx="1075710" cy="1902926"/>
          </a:xfrm>
          <a:prstGeom prst="rect">
            <a:avLst/>
          </a:prstGeom>
          <a:ln w="38100">
            <a:solidFill>
              <a:srgbClr val="FF99FF"/>
            </a:solidFill>
          </a:ln>
        </p:spPr>
      </p:pic>
    </p:spTree>
    <p:extLst>
      <p:ext uri="{BB962C8B-B14F-4D97-AF65-F5344CB8AC3E}">
        <p14:creationId xmlns:p14="http://schemas.microsoft.com/office/powerpoint/2010/main" val="216505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6389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Chaque binôme récupère un </a:t>
            </a:r>
            <a:r>
              <a:rPr lang="fr-FR" dirty="0" err="1"/>
              <a:t>arduino</a:t>
            </a:r>
            <a:r>
              <a:rPr lang="fr-FR" dirty="0"/>
              <a:t> UNO et un câble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Allumage PC. Demandez le </a:t>
            </a:r>
            <a:r>
              <a:rPr lang="fr-FR" dirty="0" err="1"/>
              <a:t>mdp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Branchement ARDUINO au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Ouverture de l’IDE 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Recherchez l’exemple « </a:t>
            </a:r>
            <a:r>
              <a:rPr lang="fr-FR" dirty="0" err="1"/>
              <a:t>blink</a:t>
            </a:r>
            <a:r>
              <a:rPr lang="fr-FR" dirty="0"/>
              <a:t> » et ouvrez le code correspondant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836C8AD-939B-4113-885B-112D0E2B4228}"/>
              </a:ext>
            </a:extLst>
          </p:cNvPr>
          <p:cNvGrpSpPr/>
          <p:nvPr/>
        </p:nvGrpSpPr>
        <p:grpSpPr>
          <a:xfrm>
            <a:off x="6560419" y="130576"/>
            <a:ext cx="5516076" cy="2240712"/>
            <a:chOff x="192591" y="2269637"/>
            <a:chExt cx="6331889" cy="2563878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5B6325C-6A79-48E5-925E-D98D0DF9D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91" y="2269637"/>
              <a:ext cx="6331889" cy="25638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A9325D-1687-4544-8A49-7E08FBAC0F0A}"/>
                </a:ext>
              </a:extLst>
            </p:cNvPr>
            <p:cNvSpPr/>
            <p:nvPr/>
          </p:nvSpPr>
          <p:spPr>
            <a:xfrm>
              <a:off x="5870961" y="3717421"/>
              <a:ext cx="589660" cy="5896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216F16B2-1D0D-4DF7-B193-9E4FF0C49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5" y="2397179"/>
            <a:ext cx="6592220" cy="306747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D234B49-0FDE-4243-B595-DD036BFDF764}"/>
              </a:ext>
            </a:extLst>
          </p:cNvPr>
          <p:cNvSpPr txBox="1"/>
          <p:nvPr/>
        </p:nvSpPr>
        <p:spPr>
          <a:xfrm>
            <a:off x="6802452" y="2480107"/>
            <a:ext cx="5243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codes ARDUINO sont divisés en 2 parties principales: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Setup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Loop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Dans la plupart des programmes, on a aussi une partie « appel de librairie » et une autre « déclaration ».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6C4D712-FC78-4A10-9A3E-16C26B5D6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69"/>
          <a:stretch/>
        </p:blipFill>
        <p:spPr>
          <a:xfrm>
            <a:off x="6787406" y="3365816"/>
            <a:ext cx="5274043" cy="8011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5B4F501-E18A-43B6-A887-BB1C600AE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912" y="4538864"/>
            <a:ext cx="5415088" cy="10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6389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Chaque binôme récupère un </a:t>
            </a:r>
            <a:r>
              <a:rPr lang="fr-FR" dirty="0" err="1"/>
              <a:t>arduino</a:t>
            </a:r>
            <a:r>
              <a:rPr lang="fr-FR" dirty="0"/>
              <a:t> UNO et un câble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Allumage PC. Demandez le </a:t>
            </a:r>
            <a:r>
              <a:rPr lang="fr-FR" dirty="0" err="1"/>
              <a:t>mdp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Branchement ARDUINO au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Ouverture de l’IDE 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Recherchez l’exemple « </a:t>
            </a:r>
            <a:r>
              <a:rPr lang="fr-FR" dirty="0" err="1"/>
              <a:t>blink</a:t>
            </a:r>
            <a:r>
              <a:rPr lang="fr-FR" dirty="0"/>
              <a:t> » et ouvrez le code correspondant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FA90C8-DE1F-4D3F-A34B-3162DF2646AD}"/>
              </a:ext>
            </a:extLst>
          </p:cNvPr>
          <p:cNvSpPr txBox="1"/>
          <p:nvPr/>
        </p:nvSpPr>
        <p:spPr>
          <a:xfrm>
            <a:off x="267573" y="5587942"/>
            <a:ext cx="638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Vérifiez le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Téléversez le programme (sélectionnez le bon « port »).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9E778D9-538A-4BE4-8C0A-33CBF5E6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4" y="2657740"/>
            <a:ext cx="5415640" cy="26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E01A9-4B09-4E53-B608-A969A994A975}"/>
              </a:ext>
            </a:extLst>
          </p:cNvPr>
          <p:cNvSpPr txBox="1"/>
          <p:nvPr/>
        </p:nvSpPr>
        <p:spPr>
          <a:xfrm>
            <a:off x="115505" y="623727"/>
            <a:ext cx="6389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Chaque binôme récupère un </a:t>
            </a:r>
            <a:r>
              <a:rPr lang="fr-FR" dirty="0" err="1"/>
              <a:t>arduino</a:t>
            </a:r>
            <a:r>
              <a:rPr lang="fr-FR" dirty="0"/>
              <a:t> UNO et un câble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Allumage PC. Demandez le </a:t>
            </a:r>
            <a:r>
              <a:rPr lang="fr-FR" dirty="0" err="1"/>
              <a:t>mdp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Branchement ARDUINO au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Ouverture de l’IDE 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Recherchez l’exemple « </a:t>
            </a:r>
            <a:r>
              <a:rPr lang="fr-FR" dirty="0" err="1"/>
              <a:t>blink</a:t>
            </a:r>
            <a:r>
              <a:rPr lang="fr-FR" dirty="0"/>
              <a:t> » et ouvrez le code correspondant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0A2B65-1582-4015-8B43-708D80BE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9" y="2245013"/>
            <a:ext cx="4585648" cy="258630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911CCA4-BAA2-4E56-8C51-961382585552}"/>
              </a:ext>
            </a:extLst>
          </p:cNvPr>
          <p:cNvSpPr txBox="1"/>
          <p:nvPr/>
        </p:nvSpPr>
        <p:spPr>
          <a:xfrm>
            <a:off x="891721" y="4831318"/>
            <a:ext cx="497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petite LED sur l’ARDUINO devrait clignoter.</a:t>
            </a:r>
          </a:p>
          <a:p>
            <a:r>
              <a:rPr lang="fr-FR" dirty="0"/>
              <a:t>Vous pouvez rajouter une LED plus grosse entre les pins 13 (+: patte longue) et GND (-: patte courte)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650CEFB-C1CA-4C37-BE4A-C24829E227E3}"/>
              </a:ext>
            </a:extLst>
          </p:cNvPr>
          <p:cNvSpPr txBox="1"/>
          <p:nvPr/>
        </p:nvSpPr>
        <p:spPr>
          <a:xfrm>
            <a:off x="1142045" y="5934670"/>
            <a:ext cx="7225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Jouez avec la valeur du délai pour faire clignoter plus ou moins la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Vous aurez à sauvegarder le programme dans un autre fichier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B39BAA7-6C35-4ED7-927E-8F78CADEA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39" y="4598684"/>
            <a:ext cx="5415088" cy="1053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9EFAC3-BB4D-4795-9AD2-BCD22CA57B64}"/>
              </a:ext>
            </a:extLst>
          </p:cNvPr>
          <p:cNvSpPr/>
          <p:nvPr/>
        </p:nvSpPr>
        <p:spPr>
          <a:xfrm>
            <a:off x="6404081" y="5033473"/>
            <a:ext cx="859844" cy="128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BD3E04-78AE-483A-9BDC-4D0D22318A8A}"/>
              </a:ext>
            </a:extLst>
          </p:cNvPr>
          <p:cNvSpPr/>
          <p:nvPr/>
        </p:nvSpPr>
        <p:spPr>
          <a:xfrm>
            <a:off x="6404081" y="5327299"/>
            <a:ext cx="859844" cy="128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38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57C8B8-03BC-4068-8BC6-7BC5AEB6AD0C}"/>
              </a:ext>
            </a:extLst>
          </p:cNvPr>
          <p:cNvSpPr txBox="1"/>
          <p:nvPr/>
        </p:nvSpPr>
        <p:spPr>
          <a:xfrm>
            <a:off x="115505" y="623727"/>
            <a:ext cx="6389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</a:rPr>
              <a:t>Lecture d’un capteur analogique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Récupérez une </a:t>
            </a:r>
            <a:r>
              <a:rPr lang="fr-FR" dirty="0" err="1"/>
              <a:t>photo-résistance</a:t>
            </a:r>
            <a:r>
              <a:rPr lang="fr-FR" dirty="0"/>
              <a:t> + résistance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Effectuez le branchement suivant: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partant de la </a:t>
            </a:r>
            <a:r>
              <a:rPr lang="fr-FR" dirty="0" err="1"/>
              <a:t>photo-résistance</a:t>
            </a:r>
            <a:r>
              <a:rPr lang="fr-FR" dirty="0"/>
              <a:t> vers le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partant de la résistance vers le GND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entre les deux vers l’entrée analogique A2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603AB50-A1C4-49C6-9B81-B55DF7F0F0D9}"/>
              </a:ext>
            </a:extLst>
          </p:cNvPr>
          <p:cNvGrpSpPr/>
          <p:nvPr/>
        </p:nvGrpSpPr>
        <p:grpSpPr>
          <a:xfrm>
            <a:off x="167242" y="2686511"/>
            <a:ext cx="7635613" cy="3920947"/>
            <a:chOff x="4318519" y="2698239"/>
            <a:chExt cx="7635613" cy="392094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037913B-4FBF-4D06-9399-57025C57D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8519" y="2698239"/>
              <a:ext cx="4884233" cy="3661276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F7D61F8-CB50-4230-AB67-5C06FC490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03" t="43546"/>
            <a:stretch/>
          </p:blipFill>
          <p:spPr>
            <a:xfrm rot="20586610">
              <a:off x="10863522" y="5096788"/>
              <a:ext cx="292155" cy="821386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9157365-F9DB-4D25-A0F7-22DF1C9BA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385" r="2719" b="86366"/>
            <a:stretch/>
          </p:blipFill>
          <p:spPr>
            <a:xfrm>
              <a:off x="10945874" y="2801919"/>
              <a:ext cx="1008258" cy="885216"/>
            </a:xfrm>
            <a:prstGeom prst="rect">
              <a:avLst/>
            </a:prstGeom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7E6958F-3E72-4469-968C-94496CEB1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650" y="3429001"/>
              <a:ext cx="3758584" cy="24758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238CAE80-2F70-44BA-BC47-0B776CD32572}"/>
                </a:ext>
              </a:extLst>
            </p:cNvPr>
            <p:cNvCxnSpPr>
              <a:cxnSpLocks/>
            </p:cNvCxnSpPr>
            <p:nvPr/>
          </p:nvCxnSpPr>
          <p:spPr>
            <a:xfrm>
              <a:off x="7514701" y="6599112"/>
              <a:ext cx="3456533" cy="20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5FC04CF-D7F6-416E-8013-0B9007A9E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4701" y="5904876"/>
              <a:ext cx="0" cy="694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2AE512D-F614-446D-AC4D-698B9A571E84}"/>
                </a:ext>
              </a:extLst>
            </p:cNvPr>
            <p:cNvCxnSpPr>
              <a:cxnSpLocks/>
            </p:cNvCxnSpPr>
            <p:nvPr/>
          </p:nvCxnSpPr>
          <p:spPr>
            <a:xfrm>
              <a:off x="10927348" y="3576441"/>
              <a:ext cx="24353" cy="1556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FBD8F54-F053-4ECD-BBD0-7DCB7EA96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8229" y="5145405"/>
              <a:ext cx="2756499" cy="797495"/>
            </a:xfrm>
            <a:prstGeom prst="line">
              <a:avLst/>
            </a:prstGeom>
            <a:ln w="38100">
              <a:solidFill>
                <a:srgbClr val="DE2A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2CA5753-5784-4858-9ED6-7FB55AAD92DE}"/>
                </a:ext>
              </a:extLst>
            </p:cNvPr>
            <p:cNvCxnSpPr>
              <a:cxnSpLocks/>
            </p:cNvCxnSpPr>
            <p:nvPr/>
          </p:nvCxnSpPr>
          <p:spPr>
            <a:xfrm>
              <a:off x="10958222" y="5787467"/>
              <a:ext cx="13012" cy="8317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D895EACB-1D74-48B8-8D6B-3EA6C5926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370" y="281435"/>
            <a:ext cx="2926919" cy="27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85602B-F629-4AB9-8F6A-311500DC04C0}"/>
              </a:ext>
            </a:extLst>
          </p:cNvPr>
          <p:cNvSpPr txBox="1"/>
          <p:nvPr/>
        </p:nvSpPr>
        <p:spPr>
          <a:xfrm>
            <a:off x="-18732" y="-4173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Prise en 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57C8B8-03BC-4068-8BC6-7BC5AEB6AD0C}"/>
              </a:ext>
            </a:extLst>
          </p:cNvPr>
          <p:cNvSpPr txBox="1"/>
          <p:nvPr/>
        </p:nvSpPr>
        <p:spPr>
          <a:xfrm>
            <a:off x="115505" y="623727"/>
            <a:ext cx="6389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</a:rPr>
              <a:t>Lecture d’un capteur analogique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Récupérez une </a:t>
            </a:r>
            <a:r>
              <a:rPr lang="fr-FR" dirty="0" err="1"/>
              <a:t>photo-résistance</a:t>
            </a:r>
            <a:r>
              <a:rPr lang="fr-FR" dirty="0"/>
              <a:t> + résistance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Effectuez le branchement suivant: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partant de la </a:t>
            </a:r>
            <a:r>
              <a:rPr lang="fr-FR" dirty="0" err="1"/>
              <a:t>photo-résistance</a:t>
            </a:r>
            <a:r>
              <a:rPr lang="fr-FR" dirty="0"/>
              <a:t> vers le 5V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partant de la résistance vers le GND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Câble entre les deux vers l’entrée analogique 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Créez un nouveau fichier. Il sera </a:t>
            </a:r>
            <a:r>
              <a:rPr lang="fr-FR" dirty="0" err="1"/>
              <a:t>pré-rempli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6B36C0-760F-4659-8D24-C45B58AD9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67"/>
          <a:stretch/>
        </p:blipFill>
        <p:spPr>
          <a:xfrm>
            <a:off x="265637" y="2730078"/>
            <a:ext cx="5477639" cy="2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06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2277</Words>
  <Application>Microsoft Office PowerPoint</Application>
  <PresentationFormat>Grand écran</PresentationFormat>
  <Paragraphs>439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Liberation Sans</vt:lpstr>
      <vt:lpstr>Wingdings</vt:lpstr>
      <vt:lpstr>Thème Office</vt:lpstr>
      <vt:lpstr>TP Arduino Julien Zoubian &amp; Pierre Barrillon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monitoring à quoi ça sert ?</vt:lpstr>
      <vt:lpstr>Illustrations</vt:lpstr>
      <vt:lpstr>Illustrations</vt:lpstr>
      <vt:lpstr>Illustrations</vt:lpstr>
      <vt:lpstr>NODE-RED si on a le temps !</vt:lpstr>
      <vt:lpstr>Description rapide de node-red</vt:lpstr>
      <vt:lpstr>Démarrage node-red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Barrillon</dc:creator>
  <cp:lastModifiedBy>Pierre Barrillon</cp:lastModifiedBy>
  <cp:revision>195</cp:revision>
  <dcterms:created xsi:type="dcterms:W3CDTF">2023-12-18T13:52:59Z</dcterms:created>
  <dcterms:modified xsi:type="dcterms:W3CDTF">2026-06-17T08:22:09Z</dcterms:modified>
</cp:coreProperties>
</file>