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9"/>
  </p:notesMasterIdLst>
  <p:handoutMasterIdLst>
    <p:handoutMasterId r:id="rId20"/>
  </p:handoutMasterIdLst>
  <p:sldIdLst>
    <p:sldId id="256" r:id="rId2"/>
    <p:sldId id="310" r:id="rId3"/>
    <p:sldId id="313" r:id="rId4"/>
    <p:sldId id="314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15" r:id="rId17"/>
    <p:sldId id="316" r:id="rId18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xandre LACROIX" initials="AL" lastIdx="3" clrIdx="0">
    <p:extLst>
      <p:ext uri="{19B8F6BF-5375-455C-9EA6-DF929625EA0E}">
        <p15:presenceInfo xmlns:p15="http://schemas.microsoft.com/office/powerpoint/2012/main" userId="S-1-5-21-2060718226-1440286284-1606240830-1194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DF4"/>
    <a:srgbClr val="C0504D"/>
    <a:srgbClr val="7C94BE"/>
    <a:srgbClr val="00B3CC"/>
    <a:srgbClr val="17354A"/>
    <a:srgbClr val="00B4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yle moyen 4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65" autoAdjust="0"/>
    <p:restoredTop sz="95931" autoAdjust="0"/>
  </p:normalViewPr>
  <p:slideViewPr>
    <p:cSldViewPr>
      <p:cViewPr varScale="1">
        <p:scale>
          <a:sx n="93" d="100"/>
          <a:sy n="93" d="100"/>
        </p:scale>
        <p:origin x="96" y="22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853"/>
    </p:cViewPr>
  </p:sorterViewPr>
  <p:notesViewPr>
    <p:cSldViewPr>
      <p:cViewPr varScale="1">
        <p:scale>
          <a:sx n="89" d="100"/>
          <a:sy n="89" d="100"/>
        </p:scale>
        <p:origin x="3802" y="6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06/relationships/vbaProject" Target="vbaProject.bin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AEC6AE0-A76A-4571-8B58-A338DA854169}" type="datetimeFigureOut">
              <a:rPr lang="fr-FR"/>
              <a:pPr>
                <a:defRPr/>
              </a:pPr>
              <a:t>29/04/2026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fr-FR"/>
              <a:t>Entrez votre nom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7564C5-49F1-424B-8328-678E2107A4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340309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787E105-89C5-4F0E-986A-F5E85A5B8CA1}" type="datetimeFigureOut">
              <a:rPr lang="fr-FR"/>
              <a:pPr>
                <a:defRPr/>
              </a:pPr>
              <a:t>29/04/2026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fr-FR"/>
              <a:t>Entrez votre nom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343239E-5CFC-4EA3-9F9C-DF60679EE92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3131734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DBAC2BE-4E1D-44BF-82CE-959ABA7E1D58}" type="datetime1">
              <a:rPr lang="fr-FR" smtClean="0"/>
              <a:t>29/04/2026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Entrez votre nom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43239E-5CFC-4EA3-9F9C-DF60679EE927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70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6"/>
            <a:ext cx="12192000" cy="6851148"/>
          </a:xfrm>
          <a:prstGeom prst="rect">
            <a:avLst/>
          </a:prstGeom>
        </p:spPr>
      </p:pic>
      <p:sp>
        <p:nvSpPr>
          <p:cNvPr id="25603" name="Espace réservé du titre 1"/>
          <p:cNvSpPr>
            <a:spLocks noGrp="1"/>
          </p:cNvSpPr>
          <p:nvPr>
            <p:ph type="ctrTitle" hasCustomPrompt="1"/>
          </p:nvPr>
        </p:nvSpPr>
        <p:spPr>
          <a:xfrm>
            <a:off x="3983769" y="3140975"/>
            <a:ext cx="5064560" cy="1470025"/>
          </a:xfrm>
        </p:spPr>
        <p:txBody>
          <a:bodyPr/>
          <a:lstStyle>
            <a:lvl1pPr algn="l">
              <a:defRPr sz="3600" smtClean="0">
                <a:latin typeface="Calibri" charset="0"/>
                <a:ea typeface="Calibri" charset="0"/>
                <a:cs typeface="Calibri" charset="0"/>
              </a:defRPr>
            </a:lvl1pPr>
          </a:lstStyle>
          <a:p>
            <a:r>
              <a:rPr lang="fr-FR" sz="3600" b="1" dirty="0" smtClean="0">
                <a:solidFill>
                  <a:srgbClr val="153449"/>
                </a:solidFill>
              </a:rPr>
              <a:t>Titre de la présentation</a:t>
            </a:r>
            <a:r>
              <a:rPr lang="fr-FR" sz="3600" b="1" dirty="0">
                <a:solidFill>
                  <a:srgbClr val="153449"/>
                </a:solidFill>
              </a:rPr>
              <a:t/>
            </a:r>
            <a:br>
              <a:rPr lang="fr-FR" sz="3600" b="1" dirty="0">
                <a:solidFill>
                  <a:srgbClr val="153449"/>
                </a:solidFill>
              </a:rPr>
            </a:br>
            <a:r>
              <a:rPr lang="fr-FR" sz="2300" dirty="0">
                <a:solidFill>
                  <a:srgbClr val="01B2CD"/>
                </a:solidFill>
              </a:rPr>
              <a:t>Sous-titre de la présentation</a:t>
            </a:r>
            <a:br>
              <a:rPr lang="fr-FR" sz="2300" dirty="0">
                <a:solidFill>
                  <a:srgbClr val="01B2CD"/>
                </a:solidFill>
              </a:rPr>
            </a:br>
            <a:r>
              <a:rPr lang="fr-FR" sz="1800" dirty="0">
                <a:solidFill>
                  <a:srgbClr val="153449"/>
                </a:solidFill>
              </a:rPr>
              <a:t>7 MARS </a:t>
            </a:r>
            <a:r>
              <a:rPr lang="fr-FR" sz="1800" baseline="0" dirty="0" smtClean="0">
                <a:solidFill>
                  <a:srgbClr val="153449"/>
                </a:solidFill>
              </a:rPr>
              <a:t>2025</a:t>
            </a:r>
            <a:endParaRPr lang="fr-FR" sz="1800" dirty="0">
              <a:solidFill>
                <a:srgbClr val="15344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dirty="0" smtClean="0"/>
              <a:t>Modifier le style des sous-titres du masque</a:t>
            </a:r>
            <a:endParaRPr lang="fr-FR" dirty="0"/>
          </a:p>
        </p:txBody>
      </p:sp>
      <p:sp>
        <p:nvSpPr>
          <p:cNvPr id="12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4000" b="1" cap="small" baseline="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13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7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cap="small" baseline="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4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8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cap="small" baseline="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6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0" name="Espace réservé de la date 4"/>
          <p:cNvSpPr>
            <a:spLocks noGrp="1"/>
          </p:cNvSpPr>
          <p:nvPr>
            <p:ph type="dt" sz="half" idx="13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posi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cap="small" baseline="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342967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342967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21164" y="1535113"/>
            <a:ext cx="34310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21164" y="2174875"/>
            <a:ext cx="34310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6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0" name="Espace réservé de la date 4"/>
          <p:cNvSpPr>
            <a:spLocks noGrp="1"/>
          </p:cNvSpPr>
          <p:nvPr>
            <p:ph type="dt" sz="half" idx="13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  <p:sp>
        <p:nvSpPr>
          <p:cNvPr id="9" name="Espace réservé du texte 4"/>
          <p:cNvSpPr>
            <a:spLocks noGrp="1"/>
          </p:cNvSpPr>
          <p:nvPr>
            <p:ph type="body" sz="quarter" idx="14"/>
          </p:nvPr>
        </p:nvSpPr>
        <p:spPr>
          <a:xfrm>
            <a:off x="7993572" y="1535113"/>
            <a:ext cx="34310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11" name="Espace réservé du contenu 5"/>
          <p:cNvSpPr>
            <a:spLocks noGrp="1"/>
          </p:cNvSpPr>
          <p:nvPr>
            <p:ph sz="quarter" idx="15"/>
          </p:nvPr>
        </p:nvSpPr>
        <p:spPr>
          <a:xfrm>
            <a:off x="7993572" y="2174875"/>
            <a:ext cx="34310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6952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cap="small" baseline="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6141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16141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6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0" name="Espace réservé de la date 4"/>
          <p:cNvSpPr>
            <a:spLocks noGrp="1"/>
          </p:cNvSpPr>
          <p:nvPr>
            <p:ph type="dt" sz="half" idx="13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  <p:sp>
        <p:nvSpPr>
          <p:cNvPr id="9" name="Espace réservé du texte 2"/>
          <p:cNvSpPr>
            <a:spLocks noGrp="1"/>
          </p:cNvSpPr>
          <p:nvPr>
            <p:ph type="body" idx="14"/>
          </p:nvPr>
        </p:nvSpPr>
        <p:spPr>
          <a:xfrm>
            <a:off x="609600" y="3869358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11" name="Espace réservé du contenu 3"/>
          <p:cNvSpPr>
            <a:spLocks noGrp="1"/>
          </p:cNvSpPr>
          <p:nvPr>
            <p:ph sz="half" idx="15"/>
          </p:nvPr>
        </p:nvSpPr>
        <p:spPr>
          <a:xfrm>
            <a:off x="609600" y="4509120"/>
            <a:ext cx="5386917" cy="16141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2" name="Espace réservé du texte 4"/>
          <p:cNvSpPr>
            <a:spLocks noGrp="1"/>
          </p:cNvSpPr>
          <p:nvPr>
            <p:ph type="body" sz="quarter" idx="16"/>
          </p:nvPr>
        </p:nvSpPr>
        <p:spPr>
          <a:xfrm>
            <a:off x="6193372" y="3869358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</p:txBody>
      </p:sp>
      <p:sp>
        <p:nvSpPr>
          <p:cNvPr id="13" name="Espace réservé du contenu 5"/>
          <p:cNvSpPr>
            <a:spLocks noGrp="1"/>
          </p:cNvSpPr>
          <p:nvPr>
            <p:ph sz="quarter" idx="17"/>
          </p:nvPr>
        </p:nvSpPr>
        <p:spPr>
          <a:xfrm>
            <a:off x="6193372" y="4509120"/>
            <a:ext cx="5389033" cy="16141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185746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cap="small" baseline="0"/>
            </a:lvl1pPr>
          </a:lstStyle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12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7328" y="98680"/>
            <a:ext cx="12097344" cy="4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1028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714503" y="1600206"/>
            <a:ext cx="98679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</a:t>
            </a:r>
            <a:r>
              <a:rPr lang="fr-FR" dirty="0"/>
              <a:t>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14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3143672" y="6506232"/>
            <a:ext cx="6208137" cy="313200"/>
          </a:xfrm>
          <a:prstGeom prst="rect">
            <a:avLst/>
          </a:prstGeom>
        </p:spPr>
        <p:txBody>
          <a:bodyPr/>
          <a:lstStyle>
            <a:lvl1pPr>
              <a:defRPr sz="1200" baseline="0">
                <a:latin typeface="calibri" charset="0"/>
              </a:defRPr>
            </a:lvl1pPr>
          </a:lstStyle>
          <a:p>
            <a:pPr algn="ctr"/>
            <a:r>
              <a:rPr lang="fr-FR" dirty="0" smtClean="0">
                <a:solidFill>
                  <a:srgbClr val="00B3CC"/>
                </a:solidFill>
              </a:rPr>
              <a:t>A. Lacroix, LAPP – Anima Science – 30 Avril 2026</a:t>
            </a:r>
          </a:p>
        </p:txBody>
      </p:sp>
      <p:sp>
        <p:nvSpPr>
          <p:cNvPr id="16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10672092" y="6570720"/>
            <a:ext cx="1376571" cy="313200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rgbClr val="00B3CC"/>
                </a:solidFill>
                <a:latin typeface="Calibri" charset="0"/>
                <a:ea typeface="Calibri" charset="0"/>
                <a:cs typeface="Calibri" charset="0"/>
              </a:defRPr>
            </a:lvl1pPr>
          </a:lstStyle>
          <a:p>
            <a:fld id="{2A19AD89-17DE-4EAC-B060-CF86C17F7722}" type="slidenum">
              <a:rPr lang="fr-FR" smtClean="0"/>
              <a:pPr/>
              <a:t>‹N°›</a:t>
            </a:fld>
            <a:endParaRPr lang="fr-FR" dirty="0"/>
          </a:p>
        </p:txBody>
      </p:sp>
      <p:cxnSp>
        <p:nvCxnSpPr>
          <p:cNvPr id="17" name="Connecteur droit 16"/>
          <p:cNvCxnSpPr/>
          <p:nvPr userDrawn="1"/>
        </p:nvCxnSpPr>
        <p:spPr>
          <a:xfrm>
            <a:off x="1483200" y="6472800"/>
            <a:ext cx="10310400" cy="0"/>
          </a:xfrm>
          <a:prstGeom prst="line">
            <a:avLst/>
          </a:prstGeom>
          <a:ln w="12700">
            <a:solidFill>
              <a:srgbClr val="00B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 userDrawn="1"/>
        </p:nvCxnSpPr>
        <p:spPr>
          <a:xfrm>
            <a:off x="960000" y="640800"/>
            <a:ext cx="8673600" cy="0"/>
          </a:xfrm>
          <a:prstGeom prst="line">
            <a:avLst/>
          </a:prstGeom>
          <a:ln w="12700">
            <a:solidFill>
              <a:srgbClr val="00B4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 userDrawn="1"/>
        </p:nvCxnSpPr>
        <p:spPr>
          <a:xfrm>
            <a:off x="2419200" y="561600"/>
            <a:ext cx="8265600" cy="3600"/>
          </a:xfrm>
          <a:prstGeom prst="line">
            <a:avLst/>
          </a:prstGeom>
          <a:ln w="12700">
            <a:solidFill>
              <a:srgbClr val="1735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528114" cy="76470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90" r:id="rId7"/>
    <p:sldLayoutId id="2147483689" r:id="rId8"/>
    <p:sldLayoutId id="2147483682" r:id="rId9"/>
  </p:sldLayoutIdLst>
  <p:timing>
    <p:tnLst>
      <p:par>
        <p:cTn id="1" dur="indefinite" restart="never" nodeType="tmRoot"/>
      </p:par>
    </p:tnLst>
  </p:timing>
  <p:hf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 kern="1200" cap="small" baseline="0">
          <a:solidFill>
            <a:srgbClr val="17354A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71664" y="1628800"/>
            <a:ext cx="8424936" cy="3126209"/>
          </a:xfrm>
        </p:spPr>
        <p:txBody>
          <a:bodyPr/>
          <a:lstStyle/>
          <a:p>
            <a:r>
              <a:rPr lang="fr-FR" dirty="0" smtClean="0"/>
              <a:t>	Du </a:t>
            </a:r>
            <a:r>
              <a:rPr lang="fr-FR" dirty="0"/>
              <a:t>trivial au vertigineux </a:t>
            </a:r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smtClean="0"/>
              <a:t>exploration algorithmique du Sudoku</a:t>
            </a:r>
            <a:br>
              <a:rPr lang="fr-FR" dirty="0" smtClean="0"/>
            </a:br>
            <a:r>
              <a:rPr lang="fr-FR" sz="1800" dirty="0" smtClean="0"/>
              <a:t> 				–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	</a:t>
            </a:r>
            <a:r>
              <a:rPr lang="fr-FR" b="0" i="1" dirty="0" smtClean="0">
                <a:solidFill>
                  <a:srgbClr val="00B3CC"/>
                </a:solidFill>
              </a:rPr>
              <a:t>Sans exploser l'univers des possibles!</a:t>
            </a:r>
            <a:r>
              <a:rPr lang="fr-FR" b="0" dirty="0" smtClean="0">
                <a:solidFill>
                  <a:srgbClr val="00B3CC"/>
                </a:solidFill>
              </a:rPr>
              <a:t/>
            </a:r>
            <a:br>
              <a:rPr lang="fr-FR" b="0" dirty="0" smtClean="0">
                <a:solidFill>
                  <a:srgbClr val="00B3CC"/>
                </a:solidFill>
              </a:rPr>
            </a:br>
            <a:r>
              <a:rPr lang="fr-FR" b="1" dirty="0" smtClean="0">
                <a:solidFill>
                  <a:srgbClr val="153449"/>
                </a:solidFill>
              </a:rPr>
              <a:t>					</a:t>
            </a:r>
            <a:r>
              <a:rPr lang="fr-FR" sz="1800" dirty="0" smtClean="0">
                <a:solidFill>
                  <a:srgbClr val="153449"/>
                </a:solidFill>
              </a:rPr>
              <a:t>Avril 2026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grille de Sudoku : Règles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A19AD89-17DE-4EAC-B060-CF86C17F7722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120241"/>
              </p:ext>
            </p:extLst>
          </p:nvPr>
        </p:nvGraphicFramePr>
        <p:xfrm>
          <a:off x="767408" y="189467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graphicFrame>
        <p:nvGraphicFramePr>
          <p:cNvPr id="36" name="Tableau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2202"/>
              </p:ext>
            </p:extLst>
          </p:nvPr>
        </p:nvGraphicFramePr>
        <p:xfrm>
          <a:off x="767408" y="2254672"/>
          <a:ext cx="3240000" cy="36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068393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259039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056109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62030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4985753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641262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6054015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0771082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2570132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8909990"/>
                  </a:ext>
                </a:extLst>
              </a:tr>
            </a:tbl>
          </a:graphicData>
        </a:graphic>
      </p:graphicFrame>
      <p:graphicFrame>
        <p:nvGraphicFramePr>
          <p:cNvPr id="37" name="Tableau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5474448"/>
              </p:ext>
            </p:extLst>
          </p:nvPr>
        </p:nvGraphicFramePr>
        <p:xfrm>
          <a:off x="2207408" y="1894672"/>
          <a:ext cx="360000" cy="324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59360833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732740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96031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933228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695264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22991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228036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78259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529666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12323"/>
                  </a:ext>
                </a:extLst>
              </a:tr>
            </a:tbl>
          </a:graphicData>
        </a:graphic>
      </p:graphicFrame>
      <p:graphicFrame>
        <p:nvGraphicFramePr>
          <p:cNvPr id="39" name="Tableau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859146"/>
              </p:ext>
            </p:extLst>
          </p:nvPr>
        </p:nvGraphicFramePr>
        <p:xfrm>
          <a:off x="1847408" y="1894672"/>
          <a:ext cx="1080000" cy="108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90806370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0630458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99258057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057512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430041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7180654"/>
                  </a:ext>
                </a:extLst>
              </a:tr>
            </a:tbl>
          </a:graphicData>
        </a:graphic>
      </p:graphicFrame>
      <p:sp>
        <p:nvSpPr>
          <p:cNvPr id="40" name="ZoneTexte 39"/>
          <p:cNvSpPr txBox="1"/>
          <p:nvPr/>
        </p:nvSpPr>
        <p:spPr>
          <a:xfrm>
            <a:off x="4583832" y="1894672"/>
            <a:ext cx="73448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Grille de 9 x 9, soit 81 cases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Remplissage à l’aide des valeurs de 1 à 9 uniquement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Chaque valeur ne peut apparaitre qu’une seule fois par </a:t>
            </a:r>
            <a:r>
              <a:rPr lang="fr-FR" sz="24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:</a:t>
            </a:r>
          </a:p>
          <a:p>
            <a:pPr marL="800100" lvl="1" indent="-342900">
              <a:buFont typeface="Arial Narrow" panose="020B0606020202030204" pitchFamily="34" charset="0"/>
              <a:buChar char="◦"/>
            </a:pPr>
            <a:r>
              <a:rPr lang="fr-FR" sz="24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Ligne</a:t>
            </a:r>
          </a:p>
          <a:p>
            <a:pPr marL="800100" lvl="1" indent="-342900">
              <a:buFont typeface="Arial Narrow" panose="020B0606020202030204" pitchFamily="34" charset="0"/>
              <a:buChar char="◦"/>
            </a:pPr>
            <a:r>
              <a:rPr lang="fr-FR" sz="24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Colonne</a:t>
            </a:r>
          </a:p>
          <a:p>
            <a:pPr marL="800100" lvl="1" indent="-342900">
              <a:buFont typeface="Arial Narrow" panose="020B0606020202030204" pitchFamily="34" charset="0"/>
              <a:buChar char="◦"/>
            </a:pPr>
            <a:r>
              <a:rPr lang="fr-FR" sz="24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Bloc</a:t>
            </a:r>
          </a:p>
        </p:txBody>
      </p:sp>
      <p:graphicFrame>
        <p:nvGraphicFramePr>
          <p:cNvPr id="41" name="Tableau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724917"/>
              </p:ext>
            </p:extLst>
          </p:nvPr>
        </p:nvGraphicFramePr>
        <p:xfrm>
          <a:off x="767408" y="1894672"/>
          <a:ext cx="3240000" cy="324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1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69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9937104" cy="450000"/>
          </a:xfrm>
        </p:spPr>
        <p:txBody>
          <a:bodyPr/>
          <a:lstStyle/>
          <a:p>
            <a:r>
              <a:rPr lang="fr-FR" dirty="0" smtClean="0"/>
              <a:t>La grille 9x9: Possibilités de remplissage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3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4583832" y="1124744"/>
            <a:ext cx="734481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9 possibilités de remplissage par case, donc 9 x 9 x … 9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r-FR" sz="2400" b="1" cap="small" dirty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fr-FR" sz="48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9</a:t>
            </a:r>
            <a:r>
              <a:rPr lang="fr-FR" sz="4800" b="1" cap="small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81</a:t>
            </a:r>
            <a:r>
              <a:rPr lang="fr-FR" sz="48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 </a:t>
            </a:r>
            <a:r>
              <a:rPr lang="fr-FR" sz="48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possibilités </a:t>
            </a:r>
          </a:p>
          <a:p>
            <a:pPr algn="ctr">
              <a:lnSpc>
                <a:spcPct val="150000"/>
              </a:lnSpc>
            </a:pPr>
            <a:endParaRPr lang="fr-FR" sz="4800" b="1" cap="small" dirty="0">
              <a:solidFill>
                <a:schemeClr val="accent2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ct val="150000"/>
              </a:lnSpc>
            </a:pPr>
            <a:endParaRPr lang="fr-FR" sz="2400" b="1" cap="small" dirty="0" smtClean="0">
              <a:solidFill>
                <a:schemeClr val="accent2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fr-FR" sz="48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2 </a:t>
            </a:r>
            <a:r>
              <a:rPr lang="fr-FR" sz="4800" b="1" dirty="0">
                <a:solidFill>
                  <a:schemeClr val="accent2"/>
                </a:solidFill>
                <a:latin typeface="Arial Narrow" panose="020B0606020202030204" pitchFamily="34" charset="0"/>
              </a:rPr>
              <a:t>×</a:t>
            </a:r>
            <a:r>
              <a:rPr lang="fr-FR" sz="48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 10</a:t>
            </a:r>
            <a:r>
              <a:rPr lang="fr-FR" sz="4800" b="1" cap="small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77</a:t>
            </a:r>
            <a:endParaRPr lang="fr-FR" sz="4800" b="1" cap="small" dirty="0" smtClean="0">
              <a:solidFill>
                <a:schemeClr val="accent2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10" name="Groupe 9"/>
          <p:cNvGrpSpPr/>
          <p:nvPr/>
        </p:nvGrpSpPr>
        <p:grpSpPr>
          <a:xfrm>
            <a:off x="10272464" y="1628800"/>
            <a:ext cx="1368153" cy="679790"/>
            <a:chOff x="8400255" y="1700542"/>
            <a:chExt cx="1368153" cy="679790"/>
          </a:xfrm>
        </p:grpSpPr>
        <p:sp>
          <p:nvSpPr>
            <p:cNvPr id="5" name="Accolade fermante 4"/>
            <p:cNvSpPr/>
            <p:nvPr/>
          </p:nvSpPr>
          <p:spPr>
            <a:xfrm rot="5400000">
              <a:off x="8965107" y="1135691"/>
              <a:ext cx="238449" cy="1368152"/>
            </a:xfrm>
            <a:prstGeom prst="rightBrace">
              <a:avLst>
                <a:gd name="adj1" fmla="val 40000"/>
                <a:gd name="adj2" fmla="val 50000"/>
              </a:avLst>
            </a:prstGeom>
            <a:ln w="2857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8400255" y="2011000"/>
              <a:ext cx="13681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b="1" dirty="0" smtClean="0">
                  <a:solidFill>
                    <a:schemeClr val="tx2"/>
                  </a:solidFill>
                  <a:latin typeface="Arial Narrow" panose="020B0606020202030204" pitchFamily="34" charset="0"/>
                </a:rPr>
                <a:t>81 fois</a:t>
              </a:r>
              <a:endParaRPr lang="fr-FR" b="1" dirty="0">
                <a:solidFill>
                  <a:schemeClr val="tx2"/>
                </a:solidFill>
                <a:latin typeface="Arial Narrow" panose="020B0606020202030204" pitchFamily="34" charset="0"/>
              </a:endParaRPr>
            </a:p>
          </p:txBody>
        </p:sp>
      </p:grp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933347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ZoneTexte 7"/>
              <p:cNvSpPr txBox="1"/>
              <p:nvPr/>
            </p:nvSpPr>
            <p:spPr>
              <a:xfrm>
                <a:off x="7284132" y="3429000"/>
                <a:ext cx="1944216" cy="1392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fr-FR" b="1" cap="small" dirty="0" smtClean="0">
                    <a:solidFill>
                      <a:schemeClr val="tx2"/>
                    </a:solidFill>
                  </a:rPr>
                  <a:t>   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fr-FR" b="1" i="1" cap="small">
                            <a:solidFill>
                              <a:schemeClr val="tx2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fr-FR" b="1" i="1" cap="small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fr-FR" b="0" i="0" smtClean="0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L</m:t>
                            </m:r>
                            <m:r>
                              <m:rPr>
                                <m:sty m:val="p"/>
                              </m:rPr>
                              <a:rPr lang="fr-FR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og</m:t>
                            </m:r>
                          </m:e>
                          <m:sub>
                            <m:r>
                              <a:rPr lang="fr-FR" b="1" i="1" cap="small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sub>
                        </m:sSub>
                      </m:fName>
                      <m:e>
                        <m:d>
                          <m:dPr>
                            <m:ctrlPr>
                              <a:rPr lang="fr-FR" b="1" i="1" cap="small">
                                <a:solidFill>
                                  <a:schemeClr val="tx2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fr-FR" b="1" i="1" cap="small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b="1" i="1" cap="small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𝟗</m:t>
                                </m:r>
                              </m:e>
                              <m:sup>
                                <m:r>
                                  <a:rPr lang="fr-FR" b="1" i="1" cap="small">
                                    <a:solidFill>
                                      <a:schemeClr val="tx2"/>
                                    </a:solidFill>
                                    <a:latin typeface="Cambria Math" panose="02040503050406030204" pitchFamily="18" charset="0"/>
                                  </a:rPr>
                                  <m:t>𝟖𝟏</m:t>
                                </m:r>
                              </m:sup>
                            </m:sSup>
                          </m:e>
                        </m:d>
                      </m:e>
                    </m:func>
                  </m:oMath>
                </a14:m>
                <a:endParaRPr lang="fr-FR" b="1" i="1" cap="small" dirty="0">
                  <a:solidFill>
                    <a:schemeClr val="tx2"/>
                  </a:solidFill>
                  <a:latin typeface="Cambria Math" panose="020405030504060302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r-FR" b="1" i="1" cap="small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b="1" i="1" cap="small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𝟖𝟏</m:t>
                      </m:r>
                      <m:r>
                        <a:rPr lang="fr-FR" b="1" i="1" cap="small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1" i="1" cap="small" smtClean="0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unc>
                        <m:funcPr>
                          <m:ctrlPr>
                            <a:rPr lang="fr-FR" b="1" i="1" cap="small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fr-FR" b="1" i="1" cap="small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fr-FR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fr-FR" b="1" i="1" cap="small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sub>
                          </m:sSub>
                        </m:fName>
                        <m:e>
                          <m:d>
                            <m:dPr>
                              <m:ctrlPr>
                                <a:rPr lang="fr-FR" b="1" i="1" cap="small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fr-FR" b="1" i="1" cap="small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</m:e>
                          </m:d>
                        </m:e>
                      </m:func>
                    </m:oMath>
                  </m:oMathPara>
                </a14:m>
                <a:endParaRPr lang="fr-FR" b="1" i="1" cap="small" dirty="0">
                  <a:solidFill>
                    <a:schemeClr val="tx2"/>
                  </a:solidFill>
                  <a:latin typeface="Cambria Math" panose="02040503050406030204" pitchFamily="18" charset="0"/>
                </a:endParaRPr>
              </a:p>
              <a:p>
                <a:pPr algn="ctr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fr-FR" b="1" i="1" cap="small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fr-FR" b="1" i="1" cap="small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𝟕𝟕</m:t>
                      </m:r>
                      <m:r>
                        <a:rPr lang="fr-FR" b="1" i="1" cap="small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fr-FR" b="1" i="1" cap="small">
                          <a:solidFill>
                            <a:schemeClr val="tx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fr-FR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8" name="ZoneText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84132" y="3429000"/>
                <a:ext cx="1944216" cy="139230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7248128" y="5206340"/>
            <a:ext cx="2016224" cy="81494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47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15480" y="98680"/>
            <a:ext cx="10435113" cy="450000"/>
          </a:xfrm>
        </p:spPr>
        <p:txBody>
          <a:bodyPr/>
          <a:lstStyle/>
          <a:p>
            <a:r>
              <a:rPr lang="fr-FR" dirty="0" smtClean="0"/>
              <a:t>La grille 9x9 : un univers de possibilités!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A19AD89-17DE-4EAC-B060-CF86C17F7722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ctr"/>
            <a:r>
              <a:rPr lang="fr-FR" smtClean="0">
                <a:solidFill>
                  <a:srgbClr val="00B3CC"/>
                </a:solidFill>
              </a:rPr>
              <a:t>A. Lacroix, LAPP – Anima Science – 30 Avril 2026</a:t>
            </a:r>
            <a:endParaRPr lang="fr-FR" dirty="0" smtClean="0">
              <a:solidFill>
                <a:srgbClr val="00B3CC"/>
              </a:solidFill>
            </a:endParaRPr>
          </a:p>
        </p:txBody>
      </p:sp>
      <p:pic>
        <p:nvPicPr>
          <p:cNvPr id="2050" name="Picture 2" descr="https://cdn.esahubble.org/archives/images/screen/heic0611b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764704"/>
            <a:ext cx="5544615" cy="5544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0" y="547832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Vopson</a:t>
            </a:r>
            <a:r>
              <a:rPr lang="en-US" sz="1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M. Estimation of the information contained in the visible matter of the universe. </a:t>
            </a:r>
            <a:r>
              <a:rPr lang="en-US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AIP Advances</a:t>
            </a:r>
            <a:r>
              <a:rPr lang="en-US" sz="1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11(10), 105317 (2021</a:t>
            </a:r>
            <a:r>
              <a:rPr lang="en-US" sz="16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fr-FR" sz="1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DOI: 10.1063/5.0064475</a:t>
            </a:r>
          </a:p>
        </p:txBody>
      </p:sp>
      <p:sp>
        <p:nvSpPr>
          <p:cNvPr id="7" name="Rectangle 6"/>
          <p:cNvSpPr/>
          <p:nvPr/>
        </p:nvSpPr>
        <p:spPr>
          <a:xfrm>
            <a:off x="6384032" y="980728"/>
            <a:ext cx="5466561" cy="39087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Nombre de protons estimé dans l’univers</a:t>
            </a:r>
          </a:p>
          <a:p>
            <a:pPr algn="ctr">
              <a:lnSpc>
                <a:spcPct val="150000"/>
              </a:lnSpc>
            </a:pPr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1.57 </a:t>
            </a:r>
            <a:r>
              <a:rPr lang="fr-FR" sz="4800" b="1" dirty="0">
                <a:solidFill>
                  <a:schemeClr val="accent2"/>
                </a:solidFill>
                <a:latin typeface="Arial Narrow" panose="020B0606020202030204" pitchFamily="34" charset="0"/>
              </a:rPr>
              <a:t>× </a:t>
            </a:r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10</a:t>
            </a:r>
            <a:r>
              <a:rPr lang="fr-FR" sz="4800" b="1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79</a:t>
            </a:r>
          </a:p>
          <a:p>
            <a:pPr algn="ctr">
              <a:lnSpc>
                <a:spcPct val="150000"/>
              </a:lnSpc>
            </a:pPr>
            <a:r>
              <a:rPr lang="fr-FR" sz="2400" b="1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Nombre d’Eddington (</a:t>
            </a:r>
            <a:r>
              <a:rPr lang="fr-FR" sz="2400" b="1" dirty="0" err="1" smtClean="0">
                <a:solidFill>
                  <a:schemeClr val="tx2"/>
                </a:solidFill>
                <a:latin typeface="Arial Narrow" panose="020B0606020202030204" pitchFamily="34" charset="0"/>
              </a:rPr>
              <a:t>NEdd</a:t>
            </a:r>
            <a:r>
              <a:rPr lang="fr-FR" sz="2400" b="1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)</a:t>
            </a:r>
          </a:p>
          <a:p>
            <a:pPr algn="ctr"/>
            <a:endParaRPr lang="fr-FR" sz="4800" b="1" baseline="30000" dirty="0" smtClean="0">
              <a:solidFill>
                <a:schemeClr val="accent2"/>
              </a:solidFill>
              <a:latin typeface="Arial Narrow" panose="020B0606020202030204" pitchFamily="34" charset="0"/>
            </a:endParaRPr>
          </a:p>
          <a:p>
            <a:pPr algn="ctr"/>
            <a:r>
              <a:rPr lang="fr-FR" sz="4800" b="1" dirty="0">
                <a:solidFill>
                  <a:schemeClr val="accent2"/>
                </a:solidFill>
                <a:latin typeface="Arial Narrow" panose="020B0606020202030204" pitchFamily="34" charset="0"/>
              </a:rPr>
              <a:t>2</a:t>
            </a:r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 </a:t>
            </a:r>
            <a:r>
              <a:rPr lang="fr-FR" sz="4800" b="1" dirty="0">
                <a:solidFill>
                  <a:schemeClr val="accent2"/>
                </a:solidFill>
                <a:latin typeface="Arial Narrow" panose="020B0606020202030204" pitchFamily="34" charset="0"/>
              </a:rPr>
              <a:t>× </a:t>
            </a:r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10</a:t>
            </a:r>
            <a:r>
              <a:rPr lang="fr-FR" sz="4800" b="1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77</a:t>
            </a:r>
          </a:p>
          <a:p>
            <a:pPr algn="ctr"/>
            <a:r>
              <a:rPr lang="fr-FR" sz="2400" b="1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Possibilités de remplissage d’une grille 9x9</a:t>
            </a:r>
            <a:endParaRPr lang="fr-FR" sz="2400" b="1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77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smtClean="0"/>
              <a:t>Nb de solutions possibles du sudoku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5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366649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4975667" y="315871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i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Felgenhauer</a:t>
            </a:r>
            <a:r>
              <a:rPr lang="en-US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B., and Jarvis, F., Mathematics of Sudoku </a:t>
            </a:r>
            <a:r>
              <a:rPr lang="en-US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I,</a:t>
            </a:r>
          </a:p>
          <a:p>
            <a:r>
              <a:rPr lang="en-US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Math. Spectrum</a:t>
            </a:r>
            <a:r>
              <a:rPr lang="en-US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Vol. 39, pp. 15–22, </a:t>
            </a:r>
            <a:r>
              <a:rPr lang="en-US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2006</a:t>
            </a:r>
            <a:endParaRPr lang="fr-FR" i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079776" y="1484784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3200" b="1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Estimation possible sur les lignes &amp; colonnes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3200" b="1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Résultat </a:t>
            </a:r>
            <a:r>
              <a:rPr lang="fr-FR" sz="3200" b="1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calculé, obtenu </a:t>
            </a:r>
            <a:r>
              <a:rPr lang="fr-FR" sz="3200" b="1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par brute force</a:t>
            </a:r>
            <a:endParaRPr lang="fr-FR" sz="3200" b="1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17473" y="4332344"/>
            <a:ext cx="26805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6,67 × 10</a:t>
            </a:r>
            <a:r>
              <a:rPr lang="fr-FR" sz="4800" b="1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21</a:t>
            </a:r>
            <a:endParaRPr lang="fr-FR" sz="4800" b="1" baseline="30000" dirty="0">
              <a:solidFill>
                <a:schemeClr val="accent2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759643" y="4332344"/>
            <a:ext cx="2596202" cy="81494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8685872" y="4113959"/>
            <a:ext cx="19784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48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2 </a:t>
            </a:r>
            <a:r>
              <a:rPr lang="fr-FR" sz="4800" b="1" dirty="0">
                <a:solidFill>
                  <a:schemeClr val="accent2"/>
                </a:solidFill>
                <a:latin typeface="Arial Narrow" panose="020B0606020202030204" pitchFamily="34" charset="0"/>
              </a:rPr>
              <a:t>×</a:t>
            </a:r>
            <a:r>
              <a:rPr lang="fr-FR" sz="4800" b="1" cap="small" dirty="0">
                <a:solidFill>
                  <a:schemeClr val="accent2"/>
                </a:solidFill>
                <a:latin typeface="Arial Narrow" panose="020B0606020202030204" pitchFamily="34" charset="0"/>
              </a:rPr>
              <a:t> 10</a:t>
            </a:r>
            <a:r>
              <a:rPr lang="fr-FR" sz="4800" b="1" cap="small" baseline="30000" dirty="0">
                <a:solidFill>
                  <a:schemeClr val="accent2"/>
                </a:solidFill>
                <a:latin typeface="Arial Narrow" panose="020B0606020202030204" pitchFamily="34" charset="0"/>
              </a:rPr>
              <a:t>77</a:t>
            </a:r>
            <a:endParaRPr lang="fr-FR" sz="4800" b="1" cap="small" dirty="0">
              <a:solidFill>
                <a:schemeClr val="accent2"/>
              </a:solidFill>
              <a:latin typeface="Arial Narrow" panose="020B0606020202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oneTexte 20"/>
              <p:cNvSpPr txBox="1"/>
              <p:nvPr/>
            </p:nvSpPr>
            <p:spPr>
              <a:xfrm>
                <a:off x="7714805" y="4378510"/>
                <a:ext cx="719749" cy="738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48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≪</m:t>
                      </m:r>
                    </m:oMath>
                  </m:oMathPara>
                </a14:m>
                <a:endParaRPr lang="fr-FR" sz="4800" b="1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21" name="ZoneText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4805" y="4378510"/>
                <a:ext cx="719749" cy="73866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4528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8" grpId="0" animBg="1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15480" y="98680"/>
            <a:ext cx="10435113" cy="450000"/>
          </a:xfrm>
        </p:spPr>
        <p:txBody>
          <a:bodyPr/>
          <a:lstStyle/>
          <a:p>
            <a:r>
              <a:rPr lang="fr-FR" dirty="0" smtClean="0"/>
              <a:t>La grille de Sudoku : un monde de possibilités!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4"/>
          </p:nvPr>
        </p:nvSpPr>
        <p:spPr>
          <a:xfrm>
            <a:off x="10672092" y="6354696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6</a:t>
            </a:fld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algn="ctr"/>
            <a:r>
              <a:rPr lang="fr-FR" smtClean="0">
                <a:solidFill>
                  <a:srgbClr val="00B3CC"/>
                </a:solidFill>
              </a:rPr>
              <a:t>A. Lacroix, LAPP – Anima Science – 30 Avril 2026</a:t>
            </a:r>
            <a:endParaRPr lang="fr-FR" dirty="0" smtClean="0">
              <a:solidFill>
                <a:srgbClr val="00B3CC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77966" y="797803"/>
            <a:ext cx="26805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6,67 × 10</a:t>
            </a:r>
            <a:r>
              <a:rPr lang="fr-FR" sz="4800" b="1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21</a:t>
            </a:r>
            <a:endParaRPr lang="fr-FR" sz="4800" b="1" baseline="30000" dirty="0">
              <a:solidFill>
                <a:schemeClr val="accent2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20136" y="797803"/>
            <a:ext cx="2596202" cy="814948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Espace réservé du contenu 11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9" r="21118"/>
          <a:stretch/>
        </p:blipFill>
        <p:spPr>
          <a:xfrm>
            <a:off x="191344" y="761590"/>
            <a:ext cx="5472608" cy="54598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ZoneTexte 12"/>
              <p:cNvSpPr txBox="1"/>
              <p:nvPr/>
            </p:nvSpPr>
            <p:spPr>
              <a:xfrm>
                <a:off x="5735960" y="1484784"/>
                <a:ext cx="6192688" cy="57022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Nombre de </a:t>
                </a: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grains </a:t>
                </a: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de sable sur Terre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1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sSup>
                        <m:sSupPr>
                          <m:ctrlP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fr-FR" sz="28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𝟏𝟖</m:t>
                          </m:r>
                        </m:sup>
                      </m:sSup>
                      <m:r>
                        <a:rPr lang="fr-FR" sz="28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à </m:t>
                      </m:r>
                      <m:sSup>
                        <m:sSupPr>
                          <m:ctrlP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  <m:r>
                            <a:rPr lang="fr-FR" sz="28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</m:sup>
                      </m:sSup>
                    </m:oMath>
                  </m:oMathPara>
                </a14:m>
                <a:endParaRPr lang="fr-FR" sz="2800" b="1" cap="small" dirty="0" smtClean="0">
                  <a:solidFill>
                    <a:schemeClr val="tx2"/>
                  </a:solidFill>
                  <a:latin typeface="Arial Narrow" panose="020B0606020202030204" pitchFamily="34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Nombre </a:t>
                </a: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d’atomes </a:t>
                </a: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dans le corps humain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1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~</m:t>
                      </m:r>
                      <m:sSup>
                        <m:sSupPr>
                          <m:ctrlP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fr-FR" sz="2800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𝟐𝟕</m:t>
                          </m:r>
                        </m:sup>
                      </m:sSup>
                    </m:oMath>
                  </m:oMathPara>
                </a14:m>
                <a:endParaRPr lang="fr-FR" sz="2800" b="1" cap="small" dirty="0" smtClean="0">
                  <a:solidFill>
                    <a:schemeClr val="tx2"/>
                  </a:solidFill>
                  <a:latin typeface="Arial Narrow" panose="020B0606020202030204" pitchFamily="34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Temps de génération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𝟔</m:t>
                          </m:r>
                        </m:sup>
                      </m:sSup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𝒔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𝟐𝟎𝟎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𝒎𝒊𝒍𝒍𝒊𝒐𝒏𝒔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𝒅</m:t>
                          </m:r>
                        </m:e>
                        <m:sup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𝒂𝒏𝒏𝒆𝒆𝒔</m:t>
                      </m:r>
                      <m:r>
                        <a:rPr lang="fr-FR" b="1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→~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𝟓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% 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𝒂𝒈𝒆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𝒑𝒍𝒂𝒏𝒆𝒕𝒆</m:t>
                      </m:r>
                    </m:oMath>
                  </m:oMathPara>
                </a14:m>
                <a:endParaRPr lang="fr-FR" b="1" i="1" dirty="0" smtClean="0">
                  <a:solidFill>
                    <a:schemeClr val="accent2"/>
                  </a:solidFill>
                  <a:latin typeface="Arial Narrow" panose="020B0606020202030204" pitchFamily="34" charset="0"/>
                  <a:ea typeface="Cambria Math" panose="02040503050406030204" pitchFamily="18" charset="0"/>
                </a:endParaRPr>
              </a:p>
              <a:p>
                <a:pPr marL="285750" indent="-28575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fr-FR" sz="2800" b="1" cap="small" dirty="0" smtClean="0">
                    <a:solidFill>
                      <a:schemeClr val="tx2"/>
                    </a:solidFill>
                    <a:latin typeface="Arial Narrow" panose="020B0606020202030204" pitchFamily="34" charset="0"/>
                  </a:rPr>
                  <a:t>Si on tient compte des symétries</a:t>
                </a:r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𝟒𝟕𝟐</m:t>
                      </m:r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𝟕𝟑𝟎</m:t>
                      </m:r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𝟓𝟑𝟖</m:t>
                      </m:r>
                      <m:r>
                        <a:rPr lang="fr-FR" sz="2800" b="1" i="1" cap="small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sz="1200" b="1" i="1" cap="small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fr-FR" sz="1200" b="1" i="1" cap="small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𝑱𝒂𝒓𝒗𝒊𝒔</m:t>
                      </m:r>
                      <m:r>
                        <a:rPr lang="fr-FR" sz="1200" b="1" i="1" cap="small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&amp; </m:t>
                      </m:r>
                      <m:r>
                        <a:rPr lang="fr-FR" sz="1200" b="1" i="1" cap="small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𝑹𝒖𝒔𝒔𝒆𝒍</m:t>
                      </m:r>
                      <m:r>
                        <a:rPr lang="fr-FR" sz="1200" b="1" i="1" cap="small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r-FR" sz="1200" b="1" cap="small" dirty="0">
                  <a:solidFill>
                    <a:schemeClr val="accent2"/>
                  </a:solidFill>
                  <a:latin typeface="Arial Narrow" panose="020B060602020203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fr-FR" sz="2800" b="1" cap="small" dirty="0">
                  <a:solidFill>
                    <a:schemeClr val="accent2"/>
                  </a:solidFill>
                  <a:latin typeface="Arial Narrow" panose="020B0606020202030204" pitchFamily="34" charset="0"/>
                </a:endParaRPr>
              </a:p>
            </p:txBody>
          </p:sp>
        </mc:Choice>
        <mc:Fallback>
          <p:sp>
            <p:nvSpPr>
              <p:cNvPr id="13" name="ZoneText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5960" y="1484784"/>
                <a:ext cx="6192688" cy="5702202"/>
              </a:xfrm>
              <a:prstGeom prst="rect">
                <a:avLst/>
              </a:prstGeom>
              <a:blipFill>
                <a:blip r:embed="rId3"/>
                <a:stretch>
                  <a:fillRect l="-177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9189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smtClean="0"/>
              <a:t>Génération de grille de Sudoku : 1</a:t>
            </a:r>
            <a:r>
              <a:rPr lang="fr-FR" baseline="30000" dirty="0" smtClean="0"/>
              <a:t>er</a:t>
            </a:r>
            <a:r>
              <a:rPr lang="fr-FR" dirty="0" smtClean="0"/>
              <a:t> Algorithme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7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1478643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779576"/>
              </p:ext>
            </p:extLst>
          </p:nvPr>
        </p:nvGraphicFramePr>
        <p:xfrm>
          <a:off x="766644" y="189674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FF0000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521626"/>
              </p:ext>
            </p:extLst>
          </p:nvPr>
        </p:nvGraphicFramePr>
        <p:xfrm>
          <a:off x="1844136" y="297442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94425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65455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16119733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885673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95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610207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245606"/>
              </p:ext>
            </p:extLst>
          </p:nvPr>
        </p:nvGraphicFramePr>
        <p:xfrm>
          <a:off x="2926644" y="405270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27958390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952161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12042651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6128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7965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2932495"/>
                  </a:ext>
                </a:extLst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583747"/>
              </p:ext>
            </p:extLst>
          </p:nvPr>
        </p:nvGraphicFramePr>
        <p:xfrm>
          <a:off x="766644" y="297511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7912618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801538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3492088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3389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02233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5704339"/>
                  </a:ext>
                </a:extLst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008265"/>
              </p:ext>
            </p:extLst>
          </p:nvPr>
        </p:nvGraphicFramePr>
        <p:xfrm>
          <a:off x="1845438" y="405511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87806289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062707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5947992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4150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74473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2637718"/>
                  </a:ext>
                </a:extLst>
              </a:tr>
            </a:tbl>
          </a:graphicData>
        </a:graphic>
      </p:graphicFrame>
      <p:graphicFrame>
        <p:nvGraphicFramePr>
          <p:cNvPr id="10" name="Tableau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639845"/>
              </p:ext>
            </p:extLst>
          </p:nvPr>
        </p:nvGraphicFramePr>
        <p:xfrm>
          <a:off x="2927850" y="1895424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141886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253076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4740642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6491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6160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87331"/>
                  </a:ext>
                </a:extLst>
              </a:tr>
            </a:tbl>
          </a:graphicData>
        </a:graphic>
      </p:graphicFrame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35981"/>
              </p:ext>
            </p:extLst>
          </p:nvPr>
        </p:nvGraphicFramePr>
        <p:xfrm>
          <a:off x="766644" y="405270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3085184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7560481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676233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571934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19341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579776"/>
                  </a:ext>
                </a:extLst>
              </a:tr>
            </a:tbl>
          </a:graphicData>
        </a:graphic>
      </p:graphicFrame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263771"/>
              </p:ext>
            </p:extLst>
          </p:nvPr>
        </p:nvGraphicFramePr>
        <p:xfrm>
          <a:off x="1849248" y="1897514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0683079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007746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1370464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74995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5630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101127"/>
                  </a:ext>
                </a:extLst>
              </a:tr>
            </a:tbl>
          </a:graphicData>
        </a:graphic>
      </p:graphicFrame>
      <p:graphicFrame>
        <p:nvGraphicFramePr>
          <p:cNvPr id="16" name="Tableau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140704"/>
              </p:ext>
            </p:extLst>
          </p:nvPr>
        </p:nvGraphicFramePr>
        <p:xfrm>
          <a:off x="2927850" y="297651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16063168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864859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4854911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084054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38011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701451"/>
                  </a:ext>
                </a:extLst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4223793" y="1919802"/>
            <a:ext cx="77852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Remplissage aléatoire de la diagonale : pas d’interaction entre les blocs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 smtClean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>
                <a:solidFill>
                  <a:schemeClr val="accent2"/>
                </a:solidFill>
                <a:latin typeface="Arial Narrow" panose="020B0606020202030204" pitchFamily="34" charset="0"/>
              </a:rPr>
              <a:t>Remplissage de trois blocs interagissant uniquement avec deux blocs de la diagonale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 smtClean="0">
              <a:solidFill>
                <a:schemeClr val="accent2"/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accent3"/>
                </a:solidFill>
                <a:latin typeface="Arial Narrow" panose="020B0606020202030204" pitchFamily="34" charset="0"/>
              </a:rPr>
              <a:t>Remplissage des blocs restant, totalement </a:t>
            </a:r>
            <a:r>
              <a:rPr lang="fr-FR" sz="2400" b="1" cap="small" dirty="0" smtClean="0">
                <a:solidFill>
                  <a:schemeClr val="accent3"/>
                </a:solidFill>
                <a:latin typeface="Arial Narrow" panose="020B0606020202030204" pitchFamily="34" charset="0"/>
              </a:rPr>
              <a:t>contraints </a:t>
            </a:r>
            <a:r>
              <a:rPr lang="fr-FR" sz="2400" b="1" cap="small" dirty="0" smtClean="0">
                <a:solidFill>
                  <a:schemeClr val="accent3"/>
                </a:solidFill>
                <a:latin typeface="Arial Narrow" panose="020B0606020202030204" pitchFamily="34" charset="0"/>
              </a:rPr>
              <a:t>par les blocs déjà remplis</a:t>
            </a:r>
            <a:endParaRPr lang="fr-FR" sz="2400" b="1" cap="small" dirty="0">
              <a:solidFill>
                <a:schemeClr val="accent3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84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smtClean="0"/>
              <a:t>Génération de Sudoku : </a:t>
            </a:r>
            <a:r>
              <a:rPr lang="fr-FR" dirty="0" smtClean="0"/>
              <a:t>Diagonale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8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708574"/>
              </p:ext>
            </p:extLst>
          </p:nvPr>
        </p:nvGraphicFramePr>
        <p:xfrm>
          <a:off x="766644" y="189674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FF0000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402062"/>
              </p:ext>
            </p:extLst>
          </p:nvPr>
        </p:nvGraphicFramePr>
        <p:xfrm>
          <a:off x="1844136" y="297442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94425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65455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16119733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885673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95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610207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2851027"/>
              </p:ext>
            </p:extLst>
          </p:nvPr>
        </p:nvGraphicFramePr>
        <p:xfrm>
          <a:off x="2926644" y="405270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27958390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952161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12042651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6128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7965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2932495"/>
                  </a:ext>
                </a:extLst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4223793" y="1919802"/>
            <a:ext cx="77852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Remplissage de la diagonale à l’aide de l’algorithme de Fisher Yates</a:t>
            </a:r>
          </a:p>
        </p:txBody>
      </p:sp>
      <p:graphicFrame>
        <p:nvGraphicFramePr>
          <p:cNvPr id="15" name="Tableau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48123"/>
              </p:ext>
            </p:extLst>
          </p:nvPr>
        </p:nvGraphicFramePr>
        <p:xfrm>
          <a:off x="645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18" name="Tableau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31320"/>
              </p:ext>
            </p:extLst>
          </p:nvPr>
        </p:nvGraphicFramePr>
        <p:xfrm>
          <a:off x="681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19" name="Tableau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5311310"/>
              </p:ext>
            </p:extLst>
          </p:nvPr>
        </p:nvGraphicFramePr>
        <p:xfrm>
          <a:off x="717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21" name="Tableau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2061147"/>
              </p:ext>
            </p:extLst>
          </p:nvPr>
        </p:nvGraphicFramePr>
        <p:xfrm>
          <a:off x="753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22" name="Tableau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821740"/>
              </p:ext>
            </p:extLst>
          </p:nvPr>
        </p:nvGraphicFramePr>
        <p:xfrm>
          <a:off x="789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23" name="Tableau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695889"/>
              </p:ext>
            </p:extLst>
          </p:nvPr>
        </p:nvGraphicFramePr>
        <p:xfrm>
          <a:off x="825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24" name="Tableau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152508"/>
              </p:ext>
            </p:extLst>
          </p:nvPr>
        </p:nvGraphicFramePr>
        <p:xfrm>
          <a:off x="861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25" name="Tableau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3665507"/>
              </p:ext>
            </p:extLst>
          </p:nvPr>
        </p:nvGraphicFramePr>
        <p:xfrm>
          <a:off x="897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26" name="Tableau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672472"/>
              </p:ext>
            </p:extLst>
          </p:nvPr>
        </p:nvGraphicFramePr>
        <p:xfrm>
          <a:off x="9336240" y="3429000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6880545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318165"/>
                  </a:ext>
                </a:extLst>
              </a:tr>
            </a:tbl>
          </a:graphicData>
        </a:graphic>
      </p:graphicFrame>
      <p:graphicFrame>
        <p:nvGraphicFramePr>
          <p:cNvPr id="17" name="Tableau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259890"/>
              </p:ext>
            </p:extLst>
          </p:nvPr>
        </p:nvGraphicFramePr>
        <p:xfrm>
          <a:off x="6456240" y="3429000"/>
          <a:ext cx="3240000" cy="36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5991703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9744292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3433539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396630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6254580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743912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8560696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418773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2458036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1445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596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47 2.59259E-6 L 0.01953 0.03611 C 0.02461 0.04444 0.03255 0.0493 0.04063 0.0493 C 0.05013 0.0493 0.05768 0.04444 0.06276 0.03611 L 0.0888 2.59259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14" y="24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2.59259E-6 L -0.02226 -0.03681 C -0.02734 -0.0456 -0.03489 -0.05 -0.04297 -0.05 C -0.05208 -0.05 -0.05937 -0.0456 -0.06458 -0.03681 L -0.0888 2.59259E-6 " pathEditMode="relative" rAng="0" ptsTypes="AAA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70" y="-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7 0.00023 L 0.05325 0.03611 C 0.06497 0.04444 0.08255 0.04884 0.10104 0.04884 C 0.122 0.04884 0.1388 0.04444 0.15052 0.03611 L 0.20677 0.00023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82" y="24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2.59259E-6 L -0.05807 -0.03681 C -0.06927 -0.04514 -0.08633 -0.04977 -0.1043 -0.04977 C -0.12474 -0.04977 -0.14115 -0.04514 -0.15234 -0.03681 L -0.2069 2.59259E-6 " pathEditMode="relative" rAng="0" ptsTypes="AAA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95" y="-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26 -0.00023 L -0.01042 0.03981 C -0.01185 0.04884 -0.01407 0.0537 -0.01641 0.0537 C -0.01902 0.0537 -0.02123 0.04884 -0.02266 0.03981 L -0.02969 -0.00023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8" y="268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977 2.59259E-6 L -0.20104 -0.04283 C -0.19922 -0.05255 -0.19649 -0.05764 -0.19362 -0.05764 C -0.19037 -0.05764 -0.18776 -0.05255 -0.18607 -0.04283 L -0.17708 2.59259E-6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" y="-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smtClean="0"/>
              <a:t>Génération de Sudoku : </a:t>
            </a:r>
            <a:r>
              <a:rPr lang="fr-FR" dirty="0" smtClean="0"/>
              <a:t>Blocs intermédiaires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9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918435"/>
              </p:ext>
            </p:extLst>
          </p:nvPr>
        </p:nvGraphicFramePr>
        <p:xfrm>
          <a:off x="766644" y="189674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FF0000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</a:tbl>
          </a:graphicData>
        </a:graphic>
      </p:graphicFrame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068325"/>
              </p:ext>
            </p:extLst>
          </p:nvPr>
        </p:nvGraphicFramePr>
        <p:xfrm>
          <a:off x="1844136" y="297442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4944258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65455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16119733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885673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95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610207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9560883"/>
              </p:ext>
            </p:extLst>
          </p:nvPr>
        </p:nvGraphicFramePr>
        <p:xfrm>
          <a:off x="2926644" y="4052706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27958390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9521615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12042651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661285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7965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2932495"/>
                  </a:ext>
                </a:extLst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4223793" y="1919802"/>
            <a:ext cx="77852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>
                <a:solidFill>
                  <a:schemeClr val="accent2"/>
                </a:solidFill>
                <a:latin typeface="Arial Narrow" panose="020B0606020202030204" pitchFamily="34" charset="0"/>
              </a:rPr>
              <a:t>Remplissage de trois blocs interagissant </a:t>
            </a:r>
            <a:r>
              <a:rPr lang="fr-FR" sz="24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uniquement </a:t>
            </a:r>
            <a:r>
              <a:rPr lang="fr-FR" sz="2400" b="1" cap="small" dirty="0">
                <a:solidFill>
                  <a:schemeClr val="accent2"/>
                </a:solidFill>
                <a:latin typeface="Arial Narrow" panose="020B0606020202030204" pitchFamily="34" charset="0"/>
              </a:rPr>
              <a:t>avec deux </a:t>
            </a:r>
            <a:r>
              <a:rPr lang="fr-FR" sz="24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blocs </a:t>
            </a:r>
            <a:r>
              <a:rPr lang="fr-FR" sz="2400" b="1" cap="small" dirty="0">
                <a:solidFill>
                  <a:schemeClr val="accent2"/>
                </a:solidFill>
                <a:latin typeface="Arial Narrow" panose="020B0606020202030204" pitchFamily="34" charset="0"/>
              </a:rPr>
              <a:t>de la diagonale</a:t>
            </a:r>
          </a:p>
        </p:txBody>
      </p:sp>
      <p:graphicFrame>
        <p:nvGraphicFramePr>
          <p:cNvPr id="27" name="Tableau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293382"/>
              </p:ext>
            </p:extLst>
          </p:nvPr>
        </p:nvGraphicFramePr>
        <p:xfrm>
          <a:off x="766644" y="297511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7912618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801538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3492088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3389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02233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5704339"/>
                  </a:ext>
                </a:extLst>
              </a:tr>
            </a:tbl>
          </a:graphicData>
        </a:graphic>
      </p:graphicFrame>
      <p:graphicFrame>
        <p:nvGraphicFramePr>
          <p:cNvPr id="28" name="Tableau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99334"/>
              </p:ext>
            </p:extLst>
          </p:nvPr>
        </p:nvGraphicFramePr>
        <p:xfrm>
          <a:off x="1845438" y="405511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87806289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062707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5947992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4150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74473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2637718"/>
                  </a:ext>
                </a:extLst>
              </a:tr>
            </a:tbl>
          </a:graphicData>
        </a:graphic>
      </p:graphicFrame>
      <p:graphicFrame>
        <p:nvGraphicFramePr>
          <p:cNvPr id="29" name="Tableau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6305781"/>
              </p:ext>
            </p:extLst>
          </p:nvPr>
        </p:nvGraphicFramePr>
        <p:xfrm>
          <a:off x="2927850" y="1895424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141886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253076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4740642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6491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6160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87331"/>
                  </a:ext>
                </a:extLst>
              </a:tr>
            </a:tbl>
          </a:graphicData>
        </a:graphic>
      </p:graphicFrame>
      <p:graphicFrame>
        <p:nvGraphicFramePr>
          <p:cNvPr id="30" name="Tableau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17380"/>
              </p:ext>
            </p:extLst>
          </p:nvPr>
        </p:nvGraphicFramePr>
        <p:xfrm>
          <a:off x="767328" y="2973888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7912618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801538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3492088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3389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02233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5704339"/>
                  </a:ext>
                </a:extLst>
              </a:tr>
            </a:tbl>
          </a:graphicData>
        </a:graphic>
      </p:graphicFrame>
      <p:graphicFrame>
        <p:nvGraphicFramePr>
          <p:cNvPr id="31" name="Tableau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416748"/>
              </p:ext>
            </p:extLst>
          </p:nvPr>
        </p:nvGraphicFramePr>
        <p:xfrm>
          <a:off x="1846122" y="4053888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87806289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062707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5947992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4150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74473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2637718"/>
                  </a:ext>
                </a:extLst>
              </a:tr>
            </a:tbl>
          </a:graphicData>
        </a:graphic>
      </p:graphicFrame>
      <p:graphicFrame>
        <p:nvGraphicFramePr>
          <p:cNvPr id="32" name="Tableau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690822"/>
              </p:ext>
            </p:extLst>
          </p:nvPr>
        </p:nvGraphicFramePr>
        <p:xfrm>
          <a:off x="2928564" y="189280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141886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253076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4740642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6491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6160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87331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129353" y="2257821"/>
            <a:ext cx="360040" cy="3600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/>
          <p:cNvSpPr/>
          <p:nvPr/>
        </p:nvSpPr>
        <p:spPr>
          <a:xfrm>
            <a:off x="2205219" y="3693018"/>
            <a:ext cx="360000" cy="360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69373" y="3692666"/>
            <a:ext cx="1080000" cy="360040"/>
          </a:xfrm>
          <a:prstGeom prst="rect">
            <a:avLst/>
          </a:prstGeom>
          <a:solidFill>
            <a:srgbClr val="C0504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/>
          <p:cNvSpPr/>
          <p:nvPr/>
        </p:nvSpPr>
        <p:spPr>
          <a:xfrm rot="5400000">
            <a:off x="947255" y="3153257"/>
            <a:ext cx="718778" cy="360040"/>
          </a:xfrm>
          <a:prstGeom prst="rect">
            <a:avLst/>
          </a:prstGeom>
          <a:solidFill>
            <a:srgbClr val="C0504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47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3" grpId="0" animBg="1"/>
      <p:bldP spid="33" grpId="1" animBg="1"/>
      <p:bldP spid="8" grpId="0" animBg="1"/>
      <p:bldP spid="8" grpId="1" animBg="1"/>
      <p:bldP spid="34" grpId="0" animBg="1"/>
      <p:bldP spid="3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smtClean="0"/>
              <a:t>Génération de Sudoku : </a:t>
            </a:r>
            <a:r>
              <a:rPr lang="fr-FR" dirty="0" smtClean="0"/>
              <a:t>Blocs finaux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10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426139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4079776" y="1919802"/>
            <a:ext cx="806489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>
                <a:solidFill>
                  <a:schemeClr val="accent3"/>
                </a:solidFill>
                <a:latin typeface="Arial Narrow" panose="020B0606020202030204" pitchFamily="34" charset="0"/>
              </a:rPr>
              <a:t>Remplissage des blocs restant, totalement </a:t>
            </a:r>
            <a:r>
              <a:rPr lang="fr-FR" sz="2400" b="1" cap="small" dirty="0" smtClean="0">
                <a:solidFill>
                  <a:schemeClr val="accent3"/>
                </a:solidFill>
                <a:latin typeface="Arial Narrow" panose="020B0606020202030204" pitchFamily="34" charset="0"/>
              </a:rPr>
              <a:t>contraints </a:t>
            </a:r>
            <a:r>
              <a:rPr lang="fr-FR" sz="2400" b="1" cap="small" dirty="0">
                <a:solidFill>
                  <a:schemeClr val="accent3"/>
                </a:solidFill>
                <a:latin typeface="Arial Narrow" panose="020B0606020202030204" pitchFamily="34" charset="0"/>
              </a:rPr>
              <a:t>par les blocs déjà </a:t>
            </a:r>
            <a:r>
              <a:rPr lang="fr-FR" sz="2400" b="1" cap="small" dirty="0" smtClean="0">
                <a:solidFill>
                  <a:schemeClr val="accent3"/>
                </a:solidFill>
                <a:latin typeface="Arial Narrow" panose="020B0606020202030204" pitchFamily="34" charset="0"/>
              </a:rPr>
              <a:t>remplis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>
              <a:solidFill>
                <a:schemeClr val="accent3"/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 smtClean="0">
              <a:solidFill>
                <a:schemeClr val="accent3"/>
              </a:solidFill>
              <a:latin typeface="Arial Narrow" panose="020B0606020202030204" pitchFamily="34" charset="0"/>
            </a:endParaRPr>
          </a:p>
          <a:p>
            <a:pPr algn="ctr"/>
            <a:r>
              <a:rPr lang="fr-FR" sz="3600" b="1" u="sng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Règle </a:t>
            </a:r>
            <a:r>
              <a:rPr lang="fr-FR" sz="3600" b="1" u="sng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de création </a:t>
            </a:r>
            <a:r>
              <a:rPr lang="fr-FR" sz="3600" b="1" u="sng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:</a:t>
            </a:r>
          </a:p>
          <a:p>
            <a:pPr algn="ctr"/>
            <a:r>
              <a:rPr lang="fr-FR" sz="36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Règle d’unicité ou de non collision</a:t>
            </a:r>
          </a:p>
          <a:p>
            <a:pPr algn="ctr"/>
            <a:r>
              <a:rPr lang="fr-FR" sz="3600" b="1" cap="small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des candidats</a:t>
            </a:r>
            <a:endParaRPr lang="fr-FR" sz="3600" b="1" cap="small" dirty="0">
              <a:solidFill>
                <a:schemeClr val="accent2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7" name="Tableau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703729"/>
              </p:ext>
            </p:extLst>
          </p:nvPr>
        </p:nvGraphicFramePr>
        <p:xfrm>
          <a:off x="766644" y="297511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7912618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801538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3492088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13389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02233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5704339"/>
                  </a:ext>
                </a:extLst>
              </a:tr>
            </a:tbl>
          </a:graphicData>
        </a:graphic>
      </p:graphicFrame>
      <p:graphicFrame>
        <p:nvGraphicFramePr>
          <p:cNvPr id="28" name="Tableau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744268"/>
              </p:ext>
            </p:extLst>
          </p:nvPr>
        </p:nvGraphicFramePr>
        <p:xfrm>
          <a:off x="1845438" y="4055110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87806289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0627074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5947992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741504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74473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2637718"/>
                  </a:ext>
                </a:extLst>
              </a:tr>
            </a:tbl>
          </a:graphicData>
        </a:graphic>
      </p:graphicFrame>
      <p:graphicFrame>
        <p:nvGraphicFramePr>
          <p:cNvPr id="29" name="Tableau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336328"/>
              </p:ext>
            </p:extLst>
          </p:nvPr>
        </p:nvGraphicFramePr>
        <p:xfrm>
          <a:off x="2927850" y="1895424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141886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253076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4740642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6491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46160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9987331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1129353" y="2257821"/>
            <a:ext cx="360040" cy="3600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767408" y="2971528"/>
            <a:ext cx="360040" cy="3600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/>
          <p:cNvSpPr/>
          <p:nvPr/>
        </p:nvSpPr>
        <p:spPr>
          <a:xfrm>
            <a:off x="2925438" y="4771523"/>
            <a:ext cx="360000" cy="360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610943"/>
              </p:ext>
            </p:extLst>
          </p:nvPr>
        </p:nvGraphicFramePr>
        <p:xfrm>
          <a:off x="1485438" y="4056366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3837433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266334"/>
                  </a:ext>
                </a:extLst>
              </a:tr>
            </a:tbl>
          </a:graphicData>
        </a:graphic>
      </p:graphicFrame>
      <p:sp>
        <p:nvSpPr>
          <p:cNvPr id="25" name="Rectangle 24"/>
          <p:cNvSpPr/>
          <p:nvPr/>
        </p:nvSpPr>
        <p:spPr>
          <a:xfrm>
            <a:off x="1845423" y="4411819"/>
            <a:ext cx="360000" cy="360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/>
          <p:cNvSpPr/>
          <p:nvPr/>
        </p:nvSpPr>
        <p:spPr>
          <a:xfrm>
            <a:off x="767408" y="2256653"/>
            <a:ext cx="360040" cy="3600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/>
          <p:cNvSpPr/>
          <p:nvPr/>
        </p:nvSpPr>
        <p:spPr>
          <a:xfrm>
            <a:off x="1126001" y="3696076"/>
            <a:ext cx="360040" cy="3600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Rectangle 37"/>
          <p:cNvSpPr/>
          <p:nvPr/>
        </p:nvSpPr>
        <p:spPr>
          <a:xfrm>
            <a:off x="2564177" y="4053275"/>
            <a:ext cx="360040" cy="3600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Rectangle 38"/>
          <p:cNvSpPr/>
          <p:nvPr/>
        </p:nvSpPr>
        <p:spPr>
          <a:xfrm>
            <a:off x="3285783" y="4772524"/>
            <a:ext cx="360040" cy="3600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479224"/>
              </p:ext>
            </p:extLst>
          </p:nvPr>
        </p:nvGraphicFramePr>
        <p:xfrm>
          <a:off x="1486195" y="4413428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87934055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680683"/>
                  </a:ext>
                </a:extLst>
              </a:tr>
            </a:tbl>
          </a:graphicData>
        </a:graphic>
      </p:graphicFrame>
      <p:sp>
        <p:nvSpPr>
          <p:cNvPr id="40" name="Rectangle 39"/>
          <p:cNvSpPr/>
          <p:nvPr/>
        </p:nvSpPr>
        <p:spPr>
          <a:xfrm>
            <a:off x="1126001" y="2617054"/>
            <a:ext cx="360040" cy="360041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/>
          <p:cNvSpPr/>
          <p:nvPr/>
        </p:nvSpPr>
        <p:spPr>
          <a:xfrm>
            <a:off x="767408" y="3334779"/>
            <a:ext cx="360040" cy="360041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41"/>
          <p:cNvSpPr/>
          <p:nvPr/>
        </p:nvSpPr>
        <p:spPr>
          <a:xfrm>
            <a:off x="1847528" y="4773407"/>
            <a:ext cx="360040" cy="360041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3" name="Rectangle 42"/>
          <p:cNvSpPr/>
          <p:nvPr/>
        </p:nvSpPr>
        <p:spPr>
          <a:xfrm>
            <a:off x="3285957" y="4053683"/>
            <a:ext cx="360040" cy="360041"/>
          </a:xfrm>
          <a:prstGeom prst="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48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6" grpId="0" animBg="1"/>
      <p:bldP spid="26" grpId="1" animBg="1"/>
      <p:bldP spid="35" grpId="0" animBg="1"/>
      <p:bldP spid="35" grpId="1" animBg="1"/>
      <p:bldP spid="25" grpId="0" animBg="1"/>
      <p:bldP spid="25" grpId="1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smtClean="0"/>
              <a:t>Génération de Sudoku : Le </a:t>
            </a:r>
            <a:r>
              <a:rPr lang="fr-FR" dirty="0" err="1" smtClean="0"/>
              <a:t>BackTracking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11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404281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4223793" y="1052736"/>
            <a:ext cx="77852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On choisi une case au hasard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 smtClean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On place une valeur au hasard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 smtClean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On vérifie la légitimité du placement</a:t>
            </a:r>
          </a:p>
          <a:p>
            <a:pPr marL="800100" lvl="1" indent="-342900">
              <a:buFont typeface="Arial Narrow" panose="020B0606020202030204" pitchFamily="34" charset="0"/>
              <a:buChar char="◦"/>
            </a:pPr>
            <a:r>
              <a:rPr lang="fr-FR" sz="20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Si elle est unique, elle est maintenue</a:t>
            </a:r>
          </a:p>
          <a:p>
            <a:pPr marL="800100" lvl="1" indent="-342900">
              <a:buFont typeface="Arial Narrow" panose="020B0606020202030204" pitchFamily="34" charset="0"/>
              <a:buChar char="◦"/>
            </a:pPr>
            <a:r>
              <a:rPr lang="fr-FR" sz="2000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Sinon on en teste une autre jusqu’à épuisement</a:t>
            </a:r>
          </a:p>
          <a:p>
            <a:pPr marL="800100" lvl="1" indent="-342900">
              <a:buFont typeface="Arial Narrow" panose="020B0606020202030204" pitchFamily="34" charset="0"/>
              <a:buChar char="◦"/>
            </a:pPr>
            <a:endParaRPr lang="fr-FR" sz="2000" dirty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Dans le cas où aucune valeur </a:t>
            </a: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n’est possible </a:t>
            </a:r>
            <a:endParaRPr lang="fr-FR" sz="2400" b="1" cap="small" dirty="0" smtClean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r>
              <a:rPr lang="fr-FR" sz="2000" dirty="0">
                <a:solidFill>
                  <a:schemeClr val="tx2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	</a:t>
            </a:r>
            <a:r>
              <a:rPr lang="fr-FR" sz="2000" dirty="0" smtClean="0">
                <a:solidFill>
                  <a:schemeClr val="tx2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Retour à la case précédente</a:t>
            </a:r>
          </a:p>
          <a:p>
            <a:r>
              <a:rPr lang="fr-FR" sz="2000" dirty="0" smtClean="0">
                <a:solidFill>
                  <a:schemeClr val="tx2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	 Nouveau test jusqu’à </a:t>
            </a:r>
            <a:r>
              <a:rPr lang="fr-FR" sz="2000" dirty="0" smtClean="0">
                <a:solidFill>
                  <a:schemeClr val="tx2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éventuel épuisement</a:t>
            </a:r>
            <a:endParaRPr lang="fr-FR" sz="2000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923282"/>
              </p:ext>
            </p:extLst>
          </p:nvPr>
        </p:nvGraphicFramePr>
        <p:xfrm>
          <a:off x="1127448" y="2974092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8073632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891467"/>
                  </a:ext>
                </a:extLst>
              </a:tr>
            </a:tbl>
          </a:graphicData>
        </a:graphic>
      </p:graphicFrame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242337"/>
              </p:ext>
            </p:extLst>
          </p:nvPr>
        </p:nvGraphicFramePr>
        <p:xfrm>
          <a:off x="766644" y="2973982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1123942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9389434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58192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325218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4012103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372940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250460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811774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93937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185163"/>
                  </a:ext>
                </a:extLst>
              </a:tr>
            </a:tbl>
          </a:graphicData>
        </a:graphic>
      </p:graphicFrame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425307"/>
              </p:ext>
            </p:extLst>
          </p:nvPr>
        </p:nvGraphicFramePr>
        <p:xfrm>
          <a:off x="1126644" y="1894332"/>
          <a:ext cx="36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8534378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63696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936288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967649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990884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27819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137724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648197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37828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246189"/>
                  </a:ext>
                </a:extLst>
              </a:tr>
            </a:tbl>
          </a:graphicData>
        </a:graphic>
      </p:graphicFrame>
      <p:graphicFrame>
        <p:nvGraphicFramePr>
          <p:cNvPr id="8" name="Tableau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234170"/>
              </p:ext>
            </p:extLst>
          </p:nvPr>
        </p:nvGraphicFramePr>
        <p:xfrm>
          <a:off x="766644" y="2977128"/>
          <a:ext cx="1080000" cy="108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490493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7133243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8000940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81468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406081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877253"/>
                  </a:ext>
                </a:extLst>
              </a:tr>
            </a:tbl>
          </a:graphicData>
        </a:graphic>
      </p:graphicFrame>
      <p:graphicFrame>
        <p:nvGraphicFramePr>
          <p:cNvPr id="30" name="Tableau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288164"/>
              </p:ext>
            </p:extLst>
          </p:nvPr>
        </p:nvGraphicFramePr>
        <p:xfrm>
          <a:off x="1125840" y="2977792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8073632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891467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31" name="Rectangle 30"/>
              <p:cNvSpPr/>
              <p:nvPr/>
            </p:nvSpPr>
            <p:spPr>
              <a:xfrm>
                <a:off x="3318190" y="5341323"/>
                <a:ext cx="8712968" cy="10626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fr-FR" sz="4800" b="1" cap="small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2 </a:t>
                </a:r>
                <a:r>
                  <a:rPr lang="fr-FR" sz="4800" b="1" dirty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×</a:t>
                </a:r>
                <a:r>
                  <a:rPr lang="fr-FR" sz="4800" b="1" cap="small" dirty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 10</a:t>
                </a:r>
                <a:r>
                  <a:rPr lang="fr-FR" sz="4800" b="1" cap="small" baseline="30000" dirty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77</a:t>
                </a:r>
                <a:r>
                  <a:rPr lang="fr-FR" sz="4800" b="1" cap="small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 –</a:t>
                </a:r>
                <a:r>
                  <a:rPr lang="fr-FR" sz="4800" b="1" cap="small" dirty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4800" b="1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𝟐𝟎𝟎</m:t>
                    </m:r>
                  </m:oMath>
                </a14:m>
                <a:r>
                  <a:rPr lang="fr-FR" sz="4800" dirty="0"/>
                  <a:t> </a:t>
                </a:r>
                <a:r>
                  <a:rPr lang="fr-FR" sz="4800" b="1" dirty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millions </a:t>
                </a:r>
                <a:r>
                  <a:rPr lang="fr-FR" sz="4800" b="1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d’années</a:t>
                </a:r>
                <a:endParaRPr lang="fr-FR" sz="4800" b="1" dirty="0">
                  <a:solidFill>
                    <a:schemeClr val="accent2"/>
                  </a:solidFill>
                  <a:latin typeface="Arial Narrow" panose="020B0606020202030204" pitchFamily="34" charset="0"/>
                </a:endParaRPr>
              </a:p>
            </p:txBody>
          </p:sp>
        </mc:Choice>
        <mc:Fallback>
          <p:sp>
            <p:nvSpPr>
              <p:cNvPr id="31" name="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8190" y="5341323"/>
                <a:ext cx="8712968" cy="1062663"/>
              </a:xfrm>
              <a:prstGeom prst="rect">
                <a:avLst/>
              </a:prstGeom>
              <a:blipFill>
                <a:blip r:embed="rId2"/>
                <a:stretch>
                  <a:fillRect b="-2857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072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err="1" smtClean="0"/>
              <a:t>BackTracking</a:t>
            </a:r>
            <a:r>
              <a:rPr lang="fr-FR" dirty="0" smtClean="0"/>
              <a:t> avec propagation des contraintes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12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4223793" y="1772816"/>
            <a:ext cx="77852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On choisi une ligne au hasard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On lance un </a:t>
            </a:r>
            <a:r>
              <a:rPr lang="fr-FR" sz="2400" b="1" cap="small" dirty="0" err="1">
                <a:solidFill>
                  <a:schemeClr val="tx2"/>
                </a:solidFill>
                <a:latin typeface="Arial Narrow" panose="020B0606020202030204" pitchFamily="34" charset="0"/>
              </a:rPr>
              <a:t>B</a:t>
            </a:r>
            <a:r>
              <a:rPr lang="fr-FR" sz="2400" b="1" cap="small" dirty="0" err="1" smtClean="0">
                <a:solidFill>
                  <a:schemeClr val="tx2"/>
                </a:solidFill>
                <a:latin typeface="Arial Narrow" panose="020B0606020202030204" pitchFamily="34" charset="0"/>
              </a:rPr>
              <a:t>ackTracking</a:t>
            </a:r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 dans l’ordre des cases et des lignes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 smtClean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lvl="1"/>
            <a:r>
              <a:rPr lang="fr-FR" sz="2400" b="1" dirty="0" smtClean="0">
                <a:solidFill>
                  <a:schemeClr val="accent3">
                    <a:lumMod val="75000"/>
                  </a:schemeClr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Réduction des retours en arrière</a:t>
            </a:r>
          </a:p>
          <a:p>
            <a:pPr lvl="1"/>
            <a:r>
              <a:rPr lang="fr-FR" sz="2400" b="1" dirty="0" smtClean="0">
                <a:solidFill>
                  <a:schemeClr val="accent3">
                    <a:lumMod val="75000"/>
                  </a:schemeClr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Rapidité de génération (moins d’une seconde)</a:t>
            </a:r>
          </a:p>
          <a:p>
            <a:pPr lvl="1"/>
            <a:r>
              <a:rPr lang="fr-FR" sz="2400" b="1" dirty="0" smtClean="0">
                <a:solidFill>
                  <a:schemeClr val="accent2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Grilles peu variées d’une fois à l’autre</a:t>
            </a:r>
          </a:p>
          <a:p>
            <a:pPr lvl="1"/>
            <a:r>
              <a:rPr lang="fr-FR" sz="2400" b="1" dirty="0" smtClean="0">
                <a:solidFill>
                  <a:schemeClr val="accent2"/>
                </a:solidFill>
                <a:latin typeface="Arial Narrow" panose="020B0606020202030204" pitchFamily="34" charset="0"/>
                <a:sym typeface="Wingdings" panose="05000000000000000000" pitchFamily="2" charset="2"/>
              </a:rPr>
              <a:t> Apparition de pattern (chiffres rangés dans l’ordre)</a:t>
            </a:r>
            <a:endParaRPr lang="fr-FR" sz="2400" b="1" dirty="0" smtClean="0">
              <a:solidFill>
                <a:schemeClr val="accent2"/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400" b="1" cap="small" dirty="0" smtClean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777250"/>
              </p:ext>
            </p:extLst>
          </p:nvPr>
        </p:nvGraphicFramePr>
        <p:xfrm>
          <a:off x="766644" y="2974382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1123942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93894346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5819256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325218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4012103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372940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2504601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8117744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939377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4185163"/>
                  </a:ext>
                </a:extLst>
              </a:tr>
            </a:tbl>
          </a:graphicData>
        </a:graphic>
      </p:graphicFrame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3412449"/>
              </p:ext>
            </p:extLst>
          </p:nvPr>
        </p:nvGraphicFramePr>
        <p:xfrm>
          <a:off x="766644" y="3333106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33970444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7278457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7579775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4365552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1183517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4559044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192368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4029341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053781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0650378"/>
                  </a:ext>
                </a:extLst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263741"/>
              </p:ext>
            </p:extLst>
          </p:nvPr>
        </p:nvGraphicFramePr>
        <p:xfrm>
          <a:off x="766644" y="3693106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7767628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9205221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857010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556152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296688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538328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4878707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6032998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2545662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3426565"/>
                  </a:ext>
                </a:extLst>
              </a:tr>
            </a:tbl>
          </a:graphicData>
        </a:graphic>
      </p:graphicFrame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572766"/>
              </p:ext>
            </p:extLst>
          </p:nvPr>
        </p:nvGraphicFramePr>
        <p:xfrm>
          <a:off x="766644" y="4055640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149350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6511864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2553246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184704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9057796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113887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4633002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399078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74526389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050715"/>
                  </a:ext>
                </a:extLst>
              </a:tr>
            </a:tbl>
          </a:graphicData>
        </a:graphic>
      </p:graphicFrame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929680"/>
              </p:ext>
            </p:extLst>
          </p:nvPr>
        </p:nvGraphicFramePr>
        <p:xfrm>
          <a:off x="766644" y="4415640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8624786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9726569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820710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541217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605685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2127154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5668718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0504591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0889143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928937"/>
                  </a:ext>
                </a:extLst>
              </a:tr>
            </a:tbl>
          </a:graphicData>
        </a:graphic>
      </p:graphicFrame>
      <p:graphicFrame>
        <p:nvGraphicFramePr>
          <p:cNvPr id="15" name="Tableau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539355"/>
              </p:ext>
            </p:extLst>
          </p:nvPr>
        </p:nvGraphicFramePr>
        <p:xfrm>
          <a:off x="766644" y="4775627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67156512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633201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17901045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876245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9844701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97263068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4174750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1859266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78304817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136208"/>
                  </a:ext>
                </a:extLst>
              </a:tr>
            </a:tbl>
          </a:graphicData>
        </a:graphic>
      </p:graphicFrame>
      <p:graphicFrame>
        <p:nvGraphicFramePr>
          <p:cNvPr id="16" name="Tableau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384285"/>
              </p:ext>
            </p:extLst>
          </p:nvPr>
        </p:nvGraphicFramePr>
        <p:xfrm>
          <a:off x="766644" y="1894332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28340413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874302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3342886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1811233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3215299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4132159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92909322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03324600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089616390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0240"/>
                  </a:ext>
                </a:extLst>
              </a:tr>
            </a:tbl>
          </a:graphicData>
        </a:graphic>
      </p:graphicFrame>
      <p:graphicFrame>
        <p:nvGraphicFramePr>
          <p:cNvPr id="17" name="Tableau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231883"/>
              </p:ext>
            </p:extLst>
          </p:nvPr>
        </p:nvGraphicFramePr>
        <p:xfrm>
          <a:off x="766644" y="2253753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08079155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92867214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625371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2988969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738193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55516140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8908720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4959310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1602405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6249681"/>
                  </a:ext>
                </a:extLst>
              </a:tr>
            </a:tbl>
          </a:graphicData>
        </a:graphic>
      </p:graphicFrame>
      <p:graphicFrame>
        <p:nvGraphicFramePr>
          <p:cNvPr id="18" name="Tableau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784041"/>
              </p:ext>
            </p:extLst>
          </p:nvPr>
        </p:nvGraphicFramePr>
        <p:xfrm>
          <a:off x="766644" y="2612477"/>
          <a:ext cx="3240000" cy="36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437944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1773315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536504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295627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9227038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0927692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6739924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5566340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8704075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04876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766644" y="2970532"/>
            <a:ext cx="3240000" cy="36004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2" name="Tableau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006744"/>
              </p:ext>
            </p:extLst>
          </p:nvPr>
        </p:nvGraphicFramePr>
        <p:xfrm>
          <a:off x="766644" y="2966645"/>
          <a:ext cx="3240000" cy="36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5991703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9744292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3433539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3966303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6254580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7439129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8560696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7418773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24580368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1445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16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err="1" smtClean="0"/>
              <a:t>Remappage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13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/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sp>
        <p:nvSpPr>
          <p:cNvPr id="20" name="ZoneTexte 19"/>
          <p:cNvSpPr txBox="1"/>
          <p:nvPr/>
        </p:nvSpPr>
        <p:spPr>
          <a:xfrm>
            <a:off x="4223793" y="1772816"/>
            <a:ext cx="778528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Mélange aléatoire par groupe de 3 lignes &amp; 3 colonnes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000" b="1" cap="small" dirty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b="1" cap="small" dirty="0" err="1" smtClean="0">
                <a:solidFill>
                  <a:schemeClr val="tx2"/>
                </a:solidFill>
                <a:latin typeface="Arial Narrow" panose="020B0606020202030204" pitchFamily="34" charset="0"/>
              </a:rPr>
              <a:t>Remappage</a:t>
            </a:r>
            <a:r>
              <a:rPr lang="fr-FR" sz="20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 complet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000" b="1" cap="small" dirty="0" smtClean="0">
              <a:solidFill>
                <a:schemeClr val="tx2"/>
              </a:solidFill>
              <a:latin typeface="Arial Narrow" panose="020B0606020202030204" pitchFamily="34" charset="0"/>
            </a:endParaRPr>
          </a:p>
          <a:p>
            <a:pPr lvl="1"/>
            <a: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  <a:t>1 → 8	 6 → 5</a:t>
            </a:r>
            <a:b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</a:br>
            <a: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  <a:t>2 → 3	 7 → 4</a:t>
            </a:r>
            <a:b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</a:br>
            <a: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  <a:t>3 → 6	 8 → 2</a:t>
            </a:r>
            <a:b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</a:br>
            <a: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  <a:t>4 → 1	 9 </a:t>
            </a:r>
            <a:r>
              <a:rPr lang="fr-FR" sz="2000" b="1" dirty="0">
                <a:solidFill>
                  <a:schemeClr val="accent1"/>
                </a:solidFill>
                <a:latin typeface="Arial Narrow" panose="020B0606020202030204" pitchFamily="34" charset="0"/>
              </a:rPr>
              <a:t>→ </a:t>
            </a:r>
            <a: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  <a:t>7</a:t>
            </a:r>
            <a:b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</a:br>
            <a:r>
              <a:rPr lang="fr-FR" sz="2000" b="1" dirty="0" smtClean="0">
                <a:solidFill>
                  <a:schemeClr val="accent1"/>
                </a:solidFill>
                <a:latin typeface="Arial Narrow" panose="020B0606020202030204" pitchFamily="34" charset="0"/>
              </a:rPr>
              <a:t>5 → 9</a:t>
            </a:r>
          </a:p>
          <a:p>
            <a:pPr lvl="1"/>
            <a:endParaRPr lang="fr-FR" sz="2000" b="1" dirty="0" smtClean="0">
              <a:solidFill>
                <a:schemeClr val="accent1"/>
              </a:solidFill>
              <a:latin typeface="Arial Narrow" panose="020B0606020202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sz="20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Obtention d’une </a:t>
            </a:r>
            <a:r>
              <a:rPr lang="fr-FR" sz="2000" b="1" cap="small" dirty="0">
                <a:solidFill>
                  <a:schemeClr val="tx2"/>
                </a:solidFill>
                <a:latin typeface="Arial Narrow" panose="020B0606020202030204" pitchFamily="34" charset="0"/>
              </a:rPr>
              <a:t>grille “élégante</a:t>
            </a:r>
            <a:r>
              <a:rPr lang="fr-FR" sz="20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” et </a:t>
            </a:r>
            <a:r>
              <a:rPr lang="fr-FR" sz="2000" b="1" cap="small" dirty="0">
                <a:solidFill>
                  <a:schemeClr val="tx2"/>
                </a:solidFill>
                <a:latin typeface="Arial Narrow" panose="020B0606020202030204" pitchFamily="34" charset="0"/>
              </a:rPr>
              <a:t>“</a:t>
            </a:r>
            <a:r>
              <a:rPr lang="fr-FR" sz="20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équilibrée” </a:t>
            </a:r>
            <a:endParaRPr lang="fr-FR" sz="2000" b="1" cap="small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11" name="Tableau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309476"/>
              </p:ext>
            </p:extLst>
          </p:nvPr>
        </p:nvGraphicFramePr>
        <p:xfrm>
          <a:off x="1126644" y="1894332"/>
          <a:ext cx="36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074107416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341029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417427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71997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82583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599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77270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486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44032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8246712"/>
                  </a:ext>
                </a:extLst>
              </a:tr>
            </a:tbl>
          </a:graphicData>
        </a:graphic>
      </p:graphicFrame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312859"/>
              </p:ext>
            </p:extLst>
          </p:nvPr>
        </p:nvGraphicFramePr>
        <p:xfrm>
          <a:off x="778074" y="1894332"/>
          <a:ext cx="36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86938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406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320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8442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8446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154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09732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11662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343006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9924432"/>
                  </a:ext>
                </a:extLst>
              </a:tr>
            </a:tbl>
          </a:graphicData>
        </a:graphic>
      </p:graphicFrame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741202"/>
              </p:ext>
            </p:extLst>
          </p:nvPr>
        </p:nvGraphicFramePr>
        <p:xfrm>
          <a:off x="1482881" y="1894360"/>
          <a:ext cx="36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786938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4062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3201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84424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8446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1546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09732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11662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343006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99244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692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34 1.48148E-6 L -0.0095 0.04004 C -0.01107 0.04907 -0.01328 0.05393 -0.01562 0.05393 C -0.01823 0.05393 -0.02031 0.04907 -0.02187 0.04004 L -0.0289 1.48148E-6 " pathEditMode="relative" rAng="0" ptsTypes="AAA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8" y="268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7 1.48148E-6 L 0.01718 0.04004 C 0.02031 0.04907 0.025 0.05393 0.02981 0.05393 C 0.03541 0.05393 0.03984 0.04907 0.04296 0.04004 L 0.05781 1.48148E-6 " pathEditMode="relative" rAng="0" ptsTypes="AA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268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1.48148E-6 L -0.01016 0.04004 C -0.01172 0.04907 -0.0138 0.05393 -0.01615 0.05393 C -0.01875 0.05393 -0.02084 0.04907 -0.0224 0.04004 L -0.0293 1.48148E-6 " pathEditMode="relative" rAng="0" ptsTypes="AAA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5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9433048" cy="450000"/>
          </a:xfrm>
        </p:spPr>
        <p:txBody>
          <a:bodyPr/>
          <a:lstStyle/>
          <a:p>
            <a:r>
              <a:rPr lang="fr-FR" dirty="0" smtClean="0"/>
              <a:t>Résultat final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14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42851"/>
              </p:ext>
            </p:extLst>
          </p:nvPr>
        </p:nvGraphicFramePr>
        <p:xfrm>
          <a:off x="767768" y="1895548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3BB4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sp>
        <p:nvSpPr>
          <p:cNvPr id="15" name="Bouton d'action : Personnalisé 14">
            <a:hlinkClick r:id="" action="ppaction://macro?name=Main" highlightClick="1"/>
          </p:cNvPr>
          <p:cNvSpPr/>
          <p:nvPr/>
        </p:nvSpPr>
        <p:spPr>
          <a:xfrm>
            <a:off x="5519936" y="2867476"/>
            <a:ext cx="1800200" cy="1296144"/>
          </a:xfrm>
          <a:prstGeom prst="actionButtonBlank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cap="small" dirty="0" smtClean="0">
                <a:latin typeface="Arial Narrow" panose="020B0606020202030204" pitchFamily="34" charset="0"/>
              </a:rPr>
              <a:t>Sudoku</a:t>
            </a:r>
            <a:endParaRPr lang="fr-FR" sz="2400" b="1" cap="small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23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15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71664" y="2492896"/>
            <a:ext cx="64087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Merci !</a:t>
            </a:r>
            <a:endParaRPr lang="fr-FR" sz="8000" b="1" cap="small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13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9937104" cy="450000"/>
          </a:xfrm>
        </p:spPr>
        <p:txBody>
          <a:bodyPr/>
          <a:lstStyle/>
          <a:p>
            <a:r>
              <a:rPr lang="fr-FR" dirty="0" smtClean="0"/>
              <a:t>Nb de solutions possibles du sudoku : La Ligne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16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841119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graphicFrame>
        <p:nvGraphicFramePr>
          <p:cNvPr id="12" name="Tableau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992468"/>
              </p:ext>
            </p:extLst>
          </p:nvPr>
        </p:nvGraphicFramePr>
        <p:xfrm>
          <a:off x="766644" y="1894332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806747867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7990193"/>
                  </a:ext>
                </a:extLst>
              </a:tr>
            </a:tbl>
          </a:graphicData>
        </a:graphic>
      </p:graphicFrame>
      <p:graphicFrame>
        <p:nvGraphicFramePr>
          <p:cNvPr id="13" name="Tableau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637895"/>
              </p:ext>
            </p:extLst>
          </p:nvPr>
        </p:nvGraphicFramePr>
        <p:xfrm>
          <a:off x="1126644" y="1894332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3115152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6927498"/>
                  </a:ext>
                </a:extLst>
              </a:tr>
            </a:tbl>
          </a:graphicData>
        </a:graphic>
      </p:graphicFrame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6242617"/>
              </p:ext>
            </p:extLst>
          </p:nvPr>
        </p:nvGraphicFramePr>
        <p:xfrm>
          <a:off x="1486644" y="1896252"/>
          <a:ext cx="3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67784994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1241997"/>
                  </a:ext>
                </a:extLst>
              </a:tr>
            </a:tbl>
          </a:graphicData>
        </a:graphic>
      </p:graphicFrame>
      <p:graphicFrame>
        <p:nvGraphicFramePr>
          <p:cNvPr id="16" name="Tableau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458358"/>
              </p:ext>
            </p:extLst>
          </p:nvPr>
        </p:nvGraphicFramePr>
        <p:xfrm>
          <a:off x="1846644" y="1894332"/>
          <a:ext cx="2160000" cy="36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3792110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518420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16905501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55236349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2313820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66084634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978575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oneTexte 16"/>
              <p:cNvSpPr txBox="1"/>
              <p:nvPr/>
            </p:nvSpPr>
            <p:spPr>
              <a:xfrm>
                <a:off x="5375920" y="1700808"/>
                <a:ext cx="4680520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4800" b="1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9!</a:t>
                </a:r>
              </a:p>
              <a:p>
                <a:pPr algn="ctr"/>
                <a:endParaRPr lang="fr-FR" sz="4800" b="1" dirty="0" smtClean="0">
                  <a:solidFill>
                    <a:schemeClr val="accent2"/>
                  </a:solidFill>
                  <a:latin typeface="Arial Narrow" panose="020B0606020202030204" pitchFamily="34" charset="0"/>
                </a:endParaRPr>
              </a:p>
              <a:p>
                <a:pPr algn="ctr"/>
                <a:r>
                  <a:rPr lang="fr-FR" sz="4800" b="1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fr-FR" sz="4800" b="1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fr-FR" sz="4800" b="1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fr-FR" sz="4800" b="1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fr-FR" sz="4800" b="1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fr-FR" sz="4800" b="1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fr-FR" sz="4800" b="1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 … </a:t>
                </a:r>
                <a14:m>
                  <m:oMath xmlns:m="http://schemas.openxmlformats.org/officeDocument/2006/math">
                    <m:r>
                      <a:rPr lang="fr-FR" sz="4800" b="1" i="1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fr-FR" sz="4800" b="1" dirty="0" smtClean="0">
                    <a:solidFill>
                      <a:schemeClr val="accent2"/>
                    </a:solidFill>
                    <a:latin typeface="Arial Narrow" panose="020B0606020202030204" pitchFamily="34" charset="0"/>
                  </a:rPr>
                  <a:t> 9</a:t>
                </a:r>
                <a:endParaRPr lang="fr-FR" sz="4800" b="1" dirty="0">
                  <a:solidFill>
                    <a:schemeClr val="accent2"/>
                  </a:solidFill>
                  <a:latin typeface="Arial Narrow" panose="020B0606020202030204" pitchFamily="34" charset="0"/>
                </a:endParaRPr>
              </a:p>
            </p:txBody>
          </p:sp>
        </mc:Choice>
        <mc:Fallback xmlns="">
          <p:sp>
            <p:nvSpPr>
              <p:cNvPr id="17" name="ZoneText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5920" y="1700808"/>
                <a:ext cx="4680520" cy="2308324"/>
              </a:xfrm>
              <a:prstGeom prst="rect">
                <a:avLst/>
              </a:prstGeom>
              <a:blipFill>
                <a:blip r:embed="rId2"/>
                <a:stretch>
                  <a:fillRect l="-5599" t="-6069" r="-5469" b="-1292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ZoneTexte 19"/>
          <p:cNvSpPr txBox="1"/>
          <p:nvPr/>
        </p:nvSpPr>
        <p:spPr>
          <a:xfrm>
            <a:off x="5375920" y="458112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(9!)</a:t>
            </a:r>
            <a:r>
              <a:rPr lang="fr-FR" sz="4800" b="1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9</a:t>
            </a:r>
            <a:r>
              <a:rPr lang="fr-FR" sz="48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 ≈ 10</a:t>
            </a:r>
            <a:r>
              <a:rPr lang="fr-FR" sz="4800" b="1" baseline="30000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92367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31504" y="98680"/>
            <a:ext cx="10153128" cy="450000"/>
          </a:xfrm>
        </p:spPr>
        <p:txBody>
          <a:bodyPr/>
          <a:lstStyle/>
          <a:p>
            <a:r>
              <a:rPr lang="fr-FR" dirty="0" smtClean="0"/>
              <a:t>Nb de solutions possibles du sudoku : La Colonne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>
          <a:xfrm>
            <a:off x="10632504" y="6525000"/>
            <a:ext cx="1376571" cy="313200"/>
          </a:xfrm>
        </p:spPr>
        <p:txBody>
          <a:bodyPr/>
          <a:lstStyle/>
          <a:p>
            <a:fld id="{2A19AD89-17DE-4EAC-B060-CF86C17F7722}" type="slidenum">
              <a:rPr lang="fr-FR" smtClean="0"/>
              <a:pPr/>
              <a:t>17</a:t>
            </a:fld>
            <a:endParaRPr lang="fr-FR" dirty="0"/>
          </a:p>
        </p:txBody>
      </p:sp>
      <p:sp>
        <p:nvSpPr>
          <p:cNvPr id="6" name="Espace réservé de la date 4"/>
          <p:cNvSpPr>
            <a:spLocks noGrp="1"/>
          </p:cNvSpPr>
          <p:nvPr>
            <p:ph type="dt" sz="half" idx="2"/>
          </p:nvPr>
        </p:nvSpPr>
        <p:spPr>
          <a:xfrm>
            <a:off x="1919536" y="6506232"/>
            <a:ext cx="8064896" cy="313200"/>
          </a:xfrm>
        </p:spPr>
        <p:txBody>
          <a:bodyPr/>
          <a:lstStyle/>
          <a:p>
            <a:pPr algn="ctr"/>
            <a:r>
              <a:rPr lang="fr-FR" cap="small" dirty="0" smtClean="0">
                <a:solidFill>
                  <a:srgbClr val="00B3CC"/>
                </a:solidFill>
              </a:rPr>
              <a:t>A. Lacroix, </a:t>
            </a:r>
            <a:r>
              <a:rPr lang="fr-FR" cap="small" dirty="0">
                <a:solidFill>
                  <a:srgbClr val="00B3CC"/>
                </a:solidFill>
              </a:rPr>
              <a:t>LAPP </a:t>
            </a:r>
            <a:r>
              <a:rPr lang="fr-FR" dirty="0">
                <a:solidFill>
                  <a:srgbClr val="00B3CC"/>
                </a:solidFill>
              </a:rPr>
              <a:t>– </a:t>
            </a:r>
            <a:r>
              <a:rPr lang="fr-FR" cap="small" dirty="0" smtClean="0">
                <a:solidFill>
                  <a:srgbClr val="00B3CC"/>
                </a:solidFill>
              </a:rPr>
              <a:t>Anima Science </a:t>
            </a:r>
            <a:r>
              <a:rPr lang="fr-FR" dirty="0" smtClean="0">
                <a:solidFill>
                  <a:srgbClr val="00B3CC"/>
                </a:solidFill>
              </a:rPr>
              <a:t>– </a:t>
            </a:r>
            <a:r>
              <a:rPr lang="fr-FR" sz="1000" dirty="0" smtClean="0">
                <a:solidFill>
                  <a:srgbClr val="00B3CC"/>
                </a:solidFill>
              </a:rPr>
              <a:t>30 Avril 2026</a:t>
            </a:r>
          </a:p>
          <a:p>
            <a:endParaRPr lang="fr-FR" dirty="0">
              <a:solidFill>
                <a:srgbClr val="00B3CC"/>
              </a:solidFill>
            </a:endParaRPr>
          </a:p>
        </p:txBody>
      </p:sp>
      <p:graphicFrame>
        <p:nvGraphicFramePr>
          <p:cNvPr id="9" name="Tableau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16662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ZoneTexte 3"/>
              <p:cNvSpPr txBox="1"/>
              <p:nvPr/>
            </p:nvSpPr>
            <p:spPr>
              <a:xfrm>
                <a:off x="5663952" y="1787715"/>
                <a:ext cx="3367909" cy="5732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𝑷𝒓𝒐𝒃𝒂𝒃𝒊𝒍𝒊𝒕</m:t>
                      </m:r>
                      <m:r>
                        <a:rPr lang="fr-FR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é=</m:t>
                      </m:r>
                      <m:f>
                        <m:fPr>
                          <m:ctrlP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𝒄𝒂𝒔</m:t>
                          </m:r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𝒇𝒂𝒗𝒐𝒓𝒂𝒃𝒍𝒆𝒔</m:t>
                          </m:r>
                        </m:num>
                        <m:den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𝒄𝒂𝒔</m:t>
                          </m:r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𝒑𝒐𝒔𝒔𝒊𝒃𝒍𝒆𝒔</m:t>
                          </m:r>
                        </m:den>
                      </m:f>
                    </m:oMath>
                  </m:oMathPara>
                </a14:m>
                <a:endParaRPr lang="fr-FR" b="1" dirty="0"/>
              </a:p>
            </p:txBody>
          </p:sp>
        </mc:Choice>
        <mc:Fallback xmlns="">
          <p:sp>
            <p:nvSpPr>
              <p:cNvPr id="4" name="ZoneText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952" y="1787715"/>
                <a:ext cx="3367909" cy="57323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oneTexte 4"/>
          <p:cNvSpPr txBox="1"/>
          <p:nvPr/>
        </p:nvSpPr>
        <p:spPr>
          <a:xfrm>
            <a:off x="4847205" y="2962968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cap="small" dirty="0" smtClean="0">
                <a:solidFill>
                  <a:schemeClr val="tx2"/>
                </a:solidFill>
                <a:latin typeface="Arial Narrow" panose="020B0606020202030204" pitchFamily="34" charset="0"/>
              </a:rPr>
              <a:t>Environ 1 chance sur 1000 qu’une colonne soit correcte!</a:t>
            </a:r>
            <a:endParaRPr lang="fr-FR" sz="2400" b="1" cap="small" dirty="0">
              <a:solidFill>
                <a:schemeClr val="tx2"/>
              </a:solidFill>
              <a:latin typeface="Arial Narrow" panose="020B0606020202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6460805" y="4364336"/>
                <a:ext cx="3181512" cy="10045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fr-FR" sz="24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fr-FR" sz="2400" b="1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fr-FR" sz="24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  <m:r>
                                <a:rPr lang="fr-FR" sz="2400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!</m:t>
                              </m:r>
                            </m:e>
                          </m:d>
                        </m:e>
                        <m:sup>
                          <m:r>
                            <a:rPr lang="fr-FR" sz="24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𝟗</m:t>
                          </m:r>
                        </m:sup>
                      </m:sSup>
                      <m:r>
                        <a:rPr lang="fr-FR" sz="24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fr-FR" sz="24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fr-FR" sz="2400" b="1" i="1" smtClean="0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fr-FR" sz="2400" b="1" i="1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sz="2400" b="1" i="1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𝟗</m:t>
                                  </m:r>
                                  <m:r>
                                    <a:rPr lang="fr-FR" sz="2400" b="1" i="1">
                                      <a:solidFill>
                                        <a:schemeClr val="accent2"/>
                                      </a:solidFill>
                                      <a:latin typeface="Cambria Math" panose="02040503050406030204" pitchFamily="18" charset="0"/>
                                    </a:rPr>
                                    <m:t>!</m:t>
                                  </m:r>
                                </m:num>
                                <m:den>
                                  <m:sSup>
                                    <m:sSupPr>
                                      <m:ctrlPr>
                                        <a:rPr lang="fr-FR" sz="2400" b="1" i="1">
                                          <a:solidFill>
                                            <a:schemeClr val="accent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fr-FR" sz="2400" b="1" i="1">
                                          <a:solidFill>
                                            <a:schemeClr val="accent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𝟗</m:t>
                                      </m:r>
                                    </m:e>
                                    <m:sup>
                                      <m:r>
                                        <a:rPr lang="fr-FR" sz="2400" b="1" i="1">
                                          <a:solidFill>
                                            <a:schemeClr val="accent2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𝟗</m:t>
                                      </m:r>
                                    </m:sup>
                                  </m:sSup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fr-FR" sz="24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</m:sup>
                      </m:sSup>
                      <m:r>
                        <a:rPr lang="fr-FR" sz="2400" b="1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fr-FR" sz="24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4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fr-FR" sz="2400" b="1" i="1" smtClean="0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𝟐𝟑</m:t>
                          </m:r>
                        </m:sup>
                      </m:sSup>
                    </m:oMath>
                  </m:oMathPara>
                </a14:m>
                <a:endParaRPr lang="fr-FR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0805" y="4364336"/>
                <a:ext cx="3181512" cy="100457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8" name="Tableau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917310"/>
              </p:ext>
            </p:extLst>
          </p:nvPr>
        </p:nvGraphicFramePr>
        <p:xfrm>
          <a:off x="766644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p:graphicFrame>
        <p:nvGraphicFramePr>
          <p:cNvPr id="19" name="Tableau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07258"/>
              </p:ext>
            </p:extLst>
          </p:nvPr>
        </p:nvGraphicFramePr>
        <p:xfrm>
          <a:off x="766359" y="1894332"/>
          <a:ext cx="3240000" cy="3240000"/>
        </p:xfrm>
        <a:graphic>
          <a:graphicData uri="http://schemas.openxmlformats.org/drawingml/2006/table">
            <a:tbl>
              <a:tblPr>
                <a:solidFill>
                  <a:srgbClr val="CCECFF"/>
                </a:solidFill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3768993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158628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3457869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660188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3190286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69188154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84312807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2465156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852422862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5018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32581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43618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12049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171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21079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45628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38311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9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1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2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3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4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5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6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7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solidFill>
                            <a:schemeClr val="accent2"/>
                          </a:solidFill>
                          <a:latin typeface="Arial Narrow" panose="020B0606020202030204" pitchFamily="34" charset="0"/>
                        </a:rPr>
                        <a:t>8</a:t>
                      </a:r>
                      <a:endParaRPr lang="fr-FR" sz="2000" b="1" dirty="0">
                        <a:solidFill>
                          <a:schemeClr val="accent2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55866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8976320" y="1742861"/>
                <a:ext cx="1591974" cy="6127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𝟗</m:t>
                          </m:r>
                          <m: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num>
                        <m:den>
                          <m:sSup>
                            <m:sSupPr>
                              <m:ctrlPr>
                                <a:rPr lang="fr-FR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</m:e>
                            <m:sup>
                              <m:r>
                                <a:rPr lang="fr-FR" b="1" i="1">
                                  <a:solidFill>
                                    <a:schemeClr val="accent2"/>
                                  </a:solidFill>
                                  <a:latin typeface="Cambria Math" panose="02040503050406030204" pitchFamily="18" charset="0"/>
                                </a:rPr>
                                <m:t>𝟗</m:t>
                              </m:r>
                            </m:sup>
                          </m:sSup>
                        </m:den>
                      </m:f>
                      <m:r>
                        <a:rPr lang="fr-FR" b="1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fr-FR" b="1" i="1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𝟏𝟎</m:t>
                          </m:r>
                        </m:e>
                        <m:sup>
                          <m: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fr-FR" b="1" i="1">
                              <a:solidFill>
                                <a:schemeClr val="accent2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6320" y="1742861"/>
                <a:ext cx="1591974" cy="6127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6200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1" grpId="0"/>
    </p:bldLst>
  </p:timing>
</p:sld>
</file>

<file path=ppt/theme/theme1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_presentation_couv_bleue_2023_16-9.potx" id="{DA31445B-4AE9-406C-82F5-87EA8FA2D838}" vid="{6780071B-BA3D-4358-BD8B-38AE155A6070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Ppt_presentation_couv_bleue_2023_4-3</Template>
  <TotalTime>54526</TotalTime>
  <Words>1461</Words>
  <Application>Microsoft Office PowerPoint</Application>
  <PresentationFormat>Grand écran</PresentationFormat>
  <Paragraphs>648</Paragraphs>
  <Slides>17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5" baseType="lpstr">
      <vt:lpstr>Arial</vt:lpstr>
      <vt:lpstr>Arial Narrow</vt:lpstr>
      <vt:lpstr>Calibri</vt:lpstr>
      <vt:lpstr>Calibri</vt:lpstr>
      <vt:lpstr>Cambria Math</vt:lpstr>
      <vt:lpstr>Times New Roman</vt:lpstr>
      <vt:lpstr>Wingdings</vt:lpstr>
      <vt:lpstr>Conception personnalisée</vt:lpstr>
      <vt:lpstr> Du trivial au vertigineux : exploration algorithmique du Sudoku      –  Sans exploser l'univers des possibles!      Avril 2026</vt:lpstr>
      <vt:lpstr>La grille de Sudoku : Règles</vt:lpstr>
      <vt:lpstr>La grille 9x9: Possibilités de remplissage</vt:lpstr>
      <vt:lpstr>La grille 9x9 : un univers de possibilités!</vt:lpstr>
      <vt:lpstr>Nb de solutions possibles du sudoku</vt:lpstr>
      <vt:lpstr>La grille de Sudoku : un monde de possibilités!</vt:lpstr>
      <vt:lpstr>Génération de grille de Sudoku : 1er Algorithme</vt:lpstr>
      <vt:lpstr>Génération de Sudoku : Diagonale</vt:lpstr>
      <vt:lpstr>Génération de Sudoku : Blocs intermédiaires</vt:lpstr>
      <vt:lpstr>Génération de Sudoku : Blocs finaux</vt:lpstr>
      <vt:lpstr>Génération de Sudoku : Le BackTracking</vt:lpstr>
      <vt:lpstr>BackTracking avec propagation des contraintes</vt:lpstr>
      <vt:lpstr>Remappage</vt:lpstr>
      <vt:lpstr>Résultat final</vt:lpstr>
      <vt:lpstr>Présentation PowerPoint</vt:lpstr>
      <vt:lpstr>Nb de solutions possibles du sudoku : La Ligne</vt:lpstr>
      <vt:lpstr>Nb de solutions possibles du sudoku : La Colonne</vt:lpstr>
    </vt:vector>
  </TitlesOfParts>
  <Company>LAPP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de la présentation Sous-titre de la présentation Jeudi 17 mars 2016</dc:title>
  <dc:creator>Alexandre LACROIX</dc:creator>
  <cp:lastModifiedBy>Alexandre LACROIX</cp:lastModifiedBy>
  <cp:revision>655</cp:revision>
  <dcterms:created xsi:type="dcterms:W3CDTF">2023-10-19T13:49:51Z</dcterms:created>
  <dcterms:modified xsi:type="dcterms:W3CDTF">2026-04-30T11:16:11Z</dcterms:modified>
</cp:coreProperties>
</file>