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4" r:id="rId4"/>
    <p:sldId id="277" r:id="rId5"/>
    <p:sldId id="260" r:id="rId6"/>
    <p:sldId id="261" r:id="rId7"/>
    <p:sldId id="262" r:id="rId8"/>
    <p:sldId id="280" r:id="rId9"/>
    <p:sldId id="281" r:id="rId10"/>
    <p:sldId id="263" r:id="rId11"/>
    <p:sldId id="282" r:id="rId12"/>
    <p:sldId id="293" r:id="rId13"/>
    <p:sldId id="294" r:id="rId14"/>
    <p:sldId id="299" r:id="rId15"/>
    <p:sldId id="286" r:id="rId16"/>
    <p:sldId id="284" r:id="rId17"/>
    <p:sldId id="285" r:id="rId18"/>
    <p:sldId id="287" r:id="rId19"/>
    <p:sldId id="290" r:id="rId20"/>
    <p:sldId id="291" r:id="rId21"/>
    <p:sldId id="265" r:id="rId22"/>
    <p:sldId id="297" r:id="rId23"/>
    <p:sldId id="298" r:id="rId24"/>
    <p:sldId id="296" r:id="rId25"/>
    <p:sldId id="295" r:id="rId26"/>
    <p:sldId id="288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953" autoAdjust="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ADUM hours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3B-4C39-A6E0-7641A32CE8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3B-4C39-A6E0-7641A32CE8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83B-4C39-A6E0-7641A32CE8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83B-4C39-A6E0-7641A32CE882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3B-4C39-A6E0-7641A32CE8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Scientific</c:v>
                </c:pt>
                <c:pt idx="1">
                  <c:v>Transversal</c:v>
                </c:pt>
                <c:pt idx="2">
                  <c:v>proffesional</c:v>
                </c:pt>
                <c:pt idx="3">
                  <c:v>Communication 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52</c:v>
                </c:pt>
                <c:pt idx="1">
                  <c:v>59</c:v>
                </c:pt>
                <c:pt idx="2">
                  <c:v>12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3B-4C39-A6E0-7641A32CE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2AE8F6-BC08-4C52-B394-D25BC1A96661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4CC02-F1D5-41AF-A851-8990693BC1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89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getting into the measurements, I want to briefly put the work in context.</a:t>
            </a:r>
          </a:p>
          <a:p>
            <a:endParaRPr lang="en-US" dirty="0"/>
          </a:p>
          <a:p>
            <a:r>
              <a:rPr lang="en-US" dirty="0"/>
              <a:t>To reach this level of sensitivity, we need to make very efficient use of the laser light circulating in the interferometer. And this means that </a:t>
            </a:r>
            <a:r>
              <a:rPr lang="en-US" b="1" dirty="0"/>
              <a:t>optical losses become very important</a:t>
            </a:r>
            <a:r>
              <a:rPr lang="en-US" dirty="0"/>
              <a:t>.</a:t>
            </a:r>
          </a:p>
          <a:p>
            <a:r>
              <a:rPr lang="en-US" dirty="0"/>
              <a:t>There are several places where we have to worry about losses, but in my work I focus on two optical systems: the </a:t>
            </a:r>
            <a:r>
              <a:rPr lang="en-US" b="1" dirty="0"/>
              <a:t>power and signal recycling cavities</a:t>
            </a:r>
            <a:r>
              <a:rPr lang="en-US" dirty="0"/>
              <a:t>, and the </a:t>
            </a:r>
            <a:r>
              <a:rPr lang="en-US" b="1" dirty="0"/>
              <a:t>output mode cleaner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613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Reverse the OMC orientation., reflected beam, remove the BS beam.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181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Control loops with the optical scheme.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142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Larger scan and show the 23</a:t>
            </a:r>
            <a:r>
              <a:rPr lang="en-US" baseline="30000" dirty="0"/>
              <a:t>rd</a:t>
            </a:r>
            <a:r>
              <a:rPr lang="en-US" dirty="0"/>
              <a:t> closest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569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</a:t>
            </a:r>
            <a:r>
              <a:rPr lang="en-US" dirty="0" err="1"/>
              <a:t>diffePrent</a:t>
            </a:r>
            <a:r>
              <a:rPr lang="en-US" dirty="0"/>
              <a:t> configurations , default and configuration , </a:t>
            </a:r>
            <a:r>
              <a:rPr lang="en-US" dirty="0" err="1"/>
              <a:t>P_losses</a:t>
            </a:r>
            <a:r>
              <a:rPr lang="en-US" dirty="0"/>
              <a:t>/</a:t>
            </a:r>
            <a:r>
              <a:rPr lang="en-US" dirty="0" err="1"/>
              <a:t>P_in_Pref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Loss</a:t>
            </a:r>
          </a:p>
          <a:p>
            <a:endParaRPr lang="en-US" dirty="0"/>
          </a:p>
          <a:p>
            <a:r>
              <a:rPr lang="en-US" dirty="0"/>
              <a:t>Remove the BS beam. Change the color of Confi2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230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OMC losses per squeezing less 1%</a:t>
            </a:r>
          </a:p>
          <a:p>
            <a:r>
              <a:rPr lang="en-US" dirty="0"/>
              <a:t>Motivation: why there is this excess of losses compared to what we expect and what we want</a:t>
            </a:r>
          </a:p>
          <a:p>
            <a:r>
              <a:rPr lang="en-US" dirty="0"/>
              <a:t>Explain the sources of scattering. </a:t>
            </a:r>
          </a:p>
          <a:p>
            <a:endParaRPr lang="en-US" dirty="0"/>
          </a:p>
          <a:p>
            <a:r>
              <a:rPr lang="en-US" dirty="0"/>
              <a:t>In addition, these phenomena can introduce more noise by scatter light to the ITF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300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Flip the two, move the </a:t>
            </a:r>
            <a:r>
              <a:rPr lang="en-US" dirty="0" err="1"/>
              <a:t>omc</a:t>
            </a:r>
            <a:r>
              <a:rPr lang="en-US" dirty="0"/>
              <a:t> scheme setup below. Up to down, left to right.</a:t>
            </a:r>
          </a:p>
          <a:p>
            <a:r>
              <a:rPr lang="en-US" dirty="0"/>
              <a:t>Put the plot in </a:t>
            </a:r>
            <a:r>
              <a:rPr lang="en-US" dirty="0" err="1"/>
              <a:t>mW</a:t>
            </a:r>
            <a:endParaRPr lang="en-US" dirty="0"/>
          </a:p>
          <a:p>
            <a:r>
              <a:rPr lang="en-US" dirty="0"/>
              <a:t>Remove input arrow of the second scheme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577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Scan , put camera, put more images, explain components 00, 23, 46</a:t>
            </a:r>
          </a:p>
          <a:p>
            <a:r>
              <a:rPr lang="en-US" dirty="0"/>
              <a:t> pit the scale in </a:t>
            </a:r>
            <a:r>
              <a:rPr lang="en-US" dirty="0" err="1"/>
              <a:t>nW</a:t>
            </a:r>
            <a:endParaRPr lang="en-US" dirty="0"/>
          </a:p>
          <a:p>
            <a:r>
              <a:rPr lang="en-US" dirty="0"/>
              <a:t>Fix the plot from 1-8 and the labels on the images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703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plan*</a:t>
            </a:r>
          </a:p>
          <a:p>
            <a:r>
              <a:rPr lang="en-US" dirty="0"/>
              <a:t>Add slide to show the source of the scattering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527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Plans to extend the </a:t>
            </a:r>
            <a:r>
              <a:rPr lang="en-US" dirty="0" err="1"/>
              <a:t>measu</a:t>
            </a:r>
            <a:r>
              <a:rPr lang="en-US" dirty="0"/>
              <a:t>. Should come here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470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Larger pupil size </a:t>
            </a:r>
            <a:r>
              <a:rPr lang="en-US" sz="1200" b="1" dirty="0">
                <a:sym typeface="Wingdings" panose="05000000000000000000" pitchFamily="2" charset="2"/>
              </a:rPr>
              <a:t> larger solid angle  more scattered power collected</a:t>
            </a:r>
            <a:endParaRPr lang="en-US" sz="1200" b="1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840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solid angle and </a:t>
            </a:r>
            <a:r>
              <a:rPr lang="en-US" dirty="0" err="1"/>
              <a:t>P_cal</a:t>
            </a:r>
            <a:endParaRPr lang="en-US" dirty="0"/>
          </a:p>
          <a:p>
            <a:r>
              <a:rPr lang="en-US" dirty="0"/>
              <a:t>Edit the scheme to show the vertical pol</a:t>
            </a:r>
          </a:p>
          <a:p>
            <a:r>
              <a:rPr lang="en-US" dirty="0" err="1"/>
              <a:t>P_sca</a:t>
            </a:r>
            <a:r>
              <a:rPr lang="en-US" dirty="0"/>
              <a:t> depends on theta and phi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391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3 sources are measured by LMA</a:t>
            </a:r>
          </a:p>
          <a:p>
            <a:endParaRPr lang="en-US" dirty="0"/>
          </a:p>
          <a:p>
            <a:r>
              <a:rPr lang="en-US" dirty="0"/>
              <a:t>Reference to the paper.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606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Virgo note* ( paper in preparation)</a:t>
            </a:r>
          </a:p>
          <a:p>
            <a:r>
              <a:rPr lang="en-US" dirty="0"/>
              <a:t>Title below event</a:t>
            </a:r>
          </a:p>
          <a:p>
            <a:r>
              <a:rPr lang="en-US" dirty="0"/>
              <a:t>LVK week</a:t>
            </a:r>
          </a:p>
          <a:p>
            <a:r>
              <a:rPr lang="en-US" dirty="0"/>
              <a:t>GWADW in detail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917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if time allows.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4CC02-F1D5-41AF-A851-8990693BC19F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525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;p2">
            <a:extLst>
              <a:ext uri="{FF2B5EF4-FFF2-40B4-BE49-F238E27FC236}">
                <a16:creationId xmlns:a16="http://schemas.microsoft.com/office/drawing/2014/main" id="{62C8EBFB-D95E-4A6B-AF7A-5FF5E1D6476A}"/>
              </a:ext>
            </a:extLst>
          </p:cNvPr>
          <p:cNvSpPr/>
          <p:nvPr userDrawn="1"/>
        </p:nvSpPr>
        <p:spPr>
          <a:xfrm>
            <a:off x="0" y="1219200"/>
            <a:ext cx="12192000" cy="2763838"/>
          </a:xfrm>
          <a:prstGeom prst="rect">
            <a:avLst/>
          </a:prstGeom>
          <a:solidFill>
            <a:srgbClr val="00A1B3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D984327-585B-4914-B4F2-E9C887441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1219199"/>
            <a:ext cx="12192000" cy="2763838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85FDBE8-311D-430F-9266-74184AA84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5918"/>
            <a:ext cx="9144000" cy="1064450"/>
          </a:xfrm>
          <a:noFill/>
        </p:spPr>
        <p:txBody>
          <a:bodyPr/>
          <a:lstStyle>
            <a:lvl1pPr marL="0" indent="0" algn="ctr">
              <a:buNone/>
              <a:defRPr sz="2400">
                <a:solidFill>
                  <a:srgbClr val="00A1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8" name="Google Shape;13;p2" title="Virgo-logo.png">
            <a:extLst>
              <a:ext uri="{FF2B5EF4-FFF2-40B4-BE49-F238E27FC236}">
                <a16:creationId xmlns:a16="http://schemas.microsoft.com/office/drawing/2014/main" id="{6E5155C6-D411-49E1-8298-0383F1F10088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02355" y="520487"/>
            <a:ext cx="3079774" cy="5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4;p2" title="lapp logo.png">
            <a:extLst>
              <a:ext uri="{FF2B5EF4-FFF2-40B4-BE49-F238E27FC236}">
                <a16:creationId xmlns:a16="http://schemas.microsoft.com/office/drawing/2014/main" id="{A779F4AB-9140-4DBB-AAB3-33DD60C1E36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1905" y="533238"/>
            <a:ext cx="1714400" cy="58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42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DEFDFD-CE7D-45BA-B83C-06F15B676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" y="662004"/>
            <a:ext cx="12192000" cy="619599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70A272-4469-4B42-A7B2-3186E668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8" name="Google Shape;16;p3">
            <a:extLst>
              <a:ext uri="{FF2B5EF4-FFF2-40B4-BE49-F238E27FC236}">
                <a16:creationId xmlns:a16="http://schemas.microsoft.com/office/drawing/2014/main" id="{54D71578-B61E-489F-BBEB-66496AAC1A27}"/>
              </a:ext>
            </a:extLst>
          </p:cNvPr>
          <p:cNvSpPr/>
          <p:nvPr userDrawn="1"/>
        </p:nvSpPr>
        <p:spPr>
          <a:xfrm>
            <a:off x="0" y="0"/>
            <a:ext cx="12192000" cy="572700"/>
          </a:xfrm>
          <a:prstGeom prst="rect">
            <a:avLst/>
          </a:prstGeom>
          <a:solidFill>
            <a:srgbClr val="00A1B3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354D0CE-85EC-43E8-8547-87534296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305"/>
            <a:ext cx="12192000" cy="483395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Google Shape;18;p3">
            <a:extLst>
              <a:ext uri="{FF2B5EF4-FFF2-40B4-BE49-F238E27FC236}">
                <a16:creationId xmlns:a16="http://schemas.microsoft.com/office/drawing/2014/main" id="{ECC0FDD1-93A0-4869-8DC3-5354E906FA7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820000" y="6464399"/>
            <a:ext cx="372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392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9633C-45C8-40FB-931B-9F8501A84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702B24-71DA-4FB7-9B16-C51227372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37AA8B-0226-4E3D-B696-03E44FFE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02E02B-DA3B-4B91-A35B-4B0EBC831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7" name="Google Shape;18;p3">
            <a:extLst>
              <a:ext uri="{FF2B5EF4-FFF2-40B4-BE49-F238E27FC236}">
                <a16:creationId xmlns:a16="http://schemas.microsoft.com/office/drawing/2014/main" id="{3D1CDF67-D0BA-4242-82BE-109D4DB43C2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820000" y="6464400"/>
            <a:ext cx="372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4597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ABD75B-A7FE-4407-8493-313E5247F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8A1FF1-F25C-4943-B9FE-507B93929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83664C-1DE8-4693-BF73-122D480A7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9378B9-7879-431A-BE22-9027F5D8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F551DC-3877-4AE1-855F-75A5A69F6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8" name="Google Shape;18;p3">
            <a:extLst>
              <a:ext uri="{FF2B5EF4-FFF2-40B4-BE49-F238E27FC236}">
                <a16:creationId xmlns:a16="http://schemas.microsoft.com/office/drawing/2014/main" id="{4AF84C00-CC67-4232-A8FC-E1608CFF112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820000" y="6464400"/>
            <a:ext cx="372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961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391852-74A6-49A8-BD15-D594D17BE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44E126-614C-433A-B0A7-CE67A5014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78A722-8FAB-4597-9AE3-93D276C5D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A40A24C-6326-4577-91EE-4FCAA86A5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54BDB3-EAF2-455A-8087-194EAA4751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1CB4DD0-C183-431A-A3D9-83733D82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43078E7-8BEF-4FA2-9057-233D71312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</p:spTree>
    <p:extLst>
      <p:ext uri="{BB962C8B-B14F-4D97-AF65-F5344CB8AC3E}">
        <p14:creationId xmlns:p14="http://schemas.microsoft.com/office/powerpoint/2010/main" val="153315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A8521-D902-437A-9329-EA8CA9710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CA8081-47A7-456C-A27B-50184346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DC37E5-B28F-4D20-BA2B-F1FA4E7F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</p:spTree>
    <p:extLst>
      <p:ext uri="{BB962C8B-B14F-4D97-AF65-F5344CB8AC3E}">
        <p14:creationId xmlns:p14="http://schemas.microsoft.com/office/powerpoint/2010/main" val="2569714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C30F12-79E4-4F28-9163-86EF1251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65BE355-3DBA-4959-BFEA-A23DBA4F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</p:spTree>
    <p:extLst>
      <p:ext uri="{BB962C8B-B14F-4D97-AF65-F5344CB8AC3E}">
        <p14:creationId xmlns:p14="http://schemas.microsoft.com/office/powerpoint/2010/main" val="46036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083CB-2848-4FD4-95E2-CB8B25879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9F1C99-840C-4F66-B3EC-70A1D0978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A71F6F-AEE2-4FF9-800E-41A0F2108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87855F-A190-4654-AF2B-394082D48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F8D75B-E741-4FDA-A460-32106A601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</p:spTree>
    <p:extLst>
      <p:ext uri="{BB962C8B-B14F-4D97-AF65-F5344CB8AC3E}">
        <p14:creationId xmlns:p14="http://schemas.microsoft.com/office/powerpoint/2010/main" val="359440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260DE4-AECF-4E2F-A052-38A76C111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D519FB1-668B-441C-8CAC-908965303C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423553-A500-42B5-851A-A3075D885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782D1B-26C5-4B4D-9294-CA5845D5D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D96278-AD79-4398-AB29-8A8DF998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</p:spTree>
    <p:extLst>
      <p:ext uri="{BB962C8B-B14F-4D97-AF65-F5344CB8AC3E}">
        <p14:creationId xmlns:p14="http://schemas.microsoft.com/office/powerpoint/2010/main" val="69190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8034B-7B51-4490-B8EF-4326613D9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EFF97B-43E6-4528-B448-B0D7CA518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CFF0AD-26CC-4B05-9979-9033F3BA05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C549F2-DD93-4CEC-AA1C-F6C3D368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</p:spTree>
    <p:extLst>
      <p:ext uri="{BB962C8B-B14F-4D97-AF65-F5344CB8AC3E}">
        <p14:creationId xmlns:p14="http://schemas.microsoft.com/office/powerpoint/2010/main" val="122962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14A1CE-4B3F-45B1-B05D-667870532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4A392F-25F4-4DA6-AE6E-B69DFC060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171958-3A01-4B6C-8778-9943C36F02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00C432-E43F-4021-A00A-C297FCAF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</p:spTree>
    <p:extLst>
      <p:ext uri="{BB962C8B-B14F-4D97-AF65-F5344CB8AC3E}">
        <p14:creationId xmlns:p14="http://schemas.microsoft.com/office/powerpoint/2010/main" val="286898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BE41583-8681-4464-9FE3-737BFAF09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0582B7-A445-450D-83DE-8E162EF50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6B1D7E-D0C5-4DAD-9608-CE83CE0310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LAPP seminar</a:t>
            </a:r>
          </a:p>
        </p:txBody>
      </p: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CB8B9E33-BCC3-4388-91DC-66423A54C869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820000" y="6464400"/>
            <a:ext cx="372000" cy="393600"/>
          </a:xfrm>
          <a:prstGeom prst="rect">
            <a:avLst/>
          </a:prstGeom>
          <a:solidFill>
            <a:srgbClr val="00A1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00">
                <a:latin typeface="Times"/>
                <a:ea typeface="Times"/>
                <a:cs typeface="Times"/>
                <a:sym typeface="Times"/>
              </a:defRPr>
            </a:lvl1pPr>
            <a:lvl2pPr lvl="1">
              <a:buNone/>
              <a:defRPr sz="1300">
                <a:latin typeface="Times"/>
                <a:ea typeface="Times"/>
                <a:cs typeface="Times"/>
                <a:sym typeface="Times"/>
              </a:defRPr>
            </a:lvl2pPr>
            <a:lvl3pPr lvl="2">
              <a:buNone/>
              <a:defRPr sz="1300">
                <a:latin typeface="Times"/>
                <a:ea typeface="Times"/>
                <a:cs typeface="Times"/>
                <a:sym typeface="Times"/>
              </a:defRPr>
            </a:lvl3pPr>
            <a:lvl4pPr lvl="3">
              <a:buNone/>
              <a:defRPr sz="1300">
                <a:latin typeface="Times"/>
                <a:ea typeface="Times"/>
                <a:cs typeface="Times"/>
                <a:sym typeface="Times"/>
              </a:defRPr>
            </a:lvl4pPr>
            <a:lvl5pPr lvl="4">
              <a:buNone/>
              <a:defRPr sz="1300">
                <a:latin typeface="Times"/>
                <a:ea typeface="Times"/>
                <a:cs typeface="Times"/>
                <a:sym typeface="Times"/>
              </a:defRPr>
            </a:lvl5pPr>
            <a:lvl6pPr lvl="5">
              <a:buNone/>
              <a:defRPr sz="1300">
                <a:latin typeface="Times"/>
                <a:ea typeface="Times"/>
                <a:cs typeface="Times"/>
                <a:sym typeface="Times"/>
              </a:defRPr>
            </a:lvl6pPr>
            <a:lvl7pPr lvl="6">
              <a:buNone/>
              <a:defRPr sz="1300">
                <a:latin typeface="Times"/>
                <a:ea typeface="Times"/>
                <a:cs typeface="Times"/>
                <a:sym typeface="Times"/>
              </a:defRPr>
            </a:lvl7pPr>
            <a:lvl8pPr lvl="7">
              <a:buNone/>
              <a:defRPr sz="1300">
                <a:latin typeface="Times"/>
                <a:ea typeface="Times"/>
                <a:cs typeface="Times"/>
                <a:sym typeface="Times"/>
              </a:defRPr>
            </a:lvl8pPr>
            <a:lvl9pPr lvl="8">
              <a:buNone/>
              <a:defRPr sz="1300"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578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22.png"/><Relationship Id="rId7" Type="http://schemas.openxmlformats.org/officeDocument/2006/relationships/image" Target="../media/image2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6.png"/><Relationship Id="rId5" Type="http://schemas.openxmlformats.org/officeDocument/2006/relationships/image" Target="../media/image24.png"/><Relationship Id="rId10" Type="http://schemas.openxmlformats.org/officeDocument/2006/relationships/image" Target="../media/image9.png"/><Relationship Id="rId4" Type="http://schemas.openxmlformats.org/officeDocument/2006/relationships/image" Target="../media/image23.png"/><Relationship Id="rId9" Type="http://schemas.openxmlformats.org/officeDocument/2006/relationships/image" Target="../media/image2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0.png"/><Relationship Id="rId4" Type="http://schemas.openxmlformats.org/officeDocument/2006/relationships/image" Target="../media/image5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ECE09-46E0-4847-9C94-CFB41146D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Low-Loss Cavities for Advanced Virgo+: From the Stable Recycling Cavities to the Output Mode Cleaner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F9BEDE-2F91-41D7-8B3A-3BCDE41AE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5917"/>
            <a:ext cx="9240982" cy="170286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Ward Amar</a:t>
            </a:r>
          </a:p>
          <a:p>
            <a:r>
              <a:rPr lang="fr-FR" dirty="0" err="1"/>
              <a:t>Supervised</a:t>
            </a:r>
            <a:r>
              <a:rPr lang="fr-FR" dirty="0"/>
              <a:t> by: Raffaele </a:t>
            </a:r>
            <a:r>
              <a:rPr lang="fr-FR" dirty="0" err="1"/>
              <a:t>Flaminio</a:t>
            </a:r>
            <a:endParaRPr lang="fr-FR" dirty="0"/>
          </a:p>
          <a:p>
            <a:r>
              <a:rPr lang="fr-FR" dirty="0"/>
              <a:t>Co-</a:t>
            </a:r>
            <a:r>
              <a:rPr lang="fr-FR" dirty="0" err="1"/>
              <a:t>supervised</a:t>
            </a:r>
            <a:r>
              <a:rPr lang="fr-FR" dirty="0"/>
              <a:t> by: Romain Bonnand</a:t>
            </a:r>
          </a:p>
          <a:p>
            <a:endParaRPr lang="fr-FR" dirty="0"/>
          </a:p>
          <a:p>
            <a:r>
              <a:rPr lang="fr-FR" dirty="0"/>
              <a:t>LAPP </a:t>
            </a:r>
            <a:r>
              <a:rPr lang="fr-FR" dirty="0" err="1"/>
              <a:t>seminar</a:t>
            </a:r>
            <a:r>
              <a:rPr lang="fr-FR" dirty="0"/>
              <a:t> - 18th of </a:t>
            </a:r>
            <a:r>
              <a:rPr lang="fr-FR" dirty="0" err="1"/>
              <a:t>September</a:t>
            </a:r>
            <a:r>
              <a:rPr lang="fr-FR" dirty="0"/>
              <a:t> 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D3D18F-A5DC-4A21-A16C-88BCC1C8998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r-FR"/>
              <a:t>LAPP seminar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71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5C411-7046-4B21-866F-8CC36BC6E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Table of content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584AF2-5AF9-4982-937D-56AD92ED7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" y="662005"/>
            <a:ext cx="6050280" cy="4508512"/>
          </a:xfrm>
        </p:spPr>
        <p:txBody>
          <a:bodyPr>
            <a:normAutofit/>
          </a:bodyPr>
          <a:lstStyle/>
          <a:p>
            <a:r>
              <a:rPr lang="fr-FR" dirty="0"/>
              <a:t>Introduction</a:t>
            </a:r>
          </a:p>
          <a:p>
            <a:r>
              <a:rPr lang="fr-FR" dirty="0"/>
              <a:t>Stable </a:t>
            </a:r>
            <a:r>
              <a:rPr lang="fr-FR" dirty="0" err="1"/>
              <a:t>recycling</a:t>
            </a:r>
            <a:r>
              <a:rPr lang="fr-FR" dirty="0"/>
              <a:t> </a:t>
            </a:r>
            <a:r>
              <a:rPr lang="fr-FR" dirty="0" err="1"/>
              <a:t>cavities</a:t>
            </a:r>
            <a:r>
              <a:rPr lang="fr-FR" dirty="0"/>
              <a:t> simulation: </a:t>
            </a:r>
            <a:r>
              <a:rPr lang="fr-FR" dirty="0" err="1"/>
              <a:t>projects</a:t>
            </a:r>
            <a:r>
              <a:rPr lang="fr-FR" dirty="0"/>
              <a:t> </a:t>
            </a:r>
            <a:r>
              <a:rPr lang="fr-FR" dirty="0" err="1"/>
              <a:t>accomplished</a:t>
            </a:r>
            <a:endParaRPr lang="fr-FR" dirty="0"/>
          </a:p>
          <a:p>
            <a:r>
              <a:rPr lang="fr-FR" dirty="0"/>
              <a:t>The output mode </a:t>
            </a:r>
            <a:r>
              <a:rPr lang="fr-FR" dirty="0" err="1"/>
              <a:t>cleaner</a:t>
            </a:r>
            <a:r>
              <a:rPr lang="fr-FR" dirty="0"/>
              <a:t> </a:t>
            </a:r>
            <a:r>
              <a:rPr lang="fr-FR" dirty="0" err="1"/>
              <a:t>losses</a:t>
            </a:r>
            <a:r>
              <a:rPr lang="fr-FR" dirty="0"/>
              <a:t> </a:t>
            </a:r>
            <a:r>
              <a:rPr lang="fr-FR" dirty="0" err="1"/>
              <a:t>characterization</a:t>
            </a:r>
            <a:r>
              <a:rPr lang="fr-FR" dirty="0"/>
              <a:t>: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ongoing</a:t>
            </a:r>
            <a:r>
              <a:rPr lang="fr-FR" dirty="0"/>
              <a:t> </a:t>
            </a:r>
          </a:p>
          <a:p>
            <a:r>
              <a:rPr lang="fr-FR" dirty="0"/>
              <a:t>Scientific production</a:t>
            </a:r>
          </a:p>
          <a:p>
            <a:r>
              <a:rPr lang="fr-FR" dirty="0"/>
              <a:t>Doctoral training </a:t>
            </a:r>
            <a:r>
              <a:rPr lang="fr-FR" dirty="0" err="1"/>
              <a:t>followed</a:t>
            </a:r>
            <a:r>
              <a:rPr lang="fr-FR" dirty="0"/>
              <a:t> </a:t>
            </a:r>
          </a:p>
          <a:p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year</a:t>
            </a:r>
            <a:r>
              <a:rPr lang="fr-FR" dirty="0"/>
              <a:t> plan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1562F03-7AF7-43C6-8CF2-B0C3A0DF7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0D6846-D6B0-4B20-A73E-710A401E486D}"/>
              </a:ext>
            </a:extLst>
          </p:cNvPr>
          <p:cNvSpPr txBox="1"/>
          <p:nvPr/>
        </p:nvSpPr>
        <p:spPr>
          <a:xfrm>
            <a:off x="10165244" y="4655000"/>
            <a:ext cx="1867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first GW detection </a:t>
            </a:r>
            <a:r>
              <a:rPr lang="en-US" dirty="0" err="1"/>
              <a:t>mozzaik</a:t>
            </a:r>
            <a:r>
              <a:rPr lang="en-US" dirty="0"/>
              <a:t> at the LVK week in Pisa.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5539F7-9DD1-4BE9-8810-84B7F8BA4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587" y="4571487"/>
            <a:ext cx="3866377" cy="18653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AE1228B-2E91-4B36-8109-334A77B8B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87" y="-46699"/>
            <a:ext cx="5847413" cy="4618186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3927D3-E1AD-4F08-91DF-21FE6E8CC3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2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C6B7D9B1-3C8B-4965-AF34-0680FC384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510" y="662005"/>
            <a:ext cx="5970771" cy="545838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F9A6F93-A649-40B3-83B4-8FA2DB4EE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413" y="635656"/>
            <a:ext cx="6004868" cy="545838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DB1F69D-A489-4E54-A832-A771514B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Introduction</a:t>
            </a:r>
            <a:endParaRPr lang="fr-FR" sz="32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7B756A-83F6-474C-A577-FED7B434A8C4}"/>
              </a:ext>
            </a:extLst>
          </p:cNvPr>
          <p:cNvSpPr txBox="1"/>
          <p:nvPr/>
        </p:nvSpPr>
        <p:spPr>
          <a:xfrm>
            <a:off x="7901838" y="1907485"/>
            <a:ext cx="1761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Power Recycling Cavity (PRC)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615B3E5-2E33-4A6A-A40C-BAC60EC22B9F}"/>
              </a:ext>
            </a:extLst>
          </p:cNvPr>
          <p:cNvSpPr txBox="1"/>
          <p:nvPr/>
        </p:nvSpPr>
        <p:spPr>
          <a:xfrm>
            <a:off x="10033406" y="3458249"/>
            <a:ext cx="1761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Signal Recycling Cavity (SRC)</a:t>
            </a:r>
            <a:endParaRPr lang="fr-FR" dirty="0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D98B10B-9C54-4ECB-A8CC-246D842D3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" y="670318"/>
            <a:ext cx="6420395" cy="5871798"/>
          </a:xfrm>
        </p:spPr>
        <p:txBody>
          <a:bodyPr>
            <a:normAutofit/>
          </a:bodyPr>
          <a:lstStyle/>
          <a:p>
            <a:r>
              <a:rPr lang="en-US" b="1" dirty="0"/>
              <a:t>Advanced Virgo+ </a:t>
            </a:r>
            <a:r>
              <a:rPr lang="en-US" dirty="0"/>
              <a:t>is a gravitational-wave detector based on Michelson interferometry.</a:t>
            </a:r>
          </a:p>
          <a:p>
            <a:r>
              <a:rPr lang="en-US" dirty="0"/>
              <a:t>Gravitational waves produce extremely small changes in the interferometer arm lengths, of order 10^-18.</a:t>
            </a:r>
          </a:p>
          <a:p>
            <a:r>
              <a:rPr lang="en-US" dirty="0"/>
              <a:t>Achieving this sensitivity requires recycling high optical power while minimizing optical losses.</a:t>
            </a:r>
          </a:p>
          <a:p>
            <a:r>
              <a:rPr lang="en-US" dirty="0"/>
              <a:t>Two key optical systems contribute to the loss budget:</a:t>
            </a:r>
          </a:p>
          <a:p>
            <a:pPr lvl="1"/>
            <a:r>
              <a:rPr lang="en-US" b="1" dirty="0"/>
              <a:t>Power &amp; Signal Recycling Cavities (PRC/SRC)</a:t>
            </a:r>
          </a:p>
          <a:p>
            <a:pPr lvl="1"/>
            <a:r>
              <a:rPr lang="en-US" b="1" dirty="0"/>
              <a:t>Output Mode Cleaner (OMC)</a:t>
            </a:r>
          </a:p>
          <a:p>
            <a:r>
              <a:rPr lang="en-US" dirty="0"/>
              <a:t> Virgo upgrades</a:t>
            </a:r>
          </a:p>
          <a:p>
            <a:pPr lvl="1"/>
            <a:r>
              <a:rPr lang="en-US" dirty="0"/>
              <a:t>Stable recycling cavities → improve the robustness and optical performance of the PRC/SRC.</a:t>
            </a:r>
          </a:p>
          <a:p>
            <a:pPr lvl="1"/>
            <a:r>
              <a:rPr lang="en-US" dirty="0"/>
              <a:t>Low-loss OMC → reduce losses at the output of the interferometer.</a:t>
            </a:r>
          </a:p>
        </p:txBody>
      </p:sp>
      <p:sp>
        <p:nvSpPr>
          <p:cNvPr id="29" name="Espace réservé du pied de page 28">
            <a:extLst>
              <a:ext uri="{FF2B5EF4-FFF2-40B4-BE49-F238E27FC236}">
                <a16:creationId xmlns:a16="http://schemas.microsoft.com/office/drawing/2014/main" id="{64607B56-F5C8-4C28-B4B8-EB5A082B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347CF7-F09E-4426-9A86-30F2B182628E}"/>
              </a:ext>
            </a:extLst>
          </p:cNvPr>
          <p:cNvSpPr txBox="1"/>
          <p:nvPr/>
        </p:nvSpPr>
        <p:spPr>
          <a:xfrm>
            <a:off x="8670274" y="5045825"/>
            <a:ext cx="1271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mode cleaner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75FAB7B-5E9D-4A18-96BC-5C1E76815687}"/>
              </a:ext>
            </a:extLst>
          </p:cNvPr>
          <p:cNvSpPr/>
          <p:nvPr/>
        </p:nvSpPr>
        <p:spPr>
          <a:xfrm>
            <a:off x="9484822" y="5212080"/>
            <a:ext cx="814647" cy="57357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E9D059-A540-49F6-A49D-950CB9DBF7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396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94E2B469-6C3E-4C31-B602-7E934CED7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80" y="662004"/>
            <a:ext cx="6113490" cy="5509875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D98B10B-9C54-4ECB-A8CC-246D842D3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" y="662004"/>
            <a:ext cx="7324345" cy="619599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Short </a:t>
            </a:r>
            <a:r>
              <a:rPr lang="en-US" dirty="0">
                <a:sym typeface="Wingdings" panose="05000000000000000000" pitchFamily="2" charset="2"/>
              </a:rPr>
              <a:t>cavities design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>
                <a:sym typeface="Wingdings" panose="05000000000000000000" pitchFamily="2" charset="2"/>
              </a:rPr>
              <a:t> Astigmatism losses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Mirrors surface imperfections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>
                <a:sym typeface="Wingdings" panose="05000000000000000000" pitchFamily="2" charset="2"/>
              </a:rPr>
              <a:t> Requires specifying surface RMS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Radius of Curvature (</a:t>
            </a:r>
            <a:r>
              <a:rPr lang="en-US" dirty="0" err="1"/>
              <a:t>RoC</a:t>
            </a:r>
            <a:r>
              <a:rPr lang="en-US" dirty="0"/>
              <a:t>) manufacturing errors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RoC</a:t>
            </a:r>
            <a:r>
              <a:rPr lang="en-US" dirty="0">
                <a:sym typeface="Wingdings" panose="05000000000000000000" pitchFamily="2" charset="2"/>
              </a:rPr>
              <a:t> errors specifications and correction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Thermal lensing due to the high power storage in the arms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Study thermal lens compensation method</a:t>
            </a:r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DB1F69D-A489-4E54-A832-A771514B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Stable recycling cavities simulations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D2D879-C18D-4A5F-A378-86BDCD9B4CA8}"/>
              </a:ext>
            </a:extLst>
          </p:cNvPr>
          <p:cNvSpPr/>
          <p:nvPr/>
        </p:nvSpPr>
        <p:spPr>
          <a:xfrm>
            <a:off x="3116566" y="878311"/>
            <a:ext cx="1649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</a:t>
            </a:r>
            <a:r>
              <a:rPr lang="en-US" sz="1200" dirty="0">
                <a:solidFill>
                  <a:srgbClr val="00B050"/>
                </a:solidFill>
                <a:sym typeface="Wingdings" panose="05000000000000000000" pitchFamily="2" charset="2"/>
              </a:rPr>
              <a:t>first year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00A6647-4745-4C28-B174-A041C0A73D3D}"/>
              </a:ext>
            </a:extLst>
          </p:cNvPr>
          <p:cNvSpPr/>
          <p:nvPr/>
        </p:nvSpPr>
        <p:spPr>
          <a:xfrm>
            <a:off x="4090315" y="1527711"/>
            <a:ext cx="1649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</a:t>
            </a:r>
            <a:r>
              <a:rPr lang="en-US" sz="1200" dirty="0">
                <a:solidFill>
                  <a:srgbClr val="00B050"/>
                </a:solidFill>
                <a:sym typeface="Wingdings" panose="05000000000000000000" pitchFamily="2" charset="2"/>
              </a:rPr>
              <a:t>first year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36CE93A-CB1C-4D33-9E18-229249150F07}"/>
              </a:ext>
            </a:extLst>
          </p:cNvPr>
          <p:cNvSpPr/>
          <p:nvPr/>
        </p:nvSpPr>
        <p:spPr>
          <a:xfrm>
            <a:off x="4704673" y="2412817"/>
            <a:ext cx="1649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</a:t>
            </a:r>
            <a:r>
              <a:rPr lang="en-US" sz="1200" dirty="0">
                <a:solidFill>
                  <a:srgbClr val="00B050"/>
                </a:solidFill>
                <a:sym typeface="Wingdings" panose="05000000000000000000" pitchFamily="2" charset="2"/>
              </a:rPr>
              <a:t>first year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939F6A7-504B-4967-997C-1A4F297C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1402D8-B524-4A3D-97E9-215A9AEB7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49" y="3638839"/>
            <a:ext cx="4336769" cy="3129856"/>
          </a:xfrm>
          <a:prstGeom prst="rect">
            <a:avLst/>
          </a:prstGeom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5EDDA91B-4D7B-494D-BEF1-A5B831D0529C}"/>
              </a:ext>
            </a:extLst>
          </p:cNvPr>
          <p:cNvSpPr/>
          <p:nvPr/>
        </p:nvSpPr>
        <p:spPr>
          <a:xfrm rot="19000105">
            <a:off x="10139430" y="2094171"/>
            <a:ext cx="387896" cy="926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gauche 17">
            <a:extLst>
              <a:ext uri="{FF2B5EF4-FFF2-40B4-BE49-F238E27FC236}">
                <a16:creationId xmlns:a16="http://schemas.microsoft.com/office/drawing/2014/main" id="{5B1971FD-F852-4185-81A6-D06FEF5BE365}"/>
              </a:ext>
            </a:extLst>
          </p:cNvPr>
          <p:cNvSpPr/>
          <p:nvPr/>
        </p:nvSpPr>
        <p:spPr>
          <a:xfrm rot="17586560">
            <a:off x="10362845" y="2310294"/>
            <a:ext cx="442311" cy="9597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86A20CE-D5EF-4CA2-8EE6-D2E12B4A398B}"/>
              </a:ext>
            </a:extLst>
          </p:cNvPr>
          <p:cNvSpPr txBox="1"/>
          <p:nvPr/>
        </p:nvSpPr>
        <p:spPr>
          <a:xfrm>
            <a:off x="10333378" y="955253"/>
            <a:ext cx="1876668" cy="973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Power = 236kW</a:t>
            </a:r>
          </a:p>
          <a:p>
            <a:r>
              <a:rPr lang="en-US" sz="1400" dirty="0"/>
              <a:t>Absorption= 0.5 ppm </a:t>
            </a:r>
          </a:p>
          <a:p>
            <a:r>
              <a:rPr lang="en-US" sz="1400" dirty="0"/>
              <a:t>Corresponds to 17km spherical lens</a:t>
            </a:r>
            <a:endParaRPr lang="fr-FR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7D0779-1114-4F44-9F44-3F6D4CD911AB}"/>
              </a:ext>
            </a:extLst>
          </p:cNvPr>
          <p:cNvSpPr/>
          <p:nvPr/>
        </p:nvSpPr>
        <p:spPr>
          <a:xfrm>
            <a:off x="5106131" y="4931677"/>
            <a:ext cx="1649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</a:t>
            </a:r>
            <a:r>
              <a:rPr lang="en-US" sz="1200" dirty="0">
                <a:solidFill>
                  <a:srgbClr val="00B050"/>
                </a:solidFill>
                <a:sym typeface="Wingdings" panose="05000000000000000000" pitchFamily="2" charset="2"/>
              </a:rPr>
              <a:t>Second year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35B8CB-46BD-4CEA-8B89-CFBE77D2E0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933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7" grpId="0"/>
      <p:bldP spid="38" grpId="0"/>
      <p:bldP spid="17" grpId="0" animBg="1"/>
      <p:bldP spid="18" grpId="0" animBg="1"/>
      <p:bldP spid="19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D078E56-8701-44B8-8062-E7B82D746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53161" y="3750156"/>
            <a:ext cx="3335204" cy="121407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33F51FD-6B4A-4190-969F-ABE21853A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510" y="662005"/>
            <a:ext cx="5970771" cy="5458380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6CF4561-B3B3-4DBE-9566-B6A03AA45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" y="662004"/>
            <a:ext cx="6533482" cy="6195995"/>
          </a:xfrm>
        </p:spPr>
        <p:txBody>
          <a:bodyPr/>
          <a:lstStyle/>
          <a:p>
            <a:r>
              <a:rPr lang="en-US" dirty="0"/>
              <a:t>The OMC is a bow-tie Fabry-Perot cavity placed at the output of the interferometer.</a:t>
            </a:r>
          </a:p>
          <a:p>
            <a:r>
              <a:rPr lang="en-US" dirty="0"/>
              <a:t>The output beam of the ITF consists of:</a:t>
            </a:r>
          </a:p>
          <a:p>
            <a:pPr lvl="1"/>
            <a:r>
              <a:rPr lang="en-US" b="1" dirty="0"/>
              <a:t>The TEM00 ( carrier of the GW signal)</a:t>
            </a:r>
          </a:p>
          <a:p>
            <a:pPr lvl="1"/>
            <a:r>
              <a:rPr lang="en-US" dirty="0"/>
              <a:t>HOMs (noise to the GW signal)</a:t>
            </a:r>
          </a:p>
          <a:p>
            <a:pPr lvl="1"/>
            <a:r>
              <a:rPr lang="en-US" dirty="0"/>
              <a:t>Modulation sidebands  ( for the control of the ITF)</a:t>
            </a:r>
          </a:p>
          <a:p>
            <a:r>
              <a:rPr lang="en-US" dirty="0"/>
              <a:t>The OMC acts as a filter, when it’s resonant it reflects the HOMs and the modulation sidebands.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Losses in the OMC destroy the squeezed states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 increase the quantum noise  limit the detector sensitivity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2D0753F-BEB3-4D8B-AD51-7B8DFA9E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C0356FF-A5C7-4C05-8FF8-58E10BE9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output mode cleaner of Advanced Virgo+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7EFD12-8AFE-4382-ACE3-C0412FF873A2}"/>
              </a:ext>
            </a:extLst>
          </p:cNvPr>
          <p:cNvSpPr/>
          <p:nvPr/>
        </p:nvSpPr>
        <p:spPr>
          <a:xfrm rot="20786008">
            <a:off x="4627826" y="3961111"/>
            <a:ext cx="854222" cy="122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C344C9-88A4-495A-8909-E76C09F08BDE}"/>
              </a:ext>
            </a:extLst>
          </p:cNvPr>
          <p:cNvSpPr txBox="1"/>
          <p:nvPr/>
        </p:nvSpPr>
        <p:spPr>
          <a:xfrm>
            <a:off x="4280691" y="4695357"/>
            <a:ext cx="1203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Transmitted beam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F985BAD-A7E9-4619-B909-D3F13FE6ECAB}"/>
              </a:ext>
            </a:extLst>
          </p:cNvPr>
          <p:cNvSpPr txBox="1"/>
          <p:nvPr/>
        </p:nvSpPr>
        <p:spPr>
          <a:xfrm>
            <a:off x="467653" y="4282720"/>
            <a:ext cx="1214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Input beam</a:t>
            </a:r>
            <a:endParaRPr lang="fr-FR" sz="1400" dirty="0">
              <a:solidFill>
                <a:srgbClr val="FF0000"/>
              </a:solidFill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D194F9D9-7F8C-4EC2-A1FF-8CA31936F1CB}"/>
              </a:ext>
            </a:extLst>
          </p:cNvPr>
          <p:cNvCxnSpPr>
            <a:cxnSpLocks/>
          </p:cNvCxnSpPr>
          <p:nvPr/>
        </p:nvCxnSpPr>
        <p:spPr>
          <a:xfrm flipH="1" flipV="1">
            <a:off x="6971641" y="4867633"/>
            <a:ext cx="2265426" cy="4887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24525D96-F003-4F36-9BAC-0CF94ED560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112" y="4542355"/>
            <a:ext cx="1125423" cy="91250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EBD26E4-5117-42E1-935F-5D4ADCD31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5494" y="4526250"/>
            <a:ext cx="1095375" cy="904875"/>
          </a:xfrm>
          <a:prstGeom prst="rect">
            <a:avLst/>
          </a:prstGeom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0370DE2E-23E0-4842-AFBE-E57EEABD6E99}"/>
              </a:ext>
            </a:extLst>
          </p:cNvPr>
          <p:cNvSpPr/>
          <p:nvPr/>
        </p:nvSpPr>
        <p:spPr>
          <a:xfrm>
            <a:off x="9425865" y="5160473"/>
            <a:ext cx="795909" cy="8028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1DCFAD-2932-4D2E-BFF5-98F1FE87E4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</a:t>
            </a:fld>
            <a:endParaRPr lang="en-GB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25117D2-BD29-4737-A286-14014C56DAE2}"/>
              </a:ext>
            </a:extLst>
          </p:cNvPr>
          <p:cNvSpPr txBox="1"/>
          <p:nvPr/>
        </p:nvSpPr>
        <p:spPr>
          <a:xfrm>
            <a:off x="606032" y="3799140"/>
            <a:ext cx="1407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Reflected beam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64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6819-D2F6-44AB-A018-04F6BFAD4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567" y="1661663"/>
            <a:ext cx="5336938" cy="285273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output mode cleaner (OMC) of </a:t>
            </a:r>
            <a:r>
              <a:rPr lang="en-US" b="1" dirty="0" err="1">
                <a:solidFill>
                  <a:schemeClr val="bg1"/>
                </a:solidFill>
              </a:rPr>
              <a:t>AdV</a:t>
            </a:r>
            <a:r>
              <a:rPr lang="en-US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CD583F-239B-47D8-8724-56B3BDA6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371C5C-29D6-4B8A-8C48-78BEE0638B08}"/>
              </a:ext>
            </a:extLst>
          </p:cNvPr>
          <p:cNvSpPr txBox="1"/>
          <p:nvPr/>
        </p:nvSpPr>
        <p:spPr>
          <a:xfrm>
            <a:off x="1158240" y="4514400"/>
            <a:ext cx="3915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Photo of the OMC set-up at LAPP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4784E47-17A4-4E8F-8116-369D4EAA89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574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7F1A4D9-A58A-4780-82B4-76CDCCD9B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3E1AA7F-0C36-486A-A4A2-A8CD2A753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5" y="58846"/>
            <a:ext cx="12192000" cy="483395"/>
          </a:xfrm>
        </p:spPr>
        <p:txBody>
          <a:bodyPr/>
          <a:lstStyle/>
          <a:p>
            <a:pPr algn="ctr"/>
            <a:r>
              <a:rPr lang="en-US" dirty="0"/>
              <a:t>OMC losses characterization set-up at the LAPP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F40E17-4662-4AE3-AD15-1032263CE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516" y="1004889"/>
            <a:ext cx="8259430" cy="2424111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088EB7D6-DBEF-47DA-987A-B29A763354ED}"/>
              </a:ext>
            </a:extLst>
          </p:cNvPr>
          <p:cNvSpPr/>
          <p:nvPr/>
        </p:nvSpPr>
        <p:spPr>
          <a:xfrm flipH="1">
            <a:off x="8153400" y="2615111"/>
            <a:ext cx="423917" cy="21866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B20428-367E-4477-8933-7B055DDD08DC}"/>
                  </a:ext>
                </a:extLst>
              </p:cNvPr>
              <p:cNvSpPr/>
              <p:nvPr/>
            </p:nvSpPr>
            <p:spPr>
              <a:xfrm>
                <a:off x="7905261" y="2265810"/>
                <a:ext cx="94148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trans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B20428-367E-4477-8933-7B055DDD08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261" y="2265810"/>
                <a:ext cx="9414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575EE40F-44C6-462B-B84C-AD1CDA6688F0}"/>
              </a:ext>
            </a:extLst>
          </p:cNvPr>
          <p:cNvSpPr/>
          <p:nvPr/>
        </p:nvSpPr>
        <p:spPr>
          <a:xfrm flipH="1">
            <a:off x="4825039" y="2462724"/>
            <a:ext cx="600730" cy="247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95680FB-C964-464D-AB86-4B2D0CB8FFEE}"/>
                  </a:ext>
                </a:extLst>
              </p:cNvPr>
              <p:cNvSpPr txBox="1"/>
              <p:nvPr/>
            </p:nvSpPr>
            <p:spPr>
              <a:xfrm>
                <a:off x="4311600" y="2646754"/>
                <a:ext cx="1490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95680FB-C964-464D-AB86-4B2D0CB8F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600" y="2646754"/>
                <a:ext cx="14907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5352EC33-B78B-4DFE-BB2C-19B8611CC192}"/>
              </a:ext>
            </a:extLst>
          </p:cNvPr>
          <p:cNvSpPr/>
          <p:nvPr/>
        </p:nvSpPr>
        <p:spPr>
          <a:xfrm rot="11192647" flipH="1">
            <a:off x="5463233" y="2093422"/>
            <a:ext cx="600730" cy="2470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771F16B-5821-4240-B296-1B70F1A23DFF}"/>
                  </a:ext>
                </a:extLst>
              </p:cNvPr>
              <p:cNvSpPr/>
              <p:nvPr/>
            </p:nvSpPr>
            <p:spPr>
              <a:xfrm>
                <a:off x="5500409" y="1864509"/>
                <a:ext cx="74334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771F16B-5821-4240-B296-1B70F1A23D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409" y="1864509"/>
                <a:ext cx="743346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B15F7B23-63B8-4A62-8490-851303325E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2649" y="3693827"/>
            <a:ext cx="5408446" cy="237406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05C094A-BC58-41A7-8EA5-07F4F973DA29}"/>
              </a:ext>
            </a:extLst>
          </p:cNvPr>
          <p:cNvSpPr txBox="1"/>
          <p:nvPr/>
        </p:nvSpPr>
        <p:spPr>
          <a:xfrm>
            <a:off x="2686268" y="957553"/>
            <a:ext cx="1536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Focusing lenses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CB920265-1755-476F-8315-DB95DEFD5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59" y="662005"/>
            <a:ext cx="6552790" cy="6195995"/>
          </a:xfrm>
        </p:spPr>
        <p:txBody>
          <a:bodyPr>
            <a:normAutofit/>
          </a:bodyPr>
          <a:lstStyle/>
          <a:p>
            <a:pPr marL="285750" indent="-285750"/>
            <a:r>
              <a:rPr lang="en-US" b="1" dirty="0"/>
              <a:t>Set-up:</a:t>
            </a:r>
          </a:p>
          <a:p>
            <a:pPr marL="285750" indent="-285750"/>
            <a:endParaRPr lang="en-US" dirty="0"/>
          </a:p>
          <a:p>
            <a:pPr marL="285750" indent="-285750"/>
            <a:endParaRPr lang="en-US" dirty="0"/>
          </a:p>
          <a:p>
            <a:pPr marL="285750" indent="-285750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How do we keep the OMC resonant?</a:t>
            </a:r>
            <a:endParaRPr lang="en-US" dirty="0"/>
          </a:p>
          <a:p>
            <a:pPr lvl="1"/>
            <a:r>
              <a:rPr lang="en-US" dirty="0"/>
              <a:t>Only frequency that matches the cavity resonance frequency can pass (resonate). We want the </a:t>
            </a:r>
            <a:r>
              <a:rPr lang="en-US" b="1" dirty="0"/>
              <a:t>TEM00</a:t>
            </a:r>
            <a:r>
              <a:rPr lang="en-US" dirty="0"/>
              <a:t> to be resonant. </a:t>
            </a:r>
          </a:p>
          <a:p>
            <a:r>
              <a:rPr lang="en-US" b="1" dirty="0"/>
              <a:t>Two feedback loops keep it stable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Temperature control:</a:t>
            </a:r>
            <a:r>
              <a:rPr lang="en-US" dirty="0"/>
              <a:t> Peltier cells below the OMC adjust its temperature → stabilizes the cavity length. </a:t>
            </a:r>
          </a:p>
          <a:p>
            <a:pPr lvl="1"/>
            <a:r>
              <a:rPr lang="en-US" b="1" dirty="0"/>
              <a:t>Cavity lock:</a:t>
            </a:r>
            <a:r>
              <a:rPr lang="en-US" dirty="0"/>
              <a:t> the laser frequency is adjusted to follow the OMC resonance → keeps the laser resonant with the TEM00 mode.</a:t>
            </a:r>
          </a:p>
          <a:p>
            <a:endParaRPr lang="en-US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9AD88CA-4BC1-4568-81B2-67B69141B9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8489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 56">
            <a:extLst>
              <a:ext uri="{FF2B5EF4-FFF2-40B4-BE49-F238E27FC236}">
                <a16:creationId xmlns:a16="http://schemas.microsoft.com/office/drawing/2014/main" id="{5D13340C-7898-4E6B-B245-6AABDFD70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227" y="1908087"/>
            <a:ext cx="6041546" cy="4531160"/>
          </a:xfrm>
          <a:prstGeom prst="rect">
            <a:avLst/>
          </a:prstGeom>
        </p:spPr>
      </p:pic>
      <p:sp>
        <p:nvSpPr>
          <p:cNvPr id="46" name="Espace réservé du contenu 1">
            <a:extLst>
              <a:ext uri="{FF2B5EF4-FFF2-40B4-BE49-F238E27FC236}">
                <a16:creationId xmlns:a16="http://schemas.microsoft.com/office/drawing/2014/main" id="{6755F692-92AF-4ABB-A646-E8A332E25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72" y="617249"/>
            <a:ext cx="12138628" cy="1111991"/>
          </a:xfrm>
        </p:spPr>
        <p:txBody>
          <a:bodyPr>
            <a:normAutofit/>
          </a:bodyPr>
          <a:lstStyle/>
          <a:p>
            <a:r>
              <a:rPr lang="en-US" sz="1800" dirty="0"/>
              <a:t>We can change the laser frequency by changing the temperature of the laser crystal.</a:t>
            </a:r>
          </a:p>
          <a:p>
            <a:r>
              <a:rPr lang="en-US" sz="1800" dirty="0"/>
              <a:t>As we change the laser frequency, we observe different cavity modes</a:t>
            </a:r>
          </a:p>
          <a:p>
            <a:r>
              <a:rPr lang="en-US" sz="1800" dirty="0"/>
              <a:t>The 23rd-order HOM is the closest higher-order-mode resonance to TEM00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A58E8A9-9C09-4372-B25B-A1E143EFD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6182" y="6534942"/>
            <a:ext cx="4114800" cy="365125"/>
          </a:xfrm>
        </p:spPr>
        <p:txBody>
          <a:bodyPr/>
          <a:lstStyle/>
          <a:p>
            <a:r>
              <a:rPr lang="fr-FR" dirty="0"/>
              <a:t>LAPP </a:t>
            </a:r>
            <a:r>
              <a:rPr lang="fr-FR" dirty="0" err="1"/>
              <a:t>seminar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A5166F3-8339-4EC2-9A46-CEE0F1FA3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368"/>
            <a:ext cx="12192000" cy="483395"/>
          </a:xfrm>
        </p:spPr>
        <p:txBody>
          <a:bodyPr/>
          <a:lstStyle/>
          <a:p>
            <a:pPr algn="ctr"/>
            <a:r>
              <a:rPr lang="en-US" dirty="0"/>
              <a:t>OMC spatial modes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13CD9B6-C96B-4A3A-87BA-C5A020112B9C}"/>
              </a:ext>
            </a:extLst>
          </p:cNvPr>
          <p:cNvSpPr txBox="1"/>
          <p:nvPr/>
        </p:nvSpPr>
        <p:spPr>
          <a:xfrm>
            <a:off x="6373847" y="2313204"/>
            <a:ext cx="1320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HOM2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7FD976-D425-4705-9B0C-E16BB1B5FCA5}"/>
              </a:ext>
            </a:extLst>
          </p:cNvPr>
          <p:cNvSpPr txBox="1"/>
          <p:nvPr/>
        </p:nvSpPr>
        <p:spPr>
          <a:xfrm>
            <a:off x="7926136" y="2134689"/>
            <a:ext cx="89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TEM00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CBB29442-7CED-49D3-B4C8-CAF89466A224}"/>
              </a:ext>
            </a:extLst>
          </p:cNvPr>
          <p:cNvCxnSpPr>
            <a:cxnSpLocks/>
          </p:cNvCxnSpPr>
          <p:nvPr/>
        </p:nvCxnSpPr>
        <p:spPr>
          <a:xfrm>
            <a:off x="4640544" y="2454966"/>
            <a:ext cx="153478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83B0FFF0-344F-446D-9910-B2728FCD0BD7}"/>
              </a:ext>
            </a:extLst>
          </p:cNvPr>
          <p:cNvSpPr txBox="1"/>
          <p:nvPr/>
        </p:nvSpPr>
        <p:spPr>
          <a:xfrm>
            <a:off x="4640544" y="260617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FSR = 808MHz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FD19F6C-A388-430D-9EB1-5678D9472EE7}"/>
              </a:ext>
            </a:extLst>
          </p:cNvPr>
          <p:cNvCxnSpPr/>
          <p:nvPr/>
        </p:nvCxnSpPr>
        <p:spPr>
          <a:xfrm flipH="1">
            <a:off x="7862310" y="2454966"/>
            <a:ext cx="289617" cy="227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98A19DB-165C-4189-BCE8-E5DF3CB19345}"/>
              </a:ext>
            </a:extLst>
          </p:cNvPr>
          <p:cNvCxnSpPr>
            <a:cxnSpLocks/>
          </p:cNvCxnSpPr>
          <p:nvPr/>
        </p:nvCxnSpPr>
        <p:spPr>
          <a:xfrm>
            <a:off x="7514151" y="2540138"/>
            <a:ext cx="118441" cy="1066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9E0A1FE-EFA2-41D8-A884-ADC17FCD5575}"/>
              </a:ext>
            </a:extLst>
          </p:cNvPr>
          <p:cNvCxnSpPr>
            <a:cxnSpLocks/>
          </p:cNvCxnSpPr>
          <p:nvPr/>
        </p:nvCxnSpPr>
        <p:spPr>
          <a:xfrm>
            <a:off x="7012660" y="2590220"/>
            <a:ext cx="367257" cy="1036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1DA616C9-655F-4E6B-B040-D48AD57E2ABC}"/>
              </a:ext>
            </a:extLst>
          </p:cNvPr>
          <p:cNvSpPr txBox="1"/>
          <p:nvPr/>
        </p:nvSpPr>
        <p:spPr>
          <a:xfrm>
            <a:off x="6940690" y="2226907"/>
            <a:ext cx="89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HOM1</a:t>
            </a:r>
          </a:p>
        </p:txBody>
      </p:sp>
      <p:sp>
        <p:nvSpPr>
          <p:cNvPr id="49" name="Espace réservé du numéro de diapositive 48">
            <a:extLst>
              <a:ext uri="{FF2B5EF4-FFF2-40B4-BE49-F238E27FC236}">
                <a16:creationId xmlns:a16="http://schemas.microsoft.com/office/drawing/2014/main" id="{8A38CC18-8719-4589-B37C-A37F6FE26C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8</a:t>
            </a:fld>
            <a:endParaRPr lang="en-GB" dirty="0"/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DE06E76B-61FA-45AC-9054-B5A73A234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226" y="1918635"/>
            <a:ext cx="5998031" cy="4498524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D1217D5C-845E-404E-91B5-4E73F22AF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11" y="1902317"/>
            <a:ext cx="6041546" cy="451484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FBC429E-1175-4205-9B66-CAA10F5492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10" y="1901283"/>
            <a:ext cx="6041546" cy="4498524"/>
          </a:xfrm>
          <a:prstGeom prst="rect">
            <a:avLst/>
          </a:prstGeom>
        </p:spPr>
      </p:pic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0F4CA789-1221-465B-877F-1065E092C8E1}"/>
              </a:ext>
            </a:extLst>
          </p:cNvPr>
          <p:cNvCxnSpPr/>
          <p:nvPr/>
        </p:nvCxnSpPr>
        <p:spPr>
          <a:xfrm flipH="1">
            <a:off x="6246341" y="2045043"/>
            <a:ext cx="506627" cy="409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DED99E7A-FAF1-4C48-AAD8-4F57F3AEA3E0}"/>
              </a:ext>
            </a:extLst>
          </p:cNvPr>
          <p:cNvSpPr txBox="1"/>
          <p:nvPr/>
        </p:nvSpPr>
        <p:spPr>
          <a:xfrm>
            <a:off x="6721352" y="1894662"/>
            <a:ext cx="1237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23</a:t>
            </a:r>
            <a:r>
              <a:rPr lang="en-US" baseline="30000" dirty="0"/>
              <a:t>rd</a:t>
            </a:r>
            <a:r>
              <a:rPr lang="en-US" dirty="0"/>
              <a:t> HOM</a:t>
            </a:r>
          </a:p>
        </p:txBody>
      </p:sp>
    </p:spTree>
    <p:extLst>
      <p:ext uri="{BB962C8B-B14F-4D97-AF65-F5344CB8AC3E}">
        <p14:creationId xmlns:p14="http://schemas.microsoft.com/office/powerpoint/2010/main" val="132877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2062A929-0F4A-400B-A694-026084DF30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" y="662004"/>
                <a:ext cx="7000603" cy="5769688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The cavity is locked when the laser is resonant with the TEM00 mode, so the TEM00 power transmitted by the cavity is maximized.</a:t>
                </a:r>
              </a:p>
              <a:p>
                <a:r>
                  <a:rPr lang="en-US" dirty="0"/>
                  <a:t>According to the energy conservation law:   		                  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in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trans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i="1">
                            <a:latin typeface="Cambria Math" panose="02040503050406030204" pitchFamily="18" charset="0"/>
                          </a:rPr>
                          <m:t>losses</m:t>
                        </m:r>
                      </m:sub>
                    </m:sSub>
                  </m:oMath>
                </a14:m>
                <a:r>
                  <a:rPr lang="en-US" dirty="0"/>
                  <a:t>                                          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den>
                    </m:f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000" i="1"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2000" i="1">
                                <a:latin typeface="Cambria Math" panose="02040503050406030204" pitchFamily="18" charset="0"/>
                              </a:rPr>
                              <m:t>ref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den>
                    </m:f>
                    <m:r>
                      <a:rPr lang="fr-FR" sz="2000" i="1">
                        <a:latin typeface="Cambria Math" panose="02040503050406030204" pitchFamily="18" charset="0"/>
                      </a:rPr>
                      <m:t> 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000" i="1"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2000" i="1">
                                <a:latin typeface="Cambria Math" panose="02040503050406030204" pitchFamily="18" charset="0"/>
                              </a:rPr>
                              <m:t>trans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den>
                    </m:f>
                    <m:r>
                      <a:rPr lang="fr-FR" sz="2000" i="1">
                        <a:latin typeface="Cambria Math" panose="02040503050406030204" pitchFamily="18" charset="0"/>
                      </a:rPr>
                      <m:t> +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𝑙𝑜𝑠𝑠𝑒𝑠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fr-FR" sz="2000" dirty="0"/>
                  <a:t>		   </a:t>
                </a:r>
                <a:r>
                  <a:rPr lang="fr-FR" dirty="0"/>
                  <a:t> 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𝐿𝑜𝑠𝑠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fr-FR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𝑟𝑒𝑓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𝑡𝑟𝑎𝑛𝑠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fr-FR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𝑒𝑓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We made two measurements of the OMC losses using two different configurations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sz="2000" dirty="0"/>
                  <a:t>First configuration: losses =3.4 % ± 0.1%</a:t>
                </a:r>
              </a:p>
              <a:p>
                <a:pPr lvl="1"/>
                <a:r>
                  <a:rPr lang="en-US" sz="2000" dirty="0"/>
                  <a:t>Second configuration: losses =3.5 % ± 0.1%</a:t>
                </a:r>
              </a:p>
              <a:p>
                <a:pPr lvl="1"/>
                <a:endParaRPr lang="en-US" sz="2000" dirty="0"/>
              </a:p>
            </p:txBody>
          </p:sp>
        </mc:Choice>
        <mc:Fallback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2062A929-0F4A-400B-A694-026084DF30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" y="662004"/>
                <a:ext cx="7000603" cy="5769688"/>
              </a:xfrm>
              <a:blipFill>
                <a:blip r:embed="rId3"/>
                <a:stretch>
                  <a:fillRect l="-784" t="-1163" b="-6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2FABE9-7B68-426C-ADE4-E63FCBAE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9202" y="6492661"/>
            <a:ext cx="3807890" cy="338907"/>
          </a:xfrm>
        </p:spPr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B549B4-D6E1-4BEF-B43F-23E5E1BAF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OMC TEM00 lock and loss calculation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FF1748F-DA43-4AA3-9D89-196B3BCB5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667" y="675917"/>
            <a:ext cx="4808838" cy="17686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F821B74-0E0C-4652-A242-0384D3C57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427" y="2547769"/>
            <a:ext cx="4808838" cy="17624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2B4CB5-5116-4B8C-8EEF-E58EF0EBC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4366" y="4613069"/>
            <a:ext cx="4957634" cy="177469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CEACCF9-6155-4DB3-B5E2-EF6AC30BE799}"/>
              </a:ext>
            </a:extLst>
          </p:cNvPr>
          <p:cNvSpPr txBox="1"/>
          <p:nvPr/>
        </p:nvSpPr>
        <p:spPr>
          <a:xfrm>
            <a:off x="8029113" y="2654602"/>
            <a:ext cx="2316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Transmitted power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2AA1DC-4D52-4FBA-9C9E-6B6B42269103}"/>
              </a:ext>
            </a:extLst>
          </p:cNvPr>
          <p:cNvSpPr txBox="1"/>
          <p:nvPr/>
        </p:nvSpPr>
        <p:spPr>
          <a:xfrm>
            <a:off x="10330519" y="737430"/>
            <a:ext cx="2316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Reflected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32026C-9FDE-4908-A252-AF9060C31550}"/>
                  </a:ext>
                </a:extLst>
              </p:cNvPr>
              <p:cNvSpPr/>
              <p:nvPr/>
            </p:nvSpPr>
            <p:spPr>
              <a:xfrm>
                <a:off x="8390955" y="840647"/>
                <a:ext cx="5077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32026C-9FDE-4908-A252-AF9060C315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0955" y="840647"/>
                <a:ext cx="507767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ED43C49-8F8C-4A16-8316-8815EEE286C8}"/>
                  </a:ext>
                </a:extLst>
              </p:cNvPr>
              <p:cNvSpPr/>
              <p:nvPr/>
            </p:nvSpPr>
            <p:spPr>
              <a:xfrm>
                <a:off x="10460418" y="1773880"/>
                <a:ext cx="6622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ED43C49-8F8C-4A16-8316-8815EEE286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0418" y="1773880"/>
                <a:ext cx="66229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259C91C-E902-44B1-9613-CF7E3F53E178}"/>
                  </a:ext>
                </a:extLst>
              </p:cNvPr>
              <p:cNvSpPr/>
              <p:nvPr/>
            </p:nvSpPr>
            <p:spPr>
              <a:xfrm>
                <a:off x="10460418" y="2712499"/>
                <a:ext cx="7738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trans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259C91C-E902-44B1-9613-CF7E3F53E1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0418" y="2712499"/>
                <a:ext cx="773866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2AF46-5863-46AC-AECB-78F6E38F08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168E261-0CF1-4A86-B9DB-E1DDD56EFB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394412" y="4647765"/>
            <a:ext cx="3335204" cy="12140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3587EA-49F8-45DD-A420-08B904D92B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340662" y="4647765"/>
            <a:ext cx="3388954" cy="1319898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C23ED9E6-58D4-4EF7-818F-2BF5815B12E6}"/>
              </a:ext>
            </a:extLst>
          </p:cNvPr>
          <p:cNvSpPr/>
          <p:nvPr/>
        </p:nvSpPr>
        <p:spPr>
          <a:xfrm>
            <a:off x="4843222" y="2395959"/>
            <a:ext cx="999820" cy="8620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2E9ED5A-A0FD-493F-8B53-8451F2609AD7}"/>
              </a:ext>
            </a:extLst>
          </p:cNvPr>
          <p:cNvCxnSpPr/>
          <p:nvPr/>
        </p:nvCxnSpPr>
        <p:spPr>
          <a:xfrm flipV="1">
            <a:off x="5943208" y="2318327"/>
            <a:ext cx="334645" cy="336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11F50E5-B4C1-47B9-A537-62D09BBB1C78}"/>
              </a:ext>
            </a:extLst>
          </p:cNvPr>
          <p:cNvSpPr txBox="1"/>
          <p:nvPr/>
        </p:nvSpPr>
        <p:spPr>
          <a:xfrm>
            <a:off x="6182810" y="2019929"/>
            <a:ext cx="73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Loss</a:t>
            </a:r>
          </a:p>
        </p:txBody>
      </p:sp>
    </p:spTree>
    <p:extLst>
      <p:ext uri="{BB962C8B-B14F-4D97-AF65-F5344CB8AC3E}">
        <p14:creationId xmlns:p14="http://schemas.microsoft.com/office/powerpoint/2010/main" val="392661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20594F2-775F-47E8-9178-F052A48B0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Targeted level of losses in the OMC = 2%</a:t>
            </a:r>
          </a:p>
          <a:p>
            <a:r>
              <a:rPr lang="en-US" sz="2200" dirty="0"/>
              <a:t>Expected total internal losses ~ 1.4% ± 0.4% </a:t>
            </a:r>
          </a:p>
          <a:p>
            <a:r>
              <a:rPr lang="en-US" sz="2200" dirty="0"/>
              <a:t>We measured average losses ~ 3.4% ± 0.1%</a:t>
            </a:r>
          </a:p>
          <a:p>
            <a:r>
              <a:rPr lang="en-US" sz="2200" dirty="0"/>
              <a:t>Several OMCs show excess losses.</a:t>
            </a:r>
          </a:p>
          <a:p>
            <a:endParaRPr lang="en-US" sz="2200" dirty="0"/>
          </a:p>
          <a:p>
            <a:r>
              <a:rPr lang="en-US" sz="2200" b="1" dirty="0"/>
              <a:t>Motivation: why there is excess of losses compared to the expected value?</a:t>
            </a:r>
          </a:p>
          <a:p>
            <a:pPr marL="0" indent="0">
              <a:buNone/>
            </a:pPr>
            <a:endParaRPr lang="en-US" sz="2200" b="1" dirty="0"/>
          </a:p>
          <a:p>
            <a:r>
              <a:rPr lang="en-US" sz="2200" dirty="0"/>
              <a:t>We investigated two possible scattering mechanisms: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b="1" dirty="0"/>
              <a:t>Backscattered light</a:t>
            </a:r>
            <a:endParaRPr lang="en-US" sz="2000" dirty="0"/>
          </a:p>
          <a:p>
            <a:pPr lvl="2"/>
            <a:r>
              <a:rPr lang="en-US" sz="2000" dirty="0"/>
              <a:t>Imperfections on the OMC surfaces scatter part of the circulating light back toward the input. </a:t>
            </a:r>
          </a:p>
          <a:p>
            <a:pPr marL="800100" lvl="1" indent="-342900">
              <a:buFont typeface="+mj-lt"/>
              <a:buAutoNum type="arabicPeriod" startAt="2"/>
            </a:pPr>
            <a:r>
              <a:rPr lang="en-US" sz="2000" b="1" dirty="0"/>
              <a:t>Rayleigh scattering </a:t>
            </a:r>
          </a:p>
          <a:p>
            <a:pPr lvl="2"/>
            <a:r>
              <a:rPr lang="en-US" sz="2000" dirty="0"/>
              <a:t>Microscopic density fluctuations inside the fused-silica substrate scatter light out of the cavity.</a:t>
            </a:r>
          </a:p>
          <a:p>
            <a:pPr marL="914400" lvl="2" indent="0">
              <a:buNone/>
            </a:pPr>
            <a:endParaRPr lang="en-US" sz="2200" dirty="0"/>
          </a:p>
          <a:p>
            <a:r>
              <a:rPr lang="en-US" sz="2200" dirty="0"/>
              <a:t>These scattering mechanisms can introduce more noise into the interferometer.</a:t>
            </a:r>
          </a:p>
          <a:p>
            <a:pPr lvl="2"/>
            <a:endParaRPr lang="en-US" sz="1800" dirty="0"/>
          </a:p>
          <a:p>
            <a:pPr lvl="2"/>
            <a:endParaRPr lang="en-US" sz="18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B308EE-8965-49D8-B4B3-382A7E88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26061E5-0FA8-40BC-B7D6-D3F99B78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Investigation of sources of losses in the OMC</a:t>
            </a:r>
          </a:p>
        </p:txBody>
      </p:sp>
      <p:pic>
        <p:nvPicPr>
          <p:cNvPr id="2050" name="Picture 2" descr="Download Thinking Face Funny Meme Wallpaper | Wallpapers.com">
            <a:extLst>
              <a:ext uri="{FF2B5EF4-FFF2-40B4-BE49-F238E27FC236}">
                <a16:creationId xmlns:a16="http://schemas.microsoft.com/office/drawing/2014/main" id="{0823E93F-0A9E-4A28-AD8C-141E97BC3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6581">
            <a:off x="9921947" y="1447607"/>
            <a:ext cx="2144794" cy="134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69DCDE-39D1-49F0-B6A1-6D07A9C67F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89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39ECF109-498B-4DBC-93EB-7D3F563E3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2" y="3039977"/>
            <a:ext cx="4313511" cy="3235134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20594F2-775F-47E8-9178-F052A48B0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/>
              <a:t>Backscattered light</a:t>
            </a:r>
            <a:br>
              <a:rPr lang="en-US" dirty="0"/>
            </a:br>
            <a:r>
              <a:rPr lang="en-US" dirty="0"/>
              <a:t>Microscopic imperfections on the OMC surfaces scatter part of the circulating light back toward the input. </a:t>
            </a:r>
          </a:p>
          <a:p>
            <a:pPr lvl="2"/>
            <a:r>
              <a:rPr lang="en-US" dirty="0"/>
              <a:t>We measured the backscattered light from the OMC using a </a:t>
            </a:r>
            <a:r>
              <a:rPr lang="en-US" dirty="0" err="1"/>
              <a:t>powermeter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B308EE-8965-49D8-B4B3-382A7E88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26061E5-0FA8-40BC-B7D6-D3F99B78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Losses due to backscattered light  (1/4)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F49B54-603F-4045-84E6-4401AEE09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491" y="3149944"/>
            <a:ext cx="7159462" cy="239387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B594E58-EF07-4F45-832A-839472EEBD00}"/>
              </a:ext>
            </a:extLst>
          </p:cNvPr>
          <p:cNvSpPr/>
          <p:nvPr/>
        </p:nvSpPr>
        <p:spPr>
          <a:xfrm>
            <a:off x="4332487" y="3751308"/>
            <a:ext cx="1805940" cy="160782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3100A2-E4E6-4997-8A32-213D47183C5F}"/>
              </a:ext>
            </a:extLst>
          </p:cNvPr>
          <p:cNvSpPr/>
          <p:nvPr/>
        </p:nvSpPr>
        <p:spPr>
          <a:xfrm rot="813992" flipH="1">
            <a:off x="7362919" y="1891732"/>
            <a:ext cx="854222" cy="122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EADB69E-67D0-4452-83C5-BB198AF2F659}"/>
              </a:ext>
            </a:extLst>
          </p:cNvPr>
          <p:cNvSpPr txBox="1"/>
          <p:nvPr/>
        </p:nvSpPr>
        <p:spPr>
          <a:xfrm>
            <a:off x="7933042" y="2499237"/>
            <a:ext cx="1504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A00F5"/>
                </a:solidFill>
              </a:rPr>
              <a:t>Back-scattered beam</a:t>
            </a:r>
            <a:endParaRPr lang="fr-FR" sz="1400" dirty="0">
              <a:solidFill>
                <a:srgbClr val="2A00F5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5C7AA60-972F-44A6-B768-9892ED4BEF21}"/>
              </a:ext>
            </a:extLst>
          </p:cNvPr>
          <p:cNvSpPr txBox="1"/>
          <p:nvPr/>
        </p:nvSpPr>
        <p:spPr>
          <a:xfrm>
            <a:off x="7933042" y="1952970"/>
            <a:ext cx="1203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Transmitted beam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67B61A-4C84-412B-9DD0-8A0578E87DC9}"/>
              </a:ext>
            </a:extLst>
          </p:cNvPr>
          <p:cNvSpPr txBox="1"/>
          <p:nvPr/>
        </p:nvSpPr>
        <p:spPr>
          <a:xfrm>
            <a:off x="3471282" y="1952970"/>
            <a:ext cx="1062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Input beam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DC5A47F-B53D-4B98-8AB8-2BD39C2E4599}"/>
              </a:ext>
            </a:extLst>
          </p:cNvPr>
          <p:cNvSpPr txBox="1"/>
          <p:nvPr/>
        </p:nvSpPr>
        <p:spPr>
          <a:xfrm>
            <a:off x="10450543" y="4818818"/>
            <a:ext cx="1695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Backscattered light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13A6FB-937D-4B1A-9D88-CBB4640A043B}"/>
              </a:ext>
            </a:extLst>
          </p:cNvPr>
          <p:cNvSpPr/>
          <p:nvPr/>
        </p:nvSpPr>
        <p:spPr>
          <a:xfrm>
            <a:off x="218902" y="5875737"/>
            <a:ext cx="106837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Light backscattered ~ 20 ppm </a:t>
            </a:r>
            <a:r>
              <a:rPr lang="en-US" dirty="0">
                <a:sym typeface="Wingdings" panose="05000000000000000000" pitchFamily="2" charset="2"/>
              </a:rPr>
              <a:t> doesn’t explain the excess losses on the OMC.</a:t>
            </a:r>
            <a:endParaRPr lang="en-US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F3D0514-A205-451F-95A1-3C8885FA4085}"/>
              </a:ext>
            </a:extLst>
          </p:cNvPr>
          <p:cNvSpPr/>
          <p:nvPr/>
        </p:nvSpPr>
        <p:spPr>
          <a:xfrm rot="7236600">
            <a:off x="5264662" y="3189459"/>
            <a:ext cx="902970" cy="235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space réservé du numéro de diapositive 21">
            <a:extLst>
              <a:ext uri="{FF2B5EF4-FFF2-40B4-BE49-F238E27FC236}">
                <a16:creationId xmlns:a16="http://schemas.microsoft.com/office/drawing/2014/main" id="{70A03FC3-1F66-47FE-A12D-9EE07BFB93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CD814AB-1048-4122-923A-DF90E0D0C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629028" y="1546777"/>
            <a:ext cx="3335204" cy="121407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659A149-26F4-4881-9218-FB26BEDD9D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629025" y="1546777"/>
            <a:ext cx="3329901" cy="127125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A509667-1567-43A8-9E1E-84AFC794919C}"/>
              </a:ext>
            </a:extLst>
          </p:cNvPr>
          <p:cNvSpPr txBox="1"/>
          <p:nvPr/>
        </p:nvSpPr>
        <p:spPr>
          <a:xfrm>
            <a:off x="3560685" y="1604593"/>
            <a:ext cx="1407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Reflected beam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93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3B1DD42-7357-4926-9084-A7729591C4F1}"/>
              </a:ext>
            </a:extLst>
          </p:cNvPr>
          <p:cNvSpPr/>
          <p:nvPr/>
        </p:nvSpPr>
        <p:spPr>
          <a:xfrm>
            <a:off x="524256" y="3669507"/>
            <a:ext cx="11106912" cy="31884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0496B8D-EB2C-4C01-BFE4-72D4367C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" y="662004"/>
            <a:ext cx="11952315" cy="3087036"/>
          </a:xfrm>
        </p:spPr>
        <p:txBody>
          <a:bodyPr>
            <a:normAutofit/>
          </a:bodyPr>
          <a:lstStyle/>
          <a:p>
            <a:r>
              <a:rPr lang="en-US" dirty="0"/>
              <a:t>Scanning different longitudinal modes (q) of the OMC shows a change in the backscattered light power and beam shape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installed a camera to observe the beam shape. We captured interesting images of scattered light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0D1B620-D5A6-4549-A9F9-0225F3F1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03695" y="6187902"/>
            <a:ext cx="4084887" cy="361466"/>
          </a:xfrm>
        </p:spPr>
        <p:txBody>
          <a:bodyPr/>
          <a:lstStyle/>
          <a:p>
            <a:r>
              <a:rPr lang="fr-FR"/>
              <a:t>LAPP seminar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2FA6952-E1CB-4D49-99D9-862C0405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Backscattering for different cavity modes (2/4)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D51EA91-D7DB-4ACD-A5D1-D3E49D769F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4"/>
          <a:stretch/>
        </p:blipFill>
        <p:spPr>
          <a:xfrm>
            <a:off x="764754" y="3662765"/>
            <a:ext cx="2431379" cy="160438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C0AC261-86B3-40D2-B704-8879543E67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0"/>
          <a:stretch/>
        </p:blipFill>
        <p:spPr>
          <a:xfrm>
            <a:off x="3435540" y="3665470"/>
            <a:ext cx="2415079" cy="1615749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3E10C21-38C3-4227-A148-A5ACD400AB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4"/>
          <a:stretch/>
        </p:blipFill>
        <p:spPr>
          <a:xfrm>
            <a:off x="6045916" y="3678786"/>
            <a:ext cx="2477358" cy="1643298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528527BC-7EE3-46AF-9B6F-2B4F6283E602}"/>
              </a:ext>
            </a:extLst>
          </p:cNvPr>
          <p:cNvSpPr txBox="1"/>
          <p:nvPr/>
        </p:nvSpPr>
        <p:spPr>
          <a:xfrm>
            <a:off x="4349781" y="3670300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C364946-67FB-4F91-B278-7B0E3B7412EC}"/>
              </a:ext>
            </a:extLst>
          </p:cNvPr>
          <p:cNvSpPr txBox="1"/>
          <p:nvPr/>
        </p:nvSpPr>
        <p:spPr>
          <a:xfrm>
            <a:off x="1379422" y="3662765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q=1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C1B6CBB-8495-475B-A4AC-218FF4508826}"/>
              </a:ext>
            </a:extLst>
          </p:cNvPr>
          <p:cNvSpPr txBox="1"/>
          <p:nvPr/>
        </p:nvSpPr>
        <p:spPr>
          <a:xfrm>
            <a:off x="6441588" y="3670300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q=3</a:t>
            </a:r>
          </a:p>
        </p:txBody>
      </p:sp>
      <p:pic>
        <p:nvPicPr>
          <p:cNvPr id="3074" name="Picture 2" descr="Story pin image">
            <a:extLst>
              <a:ext uri="{FF2B5EF4-FFF2-40B4-BE49-F238E27FC236}">
                <a16:creationId xmlns:a16="http://schemas.microsoft.com/office/drawing/2014/main" id="{4B0C4098-FD2D-410F-8A78-DE5775A20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46120" y="1295644"/>
            <a:ext cx="1422652" cy="142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F8A544-6452-4EEA-BCBB-08F2C94C61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3"/>
          <a:stretch/>
        </p:blipFill>
        <p:spPr>
          <a:xfrm>
            <a:off x="8874593" y="3624979"/>
            <a:ext cx="2459496" cy="16404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58B8E46-DF76-40A9-9EA6-37B3FF47733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9"/>
          <a:stretch/>
        </p:blipFill>
        <p:spPr>
          <a:xfrm>
            <a:off x="764754" y="5238878"/>
            <a:ext cx="2431379" cy="16415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3432FE-63BD-4394-925C-06D023CCBB9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7"/>
          <a:stretch/>
        </p:blipFill>
        <p:spPr>
          <a:xfrm>
            <a:off x="3437063" y="5266600"/>
            <a:ext cx="2413556" cy="16150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455CB9-858C-4DEA-BC09-43486D2301E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5"/>
          <a:stretch/>
        </p:blipFill>
        <p:spPr>
          <a:xfrm>
            <a:off x="6045916" y="5223164"/>
            <a:ext cx="2477358" cy="167299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1E9C86-7AE0-4DCA-A46D-C342728F467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7"/>
          <a:stretch/>
        </p:blipFill>
        <p:spPr>
          <a:xfrm>
            <a:off x="8874592" y="5218067"/>
            <a:ext cx="2459497" cy="164667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BC5646E1-3BA7-4570-B857-48653ECB7138}"/>
              </a:ext>
            </a:extLst>
          </p:cNvPr>
          <p:cNvSpPr txBox="1"/>
          <p:nvPr/>
        </p:nvSpPr>
        <p:spPr>
          <a:xfrm>
            <a:off x="9608341" y="3660605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34276BE-9BE8-4384-8C24-AD809B562EDF}"/>
              </a:ext>
            </a:extLst>
          </p:cNvPr>
          <p:cNvSpPr txBox="1"/>
          <p:nvPr/>
        </p:nvSpPr>
        <p:spPr>
          <a:xfrm>
            <a:off x="1402930" y="5267154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q=5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CA44EF8-6BEE-4437-BA58-1A2C9FC80F2D}"/>
              </a:ext>
            </a:extLst>
          </p:cNvPr>
          <p:cNvSpPr txBox="1"/>
          <p:nvPr/>
        </p:nvSpPr>
        <p:spPr>
          <a:xfrm>
            <a:off x="4172928" y="5321931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q=6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2FFEC36-3DEA-450A-A5AA-0126B813ACB6}"/>
              </a:ext>
            </a:extLst>
          </p:cNvPr>
          <p:cNvSpPr txBox="1"/>
          <p:nvPr/>
        </p:nvSpPr>
        <p:spPr>
          <a:xfrm>
            <a:off x="6415289" y="5328929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q=7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36909BF-D4D1-4F6B-AB2D-ABBCDEF38668}"/>
              </a:ext>
            </a:extLst>
          </p:cNvPr>
          <p:cNvSpPr txBox="1"/>
          <p:nvPr/>
        </p:nvSpPr>
        <p:spPr>
          <a:xfrm>
            <a:off x="9502213" y="5310997"/>
            <a:ext cx="141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At q=8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0544912A-5CAA-4516-87D4-D953A283EE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12</a:t>
            </a:fld>
            <a:endParaRPr lang="en-GB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9BC136C-88F6-44CF-8184-479C59D912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30277" y="1014435"/>
            <a:ext cx="3788728" cy="231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3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/>
      <p:bldP spid="41" grpId="0"/>
      <p:bldP spid="42" grpId="0"/>
      <p:bldP spid="43" grpId="0"/>
      <p:bldP spid="26" grpId="0"/>
      <p:bldP spid="29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95E810C-7598-4D68-B9FB-7D7B63C22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took more images for different cavity modes </a:t>
            </a:r>
          </a:p>
          <a:p>
            <a:r>
              <a:rPr lang="en-US" dirty="0"/>
              <a:t>By analyzing the images of scattered light we can quantify how much power exist in each mode: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23</a:t>
            </a:r>
            <a:r>
              <a:rPr lang="en-US" baseline="30000" dirty="0"/>
              <a:t>rd</a:t>
            </a:r>
            <a:r>
              <a:rPr lang="en-US" dirty="0"/>
              <a:t> order mode is showing an alternating pattern, while the TEM00 is not alternating.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1262036-2627-4BB2-AB37-8C6880F5D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75460" y="6582178"/>
            <a:ext cx="4114800" cy="365125"/>
          </a:xfrm>
        </p:spPr>
        <p:txBody>
          <a:bodyPr/>
          <a:lstStyle/>
          <a:p>
            <a:r>
              <a:rPr lang="fr-FR"/>
              <a:t>LAPP seminar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43A18F9-740A-40F7-B8A6-8DD28DBC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Backscattered modes power (3/4)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438E8E3-521D-4DD1-A43D-2AC54F60B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05" y="1800521"/>
            <a:ext cx="5232715" cy="394014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5EC577-B30D-42A8-9BB5-9D39AB1EB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946" y="1800522"/>
            <a:ext cx="5009083" cy="394014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F8A362-6E58-4E0A-BC60-0612DFD40E46}"/>
              </a:ext>
            </a:extLst>
          </p:cNvPr>
          <p:cNvSpPr txBox="1"/>
          <p:nvPr/>
        </p:nvSpPr>
        <p:spPr>
          <a:xfrm>
            <a:off x="1988640" y="1549176"/>
            <a:ext cx="262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23</a:t>
            </a:r>
            <a:r>
              <a:rPr lang="en-US" b="1" u="sng" baseline="30000" dirty="0"/>
              <a:t>rd</a:t>
            </a:r>
            <a:r>
              <a:rPr lang="en-US" b="1" u="sng" dirty="0"/>
              <a:t> order mode power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37352A-E5EC-4BED-B0BD-BE0009279C6B}"/>
              </a:ext>
            </a:extLst>
          </p:cNvPr>
          <p:cNvSpPr txBox="1"/>
          <p:nvPr/>
        </p:nvSpPr>
        <p:spPr>
          <a:xfrm>
            <a:off x="7952216" y="1555076"/>
            <a:ext cx="262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TEM00 mode power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DDE1E3-7C74-4AED-AE8E-410A8A2B7F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7D0486-4E29-4CF9-8819-1B90EB783C8D}"/>
              </a:ext>
            </a:extLst>
          </p:cNvPr>
          <p:cNvSpPr txBox="1"/>
          <p:nvPr/>
        </p:nvSpPr>
        <p:spPr>
          <a:xfrm>
            <a:off x="2255256" y="5452514"/>
            <a:ext cx="209665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Cavity mode (q)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6C50E7-2D88-473D-8841-D5914F8927D4}"/>
              </a:ext>
            </a:extLst>
          </p:cNvPr>
          <p:cNvSpPr txBox="1"/>
          <p:nvPr/>
        </p:nvSpPr>
        <p:spPr>
          <a:xfrm>
            <a:off x="8106492" y="5491419"/>
            <a:ext cx="209665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Cavity mode (q)</a:t>
            </a:r>
          </a:p>
        </p:txBody>
      </p:sp>
    </p:spTree>
    <p:extLst>
      <p:ext uri="{BB962C8B-B14F-4D97-AF65-F5344CB8AC3E}">
        <p14:creationId xmlns:p14="http://schemas.microsoft.com/office/powerpoint/2010/main" val="2427891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2F79161-D444-4168-AA6D-21879BC6F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Variation of backscattered power is not a surprise if we look closely at the OMC scattering mechanism: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we assume equal scattering from each surface of the OMC we have two cases:</a:t>
            </a:r>
          </a:p>
          <a:p>
            <a:pPr lvl="1"/>
            <a:r>
              <a:rPr lang="en-US" dirty="0"/>
              <a:t>Case 1: where all the scattered fields interfere constructively and the backscattered power is maximum</a:t>
            </a:r>
          </a:p>
          <a:p>
            <a:pPr lvl="1"/>
            <a:r>
              <a:rPr lang="en-US" dirty="0"/>
              <a:t>Case 2: where the scattered fields interfere destructively and the backscattered power is minimum. </a:t>
            </a:r>
          </a:p>
          <a:p>
            <a:pPr lvl="1"/>
            <a:endParaRPr lang="en-US" dirty="0"/>
          </a:p>
          <a:p>
            <a:r>
              <a:rPr lang="en-US" dirty="0"/>
              <a:t>While this pattern applies to the 23</a:t>
            </a:r>
            <a:r>
              <a:rPr lang="en-US" baseline="30000" dirty="0"/>
              <a:t>rd</a:t>
            </a:r>
            <a:r>
              <a:rPr lang="en-US" dirty="0"/>
              <a:t> order mode, it doesn’t fully describe the TEM00 behavior.</a:t>
            </a:r>
          </a:p>
          <a:p>
            <a:r>
              <a:rPr lang="en-US" dirty="0"/>
              <a:t>We plan to extend the measurement to recognize the pattern of the TEM00.</a:t>
            </a:r>
          </a:p>
          <a:p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09B9FCB-2506-4F24-AA40-3CC64E344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31FF15B-5F15-4F7E-9E67-ED35D2731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 of backscattered light (4/4)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1F649CA-86E8-4001-9A4D-99029F0BFE60}"/>
              </a:ext>
            </a:extLst>
          </p:cNvPr>
          <p:cNvGrpSpPr/>
          <p:nvPr/>
        </p:nvGrpSpPr>
        <p:grpSpPr>
          <a:xfrm>
            <a:off x="2966517" y="1536642"/>
            <a:ext cx="5723255" cy="2325370"/>
            <a:chOff x="0" y="0"/>
            <a:chExt cx="5723567" cy="2325629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5FADF0E-B3FD-4498-AA59-EFFB258CF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936" y="11054"/>
              <a:ext cx="4914900" cy="2314575"/>
            </a:xfrm>
            <a:prstGeom prst="rect">
              <a:avLst/>
            </a:prstGeom>
          </p:spPr>
        </p:pic>
        <p:sp>
          <p:nvSpPr>
            <p:cNvPr id="7" name="ZoneTexte 8">
              <a:extLst>
                <a:ext uri="{FF2B5EF4-FFF2-40B4-BE49-F238E27FC236}">
                  <a16:creationId xmlns:a16="http://schemas.microsoft.com/office/drawing/2014/main" id="{0DDBE376-413D-46BB-8509-8AAA5361EF67}"/>
                </a:ext>
              </a:extLst>
            </p:cNvPr>
            <p:cNvSpPr txBox="1"/>
            <p:nvPr/>
          </p:nvSpPr>
          <p:spPr>
            <a:xfrm flipH="1">
              <a:off x="2750059" y="1443084"/>
              <a:ext cx="373380" cy="427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sz="1800" kern="1200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" name="ZoneTexte 9">
              <a:extLst>
                <a:ext uri="{FF2B5EF4-FFF2-40B4-BE49-F238E27FC236}">
                  <a16:creationId xmlns:a16="http://schemas.microsoft.com/office/drawing/2014/main" id="{1A131C11-4CD2-4E9A-B6E9-451FDD410F42}"/>
                </a:ext>
              </a:extLst>
            </p:cNvPr>
            <p:cNvSpPr txBox="1"/>
            <p:nvPr/>
          </p:nvSpPr>
          <p:spPr>
            <a:xfrm flipH="1">
              <a:off x="4758254" y="744425"/>
              <a:ext cx="96531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Output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ZoneTexte 10">
              <a:extLst>
                <a:ext uri="{FF2B5EF4-FFF2-40B4-BE49-F238E27FC236}">
                  <a16:creationId xmlns:a16="http://schemas.microsoft.com/office/drawing/2014/main" id="{D415A85E-3CA4-48AB-86A0-CE78E075AECC}"/>
                </a:ext>
              </a:extLst>
            </p:cNvPr>
            <p:cNvSpPr txBox="1"/>
            <p:nvPr/>
          </p:nvSpPr>
          <p:spPr>
            <a:xfrm flipH="1">
              <a:off x="3389675" y="950320"/>
              <a:ext cx="374015" cy="427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sz="1800" kern="1200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ZoneTexte 11">
              <a:extLst>
                <a:ext uri="{FF2B5EF4-FFF2-40B4-BE49-F238E27FC236}">
                  <a16:creationId xmlns:a16="http://schemas.microsoft.com/office/drawing/2014/main" id="{3BE72633-06D2-4B11-83E7-1CEE563D721A}"/>
                </a:ext>
              </a:extLst>
            </p:cNvPr>
            <p:cNvSpPr txBox="1"/>
            <p:nvPr/>
          </p:nvSpPr>
          <p:spPr>
            <a:xfrm flipH="1">
              <a:off x="2727892" y="386904"/>
              <a:ext cx="373380" cy="427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sz="1800" kern="1200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ZoneTexte 12">
              <a:extLst>
                <a:ext uri="{FF2B5EF4-FFF2-40B4-BE49-F238E27FC236}">
                  <a16:creationId xmlns:a16="http://schemas.microsoft.com/office/drawing/2014/main" id="{390386DF-A159-4F2E-BB71-1EE915D6B78E}"/>
                </a:ext>
              </a:extLst>
            </p:cNvPr>
            <p:cNvSpPr txBox="1"/>
            <p:nvPr/>
          </p:nvSpPr>
          <p:spPr>
            <a:xfrm flipH="1">
              <a:off x="2521991" y="1115423"/>
              <a:ext cx="373380" cy="427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sz="1800" kern="1200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ZoneTexte 13">
              <a:extLst>
                <a:ext uri="{FF2B5EF4-FFF2-40B4-BE49-F238E27FC236}">
                  <a16:creationId xmlns:a16="http://schemas.microsoft.com/office/drawing/2014/main" id="{50FAD12C-8E6C-4874-BA7F-1C7DD4875E32}"/>
                </a:ext>
              </a:extLst>
            </p:cNvPr>
            <p:cNvSpPr txBox="1"/>
            <p:nvPr/>
          </p:nvSpPr>
          <p:spPr>
            <a:xfrm flipH="1">
              <a:off x="0" y="1043033"/>
              <a:ext cx="71809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Input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52B61BED-97A2-4A07-BF78-A11706FEC1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4317" y="605846"/>
              <a:ext cx="76477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4BA384CC-0ADE-4F27-9928-E55299F21140}"/>
                </a:ext>
              </a:extLst>
            </p:cNvPr>
            <p:cNvCxnSpPr>
              <a:cxnSpLocks/>
            </p:cNvCxnSpPr>
            <p:nvPr/>
          </p:nvCxnSpPr>
          <p:spPr>
            <a:xfrm>
              <a:off x="1559931" y="580907"/>
              <a:ext cx="802005" cy="292334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5B95ECE3-F84B-4652-B4EE-F9E80EF5CE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6961" y="1581203"/>
              <a:ext cx="76477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17B78A08-7DDF-496F-A44E-7735FFB181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93181" y="1105444"/>
              <a:ext cx="824001" cy="256859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E939A5E-FE7A-4A95-BC47-9F0651204771}"/>
                </a:ext>
              </a:extLst>
            </p:cNvPr>
            <p:cNvSpPr/>
            <p:nvPr/>
          </p:nvSpPr>
          <p:spPr>
            <a:xfrm>
              <a:off x="4307287" y="422510"/>
              <a:ext cx="940023" cy="276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9F306717-A43F-4DFB-8281-393153CB4D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96200" y="412303"/>
              <a:ext cx="824001" cy="256859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7B6693-98A1-474D-925D-D93EA218673E}"/>
                </a:ext>
              </a:extLst>
            </p:cNvPr>
            <p:cNvSpPr/>
            <p:nvPr/>
          </p:nvSpPr>
          <p:spPr>
            <a:xfrm>
              <a:off x="522922" y="467856"/>
              <a:ext cx="940023" cy="276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C1DEDD-AA15-43B0-8445-B200A9123257}"/>
                </a:ext>
              </a:extLst>
            </p:cNvPr>
            <p:cNvSpPr/>
            <p:nvPr/>
          </p:nvSpPr>
          <p:spPr>
            <a:xfrm>
              <a:off x="4296200" y="1742749"/>
              <a:ext cx="940023" cy="276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1D6D27A-A172-4672-8C1A-5E99C1969155}"/>
                </a:ext>
              </a:extLst>
            </p:cNvPr>
            <p:cNvSpPr/>
            <p:nvPr/>
          </p:nvSpPr>
          <p:spPr>
            <a:xfrm>
              <a:off x="653158" y="1705681"/>
              <a:ext cx="940023" cy="276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ZoneTexte 6">
              <a:extLst>
                <a:ext uri="{FF2B5EF4-FFF2-40B4-BE49-F238E27FC236}">
                  <a16:creationId xmlns:a16="http://schemas.microsoft.com/office/drawing/2014/main" id="{C4455A1A-4497-465C-AA2D-BF590A380E06}"/>
                </a:ext>
              </a:extLst>
            </p:cNvPr>
            <p:cNvSpPr txBox="1"/>
            <p:nvPr/>
          </p:nvSpPr>
          <p:spPr>
            <a:xfrm flipH="1">
              <a:off x="397446" y="446337"/>
              <a:ext cx="10598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Mirror 2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ZoneTexte 4">
              <a:extLst>
                <a:ext uri="{FF2B5EF4-FFF2-40B4-BE49-F238E27FC236}">
                  <a16:creationId xmlns:a16="http://schemas.microsoft.com/office/drawing/2014/main" id="{4E5716B6-1E5A-470B-A962-92DDC6FED099}"/>
                </a:ext>
              </a:extLst>
            </p:cNvPr>
            <p:cNvSpPr txBox="1"/>
            <p:nvPr/>
          </p:nvSpPr>
          <p:spPr>
            <a:xfrm flipH="1">
              <a:off x="4359694" y="1426493"/>
              <a:ext cx="980440" cy="3702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Mirror 1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" name="ZoneTexte 5">
              <a:extLst>
                <a:ext uri="{FF2B5EF4-FFF2-40B4-BE49-F238E27FC236}">
                  <a16:creationId xmlns:a16="http://schemas.microsoft.com/office/drawing/2014/main" id="{42FBB47C-CC78-4863-936B-DD21E25D94D3}"/>
                </a:ext>
              </a:extLst>
            </p:cNvPr>
            <p:cNvSpPr txBox="1"/>
            <p:nvPr/>
          </p:nvSpPr>
          <p:spPr>
            <a:xfrm flipH="1">
              <a:off x="4180808" y="0"/>
              <a:ext cx="1059815" cy="3702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Mirror 3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5" name="ZoneTexte 7">
              <a:extLst>
                <a:ext uri="{FF2B5EF4-FFF2-40B4-BE49-F238E27FC236}">
                  <a16:creationId xmlns:a16="http://schemas.microsoft.com/office/drawing/2014/main" id="{14303B03-E34A-48BB-A06E-0536C6995013}"/>
                </a:ext>
              </a:extLst>
            </p:cNvPr>
            <p:cNvSpPr txBox="1"/>
            <p:nvPr/>
          </p:nvSpPr>
          <p:spPr>
            <a:xfrm flipH="1">
              <a:off x="661895" y="1671824"/>
              <a:ext cx="9809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Mirror 4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D60949B5-D2D8-4D32-A2CB-6BFF417453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2166" y="1181100"/>
              <a:ext cx="764732" cy="173396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Espace réservé du numéro de diapositive 26">
            <a:extLst>
              <a:ext uri="{FF2B5EF4-FFF2-40B4-BE49-F238E27FC236}">
                <a16:creationId xmlns:a16="http://schemas.microsoft.com/office/drawing/2014/main" id="{C834013D-D2AA-4AD6-A186-20AAB17D7B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5899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7146509-CAF8-4062-9A41-07730E934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9096E8-3618-4BFB-8DA6-49780B95F764}"/>
              </a:ext>
            </a:extLst>
          </p:cNvPr>
          <p:cNvSpPr/>
          <p:nvPr/>
        </p:nvSpPr>
        <p:spPr>
          <a:xfrm>
            <a:off x="-1" y="136525"/>
            <a:ext cx="120850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800" b="1" dirty="0"/>
              <a:t>Losses due to Rayleigh scattering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Rayleigh scattering of light by molecules in the atmosphere gives the sky its beautiful colors!</a:t>
            </a:r>
          </a:p>
          <a:p>
            <a:pPr lvl="1"/>
            <a:r>
              <a:rPr lang="en-US" sz="2400" dirty="0"/>
              <a:t>				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						</a:t>
            </a:r>
            <a:r>
              <a:rPr lang="en-US" sz="2000" b="1" dirty="0"/>
              <a:t>Rayleigh scattering in the fused-silica substrate of 								the OMC is not as desirable…</a:t>
            </a:r>
          </a:p>
          <a:p>
            <a:pPr lvl="1"/>
            <a:endParaRPr lang="en-US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55122A-6FE7-444E-8568-A64439C58D44}"/>
              </a:ext>
            </a:extLst>
          </p:cNvPr>
          <p:cNvSpPr txBox="1"/>
          <p:nvPr/>
        </p:nvSpPr>
        <p:spPr>
          <a:xfrm>
            <a:off x="75064" y="5706654"/>
            <a:ext cx="3111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Photo taken by my camera during the GW advanced detector workshop in Elba island.</a:t>
            </a:r>
          </a:p>
        </p:txBody>
      </p:sp>
    </p:spTree>
    <p:extLst>
      <p:ext uri="{BB962C8B-B14F-4D97-AF65-F5344CB8AC3E}">
        <p14:creationId xmlns:p14="http://schemas.microsoft.com/office/powerpoint/2010/main" val="120231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20594F2-775F-47E8-9178-F052A48B0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" y="662004"/>
            <a:ext cx="7988959" cy="619599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Rayleigh scattering</a:t>
            </a:r>
          </a:p>
          <a:p>
            <a:pPr lvl="1"/>
            <a:r>
              <a:rPr lang="en-US" dirty="0"/>
              <a:t>Microscopic density fluctuations inside the fused-silica substrate scatter light out of the cavity.</a:t>
            </a:r>
          </a:p>
          <a:p>
            <a:pPr lvl="2"/>
            <a:endParaRPr lang="en-US" dirty="0"/>
          </a:p>
          <a:p>
            <a:pPr marL="0" indent="0">
              <a:buNone/>
            </a:pPr>
            <a:r>
              <a:rPr lang="en-US" b="1" dirty="0"/>
              <a:t>Set- up: </a:t>
            </a:r>
            <a:r>
              <a:rPr lang="en-US" dirty="0"/>
              <a:t>Images of the OMC substrate are taken using a CCD camera and a Fujifilm objective.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B308EE-8965-49D8-B4B3-382A7E88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26061E5-0FA8-40BC-B7D6-D3F99B78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Losses due to Rayleigh scattering (1/4)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0D35B4-2A8B-4D62-956C-CA17B8AFA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067" y="780011"/>
            <a:ext cx="2530433" cy="1728744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1C1783F-2CF0-48A6-BE86-19EE63BA98CE}"/>
              </a:ext>
            </a:extLst>
          </p:cNvPr>
          <p:cNvCxnSpPr>
            <a:cxnSpLocks/>
          </p:cNvCxnSpPr>
          <p:nvPr/>
        </p:nvCxnSpPr>
        <p:spPr>
          <a:xfrm flipH="1">
            <a:off x="10442696" y="616856"/>
            <a:ext cx="444843" cy="2528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7DBBD16-82A3-4793-894C-26AAA6A58378}"/>
              </a:ext>
            </a:extLst>
          </p:cNvPr>
          <p:cNvCxnSpPr/>
          <p:nvPr/>
        </p:nvCxnSpPr>
        <p:spPr>
          <a:xfrm flipH="1">
            <a:off x="8558288" y="869669"/>
            <a:ext cx="1816443" cy="9267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500B983-FED7-4DF4-B834-091B3B06CE6D}"/>
              </a:ext>
            </a:extLst>
          </p:cNvPr>
          <p:cNvCxnSpPr>
            <a:cxnSpLocks/>
          </p:cNvCxnSpPr>
          <p:nvPr/>
        </p:nvCxnSpPr>
        <p:spPr>
          <a:xfrm flipH="1">
            <a:off x="8906544" y="1181004"/>
            <a:ext cx="1816445" cy="9267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129AF8F-ED20-4194-B611-B72A7E931844}"/>
              </a:ext>
            </a:extLst>
          </p:cNvPr>
          <p:cNvCxnSpPr>
            <a:cxnSpLocks/>
          </p:cNvCxnSpPr>
          <p:nvPr/>
        </p:nvCxnSpPr>
        <p:spPr>
          <a:xfrm flipH="1">
            <a:off x="8558288" y="1181004"/>
            <a:ext cx="2164699" cy="6154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F2D9CF2-A91F-4D71-A4FA-BC0B74B959A6}"/>
              </a:ext>
            </a:extLst>
          </p:cNvPr>
          <p:cNvCxnSpPr>
            <a:cxnSpLocks/>
          </p:cNvCxnSpPr>
          <p:nvPr/>
        </p:nvCxnSpPr>
        <p:spPr>
          <a:xfrm flipH="1">
            <a:off x="8906544" y="869669"/>
            <a:ext cx="1468187" cy="12380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FEDA6A5-11F1-47C9-B2FA-28EDA8AFBBC7}"/>
              </a:ext>
            </a:extLst>
          </p:cNvPr>
          <p:cNvCxnSpPr>
            <a:cxnSpLocks/>
          </p:cNvCxnSpPr>
          <p:nvPr/>
        </p:nvCxnSpPr>
        <p:spPr>
          <a:xfrm flipH="1">
            <a:off x="8394459" y="2201415"/>
            <a:ext cx="441470" cy="2802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1F79F193-09B9-41ED-9439-CF21616F5ECB}"/>
              </a:ext>
            </a:extLst>
          </p:cNvPr>
          <p:cNvSpPr txBox="1"/>
          <p:nvPr/>
        </p:nvSpPr>
        <p:spPr>
          <a:xfrm>
            <a:off x="10986108" y="446741"/>
            <a:ext cx="813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beam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C0CC258-A39E-4D9C-9F3F-428E7898AEA8}"/>
              </a:ext>
            </a:extLst>
          </p:cNvPr>
          <p:cNvCxnSpPr/>
          <p:nvPr/>
        </p:nvCxnSpPr>
        <p:spPr>
          <a:xfrm flipV="1">
            <a:off x="9905174" y="455718"/>
            <a:ext cx="96590" cy="4139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95ED7B6A-BECB-4827-B2B0-A498CC21970E}"/>
              </a:ext>
            </a:extLst>
          </p:cNvPr>
          <p:cNvCxnSpPr>
            <a:cxnSpLocks/>
          </p:cNvCxnSpPr>
          <p:nvPr/>
        </p:nvCxnSpPr>
        <p:spPr>
          <a:xfrm flipH="1" flipV="1">
            <a:off x="9636414" y="552993"/>
            <a:ext cx="52516" cy="3932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42C41EF2-83BE-410A-9E7A-0B77F41AA649}"/>
              </a:ext>
            </a:extLst>
          </p:cNvPr>
          <p:cNvCxnSpPr>
            <a:cxnSpLocks/>
          </p:cNvCxnSpPr>
          <p:nvPr/>
        </p:nvCxnSpPr>
        <p:spPr>
          <a:xfrm flipH="1" flipV="1">
            <a:off x="9288156" y="749610"/>
            <a:ext cx="154051" cy="3343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1E8BDAB7-C344-4594-BB99-A10B8D939736}"/>
              </a:ext>
            </a:extLst>
          </p:cNvPr>
          <p:cNvCxnSpPr>
            <a:cxnSpLocks/>
          </p:cNvCxnSpPr>
          <p:nvPr/>
        </p:nvCxnSpPr>
        <p:spPr>
          <a:xfrm flipH="1" flipV="1">
            <a:off x="8950613" y="896450"/>
            <a:ext cx="223764" cy="3129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ABCD166-716A-441D-B192-5E77C2553A74}"/>
              </a:ext>
            </a:extLst>
          </p:cNvPr>
          <p:cNvCxnSpPr>
            <a:cxnSpLocks/>
          </p:cNvCxnSpPr>
          <p:nvPr/>
        </p:nvCxnSpPr>
        <p:spPr>
          <a:xfrm flipH="1" flipV="1">
            <a:off x="8620534" y="1052926"/>
            <a:ext cx="296657" cy="2701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E9DB8B7-D002-4CA6-AEE3-34191BE2A1E7}"/>
              </a:ext>
            </a:extLst>
          </p:cNvPr>
          <p:cNvCxnSpPr>
            <a:cxnSpLocks/>
          </p:cNvCxnSpPr>
          <p:nvPr/>
        </p:nvCxnSpPr>
        <p:spPr>
          <a:xfrm flipH="1" flipV="1">
            <a:off x="8311616" y="1271264"/>
            <a:ext cx="238131" cy="1968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CDE9D03E-D64D-4DE6-A02C-7FCCB1C3B6A9}"/>
              </a:ext>
            </a:extLst>
          </p:cNvPr>
          <p:cNvCxnSpPr>
            <a:cxnSpLocks/>
          </p:cNvCxnSpPr>
          <p:nvPr/>
        </p:nvCxnSpPr>
        <p:spPr>
          <a:xfrm>
            <a:off x="10771525" y="1482236"/>
            <a:ext cx="317196" cy="3141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D8AFE4F-3D70-4AB5-84EB-B097CBFF6D4F}"/>
              </a:ext>
            </a:extLst>
          </p:cNvPr>
          <p:cNvCxnSpPr>
            <a:cxnSpLocks/>
          </p:cNvCxnSpPr>
          <p:nvPr/>
        </p:nvCxnSpPr>
        <p:spPr>
          <a:xfrm>
            <a:off x="10568397" y="1600810"/>
            <a:ext cx="185221" cy="3223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89C183A-B9BB-43B9-BBBE-F18C52664192}"/>
              </a:ext>
            </a:extLst>
          </p:cNvPr>
          <p:cNvCxnSpPr>
            <a:cxnSpLocks/>
          </p:cNvCxnSpPr>
          <p:nvPr/>
        </p:nvCxnSpPr>
        <p:spPr>
          <a:xfrm>
            <a:off x="10220139" y="1797427"/>
            <a:ext cx="211752" cy="3996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6F94FFB2-6616-4337-A518-3D5D17F955B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882596" y="1944267"/>
            <a:ext cx="223764" cy="3129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367ED894-B417-4FE3-BEEF-887C41F0B392}"/>
              </a:ext>
            </a:extLst>
          </p:cNvPr>
          <p:cNvCxnSpPr>
            <a:cxnSpLocks/>
            <a:endCxn id="6" idx="2"/>
          </p:cNvCxnSpPr>
          <p:nvPr/>
        </p:nvCxnSpPr>
        <p:spPr>
          <a:xfrm>
            <a:off x="9552517" y="2100743"/>
            <a:ext cx="137767" cy="4080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4EB7C20-D74A-430D-9F7A-C9123993838F}"/>
              </a:ext>
            </a:extLst>
          </p:cNvPr>
          <p:cNvCxnSpPr>
            <a:cxnSpLocks/>
          </p:cNvCxnSpPr>
          <p:nvPr/>
        </p:nvCxnSpPr>
        <p:spPr>
          <a:xfrm>
            <a:off x="9243599" y="2319081"/>
            <a:ext cx="0" cy="4166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C4CA06EA-C18E-41FA-8821-E4D7C6FFED84}"/>
              </a:ext>
            </a:extLst>
          </p:cNvPr>
          <p:cNvGrpSpPr/>
          <p:nvPr/>
        </p:nvGrpSpPr>
        <p:grpSpPr>
          <a:xfrm>
            <a:off x="5163824" y="2878697"/>
            <a:ext cx="686212" cy="1619338"/>
            <a:chOff x="5721179" y="938511"/>
            <a:chExt cx="686212" cy="1619338"/>
          </a:xfrm>
        </p:grpSpPr>
        <p:sp>
          <p:nvSpPr>
            <p:cNvPr id="52" name="Organigramme : Connecteur page suivante 51">
              <a:extLst>
                <a:ext uri="{FF2B5EF4-FFF2-40B4-BE49-F238E27FC236}">
                  <a16:creationId xmlns:a16="http://schemas.microsoft.com/office/drawing/2014/main" id="{9030EC3D-9D4A-46FD-93C5-7DFDC4F3F212}"/>
                </a:ext>
              </a:extLst>
            </p:cNvPr>
            <p:cNvSpPr/>
            <p:nvPr/>
          </p:nvSpPr>
          <p:spPr>
            <a:xfrm>
              <a:off x="5721179" y="1569308"/>
              <a:ext cx="686212" cy="988541"/>
            </a:xfrm>
            <a:prstGeom prst="flowChartOffpage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rganigramme : Connecteur page suivante 52">
              <a:extLst>
                <a:ext uri="{FF2B5EF4-FFF2-40B4-BE49-F238E27FC236}">
                  <a16:creationId xmlns:a16="http://schemas.microsoft.com/office/drawing/2014/main" id="{C416ED19-1651-480B-837A-581B865608AC}"/>
                </a:ext>
              </a:extLst>
            </p:cNvPr>
            <p:cNvSpPr/>
            <p:nvPr/>
          </p:nvSpPr>
          <p:spPr>
            <a:xfrm rot="10800000">
              <a:off x="5721179" y="938511"/>
              <a:ext cx="686212" cy="630796"/>
            </a:xfrm>
            <a:prstGeom prst="flowChartOffpage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05ABF8D2-80BC-4B04-BC97-A0B9D8CA0F44}"/>
              </a:ext>
            </a:extLst>
          </p:cNvPr>
          <p:cNvCxnSpPr>
            <a:cxnSpLocks/>
          </p:cNvCxnSpPr>
          <p:nvPr/>
        </p:nvCxnSpPr>
        <p:spPr>
          <a:xfrm>
            <a:off x="5318283" y="2230570"/>
            <a:ext cx="0" cy="21377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4EDEF0BB-AC5D-442B-BF09-1FF2B5D167E1}"/>
              </a:ext>
            </a:extLst>
          </p:cNvPr>
          <p:cNvCxnSpPr>
            <a:cxnSpLocks/>
          </p:cNvCxnSpPr>
          <p:nvPr/>
        </p:nvCxnSpPr>
        <p:spPr>
          <a:xfrm>
            <a:off x="5658506" y="2965797"/>
            <a:ext cx="0" cy="181079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594D06B2-24BF-44EF-A8F5-64E8D6C87E71}"/>
              </a:ext>
            </a:extLst>
          </p:cNvPr>
          <p:cNvCxnSpPr>
            <a:cxnSpLocks/>
          </p:cNvCxnSpPr>
          <p:nvPr/>
        </p:nvCxnSpPr>
        <p:spPr>
          <a:xfrm>
            <a:off x="5318283" y="2965797"/>
            <a:ext cx="340223" cy="14024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1D911E13-020B-4DF9-80DB-4539FB0B354C}"/>
              </a:ext>
            </a:extLst>
          </p:cNvPr>
          <p:cNvCxnSpPr>
            <a:cxnSpLocks/>
          </p:cNvCxnSpPr>
          <p:nvPr/>
        </p:nvCxnSpPr>
        <p:spPr>
          <a:xfrm flipH="1">
            <a:off x="5318282" y="2934446"/>
            <a:ext cx="343106" cy="1433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267B7670-DFC8-407D-ABD4-062DA476728B}"/>
              </a:ext>
            </a:extLst>
          </p:cNvPr>
          <p:cNvCxnSpPr>
            <a:cxnSpLocks/>
          </p:cNvCxnSpPr>
          <p:nvPr/>
        </p:nvCxnSpPr>
        <p:spPr>
          <a:xfrm flipH="1">
            <a:off x="6190258" y="2829873"/>
            <a:ext cx="36248" cy="17670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307AE97B-1377-40E1-BAB4-17089B4E335A}"/>
              </a:ext>
            </a:extLst>
          </p:cNvPr>
          <p:cNvGrpSpPr/>
          <p:nvPr/>
        </p:nvGrpSpPr>
        <p:grpSpPr>
          <a:xfrm>
            <a:off x="858181" y="2732629"/>
            <a:ext cx="1183457" cy="1635660"/>
            <a:chOff x="1556951" y="1847335"/>
            <a:chExt cx="927786" cy="116770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73A2468-0912-4AA6-BD29-73A230D8D10B}"/>
                </a:ext>
              </a:extLst>
            </p:cNvPr>
            <p:cNvSpPr/>
            <p:nvPr/>
          </p:nvSpPr>
          <p:spPr>
            <a:xfrm>
              <a:off x="1556951" y="1847335"/>
              <a:ext cx="456789" cy="11677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rganigramme : Stockage à accès direct 60">
              <a:extLst>
                <a:ext uri="{FF2B5EF4-FFF2-40B4-BE49-F238E27FC236}">
                  <a16:creationId xmlns:a16="http://schemas.microsoft.com/office/drawing/2014/main" id="{1FA918D5-6A8F-4FD1-B958-4C31A83492E2}"/>
                </a:ext>
              </a:extLst>
            </p:cNvPr>
            <p:cNvSpPr/>
            <p:nvPr/>
          </p:nvSpPr>
          <p:spPr>
            <a:xfrm>
              <a:off x="1947218" y="2146983"/>
              <a:ext cx="537519" cy="568411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7F2B22F7-A289-4AC6-86B3-95BE7E15E649}"/>
              </a:ext>
            </a:extLst>
          </p:cNvPr>
          <p:cNvCxnSpPr>
            <a:cxnSpLocks/>
          </p:cNvCxnSpPr>
          <p:nvPr/>
        </p:nvCxnSpPr>
        <p:spPr>
          <a:xfrm>
            <a:off x="2059189" y="4417715"/>
            <a:ext cx="29923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0EEDC6B5-1B32-41E0-AD2F-6A5B23CAD5C5}"/>
              </a:ext>
            </a:extLst>
          </p:cNvPr>
          <p:cNvSpPr txBox="1"/>
          <p:nvPr/>
        </p:nvSpPr>
        <p:spPr>
          <a:xfrm>
            <a:off x="838811" y="3344049"/>
            <a:ext cx="789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CCD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EF172C1C-2B73-44B0-B29E-9EA86FB4F60C}"/>
                  </a:ext>
                </a:extLst>
              </p:cNvPr>
              <p:cNvSpPr txBox="1"/>
              <p:nvPr/>
            </p:nvSpPr>
            <p:spPr>
              <a:xfrm>
                <a:off x="2551049" y="4428161"/>
                <a:ext cx="1867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=340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EF172C1C-2B73-44B0-B29E-9EA86FB4F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1049" y="4428161"/>
                <a:ext cx="186787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ZoneTexte 64">
            <a:extLst>
              <a:ext uri="{FF2B5EF4-FFF2-40B4-BE49-F238E27FC236}">
                <a16:creationId xmlns:a16="http://schemas.microsoft.com/office/drawing/2014/main" id="{BCB32BE3-03CE-4288-8B10-36C00A7DEF67}"/>
              </a:ext>
            </a:extLst>
          </p:cNvPr>
          <p:cNvSpPr txBox="1"/>
          <p:nvPr/>
        </p:nvSpPr>
        <p:spPr>
          <a:xfrm>
            <a:off x="1456365" y="2777805"/>
            <a:ext cx="1414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Objective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19C14B1-85C8-474B-8216-7F8C8F116D52}"/>
              </a:ext>
            </a:extLst>
          </p:cNvPr>
          <p:cNvSpPr txBox="1"/>
          <p:nvPr/>
        </p:nvSpPr>
        <p:spPr>
          <a:xfrm>
            <a:off x="4723097" y="2242981"/>
            <a:ext cx="790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Input beam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6300B3E-E082-4110-85F2-378F83B1A64D}"/>
              </a:ext>
            </a:extLst>
          </p:cNvPr>
          <p:cNvSpPr txBox="1"/>
          <p:nvPr/>
        </p:nvSpPr>
        <p:spPr>
          <a:xfrm>
            <a:off x="5005242" y="5156714"/>
            <a:ext cx="14870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output beam Power=24.5 </a:t>
            </a:r>
            <a:r>
              <a:rPr lang="en-US" sz="1400" dirty="0" err="1"/>
              <a:t>mW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BDCEFEB5-F9A2-4FF0-86A2-63395E929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8296" y="4539841"/>
            <a:ext cx="505026" cy="597218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D70BF2C5-A1E0-4530-BE2D-E16E1C58BC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/>
          <a:stretch/>
        </p:blipFill>
        <p:spPr>
          <a:xfrm>
            <a:off x="7645630" y="2969727"/>
            <a:ext cx="4096719" cy="2859538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14B30C-9548-4775-9B9A-B40EE7F33E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125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F65B99-2EFA-441B-8AC3-288019789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BA449C5-1E70-4758-9424-655FCCDD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Losses due to Rayleigh scattering (2/4)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2ADC8E7E-6953-4071-B7AB-EE273D3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28" y="718008"/>
            <a:ext cx="11877025" cy="3314220"/>
          </a:xfrm>
        </p:spPr>
        <p:txBody>
          <a:bodyPr/>
          <a:lstStyle/>
          <a:p>
            <a:r>
              <a:rPr lang="en-US" dirty="0"/>
              <a:t>The raw images of the OMC for different f#: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f#</a:t>
            </a:r>
            <a:r>
              <a:rPr lang="en-US" dirty="0"/>
              <a:t> determines the objective aperture diameter.</a:t>
            </a:r>
          </a:p>
          <a:p>
            <a:pPr lvl="1"/>
            <a:r>
              <a:rPr lang="en-US" dirty="0"/>
              <a:t>The camera doesn’t collect all scattered light only collects the fraction emitted into its observation cone ( solid angle).</a:t>
            </a:r>
          </a:p>
          <a:p>
            <a:pPr lvl="1"/>
            <a:r>
              <a:rPr lang="en-US" dirty="0"/>
              <a:t>For different f#, we calculate the solid angle.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E998CD2-BE55-44F9-BEB9-10BAF6E51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68" y="2029903"/>
            <a:ext cx="2669768" cy="20023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8A5901-3549-4C31-AF93-222191300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993" y="2029903"/>
            <a:ext cx="2669768" cy="20023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925851-E536-4F55-B3E5-B897201E9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51" y="2029903"/>
            <a:ext cx="2669770" cy="20023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D0AAB0F-DDF8-40AA-9DBF-2A09D517B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911" y="2029903"/>
            <a:ext cx="2669768" cy="200232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C185C6-B73C-45AA-9BC1-068D9847F1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8" y="2029905"/>
            <a:ext cx="2669768" cy="20023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Tableau 11">
                <a:extLst>
                  <a:ext uri="{FF2B5EF4-FFF2-40B4-BE49-F238E27FC236}">
                    <a16:creationId xmlns:a16="http://schemas.microsoft.com/office/drawing/2014/main" id="{364F9E07-8F95-4158-9B49-FEE2E52F08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1067926"/>
                  </p:ext>
                </p:extLst>
              </p:nvPr>
            </p:nvGraphicFramePr>
            <p:xfrm>
              <a:off x="6966642" y="4032227"/>
              <a:ext cx="4409764" cy="2407920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12176">
                      <a:extLst>
                        <a:ext uri="{9D8B030D-6E8A-4147-A177-3AD203B41FA5}">
                          <a16:colId xmlns:a16="http://schemas.microsoft.com/office/drawing/2014/main" val="1273264145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3216223149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678191414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2466113315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1932944775"/>
                        </a:ext>
                      </a:extLst>
                    </a:gridCol>
                  </a:tblGrid>
                  <a:tr h="543797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 err="1"/>
                            <a:t>f#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l-GR" dirty="0"/>
                            <a:t>Ω </a:t>
                          </a:r>
                          <a:r>
                            <a:rPr lang="en-US" dirty="0"/>
                            <a:t>(</a:t>
                          </a:r>
                          <a:r>
                            <a:rPr lang="en-US" dirty="0" err="1"/>
                            <a:t>sr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 dirty="0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600" i="1" dirty="0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600" dirty="0"/>
                            <a:t>(</a:t>
                          </a:r>
                          <a:r>
                            <a:rPr lang="en-US" sz="1600" dirty="0" err="1"/>
                            <a:t>m.c.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𝑐𝑎𝑙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/>
                            <a:t> (</a:t>
                          </a:r>
                          <a:r>
                            <a:rPr lang="en-US" sz="1600" dirty="0" err="1"/>
                            <a:t>nW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/>
                              </m:sSub>
                            </m:oMath>
                          </a14:m>
                          <a:r>
                            <a:rPr lang="en-US" sz="1600" dirty="0"/>
                            <a:t> (μW/</a:t>
                          </a:r>
                          <a:r>
                            <a:rPr lang="en-US" sz="1600" dirty="0" err="1"/>
                            <a:t>sr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204567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28e-4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0.932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48.82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37360070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0.317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66.43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62.59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4946880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5.2e-4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0.202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31.86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61.25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01423780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2.6e-4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16.71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64.97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46410429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1.3 e-4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0.046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8.671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66.68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5191631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Tableau 11">
                <a:extLst>
                  <a:ext uri="{FF2B5EF4-FFF2-40B4-BE49-F238E27FC236}">
                    <a16:creationId xmlns:a16="http://schemas.microsoft.com/office/drawing/2014/main" id="{364F9E07-8F95-4158-9B49-FEE2E52F08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1067926"/>
                  </p:ext>
                </p:extLst>
              </p:nvPr>
            </p:nvGraphicFramePr>
            <p:xfrm>
              <a:off x="6966642" y="4032227"/>
              <a:ext cx="4409764" cy="2407920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12176">
                      <a:extLst>
                        <a:ext uri="{9D8B030D-6E8A-4147-A177-3AD203B41FA5}">
                          <a16:colId xmlns:a16="http://schemas.microsoft.com/office/drawing/2014/main" val="1273264145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3216223149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678191414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2466113315"/>
                        </a:ext>
                      </a:extLst>
                    </a:gridCol>
                    <a:gridCol w="949397">
                      <a:extLst>
                        <a:ext uri="{9D8B030D-6E8A-4147-A177-3AD203B41FA5}">
                          <a16:colId xmlns:a16="http://schemas.microsoft.com/office/drawing/2014/main" val="1932944775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 err="1"/>
                            <a:t>f#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l-GR" dirty="0"/>
                            <a:t>Ω </a:t>
                          </a:r>
                          <a:r>
                            <a:rPr lang="en-US" dirty="0"/>
                            <a:t>(</a:t>
                          </a:r>
                          <a:r>
                            <a:rPr lang="en-US" dirty="0" err="1"/>
                            <a:t>sr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65385" t="-1053" r="-201282" b="-33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65385" t="-1053" r="-101282" b="-332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65385" t="-1053" r="-1282" b="-3326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20456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28e-4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0.932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48.82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3736007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0.317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66.43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62.59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494688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5.2e-4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0.202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31.86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61.25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0142378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2.6e-4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0.100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16.71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64.97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4641042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1.3 e-4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0.046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8.671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66.68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5191631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42E8447-6E2A-4EC5-A4FF-B4AD8034BD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17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4CC520-126E-49A7-9F62-632CE5EB770C}"/>
              </a:ext>
            </a:extLst>
          </p:cNvPr>
          <p:cNvSpPr/>
          <p:nvPr/>
        </p:nvSpPr>
        <p:spPr>
          <a:xfrm>
            <a:off x="106427" y="4177536"/>
            <a:ext cx="64307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find the sum of counts on the CCD that correspond to the scattered light.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convert the number of counts to (W) using the camera calibration.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calculate the scattered power per solid angle (</a:t>
            </a:r>
            <a:r>
              <a:rPr lang="en-US" sz="2000" dirty="0" err="1"/>
              <a:t>μW</a:t>
            </a:r>
            <a:r>
              <a:rPr lang="en-US" sz="2000" dirty="0"/>
              <a:t>/</a:t>
            </a:r>
            <a:r>
              <a:rPr lang="en-US" sz="2000" dirty="0" err="1"/>
              <a:t>sr</a:t>
            </a:r>
            <a:r>
              <a:rPr lang="en-US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9682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7DECC73-20D3-4983-8B0A-312B34D3B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6665" y="6492875"/>
            <a:ext cx="4114800" cy="365125"/>
          </a:xfrm>
        </p:spPr>
        <p:txBody>
          <a:bodyPr/>
          <a:lstStyle/>
          <a:p>
            <a:r>
              <a:rPr lang="fr-FR" dirty="0"/>
              <a:t>LAPP </a:t>
            </a:r>
            <a:r>
              <a:rPr lang="fr-FR" dirty="0" err="1"/>
              <a:t>seminar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75C28FD-9350-4DAF-8441-2A1CA35C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Losses due to Rayleigh scattering (4/4)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Espace réservé du contenu 1">
                <a:extLst>
                  <a:ext uri="{FF2B5EF4-FFF2-40B4-BE49-F238E27FC236}">
                    <a16:creationId xmlns:a16="http://schemas.microsoft.com/office/drawing/2014/main" id="{79CF5535-6297-4894-AB42-A5C0506A9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563" y="662005"/>
                <a:ext cx="7952970" cy="6106690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/>
                  <a:t>The scattered power for vertically polarized beam </a:t>
                </a:r>
                <a:r>
                  <a:rPr lang="el-GR" sz="1800" dirty="0"/>
                  <a:t>β</a:t>
                </a:r>
                <a:r>
                  <a:rPr lang="en-US" sz="1800" dirty="0"/>
                  <a:t>=0: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𝒔𝒄𝒂</m:t>
                          </m:r>
                        </m:sub>
                      </m:sSub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𝒎𝒂𝒙</m:t>
                          </m:r>
                        </m:sub>
                      </m:sSub>
                      <m:func>
                        <m:func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e>
                            <m:sup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𝝋</m:t>
                              </m:r>
                            </m:e>
                          </m:d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800" b="1" dirty="0"/>
              </a:p>
              <a:p>
                <a:r>
                  <a:rPr lang="en-US" sz="1800" dirty="0"/>
                  <a:t>We detect the scattered power 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dirty="0"/>
                  <a:t> which corresponds to the </a:t>
                </a:r>
                <a:r>
                  <a:rPr lang="en-US" sz="1800" b="1" dirty="0"/>
                  <a:t>maximum scattering direction</a:t>
                </a:r>
                <a:r>
                  <a:rPr lang="en-US" sz="1800" dirty="0"/>
                  <a:t> in our set-up.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r>
                  <a:rPr lang="en-US" sz="1800" b="0" dirty="0"/>
                  <a:t>The maximum scattered power per steradian:</a:t>
                </a:r>
              </a:p>
              <a:p>
                <a:pPr marL="0" indent="0">
                  <a:buNone/>
                </a:pPr>
                <a:endParaRPr lang="en-US" sz="1800" b="0" dirty="0"/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𝒎𝒂𝒙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𝒄𝒂𝒍</m:t>
                              </m:r>
                            </m:sub>
                          </m:sSub>
                        </m:num>
                        <m:den>
                          <m:r>
                            <a:rPr lang="el-G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𝜴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𝑾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  <m:sSup>
                            <m:s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sz="1800" dirty="0"/>
                  <a:t>The total scattered power is the integral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over hemisphere</a:t>
                </a:r>
              </a:p>
              <a:p>
                <a:endParaRPr lang="en-US" sz="18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𝒕𝒐𝒕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sup>
                        <m:e>
                          <m:nary>
                            <m:nary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𝒄𝒂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𝒔𝒊𝒏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</m:e>
                          </m:nary>
                        </m:e>
                      </m:nary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𝒎𝒂𝒙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𝑾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sz="1800" dirty="0"/>
                  <a:t>Scattering losses: </a:t>
                </a:r>
              </a:p>
              <a:p>
                <a:pPr marL="0" indent="0">
                  <a:buNone/>
                </a:pPr>
                <a:r>
                  <a:rPr lang="en-US" sz="1800" b="0" dirty="0"/>
                  <a:t>			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𝑷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𝒕𝒐𝒕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𝑷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𝒕𝒓𝒂𝒏𝒔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800" b="1" dirty="0"/>
                  <a:t> </a:t>
                </a:r>
              </a:p>
              <a:p>
                <a:pPr marL="0" indent="0">
                  <a:buNone/>
                </a:pPr>
                <a:endParaRPr lang="en-US" sz="1800" b="1" dirty="0"/>
              </a:p>
              <a:p>
                <a:pPr lvl="1"/>
                <a:r>
                  <a:rPr lang="en-US" dirty="0"/>
                  <a:t> </a:t>
                </a:r>
                <a:r>
                  <a:rPr lang="en-US" b="1" dirty="0"/>
                  <a:t>Average losses value = 2.07% ± 0.23%  </a:t>
                </a:r>
                <a:r>
                  <a:rPr lang="en-US" b="1" dirty="0">
                    <a:solidFill>
                      <a:srgbClr val="FF0000"/>
                    </a:solidFill>
                  </a:rPr>
                  <a:t>(Preliminary!!)</a:t>
                </a:r>
              </a:p>
            </p:txBody>
          </p:sp>
        </mc:Choice>
        <mc:Fallback>
          <p:sp>
            <p:nvSpPr>
              <p:cNvPr id="6" name="Espace réservé du contenu 1">
                <a:extLst>
                  <a:ext uri="{FF2B5EF4-FFF2-40B4-BE49-F238E27FC236}">
                    <a16:creationId xmlns:a16="http://schemas.microsoft.com/office/drawing/2014/main" id="{79CF5535-6297-4894-AB42-A5C0506A9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63" y="662005"/>
                <a:ext cx="7952970" cy="6106690"/>
              </a:xfrm>
              <a:blipFill>
                <a:blip r:embed="rId3"/>
                <a:stretch>
                  <a:fillRect l="-460" t="-999" b="-9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au 14">
                <a:extLst>
                  <a:ext uri="{FF2B5EF4-FFF2-40B4-BE49-F238E27FC236}">
                    <a16:creationId xmlns:a16="http://schemas.microsoft.com/office/drawing/2014/main" id="{4240D82E-F473-4110-A2E5-19D836A2A7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4610390"/>
                  </p:ext>
                </p:extLst>
              </p:nvPr>
            </p:nvGraphicFramePr>
            <p:xfrm>
              <a:off x="8584473" y="3577440"/>
              <a:ext cx="2953265" cy="2255520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77829">
                      <a:extLst>
                        <a:ext uri="{9D8B030D-6E8A-4147-A177-3AD203B41FA5}">
                          <a16:colId xmlns:a16="http://schemas.microsoft.com/office/drawing/2014/main" val="1567111628"/>
                        </a:ext>
                      </a:extLst>
                    </a:gridCol>
                    <a:gridCol w="1149179">
                      <a:extLst>
                        <a:ext uri="{9D8B030D-6E8A-4147-A177-3AD203B41FA5}">
                          <a16:colId xmlns:a16="http://schemas.microsoft.com/office/drawing/2014/main" val="1886184288"/>
                        </a:ext>
                      </a:extLst>
                    </a:gridCol>
                    <a:gridCol w="1126257">
                      <a:extLst>
                        <a:ext uri="{9D8B030D-6E8A-4147-A177-3AD203B41FA5}">
                          <a16:colId xmlns:a16="http://schemas.microsoft.com/office/drawing/2014/main" val="990143179"/>
                        </a:ext>
                      </a:extLst>
                    </a:gridCol>
                  </a:tblGrid>
                  <a:tr h="543797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 err="1"/>
                            <a:t>f#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/>
                            <a:t> (μW/</a:t>
                          </a:r>
                          <a:r>
                            <a:rPr lang="en-US" sz="1600" dirty="0" err="1"/>
                            <a:t>sr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𝑡𝑜𝑡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μ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d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53159900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48.82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408.98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46768217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62.59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524.35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5558133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61.25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513.16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6844173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64.97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527.52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33952739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66.68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 558.61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253325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au 14">
                <a:extLst>
                  <a:ext uri="{FF2B5EF4-FFF2-40B4-BE49-F238E27FC236}">
                    <a16:creationId xmlns:a16="http://schemas.microsoft.com/office/drawing/2014/main" id="{4240D82E-F473-4110-A2E5-19D836A2A7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4610390"/>
                  </p:ext>
                </p:extLst>
              </p:nvPr>
            </p:nvGraphicFramePr>
            <p:xfrm>
              <a:off x="8584473" y="3577440"/>
              <a:ext cx="2953265" cy="2255520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77829">
                      <a:extLst>
                        <a:ext uri="{9D8B030D-6E8A-4147-A177-3AD203B41FA5}">
                          <a16:colId xmlns:a16="http://schemas.microsoft.com/office/drawing/2014/main" val="1567111628"/>
                        </a:ext>
                      </a:extLst>
                    </a:gridCol>
                    <a:gridCol w="1149179">
                      <a:extLst>
                        <a:ext uri="{9D8B030D-6E8A-4147-A177-3AD203B41FA5}">
                          <a16:colId xmlns:a16="http://schemas.microsoft.com/office/drawing/2014/main" val="1886184288"/>
                        </a:ext>
                      </a:extLst>
                    </a:gridCol>
                    <a:gridCol w="1126257">
                      <a:extLst>
                        <a:ext uri="{9D8B030D-6E8A-4147-A177-3AD203B41FA5}">
                          <a16:colId xmlns:a16="http://schemas.microsoft.com/office/drawing/2014/main" val="990143179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 err="1"/>
                            <a:t>f#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9259" t="-1053" r="-98942" b="-30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62703" t="-1053" r="-1081" b="-3042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31599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48.82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408.98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4676821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62.59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524.35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555813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61.25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513.16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68441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64.97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527.52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3395273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66.68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 558.61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25332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AD0A1C61-8D74-4CF0-98F8-F062A17AE5F6}"/>
              </a:ext>
            </a:extLst>
          </p:cNvPr>
          <p:cNvSpPr/>
          <p:nvPr/>
        </p:nvSpPr>
        <p:spPr>
          <a:xfrm>
            <a:off x="2537531" y="3262537"/>
            <a:ext cx="2503515" cy="6298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B9BE76-FBC4-4A55-AA55-DDC5C5153880}"/>
              </a:ext>
            </a:extLst>
          </p:cNvPr>
          <p:cNvSpPr/>
          <p:nvPr/>
        </p:nvSpPr>
        <p:spPr>
          <a:xfrm>
            <a:off x="964020" y="4423424"/>
            <a:ext cx="5699050" cy="8063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3332A1-1E3D-40CD-883E-B2BC22654C31}"/>
              </a:ext>
            </a:extLst>
          </p:cNvPr>
          <p:cNvSpPr/>
          <p:nvPr/>
        </p:nvSpPr>
        <p:spPr>
          <a:xfrm>
            <a:off x="2680946" y="5454021"/>
            <a:ext cx="1297088" cy="6183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BA584-B5E1-4B18-A049-5CD5F455EFC9}"/>
              </a:ext>
            </a:extLst>
          </p:cNvPr>
          <p:cNvSpPr/>
          <p:nvPr/>
        </p:nvSpPr>
        <p:spPr>
          <a:xfrm>
            <a:off x="2524601" y="1212098"/>
            <a:ext cx="2931621" cy="4525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72491DA-4104-4575-9EA0-CF089B1875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18</a:t>
            </a:fld>
            <a:endParaRPr lang="en-GB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875FC05-E995-4CE0-B4AB-C446F99E79AB}"/>
              </a:ext>
            </a:extLst>
          </p:cNvPr>
          <p:cNvGrpSpPr/>
          <p:nvPr/>
        </p:nvGrpSpPr>
        <p:grpSpPr>
          <a:xfrm>
            <a:off x="7844596" y="662004"/>
            <a:ext cx="4014800" cy="2057400"/>
            <a:chOff x="7844596" y="662004"/>
            <a:chExt cx="4014800" cy="20574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385E81C-D7FE-436F-B3AD-7F2470BAA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44596" y="662004"/>
              <a:ext cx="3693142" cy="20574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274E83-638E-4AEC-ABB5-9BAA52462049}"/>
                </a:ext>
              </a:extLst>
            </p:cNvPr>
            <p:cNvSpPr/>
            <p:nvPr/>
          </p:nvSpPr>
          <p:spPr>
            <a:xfrm>
              <a:off x="10927080" y="1539240"/>
              <a:ext cx="477520" cy="4833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F6DDB239-62FA-4DC7-9F75-B5CA3A26264A}"/>
                </a:ext>
              </a:extLst>
            </p:cNvPr>
            <p:cNvCxnSpPr/>
            <p:nvPr/>
          </p:nvCxnSpPr>
          <p:spPr>
            <a:xfrm flipV="1">
              <a:off x="11247120" y="1625600"/>
              <a:ext cx="0" cy="3970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0429122-6822-46CB-8DA5-484444B52B0C}"/>
                </a:ext>
              </a:extLst>
            </p:cNvPr>
            <p:cNvSpPr txBox="1"/>
            <p:nvPr/>
          </p:nvSpPr>
          <p:spPr>
            <a:xfrm>
              <a:off x="10927080" y="1356089"/>
              <a:ext cx="932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polarization</a:t>
              </a: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04C5BE76-D907-4E03-BD92-F14F0BCB38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66120" y="2039880"/>
              <a:ext cx="538480" cy="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Lune 22">
              <a:extLst>
                <a:ext uri="{FF2B5EF4-FFF2-40B4-BE49-F238E27FC236}">
                  <a16:creationId xmlns:a16="http://schemas.microsoft.com/office/drawing/2014/main" id="{81FBBF29-D11B-42BA-9C57-B9D2D2984946}"/>
                </a:ext>
              </a:extLst>
            </p:cNvPr>
            <p:cNvSpPr/>
            <p:nvPr/>
          </p:nvSpPr>
          <p:spPr>
            <a:xfrm rot="8300741">
              <a:off x="9871885" y="1813998"/>
              <a:ext cx="232209" cy="164675"/>
            </a:xfrm>
            <a:prstGeom prst="moon">
              <a:avLst>
                <a:gd name="adj" fmla="val 82667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0724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2974BE0-C5E8-4D45-AACF-7B66A6B7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A58750C-BCE7-47B7-A29F-AED2647A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Losses budget of the OMC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Espace réservé du contenu 1">
                <a:extLst>
                  <a:ext uri="{FF2B5EF4-FFF2-40B4-BE49-F238E27FC236}">
                    <a16:creationId xmlns:a16="http://schemas.microsoft.com/office/drawing/2014/main" id="{DCC67854-5F97-483E-B614-056049A530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" y="662004"/>
                <a:ext cx="11933629" cy="619599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Sources of losses </a:t>
                </a:r>
                <a:r>
                  <a:rPr lang="en-US" dirty="0">
                    <a:sym typeface="Wingdings" panose="05000000000000000000" pitchFamily="2" charset="2"/>
                  </a:rPr>
                  <a:t> loss percentage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800100" lvl="1" indent="-342900" algn="just">
                  <a:buFont typeface="+mj-lt"/>
                  <a:buAutoNum type="arabicPeriod"/>
                </a:pPr>
                <a:r>
                  <a:rPr lang="en-US" dirty="0"/>
                  <a:t>Absorption losses of the substrate:	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0.23%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0.16%</m:t>
                    </m:r>
                  </m:oMath>
                </a14:m>
                <a:endParaRPr lang="en-US" dirty="0"/>
              </a:p>
              <a:p>
                <a:pPr marL="800100" lvl="1" indent="-342900" algn="just">
                  <a:buFont typeface="+mj-lt"/>
                  <a:buAutoNum type="arabicPeriod"/>
                </a:pPr>
                <a:r>
                  <a:rPr lang="en-US" dirty="0"/>
                  <a:t>Absorption losses in the coatings: 	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0.13%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0.13%</m:t>
                    </m:r>
                  </m:oMath>
                </a14:m>
                <a:endParaRPr lang="en-US" dirty="0"/>
              </a:p>
              <a:p>
                <a:pPr marL="800100" lvl="1" indent="-342900" algn="just">
                  <a:buFont typeface="+mj-lt"/>
                  <a:buAutoNum type="arabicPeriod"/>
                </a:pPr>
                <a:r>
                  <a:rPr lang="en-US" dirty="0"/>
                  <a:t>Scattering by surfaces: measured by LMA,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0.4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%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±0.06%</m:t>
                    </m:r>
                  </m:oMath>
                </a14:m>
                <a:endParaRPr lang="en-US" dirty="0"/>
              </a:p>
              <a:p>
                <a:pPr marL="800100" lvl="1" indent="-342900" algn="just">
                  <a:buFont typeface="+mj-lt"/>
                  <a:buAutoNum type="arabicPeriod"/>
                </a:pPr>
                <a:r>
                  <a:rPr lang="en-US" dirty="0"/>
                  <a:t>HR mirror residual transmission : 	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.08%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±0.01%</m:t>
                    </m:r>
                  </m:oMath>
                </a14:m>
                <a:endParaRPr lang="en-US" dirty="0"/>
              </a:p>
              <a:p>
                <a:pPr marL="800100" lvl="1" indent="-342900" algn="just">
                  <a:buFont typeface="+mj-lt"/>
                  <a:buAutoNum type="arabicPeriod"/>
                </a:pPr>
                <a:r>
                  <a:rPr lang="en-US" dirty="0">
                    <a:highlight>
                      <a:srgbClr val="FFFF00"/>
                    </a:highlight>
                  </a:rPr>
                  <a:t>Rayleigh scattering: measured 			 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 dirty="0">
                        <a:highlight>
                          <a:srgbClr val="FFFF00"/>
                        </a:highlight>
                      </a:rPr>
                      <m:t>2.07% ± 0.23%</m:t>
                    </m:r>
                    <m:r>
                      <m:rPr>
                        <m:nor/>
                      </m:rPr>
                      <a:rPr lang="en-US" b="0" i="0" dirty="0" smtClean="0">
                        <a:highlight>
                          <a:srgbClr val="FFFF00"/>
                        </a:highlight>
                      </a:rPr>
                      <m:t> </m:t>
                    </m:r>
                  </m:oMath>
                </a14:m>
                <a:r>
                  <a:rPr lang="en-US" dirty="0"/>
                  <a:t> (expected[1]: 0.55%± 0.02%)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			 		  </a:t>
                </a:r>
                <a:r>
                  <a:rPr lang="en-US" sz="2000" b="1" dirty="0"/>
                  <a:t>  Total losses =</a:t>
                </a:r>
                <a14:m>
                  <m:oMath xmlns:m="http://schemas.openxmlformats.org/officeDocument/2006/math">
                    <m:r>
                      <a:rPr lang="en-US" sz="20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dirty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>
                        <a:latin typeface="Cambria Math" panose="02040503050406030204" pitchFamily="18" charset="0"/>
                      </a:rPr>
                      <m:t>𝟗𝟑</m:t>
                    </m:r>
                    <m:r>
                      <a:rPr lang="en-US" sz="2000" b="1" i="1" dirty="0">
                        <a:latin typeface="Cambria Math" panose="02040503050406030204" pitchFamily="18" charset="0"/>
                      </a:rPr>
                      <m:t>%±</m:t>
                    </m:r>
                    <m:r>
                      <a:rPr lang="en-US" sz="20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20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0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𝟓𝟗</m:t>
                    </m:r>
                    <m:r>
                      <a:rPr lang="en-US" sz="20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en-US" b="1" dirty="0"/>
              </a:p>
              <a:p>
                <a:pPr marL="457200" lvl="1" indent="0">
                  <a:buNone/>
                </a:pPr>
                <a:endParaRPr lang="en-US" b="1" dirty="0"/>
              </a:p>
              <a:p>
                <a:pPr marL="457200" lvl="1" indent="0">
                  <a:buNone/>
                </a:pPr>
                <a:endParaRPr lang="en-US" b="1" dirty="0"/>
              </a:p>
              <a:p>
                <a:r>
                  <a:rPr lang="en-US" dirty="0"/>
                  <a:t>Reminder: we have measured internal losses ~ </a:t>
                </a:r>
                <a:r>
                  <a:rPr lang="en-US" b="1" dirty="0"/>
                  <a:t>3.4%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b="1" dirty="0"/>
                  <a:t> 0.1%</a:t>
                </a:r>
              </a:p>
              <a:p>
                <a:pPr marL="0" indent="0">
                  <a:buNone/>
                </a:pPr>
                <a:endParaRPr lang="en-US" b="1" dirty="0"/>
              </a:p>
              <a:p>
                <a:r>
                  <a:rPr lang="en-US" b="1" dirty="0"/>
                  <a:t>The results of the loss source are preliminary and we are still investigating them!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b="1" dirty="0"/>
              </a:p>
              <a:p>
                <a:pPr marL="457200" lvl="1" indent="0">
                  <a:buNone/>
                </a:pPr>
                <a:r>
                  <a:rPr lang="en-US" sz="1400" dirty="0"/>
                  <a:t>[1] Xu Chen, Li Ju, Raffaele </a:t>
                </a:r>
                <a:r>
                  <a:rPr lang="en-US" sz="1400" dirty="0" err="1"/>
                  <a:t>Flaminio</a:t>
                </a:r>
                <a:r>
                  <a:rPr lang="en-US" sz="1400" dirty="0"/>
                  <a:t>, Harald Lu ̈ck, </a:t>
                </a:r>
                <a:r>
                  <a:rPr lang="en-US" sz="1400" dirty="0" err="1"/>
                  <a:t>Chunnong</a:t>
                </a:r>
                <a:r>
                  <a:rPr lang="en-US" sz="1400" dirty="0"/>
                  <a:t> Zhao, and David G Blair. Rayleigh scattering in fused silica samples for gravitational wave detectors. Optics Communications, 284(19):4732–4737, 2011. 13</a:t>
                </a:r>
              </a:p>
            </p:txBody>
          </p:sp>
        </mc:Choice>
        <mc:Fallback>
          <p:sp>
            <p:nvSpPr>
              <p:cNvPr id="6" name="Espace réservé du contenu 1">
                <a:extLst>
                  <a:ext uri="{FF2B5EF4-FFF2-40B4-BE49-F238E27FC236}">
                    <a16:creationId xmlns:a16="http://schemas.microsoft.com/office/drawing/2014/main" id="{DCC67854-5F97-483E-B614-056049A530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" y="662004"/>
                <a:ext cx="11933629" cy="6195995"/>
              </a:xfrm>
              <a:blipFill>
                <a:blip r:embed="rId3"/>
                <a:stretch>
                  <a:fillRect l="-460" t="-1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CCD251C-0A1E-4E5B-BB57-90F0FBF52B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19</a:t>
            </a:fld>
            <a:endParaRPr lang="en-GB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1258473-89A0-4BE9-8C6F-0BE4B243FF08}"/>
              </a:ext>
            </a:extLst>
          </p:cNvPr>
          <p:cNvCxnSpPr/>
          <p:nvPr/>
        </p:nvCxnSpPr>
        <p:spPr>
          <a:xfrm>
            <a:off x="99237" y="6074735"/>
            <a:ext cx="5699051" cy="0"/>
          </a:xfrm>
          <a:prstGeom prst="line">
            <a:avLst/>
          </a:prstGeom>
          <a:ln w="28575">
            <a:solidFill>
              <a:srgbClr val="00A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238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7F671D3-3F3C-42C4-A6C2-94E4B18A5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" y="662004"/>
            <a:ext cx="11957858" cy="6195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Technical notes and paper:</a:t>
            </a:r>
          </a:p>
          <a:p>
            <a:pPr marL="457200" indent="-457200">
              <a:buAutoNum type="arabicPeriod"/>
            </a:pPr>
            <a:r>
              <a:rPr lang="en-US" sz="1800" dirty="0"/>
              <a:t>Virgo note: Thermal lenses' impact on the stable recycling cavities of </a:t>
            </a:r>
            <a:r>
              <a:rPr lang="en-US" sz="1800" dirty="0" err="1"/>
              <a:t>AdV</a:t>
            </a:r>
            <a:r>
              <a:rPr lang="en-US" sz="1800" dirty="0"/>
              <a:t>+, Virgo technical note VIR-0184A-26 (2026). </a:t>
            </a:r>
          </a:p>
          <a:p>
            <a:pPr marL="457200" indent="-457200">
              <a:buAutoNum type="arabicPeriod"/>
            </a:pPr>
            <a:r>
              <a:rPr lang="en-US" sz="1800" dirty="0"/>
              <a:t>Virgo note: Losses characterization of the SN5 Output Mode Cleaner at LAPP, Virgo technical note VIR-0589A-26 (2026). </a:t>
            </a:r>
          </a:p>
          <a:p>
            <a:pPr marL="457200" indent="-457200">
              <a:buAutoNum type="arabicPeriod"/>
            </a:pPr>
            <a:r>
              <a:rPr lang="en-US" sz="1800" dirty="0"/>
              <a:t>Virgo note: Backscattered light measurements of the SN5 OMC at LAPP, Virgo technical note (2026) (note in preparation).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1800" dirty="0"/>
              <a:t>Vigo note: Multiple mirrors’ flatness impact on the SRC losses (2026). ( note in preparation). 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1800" dirty="0"/>
              <a:t>Along with R. </a:t>
            </a:r>
            <a:r>
              <a:rPr lang="en-US" sz="1800" dirty="0" err="1"/>
              <a:t>Flaminio</a:t>
            </a:r>
            <a:r>
              <a:rPr lang="en-US" sz="1800" dirty="0"/>
              <a:t>, R. </a:t>
            </a:r>
            <a:r>
              <a:rPr lang="en-US" sz="1800" dirty="0" err="1"/>
              <a:t>Bonnand</a:t>
            </a:r>
            <a:r>
              <a:rPr lang="en-US" sz="1800" dirty="0"/>
              <a:t> and E. </a:t>
            </a:r>
            <a:r>
              <a:rPr lang="en-US" sz="1800" dirty="0" err="1"/>
              <a:t>Tournefier</a:t>
            </a:r>
            <a:r>
              <a:rPr lang="en-US" sz="1800" dirty="0"/>
              <a:t>, we have submitted a paper about the work we did on the stable recycling cavities optical design. ( in preparation).</a:t>
            </a:r>
            <a:endParaRPr lang="fr-FR" sz="1800" dirty="0"/>
          </a:p>
          <a:p>
            <a:pPr marL="0" indent="0">
              <a:buNone/>
            </a:pPr>
            <a:r>
              <a:rPr lang="en-US" sz="1800" b="1" dirty="0"/>
              <a:t>Presentations:</a:t>
            </a:r>
          </a:p>
          <a:p>
            <a:pPr marL="457200" indent="-457200">
              <a:buAutoNum type="arabicPeriod"/>
            </a:pPr>
            <a:r>
              <a:rPr lang="en-US" sz="1800" b="1" dirty="0"/>
              <a:t>Presentation at the JRJC (2025) at Saint-Jacques de la </a:t>
            </a:r>
            <a:r>
              <a:rPr lang="en-US" sz="1800" b="1" dirty="0" err="1"/>
              <a:t>mer</a:t>
            </a:r>
            <a:r>
              <a:rPr lang="en-US" sz="1800" b="1" dirty="0"/>
              <a:t>: </a:t>
            </a:r>
            <a:r>
              <a:rPr lang="en-US" sz="1800" dirty="0"/>
              <a:t>							“Non-degenerate low-loss recycling cavities for the gravitational waves detector Virgo (in addition to proceedings)”</a:t>
            </a:r>
          </a:p>
          <a:p>
            <a:pPr marL="457200" indent="-457200">
              <a:buAutoNum type="arabicPeriod"/>
            </a:pPr>
            <a:r>
              <a:rPr lang="en-US" sz="1800" dirty="0"/>
              <a:t> </a:t>
            </a:r>
            <a:r>
              <a:rPr lang="en-US" sz="1800" b="1" dirty="0"/>
              <a:t>Presentation at the Virgo optics group meeting (2026):</a:t>
            </a:r>
            <a:r>
              <a:rPr lang="en-US" sz="1800" dirty="0"/>
              <a:t>							“Thermal lens impact on the gain of the stable power recycling cavity”</a:t>
            </a:r>
          </a:p>
          <a:p>
            <a:pPr marL="457200" indent="-457200">
              <a:buAutoNum type="arabicPeriod"/>
            </a:pPr>
            <a:r>
              <a:rPr lang="en-US" sz="1800" b="1" dirty="0"/>
              <a:t>Presentation at the LIGO-Virgo-KAGRA week (2026) at Pisa: </a:t>
            </a:r>
            <a:r>
              <a:rPr lang="en-US" sz="1800" dirty="0"/>
              <a:t>							“Impact of thermal lenses in the ITM on the stable signal recycling cavity losses and its possible reduction”</a:t>
            </a:r>
          </a:p>
          <a:p>
            <a:pPr marL="457200" indent="-457200">
              <a:buAutoNum type="arabicPeriod"/>
            </a:pPr>
            <a:r>
              <a:rPr lang="en-US" sz="1800" b="1" dirty="0"/>
              <a:t>Presentation at the Gravitational waves advanced detector workshop - GWADW (2026) at Elba island: 		 “</a:t>
            </a:r>
            <a:r>
              <a:rPr lang="en-US" sz="1800" dirty="0"/>
              <a:t>Optical design of stable recycling cavities for the Virgo gravitational wave detector”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CADF25-BDEC-4B49-BE48-B507CCCA9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LAPP </a:t>
            </a:r>
            <a:r>
              <a:rPr lang="fr-FR" dirty="0" err="1"/>
              <a:t>seminar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849E5AB-BB95-4ECB-BD7F-20CE5AB10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Scientific production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E73EE1-58E0-4CD5-B36F-419B0C018D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4383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5BA3889-8BF2-4BD4-9969-65B865FE9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followed in total: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FF5EBF-7C04-46D7-B1D5-39D0C439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D13CBF9-DDE2-4619-88D0-34793742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Doctoral training followed</a:t>
            </a:r>
            <a:endParaRPr lang="fr-FR" dirty="0"/>
          </a:p>
        </p:txBody>
      </p:sp>
      <p:graphicFrame>
        <p:nvGraphicFramePr>
          <p:cNvPr id="6" name="Espace réservé du contenu 8">
            <a:extLst>
              <a:ext uri="{FF2B5EF4-FFF2-40B4-BE49-F238E27FC236}">
                <a16:creationId xmlns:a16="http://schemas.microsoft.com/office/drawing/2014/main" id="{4F6F505E-ABE6-472E-A393-9BE71B61C32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81319" y="1341226"/>
          <a:ext cx="6452235" cy="3647663"/>
        </p:xfrm>
        <a:graphic>
          <a:graphicData uri="http://schemas.openxmlformats.org/drawingml/2006/table">
            <a:tbl>
              <a:tblPr firstRow="1" firstCol="1" bandRow="1"/>
              <a:tblGrid>
                <a:gridCol w="1115833">
                  <a:extLst>
                    <a:ext uri="{9D8B030D-6E8A-4147-A177-3AD203B41FA5}">
                      <a16:colId xmlns:a16="http://schemas.microsoft.com/office/drawing/2014/main" val="2040862479"/>
                    </a:ext>
                  </a:extLst>
                </a:gridCol>
                <a:gridCol w="3316224">
                  <a:extLst>
                    <a:ext uri="{9D8B030D-6E8A-4147-A177-3AD203B41FA5}">
                      <a16:colId xmlns:a16="http://schemas.microsoft.com/office/drawing/2014/main" val="3925080339"/>
                    </a:ext>
                  </a:extLst>
                </a:gridCol>
                <a:gridCol w="791219">
                  <a:extLst>
                    <a:ext uri="{9D8B030D-6E8A-4147-A177-3AD203B41FA5}">
                      <a16:colId xmlns:a16="http://schemas.microsoft.com/office/drawing/2014/main" val="1584903744"/>
                    </a:ext>
                  </a:extLst>
                </a:gridCol>
                <a:gridCol w="1228959">
                  <a:extLst>
                    <a:ext uri="{9D8B030D-6E8A-4147-A177-3AD203B41FA5}">
                      <a16:colId xmlns:a16="http://schemas.microsoft.com/office/drawing/2014/main" val="1458001265"/>
                    </a:ext>
                  </a:extLst>
                </a:gridCol>
              </a:tblGrid>
              <a:tr h="634563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Hours worked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ADUM status (programmed, validated, awaiting validation...)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1728"/>
                  </a:ext>
                </a:extLst>
              </a:tr>
              <a:tr h="301257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Scientific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 Physique 24-25 : Physics in the XXIst Century 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validated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582152"/>
                  </a:ext>
                </a:extLst>
              </a:tr>
              <a:tr h="354138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Transversal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JOURNEE DE RENTREE DES DOCTORANTS 2024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validated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5276063"/>
                  </a:ext>
                </a:extLst>
              </a:tr>
              <a:tr h="30606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Transversal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Cours de français - ACCENTS-Annecy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validated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630590"/>
                  </a:ext>
                </a:extLst>
              </a:tr>
              <a:tr h="507971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Transversal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MOOC Research integrity in scientific professions - Univ. </a:t>
                      </a: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Bordeaux - 24 - 7th edition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validated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4607693"/>
                  </a:ext>
                </a:extLst>
              </a:tr>
              <a:tr h="30606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Scientific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MaNiTou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summer school – Gravitational waves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020843"/>
                  </a:ext>
                </a:extLst>
              </a:tr>
              <a:tr h="30606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Professional 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MOOC Doctorat et poursuite de carrière/ PhD and </a:t>
                      </a:r>
                      <a:r>
                        <a:rPr lang="fr-FR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career</a:t>
                      </a:r>
                      <a:r>
                        <a:rPr lang="fr-FR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05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234746"/>
                  </a:ext>
                </a:extLst>
              </a:tr>
              <a:tr h="306065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Science communication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Preparation for the UNITA My 3-min PhD thesis competition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Validated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369705"/>
                  </a:ext>
                </a:extLst>
              </a:tr>
              <a:tr h="306065">
                <a:tc grid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hours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133/120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679664"/>
                  </a:ext>
                </a:extLst>
              </a:tr>
            </a:tbl>
          </a:graphicData>
        </a:graphic>
      </p:graphicFrame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FADCA9FE-89DE-4078-90E1-751E17A9AF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4402132"/>
              </p:ext>
            </p:extLst>
          </p:nvPr>
        </p:nvGraphicFramePr>
        <p:xfrm>
          <a:off x="7331820" y="1341227"/>
          <a:ext cx="4814459" cy="3201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E6F159-243E-4FAF-80AA-41D10B68EE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0416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8B4477E-0F15-4091-9900-D17DB2AC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974" y="714895"/>
            <a:ext cx="11608025" cy="6217919"/>
          </a:xfrm>
        </p:spPr>
        <p:txBody>
          <a:bodyPr>
            <a:normAutofit/>
          </a:bodyPr>
          <a:lstStyle/>
          <a:p>
            <a:r>
              <a:rPr lang="en-US" sz="2200" dirty="0"/>
              <a:t>Backscattered light study: perform extended measurements of the OMC backscattered light.</a:t>
            </a:r>
          </a:p>
          <a:p>
            <a:r>
              <a:rPr lang="en-US" sz="2200" dirty="0"/>
              <a:t>Rayleigh scattering: perform tests related to the camera calibration to verify the results.</a:t>
            </a:r>
          </a:p>
          <a:p>
            <a:endParaRPr lang="en-US" sz="2200" dirty="0"/>
          </a:p>
          <a:p>
            <a:r>
              <a:rPr lang="en-US" sz="2200" dirty="0"/>
              <a:t>New alignment set-up for the OMC at the LAPP (if time allows):</a:t>
            </a:r>
          </a:p>
          <a:p>
            <a:pPr lvl="1"/>
            <a:r>
              <a:rPr lang="en-US" sz="2200" dirty="0"/>
              <a:t>It is a challenge to align and operate the OMC on the TEM00 with the presence of the HOM at the output of the interferometer.</a:t>
            </a:r>
          </a:p>
          <a:p>
            <a:pPr lvl="1"/>
            <a:r>
              <a:rPr lang="en-US" sz="2200" dirty="0"/>
              <a:t>We plan to test a technique (MDWS): </a:t>
            </a:r>
            <a:r>
              <a:rPr lang="fr-FR" sz="2200" dirty="0" err="1"/>
              <a:t>Modulated</a:t>
            </a:r>
            <a:r>
              <a:rPr lang="fr-FR" sz="2200" dirty="0"/>
              <a:t> </a:t>
            </a:r>
            <a:r>
              <a:rPr lang="fr-FR" sz="2200" dirty="0" err="1"/>
              <a:t>Differential</a:t>
            </a:r>
            <a:r>
              <a:rPr lang="fr-FR" sz="2200" dirty="0"/>
              <a:t> </a:t>
            </a:r>
            <a:r>
              <a:rPr lang="fr-FR" sz="2200" dirty="0" err="1"/>
              <a:t>Wavefront</a:t>
            </a:r>
            <a:r>
              <a:rPr lang="fr-FR" sz="2200" dirty="0"/>
              <a:t> </a:t>
            </a:r>
            <a:r>
              <a:rPr lang="fr-FR" sz="2200" dirty="0" err="1"/>
              <a:t>Sensing</a:t>
            </a:r>
            <a:endParaRPr lang="en-US" sz="2200" dirty="0"/>
          </a:p>
          <a:p>
            <a:pPr lvl="2"/>
            <a:r>
              <a:rPr lang="en-US" sz="2200" dirty="0"/>
              <a:t>Classic alignment methods</a:t>
            </a:r>
            <a:r>
              <a:rPr lang="fr-FR" sz="2200" dirty="0"/>
              <a:t>​ → mode - </a:t>
            </a:r>
            <a:r>
              <a:rPr lang="fr-FR" sz="2200" dirty="0" err="1"/>
              <a:t>dependent</a:t>
            </a:r>
            <a:endParaRPr lang="fr-FR" sz="2200" dirty="0"/>
          </a:p>
          <a:p>
            <a:pPr lvl="2"/>
            <a:r>
              <a:rPr lang="en-US" sz="2200" dirty="0"/>
              <a:t>MDWS </a:t>
            </a:r>
            <a:r>
              <a:rPr lang="fr-FR" sz="2200" dirty="0">
                <a:sym typeface="Wingdings" panose="05000000000000000000" pitchFamily="2" charset="2"/>
              </a:rPr>
              <a:t> mode - </a:t>
            </a:r>
            <a:r>
              <a:rPr lang="fr-FR" sz="2200" dirty="0" err="1">
                <a:sym typeface="Wingdings" panose="05000000000000000000" pitchFamily="2" charset="2"/>
              </a:rPr>
              <a:t>selective</a:t>
            </a:r>
            <a:endParaRPr lang="fr-FR" sz="2200" dirty="0"/>
          </a:p>
          <a:p>
            <a:pPr lvl="1"/>
            <a:endParaRPr lang="en-US" sz="2200" dirty="0"/>
          </a:p>
          <a:p>
            <a:r>
              <a:rPr lang="en-US" sz="2200" dirty="0"/>
              <a:t>Write the thesis!</a:t>
            </a:r>
          </a:p>
          <a:p>
            <a:endParaRPr lang="en-US" sz="220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16F796D-5B78-46EF-A3FC-79488A398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306FB03-22FE-4D19-87D6-34AC957B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Third year plan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8E8E5F-520E-4F6A-B570-D984063E36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7047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irgo Interferometer - eoPortal">
            <a:extLst>
              <a:ext uri="{FF2B5EF4-FFF2-40B4-BE49-F238E27FC236}">
                <a16:creationId xmlns:a16="http://schemas.microsoft.com/office/drawing/2014/main" id="{8FC29BE2-3F9A-4D70-AE24-F560019E37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6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AFBC3E-AB60-4C12-99D3-46D90F6E6CB2}"/>
              </a:ext>
            </a:extLst>
          </p:cNvPr>
          <p:cNvSpPr/>
          <p:nvPr/>
        </p:nvSpPr>
        <p:spPr>
          <a:xfrm>
            <a:off x="1539240" y="0"/>
            <a:ext cx="3474720" cy="4533900"/>
          </a:xfrm>
          <a:prstGeom prst="rec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B6E8461-1348-4920-B5C7-42F3A2810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600201"/>
            <a:ext cx="10515600" cy="285273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43F133-9C53-4D15-8FB6-B3C9CB795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B0786C-D693-4D31-9F99-8203082E8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77B30E-9B53-4EB5-AC92-1B59920FCE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923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5610E1-7130-408A-BCE1-AB20312FB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6FE0D8-FE49-4530-979B-C2B3CFF81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10AAE7-44BB-4836-BDD1-5C4DAA5E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26E141-C6BD-4D9A-A335-8865D65C3D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408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7DECC73-20D3-4983-8B0A-312B34D3B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LAPP seminar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75C28FD-9350-4DAF-8441-2A1CA35C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Losses due to Rayleigh scattering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1">
                <a:extLst>
                  <a:ext uri="{FF2B5EF4-FFF2-40B4-BE49-F238E27FC236}">
                    <a16:creationId xmlns:a16="http://schemas.microsoft.com/office/drawing/2014/main" id="{79CF5535-6297-4894-AB42-A5C0506A9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" y="662004"/>
                <a:ext cx="7516615" cy="619599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scattered power is expressed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,90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(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</m:t>
                              </m:r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l-G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β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func>
                                <m:func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  <m:func>
                                    <m:func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 b="0" i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e>
                                        <m:sup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𝜑</m:t>
                                      </m:r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the direction of the observation:	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</a:t>
                </a:r>
              </a:p>
              <a:p>
                <a:pPr marL="457200" lvl="1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, as a result: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𝟗𝟎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  <a:p>
                <a:pPr marL="457200" lvl="1" indent="0">
                  <a:buNone/>
                </a:pPr>
                <a:r>
                  <a:rPr lang="en-US" dirty="0"/>
                  <a:t> which is the maximum scattered power.</a:t>
                </a:r>
              </a:p>
              <a:p>
                <a:r>
                  <a:rPr lang="en-US" b="0" dirty="0"/>
                  <a:t>The scattered power per steradian: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𝑐𝑎𝑙𝑖𝑏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total scattered power is the integral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over the total scattering surface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nary>
                            <m:nary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</m:e>
                          </m:nary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dirty="0"/>
                            <m:t>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Scattering losses: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𝑡𝑜𝑡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𝑡𝑟𝑎𝑛𝑠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 </a:t>
                </a:r>
                <a:r>
                  <a:rPr lang="en-US" b="1" dirty="0"/>
                  <a:t>Average losses value = 2.07% ± 0.23%  </a:t>
                </a:r>
                <a:r>
                  <a:rPr lang="en-US" b="1" dirty="0">
                    <a:solidFill>
                      <a:srgbClr val="FF0000"/>
                    </a:solidFill>
                  </a:rPr>
                  <a:t>(Preliminary!!)</a:t>
                </a:r>
              </a:p>
              <a:p>
                <a:endParaRPr lang="en-US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Espace réservé du contenu 1">
                <a:extLst>
                  <a:ext uri="{FF2B5EF4-FFF2-40B4-BE49-F238E27FC236}">
                    <a16:creationId xmlns:a16="http://schemas.microsoft.com/office/drawing/2014/main" id="{79CF5535-6297-4894-AB42-A5C0506A9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" y="662004"/>
                <a:ext cx="7516615" cy="6195995"/>
              </a:xfrm>
              <a:blipFill>
                <a:blip r:embed="rId2"/>
                <a:stretch>
                  <a:fillRect l="-730" t="-1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0385E81C-D7FE-436F-B3AD-7F2470BAA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694" y="857075"/>
            <a:ext cx="3693142" cy="2057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au 14">
                <a:extLst>
                  <a:ext uri="{FF2B5EF4-FFF2-40B4-BE49-F238E27FC236}">
                    <a16:creationId xmlns:a16="http://schemas.microsoft.com/office/drawing/2014/main" id="{4240D82E-F473-4110-A2E5-19D836A2A7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995717" y="3371665"/>
              <a:ext cx="4887097" cy="2220197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77829">
                      <a:extLst>
                        <a:ext uri="{9D8B030D-6E8A-4147-A177-3AD203B41FA5}">
                          <a16:colId xmlns:a16="http://schemas.microsoft.com/office/drawing/2014/main" val="1567111628"/>
                        </a:ext>
                      </a:extLst>
                    </a:gridCol>
                    <a:gridCol w="1051217">
                      <a:extLst>
                        <a:ext uri="{9D8B030D-6E8A-4147-A177-3AD203B41FA5}">
                          <a16:colId xmlns:a16="http://schemas.microsoft.com/office/drawing/2014/main" val="1201004515"/>
                        </a:ext>
                      </a:extLst>
                    </a:gridCol>
                    <a:gridCol w="882615">
                      <a:extLst>
                        <a:ext uri="{9D8B030D-6E8A-4147-A177-3AD203B41FA5}">
                          <a16:colId xmlns:a16="http://schemas.microsoft.com/office/drawing/2014/main" val="1875778223"/>
                        </a:ext>
                      </a:extLst>
                    </a:gridCol>
                    <a:gridCol w="1149179">
                      <a:extLst>
                        <a:ext uri="{9D8B030D-6E8A-4147-A177-3AD203B41FA5}">
                          <a16:colId xmlns:a16="http://schemas.microsoft.com/office/drawing/2014/main" val="1886184288"/>
                        </a:ext>
                      </a:extLst>
                    </a:gridCol>
                    <a:gridCol w="1126257">
                      <a:extLst>
                        <a:ext uri="{9D8B030D-6E8A-4147-A177-3AD203B41FA5}">
                          <a16:colId xmlns:a16="http://schemas.microsoft.com/office/drawing/2014/main" val="990143179"/>
                        </a:ext>
                      </a:extLst>
                    </a:gridCol>
                  </a:tblGrid>
                  <a:tr h="543797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 err="1"/>
                            <a:t>f#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𝑐𝑎𝑙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/>
                            <a:t> (</a:t>
                          </a:r>
                          <a:r>
                            <a:rPr lang="en-US" sz="1600" dirty="0" err="1"/>
                            <a:t>nW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l-GR" sz="1600" dirty="0"/>
                            <a:t>Ω </a:t>
                          </a:r>
                          <a:r>
                            <a:rPr lang="en-US" sz="1600" dirty="0"/>
                            <a:t>(</a:t>
                          </a:r>
                          <a:r>
                            <a:rPr lang="en-US" sz="1600" dirty="0" err="1"/>
                            <a:t>sr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/>
                            <a:t> (μW/</a:t>
                          </a:r>
                          <a:r>
                            <a:rPr lang="en-US" sz="1600" dirty="0" err="1"/>
                            <a:t>sr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𝑡𝑜𝑡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μ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d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53159900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28e-4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48.82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408.98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46768217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66.43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10e-4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62.59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524.35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5558133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31.86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5.2e-4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61.25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513.16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6844173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16.71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2.6e-4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64.97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527.52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33952739"/>
                      </a:ext>
                    </a:extLst>
                  </a:tr>
                  <a:tr h="32161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8.671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1.3 e-4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66.68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 558.61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25332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au 14">
                <a:extLst>
                  <a:ext uri="{FF2B5EF4-FFF2-40B4-BE49-F238E27FC236}">
                    <a16:creationId xmlns:a16="http://schemas.microsoft.com/office/drawing/2014/main" id="{4240D82E-F473-4110-A2E5-19D836A2A74F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6995717" y="3371665"/>
              <a:ext cx="4887097" cy="2220197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77829">
                      <a:extLst>
                        <a:ext uri="{9D8B030D-6E8A-4147-A177-3AD203B41FA5}">
                          <a16:colId xmlns:a16="http://schemas.microsoft.com/office/drawing/2014/main" val="1567111628"/>
                        </a:ext>
                      </a:extLst>
                    </a:gridCol>
                    <a:gridCol w="1051217">
                      <a:extLst>
                        <a:ext uri="{9D8B030D-6E8A-4147-A177-3AD203B41FA5}">
                          <a16:colId xmlns:a16="http://schemas.microsoft.com/office/drawing/2014/main" val="1201004515"/>
                        </a:ext>
                      </a:extLst>
                    </a:gridCol>
                    <a:gridCol w="882615">
                      <a:extLst>
                        <a:ext uri="{9D8B030D-6E8A-4147-A177-3AD203B41FA5}">
                          <a16:colId xmlns:a16="http://schemas.microsoft.com/office/drawing/2014/main" val="1875778223"/>
                        </a:ext>
                      </a:extLst>
                    </a:gridCol>
                    <a:gridCol w="1149179">
                      <a:extLst>
                        <a:ext uri="{9D8B030D-6E8A-4147-A177-3AD203B41FA5}">
                          <a16:colId xmlns:a16="http://schemas.microsoft.com/office/drawing/2014/main" val="1886184288"/>
                        </a:ext>
                      </a:extLst>
                    </a:gridCol>
                    <a:gridCol w="1126257">
                      <a:extLst>
                        <a:ext uri="{9D8B030D-6E8A-4147-A177-3AD203B41FA5}">
                          <a16:colId xmlns:a16="http://schemas.microsoft.com/office/drawing/2014/main" val="990143179"/>
                        </a:ext>
                      </a:extLst>
                    </a:gridCol>
                  </a:tblGrid>
                  <a:tr h="543797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 err="1"/>
                            <a:t>f#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64740" t="-1124" r="-301156" b="-323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l-GR" sz="1600" dirty="0"/>
                            <a:t>Ω </a:t>
                          </a:r>
                          <a:r>
                            <a:rPr lang="en-US" sz="1600" dirty="0"/>
                            <a:t>(</a:t>
                          </a:r>
                          <a:r>
                            <a:rPr lang="en-US" sz="1600" dirty="0" err="1"/>
                            <a:t>sr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27513" t="-1124" r="-98942" b="-323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34595" t="-1124" r="-1081" b="-3235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31599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28e-4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48.82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408.98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4676821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66.43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10e-4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62.59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524.35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555813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31.86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5.2e-4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61.25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513.16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68441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16.71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2.6e-4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64.97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527.52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3395273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8.671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1.3 e-4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66.68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600" dirty="0"/>
                            <a:t> 558.61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25332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1843105-BF2A-4CBE-8BA0-988C306F92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949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7254922-A614-43A4-977E-435D178F6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camera does not see all the scattered light. It only collects the fraction emitted into its observation cone.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different f#:</a:t>
            </a:r>
          </a:p>
          <a:p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ECDE79-13FB-4A4E-8A34-71F8A302D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LAPP </a:t>
            </a:r>
            <a:r>
              <a:rPr lang="fr-FR" dirty="0" err="1"/>
              <a:t>seminar</a:t>
            </a: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88E809A-4043-4354-BF46-CD5262D09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Losses due to Rayleigh scattering (3/4)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7721287-AC9C-42F9-BFAD-4173672974C9}"/>
              </a:ext>
            </a:extLst>
          </p:cNvPr>
          <p:cNvGrpSpPr/>
          <p:nvPr/>
        </p:nvGrpSpPr>
        <p:grpSpPr>
          <a:xfrm>
            <a:off x="7562224" y="1707395"/>
            <a:ext cx="686212" cy="1619338"/>
            <a:chOff x="5721179" y="938511"/>
            <a:chExt cx="686212" cy="1619338"/>
          </a:xfrm>
        </p:grpSpPr>
        <p:sp>
          <p:nvSpPr>
            <p:cNvPr id="7" name="Organigramme : Connecteur page suivante 6">
              <a:extLst>
                <a:ext uri="{FF2B5EF4-FFF2-40B4-BE49-F238E27FC236}">
                  <a16:creationId xmlns:a16="http://schemas.microsoft.com/office/drawing/2014/main" id="{51436C5D-5685-4097-BA11-FBA5F883AD6F}"/>
                </a:ext>
              </a:extLst>
            </p:cNvPr>
            <p:cNvSpPr/>
            <p:nvPr/>
          </p:nvSpPr>
          <p:spPr>
            <a:xfrm>
              <a:off x="5721179" y="1569308"/>
              <a:ext cx="686212" cy="988541"/>
            </a:xfrm>
            <a:prstGeom prst="flowChartOffpage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rganigramme : Connecteur page suivante 7">
              <a:extLst>
                <a:ext uri="{FF2B5EF4-FFF2-40B4-BE49-F238E27FC236}">
                  <a16:creationId xmlns:a16="http://schemas.microsoft.com/office/drawing/2014/main" id="{266F8E39-80BC-4EDF-AFA7-9CBBCDD11204}"/>
                </a:ext>
              </a:extLst>
            </p:cNvPr>
            <p:cNvSpPr/>
            <p:nvPr/>
          </p:nvSpPr>
          <p:spPr>
            <a:xfrm rot="10800000">
              <a:off x="5721179" y="938511"/>
              <a:ext cx="686212" cy="630796"/>
            </a:xfrm>
            <a:prstGeom prst="flowChartOffpage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0DD4881-B195-49F5-A578-65C13B7C17DD}"/>
              </a:ext>
            </a:extLst>
          </p:cNvPr>
          <p:cNvCxnSpPr/>
          <p:nvPr/>
        </p:nvCxnSpPr>
        <p:spPr>
          <a:xfrm>
            <a:off x="7716683" y="1059268"/>
            <a:ext cx="0" cy="213771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2F73CF5-4B2A-45BA-8386-40E74DFAEB23}"/>
              </a:ext>
            </a:extLst>
          </p:cNvPr>
          <p:cNvCxnSpPr>
            <a:cxnSpLocks/>
          </p:cNvCxnSpPr>
          <p:nvPr/>
        </p:nvCxnSpPr>
        <p:spPr>
          <a:xfrm>
            <a:off x="8056906" y="1794495"/>
            <a:ext cx="0" cy="196209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5854E70-370A-4442-9172-2AF48F5E181A}"/>
              </a:ext>
            </a:extLst>
          </p:cNvPr>
          <p:cNvCxnSpPr>
            <a:cxnSpLocks/>
          </p:cNvCxnSpPr>
          <p:nvPr/>
        </p:nvCxnSpPr>
        <p:spPr>
          <a:xfrm>
            <a:off x="7716683" y="1794495"/>
            <a:ext cx="340223" cy="14024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4457DCC-1022-44A1-BF6E-B927CF8B849C}"/>
              </a:ext>
            </a:extLst>
          </p:cNvPr>
          <p:cNvCxnSpPr>
            <a:cxnSpLocks/>
          </p:cNvCxnSpPr>
          <p:nvPr/>
        </p:nvCxnSpPr>
        <p:spPr>
          <a:xfrm flipH="1">
            <a:off x="7716682" y="1763144"/>
            <a:ext cx="343106" cy="14338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15BF998-D6C9-4814-8A1F-5039CA348DA7}"/>
              </a:ext>
            </a:extLst>
          </p:cNvPr>
          <p:cNvCxnSpPr>
            <a:cxnSpLocks/>
          </p:cNvCxnSpPr>
          <p:nvPr/>
        </p:nvCxnSpPr>
        <p:spPr>
          <a:xfrm flipH="1">
            <a:off x="8588658" y="1658571"/>
            <a:ext cx="36248" cy="17670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3B6C2C0-95BF-4C90-9D34-097D342FD7DE}"/>
              </a:ext>
            </a:extLst>
          </p:cNvPr>
          <p:cNvCxnSpPr>
            <a:cxnSpLocks/>
          </p:cNvCxnSpPr>
          <p:nvPr/>
        </p:nvCxnSpPr>
        <p:spPr>
          <a:xfrm flipH="1" flipV="1">
            <a:off x="4401468" y="2421482"/>
            <a:ext cx="3160756" cy="70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D06CA40-6DA4-4A0B-941D-786616F5DBA5}"/>
              </a:ext>
            </a:extLst>
          </p:cNvPr>
          <p:cNvGrpSpPr/>
          <p:nvPr/>
        </p:nvGrpSpPr>
        <p:grpSpPr>
          <a:xfrm>
            <a:off x="3039139" y="1475200"/>
            <a:ext cx="1362329" cy="1867854"/>
            <a:chOff x="1556951" y="1847335"/>
            <a:chExt cx="927786" cy="116770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1B6F87-E2F8-4B68-ABD0-8201556F15A9}"/>
                </a:ext>
              </a:extLst>
            </p:cNvPr>
            <p:cNvSpPr/>
            <p:nvPr/>
          </p:nvSpPr>
          <p:spPr>
            <a:xfrm>
              <a:off x="1556951" y="1847335"/>
              <a:ext cx="456789" cy="11677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rganigramme : Stockage à accès direct 16">
              <a:extLst>
                <a:ext uri="{FF2B5EF4-FFF2-40B4-BE49-F238E27FC236}">
                  <a16:creationId xmlns:a16="http://schemas.microsoft.com/office/drawing/2014/main" id="{064197CB-D8F9-487B-9C83-1E743A2358A7}"/>
                </a:ext>
              </a:extLst>
            </p:cNvPr>
            <p:cNvSpPr/>
            <p:nvPr/>
          </p:nvSpPr>
          <p:spPr>
            <a:xfrm>
              <a:off x="1947218" y="2146983"/>
              <a:ext cx="537519" cy="568411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F23EA15-7C16-42A0-ACE6-EBE051E32922}"/>
              </a:ext>
            </a:extLst>
          </p:cNvPr>
          <p:cNvCxnSpPr/>
          <p:nvPr/>
        </p:nvCxnSpPr>
        <p:spPr>
          <a:xfrm>
            <a:off x="4457589" y="3246413"/>
            <a:ext cx="29923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54ECAB5-B1C1-49D9-B61B-400B78093C11}"/>
              </a:ext>
            </a:extLst>
          </p:cNvPr>
          <p:cNvCxnSpPr>
            <a:cxnSpLocks/>
          </p:cNvCxnSpPr>
          <p:nvPr/>
        </p:nvCxnSpPr>
        <p:spPr>
          <a:xfrm flipH="1" flipV="1">
            <a:off x="4282927" y="2095740"/>
            <a:ext cx="3279297" cy="38432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BAEB3B5-4A41-4273-AD5C-DD3864D456A5}"/>
              </a:ext>
            </a:extLst>
          </p:cNvPr>
          <p:cNvCxnSpPr>
            <a:cxnSpLocks/>
          </p:cNvCxnSpPr>
          <p:nvPr/>
        </p:nvCxnSpPr>
        <p:spPr>
          <a:xfrm flipH="1">
            <a:off x="4238742" y="2495741"/>
            <a:ext cx="3320602" cy="23079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A610F1DD-8F68-4274-91B2-0B7CEB15DEB0}"/>
              </a:ext>
            </a:extLst>
          </p:cNvPr>
          <p:cNvSpPr txBox="1"/>
          <p:nvPr/>
        </p:nvSpPr>
        <p:spPr>
          <a:xfrm>
            <a:off x="5273442" y="2153525"/>
            <a:ext cx="670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θ</a:t>
            </a:r>
            <a:endParaRPr lang="en-US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E2ABA9-6D40-4F9B-B09B-7FB11B006BAC}"/>
              </a:ext>
            </a:extLst>
          </p:cNvPr>
          <p:cNvSpPr txBox="1"/>
          <p:nvPr/>
        </p:nvSpPr>
        <p:spPr>
          <a:xfrm>
            <a:off x="5275678" y="2363659"/>
            <a:ext cx="670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θ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0E5397F-142A-4909-BF19-DB57F19568D0}"/>
                  </a:ext>
                </a:extLst>
              </p:cNvPr>
              <p:cNvSpPr txBox="1"/>
              <p:nvPr/>
            </p:nvSpPr>
            <p:spPr>
              <a:xfrm>
                <a:off x="344509" y="3553622"/>
                <a:ext cx="7903927" cy="2693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ea typeface="Cambria Math" panose="02040503050406030204" pitchFamily="18" charset="0"/>
                  </a:rPr>
                  <a:t>Entrance pupil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𝐸𝑃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#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𝐸𝑃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000" i="1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ea typeface="Cambria Math" panose="02040503050406030204" pitchFamily="18" charset="0"/>
                  </a:rPr>
                  <a:t>For small angle approximation:</a:t>
                </a:r>
              </a:p>
              <a:p>
                <a:pPr algn="ctr"/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Solid angle:</a:t>
                </a:r>
              </a:p>
              <a:p>
                <a:pPr algn="ctr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000" dirty="0"/>
              </a:p>
              <a:p>
                <a:r>
                  <a:rPr lang="en-US" sz="2000" b="1" dirty="0"/>
                  <a:t>Larger pupil size </a:t>
                </a:r>
                <a:r>
                  <a:rPr lang="en-US" sz="2000" b="1" dirty="0">
                    <a:sym typeface="Wingdings" panose="05000000000000000000" pitchFamily="2" charset="2"/>
                  </a:rPr>
                  <a:t> larger solid angle  more scattered power collected</a:t>
                </a:r>
                <a:endParaRPr lang="en-US" sz="2000" b="1" dirty="0"/>
              </a:p>
            </p:txBody>
          </p:sp>
        </mc:Choice>
        <mc:Fallback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E0E5397F-142A-4909-BF19-DB57F1956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09" y="3553622"/>
                <a:ext cx="7903927" cy="2693238"/>
              </a:xfrm>
              <a:prstGeom prst="rect">
                <a:avLst/>
              </a:prstGeom>
              <a:blipFill>
                <a:blip r:embed="rId2"/>
                <a:stretch>
                  <a:fillRect l="-849" b="-3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199979D-BE89-4778-BE40-75B3150BD656}"/>
              </a:ext>
            </a:extLst>
          </p:cNvPr>
          <p:cNvCxnSpPr/>
          <p:nvPr/>
        </p:nvCxnSpPr>
        <p:spPr>
          <a:xfrm flipH="1">
            <a:off x="4238742" y="1954514"/>
            <a:ext cx="44185" cy="909224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A872063-385C-417E-BAE2-1B83083DE77C}"/>
                  </a:ext>
                </a:extLst>
              </p:cNvPr>
              <p:cNvSpPr txBox="1"/>
              <p:nvPr/>
            </p:nvSpPr>
            <p:spPr>
              <a:xfrm>
                <a:off x="3578609" y="2172747"/>
                <a:ext cx="7892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A872063-385C-417E-BAE2-1B83083DE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609" y="2172747"/>
                <a:ext cx="78927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D8749AD-6452-4198-8000-C0D8E893014E}"/>
                  </a:ext>
                </a:extLst>
              </p:cNvPr>
              <p:cNvSpPr txBox="1"/>
              <p:nvPr/>
            </p:nvSpPr>
            <p:spPr>
              <a:xfrm>
                <a:off x="4949449" y="3256859"/>
                <a:ext cx="1867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=340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D8749AD-6452-4198-8000-C0D8E8930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449" y="3256859"/>
                <a:ext cx="186787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au 26">
                <a:extLst>
                  <a:ext uri="{FF2B5EF4-FFF2-40B4-BE49-F238E27FC236}">
                    <a16:creationId xmlns:a16="http://schemas.microsoft.com/office/drawing/2014/main" id="{4BECBE37-A53E-4C50-B85E-011166195C49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8308629" y="3756588"/>
              <a:ext cx="3045940" cy="2194560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13787">
                      <a:extLst>
                        <a:ext uri="{9D8B030D-6E8A-4147-A177-3AD203B41FA5}">
                          <a16:colId xmlns:a16="http://schemas.microsoft.com/office/drawing/2014/main" val="4180455949"/>
                        </a:ext>
                      </a:extLst>
                    </a:gridCol>
                    <a:gridCol w="1362676">
                      <a:extLst>
                        <a:ext uri="{9D8B030D-6E8A-4147-A177-3AD203B41FA5}">
                          <a16:colId xmlns:a16="http://schemas.microsoft.com/office/drawing/2014/main" val="1201004515"/>
                        </a:ext>
                      </a:extLst>
                    </a:gridCol>
                    <a:gridCol w="1069477">
                      <a:extLst>
                        <a:ext uri="{9D8B030D-6E8A-4147-A177-3AD203B41FA5}">
                          <a16:colId xmlns:a16="http://schemas.microsoft.com/office/drawing/2014/main" val="187577822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err="1"/>
                            <a:t>f#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𝐸𝑃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(mm)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l-GR" dirty="0"/>
                            <a:t>Ω </a:t>
                          </a:r>
                          <a:r>
                            <a:rPr lang="en-US" dirty="0"/>
                            <a:t>(</a:t>
                          </a:r>
                          <a:r>
                            <a:rPr lang="en-US" dirty="0" err="1"/>
                            <a:t>sr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531599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20.6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28e-4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4676821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555813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8.8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5.2e-4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684417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6.3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2.6e-4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3395273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4.4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1.3 e-4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25332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au 26">
                <a:extLst>
                  <a:ext uri="{FF2B5EF4-FFF2-40B4-BE49-F238E27FC236}">
                    <a16:creationId xmlns:a16="http://schemas.microsoft.com/office/drawing/2014/main" id="{4BECBE37-A53E-4C50-B85E-011166195C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6299805"/>
                  </p:ext>
                </p:extLst>
              </p:nvPr>
            </p:nvGraphicFramePr>
            <p:xfrm>
              <a:off x="8308629" y="3756588"/>
              <a:ext cx="3045940" cy="2194560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613787">
                      <a:extLst>
                        <a:ext uri="{9D8B030D-6E8A-4147-A177-3AD203B41FA5}">
                          <a16:colId xmlns:a16="http://schemas.microsoft.com/office/drawing/2014/main" val="4180455949"/>
                        </a:ext>
                      </a:extLst>
                    </a:gridCol>
                    <a:gridCol w="1362676">
                      <a:extLst>
                        <a:ext uri="{9D8B030D-6E8A-4147-A177-3AD203B41FA5}">
                          <a16:colId xmlns:a16="http://schemas.microsoft.com/office/drawing/2014/main" val="1201004515"/>
                        </a:ext>
                      </a:extLst>
                    </a:gridCol>
                    <a:gridCol w="1069477">
                      <a:extLst>
                        <a:ext uri="{9D8B030D-6E8A-4147-A177-3AD203B41FA5}">
                          <a16:colId xmlns:a16="http://schemas.microsoft.com/office/drawing/2014/main" val="187577822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err="1"/>
                            <a:t>f#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45536" t="-8333" r="-79464" b="-5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l-GR" dirty="0"/>
                            <a:t>Ω </a:t>
                          </a:r>
                          <a:r>
                            <a:rPr lang="en-US" dirty="0"/>
                            <a:t>(</a:t>
                          </a:r>
                          <a:r>
                            <a:rPr lang="en-US" dirty="0" err="1"/>
                            <a:t>sr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531599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1.7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20.6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28e-4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4676821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2.8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10e-4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555813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8.8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5.2e-4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684417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5.6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6.3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2.6e-4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3395273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4.4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1.3 e-4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25332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ACFA1F-4004-49A1-A4CC-9E9D74401E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95578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6" id="{4E3ECCE3-432E-4DF6-866C-67970BCE1827}" vid="{A1A311B5-7F62-425A-B0AC-FC26D12B7E4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Présentation6</Template>
  <TotalTime>7061</TotalTime>
  <Words>2837</Words>
  <Application>Microsoft Office PowerPoint</Application>
  <PresentationFormat>Grand écran</PresentationFormat>
  <Paragraphs>564</Paragraphs>
  <Slides>26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Times</vt:lpstr>
      <vt:lpstr>Times New Roman</vt:lpstr>
      <vt:lpstr>Wingdings</vt:lpstr>
      <vt:lpstr>Thème Office</vt:lpstr>
      <vt:lpstr>Low-Loss Cavities for Advanced Virgo+: From the Stable Recycling Cavities to the Output Mode Cleaner</vt:lpstr>
      <vt:lpstr>Table of content</vt:lpstr>
      <vt:lpstr>Introduction</vt:lpstr>
      <vt:lpstr>Stable recycling cavities simulations</vt:lpstr>
      <vt:lpstr>The output mode cleaner of Advanced Virgo+ </vt:lpstr>
      <vt:lpstr>The output mode cleaner (OMC) of AdV+</vt:lpstr>
      <vt:lpstr>OMC losses characterization set-up at the LAPP</vt:lpstr>
      <vt:lpstr>OMC spatial modes</vt:lpstr>
      <vt:lpstr>OMC TEM00 lock and loss calculation</vt:lpstr>
      <vt:lpstr>Investigation of sources of losses in the OMC</vt:lpstr>
      <vt:lpstr>Losses due to backscattered light  (1/4)</vt:lpstr>
      <vt:lpstr>Backscattering for different cavity modes (2/4)</vt:lpstr>
      <vt:lpstr>Backscattered modes power (3/4)</vt:lpstr>
      <vt:lpstr>Model of backscattered light (4/4)</vt:lpstr>
      <vt:lpstr>Présentation PowerPoint</vt:lpstr>
      <vt:lpstr>Losses due to Rayleigh scattering (1/4)</vt:lpstr>
      <vt:lpstr>Losses due to Rayleigh scattering (2/4)</vt:lpstr>
      <vt:lpstr>Losses due to Rayleigh scattering (4/4)</vt:lpstr>
      <vt:lpstr>Losses budget of the OMC  </vt:lpstr>
      <vt:lpstr>Scientific production</vt:lpstr>
      <vt:lpstr>Doctoral training followed</vt:lpstr>
      <vt:lpstr>Third year plan</vt:lpstr>
      <vt:lpstr>Thank you</vt:lpstr>
      <vt:lpstr>Extra slides</vt:lpstr>
      <vt:lpstr>Losses due to Rayleigh scattering</vt:lpstr>
      <vt:lpstr>Losses due to Rayleigh scattering (3/4)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Low-Loss Cavities for Advanced Virgo+: From the Stable Recycling Cavities to the Output Mode Cleaner</dc:title>
  <dc:creator>Ward AMAR</dc:creator>
  <cp:lastModifiedBy>Ward AMAR</cp:lastModifiedBy>
  <cp:revision>116</cp:revision>
  <dcterms:created xsi:type="dcterms:W3CDTF">2026-09-13T14:27:53Z</dcterms:created>
  <dcterms:modified xsi:type="dcterms:W3CDTF">2026-09-18T12:11:26Z</dcterms:modified>
</cp:coreProperties>
</file>