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93" r:id="rId4"/>
    <p:sldMasterId id="214748369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</p:sldIdLst>
  <p:sldSz cy="5143500" cx="9144000"/>
  <p:notesSz cx="6858000" cy="9144000"/>
  <p:embeddedFontLst>
    <p:embeddedFont>
      <p:font typeface="Roboto"/>
      <p:regular r:id="rId77"/>
      <p:bold r:id="rId78"/>
      <p:italic r:id="rId79"/>
      <p:boldItalic r:id="rId80"/>
    </p:embeddedFont>
    <p:embeddedFont>
      <p:font typeface="Montserrat"/>
      <p:regular r:id="rId81"/>
      <p:bold r:id="rId82"/>
      <p:italic r:id="rId83"/>
      <p:boldItalic r:id="rId84"/>
    </p:embeddedFont>
    <p:embeddedFont>
      <p:font typeface="Lato"/>
      <p:regular r:id="rId85"/>
      <p:bold r:id="rId86"/>
      <p:italic r:id="rId87"/>
      <p:boldItalic r:id="rId88"/>
    </p:embeddedFont>
    <p:embeddedFont>
      <p:font typeface="Inter"/>
      <p:regular r:id="rId89"/>
      <p:bold r:id="rId90"/>
      <p:italic r:id="rId91"/>
      <p:boldItalic r:id="rId92"/>
    </p:embeddedFont>
    <p:embeddedFont>
      <p:font typeface="Space Grotesk Light"/>
      <p:regular r:id="rId93"/>
      <p:bold r:id="rId9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Montserrat-boldItalic.fntdata"/><Relationship Id="rId83" Type="http://schemas.openxmlformats.org/officeDocument/2006/relationships/font" Target="fonts/Montserrat-italic.fntdata"/><Relationship Id="rId42" Type="http://schemas.openxmlformats.org/officeDocument/2006/relationships/slide" Target="slides/slide36.xml"/><Relationship Id="rId86" Type="http://schemas.openxmlformats.org/officeDocument/2006/relationships/font" Target="fonts/Lato-bold.fntdata"/><Relationship Id="rId41" Type="http://schemas.openxmlformats.org/officeDocument/2006/relationships/slide" Target="slides/slide35.xml"/><Relationship Id="rId85" Type="http://schemas.openxmlformats.org/officeDocument/2006/relationships/font" Target="fonts/Lato-regular.fntdata"/><Relationship Id="rId44" Type="http://schemas.openxmlformats.org/officeDocument/2006/relationships/slide" Target="slides/slide38.xml"/><Relationship Id="rId88" Type="http://schemas.openxmlformats.org/officeDocument/2006/relationships/font" Target="fonts/Lato-boldItalic.fntdata"/><Relationship Id="rId43" Type="http://schemas.openxmlformats.org/officeDocument/2006/relationships/slide" Target="slides/slide37.xml"/><Relationship Id="rId87" Type="http://schemas.openxmlformats.org/officeDocument/2006/relationships/font" Target="fonts/Lato-italic.fntdata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9" Type="http://schemas.openxmlformats.org/officeDocument/2006/relationships/font" Target="fonts/Inter-regular.fntdata"/><Relationship Id="rId80" Type="http://schemas.openxmlformats.org/officeDocument/2006/relationships/font" Target="fonts/Roboto-boldItalic.fntdata"/><Relationship Id="rId82" Type="http://schemas.openxmlformats.org/officeDocument/2006/relationships/font" Target="fonts/Montserrat-bold.fntdata"/><Relationship Id="rId81" Type="http://schemas.openxmlformats.org/officeDocument/2006/relationships/font" Target="fonts/Montserra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font" Target="fonts/Roboto-regular.fntdata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font" Target="fonts/Roboto-italic.fntdata"/><Relationship Id="rId34" Type="http://schemas.openxmlformats.org/officeDocument/2006/relationships/slide" Target="slides/slide28.xml"/><Relationship Id="rId78" Type="http://schemas.openxmlformats.org/officeDocument/2006/relationships/font" Target="fonts/Roboto-bold.fntdata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94" Type="http://schemas.openxmlformats.org/officeDocument/2006/relationships/font" Target="fonts/SpaceGroteskLight-bold.fntdata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91" Type="http://schemas.openxmlformats.org/officeDocument/2006/relationships/font" Target="fonts/Inter-italic.fntdata"/><Relationship Id="rId90" Type="http://schemas.openxmlformats.org/officeDocument/2006/relationships/font" Target="fonts/Inter-bold.fntdata"/><Relationship Id="rId93" Type="http://schemas.openxmlformats.org/officeDocument/2006/relationships/font" Target="fonts/SpaceGroteskLight-regular.fntdata"/><Relationship Id="rId92" Type="http://schemas.openxmlformats.org/officeDocument/2006/relationships/font" Target="fonts/Inter-boldItalic.fntdata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e8adc71a2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e8adc71a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e8adc71a2d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e8adc71a2d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ee7d7c5200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ee7d7c5200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ee7d7c5200_1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ee7d7c5200_1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ef20398592_0_5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ef20398592_0_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ef522b8f58_0_10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ef522b8f58_0_10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ef20398592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ef20398592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ef20398592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3ef20398592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ef522b8f58_0_1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ef522b8f58_0_1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ef522b8f58_0_9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ef522b8f58_0_9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ef20398592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3ef20398592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ee7d7c5200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ee7d7c5200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3ef522b8f58_0_10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3ef522b8f58_0_10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3ef522b8f58_0_1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3ef522b8f58_0_1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3ef20398592_0_6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3ef20398592_0_6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3ef20398592_0_7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3ef20398592_0_7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3ef20398592_0_8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3ef20398592_0_8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3ef38a5e710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3ef38a5e710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3e8cb7b5e20_0_25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3e8cb7b5e20_0_2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3e8cb7b5e20_0_2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3e8cb7b5e20_0_2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3e8cb7b5e20_0_26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3e8cb7b5e20_0_2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3ef20398592_0_1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3ef20398592_0_1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e8adc71a2d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e8adc71a2d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3ef522b8f58_0_9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3ef522b8f58_0_9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3ef20398592_0_14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3ef20398592_0_1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3ef522b8f58_0_7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3ef522b8f58_0_7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3e8cb7b5e20_0_27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3e8cb7b5e20_0_27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3e8cb7b5e20_0_26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3e8cb7b5e20_0_26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3ef522b8f58_0_8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3ef522b8f58_0_8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3ef20398592_0_5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3" name="Google Shape;1103;g3ef20398592_0_5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3e8cb7b5e20_0_25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3e8cb7b5e20_0_2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3ea2a16d94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Google Shape;1134;g3ea2a16d94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3ef7d8c6e74_2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3ef7d8c6e74_2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ee7d7c5200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ee7d7c5200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3ea2a16d94d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3ea2a16d94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3e8cb7b5e20_0_5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3e8cb7b5e20_0_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g3ef20398592_0_15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6" name="Google Shape;1206;g3ef20398592_0_1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3ef20398592_0_16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3ef20398592_0_16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3ef20398592_0_17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3ef20398592_0_17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3ef20398592_0_18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g3ef20398592_0_18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3ef522b8f5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3ef522b8f5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3ef522b8f58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1" name="Google Shape;1281;g3ef522b8f58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3ef522b8f58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3ef522b8f58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3ef522b8f58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3ef522b8f58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e8adc71a2d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e8adc71a2d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3ef522b8f58_0_5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3ef522b8f58_0_5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3ef522b8f58_0_6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1" name="Google Shape;1441;g3ef522b8f58_0_6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g3ef20398592_0_16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2" name="Google Shape;1482;g3ef20398592_0_1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g3ef20398592_0_19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7" name="Google Shape;1487;g3ef20398592_0_19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3e8cb7b5e20_0_6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Google Shape;1495;g3e8cb7b5e20_0_6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7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g3e8cb7b5e20_0_8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9" name="Google Shape;1549;g3e8cb7b5e20_0_8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g3e8cb7b5e20_0_9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3" name="Google Shape;1603;g3e8cb7b5e20_0_9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g3e8cb7b5e20_0_1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7" name="Google Shape;1657;g3e8cb7b5e20_0_1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3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g3e8cb7b5e20_0_1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5" name="Google Shape;1665;g3e8cb7b5e20_0_1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7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g3e8cb7b5e20_0_13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9" name="Google Shape;1719;g3e8cb7b5e20_0_1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e8adc71a2d_0_4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e8adc71a2d_0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3e8cb7b5e20_0_15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3e8cb7b5e20_0_15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5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g3e8cb7b5e20_0_16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7" name="Google Shape;1827;g3e8cb7b5e20_0_1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3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g3e8cb7b5e20_0_17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5" name="Google Shape;1835;g3e8cb7b5e20_0_17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g3e8cb7b5e20_0_19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3" name="Google Shape;1893;g3e8cb7b5e20_0_19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9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3e8cb7b5e20_0_20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3e8cb7b5e20_0_20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7" name="Shape 2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Google Shape;2008;g3ef522b8f58_0_10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9" name="Google Shape;2009;g3ef522b8f58_0_10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6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g3ef20398592_0_1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8" name="Google Shape;2028;g3ef20398592_0_1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9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g3ef20398592_0_20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1" name="Google Shape;2051;g3ef20398592_0_20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9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g3ef20398592_0_1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1" name="Google Shape;2081;g3ef20398592_0_1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8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g3ef38a5e710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0" name="Google Shape;2100;g3ef38a5e710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ee7d7c5200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ee7d7c5200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2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133;g3e8cb7b5e20_0_2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4" name="Google Shape;2134;g3e8cb7b5e20_0_2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ee7d7c5200_1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ee7d7c5200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ea2a16d94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ea2a16d94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Relationship Id="rId3" Type="http://schemas.openxmlformats.org/officeDocument/2006/relationships/image" Target="../media/image6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1">
  <p:cSld name="TITLE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1400">
                <a:solidFill>
                  <a:schemeClr val="lt1"/>
                </a:solidFill>
              </a:defRPr>
            </a:lvl1pPr>
            <a:lvl2pPr lvl="1">
              <a:buNone/>
              <a:defRPr b="1" sz="1400">
                <a:solidFill>
                  <a:schemeClr val="lt1"/>
                </a:solidFill>
              </a:defRPr>
            </a:lvl2pPr>
            <a:lvl3pPr lvl="2">
              <a:buNone/>
              <a:defRPr b="1" sz="1400">
                <a:solidFill>
                  <a:schemeClr val="lt1"/>
                </a:solidFill>
              </a:defRPr>
            </a:lvl3pPr>
            <a:lvl4pPr lvl="3">
              <a:buNone/>
              <a:defRPr b="1" sz="1400">
                <a:solidFill>
                  <a:schemeClr val="lt1"/>
                </a:solidFill>
              </a:defRPr>
            </a:lvl4pPr>
            <a:lvl5pPr lvl="4">
              <a:buNone/>
              <a:defRPr b="1" sz="1400">
                <a:solidFill>
                  <a:schemeClr val="lt1"/>
                </a:solidFill>
              </a:defRPr>
            </a:lvl5pPr>
            <a:lvl6pPr lvl="5">
              <a:buNone/>
              <a:defRPr b="1" sz="1400">
                <a:solidFill>
                  <a:schemeClr val="lt1"/>
                </a:solidFill>
              </a:defRPr>
            </a:lvl6pPr>
            <a:lvl7pPr lvl="6">
              <a:buNone/>
              <a:defRPr b="1" sz="1400">
                <a:solidFill>
                  <a:schemeClr val="lt1"/>
                </a:solidFill>
              </a:defRPr>
            </a:lvl7pPr>
            <a:lvl8pPr lvl="7">
              <a:buNone/>
              <a:defRPr b="1" sz="1400">
                <a:solidFill>
                  <a:schemeClr val="lt1"/>
                </a:solidFill>
              </a:defRPr>
            </a:lvl8pPr>
            <a:lvl9pPr lvl="8">
              <a:buNone/>
              <a:defRPr b="1" sz="14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2">
  <p:cSld name="TITLE_2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1400">
                <a:solidFill>
                  <a:schemeClr val="lt1"/>
                </a:solidFill>
              </a:defRPr>
            </a:lvl1pPr>
            <a:lvl2pPr lvl="1">
              <a:buNone/>
              <a:defRPr b="1" sz="1400">
                <a:solidFill>
                  <a:schemeClr val="lt1"/>
                </a:solidFill>
              </a:defRPr>
            </a:lvl2pPr>
            <a:lvl3pPr lvl="2">
              <a:buNone/>
              <a:defRPr b="1" sz="1400">
                <a:solidFill>
                  <a:schemeClr val="lt1"/>
                </a:solidFill>
              </a:defRPr>
            </a:lvl3pPr>
            <a:lvl4pPr lvl="3">
              <a:buNone/>
              <a:defRPr b="1" sz="1400">
                <a:solidFill>
                  <a:schemeClr val="lt1"/>
                </a:solidFill>
              </a:defRPr>
            </a:lvl4pPr>
            <a:lvl5pPr lvl="4">
              <a:buNone/>
              <a:defRPr b="1" sz="1400">
                <a:solidFill>
                  <a:schemeClr val="lt1"/>
                </a:solidFill>
              </a:defRPr>
            </a:lvl5pPr>
            <a:lvl6pPr lvl="5">
              <a:buNone/>
              <a:defRPr b="1" sz="1400">
                <a:solidFill>
                  <a:schemeClr val="lt1"/>
                </a:solidFill>
              </a:defRPr>
            </a:lvl6pPr>
            <a:lvl7pPr lvl="6">
              <a:buNone/>
              <a:defRPr b="1" sz="1400">
                <a:solidFill>
                  <a:schemeClr val="lt1"/>
                </a:solidFill>
              </a:defRPr>
            </a:lvl7pPr>
            <a:lvl8pPr lvl="7">
              <a:buNone/>
              <a:defRPr b="1" sz="1400">
                <a:solidFill>
                  <a:schemeClr val="lt1"/>
                </a:solidFill>
              </a:defRPr>
            </a:lvl8pPr>
            <a:lvl9pPr lvl="8">
              <a:buNone/>
              <a:defRPr b="1" sz="14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12">
  <p:cSld name="TITLE_12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1400">
                <a:solidFill>
                  <a:schemeClr val="lt1"/>
                </a:solidFill>
              </a:defRPr>
            </a:lvl1pPr>
            <a:lvl2pPr lvl="1">
              <a:buNone/>
              <a:defRPr b="1" sz="1400">
                <a:solidFill>
                  <a:schemeClr val="lt1"/>
                </a:solidFill>
              </a:defRPr>
            </a:lvl2pPr>
            <a:lvl3pPr lvl="2">
              <a:buNone/>
              <a:defRPr b="1" sz="1400">
                <a:solidFill>
                  <a:schemeClr val="lt1"/>
                </a:solidFill>
              </a:defRPr>
            </a:lvl3pPr>
            <a:lvl4pPr lvl="3">
              <a:buNone/>
              <a:defRPr b="1" sz="1400">
                <a:solidFill>
                  <a:schemeClr val="lt1"/>
                </a:solidFill>
              </a:defRPr>
            </a:lvl4pPr>
            <a:lvl5pPr lvl="4">
              <a:buNone/>
              <a:defRPr b="1" sz="1400">
                <a:solidFill>
                  <a:schemeClr val="lt1"/>
                </a:solidFill>
              </a:defRPr>
            </a:lvl5pPr>
            <a:lvl6pPr lvl="5">
              <a:buNone/>
              <a:defRPr b="1" sz="1400">
                <a:solidFill>
                  <a:schemeClr val="lt1"/>
                </a:solidFill>
              </a:defRPr>
            </a:lvl6pPr>
            <a:lvl7pPr lvl="6">
              <a:buNone/>
              <a:defRPr b="1" sz="1400">
                <a:solidFill>
                  <a:schemeClr val="lt1"/>
                </a:solidFill>
              </a:defRPr>
            </a:lvl7pPr>
            <a:lvl8pPr lvl="7">
              <a:buNone/>
              <a:defRPr b="1" sz="1400">
                <a:solidFill>
                  <a:schemeClr val="lt1"/>
                </a:solidFill>
              </a:defRPr>
            </a:lvl8pPr>
            <a:lvl9pPr lvl="8">
              <a:buNone/>
              <a:defRPr b="1" sz="14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13">
  <p:cSld name="TITLE_13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6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1400">
                <a:solidFill>
                  <a:schemeClr val="lt1"/>
                </a:solidFill>
              </a:defRPr>
            </a:lvl1pPr>
            <a:lvl2pPr lvl="1">
              <a:buNone/>
              <a:defRPr b="1" sz="1400">
                <a:solidFill>
                  <a:schemeClr val="lt1"/>
                </a:solidFill>
              </a:defRPr>
            </a:lvl2pPr>
            <a:lvl3pPr lvl="2">
              <a:buNone/>
              <a:defRPr b="1" sz="1400">
                <a:solidFill>
                  <a:schemeClr val="lt1"/>
                </a:solidFill>
              </a:defRPr>
            </a:lvl3pPr>
            <a:lvl4pPr lvl="3">
              <a:buNone/>
              <a:defRPr b="1" sz="1400">
                <a:solidFill>
                  <a:schemeClr val="lt1"/>
                </a:solidFill>
              </a:defRPr>
            </a:lvl4pPr>
            <a:lvl5pPr lvl="4">
              <a:buNone/>
              <a:defRPr b="1" sz="1400">
                <a:solidFill>
                  <a:schemeClr val="lt1"/>
                </a:solidFill>
              </a:defRPr>
            </a:lvl5pPr>
            <a:lvl6pPr lvl="5">
              <a:buNone/>
              <a:defRPr b="1" sz="1400">
                <a:solidFill>
                  <a:schemeClr val="lt1"/>
                </a:solidFill>
              </a:defRPr>
            </a:lvl6pPr>
            <a:lvl7pPr lvl="6">
              <a:buNone/>
              <a:defRPr b="1" sz="1400">
                <a:solidFill>
                  <a:schemeClr val="lt1"/>
                </a:solidFill>
              </a:defRPr>
            </a:lvl7pPr>
            <a:lvl8pPr lvl="7">
              <a:buNone/>
              <a:defRPr b="1" sz="1400">
                <a:solidFill>
                  <a:schemeClr val="lt1"/>
                </a:solidFill>
              </a:defRPr>
            </a:lvl8pPr>
            <a:lvl9pPr lvl="8">
              <a:buNone/>
              <a:defRPr b="1" sz="14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14">
  <p:cSld name="TITLE_14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1400">
                <a:solidFill>
                  <a:schemeClr val="lt1"/>
                </a:solidFill>
              </a:defRPr>
            </a:lvl1pPr>
            <a:lvl2pPr lvl="1">
              <a:buNone/>
              <a:defRPr b="1" sz="1400">
                <a:solidFill>
                  <a:schemeClr val="lt1"/>
                </a:solidFill>
              </a:defRPr>
            </a:lvl2pPr>
            <a:lvl3pPr lvl="2">
              <a:buNone/>
              <a:defRPr b="1" sz="1400">
                <a:solidFill>
                  <a:schemeClr val="lt1"/>
                </a:solidFill>
              </a:defRPr>
            </a:lvl3pPr>
            <a:lvl4pPr lvl="3">
              <a:buNone/>
              <a:defRPr b="1" sz="1400">
                <a:solidFill>
                  <a:schemeClr val="lt1"/>
                </a:solidFill>
              </a:defRPr>
            </a:lvl4pPr>
            <a:lvl5pPr lvl="4">
              <a:buNone/>
              <a:defRPr b="1" sz="1400">
                <a:solidFill>
                  <a:schemeClr val="lt1"/>
                </a:solidFill>
              </a:defRPr>
            </a:lvl5pPr>
            <a:lvl6pPr lvl="5">
              <a:buNone/>
              <a:defRPr b="1" sz="1400">
                <a:solidFill>
                  <a:schemeClr val="lt1"/>
                </a:solidFill>
              </a:defRPr>
            </a:lvl6pPr>
            <a:lvl7pPr lvl="6">
              <a:buNone/>
              <a:defRPr b="1" sz="1400">
                <a:solidFill>
                  <a:schemeClr val="lt1"/>
                </a:solidFill>
              </a:defRPr>
            </a:lvl7pPr>
            <a:lvl8pPr lvl="7">
              <a:buNone/>
              <a:defRPr b="1" sz="1400">
                <a:solidFill>
                  <a:schemeClr val="lt1"/>
                </a:solidFill>
              </a:defRPr>
            </a:lvl8pPr>
            <a:lvl9pPr lvl="8">
              <a:buNone/>
              <a:defRPr b="1" sz="14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15">
  <p:cSld name="TITLE_15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8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1400">
                <a:solidFill>
                  <a:schemeClr val="lt1"/>
                </a:solidFill>
              </a:defRPr>
            </a:lvl1pPr>
            <a:lvl2pPr lvl="1">
              <a:buNone/>
              <a:defRPr b="1" sz="1400">
                <a:solidFill>
                  <a:schemeClr val="lt1"/>
                </a:solidFill>
              </a:defRPr>
            </a:lvl2pPr>
            <a:lvl3pPr lvl="2">
              <a:buNone/>
              <a:defRPr b="1" sz="1400">
                <a:solidFill>
                  <a:schemeClr val="lt1"/>
                </a:solidFill>
              </a:defRPr>
            </a:lvl3pPr>
            <a:lvl4pPr lvl="3">
              <a:buNone/>
              <a:defRPr b="1" sz="1400">
                <a:solidFill>
                  <a:schemeClr val="lt1"/>
                </a:solidFill>
              </a:defRPr>
            </a:lvl4pPr>
            <a:lvl5pPr lvl="4">
              <a:buNone/>
              <a:defRPr b="1" sz="1400">
                <a:solidFill>
                  <a:schemeClr val="lt1"/>
                </a:solidFill>
              </a:defRPr>
            </a:lvl5pPr>
            <a:lvl6pPr lvl="5">
              <a:buNone/>
              <a:defRPr b="1" sz="1400">
                <a:solidFill>
                  <a:schemeClr val="lt1"/>
                </a:solidFill>
              </a:defRPr>
            </a:lvl6pPr>
            <a:lvl7pPr lvl="6">
              <a:buNone/>
              <a:defRPr b="1" sz="1400">
                <a:solidFill>
                  <a:schemeClr val="lt1"/>
                </a:solidFill>
              </a:defRPr>
            </a:lvl7pPr>
            <a:lvl8pPr lvl="7">
              <a:buNone/>
              <a:defRPr b="1" sz="1400">
                <a:solidFill>
                  <a:schemeClr val="lt1"/>
                </a:solidFill>
              </a:defRPr>
            </a:lvl8pPr>
            <a:lvl9pPr lvl="8">
              <a:buNone/>
              <a:defRPr b="1" sz="14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16">
  <p:cSld name="TITLE_16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9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1400">
                <a:solidFill>
                  <a:schemeClr val="lt1"/>
                </a:solidFill>
              </a:defRPr>
            </a:lvl1pPr>
            <a:lvl2pPr lvl="1">
              <a:buNone/>
              <a:defRPr b="1" sz="1400">
                <a:solidFill>
                  <a:schemeClr val="lt1"/>
                </a:solidFill>
              </a:defRPr>
            </a:lvl2pPr>
            <a:lvl3pPr lvl="2">
              <a:buNone/>
              <a:defRPr b="1" sz="1400">
                <a:solidFill>
                  <a:schemeClr val="lt1"/>
                </a:solidFill>
              </a:defRPr>
            </a:lvl3pPr>
            <a:lvl4pPr lvl="3">
              <a:buNone/>
              <a:defRPr b="1" sz="1400">
                <a:solidFill>
                  <a:schemeClr val="lt1"/>
                </a:solidFill>
              </a:defRPr>
            </a:lvl4pPr>
            <a:lvl5pPr lvl="4">
              <a:buNone/>
              <a:defRPr b="1" sz="1400">
                <a:solidFill>
                  <a:schemeClr val="lt1"/>
                </a:solidFill>
              </a:defRPr>
            </a:lvl5pPr>
            <a:lvl6pPr lvl="5">
              <a:buNone/>
              <a:defRPr b="1" sz="1400">
                <a:solidFill>
                  <a:schemeClr val="lt1"/>
                </a:solidFill>
              </a:defRPr>
            </a:lvl6pPr>
            <a:lvl7pPr lvl="6">
              <a:buNone/>
              <a:defRPr b="1" sz="1400">
                <a:solidFill>
                  <a:schemeClr val="lt1"/>
                </a:solidFill>
              </a:defRPr>
            </a:lvl7pPr>
            <a:lvl8pPr lvl="7">
              <a:buNone/>
              <a:defRPr b="1" sz="1400">
                <a:solidFill>
                  <a:schemeClr val="lt1"/>
                </a:solidFill>
              </a:defRPr>
            </a:lvl8pPr>
            <a:lvl9pPr lvl="8">
              <a:buNone/>
              <a:defRPr b="1" sz="14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17">
  <p:cSld name="TITLE_17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0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1400">
                <a:solidFill>
                  <a:schemeClr val="lt1"/>
                </a:solidFill>
              </a:defRPr>
            </a:lvl1pPr>
            <a:lvl2pPr lvl="1">
              <a:buNone/>
              <a:defRPr b="1" sz="1400">
                <a:solidFill>
                  <a:schemeClr val="lt1"/>
                </a:solidFill>
              </a:defRPr>
            </a:lvl2pPr>
            <a:lvl3pPr lvl="2">
              <a:buNone/>
              <a:defRPr b="1" sz="1400">
                <a:solidFill>
                  <a:schemeClr val="lt1"/>
                </a:solidFill>
              </a:defRPr>
            </a:lvl3pPr>
            <a:lvl4pPr lvl="3">
              <a:buNone/>
              <a:defRPr b="1" sz="1400">
                <a:solidFill>
                  <a:schemeClr val="lt1"/>
                </a:solidFill>
              </a:defRPr>
            </a:lvl4pPr>
            <a:lvl5pPr lvl="4">
              <a:buNone/>
              <a:defRPr b="1" sz="1400">
                <a:solidFill>
                  <a:schemeClr val="lt1"/>
                </a:solidFill>
              </a:defRPr>
            </a:lvl5pPr>
            <a:lvl6pPr lvl="5">
              <a:buNone/>
              <a:defRPr b="1" sz="1400">
                <a:solidFill>
                  <a:schemeClr val="lt1"/>
                </a:solidFill>
              </a:defRPr>
            </a:lvl6pPr>
            <a:lvl7pPr lvl="6">
              <a:buNone/>
              <a:defRPr b="1" sz="1400">
                <a:solidFill>
                  <a:schemeClr val="lt1"/>
                </a:solidFill>
              </a:defRPr>
            </a:lvl7pPr>
            <a:lvl8pPr lvl="7">
              <a:buNone/>
              <a:defRPr b="1" sz="1400">
                <a:solidFill>
                  <a:schemeClr val="lt1"/>
                </a:solidFill>
              </a:defRPr>
            </a:lvl8pPr>
            <a:lvl9pPr lvl="8">
              <a:buNone/>
              <a:defRPr b="1" sz="14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18">
  <p:cSld name="TITLE_18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1400">
                <a:solidFill>
                  <a:schemeClr val="lt1"/>
                </a:solidFill>
              </a:defRPr>
            </a:lvl1pPr>
            <a:lvl2pPr lvl="1">
              <a:buNone/>
              <a:defRPr b="1" sz="1400">
                <a:solidFill>
                  <a:schemeClr val="lt1"/>
                </a:solidFill>
              </a:defRPr>
            </a:lvl2pPr>
            <a:lvl3pPr lvl="2">
              <a:buNone/>
              <a:defRPr b="1" sz="1400">
                <a:solidFill>
                  <a:schemeClr val="lt1"/>
                </a:solidFill>
              </a:defRPr>
            </a:lvl3pPr>
            <a:lvl4pPr lvl="3">
              <a:buNone/>
              <a:defRPr b="1" sz="1400">
                <a:solidFill>
                  <a:schemeClr val="lt1"/>
                </a:solidFill>
              </a:defRPr>
            </a:lvl4pPr>
            <a:lvl5pPr lvl="4">
              <a:buNone/>
              <a:defRPr b="1" sz="1400">
                <a:solidFill>
                  <a:schemeClr val="lt1"/>
                </a:solidFill>
              </a:defRPr>
            </a:lvl5pPr>
            <a:lvl6pPr lvl="5">
              <a:buNone/>
              <a:defRPr b="1" sz="1400">
                <a:solidFill>
                  <a:schemeClr val="lt1"/>
                </a:solidFill>
              </a:defRPr>
            </a:lvl6pPr>
            <a:lvl7pPr lvl="6">
              <a:buNone/>
              <a:defRPr b="1" sz="1400">
                <a:solidFill>
                  <a:schemeClr val="lt1"/>
                </a:solidFill>
              </a:defRPr>
            </a:lvl7pPr>
            <a:lvl8pPr lvl="7">
              <a:buNone/>
              <a:defRPr b="1" sz="1400">
                <a:solidFill>
                  <a:schemeClr val="lt1"/>
                </a:solidFill>
              </a:defRPr>
            </a:lvl8pPr>
            <a:lvl9pPr lvl="8">
              <a:buNone/>
              <a:defRPr b="1" sz="14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19">
  <p:cSld name="TITLE_19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1400">
                <a:solidFill>
                  <a:schemeClr val="lt1"/>
                </a:solidFill>
              </a:defRPr>
            </a:lvl1pPr>
            <a:lvl2pPr lvl="1">
              <a:buNone/>
              <a:defRPr b="1" sz="1400">
                <a:solidFill>
                  <a:schemeClr val="lt1"/>
                </a:solidFill>
              </a:defRPr>
            </a:lvl2pPr>
            <a:lvl3pPr lvl="2">
              <a:buNone/>
              <a:defRPr b="1" sz="1400">
                <a:solidFill>
                  <a:schemeClr val="lt1"/>
                </a:solidFill>
              </a:defRPr>
            </a:lvl3pPr>
            <a:lvl4pPr lvl="3">
              <a:buNone/>
              <a:defRPr b="1" sz="1400">
                <a:solidFill>
                  <a:schemeClr val="lt1"/>
                </a:solidFill>
              </a:defRPr>
            </a:lvl4pPr>
            <a:lvl5pPr lvl="4">
              <a:buNone/>
              <a:defRPr b="1" sz="1400">
                <a:solidFill>
                  <a:schemeClr val="lt1"/>
                </a:solidFill>
              </a:defRPr>
            </a:lvl5pPr>
            <a:lvl6pPr lvl="5">
              <a:buNone/>
              <a:defRPr b="1" sz="1400">
                <a:solidFill>
                  <a:schemeClr val="lt1"/>
                </a:solidFill>
              </a:defRPr>
            </a:lvl6pPr>
            <a:lvl7pPr lvl="6">
              <a:buNone/>
              <a:defRPr b="1" sz="1400">
                <a:solidFill>
                  <a:schemeClr val="lt1"/>
                </a:solidFill>
              </a:defRPr>
            </a:lvl7pPr>
            <a:lvl8pPr lvl="7">
              <a:buNone/>
              <a:defRPr b="1" sz="1400">
                <a:solidFill>
                  <a:schemeClr val="lt1"/>
                </a:solidFill>
              </a:defRPr>
            </a:lvl8pPr>
            <a:lvl9pPr lvl="8">
              <a:buNone/>
              <a:defRPr b="1" sz="14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20">
  <p:cSld name="TITLE_20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3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1400">
                <a:solidFill>
                  <a:schemeClr val="lt1"/>
                </a:solidFill>
              </a:defRPr>
            </a:lvl1pPr>
            <a:lvl2pPr lvl="1">
              <a:buNone/>
              <a:defRPr b="1" sz="1400">
                <a:solidFill>
                  <a:schemeClr val="lt1"/>
                </a:solidFill>
              </a:defRPr>
            </a:lvl2pPr>
            <a:lvl3pPr lvl="2">
              <a:buNone/>
              <a:defRPr b="1" sz="1400">
                <a:solidFill>
                  <a:schemeClr val="lt1"/>
                </a:solidFill>
              </a:defRPr>
            </a:lvl3pPr>
            <a:lvl4pPr lvl="3">
              <a:buNone/>
              <a:defRPr b="1" sz="1400">
                <a:solidFill>
                  <a:schemeClr val="lt1"/>
                </a:solidFill>
              </a:defRPr>
            </a:lvl4pPr>
            <a:lvl5pPr lvl="4">
              <a:buNone/>
              <a:defRPr b="1" sz="1400">
                <a:solidFill>
                  <a:schemeClr val="lt1"/>
                </a:solidFill>
              </a:defRPr>
            </a:lvl5pPr>
            <a:lvl6pPr lvl="5">
              <a:buNone/>
              <a:defRPr b="1" sz="1400">
                <a:solidFill>
                  <a:schemeClr val="lt1"/>
                </a:solidFill>
              </a:defRPr>
            </a:lvl6pPr>
            <a:lvl7pPr lvl="6">
              <a:buNone/>
              <a:defRPr b="1" sz="1400">
                <a:solidFill>
                  <a:schemeClr val="lt1"/>
                </a:solidFill>
              </a:defRPr>
            </a:lvl7pPr>
            <a:lvl8pPr lvl="7">
              <a:buNone/>
              <a:defRPr b="1" sz="1400">
                <a:solidFill>
                  <a:schemeClr val="lt1"/>
                </a:solidFill>
              </a:defRPr>
            </a:lvl8pPr>
            <a:lvl9pPr lvl="8">
              <a:buNone/>
              <a:defRPr b="1" sz="14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21">
  <p:cSld name="TITLE_2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1400">
                <a:solidFill>
                  <a:schemeClr val="lt1"/>
                </a:solidFill>
              </a:defRPr>
            </a:lvl1pPr>
            <a:lvl2pPr lvl="1">
              <a:buNone/>
              <a:defRPr b="1" sz="1400">
                <a:solidFill>
                  <a:schemeClr val="lt1"/>
                </a:solidFill>
              </a:defRPr>
            </a:lvl2pPr>
            <a:lvl3pPr lvl="2">
              <a:buNone/>
              <a:defRPr b="1" sz="1400">
                <a:solidFill>
                  <a:schemeClr val="lt1"/>
                </a:solidFill>
              </a:defRPr>
            </a:lvl3pPr>
            <a:lvl4pPr lvl="3">
              <a:buNone/>
              <a:defRPr b="1" sz="1400">
                <a:solidFill>
                  <a:schemeClr val="lt1"/>
                </a:solidFill>
              </a:defRPr>
            </a:lvl4pPr>
            <a:lvl5pPr lvl="4">
              <a:buNone/>
              <a:defRPr b="1" sz="1400">
                <a:solidFill>
                  <a:schemeClr val="lt1"/>
                </a:solidFill>
              </a:defRPr>
            </a:lvl5pPr>
            <a:lvl6pPr lvl="5">
              <a:buNone/>
              <a:defRPr b="1" sz="1400">
                <a:solidFill>
                  <a:schemeClr val="lt1"/>
                </a:solidFill>
              </a:defRPr>
            </a:lvl6pPr>
            <a:lvl7pPr lvl="6">
              <a:buNone/>
              <a:defRPr b="1" sz="1400">
                <a:solidFill>
                  <a:schemeClr val="lt1"/>
                </a:solidFill>
              </a:defRPr>
            </a:lvl7pPr>
            <a:lvl8pPr lvl="7">
              <a:buNone/>
              <a:defRPr b="1" sz="1400">
                <a:solidFill>
                  <a:schemeClr val="lt1"/>
                </a:solidFill>
              </a:defRPr>
            </a:lvl8pPr>
            <a:lvl9pPr lvl="8">
              <a:buNone/>
              <a:defRPr b="1" sz="14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22">
  <p:cSld name="TITLE_22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1400">
                <a:solidFill>
                  <a:schemeClr val="lt1"/>
                </a:solidFill>
              </a:defRPr>
            </a:lvl1pPr>
            <a:lvl2pPr lvl="1">
              <a:buNone/>
              <a:defRPr b="1" sz="1400">
                <a:solidFill>
                  <a:schemeClr val="lt1"/>
                </a:solidFill>
              </a:defRPr>
            </a:lvl2pPr>
            <a:lvl3pPr lvl="2">
              <a:buNone/>
              <a:defRPr b="1" sz="1400">
                <a:solidFill>
                  <a:schemeClr val="lt1"/>
                </a:solidFill>
              </a:defRPr>
            </a:lvl3pPr>
            <a:lvl4pPr lvl="3">
              <a:buNone/>
              <a:defRPr b="1" sz="1400">
                <a:solidFill>
                  <a:schemeClr val="lt1"/>
                </a:solidFill>
              </a:defRPr>
            </a:lvl4pPr>
            <a:lvl5pPr lvl="4">
              <a:buNone/>
              <a:defRPr b="1" sz="1400">
                <a:solidFill>
                  <a:schemeClr val="lt1"/>
                </a:solidFill>
              </a:defRPr>
            </a:lvl5pPr>
            <a:lvl6pPr lvl="5">
              <a:buNone/>
              <a:defRPr b="1" sz="1400">
                <a:solidFill>
                  <a:schemeClr val="lt1"/>
                </a:solidFill>
              </a:defRPr>
            </a:lvl6pPr>
            <a:lvl7pPr lvl="6">
              <a:buNone/>
              <a:defRPr b="1" sz="1400">
                <a:solidFill>
                  <a:schemeClr val="lt1"/>
                </a:solidFill>
              </a:defRPr>
            </a:lvl7pPr>
            <a:lvl8pPr lvl="7">
              <a:buNone/>
              <a:defRPr b="1" sz="1400">
                <a:solidFill>
                  <a:schemeClr val="lt1"/>
                </a:solidFill>
              </a:defRPr>
            </a:lvl8pPr>
            <a:lvl9pPr lvl="8">
              <a:buNone/>
              <a:defRPr b="1" sz="14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23">
  <p:cSld name="TITLE_23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6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1400">
                <a:solidFill>
                  <a:schemeClr val="lt1"/>
                </a:solidFill>
              </a:defRPr>
            </a:lvl1pPr>
            <a:lvl2pPr lvl="1">
              <a:buNone/>
              <a:defRPr b="1" sz="1400">
                <a:solidFill>
                  <a:schemeClr val="lt1"/>
                </a:solidFill>
              </a:defRPr>
            </a:lvl2pPr>
            <a:lvl3pPr lvl="2">
              <a:buNone/>
              <a:defRPr b="1" sz="1400">
                <a:solidFill>
                  <a:schemeClr val="lt1"/>
                </a:solidFill>
              </a:defRPr>
            </a:lvl3pPr>
            <a:lvl4pPr lvl="3">
              <a:buNone/>
              <a:defRPr b="1" sz="1400">
                <a:solidFill>
                  <a:schemeClr val="lt1"/>
                </a:solidFill>
              </a:defRPr>
            </a:lvl4pPr>
            <a:lvl5pPr lvl="4">
              <a:buNone/>
              <a:defRPr b="1" sz="1400">
                <a:solidFill>
                  <a:schemeClr val="lt1"/>
                </a:solidFill>
              </a:defRPr>
            </a:lvl5pPr>
            <a:lvl6pPr lvl="5">
              <a:buNone/>
              <a:defRPr b="1" sz="1400">
                <a:solidFill>
                  <a:schemeClr val="lt1"/>
                </a:solidFill>
              </a:defRPr>
            </a:lvl6pPr>
            <a:lvl7pPr lvl="6">
              <a:buNone/>
              <a:defRPr b="1" sz="1400">
                <a:solidFill>
                  <a:schemeClr val="lt1"/>
                </a:solidFill>
              </a:defRPr>
            </a:lvl7pPr>
            <a:lvl8pPr lvl="7">
              <a:buNone/>
              <a:defRPr b="1" sz="1400">
                <a:solidFill>
                  <a:schemeClr val="lt1"/>
                </a:solidFill>
              </a:defRPr>
            </a:lvl8pPr>
            <a:lvl9pPr lvl="8">
              <a:buNone/>
              <a:defRPr b="1" sz="14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8">
  <p:cSld name="TITLE_8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1400">
                <a:solidFill>
                  <a:schemeClr val="lt1"/>
                </a:solidFill>
              </a:defRPr>
            </a:lvl1pPr>
            <a:lvl2pPr lvl="1">
              <a:buNone/>
              <a:defRPr b="1" sz="1400">
                <a:solidFill>
                  <a:schemeClr val="lt1"/>
                </a:solidFill>
              </a:defRPr>
            </a:lvl2pPr>
            <a:lvl3pPr lvl="2">
              <a:buNone/>
              <a:defRPr b="1" sz="1400">
                <a:solidFill>
                  <a:schemeClr val="lt1"/>
                </a:solidFill>
              </a:defRPr>
            </a:lvl3pPr>
            <a:lvl4pPr lvl="3">
              <a:buNone/>
              <a:defRPr b="1" sz="1400">
                <a:solidFill>
                  <a:schemeClr val="lt1"/>
                </a:solidFill>
              </a:defRPr>
            </a:lvl4pPr>
            <a:lvl5pPr lvl="4">
              <a:buNone/>
              <a:defRPr b="1" sz="1400">
                <a:solidFill>
                  <a:schemeClr val="lt1"/>
                </a:solidFill>
              </a:defRPr>
            </a:lvl5pPr>
            <a:lvl6pPr lvl="5">
              <a:buNone/>
              <a:defRPr b="1" sz="1400">
                <a:solidFill>
                  <a:schemeClr val="lt1"/>
                </a:solidFill>
              </a:defRPr>
            </a:lvl6pPr>
            <a:lvl7pPr lvl="6">
              <a:buNone/>
              <a:defRPr b="1" sz="1400">
                <a:solidFill>
                  <a:schemeClr val="lt1"/>
                </a:solidFill>
              </a:defRPr>
            </a:lvl7pPr>
            <a:lvl8pPr lvl="7">
              <a:buNone/>
              <a:defRPr b="1" sz="1400">
                <a:solidFill>
                  <a:schemeClr val="lt1"/>
                </a:solidFill>
              </a:defRPr>
            </a:lvl8pPr>
            <a:lvl9pPr lvl="8">
              <a:buNone/>
              <a:defRPr b="1" sz="14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5">
  <p:cSld name="TITLE_5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8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1400">
                <a:solidFill>
                  <a:schemeClr val="lt1"/>
                </a:solidFill>
              </a:defRPr>
            </a:lvl1pPr>
            <a:lvl2pPr lvl="1">
              <a:buNone/>
              <a:defRPr b="1" sz="1400">
                <a:solidFill>
                  <a:schemeClr val="lt1"/>
                </a:solidFill>
              </a:defRPr>
            </a:lvl2pPr>
            <a:lvl3pPr lvl="2">
              <a:buNone/>
              <a:defRPr b="1" sz="1400">
                <a:solidFill>
                  <a:schemeClr val="lt1"/>
                </a:solidFill>
              </a:defRPr>
            </a:lvl3pPr>
            <a:lvl4pPr lvl="3">
              <a:buNone/>
              <a:defRPr b="1" sz="1400">
                <a:solidFill>
                  <a:schemeClr val="lt1"/>
                </a:solidFill>
              </a:defRPr>
            </a:lvl4pPr>
            <a:lvl5pPr lvl="4">
              <a:buNone/>
              <a:defRPr b="1" sz="1400">
                <a:solidFill>
                  <a:schemeClr val="lt1"/>
                </a:solidFill>
              </a:defRPr>
            </a:lvl5pPr>
            <a:lvl6pPr lvl="5">
              <a:buNone/>
              <a:defRPr b="1" sz="1400">
                <a:solidFill>
                  <a:schemeClr val="lt1"/>
                </a:solidFill>
              </a:defRPr>
            </a:lvl6pPr>
            <a:lvl7pPr lvl="6">
              <a:buNone/>
              <a:defRPr b="1" sz="1400">
                <a:solidFill>
                  <a:schemeClr val="lt1"/>
                </a:solidFill>
              </a:defRPr>
            </a:lvl7pPr>
            <a:lvl8pPr lvl="7">
              <a:buNone/>
              <a:defRPr b="1" sz="1400">
                <a:solidFill>
                  <a:schemeClr val="lt1"/>
                </a:solidFill>
              </a:defRPr>
            </a:lvl8pPr>
            <a:lvl9pPr lvl="8">
              <a:buNone/>
              <a:defRPr b="1" sz="14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9">
  <p:cSld name="TITLE_9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9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1400">
                <a:solidFill>
                  <a:schemeClr val="lt1"/>
                </a:solidFill>
              </a:defRPr>
            </a:lvl1pPr>
            <a:lvl2pPr lvl="1">
              <a:buNone/>
              <a:defRPr b="1" sz="1400">
                <a:solidFill>
                  <a:schemeClr val="lt1"/>
                </a:solidFill>
              </a:defRPr>
            </a:lvl2pPr>
            <a:lvl3pPr lvl="2">
              <a:buNone/>
              <a:defRPr b="1" sz="1400">
                <a:solidFill>
                  <a:schemeClr val="lt1"/>
                </a:solidFill>
              </a:defRPr>
            </a:lvl3pPr>
            <a:lvl4pPr lvl="3">
              <a:buNone/>
              <a:defRPr b="1" sz="1400">
                <a:solidFill>
                  <a:schemeClr val="lt1"/>
                </a:solidFill>
              </a:defRPr>
            </a:lvl4pPr>
            <a:lvl5pPr lvl="4">
              <a:buNone/>
              <a:defRPr b="1" sz="1400">
                <a:solidFill>
                  <a:schemeClr val="lt1"/>
                </a:solidFill>
              </a:defRPr>
            </a:lvl5pPr>
            <a:lvl6pPr lvl="5">
              <a:buNone/>
              <a:defRPr b="1" sz="1400">
                <a:solidFill>
                  <a:schemeClr val="lt1"/>
                </a:solidFill>
              </a:defRPr>
            </a:lvl6pPr>
            <a:lvl7pPr lvl="6">
              <a:buNone/>
              <a:defRPr b="1" sz="1400">
                <a:solidFill>
                  <a:schemeClr val="lt1"/>
                </a:solidFill>
              </a:defRPr>
            </a:lvl7pPr>
            <a:lvl8pPr lvl="7">
              <a:buNone/>
              <a:defRPr b="1" sz="1400">
                <a:solidFill>
                  <a:schemeClr val="lt1"/>
                </a:solidFill>
              </a:defRPr>
            </a:lvl8pPr>
            <a:lvl9pPr lvl="8">
              <a:buNone/>
              <a:defRPr b="1" sz="14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3">
  <p:cSld name="TITLE_24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0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1400">
                <a:solidFill>
                  <a:schemeClr val="lt1"/>
                </a:solidFill>
              </a:defRPr>
            </a:lvl1pPr>
            <a:lvl2pPr lvl="1">
              <a:buNone/>
              <a:defRPr b="1" sz="1400">
                <a:solidFill>
                  <a:schemeClr val="lt1"/>
                </a:solidFill>
              </a:defRPr>
            </a:lvl2pPr>
            <a:lvl3pPr lvl="2">
              <a:buNone/>
              <a:defRPr b="1" sz="1400">
                <a:solidFill>
                  <a:schemeClr val="lt1"/>
                </a:solidFill>
              </a:defRPr>
            </a:lvl3pPr>
            <a:lvl4pPr lvl="3">
              <a:buNone/>
              <a:defRPr b="1" sz="1400">
                <a:solidFill>
                  <a:schemeClr val="lt1"/>
                </a:solidFill>
              </a:defRPr>
            </a:lvl4pPr>
            <a:lvl5pPr lvl="4">
              <a:buNone/>
              <a:defRPr b="1" sz="1400">
                <a:solidFill>
                  <a:schemeClr val="lt1"/>
                </a:solidFill>
              </a:defRPr>
            </a:lvl5pPr>
            <a:lvl6pPr lvl="5">
              <a:buNone/>
              <a:defRPr b="1" sz="1400">
                <a:solidFill>
                  <a:schemeClr val="lt1"/>
                </a:solidFill>
              </a:defRPr>
            </a:lvl6pPr>
            <a:lvl7pPr lvl="6">
              <a:buNone/>
              <a:defRPr b="1" sz="1400">
                <a:solidFill>
                  <a:schemeClr val="lt1"/>
                </a:solidFill>
              </a:defRPr>
            </a:lvl7pPr>
            <a:lvl8pPr lvl="7">
              <a:buNone/>
              <a:defRPr b="1" sz="1400">
                <a:solidFill>
                  <a:schemeClr val="lt1"/>
                </a:solidFill>
              </a:defRPr>
            </a:lvl8pPr>
            <a:lvl9pPr lvl="8">
              <a:buNone/>
              <a:defRPr b="1" sz="14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10">
  <p:cSld name="TITLE_10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1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1400">
                <a:solidFill>
                  <a:schemeClr val="lt1"/>
                </a:solidFill>
              </a:defRPr>
            </a:lvl1pPr>
            <a:lvl2pPr lvl="1">
              <a:buNone/>
              <a:defRPr b="1" sz="1400">
                <a:solidFill>
                  <a:schemeClr val="lt1"/>
                </a:solidFill>
              </a:defRPr>
            </a:lvl2pPr>
            <a:lvl3pPr lvl="2">
              <a:buNone/>
              <a:defRPr b="1" sz="1400">
                <a:solidFill>
                  <a:schemeClr val="lt1"/>
                </a:solidFill>
              </a:defRPr>
            </a:lvl3pPr>
            <a:lvl4pPr lvl="3">
              <a:buNone/>
              <a:defRPr b="1" sz="1400">
                <a:solidFill>
                  <a:schemeClr val="lt1"/>
                </a:solidFill>
              </a:defRPr>
            </a:lvl4pPr>
            <a:lvl5pPr lvl="4">
              <a:buNone/>
              <a:defRPr b="1" sz="1400">
                <a:solidFill>
                  <a:schemeClr val="lt1"/>
                </a:solidFill>
              </a:defRPr>
            </a:lvl5pPr>
            <a:lvl6pPr lvl="5">
              <a:buNone/>
              <a:defRPr b="1" sz="1400">
                <a:solidFill>
                  <a:schemeClr val="lt1"/>
                </a:solidFill>
              </a:defRPr>
            </a:lvl6pPr>
            <a:lvl7pPr lvl="6">
              <a:buNone/>
              <a:defRPr b="1" sz="1400">
                <a:solidFill>
                  <a:schemeClr val="lt1"/>
                </a:solidFill>
              </a:defRPr>
            </a:lvl7pPr>
            <a:lvl8pPr lvl="7">
              <a:buNone/>
              <a:defRPr b="1" sz="1400">
                <a:solidFill>
                  <a:schemeClr val="lt1"/>
                </a:solidFill>
              </a:defRPr>
            </a:lvl8pPr>
            <a:lvl9pPr lvl="8">
              <a:buNone/>
              <a:defRPr b="1" sz="14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11">
  <p:cSld name="TITLE_1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2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1400">
                <a:solidFill>
                  <a:schemeClr val="lt1"/>
                </a:solidFill>
              </a:defRPr>
            </a:lvl1pPr>
            <a:lvl2pPr lvl="1">
              <a:buNone/>
              <a:defRPr b="1" sz="1400">
                <a:solidFill>
                  <a:schemeClr val="lt1"/>
                </a:solidFill>
              </a:defRPr>
            </a:lvl2pPr>
            <a:lvl3pPr lvl="2">
              <a:buNone/>
              <a:defRPr b="1" sz="1400">
                <a:solidFill>
                  <a:schemeClr val="lt1"/>
                </a:solidFill>
              </a:defRPr>
            </a:lvl3pPr>
            <a:lvl4pPr lvl="3">
              <a:buNone/>
              <a:defRPr b="1" sz="1400">
                <a:solidFill>
                  <a:schemeClr val="lt1"/>
                </a:solidFill>
              </a:defRPr>
            </a:lvl4pPr>
            <a:lvl5pPr lvl="4">
              <a:buNone/>
              <a:defRPr b="1" sz="1400">
                <a:solidFill>
                  <a:schemeClr val="lt1"/>
                </a:solidFill>
              </a:defRPr>
            </a:lvl5pPr>
            <a:lvl6pPr lvl="5">
              <a:buNone/>
              <a:defRPr b="1" sz="1400">
                <a:solidFill>
                  <a:schemeClr val="lt1"/>
                </a:solidFill>
              </a:defRPr>
            </a:lvl6pPr>
            <a:lvl7pPr lvl="6">
              <a:buNone/>
              <a:defRPr b="1" sz="1400">
                <a:solidFill>
                  <a:schemeClr val="lt1"/>
                </a:solidFill>
              </a:defRPr>
            </a:lvl7pPr>
            <a:lvl8pPr lvl="7">
              <a:buNone/>
              <a:defRPr b="1" sz="1400">
                <a:solidFill>
                  <a:schemeClr val="lt1"/>
                </a:solidFill>
              </a:defRPr>
            </a:lvl8pPr>
            <a:lvl9pPr lvl="8">
              <a:buNone/>
              <a:defRPr b="1" sz="14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6">
  <p:cSld name="TITLE_6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3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1400">
                <a:solidFill>
                  <a:schemeClr val="lt1"/>
                </a:solidFill>
              </a:defRPr>
            </a:lvl1pPr>
            <a:lvl2pPr lvl="1">
              <a:buNone/>
              <a:defRPr b="1" sz="1400">
                <a:solidFill>
                  <a:schemeClr val="lt1"/>
                </a:solidFill>
              </a:defRPr>
            </a:lvl2pPr>
            <a:lvl3pPr lvl="2">
              <a:buNone/>
              <a:defRPr b="1" sz="1400">
                <a:solidFill>
                  <a:schemeClr val="lt1"/>
                </a:solidFill>
              </a:defRPr>
            </a:lvl3pPr>
            <a:lvl4pPr lvl="3">
              <a:buNone/>
              <a:defRPr b="1" sz="1400">
                <a:solidFill>
                  <a:schemeClr val="lt1"/>
                </a:solidFill>
              </a:defRPr>
            </a:lvl4pPr>
            <a:lvl5pPr lvl="4">
              <a:buNone/>
              <a:defRPr b="1" sz="1400">
                <a:solidFill>
                  <a:schemeClr val="lt1"/>
                </a:solidFill>
              </a:defRPr>
            </a:lvl5pPr>
            <a:lvl6pPr lvl="5">
              <a:buNone/>
              <a:defRPr b="1" sz="1400">
                <a:solidFill>
                  <a:schemeClr val="lt1"/>
                </a:solidFill>
              </a:defRPr>
            </a:lvl6pPr>
            <a:lvl7pPr lvl="6">
              <a:buNone/>
              <a:defRPr b="1" sz="1400">
                <a:solidFill>
                  <a:schemeClr val="lt1"/>
                </a:solidFill>
              </a:defRPr>
            </a:lvl7pPr>
            <a:lvl8pPr lvl="7">
              <a:buNone/>
              <a:defRPr b="1" sz="1400">
                <a:solidFill>
                  <a:schemeClr val="lt1"/>
                </a:solidFill>
              </a:defRPr>
            </a:lvl8pPr>
            <a:lvl9pPr lvl="8">
              <a:buNone/>
              <a:defRPr b="1" sz="14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7">
  <p:cSld name="TITLE_7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4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1400">
                <a:solidFill>
                  <a:schemeClr val="lt1"/>
                </a:solidFill>
              </a:defRPr>
            </a:lvl1pPr>
            <a:lvl2pPr lvl="1">
              <a:buNone/>
              <a:defRPr b="1" sz="1400">
                <a:solidFill>
                  <a:schemeClr val="lt1"/>
                </a:solidFill>
              </a:defRPr>
            </a:lvl2pPr>
            <a:lvl3pPr lvl="2">
              <a:buNone/>
              <a:defRPr b="1" sz="1400">
                <a:solidFill>
                  <a:schemeClr val="lt1"/>
                </a:solidFill>
              </a:defRPr>
            </a:lvl3pPr>
            <a:lvl4pPr lvl="3">
              <a:buNone/>
              <a:defRPr b="1" sz="1400">
                <a:solidFill>
                  <a:schemeClr val="lt1"/>
                </a:solidFill>
              </a:defRPr>
            </a:lvl4pPr>
            <a:lvl5pPr lvl="4">
              <a:buNone/>
              <a:defRPr b="1" sz="1400">
                <a:solidFill>
                  <a:schemeClr val="lt1"/>
                </a:solidFill>
              </a:defRPr>
            </a:lvl5pPr>
            <a:lvl6pPr lvl="5">
              <a:buNone/>
              <a:defRPr b="1" sz="1400">
                <a:solidFill>
                  <a:schemeClr val="lt1"/>
                </a:solidFill>
              </a:defRPr>
            </a:lvl6pPr>
            <a:lvl7pPr lvl="6">
              <a:buNone/>
              <a:defRPr b="1" sz="1400">
                <a:solidFill>
                  <a:schemeClr val="lt1"/>
                </a:solidFill>
              </a:defRPr>
            </a:lvl7pPr>
            <a:lvl8pPr lvl="7">
              <a:buNone/>
              <a:defRPr b="1" sz="1400">
                <a:solidFill>
                  <a:schemeClr val="lt1"/>
                </a:solidFill>
              </a:defRPr>
            </a:lvl8pPr>
            <a:lvl9pPr lvl="8">
              <a:buNone/>
              <a:defRPr b="1" sz="14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6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0" name="Google Shape;100;p36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01" name="Google Shape;101;p36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36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36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36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" name="Google Shape;105;p36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06" name="Google Shape;106;p36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07" name="Google Shape;10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37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10" name="Google Shape;110;p37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37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37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37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37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37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37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37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37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37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37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37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37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37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37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37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37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37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8" name="Google Shape;128;p37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9" name="Google Shape;129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3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2" name="Google Shape;132;p3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3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4" name="Google Shape;134;p3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5" name="Google Shape;135;p38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6" name="Google Shape;136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3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9" name="Google Shape;139;p3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3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1" name="Google Shape;141;p3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2" name="Google Shape;142;p39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3" name="Google Shape;143;p39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4" name="Google Shape;144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47" name="Google Shape;147;p4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4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9" name="Google Shape;149;p4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0" name="Google Shape;150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41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53" name="Google Shape;153;p41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41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5" name="Google Shape;155;p41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6" name="Google Shape;156;p41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7" name="Google Shape;157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42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60" name="Google Shape;160;p42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42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42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42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42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42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42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42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42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42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42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42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42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42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42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42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42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42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8" name="Google Shape;178;p42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9" name="Google Shape;179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43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82" name="Google Shape;182;p43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43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4" name="Google Shape;184;p43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5" name="Google Shape;185;p43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6" name="Google Shape;186;p43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87" name="Google Shape;187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44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90" name="Google Shape;190;p44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44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2" name="Google Shape;192;p44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93" name="Google Shape;193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45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6" name="Google Shape;196;p45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45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45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45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45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45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45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45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45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45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45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45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45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45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45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45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45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45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4" name="Google Shape;214;p45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15" name="Google Shape;215;p45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16" name="Google Shape;216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>
  <p:cSld name="Diapositiva de título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bujo de una persona&#10;&#10;Descripción generada automáticamente con confianza baja" id="220" name="Google Shape;220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text on a black background&#10;&#10;Description automatically generated" id="221" name="Google Shape;22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25354" y="-516465"/>
            <a:ext cx="3544388" cy="212683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47"/>
          <p:cNvSpPr txBox="1"/>
          <p:nvPr>
            <p:ph type="title"/>
          </p:nvPr>
        </p:nvSpPr>
        <p:spPr>
          <a:xfrm>
            <a:off x="286992" y="1615858"/>
            <a:ext cx="6512100" cy="19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8571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300"/>
              <a:buFont typeface="Space Grotesk Light"/>
              <a:buNone/>
              <a:defRPr b="0" i="0" sz="5300">
                <a:solidFill>
                  <a:schemeClr val="accent3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3" name="Google Shape;223;p47"/>
          <p:cNvSpPr txBox="1"/>
          <p:nvPr>
            <p:ph idx="1" type="body"/>
          </p:nvPr>
        </p:nvSpPr>
        <p:spPr>
          <a:xfrm>
            <a:off x="286992" y="3585886"/>
            <a:ext cx="78867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E4D8"/>
              </a:buClr>
              <a:buSzPts val="1600"/>
              <a:buNone/>
              <a:defRPr b="0" sz="1600">
                <a:solidFill>
                  <a:srgbClr val="00E4D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4A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4A"/>
              </a:buClr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4A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4A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4" name="Google Shape;224;p47"/>
          <p:cNvSpPr txBox="1"/>
          <p:nvPr>
            <p:ph idx="2" type="body"/>
          </p:nvPr>
        </p:nvSpPr>
        <p:spPr>
          <a:xfrm>
            <a:off x="236990" y="4447540"/>
            <a:ext cx="6491700" cy="3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4A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4A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4A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4A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5" name="Google Shape;225;p4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>
                <a:solidFill>
                  <a:srgbClr val="00E4D8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buNone/>
              <a:defRPr sz="1300">
                <a:solidFill>
                  <a:srgbClr val="00E4D8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buNone/>
              <a:defRPr sz="1300">
                <a:solidFill>
                  <a:srgbClr val="00E4D8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buNone/>
              <a:defRPr sz="1300">
                <a:solidFill>
                  <a:srgbClr val="00E4D8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buNone/>
              <a:defRPr sz="1300">
                <a:solidFill>
                  <a:srgbClr val="00E4D8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buNone/>
              <a:defRPr sz="1300">
                <a:solidFill>
                  <a:srgbClr val="00E4D8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buNone/>
              <a:defRPr sz="1300">
                <a:solidFill>
                  <a:srgbClr val="00E4D8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buNone/>
              <a:defRPr sz="1300">
                <a:solidFill>
                  <a:srgbClr val="00E4D8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buNone/>
              <a:defRPr sz="1300">
                <a:solidFill>
                  <a:srgbClr val="00E4D8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34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96" name="Google Shape;96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7" name="Google Shape;9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6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5.png"/><Relationship Id="rId6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20.jpg"/><Relationship Id="rId5" Type="http://schemas.openxmlformats.org/officeDocument/2006/relationships/image" Target="../media/image11.png"/><Relationship Id="rId6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21.png"/><Relationship Id="rId6" Type="http://schemas.openxmlformats.org/officeDocument/2006/relationships/image" Target="../media/image11.png"/><Relationship Id="rId7" Type="http://schemas.openxmlformats.org/officeDocument/2006/relationships/hyperlink" Target="https://fermi.gsfc.nasa.gov/" TargetMode="External"/><Relationship Id="rId8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9" Type="http://schemas.openxmlformats.org/officeDocument/2006/relationships/hyperlink" Target="https://arxiv.org/abs/2505.21632" TargetMode="External"/><Relationship Id="rId5" Type="http://schemas.openxmlformats.org/officeDocument/2006/relationships/image" Target="../media/image30.png"/><Relationship Id="rId6" Type="http://schemas.openxmlformats.org/officeDocument/2006/relationships/image" Target="../media/image24.png"/><Relationship Id="rId7" Type="http://schemas.openxmlformats.org/officeDocument/2006/relationships/image" Target="../media/image27.png"/><Relationship Id="rId8" Type="http://schemas.openxmlformats.org/officeDocument/2006/relationships/hyperlink" Target="https://doi.org/10.1038/s41550-023-02052-3" TargetMode="External"/><Relationship Id="rId10" Type="http://schemas.openxmlformats.org/officeDocument/2006/relationships/hyperlink" Target="https://doi.org/10.1051/0004-6361/202450059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79.png"/><Relationship Id="rId5" Type="http://schemas.openxmlformats.org/officeDocument/2006/relationships/image" Target="../media/image37.png"/><Relationship Id="rId6" Type="http://schemas.openxmlformats.org/officeDocument/2006/relationships/image" Target="../media/image2.png"/><Relationship Id="rId7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79.png"/><Relationship Id="rId5" Type="http://schemas.openxmlformats.org/officeDocument/2006/relationships/image" Target="../media/image34.png"/><Relationship Id="rId6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Relationship Id="rId4" Type="http://schemas.openxmlformats.org/officeDocument/2006/relationships/image" Target="../media/image19.png"/><Relationship Id="rId5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png"/><Relationship Id="rId4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32.jpg"/><Relationship Id="rId5" Type="http://schemas.openxmlformats.org/officeDocument/2006/relationships/image" Target="../media/image33.png"/><Relationship Id="rId6" Type="http://schemas.openxmlformats.org/officeDocument/2006/relationships/image" Target="../media/image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45.png"/><Relationship Id="rId5" Type="http://schemas.openxmlformats.org/officeDocument/2006/relationships/image" Target="../media/image33.png"/><Relationship Id="rId6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21.png"/><Relationship Id="rId5" Type="http://schemas.openxmlformats.org/officeDocument/2006/relationships/image" Target="../media/image11.png"/><Relationship Id="rId6" Type="http://schemas.openxmlformats.org/officeDocument/2006/relationships/image" Target="../media/image19.png"/><Relationship Id="rId7" Type="http://schemas.openxmlformats.org/officeDocument/2006/relationships/image" Target="../media/image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hyperlink" Target="https://ww.jb.man.ac.uk/~pulsar/crab.html" TargetMode="External"/><Relationship Id="rId6" Type="http://schemas.openxmlformats.org/officeDocument/2006/relationships/image" Target="../media/image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21.png"/><Relationship Id="rId5" Type="http://schemas.openxmlformats.org/officeDocument/2006/relationships/image" Target="../media/image63.png"/><Relationship Id="rId6" Type="http://schemas.openxmlformats.org/officeDocument/2006/relationships/image" Target="../media/image55.png"/><Relationship Id="rId7" Type="http://schemas.openxmlformats.org/officeDocument/2006/relationships/image" Target="../media/image57.png"/><Relationship Id="rId8" Type="http://schemas.openxmlformats.org/officeDocument/2006/relationships/image" Target="../media/image7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Relationship Id="rId4" Type="http://schemas.openxmlformats.org/officeDocument/2006/relationships/image" Target="../media/image59.png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7" Type="http://schemas.openxmlformats.org/officeDocument/2006/relationships/image" Target="../media/image15.png"/><Relationship Id="rId8" Type="http://schemas.openxmlformats.org/officeDocument/2006/relationships/image" Target="../media/image1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Relationship Id="rId4" Type="http://schemas.openxmlformats.org/officeDocument/2006/relationships/image" Target="../media/image32.jpg"/><Relationship Id="rId5" Type="http://schemas.openxmlformats.org/officeDocument/2006/relationships/image" Target="../media/image1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Relationship Id="rId4" Type="http://schemas.openxmlformats.org/officeDocument/2006/relationships/image" Target="../media/image76.png"/><Relationship Id="rId5" Type="http://schemas.openxmlformats.org/officeDocument/2006/relationships/image" Target="../media/image8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png"/><Relationship Id="rId4" Type="http://schemas.openxmlformats.org/officeDocument/2006/relationships/image" Target="../media/image6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9.png"/><Relationship Id="rId4" Type="http://schemas.openxmlformats.org/officeDocument/2006/relationships/image" Target="../media/image62.png"/><Relationship Id="rId5" Type="http://schemas.openxmlformats.org/officeDocument/2006/relationships/image" Target="../media/image51.png"/><Relationship Id="rId6" Type="http://schemas.openxmlformats.org/officeDocument/2006/relationships/image" Target="../media/image56.png"/><Relationship Id="rId7" Type="http://schemas.openxmlformats.org/officeDocument/2006/relationships/image" Target="../media/image67.gif"/><Relationship Id="rId8" Type="http://schemas.openxmlformats.org/officeDocument/2006/relationships/image" Target="../media/image6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png"/><Relationship Id="rId4" Type="http://schemas.openxmlformats.org/officeDocument/2006/relationships/image" Target="../media/image8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.png"/><Relationship Id="rId4" Type="http://schemas.openxmlformats.org/officeDocument/2006/relationships/image" Target="../media/image83.png"/><Relationship Id="rId5" Type="http://schemas.openxmlformats.org/officeDocument/2006/relationships/image" Target="../media/image7.png"/><Relationship Id="rId6" Type="http://schemas.openxmlformats.org/officeDocument/2006/relationships/hyperlink" Target="https://indico.cta-observatory.org/event/7280/contributions/57188/attachments/30439/45325/slide_sensitivity_pulsar_analysis_meeting.pdf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.png"/><Relationship Id="rId4" Type="http://schemas.openxmlformats.org/officeDocument/2006/relationships/image" Target="../media/image84.png"/><Relationship Id="rId5" Type="http://schemas.openxmlformats.org/officeDocument/2006/relationships/image" Target="../media/image71.png"/><Relationship Id="rId6" Type="http://schemas.openxmlformats.org/officeDocument/2006/relationships/image" Target="../media/image7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5.png"/><Relationship Id="rId4" Type="http://schemas.openxmlformats.org/officeDocument/2006/relationships/image" Target="../media/image70.png"/><Relationship Id="rId5" Type="http://schemas.openxmlformats.org/officeDocument/2006/relationships/image" Target="../media/image6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.png"/><Relationship Id="rId4" Type="http://schemas.openxmlformats.org/officeDocument/2006/relationships/image" Target="../media/image7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5" Type="http://schemas.openxmlformats.org/officeDocument/2006/relationships/image" Target="../media/image31.png"/><Relationship Id="rId6" Type="http://schemas.openxmlformats.org/officeDocument/2006/relationships/image" Target="../media/image7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5.png"/><Relationship Id="rId4" Type="http://schemas.openxmlformats.org/officeDocument/2006/relationships/image" Target="../media/image8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.png"/><Relationship Id="rId4" Type="http://schemas.openxmlformats.org/officeDocument/2006/relationships/image" Target="../media/image8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.png"/><Relationship Id="rId4" Type="http://schemas.openxmlformats.org/officeDocument/2006/relationships/image" Target="../media/image9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16.png"/><Relationship Id="rId7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.png"/><Relationship Id="rId4" Type="http://schemas.openxmlformats.org/officeDocument/2006/relationships/image" Target="../media/image7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.png"/><Relationship Id="rId4" Type="http://schemas.openxmlformats.org/officeDocument/2006/relationships/image" Target="../media/image9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5.png"/><Relationship Id="rId4" Type="http://schemas.openxmlformats.org/officeDocument/2006/relationships/image" Target="../media/image8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5.png"/><Relationship Id="rId4" Type="http://schemas.openxmlformats.org/officeDocument/2006/relationships/image" Target="../media/image9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5.png"/><Relationship Id="rId4" Type="http://schemas.openxmlformats.org/officeDocument/2006/relationships/image" Target="../media/image9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5.png"/><Relationship Id="rId4" Type="http://schemas.openxmlformats.org/officeDocument/2006/relationships/image" Target="../media/image9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5.png"/><Relationship Id="rId4" Type="http://schemas.openxmlformats.org/officeDocument/2006/relationships/image" Target="../media/image9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5.png"/><Relationship Id="rId4" Type="http://schemas.openxmlformats.org/officeDocument/2006/relationships/image" Target="../media/image9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5.png"/><Relationship Id="rId4" Type="http://schemas.openxmlformats.org/officeDocument/2006/relationships/image" Target="../media/image9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5.png"/><Relationship Id="rId4" Type="http://schemas.openxmlformats.org/officeDocument/2006/relationships/image" Target="../media/image98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5.png"/><Relationship Id="rId4" Type="http://schemas.openxmlformats.org/officeDocument/2006/relationships/image" Target="../media/image95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5" Type="http://schemas.openxmlformats.org/officeDocument/2006/relationships/image" Target="../media/image79.png"/><Relationship Id="rId6" Type="http://schemas.openxmlformats.org/officeDocument/2006/relationships/image" Target="../media/image34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6.png"/><Relationship Id="rId4" Type="http://schemas.openxmlformats.org/officeDocument/2006/relationships/image" Target="../media/image19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5.png"/><Relationship Id="rId4" Type="http://schemas.openxmlformats.org/officeDocument/2006/relationships/image" Target="../media/image7.png"/><Relationship Id="rId5" Type="http://schemas.openxmlformats.org/officeDocument/2006/relationships/image" Target="../media/image37.png"/><Relationship Id="rId6" Type="http://schemas.openxmlformats.org/officeDocument/2006/relationships/image" Target="../media/image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50.gif"/><Relationship Id="rId6" Type="http://schemas.openxmlformats.org/officeDocument/2006/relationships/image" Target="../media/image4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086375" y="3496275"/>
            <a:ext cx="8467725" cy="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6575" y="4159925"/>
            <a:ext cx="8467725" cy="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8"/>
          <p:cNvSpPr txBox="1"/>
          <p:nvPr/>
        </p:nvSpPr>
        <p:spPr>
          <a:xfrm>
            <a:off x="182075" y="1765825"/>
            <a:ext cx="8598600" cy="9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700">
                <a:solidFill>
                  <a:schemeClr val="lt1"/>
                </a:solidFill>
              </a:rPr>
              <a:t>Gamma-Ray Pulsars as probes for Lorentz Invariance Violation with CTAO</a:t>
            </a:r>
            <a:r>
              <a:rPr lang="fr" sz="3700">
                <a:solidFill>
                  <a:schemeClr val="lt1"/>
                </a:solidFill>
              </a:rPr>
              <a:t> </a:t>
            </a:r>
            <a:r>
              <a:rPr lang="fr" sz="3700">
                <a:solidFill>
                  <a:schemeClr val="lt1"/>
                </a:solidFill>
              </a:rPr>
              <a:t> </a:t>
            </a:r>
            <a:endParaRPr sz="3700">
              <a:solidFill>
                <a:schemeClr val="lt1"/>
              </a:solidFill>
            </a:endParaRPr>
          </a:p>
        </p:txBody>
      </p:sp>
      <p:sp>
        <p:nvSpPr>
          <p:cNvPr id="233" name="Google Shape;233;p48"/>
          <p:cNvSpPr txBox="1"/>
          <p:nvPr/>
        </p:nvSpPr>
        <p:spPr>
          <a:xfrm>
            <a:off x="182075" y="3643225"/>
            <a:ext cx="25704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Lina Breton-Zaourat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34" name="Google Shape;234;p48"/>
          <p:cNvSpPr txBox="1"/>
          <p:nvPr/>
        </p:nvSpPr>
        <p:spPr>
          <a:xfrm>
            <a:off x="6063475" y="4322725"/>
            <a:ext cx="25704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Sami Caroff 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Vincent Poireau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35" name="Google Shape;235;p48"/>
          <p:cNvSpPr txBox="1"/>
          <p:nvPr>
            <p:ph idx="12" type="sldNum"/>
          </p:nvPr>
        </p:nvSpPr>
        <p:spPr>
          <a:xfrm>
            <a:off x="4828450" y="4844150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36" name="Google Shape;236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94250"/>
            <a:ext cx="2003976" cy="1002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text on a black background&#10;&#10;Description automatically generated" id="237" name="Google Shape;237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44673" y="-262477"/>
            <a:ext cx="3020625" cy="1812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7"/>
          <p:cNvSpPr txBox="1"/>
          <p:nvPr/>
        </p:nvSpPr>
        <p:spPr>
          <a:xfrm>
            <a:off x="798050" y="188913"/>
            <a:ext cx="59295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87550" lIns="87550" spcFirstLastPara="1" rIns="87550" wrap="square" tIns="875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915">
                <a:solidFill>
                  <a:schemeClr val="lt1"/>
                </a:solidFill>
              </a:rPr>
              <a:t>best pulsar candidates for LIV</a:t>
            </a:r>
            <a:endParaRPr sz="1341"/>
          </a:p>
        </p:txBody>
      </p:sp>
      <p:pic>
        <p:nvPicPr>
          <p:cNvPr id="370" name="Google Shape;370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4075" y="2943963"/>
            <a:ext cx="3407919" cy="764875"/>
          </a:xfrm>
          <a:prstGeom prst="rect">
            <a:avLst/>
          </a:prstGeom>
          <a:noFill/>
          <a:ln cap="flat" cmpd="sng" w="65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1" name="Google Shape;371;p57"/>
          <p:cNvSpPr txBox="1"/>
          <p:nvPr/>
        </p:nvSpPr>
        <p:spPr>
          <a:xfrm>
            <a:off x="0" y="4251775"/>
            <a:ext cx="4639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The shorter the </a:t>
            </a:r>
            <a:r>
              <a:rPr lang="fr" sz="1600">
                <a:solidFill>
                  <a:srgbClr val="47AEEA"/>
                </a:solidFill>
              </a:rPr>
              <a:t>rotation period</a:t>
            </a:r>
            <a:r>
              <a:rPr lang="fr" sz="1600">
                <a:solidFill>
                  <a:schemeClr val="lt1"/>
                </a:solidFill>
              </a:rPr>
              <a:t>, the </a:t>
            </a:r>
            <a:r>
              <a:rPr lang="fr" sz="1600">
                <a:solidFill>
                  <a:srgbClr val="47AEEA"/>
                </a:solidFill>
              </a:rPr>
              <a:t>higher ΔΦ</a:t>
            </a:r>
            <a:r>
              <a:rPr lang="fr" sz="1600">
                <a:solidFill>
                  <a:schemeClr val="lt1"/>
                </a:solidFill>
              </a:rPr>
              <a:t> </a:t>
            </a:r>
            <a:r>
              <a:rPr lang="fr" sz="1900">
                <a:solidFill>
                  <a:schemeClr val="lt1"/>
                </a:solidFill>
              </a:rPr>
              <a:t> </a:t>
            </a:r>
            <a:endParaRPr sz="1300"/>
          </a:p>
        </p:txBody>
      </p:sp>
      <p:sp>
        <p:nvSpPr>
          <p:cNvPr id="372" name="Google Shape;372;p57"/>
          <p:cNvSpPr/>
          <p:nvPr/>
        </p:nvSpPr>
        <p:spPr>
          <a:xfrm>
            <a:off x="1820180" y="3310494"/>
            <a:ext cx="250800" cy="250800"/>
          </a:xfrm>
          <a:prstGeom prst="ellipse">
            <a:avLst/>
          </a:prstGeom>
          <a:noFill/>
          <a:ln cap="flat" cmpd="sng" w="19450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375" lIns="62375" spcFirstLastPara="1" rIns="62375" wrap="square" tIns="6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5"/>
          </a:p>
        </p:txBody>
      </p:sp>
      <p:sp>
        <p:nvSpPr>
          <p:cNvPr id="373" name="Google Shape;373;p57"/>
          <p:cNvSpPr/>
          <p:nvPr/>
        </p:nvSpPr>
        <p:spPr>
          <a:xfrm>
            <a:off x="2369643" y="3310494"/>
            <a:ext cx="250800" cy="250800"/>
          </a:xfrm>
          <a:prstGeom prst="ellipse">
            <a:avLst/>
          </a:prstGeom>
          <a:noFill/>
          <a:ln cap="flat" cmpd="sng" w="19450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375" lIns="62375" spcFirstLastPara="1" rIns="62375" wrap="square" tIns="6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5"/>
          </a:p>
        </p:txBody>
      </p:sp>
      <p:cxnSp>
        <p:nvCxnSpPr>
          <p:cNvPr id="374" name="Google Shape;374;p57"/>
          <p:cNvCxnSpPr/>
          <p:nvPr/>
        </p:nvCxnSpPr>
        <p:spPr>
          <a:xfrm>
            <a:off x="2497900" y="3632588"/>
            <a:ext cx="1800" cy="750600"/>
          </a:xfrm>
          <a:prstGeom prst="straightConnector1">
            <a:avLst/>
          </a:prstGeom>
          <a:noFill/>
          <a:ln cap="flat" cmpd="sng" w="253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75" name="Google Shape;375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9074" y="965375"/>
            <a:ext cx="3016873" cy="3384676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7"/>
          <p:cNvSpPr txBox="1"/>
          <p:nvPr/>
        </p:nvSpPr>
        <p:spPr>
          <a:xfrm>
            <a:off x="5952575" y="4625725"/>
            <a:ext cx="2252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accent4"/>
                </a:solidFill>
              </a:rPr>
              <a:t>Millisecond Pulsars </a:t>
            </a:r>
            <a:endParaRPr b="1" sz="1600">
              <a:solidFill>
                <a:schemeClr val="accent4"/>
              </a:solidFill>
            </a:endParaRPr>
          </a:p>
        </p:txBody>
      </p:sp>
      <p:sp>
        <p:nvSpPr>
          <p:cNvPr id="377" name="Google Shape;377;p57"/>
          <p:cNvSpPr/>
          <p:nvPr/>
        </p:nvSpPr>
        <p:spPr>
          <a:xfrm>
            <a:off x="7064577" y="1365025"/>
            <a:ext cx="834600" cy="870600"/>
          </a:xfrm>
          <a:prstGeom prst="ellipse">
            <a:avLst/>
          </a:prstGeom>
          <a:noFill/>
          <a:ln cap="flat" cmpd="sng" w="23300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4625" lIns="74625" spcFirstLastPara="1" rIns="74625" wrap="square" tIns="74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43"/>
          </a:p>
        </p:txBody>
      </p:sp>
      <p:sp>
        <p:nvSpPr>
          <p:cNvPr id="378" name="Google Shape;378;p57"/>
          <p:cNvSpPr/>
          <p:nvPr/>
        </p:nvSpPr>
        <p:spPr>
          <a:xfrm rot="-2244571">
            <a:off x="6362334" y="2841941"/>
            <a:ext cx="1350600" cy="1038768"/>
          </a:xfrm>
          <a:prstGeom prst="ellipse">
            <a:avLst/>
          </a:prstGeom>
          <a:noFill/>
          <a:ln cap="flat" cmpd="sng" w="233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4625" lIns="74625" spcFirstLastPara="1" rIns="74625" wrap="square" tIns="74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43"/>
          </a:p>
        </p:txBody>
      </p:sp>
      <p:cxnSp>
        <p:nvCxnSpPr>
          <p:cNvPr id="379" name="Google Shape;379;p57"/>
          <p:cNvCxnSpPr/>
          <p:nvPr/>
        </p:nvCxnSpPr>
        <p:spPr>
          <a:xfrm flipH="1" rot="10800000">
            <a:off x="6866100" y="4008150"/>
            <a:ext cx="2700" cy="693300"/>
          </a:xfrm>
          <a:prstGeom prst="straightConnector1">
            <a:avLst/>
          </a:prstGeom>
          <a:noFill/>
          <a:ln cap="flat" cmpd="sng" w="24275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0" name="Google Shape;380;p57"/>
          <p:cNvCxnSpPr/>
          <p:nvPr/>
        </p:nvCxnSpPr>
        <p:spPr>
          <a:xfrm flipH="1">
            <a:off x="7477225" y="660525"/>
            <a:ext cx="9300" cy="645600"/>
          </a:xfrm>
          <a:prstGeom prst="straightConnector1">
            <a:avLst/>
          </a:prstGeom>
          <a:noFill/>
          <a:ln cap="flat" cmpd="sng" w="23300">
            <a:solidFill>
              <a:srgbClr val="47AEE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1" name="Google Shape;381;p57"/>
          <p:cNvSpPr txBox="1"/>
          <p:nvPr>
            <p:ph idx="12" type="sldNum"/>
          </p:nvPr>
        </p:nvSpPr>
        <p:spPr>
          <a:xfrm>
            <a:off x="8633275" y="4663225"/>
            <a:ext cx="40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82" name="Google Shape;382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8">
            <a:off x="-183600" y="-351671"/>
            <a:ext cx="1498000" cy="1464792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7"/>
          <p:cNvSpPr/>
          <p:nvPr/>
        </p:nvSpPr>
        <p:spPr>
          <a:xfrm>
            <a:off x="3727521" y="3032484"/>
            <a:ext cx="514800" cy="250800"/>
          </a:xfrm>
          <a:prstGeom prst="ellipse">
            <a:avLst/>
          </a:prstGeom>
          <a:noFill/>
          <a:ln cap="flat" cmpd="sng" w="19450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375" lIns="62375" spcFirstLastPara="1" rIns="62375" wrap="square" tIns="6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5"/>
          </a:p>
        </p:txBody>
      </p:sp>
      <p:sp>
        <p:nvSpPr>
          <p:cNvPr id="384" name="Google Shape;384;p57"/>
          <p:cNvSpPr txBox="1"/>
          <p:nvPr/>
        </p:nvSpPr>
        <p:spPr>
          <a:xfrm>
            <a:off x="311500" y="1131950"/>
            <a:ext cx="5202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The higher t</a:t>
            </a:r>
            <a:r>
              <a:rPr lang="fr" sz="1600">
                <a:solidFill>
                  <a:schemeClr val="lt1"/>
                </a:solidFill>
              </a:rPr>
              <a:t>he energy difference, </a:t>
            </a:r>
            <a:r>
              <a:rPr lang="fr" sz="1600">
                <a:solidFill>
                  <a:schemeClr val="lt1"/>
                </a:solidFill>
              </a:rPr>
              <a:t>the </a:t>
            </a:r>
            <a:r>
              <a:rPr lang="fr" sz="1600">
                <a:solidFill>
                  <a:srgbClr val="47AEEA"/>
                </a:solidFill>
              </a:rPr>
              <a:t>higher ΔΦ</a:t>
            </a:r>
            <a:r>
              <a:rPr lang="fr" sz="1600">
                <a:solidFill>
                  <a:schemeClr val="lt1"/>
                </a:solidFill>
              </a:rPr>
              <a:t> </a:t>
            </a:r>
            <a:endParaRPr sz="1000"/>
          </a:p>
        </p:txBody>
      </p:sp>
      <p:cxnSp>
        <p:nvCxnSpPr>
          <p:cNvPr id="385" name="Google Shape;385;p57"/>
          <p:cNvCxnSpPr/>
          <p:nvPr/>
        </p:nvCxnSpPr>
        <p:spPr>
          <a:xfrm rot="10800000">
            <a:off x="2943768" y="2481631"/>
            <a:ext cx="423000" cy="522000"/>
          </a:xfrm>
          <a:prstGeom prst="straightConnector1">
            <a:avLst/>
          </a:prstGeom>
          <a:noFill/>
          <a:ln cap="flat" cmpd="sng" w="253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6" name="Google Shape;386;p57"/>
          <p:cNvSpPr/>
          <p:nvPr/>
        </p:nvSpPr>
        <p:spPr>
          <a:xfrm>
            <a:off x="260475" y="4715875"/>
            <a:ext cx="345000" cy="206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57"/>
          <p:cNvSpPr txBox="1"/>
          <p:nvPr/>
        </p:nvSpPr>
        <p:spPr>
          <a:xfrm>
            <a:off x="566960" y="4588800"/>
            <a:ext cx="2728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lt1"/>
                </a:solidFill>
              </a:rPr>
              <a:t>Very fast rotating pulsars </a:t>
            </a:r>
            <a:r>
              <a:rPr b="1" lang="fr" sz="1600">
                <a:solidFill>
                  <a:schemeClr val="lt1"/>
                </a:solidFill>
              </a:rPr>
              <a:t> </a:t>
            </a:r>
            <a:endParaRPr b="1" sz="1000"/>
          </a:p>
        </p:txBody>
      </p:sp>
      <p:sp>
        <p:nvSpPr>
          <p:cNvPr id="388" name="Google Shape;388;p57"/>
          <p:cNvSpPr/>
          <p:nvPr/>
        </p:nvSpPr>
        <p:spPr>
          <a:xfrm>
            <a:off x="441700" y="1522713"/>
            <a:ext cx="345000" cy="206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57"/>
          <p:cNvSpPr txBox="1"/>
          <p:nvPr/>
        </p:nvSpPr>
        <p:spPr>
          <a:xfrm>
            <a:off x="727150" y="1425088"/>
            <a:ext cx="5929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lt1"/>
                </a:solidFill>
              </a:rPr>
              <a:t>High energy emission component (Inverse Compton) </a:t>
            </a:r>
            <a:r>
              <a:rPr b="1" lang="fr" sz="1600">
                <a:solidFill>
                  <a:schemeClr val="lt1"/>
                </a:solidFill>
              </a:rPr>
              <a:t>  </a:t>
            </a:r>
            <a:endParaRPr b="1" sz="1000"/>
          </a:p>
        </p:txBody>
      </p:sp>
      <p:sp>
        <p:nvSpPr>
          <p:cNvPr id="390" name="Google Shape;390;p57"/>
          <p:cNvSpPr/>
          <p:nvPr/>
        </p:nvSpPr>
        <p:spPr>
          <a:xfrm>
            <a:off x="3296818" y="3032494"/>
            <a:ext cx="250800" cy="250800"/>
          </a:xfrm>
          <a:prstGeom prst="ellipse">
            <a:avLst/>
          </a:prstGeom>
          <a:noFill/>
          <a:ln cap="flat" cmpd="sng" w="19450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375" lIns="62375" spcFirstLastPara="1" rIns="62375" wrap="square" tIns="6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5"/>
          </a:p>
        </p:txBody>
      </p:sp>
      <p:sp>
        <p:nvSpPr>
          <p:cNvPr id="391" name="Google Shape;391;p57"/>
          <p:cNvSpPr txBox="1"/>
          <p:nvPr/>
        </p:nvSpPr>
        <p:spPr>
          <a:xfrm>
            <a:off x="36300" y="2021675"/>
            <a:ext cx="5202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The higher the distance, the </a:t>
            </a:r>
            <a:r>
              <a:rPr lang="fr" sz="1600">
                <a:solidFill>
                  <a:srgbClr val="47AEEA"/>
                </a:solidFill>
              </a:rPr>
              <a:t>higher ΔΦ</a:t>
            </a:r>
            <a:r>
              <a:rPr lang="fr" sz="1600">
                <a:solidFill>
                  <a:schemeClr val="lt1"/>
                </a:solidFill>
              </a:rPr>
              <a:t> </a:t>
            </a:r>
            <a:endParaRPr sz="1000"/>
          </a:p>
        </p:txBody>
      </p:sp>
      <p:sp>
        <p:nvSpPr>
          <p:cNvPr id="392" name="Google Shape;392;p57"/>
          <p:cNvSpPr/>
          <p:nvPr/>
        </p:nvSpPr>
        <p:spPr>
          <a:xfrm>
            <a:off x="166500" y="2412438"/>
            <a:ext cx="345000" cy="206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57"/>
          <p:cNvSpPr txBox="1"/>
          <p:nvPr/>
        </p:nvSpPr>
        <p:spPr>
          <a:xfrm>
            <a:off x="554925" y="2307250"/>
            <a:ext cx="1772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lt1"/>
                </a:solidFill>
              </a:rPr>
              <a:t>Very far pulsars </a:t>
            </a:r>
            <a:r>
              <a:rPr b="1" lang="fr" sz="1600">
                <a:solidFill>
                  <a:schemeClr val="lt1"/>
                </a:solidFill>
              </a:rPr>
              <a:t> </a:t>
            </a:r>
            <a:endParaRPr b="1" sz="1000"/>
          </a:p>
        </p:txBody>
      </p:sp>
      <p:cxnSp>
        <p:nvCxnSpPr>
          <p:cNvPr id="394" name="Google Shape;394;p57"/>
          <p:cNvCxnSpPr/>
          <p:nvPr/>
        </p:nvCxnSpPr>
        <p:spPr>
          <a:xfrm rot="10800000">
            <a:off x="4171396" y="1945559"/>
            <a:ext cx="3300" cy="1021200"/>
          </a:xfrm>
          <a:prstGeom prst="straightConnector1">
            <a:avLst/>
          </a:prstGeom>
          <a:noFill/>
          <a:ln cap="flat" cmpd="sng" w="253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5" name="Google Shape;395;p57"/>
          <p:cNvSpPr txBox="1"/>
          <p:nvPr/>
        </p:nvSpPr>
        <p:spPr>
          <a:xfrm>
            <a:off x="6656638" y="290100"/>
            <a:ext cx="1997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47AEEA"/>
                </a:solidFill>
              </a:rPr>
              <a:t>Young Pulsars </a:t>
            </a:r>
            <a:endParaRPr b="1" sz="1600">
              <a:solidFill>
                <a:srgbClr val="47AEEA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8"/>
          <p:cNvSpPr txBox="1"/>
          <p:nvPr/>
        </p:nvSpPr>
        <p:spPr>
          <a:xfrm>
            <a:off x="661975" y="236950"/>
            <a:ext cx="7686600" cy="9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chemeClr val="lt1"/>
                </a:solidFill>
              </a:rPr>
              <a:t>Gamma-Ray Pulsars as probes for Lorentz Invariance Violation with CTAO</a:t>
            </a:r>
            <a:r>
              <a:rPr lang="fr" sz="3700">
                <a:solidFill>
                  <a:schemeClr val="lt1"/>
                </a:solidFill>
              </a:rPr>
              <a:t>  </a:t>
            </a:r>
            <a:endParaRPr sz="3700">
              <a:solidFill>
                <a:schemeClr val="lt1"/>
              </a:solidFill>
            </a:endParaRPr>
          </a:p>
        </p:txBody>
      </p:sp>
      <p:sp>
        <p:nvSpPr>
          <p:cNvPr id="401" name="Google Shape;401;p58"/>
          <p:cNvSpPr txBox="1"/>
          <p:nvPr>
            <p:ph idx="12" type="sldNum"/>
          </p:nvPr>
        </p:nvSpPr>
        <p:spPr>
          <a:xfrm>
            <a:off x="4828450" y="4844150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402" name="Google Shape;40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">
            <a:off x="3759100" y="3013304"/>
            <a:ext cx="1498000" cy="1464792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8"/>
          <p:cNvSpPr txBox="1"/>
          <p:nvPr/>
        </p:nvSpPr>
        <p:spPr>
          <a:xfrm>
            <a:off x="2900100" y="4115825"/>
            <a:ext cx="3343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 Pulsars and millisecond pulsars  </a:t>
            </a:r>
            <a:r>
              <a:rPr lang="fr" sz="2000">
                <a:solidFill>
                  <a:schemeClr val="lt1"/>
                </a:solidFill>
              </a:rPr>
              <a:t>  </a:t>
            </a:r>
            <a:r>
              <a:rPr lang="fr" sz="1200">
                <a:solidFill>
                  <a:schemeClr val="lt1"/>
                </a:solidFill>
              </a:rPr>
              <a:t>   </a:t>
            </a:r>
            <a:r>
              <a:rPr lang="fr" sz="1300">
                <a:solidFill>
                  <a:schemeClr val="lt1"/>
                </a:solidFill>
              </a:rPr>
              <a:t> </a:t>
            </a:r>
            <a:endParaRPr sz="100"/>
          </a:p>
        </p:txBody>
      </p:sp>
      <p:pic>
        <p:nvPicPr>
          <p:cNvPr id="404" name="Google Shape;404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3350" y="1824700"/>
            <a:ext cx="1098575" cy="109085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8"/>
          <p:cNvSpPr txBox="1"/>
          <p:nvPr/>
        </p:nvSpPr>
        <p:spPr>
          <a:xfrm>
            <a:off x="5492425" y="2915538"/>
            <a:ext cx="347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 The CTA observatory </a:t>
            </a:r>
            <a:r>
              <a:rPr lang="fr" sz="1100">
                <a:solidFill>
                  <a:schemeClr val="lt1"/>
                </a:solidFill>
              </a:rPr>
              <a:t> </a:t>
            </a:r>
            <a:endParaRPr sz="100"/>
          </a:p>
        </p:txBody>
      </p:sp>
      <p:sp>
        <p:nvSpPr>
          <p:cNvPr id="406" name="Google Shape;406;p58"/>
          <p:cNvSpPr txBox="1"/>
          <p:nvPr/>
        </p:nvSpPr>
        <p:spPr>
          <a:xfrm>
            <a:off x="0" y="2489888"/>
            <a:ext cx="347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 Lorentz Invariance Violation through time lag effect</a:t>
            </a:r>
            <a:r>
              <a:rPr lang="fr" sz="1200">
                <a:solidFill>
                  <a:schemeClr val="lt1"/>
                </a:solidFill>
              </a:rPr>
              <a:t> </a:t>
            </a:r>
            <a:r>
              <a:rPr lang="fr" sz="1300">
                <a:solidFill>
                  <a:schemeClr val="lt1"/>
                </a:solidFill>
              </a:rPr>
              <a:t> </a:t>
            </a:r>
            <a:endParaRPr sz="100"/>
          </a:p>
        </p:txBody>
      </p:sp>
      <p:pic>
        <p:nvPicPr>
          <p:cNvPr id="407" name="Google Shape;407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7800" y="1643625"/>
            <a:ext cx="875400" cy="87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58"/>
          <p:cNvSpPr/>
          <p:nvPr/>
        </p:nvSpPr>
        <p:spPr>
          <a:xfrm>
            <a:off x="5847750" y="815625"/>
            <a:ext cx="1007100" cy="461700"/>
          </a:xfrm>
          <a:prstGeom prst="rect">
            <a:avLst/>
          </a:prstGeom>
          <a:noFill/>
          <a:ln cap="flat" cmpd="sng" w="28575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59" title="4_LST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038" y="753887"/>
            <a:ext cx="3391326" cy="15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59"/>
          <p:cNvSpPr txBox="1"/>
          <p:nvPr>
            <p:ph idx="12" type="sldNum"/>
          </p:nvPr>
        </p:nvSpPr>
        <p:spPr>
          <a:xfrm>
            <a:off x="4828450" y="4844150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415" name="Google Shape;415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50" y="36825"/>
            <a:ext cx="717750" cy="71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9"/>
          <p:cNvSpPr txBox="1"/>
          <p:nvPr/>
        </p:nvSpPr>
        <p:spPr>
          <a:xfrm>
            <a:off x="199050" y="199688"/>
            <a:ext cx="347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</a:rPr>
              <a:t> The CTA observatory </a:t>
            </a:r>
            <a:r>
              <a:rPr lang="fr" sz="1300">
                <a:solidFill>
                  <a:schemeClr val="lt1"/>
                </a:solidFill>
              </a:rPr>
              <a:t> </a:t>
            </a:r>
            <a:endParaRPr sz="300"/>
          </a:p>
        </p:txBody>
      </p:sp>
      <p:pic>
        <p:nvPicPr>
          <p:cNvPr id="417" name="Google Shape;417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60925" y="1101525"/>
            <a:ext cx="4990152" cy="3742614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8" name="Google Shape;418;p59"/>
          <p:cNvSpPr txBox="1"/>
          <p:nvPr/>
        </p:nvSpPr>
        <p:spPr>
          <a:xfrm>
            <a:off x="280850" y="2202425"/>
            <a:ext cx="347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</a:rPr>
              <a:t> Cherenkov Telescope Array</a:t>
            </a:r>
            <a:r>
              <a:rPr lang="fr" sz="1300">
                <a:solidFill>
                  <a:schemeClr val="lt1"/>
                </a:solidFill>
              </a:rPr>
              <a:t> </a:t>
            </a:r>
            <a:endParaRPr sz="300"/>
          </a:p>
        </p:txBody>
      </p:sp>
      <p:sp>
        <p:nvSpPr>
          <p:cNvPr id="419" name="Google Shape;419;p59"/>
          <p:cNvSpPr txBox="1"/>
          <p:nvPr/>
        </p:nvSpPr>
        <p:spPr>
          <a:xfrm>
            <a:off x="4387900" y="551350"/>
            <a:ext cx="4067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</a:rPr>
              <a:t>The Large Sized Telescope (LST)</a:t>
            </a:r>
            <a:r>
              <a:rPr lang="fr" sz="1300">
                <a:solidFill>
                  <a:schemeClr val="lt1"/>
                </a:solidFill>
              </a:rPr>
              <a:t> </a:t>
            </a:r>
            <a:endParaRPr sz="300"/>
          </a:p>
        </p:txBody>
      </p:sp>
      <p:cxnSp>
        <p:nvCxnSpPr>
          <p:cNvPr id="420" name="Google Shape;420;p59"/>
          <p:cNvCxnSpPr/>
          <p:nvPr/>
        </p:nvCxnSpPr>
        <p:spPr>
          <a:xfrm>
            <a:off x="1028700" y="1920675"/>
            <a:ext cx="2828400" cy="2927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1" name="Google Shape;421;p59"/>
          <p:cNvSpPr/>
          <p:nvPr/>
        </p:nvSpPr>
        <p:spPr>
          <a:xfrm>
            <a:off x="317950" y="1009775"/>
            <a:ext cx="717900" cy="9324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22" name="Google Shape;422;p59"/>
          <p:cNvCxnSpPr/>
          <p:nvPr/>
        </p:nvCxnSpPr>
        <p:spPr>
          <a:xfrm>
            <a:off x="1022200" y="1009175"/>
            <a:ext cx="2857800" cy="83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3" name="Google Shape;423;p59"/>
          <p:cNvSpPr txBox="1"/>
          <p:nvPr/>
        </p:nvSpPr>
        <p:spPr>
          <a:xfrm>
            <a:off x="226313" y="2875450"/>
            <a:ext cx="2985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 2 sites : La Palma &amp; Chile </a:t>
            </a:r>
            <a:r>
              <a:rPr lang="fr" sz="800">
                <a:solidFill>
                  <a:schemeClr val="lt1"/>
                </a:solidFill>
              </a:rPr>
              <a:t> </a:t>
            </a:r>
            <a:endParaRPr sz="100"/>
          </a:p>
        </p:txBody>
      </p:sp>
      <p:sp>
        <p:nvSpPr>
          <p:cNvPr id="424" name="Google Shape;424;p59"/>
          <p:cNvSpPr txBox="1"/>
          <p:nvPr/>
        </p:nvSpPr>
        <p:spPr>
          <a:xfrm>
            <a:off x="280838" y="3290950"/>
            <a:ext cx="2985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3 different types of telescopes: LST, MST, SST</a:t>
            </a:r>
            <a:r>
              <a:rPr lang="fr" sz="1700">
                <a:solidFill>
                  <a:schemeClr val="lt1"/>
                </a:solidFill>
              </a:rPr>
              <a:t> </a:t>
            </a:r>
            <a:r>
              <a:rPr lang="fr" sz="1000">
                <a:solidFill>
                  <a:schemeClr val="lt1"/>
                </a:solidFill>
              </a:rPr>
              <a:t> </a:t>
            </a:r>
            <a:endParaRPr sz="100"/>
          </a:p>
        </p:txBody>
      </p:sp>
      <p:sp>
        <p:nvSpPr>
          <p:cNvPr id="425" name="Google Shape;425;p59"/>
          <p:cNvSpPr txBox="1"/>
          <p:nvPr/>
        </p:nvSpPr>
        <p:spPr>
          <a:xfrm>
            <a:off x="253575" y="3921200"/>
            <a:ext cx="3318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Cherenkov Light detection emitted by the electromagnetic showers  </a:t>
            </a:r>
            <a:endParaRPr sz="100"/>
          </a:p>
        </p:txBody>
      </p:sp>
      <p:sp>
        <p:nvSpPr>
          <p:cNvPr id="426" name="Google Shape;426;p59"/>
          <p:cNvSpPr txBox="1"/>
          <p:nvPr/>
        </p:nvSpPr>
        <p:spPr>
          <a:xfrm>
            <a:off x="280850" y="4563975"/>
            <a:ext cx="2985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3 future LST telescopes in 2027</a:t>
            </a:r>
            <a:endParaRPr sz="100"/>
          </a:p>
        </p:txBody>
      </p:sp>
      <p:sp>
        <p:nvSpPr>
          <p:cNvPr id="427" name="Google Shape;427;p59"/>
          <p:cNvSpPr/>
          <p:nvPr/>
        </p:nvSpPr>
        <p:spPr>
          <a:xfrm>
            <a:off x="124850" y="3006100"/>
            <a:ext cx="156000" cy="1542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428" name="Google Shape;428;p59"/>
          <p:cNvSpPr/>
          <p:nvPr/>
        </p:nvSpPr>
        <p:spPr>
          <a:xfrm>
            <a:off x="124850" y="3410150"/>
            <a:ext cx="156000" cy="1542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429" name="Google Shape;429;p59"/>
          <p:cNvSpPr/>
          <p:nvPr/>
        </p:nvSpPr>
        <p:spPr>
          <a:xfrm>
            <a:off x="124850" y="4052388"/>
            <a:ext cx="156000" cy="1542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430" name="Google Shape;430;p59"/>
          <p:cNvSpPr/>
          <p:nvPr/>
        </p:nvSpPr>
        <p:spPr>
          <a:xfrm>
            <a:off x="124850" y="4694625"/>
            <a:ext cx="156000" cy="1542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431" name="Google Shape;431;p59"/>
          <p:cNvSpPr txBox="1"/>
          <p:nvPr/>
        </p:nvSpPr>
        <p:spPr>
          <a:xfrm>
            <a:off x="8176717" y="4563975"/>
            <a:ext cx="1119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</a:rPr>
              <a:t>C. Plard </a:t>
            </a:r>
            <a:r>
              <a:rPr lang="fr" sz="1000">
                <a:solidFill>
                  <a:schemeClr val="lt1"/>
                </a:solidFill>
              </a:rPr>
              <a:t> </a:t>
            </a:r>
            <a:r>
              <a:rPr lang="fr" sz="300">
                <a:solidFill>
                  <a:schemeClr val="lt1"/>
                </a:solidFill>
              </a:rPr>
              <a:t> </a:t>
            </a:r>
            <a:endParaRPr sz="1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850" y="956275"/>
            <a:ext cx="5399765" cy="283297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60"/>
          <p:cNvSpPr txBox="1"/>
          <p:nvPr>
            <p:ph idx="12" type="sldNum"/>
          </p:nvPr>
        </p:nvSpPr>
        <p:spPr>
          <a:xfrm>
            <a:off x="8411100" y="4663225"/>
            <a:ext cx="624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38" name="Google Shape;438;p60"/>
          <p:cNvSpPr txBox="1"/>
          <p:nvPr/>
        </p:nvSpPr>
        <p:spPr>
          <a:xfrm>
            <a:off x="-286450" y="30375"/>
            <a:ext cx="4101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lt1"/>
                </a:solidFill>
              </a:rPr>
              <a:t>Current state of the art </a:t>
            </a:r>
            <a:r>
              <a:rPr lang="fr" sz="2400">
                <a:solidFill>
                  <a:schemeClr val="lt1"/>
                </a:solidFill>
              </a:rPr>
              <a:t> </a:t>
            </a:r>
            <a:r>
              <a:rPr lang="fr" sz="1700">
                <a:solidFill>
                  <a:schemeClr val="lt1"/>
                </a:solidFill>
              </a:rPr>
              <a:t> </a:t>
            </a:r>
            <a:endParaRPr sz="700"/>
          </a:p>
        </p:txBody>
      </p:sp>
      <p:sp>
        <p:nvSpPr>
          <p:cNvPr id="439" name="Google Shape;439;p60"/>
          <p:cNvSpPr txBox="1"/>
          <p:nvPr/>
        </p:nvSpPr>
        <p:spPr>
          <a:xfrm rot="-2447133">
            <a:off x="4198220" y="2363775"/>
            <a:ext cx="941017" cy="547513"/>
          </a:xfrm>
          <a:prstGeom prst="rect">
            <a:avLst/>
          </a:prstGeom>
          <a:noFill/>
          <a:ln>
            <a:noFill/>
          </a:ln>
        </p:spPr>
        <p:txBody>
          <a:bodyPr anchorCtr="0" anchor="t" bIns="101650" lIns="101650" spcFirstLastPara="1" rIns="101650" wrap="square" tIns="1016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45">
                <a:solidFill>
                  <a:schemeClr val="lt1"/>
                </a:solidFill>
              </a:rPr>
              <a:t> Crab</a:t>
            </a:r>
            <a:r>
              <a:rPr b="1" lang="fr" sz="2001">
                <a:solidFill>
                  <a:schemeClr val="lt1"/>
                </a:solidFill>
              </a:rPr>
              <a:t> </a:t>
            </a:r>
            <a:r>
              <a:rPr b="1" lang="fr" sz="2223">
                <a:solidFill>
                  <a:schemeClr val="lt1"/>
                </a:solidFill>
              </a:rPr>
              <a:t>  </a:t>
            </a:r>
            <a:r>
              <a:rPr b="1" lang="fr" sz="1334">
                <a:solidFill>
                  <a:schemeClr val="lt1"/>
                </a:solidFill>
              </a:rPr>
              <a:t>   </a:t>
            </a:r>
            <a:r>
              <a:rPr b="1" lang="fr" sz="1445">
                <a:solidFill>
                  <a:schemeClr val="lt1"/>
                </a:solidFill>
              </a:rPr>
              <a:t> </a:t>
            </a:r>
            <a:endParaRPr b="1" sz="111">
              <a:solidFill>
                <a:schemeClr val="lt1"/>
              </a:solidFill>
            </a:endParaRPr>
          </a:p>
        </p:txBody>
      </p:sp>
      <p:sp>
        <p:nvSpPr>
          <p:cNvPr id="440" name="Google Shape;440;p60"/>
          <p:cNvSpPr txBox="1"/>
          <p:nvPr/>
        </p:nvSpPr>
        <p:spPr>
          <a:xfrm rot="-2296829">
            <a:off x="3708970" y="2308044"/>
            <a:ext cx="1394162" cy="479307"/>
          </a:xfrm>
          <a:prstGeom prst="rect">
            <a:avLst/>
          </a:prstGeom>
          <a:noFill/>
          <a:ln>
            <a:noFill/>
          </a:ln>
        </p:spPr>
        <p:txBody>
          <a:bodyPr anchorCtr="0" anchor="t" bIns="101650" lIns="101650" spcFirstLastPara="1" rIns="101650" wrap="square" tIns="1016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56">
                <a:solidFill>
                  <a:schemeClr val="lt1"/>
                </a:solidFill>
              </a:rPr>
              <a:t> </a:t>
            </a:r>
            <a:r>
              <a:rPr b="1" lang="fr" sz="1445">
                <a:solidFill>
                  <a:schemeClr val="lt1"/>
                </a:solidFill>
              </a:rPr>
              <a:t>Geminga</a:t>
            </a:r>
            <a:r>
              <a:rPr b="1" lang="fr" sz="1556">
                <a:solidFill>
                  <a:schemeClr val="lt1"/>
                </a:solidFill>
              </a:rPr>
              <a:t> </a:t>
            </a:r>
            <a:r>
              <a:rPr b="1" lang="fr" sz="1779">
                <a:solidFill>
                  <a:schemeClr val="lt1"/>
                </a:solidFill>
              </a:rPr>
              <a:t>  </a:t>
            </a:r>
            <a:r>
              <a:rPr b="1" lang="fr" sz="889">
                <a:solidFill>
                  <a:schemeClr val="lt1"/>
                </a:solidFill>
              </a:rPr>
              <a:t>   </a:t>
            </a:r>
            <a:r>
              <a:rPr b="1" lang="fr" sz="1001">
                <a:solidFill>
                  <a:schemeClr val="lt1"/>
                </a:solidFill>
              </a:rPr>
              <a:t> </a:t>
            </a:r>
            <a:endParaRPr b="1" sz="111"/>
          </a:p>
        </p:txBody>
      </p:sp>
      <p:sp>
        <p:nvSpPr>
          <p:cNvPr id="441" name="Google Shape;441;p60"/>
          <p:cNvSpPr txBox="1"/>
          <p:nvPr/>
        </p:nvSpPr>
        <p:spPr>
          <a:xfrm rot="-2698780">
            <a:off x="2012147" y="2539652"/>
            <a:ext cx="1195576" cy="410688"/>
          </a:xfrm>
          <a:prstGeom prst="rect">
            <a:avLst/>
          </a:prstGeom>
          <a:noFill/>
          <a:ln>
            <a:noFill/>
          </a:ln>
        </p:spPr>
        <p:txBody>
          <a:bodyPr anchorCtr="0" anchor="t" bIns="101650" lIns="101650" spcFirstLastPara="1" rIns="101650" wrap="square" tIns="1016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34">
                <a:solidFill>
                  <a:schemeClr val="lt1"/>
                </a:solidFill>
              </a:rPr>
              <a:t>J1709-4429</a:t>
            </a:r>
            <a:endParaRPr b="1" sz="111"/>
          </a:p>
        </p:txBody>
      </p:sp>
      <p:sp>
        <p:nvSpPr>
          <p:cNvPr id="442" name="Google Shape;442;p60"/>
          <p:cNvSpPr txBox="1"/>
          <p:nvPr/>
        </p:nvSpPr>
        <p:spPr>
          <a:xfrm rot="-2115382">
            <a:off x="3458391" y="2316507"/>
            <a:ext cx="617945" cy="426169"/>
          </a:xfrm>
          <a:prstGeom prst="rect">
            <a:avLst/>
          </a:prstGeom>
          <a:noFill/>
          <a:ln>
            <a:noFill/>
          </a:ln>
        </p:spPr>
        <p:txBody>
          <a:bodyPr anchorCtr="0" anchor="t" bIns="101650" lIns="101650" spcFirstLastPara="1" rIns="101650" wrap="square" tIns="1016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34">
                <a:solidFill>
                  <a:schemeClr val="lt1"/>
                </a:solidFill>
              </a:rPr>
              <a:t>Vela</a:t>
            </a:r>
            <a:endParaRPr b="1" sz="211"/>
          </a:p>
        </p:txBody>
      </p:sp>
      <p:sp>
        <p:nvSpPr>
          <p:cNvPr id="443" name="Google Shape;443;p60"/>
          <p:cNvSpPr txBox="1"/>
          <p:nvPr/>
        </p:nvSpPr>
        <p:spPr>
          <a:xfrm>
            <a:off x="5869300" y="773500"/>
            <a:ext cx="324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</a:rPr>
              <a:t>4 pulsars detected by the IACTs (HESS, LST, VERITAS, MAGIC)</a:t>
            </a:r>
            <a:r>
              <a:rPr lang="fr" sz="1300">
                <a:solidFill>
                  <a:schemeClr val="lt1"/>
                </a:solidFill>
              </a:rPr>
              <a:t> </a:t>
            </a:r>
            <a:r>
              <a:rPr lang="fr" sz="600">
                <a:solidFill>
                  <a:schemeClr val="lt1"/>
                </a:solidFill>
              </a:rPr>
              <a:t> </a:t>
            </a:r>
            <a:endParaRPr sz="200"/>
          </a:p>
        </p:txBody>
      </p:sp>
      <p:sp>
        <p:nvSpPr>
          <p:cNvPr id="444" name="Google Shape;444;p60"/>
          <p:cNvSpPr txBox="1"/>
          <p:nvPr/>
        </p:nvSpPr>
        <p:spPr>
          <a:xfrm>
            <a:off x="5869300" y="2175600"/>
            <a:ext cx="3453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</a:rPr>
              <a:t>LIV application only for the Crab and Vela among pulsars  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</a:rPr>
              <a:t>(https://iopscience.iop.org/article/10.3847/1538-4357/ac5048/pdf )</a:t>
            </a:r>
            <a:endParaRPr sz="100"/>
          </a:p>
        </p:txBody>
      </p:sp>
      <p:sp>
        <p:nvSpPr>
          <p:cNvPr id="445" name="Google Shape;445;p60"/>
          <p:cNvSpPr txBox="1"/>
          <p:nvPr/>
        </p:nvSpPr>
        <p:spPr>
          <a:xfrm rot="993">
            <a:off x="3753202" y="3313038"/>
            <a:ext cx="20766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650" lIns="101650" spcFirstLastPara="1" rIns="101650" wrap="square" tIns="1016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34">
                <a:solidFill>
                  <a:srgbClr val="C27BA0"/>
                </a:solidFill>
              </a:rPr>
              <a:t>Southern hemisphere</a:t>
            </a:r>
            <a:endParaRPr b="1" sz="111">
              <a:solidFill>
                <a:srgbClr val="C27BA0"/>
              </a:solidFill>
            </a:endParaRPr>
          </a:p>
        </p:txBody>
      </p:sp>
      <p:sp>
        <p:nvSpPr>
          <p:cNvPr id="446" name="Google Shape;446;p60"/>
          <p:cNvSpPr txBox="1"/>
          <p:nvPr/>
        </p:nvSpPr>
        <p:spPr>
          <a:xfrm rot="993">
            <a:off x="255877" y="860638"/>
            <a:ext cx="20766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650" lIns="101650" spcFirstLastPara="1" rIns="101650" wrap="square" tIns="1016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34">
                <a:solidFill>
                  <a:srgbClr val="9FC5E8"/>
                </a:solidFill>
              </a:rPr>
              <a:t>Northern hemisphere</a:t>
            </a:r>
            <a:endParaRPr b="1" sz="111">
              <a:solidFill>
                <a:srgbClr val="9FC5E8"/>
              </a:solidFill>
            </a:endParaRPr>
          </a:p>
        </p:txBody>
      </p:sp>
      <p:cxnSp>
        <p:nvCxnSpPr>
          <p:cNvPr id="447" name="Google Shape;447;p60"/>
          <p:cNvCxnSpPr/>
          <p:nvPr/>
        </p:nvCxnSpPr>
        <p:spPr>
          <a:xfrm flipH="1">
            <a:off x="3253075" y="1035200"/>
            <a:ext cx="2422200" cy="1152600"/>
          </a:xfrm>
          <a:prstGeom prst="straightConnector1">
            <a:avLst/>
          </a:prstGeom>
          <a:noFill/>
          <a:ln cap="flat" cmpd="sng" w="233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48" name="Google Shape;448;p60"/>
          <p:cNvCxnSpPr/>
          <p:nvPr/>
        </p:nvCxnSpPr>
        <p:spPr>
          <a:xfrm flipH="1">
            <a:off x="4132400" y="1054725"/>
            <a:ext cx="1497300" cy="1191600"/>
          </a:xfrm>
          <a:prstGeom prst="straightConnector1">
            <a:avLst/>
          </a:prstGeom>
          <a:noFill/>
          <a:ln cap="flat" cmpd="sng" w="233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49" name="Google Shape;449;p60"/>
          <p:cNvCxnSpPr/>
          <p:nvPr/>
        </p:nvCxnSpPr>
        <p:spPr>
          <a:xfrm flipH="1">
            <a:off x="4961875" y="1035200"/>
            <a:ext cx="713400" cy="1112700"/>
          </a:xfrm>
          <a:prstGeom prst="straightConnector1">
            <a:avLst/>
          </a:prstGeom>
          <a:noFill/>
          <a:ln cap="flat" cmpd="sng" w="233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0" name="Google Shape;450;p60"/>
          <p:cNvCxnSpPr/>
          <p:nvPr/>
        </p:nvCxnSpPr>
        <p:spPr>
          <a:xfrm flipH="1">
            <a:off x="5043850" y="1054725"/>
            <a:ext cx="624900" cy="1289100"/>
          </a:xfrm>
          <a:prstGeom prst="straightConnector1">
            <a:avLst/>
          </a:prstGeom>
          <a:noFill/>
          <a:ln cap="flat" cmpd="sng" w="233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1" name="Google Shape;451;p60"/>
          <p:cNvSpPr txBox="1"/>
          <p:nvPr/>
        </p:nvSpPr>
        <p:spPr>
          <a:xfrm>
            <a:off x="1821300" y="4218350"/>
            <a:ext cx="5843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What are the best pulsar candidates to detect with CTAO ? </a:t>
            </a:r>
            <a:endParaRPr sz="100"/>
          </a:p>
        </p:txBody>
      </p:sp>
      <p:sp>
        <p:nvSpPr>
          <p:cNvPr id="452" name="Google Shape;452;p60"/>
          <p:cNvSpPr txBox="1"/>
          <p:nvPr/>
        </p:nvSpPr>
        <p:spPr>
          <a:xfrm>
            <a:off x="1821300" y="4586325"/>
            <a:ext cx="4585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What are the best pulsar candidates to probe LIV ? </a:t>
            </a:r>
            <a:endParaRPr sz="100"/>
          </a:p>
        </p:txBody>
      </p:sp>
      <p:sp>
        <p:nvSpPr>
          <p:cNvPr id="453" name="Google Shape;453;p60"/>
          <p:cNvSpPr txBox="1"/>
          <p:nvPr/>
        </p:nvSpPr>
        <p:spPr>
          <a:xfrm>
            <a:off x="172625" y="3960850"/>
            <a:ext cx="1246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Next steps  :  </a:t>
            </a:r>
            <a:endParaRPr/>
          </a:p>
        </p:txBody>
      </p:sp>
      <p:sp>
        <p:nvSpPr>
          <p:cNvPr id="454" name="Google Shape;454;p60"/>
          <p:cNvSpPr/>
          <p:nvPr/>
        </p:nvSpPr>
        <p:spPr>
          <a:xfrm>
            <a:off x="5713300" y="900525"/>
            <a:ext cx="156000" cy="1542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455" name="Google Shape;455;p60"/>
          <p:cNvSpPr/>
          <p:nvPr/>
        </p:nvSpPr>
        <p:spPr>
          <a:xfrm>
            <a:off x="5675275" y="2294075"/>
            <a:ext cx="156000" cy="1542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cxnSp>
        <p:nvCxnSpPr>
          <p:cNvPr id="456" name="Google Shape;456;p60"/>
          <p:cNvCxnSpPr>
            <a:endCxn id="451" idx="1"/>
          </p:cNvCxnSpPr>
          <p:nvPr/>
        </p:nvCxnSpPr>
        <p:spPr>
          <a:xfrm flipH="1" rot="10800000">
            <a:off x="1479600" y="4426100"/>
            <a:ext cx="341700" cy="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7" name="Google Shape;457;p60"/>
          <p:cNvCxnSpPr/>
          <p:nvPr/>
        </p:nvCxnSpPr>
        <p:spPr>
          <a:xfrm flipH="1" rot="10800000">
            <a:off x="1479600" y="4793625"/>
            <a:ext cx="341700" cy="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8" name="Google Shape;458;p60"/>
          <p:cNvCxnSpPr/>
          <p:nvPr/>
        </p:nvCxnSpPr>
        <p:spPr>
          <a:xfrm>
            <a:off x="130200" y="4297100"/>
            <a:ext cx="840000" cy="12900"/>
          </a:xfrm>
          <a:prstGeom prst="straightConnector1">
            <a:avLst/>
          </a:prstGeom>
          <a:noFill/>
          <a:ln cap="flat" cmpd="sng" w="28575">
            <a:solidFill>
              <a:srgbClr val="47AEE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9" name="Google Shape;459;p60"/>
          <p:cNvSpPr/>
          <p:nvPr/>
        </p:nvSpPr>
        <p:spPr>
          <a:xfrm>
            <a:off x="2909825" y="2312013"/>
            <a:ext cx="124200" cy="12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460" name="Google Shape;460;p60"/>
          <p:cNvSpPr/>
          <p:nvPr/>
        </p:nvSpPr>
        <p:spPr>
          <a:xfrm>
            <a:off x="3932650" y="2312000"/>
            <a:ext cx="124200" cy="12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461" name="Google Shape;461;p60"/>
          <p:cNvSpPr/>
          <p:nvPr/>
        </p:nvSpPr>
        <p:spPr>
          <a:xfrm>
            <a:off x="4811525" y="2187788"/>
            <a:ext cx="124200" cy="12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462" name="Google Shape;462;p60"/>
          <p:cNvSpPr/>
          <p:nvPr/>
        </p:nvSpPr>
        <p:spPr>
          <a:xfrm>
            <a:off x="4935725" y="2378563"/>
            <a:ext cx="124200" cy="12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463" name="Google Shape;463;p60"/>
          <p:cNvSpPr txBox="1"/>
          <p:nvPr/>
        </p:nvSpPr>
        <p:spPr>
          <a:xfrm>
            <a:off x="5869300" y="1474550"/>
            <a:ext cx="3582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</a:rPr>
              <a:t>No millisecond pulsars have been detected yet by the IACTs</a:t>
            </a:r>
            <a:endParaRPr sz="100"/>
          </a:p>
        </p:txBody>
      </p:sp>
      <p:sp>
        <p:nvSpPr>
          <p:cNvPr id="464" name="Google Shape;464;p60"/>
          <p:cNvSpPr/>
          <p:nvPr/>
        </p:nvSpPr>
        <p:spPr>
          <a:xfrm>
            <a:off x="5713300" y="1626688"/>
            <a:ext cx="156000" cy="1542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465" name="Google Shape;465;p60"/>
          <p:cNvSpPr/>
          <p:nvPr/>
        </p:nvSpPr>
        <p:spPr>
          <a:xfrm>
            <a:off x="1419425" y="4229150"/>
            <a:ext cx="5577900" cy="393600"/>
          </a:xfrm>
          <a:prstGeom prst="rect">
            <a:avLst/>
          </a:prstGeom>
          <a:noFill/>
          <a:ln cap="flat" cmpd="sng" w="28575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1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71" name="Google Shape;471;p61"/>
          <p:cNvSpPr txBox="1"/>
          <p:nvPr/>
        </p:nvSpPr>
        <p:spPr>
          <a:xfrm>
            <a:off x="2409800" y="1979650"/>
            <a:ext cx="45063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4500">
                <a:solidFill>
                  <a:schemeClr val="lt1"/>
                </a:solidFill>
              </a:rPr>
              <a:t>Research Work </a:t>
            </a:r>
            <a:r>
              <a:rPr lang="fr" sz="4500">
                <a:solidFill>
                  <a:schemeClr val="lt1"/>
                </a:solidFill>
              </a:rPr>
              <a:t> </a:t>
            </a:r>
            <a:r>
              <a:rPr lang="fr" sz="4500">
                <a:solidFill>
                  <a:schemeClr val="lt1"/>
                </a:solidFill>
              </a:rPr>
              <a:t> </a:t>
            </a:r>
            <a:endParaRPr sz="37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2"/>
          <p:cNvSpPr txBox="1"/>
          <p:nvPr/>
        </p:nvSpPr>
        <p:spPr>
          <a:xfrm>
            <a:off x="158675" y="39550"/>
            <a:ext cx="66939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500">
                <a:solidFill>
                  <a:schemeClr val="lt1"/>
                </a:solidFill>
              </a:rPr>
              <a:t>First focus of my research</a:t>
            </a:r>
            <a:r>
              <a:rPr lang="fr" sz="3500">
                <a:solidFill>
                  <a:schemeClr val="lt1"/>
                </a:solidFill>
              </a:rPr>
              <a:t>:  </a:t>
            </a:r>
            <a:endParaRPr sz="2700">
              <a:solidFill>
                <a:schemeClr val="lt1"/>
              </a:solidFill>
            </a:endParaRPr>
          </a:p>
        </p:txBody>
      </p:sp>
      <p:sp>
        <p:nvSpPr>
          <p:cNvPr id="477" name="Google Shape;477;p62"/>
          <p:cNvSpPr txBox="1"/>
          <p:nvPr>
            <p:ph idx="12" type="sldNum"/>
          </p:nvPr>
        </p:nvSpPr>
        <p:spPr>
          <a:xfrm>
            <a:off x="4828450" y="4722750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478" name="Google Shape;47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550" y="3398288"/>
            <a:ext cx="921225" cy="94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6562" y="3451525"/>
            <a:ext cx="812075" cy="84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23700" y="3356813"/>
            <a:ext cx="1112175" cy="110435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62"/>
          <p:cNvSpPr txBox="1"/>
          <p:nvPr/>
        </p:nvSpPr>
        <p:spPr>
          <a:xfrm>
            <a:off x="82000" y="4397550"/>
            <a:ext cx="25704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Fermi pulsar catalog      </a:t>
            </a:r>
            <a:r>
              <a:rPr b="1" lang="fr" sz="1200" u="sng">
                <a:solidFill>
                  <a:schemeClr val="hlink"/>
                </a:solidFill>
                <a:hlinkClick r:id="rId7"/>
              </a:rPr>
              <a:t>https://fermi.gsfc.nasa.gov/</a:t>
            </a:r>
            <a:r>
              <a:rPr b="1" lang="fr" sz="1200">
                <a:solidFill>
                  <a:schemeClr val="lt1"/>
                </a:solidFill>
              </a:rPr>
              <a:t> </a:t>
            </a:r>
            <a:endParaRPr b="1" baseline="30000"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82" name="Google Shape;482;p62"/>
          <p:cNvSpPr txBox="1"/>
          <p:nvPr/>
        </p:nvSpPr>
        <p:spPr>
          <a:xfrm>
            <a:off x="1921625" y="2888325"/>
            <a:ext cx="27408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SED fit and extrapolation 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83" name="Google Shape;483;p62"/>
          <p:cNvSpPr txBox="1"/>
          <p:nvPr/>
        </p:nvSpPr>
        <p:spPr>
          <a:xfrm>
            <a:off x="6950325" y="2831300"/>
            <a:ext cx="2085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Pulsar candidates   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484" name="Google Shape;484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43325" y="3458000"/>
            <a:ext cx="812100" cy="827918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62"/>
          <p:cNvSpPr txBox="1"/>
          <p:nvPr/>
        </p:nvSpPr>
        <p:spPr>
          <a:xfrm>
            <a:off x="4271075" y="4397550"/>
            <a:ext cx="2901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CTAO/LST</a:t>
            </a:r>
            <a:r>
              <a:rPr lang="fr" sz="1800">
                <a:solidFill>
                  <a:schemeClr val="lt1"/>
                </a:solidFill>
              </a:rPr>
              <a:t> detectability evaluation     </a:t>
            </a:r>
            <a:endParaRPr sz="1800">
              <a:solidFill>
                <a:schemeClr val="lt1"/>
              </a:solidFill>
            </a:endParaRPr>
          </a:p>
        </p:txBody>
      </p:sp>
      <p:cxnSp>
        <p:nvCxnSpPr>
          <p:cNvPr id="486" name="Google Shape;486;p62"/>
          <p:cNvCxnSpPr/>
          <p:nvPr/>
        </p:nvCxnSpPr>
        <p:spPr>
          <a:xfrm flipH="1" rot="10800000">
            <a:off x="1431075" y="3758600"/>
            <a:ext cx="1162500" cy="7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7" name="Google Shape;487;p62"/>
          <p:cNvCxnSpPr/>
          <p:nvPr/>
        </p:nvCxnSpPr>
        <p:spPr>
          <a:xfrm flipH="1" rot="10800000">
            <a:off x="3859213" y="3758600"/>
            <a:ext cx="1162500" cy="7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8" name="Google Shape;488;p62"/>
          <p:cNvCxnSpPr/>
          <p:nvPr/>
        </p:nvCxnSpPr>
        <p:spPr>
          <a:xfrm flipH="1" rot="10800000">
            <a:off x="6235875" y="3758600"/>
            <a:ext cx="1162500" cy="7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9" name="Google Shape;489;p62"/>
          <p:cNvSpPr txBox="1"/>
          <p:nvPr/>
        </p:nvSpPr>
        <p:spPr>
          <a:xfrm>
            <a:off x="158675" y="1994863"/>
            <a:ext cx="34668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100">
                <a:solidFill>
                  <a:schemeClr val="lt1"/>
                </a:solidFill>
              </a:rPr>
              <a:t>Analysis steps</a:t>
            </a:r>
            <a:r>
              <a:rPr lang="fr" sz="2700">
                <a:solidFill>
                  <a:schemeClr val="lt1"/>
                </a:solidFill>
              </a:rPr>
              <a:t> </a:t>
            </a:r>
            <a:endParaRPr sz="2700">
              <a:solidFill>
                <a:schemeClr val="lt1"/>
              </a:solidFill>
            </a:endParaRPr>
          </a:p>
        </p:txBody>
      </p:sp>
      <p:cxnSp>
        <p:nvCxnSpPr>
          <p:cNvPr id="490" name="Google Shape;490;p62"/>
          <p:cNvCxnSpPr/>
          <p:nvPr/>
        </p:nvCxnSpPr>
        <p:spPr>
          <a:xfrm flipH="1" rot="10800000">
            <a:off x="727600" y="679350"/>
            <a:ext cx="980100" cy="3600"/>
          </a:xfrm>
          <a:prstGeom prst="straightConnector1">
            <a:avLst/>
          </a:prstGeom>
          <a:noFill/>
          <a:ln cap="flat" cmpd="sng" w="28575">
            <a:solidFill>
              <a:srgbClr val="47AEE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1" name="Google Shape;491;p62"/>
          <p:cNvCxnSpPr/>
          <p:nvPr/>
        </p:nvCxnSpPr>
        <p:spPr>
          <a:xfrm>
            <a:off x="1360050" y="2591350"/>
            <a:ext cx="1695900" cy="3300"/>
          </a:xfrm>
          <a:prstGeom prst="straightConnector1">
            <a:avLst/>
          </a:prstGeom>
          <a:noFill/>
          <a:ln cap="flat" cmpd="sng" w="28575">
            <a:solidFill>
              <a:srgbClr val="47AEE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2" name="Google Shape;492;p62"/>
          <p:cNvSpPr txBox="1"/>
          <p:nvPr/>
        </p:nvSpPr>
        <p:spPr>
          <a:xfrm>
            <a:off x="447600" y="985913"/>
            <a:ext cx="8248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chemeClr val="lt1"/>
                </a:solidFill>
              </a:rPr>
              <a:t>Evaluate Fermi </a:t>
            </a:r>
            <a:r>
              <a:rPr lang="fr" sz="2700">
                <a:solidFill>
                  <a:srgbClr val="47AEEA"/>
                </a:solidFill>
              </a:rPr>
              <a:t>pulsar detectability</a:t>
            </a:r>
            <a:r>
              <a:rPr lang="fr" sz="2700">
                <a:solidFill>
                  <a:schemeClr val="lt1"/>
                </a:solidFill>
              </a:rPr>
              <a:t> with </a:t>
            </a:r>
            <a:r>
              <a:rPr lang="fr" sz="2700">
                <a:solidFill>
                  <a:srgbClr val="47AEEA"/>
                </a:solidFill>
              </a:rPr>
              <a:t>CTAO/LST</a:t>
            </a:r>
            <a:endParaRPr sz="1600">
              <a:solidFill>
                <a:srgbClr val="47AEEA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3"/>
          <p:cNvSpPr txBox="1"/>
          <p:nvPr>
            <p:ph idx="12" type="sldNum"/>
          </p:nvPr>
        </p:nvSpPr>
        <p:spPr>
          <a:xfrm>
            <a:off x="4867550" y="4749900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498" name="Google Shape;498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8474" y="2761150"/>
            <a:ext cx="3216570" cy="20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863" y="2761151"/>
            <a:ext cx="2720044" cy="20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125" y="2761150"/>
            <a:ext cx="2836176" cy="212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52400"/>
            <a:ext cx="755100" cy="84537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3"/>
          <p:cNvSpPr txBox="1"/>
          <p:nvPr/>
        </p:nvSpPr>
        <p:spPr>
          <a:xfrm>
            <a:off x="1033125" y="201425"/>
            <a:ext cx="57843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500">
                <a:solidFill>
                  <a:schemeClr val="lt1"/>
                </a:solidFill>
              </a:rPr>
              <a:t>SED fit and extrapolation </a:t>
            </a:r>
            <a:r>
              <a:rPr lang="fr" sz="2700">
                <a:solidFill>
                  <a:schemeClr val="lt1"/>
                </a:solidFill>
              </a:rPr>
              <a:t> </a:t>
            </a:r>
            <a:endParaRPr sz="2700">
              <a:solidFill>
                <a:schemeClr val="lt1"/>
              </a:solidFill>
            </a:endParaRPr>
          </a:p>
        </p:txBody>
      </p:sp>
      <p:sp>
        <p:nvSpPr>
          <p:cNvPr id="503" name="Google Shape;503;p63"/>
          <p:cNvSpPr/>
          <p:nvPr/>
        </p:nvSpPr>
        <p:spPr>
          <a:xfrm>
            <a:off x="161942" y="2377891"/>
            <a:ext cx="2462400" cy="245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70200" lIns="70200" spcFirstLastPara="1" rIns="70200" wrap="square" tIns="70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5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Power Law Exponential Cut-Off (ExpCutOff)</a:t>
            </a:r>
            <a:endParaRPr sz="1305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04" name="Google Shape;504;p63"/>
          <p:cNvGrpSpPr/>
          <p:nvPr/>
        </p:nvGrpSpPr>
        <p:grpSpPr>
          <a:xfrm>
            <a:off x="3065717" y="2204159"/>
            <a:ext cx="2686345" cy="418827"/>
            <a:chOff x="6544435" y="231674"/>
            <a:chExt cx="3498300" cy="545490"/>
          </a:xfrm>
        </p:grpSpPr>
        <p:sp>
          <p:nvSpPr>
            <p:cNvPr id="505" name="Google Shape;505;p63"/>
            <p:cNvSpPr/>
            <p:nvPr/>
          </p:nvSpPr>
          <p:spPr>
            <a:xfrm>
              <a:off x="6544435" y="457964"/>
              <a:ext cx="3498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70200" lIns="70200" spcFirstLastPara="1" rIns="70200" wrap="square" tIns="702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29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Smooth Broken Power Law (SBPL)</a:t>
              </a:r>
              <a:endParaRPr sz="1229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06" name="Google Shape;506;p63"/>
            <p:cNvSpPr/>
            <p:nvPr/>
          </p:nvSpPr>
          <p:spPr>
            <a:xfrm>
              <a:off x="8044236" y="231674"/>
              <a:ext cx="174000" cy="174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70200" lIns="70200" spcFirstLastPara="1" rIns="70200" wrap="square" tIns="702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7" name="Google Shape;507;p63"/>
          <p:cNvSpPr/>
          <p:nvPr/>
        </p:nvSpPr>
        <p:spPr>
          <a:xfrm>
            <a:off x="1326377" y="2164021"/>
            <a:ext cx="133500" cy="133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70200" lIns="70200" spcFirstLastPara="1" rIns="70200" wrap="square" tIns="70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63"/>
          <p:cNvSpPr/>
          <p:nvPr/>
        </p:nvSpPr>
        <p:spPr>
          <a:xfrm>
            <a:off x="6940263" y="2449211"/>
            <a:ext cx="1228200" cy="245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70200" lIns="70200" spcFirstLastPara="1" rIns="70200" wrap="square" tIns="70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29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Geminga-like</a:t>
            </a:r>
            <a:endParaRPr sz="1229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9" name="Google Shape;509;p63"/>
          <p:cNvSpPr/>
          <p:nvPr/>
        </p:nvSpPr>
        <p:spPr>
          <a:xfrm>
            <a:off x="7400014" y="2348709"/>
            <a:ext cx="133500" cy="133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70200" lIns="70200" spcFirstLastPara="1" rIns="70200" wrap="square" tIns="70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10" name="Google Shape;510;p63"/>
          <p:cNvCxnSpPr>
            <a:stCxn id="507" idx="0"/>
            <a:endCxn id="511" idx="2"/>
          </p:cNvCxnSpPr>
          <p:nvPr/>
        </p:nvCxnSpPr>
        <p:spPr>
          <a:xfrm rot="-5400000">
            <a:off x="2458877" y="338671"/>
            <a:ext cx="759600" cy="28911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1" name="Google Shape;511;p63"/>
          <p:cNvSpPr/>
          <p:nvPr/>
        </p:nvSpPr>
        <p:spPr>
          <a:xfrm>
            <a:off x="3830325" y="1159327"/>
            <a:ext cx="907800" cy="245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70200" lIns="70200" spcFirstLastPara="1" rIns="70200" wrap="square" tIns="702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766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Models</a:t>
            </a:r>
            <a:endParaRPr sz="1766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12" name="Google Shape;512;p63"/>
          <p:cNvCxnSpPr>
            <a:stCxn id="511" idx="2"/>
          </p:cNvCxnSpPr>
          <p:nvPr/>
        </p:nvCxnSpPr>
        <p:spPr>
          <a:xfrm>
            <a:off x="4284225" y="1404427"/>
            <a:ext cx="3300" cy="3648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3" name="Google Shape;513;p63"/>
          <p:cNvCxnSpPr>
            <a:stCxn id="511" idx="2"/>
            <a:endCxn id="509" idx="0"/>
          </p:cNvCxnSpPr>
          <p:nvPr/>
        </p:nvCxnSpPr>
        <p:spPr>
          <a:xfrm flipH="1" rot="-5400000">
            <a:off x="5403225" y="285427"/>
            <a:ext cx="944400" cy="3182400"/>
          </a:xfrm>
          <a:prstGeom prst="bentConnector3">
            <a:avLst>
              <a:gd fmla="val 39917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4" name="Google Shape;514;p63"/>
          <p:cNvSpPr txBox="1"/>
          <p:nvPr/>
        </p:nvSpPr>
        <p:spPr>
          <a:xfrm>
            <a:off x="41213" y="47697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https://doi.org/10.1038/s41550-023-02052-3</a:t>
            </a:r>
            <a:r>
              <a:rPr lang="fr" sz="1100">
                <a:solidFill>
                  <a:schemeClr val="lt1"/>
                </a:solidFill>
              </a:rPr>
              <a:t>  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515" name="Google Shape;515;p63"/>
          <p:cNvSpPr txBox="1"/>
          <p:nvPr/>
        </p:nvSpPr>
        <p:spPr>
          <a:xfrm>
            <a:off x="6144000" y="475425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u="sng">
                <a:solidFill>
                  <a:schemeClr val="accent5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https://arxiv.org/abs/2505.21632</a:t>
            </a:r>
            <a:r>
              <a:rPr lang="fr" sz="1300">
                <a:solidFill>
                  <a:schemeClr val="lt1"/>
                </a:solidFill>
              </a:rPr>
              <a:t>  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516" name="Google Shape;516;p63"/>
          <p:cNvSpPr txBox="1"/>
          <p:nvPr/>
        </p:nvSpPr>
        <p:spPr>
          <a:xfrm>
            <a:off x="2906550" y="4762050"/>
            <a:ext cx="333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u="sng">
                <a:solidFill>
                  <a:schemeClr val="accent5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https://doi.org/10.1051/0004-6361/202450059</a:t>
            </a:r>
            <a:r>
              <a:rPr lang="fr" sz="1200">
                <a:solidFill>
                  <a:schemeClr val="lt1"/>
                </a:solidFill>
              </a:rPr>
              <a:t> 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517" name="Google Shape;517;p63"/>
          <p:cNvCxnSpPr/>
          <p:nvPr/>
        </p:nvCxnSpPr>
        <p:spPr>
          <a:xfrm>
            <a:off x="4284072" y="1769234"/>
            <a:ext cx="3600" cy="4350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4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523" name="Google Shape;523;p64" title="Fitted_SED_J2032+4127_gammalearn_P1_smooth_broken_power_law_with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7775" y="921825"/>
            <a:ext cx="4915049" cy="3741399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64"/>
          <p:cNvSpPr txBox="1"/>
          <p:nvPr/>
        </p:nvSpPr>
        <p:spPr>
          <a:xfrm>
            <a:off x="3320900" y="461375"/>
            <a:ext cx="6032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</a:rPr>
              <a:t>SED of the Fermi pulsar J2032+4127 (gray points) fitted with SBPL shown in blue. The sensitivity curves of the LST telescope (for different configurations) are also shown in pink and purple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525" name="Google Shape;525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5500" y="681338"/>
            <a:ext cx="946350" cy="94635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64"/>
          <p:cNvSpPr txBox="1"/>
          <p:nvPr/>
        </p:nvSpPr>
        <p:spPr>
          <a:xfrm>
            <a:off x="740600" y="1389288"/>
            <a:ext cx="1064100" cy="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lt1"/>
                </a:solidFill>
              </a:rPr>
              <a:t>lstchain</a:t>
            </a:r>
            <a:r>
              <a:rPr lang="fr" sz="1800">
                <a:solidFill>
                  <a:schemeClr val="lt1"/>
                </a:solidFill>
              </a:rPr>
              <a:t>    </a:t>
            </a:r>
            <a:r>
              <a:rPr b="1" lang="fr" sz="3400">
                <a:solidFill>
                  <a:schemeClr val="lt1"/>
                </a:solidFill>
              </a:rPr>
              <a:t>    </a:t>
            </a:r>
            <a:r>
              <a:rPr b="1" lang="fr" sz="2600">
                <a:solidFill>
                  <a:schemeClr val="lt1"/>
                </a:solidFill>
              </a:rPr>
              <a:t> </a:t>
            </a:r>
            <a:endParaRPr b="1" sz="2600">
              <a:solidFill>
                <a:schemeClr val="lt1"/>
              </a:solidFill>
            </a:endParaRPr>
          </a:p>
        </p:txBody>
      </p:sp>
      <p:cxnSp>
        <p:nvCxnSpPr>
          <p:cNvPr id="527" name="Google Shape;527;p64"/>
          <p:cNvCxnSpPr/>
          <p:nvPr/>
        </p:nvCxnSpPr>
        <p:spPr>
          <a:xfrm flipH="1">
            <a:off x="1221650" y="2175463"/>
            <a:ext cx="1800" cy="9216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8" name="Google Shape;528;p64"/>
          <p:cNvSpPr txBox="1"/>
          <p:nvPr/>
        </p:nvSpPr>
        <p:spPr>
          <a:xfrm>
            <a:off x="555375" y="3640400"/>
            <a:ext cx="1587600" cy="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lt1"/>
                </a:solidFill>
              </a:rPr>
              <a:t>gammalearn    </a:t>
            </a:r>
            <a:r>
              <a:rPr b="1" lang="fr" sz="3400">
                <a:solidFill>
                  <a:schemeClr val="lt1"/>
                </a:solidFill>
              </a:rPr>
              <a:t>    </a:t>
            </a:r>
            <a:r>
              <a:rPr b="1" lang="fr" sz="2600">
                <a:solidFill>
                  <a:schemeClr val="lt1"/>
                </a:solidFill>
              </a:rPr>
              <a:t> </a:t>
            </a:r>
            <a:endParaRPr b="1" sz="2600">
              <a:solidFill>
                <a:schemeClr val="lt1"/>
              </a:solidFill>
            </a:endParaRPr>
          </a:p>
        </p:txBody>
      </p:sp>
      <p:pic>
        <p:nvPicPr>
          <p:cNvPr id="529" name="Google Shape;529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450" y="3613988"/>
            <a:ext cx="635400" cy="3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64"/>
          <p:cNvSpPr txBox="1"/>
          <p:nvPr/>
        </p:nvSpPr>
        <p:spPr>
          <a:xfrm>
            <a:off x="-58600" y="-93475"/>
            <a:ext cx="53520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</a:rPr>
              <a:t>Fitted </a:t>
            </a:r>
            <a:r>
              <a:rPr lang="fr" sz="3000">
                <a:solidFill>
                  <a:schemeClr val="lt1"/>
                </a:solidFill>
              </a:rPr>
              <a:t>SED &amp; sensitivities       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531" name="Google Shape;531;p64"/>
          <p:cNvSpPr txBox="1"/>
          <p:nvPr/>
        </p:nvSpPr>
        <p:spPr>
          <a:xfrm>
            <a:off x="1015825" y="2202300"/>
            <a:ext cx="2422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New method of reconstruction !</a:t>
            </a:r>
            <a:endParaRPr/>
          </a:p>
        </p:txBody>
      </p:sp>
      <p:cxnSp>
        <p:nvCxnSpPr>
          <p:cNvPr id="532" name="Google Shape;532;p64"/>
          <p:cNvCxnSpPr/>
          <p:nvPr/>
        </p:nvCxnSpPr>
        <p:spPr>
          <a:xfrm>
            <a:off x="115838" y="4889500"/>
            <a:ext cx="635400" cy="36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33" name="Google Shape;533;p64"/>
          <p:cNvSpPr txBox="1"/>
          <p:nvPr/>
        </p:nvSpPr>
        <p:spPr>
          <a:xfrm>
            <a:off x="740600" y="4644475"/>
            <a:ext cx="8702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lt1"/>
                </a:solidFill>
              </a:rPr>
              <a:t>A </a:t>
            </a:r>
            <a:r>
              <a:rPr b="1" lang="fr" sz="1600">
                <a:solidFill>
                  <a:schemeClr val="lt1"/>
                </a:solidFill>
                <a:highlight>
                  <a:srgbClr val="4C1130"/>
                </a:highlight>
              </a:rPr>
              <a:t>significant improvement</a:t>
            </a:r>
            <a:r>
              <a:rPr b="1" lang="fr" sz="1600">
                <a:solidFill>
                  <a:schemeClr val="lt1"/>
                </a:solidFill>
              </a:rPr>
              <a:t> in LST sensitivity at low energy ( ≈ tens of GeV) ! </a:t>
            </a:r>
            <a:r>
              <a:rPr lang="fr">
                <a:solidFill>
                  <a:schemeClr val="lt1"/>
                </a:solidFill>
                <a:highlight>
                  <a:srgbClr val="CC4125"/>
                </a:highlight>
              </a:rPr>
              <a:t>     </a:t>
            </a:r>
            <a:r>
              <a:rPr lang="fr">
                <a:solidFill>
                  <a:schemeClr val="lt1"/>
                </a:solidFill>
              </a:rPr>
              <a:t>       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34" name="Google Shape;534;p6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2844" y="3097075"/>
            <a:ext cx="759624" cy="76967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64"/>
          <p:cNvSpPr/>
          <p:nvPr/>
        </p:nvSpPr>
        <p:spPr>
          <a:xfrm>
            <a:off x="6528450" y="2497050"/>
            <a:ext cx="901800" cy="623100"/>
          </a:xfrm>
          <a:prstGeom prst="rect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0" name="Google Shape;540;p65"/>
          <p:cNvCxnSpPr>
            <a:endCxn id="541" idx="0"/>
          </p:cNvCxnSpPr>
          <p:nvPr/>
        </p:nvCxnSpPr>
        <p:spPr>
          <a:xfrm>
            <a:off x="503122" y="2824763"/>
            <a:ext cx="2400" cy="1526400"/>
          </a:xfrm>
          <a:prstGeom prst="straightConnector1">
            <a:avLst/>
          </a:prstGeom>
          <a:noFill/>
          <a:ln cap="flat" cmpd="sng" w="304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2" name="Google Shape;542;p65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543" name="Google Shape;543;p65" title="Fitted_SED_J2032+4127_gammalearn_P1_smooth_broken_power_law_with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2450" y="941050"/>
            <a:ext cx="5061600" cy="3852952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65"/>
          <p:cNvSpPr txBox="1"/>
          <p:nvPr/>
        </p:nvSpPr>
        <p:spPr>
          <a:xfrm>
            <a:off x="751975" y="127250"/>
            <a:ext cx="84348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</a:rPr>
              <a:t>CTAO/LST detectability evaluation: ratio method     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545" name="Google Shape;545;p65"/>
          <p:cNvSpPr txBox="1"/>
          <p:nvPr/>
        </p:nvSpPr>
        <p:spPr>
          <a:xfrm>
            <a:off x="751975" y="1275025"/>
            <a:ext cx="2363100" cy="4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</a:rPr>
              <a:t>Sensitivity rescale</a:t>
            </a:r>
            <a:r>
              <a:rPr lang="fr" sz="1800">
                <a:solidFill>
                  <a:srgbClr val="FFFFFF"/>
                </a:solidFill>
              </a:rPr>
              <a:t> </a:t>
            </a:r>
            <a:endParaRPr sz="1800">
              <a:solidFill>
                <a:srgbClr val="FFFFFF"/>
              </a:solidFill>
            </a:endParaRPr>
          </a:p>
        </p:txBody>
      </p:sp>
      <p:cxnSp>
        <p:nvCxnSpPr>
          <p:cNvPr id="546" name="Google Shape;546;p65"/>
          <p:cNvCxnSpPr/>
          <p:nvPr/>
        </p:nvCxnSpPr>
        <p:spPr>
          <a:xfrm>
            <a:off x="510325" y="1554050"/>
            <a:ext cx="4800" cy="1303200"/>
          </a:xfrm>
          <a:prstGeom prst="straightConnector1">
            <a:avLst/>
          </a:prstGeom>
          <a:noFill/>
          <a:ln cap="flat" cmpd="sng" w="304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7" name="Google Shape;547;p65"/>
          <p:cNvSpPr/>
          <p:nvPr/>
        </p:nvSpPr>
        <p:spPr>
          <a:xfrm>
            <a:off x="414025" y="1401775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548" name="Google Shape;548;p65"/>
          <p:cNvSpPr/>
          <p:nvPr/>
        </p:nvSpPr>
        <p:spPr>
          <a:xfrm>
            <a:off x="6694975" y="1178200"/>
            <a:ext cx="2143800" cy="506400"/>
          </a:xfrm>
          <a:prstGeom prst="rect">
            <a:avLst/>
          </a:prstGeom>
          <a:noFill/>
          <a:ln cap="flat" cmpd="sng" w="38100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65"/>
          <p:cNvSpPr/>
          <p:nvPr/>
        </p:nvSpPr>
        <p:spPr>
          <a:xfrm>
            <a:off x="414018" y="2768813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550" name="Google Shape;550;p65"/>
          <p:cNvSpPr txBox="1"/>
          <p:nvPr/>
        </p:nvSpPr>
        <p:spPr>
          <a:xfrm>
            <a:off x="751975" y="2642075"/>
            <a:ext cx="2460300" cy="4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</a:rPr>
              <a:t>Sigma evaluation by energy bin </a:t>
            </a:r>
            <a:r>
              <a:rPr lang="fr" sz="1800">
                <a:solidFill>
                  <a:srgbClr val="FFFFFF"/>
                </a:solidFill>
              </a:rPr>
              <a:t> 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551" name="Google Shape;551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0888" y="3480948"/>
            <a:ext cx="1702481" cy="679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41" name="Google Shape;541;p65"/>
          <p:cNvSpPr/>
          <p:nvPr/>
        </p:nvSpPr>
        <p:spPr>
          <a:xfrm>
            <a:off x="406822" y="4351163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552" name="Google Shape;552;p65"/>
          <p:cNvSpPr txBox="1"/>
          <p:nvPr/>
        </p:nvSpPr>
        <p:spPr>
          <a:xfrm>
            <a:off x="664525" y="4256975"/>
            <a:ext cx="2698800" cy="4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</a:rPr>
              <a:t>Total significance sum  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553" name="Google Shape;553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2500" y="-55650"/>
            <a:ext cx="1052700" cy="1045275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65"/>
          <p:cNvSpPr/>
          <p:nvPr/>
        </p:nvSpPr>
        <p:spPr>
          <a:xfrm>
            <a:off x="5987775" y="2275600"/>
            <a:ext cx="1702500" cy="1082700"/>
          </a:xfrm>
          <a:prstGeom prst="rect">
            <a:avLst/>
          </a:prstGeom>
          <a:noFill/>
          <a:ln cap="flat" cmpd="sng" w="38100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6"/>
          <p:cNvSpPr/>
          <p:nvPr/>
        </p:nvSpPr>
        <p:spPr>
          <a:xfrm>
            <a:off x="4964425" y="4434180"/>
            <a:ext cx="9609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560" name="Google Shape;560;p66"/>
          <p:cNvSpPr/>
          <p:nvPr/>
        </p:nvSpPr>
        <p:spPr>
          <a:xfrm>
            <a:off x="4964425" y="4198805"/>
            <a:ext cx="9609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561" name="Google Shape;561;p66"/>
          <p:cNvSpPr/>
          <p:nvPr/>
        </p:nvSpPr>
        <p:spPr>
          <a:xfrm>
            <a:off x="4964425" y="3963429"/>
            <a:ext cx="9609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562" name="Google Shape;562;p66"/>
          <p:cNvSpPr/>
          <p:nvPr/>
        </p:nvSpPr>
        <p:spPr>
          <a:xfrm>
            <a:off x="4964425" y="3728054"/>
            <a:ext cx="9609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563" name="Google Shape;563;p66"/>
          <p:cNvSpPr/>
          <p:nvPr/>
        </p:nvSpPr>
        <p:spPr>
          <a:xfrm>
            <a:off x="4964425" y="3492678"/>
            <a:ext cx="9609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564" name="Google Shape;564;p66"/>
          <p:cNvSpPr/>
          <p:nvPr/>
        </p:nvSpPr>
        <p:spPr>
          <a:xfrm>
            <a:off x="4964399" y="3049353"/>
            <a:ext cx="960900" cy="4521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565" name="Google Shape;565;p66"/>
          <p:cNvSpPr txBox="1"/>
          <p:nvPr/>
        </p:nvSpPr>
        <p:spPr>
          <a:xfrm>
            <a:off x="5042004" y="3130950"/>
            <a:ext cx="8061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19">
                <a:solidFill>
                  <a:schemeClr val="lt1"/>
                </a:solidFill>
              </a:rPr>
              <a:t>Name</a:t>
            </a:r>
            <a:endParaRPr b="1" sz="1219">
              <a:solidFill>
                <a:schemeClr val="lt1"/>
              </a:solidFill>
            </a:endParaRPr>
          </a:p>
        </p:txBody>
      </p:sp>
      <p:sp>
        <p:nvSpPr>
          <p:cNvPr id="566" name="Google Shape;566;p66"/>
          <p:cNvSpPr txBox="1"/>
          <p:nvPr/>
        </p:nvSpPr>
        <p:spPr>
          <a:xfrm>
            <a:off x="5042004" y="3469831"/>
            <a:ext cx="8061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accent4"/>
                </a:solidFill>
              </a:rPr>
              <a:t>Crab</a:t>
            </a:r>
            <a:endParaRPr b="1" sz="948">
              <a:solidFill>
                <a:schemeClr val="accent4"/>
              </a:solidFill>
            </a:endParaRPr>
          </a:p>
        </p:txBody>
      </p:sp>
      <p:sp>
        <p:nvSpPr>
          <p:cNvPr id="567" name="Google Shape;567;p66"/>
          <p:cNvSpPr txBox="1"/>
          <p:nvPr/>
        </p:nvSpPr>
        <p:spPr>
          <a:xfrm>
            <a:off x="5042004" y="3705156"/>
            <a:ext cx="8061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accent4"/>
                </a:solidFill>
              </a:rPr>
              <a:t>Geminga</a:t>
            </a:r>
            <a:endParaRPr b="1" sz="948">
              <a:solidFill>
                <a:schemeClr val="accent4"/>
              </a:solidFill>
            </a:endParaRPr>
          </a:p>
        </p:txBody>
      </p:sp>
      <p:sp>
        <p:nvSpPr>
          <p:cNvPr id="568" name="Google Shape;568;p66"/>
          <p:cNvSpPr txBox="1"/>
          <p:nvPr/>
        </p:nvSpPr>
        <p:spPr>
          <a:xfrm>
            <a:off x="5037367" y="3940591"/>
            <a:ext cx="8061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rgbClr val="6EBAD7"/>
                </a:solidFill>
              </a:rPr>
              <a:t>DragonFly</a:t>
            </a:r>
            <a:endParaRPr b="1" sz="948">
              <a:solidFill>
                <a:srgbClr val="6EBAD7"/>
              </a:solidFill>
            </a:endParaRPr>
          </a:p>
        </p:txBody>
      </p:sp>
      <p:sp>
        <p:nvSpPr>
          <p:cNvPr id="569" name="Google Shape;569;p66"/>
          <p:cNvSpPr txBox="1"/>
          <p:nvPr/>
        </p:nvSpPr>
        <p:spPr>
          <a:xfrm>
            <a:off x="5041970" y="4411333"/>
            <a:ext cx="8061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rgbClr val="6EBAD7"/>
                </a:solidFill>
              </a:rPr>
              <a:t>J2032+4127</a:t>
            </a:r>
            <a:endParaRPr b="1" sz="948">
              <a:solidFill>
                <a:srgbClr val="6EBAD7"/>
              </a:solidFill>
            </a:endParaRPr>
          </a:p>
        </p:txBody>
      </p:sp>
      <p:sp>
        <p:nvSpPr>
          <p:cNvPr id="570" name="Google Shape;570;p66"/>
          <p:cNvSpPr txBox="1"/>
          <p:nvPr/>
        </p:nvSpPr>
        <p:spPr>
          <a:xfrm>
            <a:off x="5042004" y="4175949"/>
            <a:ext cx="8061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rgbClr val="6EBAD7"/>
                </a:solidFill>
              </a:rPr>
              <a:t>Boomerang</a:t>
            </a:r>
            <a:endParaRPr b="1" sz="948">
              <a:solidFill>
                <a:srgbClr val="6EBAD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571" name="Google Shape;571;p66"/>
          <p:cNvSpPr/>
          <p:nvPr/>
        </p:nvSpPr>
        <p:spPr>
          <a:xfrm>
            <a:off x="5925622" y="3049352"/>
            <a:ext cx="549600" cy="4422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572" name="Google Shape;572;p66"/>
          <p:cNvSpPr/>
          <p:nvPr/>
        </p:nvSpPr>
        <p:spPr>
          <a:xfrm>
            <a:off x="5925635" y="4434172"/>
            <a:ext cx="5496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573" name="Google Shape;573;p66"/>
          <p:cNvSpPr/>
          <p:nvPr/>
        </p:nvSpPr>
        <p:spPr>
          <a:xfrm>
            <a:off x="5925635" y="4198796"/>
            <a:ext cx="5496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574" name="Google Shape;574;p66"/>
          <p:cNvSpPr/>
          <p:nvPr/>
        </p:nvSpPr>
        <p:spPr>
          <a:xfrm>
            <a:off x="5925635" y="3963421"/>
            <a:ext cx="5496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575" name="Google Shape;575;p66"/>
          <p:cNvSpPr/>
          <p:nvPr/>
        </p:nvSpPr>
        <p:spPr>
          <a:xfrm>
            <a:off x="5925635" y="3728045"/>
            <a:ext cx="5496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576" name="Google Shape;576;p66"/>
          <p:cNvSpPr/>
          <p:nvPr/>
        </p:nvSpPr>
        <p:spPr>
          <a:xfrm>
            <a:off x="5925638" y="3492670"/>
            <a:ext cx="5496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577" name="Google Shape;577;p66"/>
          <p:cNvSpPr txBox="1"/>
          <p:nvPr/>
        </p:nvSpPr>
        <p:spPr>
          <a:xfrm>
            <a:off x="5999901" y="3469823"/>
            <a:ext cx="4260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83.6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578" name="Google Shape;578;p66"/>
          <p:cNvSpPr txBox="1"/>
          <p:nvPr/>
        </p:nvSpPr>
        <p:spPr>
          <a:xfrm>
            <a:off x="6027114" y="3704597"/>
            <a:ext cx="3714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98.5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579" name="Google Shape;579;p66"/>
          <p:cNvSpPr txBox="1"/>
          <p:nvPr/>
        </p:nvSpPr>
        <p:spPr>
          <a:xfrm>
            <a:off x="6027114" y="3929150"/>
            <a:ext cx="4260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305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580" name="Google Shape;580;p66"/>
          <p:cNvSpPr txBox="1"/>
          <p:nvPr/>
        </p:nvSpPr>
        <p:spPr>
          <a:xfrm>
            <a:off x="6027114" y="4175949"/>
            <a:ext cx="3714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337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581" name="Google Shape;581;p66"/>
          <p:cNvSpPr txBox="1"/>
          <p:nvPr/>
        </p:nvSpPr>
        <p:spPr>
          <a:xfrm>
            <a:off x="6027114" y="4411325"/>
            <a:ext cx="3714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308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582" name="Google Shape;582;p66"/>
          <p:cNvSpPr/>
          <p:nvPr/>
        </p:nvSpPr>
        <p:spPr>
          <a:xfrm>
            <a:off x="7031915" y="3049352"/>
            <a:ext cx="960900" cy="4422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583" name="Google Shape;583;p66"/>
          <p:cNvSpPr/>
          <p:nvPr/>
        </p:nvSpPr>
        <p:spPr>
          <a:xfrm>
            <a:off x="7031924" y="4434172"/>
            <a:ext cx="9609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584" name="Google Shape;584;p66"/>
          <p:cNvSpPr/>
          <p:nvPr/>
        </p:nvSpPr>
        <p:spPr>
          <a:xfrm>
            <a:off x="7031924" y="4198796"/>
            <a:ext cx="9609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585" name="Google Shape;585;p66"/>
          <p:cNvSpPr/>
          <p:nvPr/>
        </p:nvSpPr>
        <p:spPr>
          <a:xfrm>
            <a:off x="7031924" y="3963421"/>
            <a:ext cx="9609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586" name="Google Shape;586;p66"/>
          <p:cNvSpPr/>
          <p:nvPr/>
        </p:nvSpPr>
        <p:spPr>
          <a:xfrm>
            <a:off x="7031924" y="3728045"/>
            <a:ext cx="9609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587" name="Google Shape;587;p66"/>
          <p:cNvSpPr/>
          <p:nvPr/>
        </p:nvSpPr>
        <p:spPr>
          <a:xfrm>
            <a:off x="7031924" y="3492670"/>
            <a:ext cx="9609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588" name="Google Shape;588;p66"/>
          <p:cNvSpPr txBox="1"/>
          <p:nvPr/>
        </p:nvSpPr>
        <p:spPr>
          <a:xfrm>
            <a:off x="7384354" y="3469823"/>
            <a:ext cx="3714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34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589" name="Google Shape;589;p66"/>
          <p:cNvSpPr txBox="1"/>
          <p:nvPr/>
        </p:nvSpPr>
        <p:spPr>
          <a:xfrm>
            <a:off x="7326695" y="3705147"/>
            <a:ext cx="3714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237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590" name="Google Shape;590;p66"/>
          <p:cNvSpPr txBox="1"/>
          <p:nvPr/>
        </p:nvSpPr>
        <p:spPr>
          <a:xfrm>
            <a:off x="7326695" y="3951997"/>
            <a:ext cx="3714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104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591" name="Google Shape;591;p66"/>
          <p:cNvSpPr txBox="1"/>
          <p:nvPr/>
        </p:nvSpPr>
        <p:spPr>
          <a:xfrm>
            <a:off x="7326695" y="4175949"/>
            <a:ext cx="3714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52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592" name="Google Shape;592;p66"/>
          <p:cNvSpPr txBox="1"/>
          <p:nvPr/>
        </p:nvSpPr>
        <p:spPr>
          <a:xfrm>
            <a:off x="7326695" y="4411325"/>
            <a:ext cx="3714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36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593" name="Google Shape;593;p66"/>
          <p:cNvSpPr txBox="1"/>
          <p:nvPr/>
        </p:nvSpPr>
        <p:spPr>
          <a:xfrm>
            <a:off x="5870636" y="3047034"/>
            <a:ext cx="6843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15">
                <a:solidFill>
                  <a:schemeClr val="lt1"/>
                </a:solidFill>
              </a:rPr>
              <a:t>RA</a:t>
            </a:r>
            <a:endParaRPr sz="1015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15">
                <a:solidFill>
                  <a:schemeClr val="lt1"/>
                </a:solidFill>
              </a:rPr>
              <a:t>(°)  </a:t>
            </a:r>
            <a:endParaRPr sz="1015">
              <a:solidFill>
                <a:schemeClr val="lt1"/>
              </a:solidFill>
            </a:endParaRPr>
          </a:p>
        </p:txBody>
      </p:sp>
      <p:sp>
        <p:nvSpPr>
          <p:cNvPr id="594" name="Google Shape;594;p66"/>
          <p:cNvSpPr txBox="1"/>
          <p:nvPr/>
        </p:nvSpPr>
        <p:spPr>
          <a:xfrm>
            <a:off x="6425966" y="3058457"/>
            <a:ext cx="6843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15">
                <a:solidFill>
                  <a:schemeClr val="lt1"/>
                </a:solidFill>
              </a:rPr>
              <a:t>DEC</a:t>
            </a:r>
            <a:endParaRPr sz="1015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15">
                <a:solidFill>
                  <a:schemeClr val="lt1"/>
                </a:solidFill>
              </a:rPr>
              <a:t>(°)  </a:t>
            </a:r>
            <a:endParaRPr sz="1015">
              <a:solidFill>
                <a:schemeClr val="lt1"/>
              </a:solidFill>
            </a:endParaRPr>
          </a:p>
        </p:txBody>
      </p:sp>
      <p:sp>
        <p:nvSpPr>
          <p:cNvPr id="595" name="Google Shape;595;p66"/>
          <p:cNvSpPr txBox="1"/>
          <p:nvPr/>
        </p:nvSpPr>
        <p:spPr>
          <a:xfrm>
            <a:off x="6937294" y="3047025"/>
            <a:ext cx="11442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15">
                <a:solidFill>
                  <a:schemeClr val="lt1"/>
                </a:solidFill>
              </a:rPr>
              <a:t>Rot Period </a:t>
            </a:r>
            <a:endParaRPr sz="1015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15">
                <a:solidFill>
                  <a:schemeClr val="lt1"/>
                </a:solidFill>
              </a:rPr>
              <a:t>(ms) </a:t>
            </a:r>
            <a:endParaRPr sz="1015">
              <a:solidFill>
                <a:schemeClr val="lt1"/>
              </a:solidFill>
            </a:endParaRPr>
          </a:p>
        </p:txBody>
      </p:sp>
      <p:sp>
        <p:nvSpPr>
          <p:cNvPr id="596" name="Google Shape;596;p66"/>
          <p:cNvSpPr/>
          <p:nvPr/>
        </p:nvSpPr>
        <p:spPr>
          <a:xfrm>
            <a:off x="7986453" y="3049344"/>
            <a:ext cx="960900" cy="4422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597" name="Google Shape;597;p66"/>
          <p:cNvSpPr/>
          <p:nvPr/>
        </p:nvSpPr>
        <p:spPr>
          <a:xfrm>
            <a:off x="7986461" y="4434163"/>
            <a:ext cx="9609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598" name="Google Shape;598;p66"/>
          <p:cNvSpPr/>
          <p:nvPr/>
        </p:nvSpPr>
        <p:spPr>
          <a:xfrm>
            <a:off x="7986461" y="4198788"/>
            <a:ext cx="9609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599" name="Google Shape;599;p66"/>
          <p:cNvSpPr/>
          <p:nvPr/>
        </p:nvSpPr>
        <p:spPr>
          <a:xfrm>
            <a:off x="7986461" y="3963412"/>
            <a:ext cx="9609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600" name="Google Shape;600;p66"/>
          <p:cNvSpPr/>
          <p:nvPr/>
        </p:nvSpPr>
        <p:spPr>
          <a:xfrm>
            <a:off x="7986461" y="3728037"/>
            <a:ext cx="9609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601" name="Google Shape;601;p66"/>
          <p:cNvSpPr/>
          <p:nvPr/>
        </p:nvSpPr>
        <p:spPr>
          <a:xfrm>
            <a:off x="7986461" y="3492661"/>
            <a:ext cx="9609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602" name="Google Shape;602;p66"/>
          <p:cNvSpPr txBox="1"/>
          <p:nvPr/>
        </p:nvSpPr>
        <p:spPr>
          <a:xfrm>
            <a:off x="8281232" y="3469823"/>
            <a:ext cx="4260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1.9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603" name="Google Shape;603;p66"/>
          <p:cNvSpPr txBox="1"/>
          <p:nvPr/>
        </p:nvSpPr>
        <p:spPr>
          <a:xfrm>
            <a:off x="8281232" y="3705139"/>
            <a:ext cx="3714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0.25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604" name="Google Shape;604;p66"/>
          <p:cNvSpPr txBox="1"/>
          <p:nvPr/>
        </p:nvSpPr>
        <p:spPr>
          <a:xfrm>
            <a:off x="8308446" y="3951989"/>
            <a:ext cx="3714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1.8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605" name="Google Shape;605;p66"/>
          <p:cNvSpPr txBox="1"/>
          <p:nvPr/>
        </p:nvSpPr>
        <p:spPr>
          <a:xfrm>
            <a:off x="8281232" y="4175941"/>
            <a:ext cx="3714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3.00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606" name="Google Shape;606;p66"/>
          <p:cNvSpPr txBox="1"/>
          <p:nvPr/>
        </p:nvSpPr>
        <p:spPr>
          <a:xfrm>
            <a:off x="8281232" y="4411316"/>
            <a:ext cx="3714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4.61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607" name="Google Shape;607;p66"/>
          <p:cNvSpPr txBox="1"/>
          <p:nvPr/>
        </p:nvSpPr>
        <p:spPr>
          <a:xfrm>
            <a:off x="7917065" y="3069965"/>
            <a:ext cx="11133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15">
                <a:solidFill>
                  <a:schemeClr val="lt1"/>
                </a:solidFill>
              </a:rPr>
              <a:t>Distance</a:t>
            </a:r>
            <a:endParaRPr sz="1015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15">
                <a:solidFill>
                  <a:schemeClr val="lt1"/>
                </a:solidFill>
              </a:rPr>
              <a:t>(kpc)  </a:t>
            </a:r>
            <a:endParaRPr sz="1015">
              <a:solidFill>
                <a:schemeClr val="lt1"/>
              </a:solidFill>
            </a:endParaRPr>
          </a:p>
        </p:txBody>
      </p:sp>
      <p:sp>
        <p:nvSpPr>
          <p:cNvPr id="608" name="Google Shape;608;p66"/>
          <p:cNvSpPr/>
          <p:nvPr/>
        </p:nvSpPr>
        <p:spPr>
          <a:xfrm>
            <a:off x="6480952" y="3049352"/>
            <a:ext cx="549600" cy="4422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609" name="Google Shape;609;p66"/>
          <p:cNvSpPr/>
          <p:nvPr/>
        </p:nvSpPr>
        <p:spPr>
          <a:xfrm>
            <a:off x="6480965" y="4434172"/>
            <a:ext cx="5496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610" name="Google Shape;610;p66"/>
          <p:cNvSpPr/>
          <p:nvPr/>
        </p:nvSpPr>
        <p:spPr>
          <a:xfrm>
            <a:off x="6480965" y="4198796"/>
            <a:ext cx="5496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611" name="Google Shape;611;p66"/>
          <p:cNvSpPr/>
          <p:nvPr/>
        </p:nvSpPr>
        <p:spPr>
          <a:xfrm>
            <a:off x="6480965" y="3963421"/>
            <a:ext cx="5496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612" name="Google Shape;612;p66"/>
          <p:cNvSpPr/>
          <p:nvPr/>
        </p:nvSpPr>
        <p:spPr>
          <a:xfrm>
            <a:off x="6480965" y="3728045"/>
            <a:ext cx="5496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613" name="Google Shape;613;p66"/>
          <p:cNvSpPr/>
          <p:nvPr/>
        </p:nvSpPr>
        <p:spPr>
          <a:xfrm>
            <a:off x="6480968" y="3492670"/>
            <a:ext cx="5496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614" name="Google Shape;614;p66"/>
          <p:cNvSpPr txBox="1"/>
          <p:nvPr/>
        </p:nvSpPr>
        <p:spPr>
          <a:xfrm>
            <a:off x="6580532" y="3469823"/>
            <a:ext cx="4260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22.0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615" name="Google Shape;615;p66"/>
          <p:cNvSpPr txBox="1"/>
          <p:nvPr/>
        </p:nvSpPr>
        <p:spPr>
          <a:xfrm>
            <a:off x="6582454" y="3704606"/>
            <a:ext cx="4260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17.8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616" name="Google Shape;616;p66"/>
          <p:cNvSpPr txBox="1"/>
          <p:nvPr/>
        </p:nvSpPr>
        <p:spPr>
          <a:xfrm>
            <a:off x="6582444" y="3929150"/>
            <a:ext cx="3714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36.8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617" name="Google Shape;617;p66"/>
          <p:cNvSpPr txBox="1"/>
          <p:nvPr/>
        </p:nvSpPr>
        <p:spPr>
          <a:xfrm>
            <a:off x="6582444" y="4175949"/>
            <a:ext cx="3714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61.2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618" name="Google Shape;618;p66"/>
          <p:cNvSpPr txBox="1"/>
          <p:nvPr/>
        </p:nvSpPr>
        <p:spPr>
          <a:xfrm>
            <a:off x="6582444" y="4411325"/>
            <a:ext cx="3714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41.5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619" name="Google Shape;619;p66"/>
          <p:cNvSpPr/>
          <p:nvPr/>
        </p:nvSpPr>
        <p:spPr>
          <a:xfrm>
            <a:off x="4964425" y="4669590"/>
            <a:ext cx="9609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620" name="Google Shape;620;p66"/>
          <p:cNvSpPr txBox="1"/>
          <p:nvPr/>
        </p:nvSpPr>
        <p:spPr>
          <a:xfrm>
            <a:off x="5041970" y="4646743"/>
            <a:ext cx="8061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J1913+1011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621" name="Google Shape;621;p66"/>
          <p:cNvSpPr/>
          <p:nvPr/>
        </p:nvSpPr>
        <p:spPr>
          <a:xfrm>
            <a:off x="5925635" y="4669581"/>
            <a:ext cx="5496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622" name="Google Shape;622;p66"/>
          <p:cNvSpPr txBox="1"/>
          <p:nvPr/>
        </p:nvSpPr>
        <p:spPr>
          <a:xfrm>
            <a:off x="6027114" y="4646734"/>
            <a:ext cx="3714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288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623" name="Google Shape;623;p66"/>
          <p:cNvSpPr/>
          <p:nvPr/>
        </p:nvSpPr>
        <p:spPr>
          <a:xfrm>
            <a:off x="7031924" y="4669581"/>
            <a:ext cx="9609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624" name="Google Shape;624;p66"/>
          <p:cNvSpPr txBox="1"/>
          <p:nvPr/>
        </p:nvSpPr>
        <p:spPr>
          <a:xfrm>
            <a:off x="7326695" y="4646734"/>
            <a:ext cx="3714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143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625" name="Google Shape;625;p66"/>
          <p:cNvSpPr/>
          <p:nvPr/>
        </p:nvSpPr>
        <p:spPr>
          <a:xfrm>
            <a:off x="7986461" y="4669573"/>
            <a:ext cx="9609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626" name="Google Shape;626;p66"/>
          <p:cNvSpPr txBox="1"/>
          <p:nvPr/>
        </p:nvSpPr>
        <p:spPr>
          <a:xfrm>
            <a:off x="8281232" y="4646726"/>
            <a:ext cx="3714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1.80</a:t>
            </a:r>
            <a:endParaRPr b="1" sz="948">
              <a:solidFill>
                <a:schemeClr val="lt1"/>
              </a:solidFill>
            </a:endParaRPr>
          </a:p>
        </p:txBody>
      </p:sp>
      <p:sp>
        <p:nvSpPr>
          <p:cNvPr id="627" name="Google Shape;627;p66"/>
          <p:cNvSpPr/>
          <p:nvPr/>
        </p:nvSpPr>
        <p:spPr>
          <a:xfrm>
            <a:off x="6480965" y="4669581"/>
            <a:ext cx="549600" cy="235500"/>
          </a:xfrm>
          <a:prstGeom prst="rect">
            <a:avLst/>
          </a:prstGeom>
          <a:noFill/>
          <a:ln cap="flat" cmpd="sng" w="6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900" lIns="61900" spcFirstLastPara="1" rIns="61900" wrap="square" tIns="6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48"/>
          </a:p>
        </p:txBody>
      </p:sp>
      <p:sp>
        <p:nvSpPr>
          <p:cNvPr id="628" name="Google Shape;628;p66"/>
          <p:cNvSpPr txBox="1"/>
          <p:nvPr/>
        </p:nvSpPr>
        <p:spPr>
          <a:xfrm>
            <a:off x="6582444" y="4646734"/>
            <a:ext cx="3714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1900" lIns="61900" spcFirstLastPara="1" rIns="61900" wrap="square" tIns="6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48">
                <a:solidFill>
                  <a:schemeClr val="lt1"/>
                </a:solidFill>
              </a:rPr>
              <a:t>10.2</a:t>
            </a:r>
            <a:endParaRPr b="1" sz="948">
              <a:solidFill>
                <a:schemeClr val="lt1"/>
              </a:solidFill>
            </a:endParaRPr>
          </a:p>
        </p:txBody>
      </p:sp>
      <p:pic>
        <p:nvPicPr>
          <p:cNvPr id="629" name="Google Shape;629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050" y="81799"/>
            <a:ext cx="730586" cy="74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66"/>
          <p:cNvSpPr txBox="1"/>
          <p:nvPr/>
        </p:nvSpPr>
        <p:spPr>
          <a:xfrm>
            <a:off x="316400" y="1070225"/>
            <a:ext cx="74985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chemeClr val="lt1"/>
                </a:solidFill>
              </a:rPr>
              <a:t>In the very short term, 1 LST North (current CTAO configuration) :          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631" name="Google Shape;631;p66"/>
          <p:cNvSpPr/>
          <p:nvPr/>
        </p:nvSpPr>
        <p:spPr>
          <a:xfrm>
            <a:off x="119043" y="1210013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632" name="Google Shape;632;p66"/>
          <p:cNvSpPr/>
          <p:nvPr/>
        </p:nvSpPr>
        <p:spPr>
          <a:xfrm>
            <a:off x="5206125" y="443600"/>
            <a:ext cx="3383100" cy="483600"/>
          </a:xfrm>
          <a:prstGeom prst="roundRect">
            <a:avLst>
              <a:gd fmla="val 16667" name="adj"/>
            </a:avLst>
          </a:prstGeom>
          <a:solidFill>
            <a:srgbClr val="3B3A3A">
              <a:alpha val="7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66"/>
          <p:cNvSpPr/>
          <p:nvPr/>
        </p:nvSpPr>
        <p:spPr>
          <a:xfrm>
            <a:off x="5457600" y="633125"/>
            <a:ext cx="122100" cy="122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66"/>
          <p:cNvSpPr/>
          <p:nvPr/>
        </p:nvSpPr>
        <p:spPr>
          <a:xfrm>
            <a:off x="7710050" y="165275"/>
            <a:ext cx="1251000" cy="415200"/>
          </a:xfrm>
          <a:prstGeom prst="roundRect">
            <a:avLst>
              <a:gd fmla="val 16667" name="adj"/>
            </a:avLst>
          </a:prstGeom>
          <a:solidFill>
            <a:srgbClr val="585656">
              <a:alpha val="94550"/>
            </a:srgbClr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Parameter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35" name="Google Shape;635;p66"/>
          <p:cNvSpPr txBox="1"/>
          <p:nvPr/>
        </p:nvSpPr>
        <p:spPr>
          <a:xfrm>
            <a:off x="5545275" y="4940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Observation time : 50h 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36" name="Google Shape;636;p66"/>
          <p:cNvSpPr/>
          <p:nvPr/>
        </p:nvSpPr>
        <p:spPr>
          <a:xfrm rot="10800000">
            <a:off x="4790770" y="3552050"/>
            <a:ext cx="115800" cy="3771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161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650" lIns="51650" spcFirstLastPara="1" rIns="51650" wrap="square" tIns="516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91"/>
          </a:p>
        </p:txBody>
      </p:sp>
      <p:sp>
        <p:nvSpPr>
          <p:cNvPr id="637" name="Google Shape;637;p66"/>
          <p:cNvSpPr/>
          <p:nvPr/>
        </p:nvSpPr>
        <p:spPr>
          <a:xfrm rot="10800000">
            <a:off x="4790779" y="4103347"/>
            <a:ext cx="115800" cy="4920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16150">
            <a:solidFill>
              <a:srgbClr val="6EBAD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650" lIns="51650" spcFirstLastPara="1" rIns="51650" wrap="square" tIns="516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91"/>
          </a:p>
        </p:txBody>
      </p:sp>
      <p:sp>
        <p:nvSpPr>
          <p:cNvPr id="638" name="Google Shape;638;p66"/>
          <p:cNvSpPr txBox="1"/>
          <p:nvPr/>
        </p:nvSpPr>
        <p:spPr>
          <a:xfrm>
            <a:off x="3625111" y="3643681"/>
            <a:ext cx="11343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1650" lIns="51650" spcFirstLastPara="1" rIns="51650" wrap="square" tIns="51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17">
                <a:solidFill>
                  <a:schemeClr val="accent4"/>
                </a:solidFill>
              </a:rPr>
              <a:t>Detected by LST </a:t>
            </a:r>
            <a:endParaRPr b="1" sz="1017">
              <a:solidFill>
                <a:schemeClr val="accent4"/>
              </a:solidFill>
            </a:endParaRPr>
          </a:p>
        </p:txBody>
      </p:sp>
      <p:sp>
        <p:nvSpPr>
          <p:cNvPr id="639" name="Google Shape;639;p66"/>
          <p:cNvSpPr txBox="1"/>
          <p:nvPr/>
        </p:nvSpPr>
        <p:spPr>
          <a:xfrm>
            <a:off x="3510125" y="4219122"/>
            <a:ext cx="14451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1650" lIns="51650" spcFirstLastPara="1" rIns="51650" wrap="square" tIns="51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17">
                <a:solidFill>
                  <a:srgbClr val="6EBAD7"/>
                </a:solidFill>
              </a:rPr>
              <a:t>LST Data available </a:t>
            </a:r>
            <a:endParaRPr b="1" sz="1017">
              <a:solidFill>
                <a:srgbClr val="6EBAD7"/>
              </a:solidFill>
            </a:endParaRPr>
          </a:p>
        </p:txBody>
      </p:sp>
      <p:pic>
        <p:nvPicPr>
          <p:cNvPr id="640" name="Google Shape;640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250" y="1639850"/>
            <a:ext cx="3992636" cy="2094728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66"/>
          <p:cNvSpPr txBox="1"/>
          <p:nvPr/>
        </p:nvSpPr>
        <p:spPr>
          <a:xfrm rot="-2446203">
            <a:off x="3205012" y="2680670"/>
            <a:ext cx="695992" cy="405021"/>
          </a:xfrm>
          <a:prstGeom prst="rect">
            <a:avLst/>
          </a:prstGeom>
          <a:noFill/>
          <a:ln>
            <a:noFill/>
          </a:ln>
        </p:spPr>
        <p:txBody>
          <a:bodyPr anchorCtr="0" anchor="t" bIns="75150" lIns="75150" spcFirstLastPara="1" rIns="75150" wrap="square" tIns="751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69">
                <a:solidFill>
                  <a:schemeClr val="lt1"/>
                </a:solidFill>
              </a:rPr>
              <a:t> Crab</a:t>
            </a:r>
            <a:r>
              <a:rPr b="1" lang="fr" sz="1480">
                <a:solidFill>
                  <a:schemeClr val="lt1"/>
                </a:solidFill>
              </a:rPr>
              <a:t> </a:t>
            </a:r>
            <a:r>
              <a:rPr b="1" lang="fr" sz="1644">
                <a:solidFill>
                  <a:schemeClr val="lt1"/>
                </a:solidFill>
              </a:rPr>
              <a:t>  </a:t>
            </a:r>
            <a:r>
              <a:rPr b="1" lang="fr" sz="986">
                <a:solidFill>
                  <a:schemeClr val="lt1"/>
                </a:solidFill>
              </a:rPr>
              <a:t>   </a:t>
            </a:r>
            <a:r>
              <a:rPr b="1" lang="fr" sz="1069">
                <a:solidFill>
                  <a:schemeClr val="lt1"/>
                </a:solidFill>
              </a:rPr>
              <a:t> </a:t>
            </a:r>
            <a:endParaRPr b="1" sz="100">
              <a:solidFill>
                <a:schemeClr val="lt1"/>
              </a:solidFill>
            </a:endParaRPr>
          </a:p>
        </p:txBody>
      </p:sp>
      <p:sp>
        <p:nvSpPr>
          <p:cNvPr id="642" name="Google Shape;642;p66"/>
          <p:cNvSpPr txBox="1"/>
          <p:nvPr/>
        </p:nvSpPr>
        <p:spPr>
          <a:xfrm rot="-2297244">
            <a:off x="2843236" y="2639335"/>
            <a:ext cx="1030815" cy="354350"/>
          </a:xfrm>
          <a:prstGeom prst="rect">
            <a:avLst/>
          </a:prstGeom>
          <a:noFill/>
          <a:ln>
            <a:noFill/>
          </a:ln>
        </p:spPr>
        <p:txBody>
          <a:bodyPr anchorCtr="0" anchor="t" bIns="75150" lIns="75150" spcFirstLastPara="1" rIns="75150" wrap="square" tIns="751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51">
                <a:solidFill>
                  <a:schemeClr val="lt1"/>
                </a:solidFill>
              </a:rPr>
              <a:t> </a:t>
            </a:r>
            <a:r>
              <a:rPr b="1" lang="fr" sz="1069">
                <a:solidFill>
                  <a:schemeClr val="lt1"/>
                </a:solidFill>
              </a:rPr>
              <a:t>Geminga</a:t>
            </a:r>
            <a:r>
              <a:rPr b="1" lang="fr" sz="1151">
                <a:solidFill>
                  <a:schemeClr val="lt1"/>
                </a:solidFill>
              </a:rPr>
              <a:t> </a:t>
            </a:r>
            <a:r>
              <a:rPr b="1" lang="fr" sz="1315">
                <a:solidFill>
                  <a:schemeClr val="lt1"/>
                </a:solidFill>
              </a:rPr>
              <a:t>  </a:t>
            </a:r>
            <a:r>
              <a:rPr b="1" lang="fr" sz="658">
                <a:solidFill>
                  <a:schemeClr val="lt1"/>
                </a:solidFill>
              </a:rPr>
              <a:t>   </a:t>
            </a:r>
            <a:r>
              <a:rPr b="1" lang="fr" sz="740">
                <a:solidFill>
                  <a:schemeClr val="lt1"/>
                </a:solidFill>
              </a:rPr>
              <a:t> </a:t>
            </a:r>
            <a:endParaRPr b="1" sz="100"/>
          </a:p>
        </p:txBody>
      </p:sp>
      <p:sp>
        <p:nvSpPr>
          <p:cNvPr id="643" name="Google Shape;643;p66"/>
          <p:cNvSpPr txBox="1"/>
          <p:nvPr/>
        </p:nvSpPr>
        <p:spPr>
          <a:xfrm rot="-2698350">
            <a:off x="1588738" y="2810754"/>
            <a:ext cx="883742" cy="303773"/>
          </a:xfrm>
          <a:prstGeom prst="rect">
            <a:avLst/>
          </a:prstGeom>
          <a:noFill/>
          <a:ln>
            <a:noFill/>
          </a:ln>
        </p:spPr>
        <p:txBody>
          <a:bodyPr anchorCtr="0" anchor="t" bIns="75150" lIns="75150" spcFirstLastPara="1" rIns="75150" wrap="square" tIns="751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86">
                <a:solidFill>
                  <a:schemeClr val="lt1"/>
                </a:solidFill>
              </a:rPr>
              <a:t>J1709-4429</a:t>
            </a:r>
            <a:endParaRPr b="1" sz="100"/>
          </a:p>
        </p:txBody>
      </p:sp>
      <p:sp>
        <p:nvSpPr>
          <p:cNvPr id="644" name="Google Shape;644;p66"/>
          <p:cNvSpPr txBox="1"/>
          <p:nvPr/>
        </p:nvSpPr>
        <p:spPr>
          <a:xfrm rot="-2115986">
            <a:off x="2657939" y="2645664"/>
            <a:ext cx="456719" cy="314884"/>
          </a:xfrm>
          <a:prstGeom prst="rect">
            <a:avLst/>
          </a:prstGeom>
          <a:noFill/>
          <a:ln>
            <a:noFill/>
          </a:ln>
        </p:spPr>
        <p:txBody>
          <a:bodyPr anchorCtr="0" anchor="t" bIns="75150" lIns="75150" spcFirstLastPara="1" rIns="75150" wrap="square" tIns="751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60">
                <a:solidFill>
                  <a:schemeClr val="lt1"/>
                </a:solidFill>
              </a:rPr>
              <a:t>Vela</a:t>
            </a:r>
            <a:endParaRPr b="1" sz="156"/>
          </a:p>
        </p:txBody>
      </p:sp>
      <p:sp>
        <p:nvSpPr>
          <p:cNvPr id="645" name="Google Shape;645;p66"/>
          <p:cNvSpPr txBox="1"/>
          <p:nvPr/>
        </p:nvSpPr>
        <p:spPr>
          <a:xfrm rot="1089">
            <a:off x="2677189" y="3382515"/>
            <a:ext cx="18948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775" lIns="92775" spcFirstLastPara="1" rIns="92775" wrap="square" tIns="927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98">
                <a:solidFill>
                  <a:srgbClr val="C27BA0"/>
                </a:solidFill>
              </a:rPr>
              <a:t>Southern hemisphere</a:t>
            </a:r>
            <a:endParaRPr b="1" sz="101">
              <a:solidFill>
                <a:srgbClr val="C27BA0"/>
              </a:solidFill>
            </a:endParaRPr>
          </a:p>
        </p:txBody>
      </p:sp>
      <p:sp>
        <p:nvSpPr>
          <p:cNvPr id="646" name="Google Shape;646;p66"/>
          <p:cNvSpPr txBox="1"/>
          <p:nvPr/>
        </p:nvSpPr>
        <p:spPr>
          <a:xfrm rot="1344">
            <a:off x="290013" y="1569212"/>
            <a:ext cx="15351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75150" lIns="75150" spcFirstLastPara="1" rIns="75150" wrap="square" tIns="751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86">
                <a:solidFill>
                  <a:srgbClr val="9FC5E8"/>
                </a:solidFill>
              </a:rPr>
              <a:t>Northern hemisphere</a:t>
            </a:r>
            <a:endParaRPr b="1" sz="100">
              <a:solidFill>
                <a:srgbClr val="9FC5E8"/>
              </a:solidFill>
            </a:endParaRPr>
          </a:p>
        </p:txBody>
      </p:sp>
      <p:sp>
        <p:nvSpPr>
          <p:cNvPr id="647" name="Google Shape;647;p66"/>
          <p:cNvSpPr/>
          <p:nvPr/>
        </p:nvSpPr>
        <p:spPr>
          <a:xfrm>
            <a:off x="2252375" y="2642307"/>
            <a:ext cx="91800" cy="9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07900" lIns="107900" spcFirstLastPara="1" rIns="107900" wrap="square" tIns="107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2"/>
          </a:p>
        </p:txBody>
      </p:sp>
      <p:sp>
        <p:nvSpPr>
          <p:cNvPr id="648" name="Google Shape;648;p66"/>
          <p:cNvSpPr/>
          <p:nvPr/>
        </p:nvSpPr>
        <p:spPr>
          <a:xfrm>
            <a:off x="3008665" y="2642298"/>
            <a:ext cx="91800" cy="9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07900" lIns="107900" spcFirstLastPara="1" rIns="107900" wrap="square" tIns="107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2"/>
          </a:p>
        </p:txBody>
      </p:sp>
      <p:sp>
        <p:nvSpPr>
          <p:cNvPr id="649" name="Google Shape;649;p66"/>
          <p:cNvSpPr/>
          <p:nvPr/>
        </p:nvSpPr>
        <p:spPr>
          <a:xfrm>
            <a:off x="3658516" y="2550453"/>
            <a:ext cx="91800" cy="9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07900" lIns="107900" spcFirstLastPara="1" rIns="107900" wrap="square" tIns="107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2"/>
          </a:p>
        </p:txBody>
      </p:sp>
      <p:sp>
        <p:nvSpPr>
          <p:cNvPr id="650" name="Google Shape;650;p66"/>
          <p:cNvSpPr/>
          <p:nvPr/>
        </p:nvSpPr>
        <p:spPr>
          <a:xfrm>
            <a:off x="3750333" y="2691692"/>
            <a:ext cx="89400" cy="87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05100" lIns="105100" spcFirstLastPara="1" rIns="105100" wrap="square" tIns="105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9"/>
          </a:p>
        </p:txBody>
      </p:sp>
      <p:sp>
        <p:nvSpPr>
          <p:cNvPr id="651" name="Google Shape;651;p66"/>
          <p:cNvSpPr txBox="1"/>
          <p:nvPr/>
        </p:nvSpPr>
        <p:spPr>
          <a:xfrm rot="-2699167">
            <a:off x="677978" y="2699785"/>
            <a:ext cx="875893" cy="292318"/>
          </a:xfrm>
          <a:prstGeom prst="rect">
            <a:avLst/>
          </a:prstGeom>
          <a:noFill/>
          <a:ln>
            <a:noFill/>
          </a:ln>
        </p:spPr>
        <p:txBody>
          <a:bodyPr anchorCtr="0" anchor="t" bIns="75150" lIns="75150" spcFirstLastPara="1" rIns="75150" wrap="square" tIns="751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13">
                <a:solidFill>
                  <a:schemeClr val="lt1"/>
                </a:solidFill>
                <a:highlight>
                  <a:srgbClr val="4C1130"/>
                </a:highlight>
              </a:rPr>
              <a:t>J2032+4127</a:t>
            </a:r>
            <a:endParaRPr b="1" sz="100">
              <a:solidFill>
                <a:schemeClr val="lt1"/>
              </a:solidFill>
              <a:highlight>
                <a:srgbClr val="4C1130"/>
              </a:highlight>
            </a:endParaRPr>
          </a:p>
        </p:txBody>
      </p:sp>
      <p:sp>
        <p:nvSpPr>
          <p:cNvPr id="652" name="Google Shape;652;p66"/>
          <p:cNvSpPr/>
          <p:nvPr/>
        </p:nvSpPr>
        <p:spPr>
          <a:xfrm>
            <a:off x="1320392" y="2550453"/>
            <a:ext cx="91800" cy="90000"/>
          </a:xfrm>
          <a:prstGeom prst="ellipse">
            <a:avLst/>
          </a:prstGeom>
          <a:solidFill>
            <a:srgbClr val="4C1130"/>
          </a:solidFill>
          <a:ln>
            <a:noFill/>
          </a:ln>
        </p:spPr>
        <p:txBody>
          <a:bodyPr anchorCtr="0" anchor="ctr" bIns="107900" lIns="107900" spcFirstLastPara="1" rIns="107900" wrap="square" tIns="107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2"/>
          </a:p>
        </p:txBody>
      </p:sp>
      <p:sp>
        <p:nvSpPr>
          <p:cNvPr id="653" name="Google Shape;653;p66"/>
          <p:cNvSpPr txBox="1"/>
          <p:nvPr/>
        </p:nvSpPr>
        <p:spPr>
          <a:xfrm rot="-2698350">
            <a:off x="383939" y="2750547"/>
            <a:ext cx="883742" cy="303773"/>
          </a:xfrm>
          <a:prstGeom prst="rect">
            <a:avLst/>
          </a:prstGeom>
          <a:noFill/>
          <a:ln>
            <a:noFill/>
          </a:ln>
        </p:spPr>
        <p:txBody>
          <a:bodyPr anchorCtr="0" anchor="t" bIns="75150" lIns="75150" spcFirstLastPara="1" rIns="75150" wrap="square" tIns="751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86">
                <a:solidFill>
                  <a:schemeClr val="lt1"/>
                </a:solidFill>
                <a:highlight>
                  <a:srgbClr val="4C1130"/>
                </a:highlight>
              </a:rPr>
              <a:t>Boomerang</a:t>
            </a:r>
            <a:endParaRPr b="1" sz="100">
              <a:solidFill>
                <a:schemeClr val="lt1"/>
              </a:solidFill>
              <a:highlight>
                <a:srgbClr val="4C1130"/>
              </a:highlight>
            </a:endParaRPr>
          </a:p>
        </p:txBody>
      </p:sp>
      <p:sp>
        <p:nvSpPr>
          <p:cNvPr id="654" name="Google Shape;654;p66"/>
          <p:cNvSpPr/>
          <p:nvPr/>
        </p:nvSpPr>
        <p:spPr>
          <a:xfrm>
            <a:off x="1070054" y="2581693"/>
            <a:ext cx="91800" cy="90000"/>
          </a:xfrm>
          <a:prstGeom prst="ellipse">
            <a:avLst/>
          </a:prstGeom>
          <a:solidFill>
            <a:srgbClr val="4C1130"/>
          </a:solidFill>
          <a:ln>
            <a:noFill/>
          </a:ln>
        </p:spPr>
        <p:txBody>
          <a:bodyPr anchorCtr="0" anchor="ctr" bIns="107900" lIns="107900" spcFirstLastPara="1" rIns="107900" wrap="square" tIns="107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2"/>
          </a:p>
        </p:txBody>
      </p:sp>
      <p:sp>
        <p:nvSpPr>
          <p:cNvPr id="655" name="Google Shape;655;p66"/>
          <p:cNvSpPr/>
          <p:nvPr/>
        </p:nvSpPr>
        <p:spPr>
          <a:xfrm>
            <a:off x="1412236" y="2601676"/>
            <a:ext cx="91800" cy="90000"/>
          </a:xfrm>
          <a:prstGeom prst="ellipse">
            <a:avLst/>
          </a:prstGeom>
          <a:solidFill>
            <a:srgbClr val="4C1130"/>
          </a:solidFill>
          <a:ln>
            <a:noFill/>
          </a:ln>
        </p:spPr>
        <p:txBody>
          <a:bodyPr anchorCtr="0" anchor="ctr" bIns="107900" lIns="107900" spcFirstLastPara="1" rIns="107900" wrap="square" tIns="107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2"/>
          </a:p>
        </p:txBody>
      </p:sp>
      <p:sp>
        <p:nvSpPr>
          <p:cNvPr id="656" name="Google Shape;656;p66"/>
          <p:cNvSpPr txBox="1"/>
          <p:nvPr/>
        </p:nvSpPr>
        <p:spPr>
          <a:xfrm rot="-2954503">
            <a:off x="1326739" y="2202975"/>
            <a:ext cx="760030" cy="292240"/>
          </a:xfrm>
          <a:prstGeom prst="rect">
            <a:avLst/>
          </a:prstGeom>
          <a:noFill/>
          <a:ln>
            <a:noFill/>
          </a:ln>
        </p:spPr>
        <p:txBody>
          <a:bodyPr anchorCtr="0" anchor="t" bIns="75150" lIns="75150" spcFirstLastPara="1" rIns="75150" wrap="square" tIns="751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13">
                <a:solidFill>
                  <a:schemeClr val="lt1"/>
                </a:solidFill>
                <a:highlight>
                  <a:srgbClr val="4C1130"/>
                </a:highlight>
              </a:rPr>
              <a:t>DragonFly</a:t>
            </a:r>
            <a:endParaRPr b="1" sz="100">
              <a:solidFill>
                <a:schemeClr val="lt1"/>
              </a:solidFill>
              <a:highlight>
                <a:srgbClr val="4C1130"/>
              </a:highlight>
            </a:endParaRPr>
          </a:p>
        </p:txBody>
      </p:sp>
      <p:sp>
        <p:nvSpPr>
          <p:cNvPr id="657" name="Google Shape;657;p66"/>
          <p:cNvSpPr/>
          <p:nvPr/>
        </p:nvSpPr>
        <p:spPr>
          <a:xfrm>
            <a:off x="1661205" y="2601676"/>
            <a:ext cx="91800" cy="90000"/>
          </a:xfrm>
          <a:prstGeom prst="ellipse">
            <a:avLst/>
          </a:prstGeom>
          <a:solidFill>
            <a:srgbClr val="4C1130"/>
          </a:solidFill>
          <a:ln>
            <a:noFill/>
          </a:ln>
        </p:spPr>
        <p:txBody>
          <a:bodyPr anchorCtr="0" anchor="ctr" bIns="107900" lIns="107900" spcFirstLastPara="1" rIns="107900" wrap="square" tIns="107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2"/>
          </a:p>
        </p:txBody>
      </p:sp>
      <p:sp>
        <p:nvSpPr>
          <p:cNvPr id="658" name="Google Shape;658;p66"/>
          <p:cNvSpPr txBox="1"/>
          <p:nvPr/>
        </p:nvSpPr>
        <p:spPr>
          <a:xfrm rot="-2955901">
            <a:off x="1563618" y="2155471"/>
            <a:ext cx="878538" cy="292240"/>
          </a:xfrm>
          <a:prstGeom prst="rect">
            <a:avLst/>
          </a:prstGeom>
          <a:noFill/>
          <a:ln>
            <a:noFill/>
          </a:ln>
        </p:spPr>
        <p:txBody>
          <a:bodyPr anchorCtr="0" anchor="t" bIns="75150" lIns="75150" spcFirstLastPara="1" rIns="75150" wrap="square" tIns="751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13">
                <a:solidFill>
                  <a:schemeClr val="lt1"/>
                </a:solidFill>
                <a:highlight>
                  <a:srgbClr val="4C1130"/>
                </a:highlight>
              </a:rPr>
              <a:t>J 1913</a:t>
            </a:r>
            <a:r>
              <a:rPr b="1" lang="fr" sz="913">
                <a:solidFill>
                  <a:schemeClr val="lt1"/>
                </a:solidFill>
                <a:highlight>
                  <a:srgbClr val="4C1130"/>
                </a:highlight>
              </a:rPr>
              <a:t>+1011</a:t>
            </a:r>
            <a:endParaRPr b="1" sz="100">
              <a:solidFill>
                <a:schemeClr val="lt1"/>
              </a:solidFill>
              <a:highlight>
                <a:srgbClr val="4C1130"/>
              </a:highlight>
            </a:endParaRPr>
          </a:p>
        </p:txBody>
      </p:sp>
      <p:sp>
        <p:nvSpPr>
          <p:cNvPr id="659" name="Google Shape;659;p66"/>
          <p:cNvSpPr txBox="1"/>
          <p:nvPr>
            <p:ph idx="12" type="sldNum"/>
          </p:nvPr>
        </p:nvSpPr>
        <p:spPr>
          <a:xfrm>
            <a:off x="4867525" y="4808600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60" name="Google Shape;660;p66"/>
          <p:cNvSpPr txBox="1"/>
          <p:nvPr/>
        </p:nvSpPr>
        <p:spPr>
          <a:xfrm>
            <a:off x="4426400" y="1815725"/>
            <a:ext cx="4593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  <a:highlight>
                  <a:srgbClr val="4C1130"/>
                </a:highlight>
              </a:rPr>
              <a:t>4 new pulsars </a:t>
            </a:r>
            <a:r>
              <a:rPr lang="fr">
                <a:solidFill>
                  <a:schemeClr val="lt1"/>
                </a:solidFill>
              </a:rPr>
              <a:t>that had not previously been detected by the lstchain analysis (or that had not yet been analysed) are now potentially detectable thanks to </a:t>
            </a:r>
            <a:r>
              <a:rPr lang="fr">
                <a:solidFill>
                  <a:schemeClr val="lt1"/>
                </a:solidFill>
                <a:highlight>
                  <a:srgbClr val="4C1130"/>
                </a:highlight>
              </a:rPr>
              <a:t>a gammalearn analysis!</a:t>
            </a:r>
            <a:r>
              <a:rPr lang="fr">
                <a:solidFill>
                  <a:schemeClr val="lt1"/>
                </a:solidFill>
                <a:highlight>
                  <a:srgbClr val="CC4125"/>
                </a:highlight>
              </a:rPr>
              <a:t>   </a:t>
            </a:r>
            <a:r>
              <a:rPr lang="fr">
                <a:solidFill>
                  <a:schemeClr val="lt1"/>
                </a:solidFill>
                <a:highlight>
                  <a:srgbClr val="CC4125"/>
                </a:highlight>
              </a:rPr>
              <a:t>  </a:t>
            </a:r>
            <a:r>
              <a:rPr lang="fr">
                <a:solidFill>
                  <a:schemeClr val="lt1"/>
                </a:solidFill>
              </a:rPr>
              <a:t>        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661" name="Google Shape;661;p66"/>
          <p:cNvCxnSpPr/>
          <p:nvPr/>
        </p:nvCxnSpPr>
        <p:spPr>
          <a:xfrm flipH="1" rot="10800000">
            <a:off x="119050" y="4545700"/>
            <a:ext cx="396900" cy="81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62" name="Google Shape;662;p66"/>
          <p:cNvSpPr txBox="1"/>
          <p:nvPr/>
        </p:nvSpPr>
        <p:spPr>
          <a:xfrm>
            <a:off x="515950" y="4373850"/>
            <a:ext cx="3323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Perform a gammalearn analysis of the data already available   </a:t>
            </a:r>
            <a:r>
              <a:rPr lang="fr">
                <a:solidFill>
                  <a:schemeClr val="lt1"/>
                </a:solidFill>
              </a:rPr>
              <a:t>         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63" name="Google Shape;663;p66"/>
          <p:cNvSpPr txBox="1"/>
          <p:nvPr/>
        </p:nvSpPr>
        <p:spPr>
          <a:xfrm>
            <a:off x="172625" y="3960850"/>
            <a:ext cx="1246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Next step  :  </a:t>
            </a:r>
            <a:endParaRPr/>
          </a:p>
        </p:txBody>
      </p:sp>
      <p:cxnSp>
        <p:nvCxnSpPr>
          <p:cNvPr id="664" name="Google Shape;664;p66"/>
          <p:cNvCxnSpPr/>
          <p:nvPr/>
        </p:nvCxnSpPr>
        <p:spPr>
          <a:xfrm>
            <a:off x="130200" y="4297100"/>
            <a:ext cx="840000" cy="12900"/>
          </a:xfrm>
          <a:prstGeom prst="straightConnector1">
            <a:avLst/>
          </a:prstGeom>
          <a:noFill/>
          <a:ln cap="flat" cmpd="sng" w="28575">
            <a:solidFill>
              <a:srgbClr val="47AEE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5" name="Google Shape;665;p66"/>
          <p:cNvCxnSpPr/>
          <p:nvPr/>
        </p:nvCxnSpPr>
        <p:spPr>
          <a:xfrm flipH="1">
            <a:off x="2559925" y="2032775"/>
            <a:ext cx="1852500" cy="131700"/>
          </a:xfrm>
          <a:prstGeom prst="straightConnector1">
            <a:avLst/>
          </a:prstGeom>
          <a:noFill/>
          <a:ln cap="flat" cmpd="sng" w="23300">
            <a:solidFill>
              <a:srgbClr val="4C113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66" name="Google Shape;666;p66"/>
          <p:cNvSpPr txBox="1"/>
          <p:nvPr/>
        </p:nvSpPr>
        <p:spPr>
          <a:xfrm>
            <a:off x="684000" y="83525"/>
            <a:ext cx="4404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</a:rPr>
              <a:t>Results for </a:t>
            </a:r>
            <a:r>
              <a:rPr b="1" lang="fr" sz="3000">
                <a:solidFill>
                  <a:schemeClr val="lt1"/>
                </a:solidFill>
                <a:highlight>
                  <a:srgbClr val="4C1130"/>
                </a:highlight>
              </a:rPr>
              <a:t>pulsars</a:t>
            </a:r>
            <a:r>
              <a:rPr lang="fr" sz="3000">
                <a:solidFill>
                  <a:schemeClr val="lt1"/>
                </a:solidFill>
              </a:rPr>
              <a:t>     </a:t>
            </a:r>
            <a:endParaRPr sz="30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9"/>
          <p:cNvSpPr txBox="1"/>
          <p:nvPr/>
        </p:nvSpPr>
        <p:spPr>
          <a:xfrm>
            <a:off x="54000" y="203600"/>
            <a:ext cx="9036000" cy="9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lt1"/>
                </a:solidFill>
              </a:rPr>
              <a:t>Gamma-Ray Pulsars as probes for Lorentz Invariance Violation with CTAO</a:t>
            </a:r>
            <a:r>
              <a:rPr lang="fr" sz="3800">
                <a:solidFill>
                  <a:schemeClr val="lt1"/>
                </a:solidFill>
              </a:rPr>
              <a:t>  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243" name="Google Shape;243;p49"/>
          <p:cNvSpPr txBox="1"/>
          <p:nvPr>
            <p:ph idx="12" type="sldNum"/>
          </p:nvPr>
        </p:nvSpPr>
        <p:spPr>
          <a:xfrm>
            <a:off x="4828450" y="4844150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44" name="Google Shape;244;p49"/>
          <p:cNvSpPr txBox="1"/>
          <p:nvPr/>
        </p:nvSpPr>
        <p:spPr>
          <a:xfrm>
            <a:off x="0" y="2489888"/>
            <a:ext cx="347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 Lorentz Invariance Violation through time lag effect</a:t>
            </a:r>
            <a:r>
              <a:rPr lang="fr" sz="1200">
                <a:solidFill>
                  <a:schemeClr val="lt1"/>
                </a:solidFill>
              </a:rPr>
              <a:t> </a:t>
            </a:r>
            <a:r>
              <a:rPr lang="fr" sz="1300">
                <a:solidFill>
                  <a:schemeClr val="lt1"/>
                </a:solidFill>
              </a:rPr>
              <a:t> </a:t>
            </a:r>
            <a:endParaRPr sz="100"/>
          </a:p>
        </p:txBody>
      </p:sp>
      <p:pic>
        <p:nvPicPr>
          <p:cNvPr id="245" name="Google Shape;24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7800" y="1643625"/>
            <a:ext cx="875400" cy="87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9"/>
          <p:cNvSpPr/>
          <p:nvPr/>
        </p:nvSpPr>
        <p:spPr>
          <a:xfrm>
            <a:off x="5061575" y="285825"/>
            <a:ext cx="3850500" cy="393600"/>
          </a:xfrm>
          <a:prstGeom prst="rect">
            <a:avLst/>
          </a:prstGeom>
          <a:noFill/>
          <a:ln cap="flat" cmpd="sng" w="19050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67"/>
          <p:cNvSpPr txBox="1"/>
          <p:nvPr/>
        </p:nvSpPr>
        <p:spPr>
          <a:xfrm>
            <a:off x="664100" y="50875"/>
            <a:ext cx="707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</a:rPr>
              <a:t>Results for </a:t>
            </a:r>
            <a:r>
              <a:rPr b="1" lang="fr" sz="3000">
                <a:solidFill>
                  <a:schemeClr val="lt1"/>
                </a:solidFill>
                <a:highlight>
                  <a:srgbClr val="4C1130"/>
                </a:highlight>
              </a:rPr>
              <a:t>millisecond pulsars</a:t>
            </a:r>
            <a:r>
              <a:rPr b="1" lang="fr" sz="3000">
                <a:solidFill>
                  <a:schemeClr val="lt1"/>
                </a:solidFill>
              </a:rPr>
              <a:t>   </a:t>
            </a:r>
            <a:r>
              <a:rPr lang="fr" sz="3000">
                <a:solidFill>
                  <a:schemeClr val="lt1"/>
                </a:solidFill>
              </a:rPr>
              <a:t>  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672" name="Google Shape;672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050" y="81799"/>
            <a:ext cx="730586" cy="74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67"/>
          <p:cNvSpPr/>
          <p:nvPr/>
        </p:nvSpPr>
        <p:spPr>
          <a:xfrm>
            <a:off x="5234375" y="671475"/>
            <a:ext cx="3383100" cy="483600"/>
          </a:xfrm>
          <a:prstGeom prst="roundRect">
            <a:avLst>
              <a:gd fmla="val 16667" name="adj"/>
            </a:avLst>
          </a:prstGeom>
          <a:solidFill>
            <a:srgbClr val="3B3A3A">
              <a:alpha val="7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67"/>
          <p:cNvSpPr/>
          <p:nvPr/>
        </p:nvSpPr>
        <p:spPr>
          <a:xfrm>
            <a:off x="5421150" y="861000"/>
            <a:ext cx="122100" cy="122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67"/>
          <p:cNvSpPr/>
          <p:nvPr/>
        </p:nvSpPr>
        <p:spPr>
          <a:xfrm>
            <a:off x="7738300" y="393150"/>
            <a:ext cx="1251000" cy="415200"/>
          </a:xfrm>
          <a:prstGeom prst="roundRect">
            <a:avLst>
              <a:gd fmla="val 16667" name="adj"/>
            </a:avLst>
          </a:prstGeom>
          <a:solidFill>
            <a:srgbClr val="585656">
              <a:alpha val="94550"/>
            </a:srgbClr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Parameter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76" name="Google Shape;676;p67"/>
          <p:cNvSpPr txBox="1"/>
          <p:nvPr/>
        </p:nvSpPr>
        <p:spPr>
          <a:xfrm>
            <a:off x="5573525" y="7219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Observation time : 50h 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77" name="Google Shape;677;p67"/>
          <p:cNvSpPr txBox="1"/>
          <p:nvPr>
            <p:ph idx="12" type="sldNum"/>
          </p:nvPr>
        </p:nvSpPr>
        <p:spPr>
          <a:xfrm>
            <a:off x="8384925" y="4626825"/>
            <a:ext cx="730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78" name="Google Shape;678;p67"/>
          <p:cNvSpPr/>
          <p:nvPr/>
        </p:nvSpPr>
        <p:spPr>
          <a:xfrm>
            <a:off x="4653802" y="3790621"/>
            <a:ext cx="10275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679" name="Google Shape;679;p67"/>
          <p:cNvSpPr/>
          <p:nvPr/>
        </p:nvSpPr>
        <p:spPr>
          <a:xfrm>
            <a:off x="4653802" y="3538953"/>
            <a:ext cx="10275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680" name="Google Shape;680;p67"/>
          <p:cNvSpPr/>
          <p:nvPr/>
        </p:nvSpPr>
        <p:spPr>
          <a:xfrm>
            <a:off x="4653802" y="3287286"/>
            <a:ext cx="10275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681" name="Google Shape;681;p67"/>
          <p:cNvSpPr/>
          <p:nvPr/>
        </p:nvSpPr>
        <p:spPr>
          <a:xfrm>
            <a:off x="4653802" y="3035618"/>
            <a:ext cx="10275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682" name="Google Shape;682;p67"/>
          <p:cNvSpPr/>
          <p:nvPr/>
        </p:nvSpPr>
        <p:spPr>
          <a:xfrm>
            <a:off x="4653802" y="2783950"/>
            <a:ext cx="10275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683" name="Google Shape;683;p67"/>
          <p:cNvSpPr/>
          <p:nvPr/>
        </p:nvSpPr>
        <p:spPr>
          <a:xfrm>
            <a:off x="4653775" y="2309939"/>
            <a:ext cx="1027500" cy="4833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684" name="Google Shape;684;p67"/>
          <p:cNvSpPr txBox="1"/>
          <p:nvPr/>
        </p:nvSpPr>
        <p:spPr>
          <a:xfrm>
            <a:off x="4736751" y="2397184"/>
            <a:ext cx="8619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3">
                <a:solidFill>
                  <a:schemeClr val="lt1"/>
                </a:solidFill>
              </a:rPr>
              <a:t>Name</a:t>
            </a:r>
            <a:endParaRPr b="1" sz="1303">
              <a:solidFill>
                <a:schemeClr val="lt1"/>
              </a:solidFill>
            </a:endParaRPr>
          </a:p>
        </p:txBody>
      </p:sp>
      <p:sp>
        <p:nvSpPr>
          <p:cNvPr id="685" name="Google Shape;685;p67"/>
          <p:cNvSpPr txBox="1"/>
          <p:nvPr/>
        </p:nvSpPr>
        <p:spPr>
          <a:xfrm>
            <a:off x="4736751" y="2759522"/>
            <a:ext cx="8619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069">
                <a:solidFill>
                  <a:srgbClr val="F6B26B"/>
                </a:solidFill>
              </a:rPr>
              <a:t>J0614-3329</a:t>
            </a:r>
            <a:endParaRPr b="1" sz="586">
              <a:solidFill>
                <a:srgbClr val="A64D79"/>
              </a:solidFill>
            </a:endParaRPr>
          </a:p>
        </p:txBody>
      </p:sp>
      <p:sp>
        <p:nvSpPr>
          <p:cNvPr id="686" name="Google Shape;686;p67"/>
          <p:cNvSpPr txBox="1"/>
          <p:nvPr/>
        </p:nvSpPr>
        <p:spPr>
          <a:xfrm>
            <a:off x="4736751" y="3011135"/>
            <a:ext cx="8619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069">
                <a:solidFill>
                  <a:srgbClr val="F6B26B"/>
                </a:solidFill>
              </a:rPr>
              <a:t>J1536-4948</a:t>
            </a:r>
            <a:endParaRPr b="1" sz="1069">
              <a:solidFill>
                <a:srgbClr val="F6B26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13">
              <a:solidFill>
                <a:srgbClr val="A64D79"/>
              </a:solidFill>
            </a:endParaRPr>
          </a:p>
        </p:txBody>
      </p:sp>
      <p:sp>
        <p:nvSpPr>
          <p:cNvPr id="687" name="Google Shape;687;p67"/>
          <p:cNvSpPr txBox="1"/>
          <p:nvPr/>
        </p:nvSpPr>
        <p:spPr>
          <a:xfrm>
            <a:off x="4731793" y="3262866"/>
            <a:ext cx="8619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069">
                <a:solidFill>
                  <a:srgbClr val="F6B26B"/>
                </a:solidFill>
              </a:rPr>
              <a:t>J1231-1411</a:t>
            </a:r>
            <a:endParaRPr b="1" sz="1069">
              <a:solidFill>
                <a:srgbClr val="F6B26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13">
              <a:solidFill>
                <a:srgbClr val="6EBAD7"/>
              </a:solidFill>
            </a:endParaRPr>
          </a:p>
        </p:txBody>
      </p:sp>
      <p:sp>
        <p:nvSpPr>
          <p:cNvPr id="688" name="Google Shape;688;p67"/>
          <p:cNvSpPr txBox="1"/>
          <p:nvPr/>
        </p:nvSpPr>
        <p:spPr>
          <a:xfrm>
            <a:off x="4736721" y="3766184"/>
            <a:ext cx="9450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20">
                <a:solidFill>
                  <a:srgbClr val="6EBAD7"/>
                </a:solidFill>
              </a:rPr>
              <a:t>J2017+0603</a:t>
            </a:r>
            <a:endParaRPr b="1" sz="1120">
              <a:solidFill>
                <a:srgbClr val="6EBAD7"/>
              </a:solidFill>
            </a:endParaRPr>
          </a:p>
        </p:txBody>
      </p:sp>
      <p:sp>
        <p:nvSpPr>
          <p:cNvPr id="689" name="Google Shape;689;p67"/>
          <p:cNvSpPr txBox="1"/>
          <p:nvPr/>
        </p:nvSpPr>
        <p:spPr>
          <a:xfrm>
            <a:off x="4736751" y="3514516"/>
            <a:ext cx="8619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69">
                <a:solidFill>
                  <a:srgbClr val="F6B26B"/>
                </a:solidFill>
              </a:rPr>
              <a:t>J1514-4946</a:t>
            </a:r>
            <a:endParaRPr b="1" sz="1013">
              <a:solidFill>
                <a:schemeClr val="lt1"/>
              </a:solidFill>
            </a:endParaRPr>
          </a:p>
        </p:txBody>
      </p:sp>
      <p:sp>
        <p:nvSpPr>
          <p:cNvPr id="690" name="Google Shape;690;p67"/>
          <p:cNvSpPr/>
          <p:nvPr/>
        </p:nvSpPr>
        <p:spPr>
          <a:xfrm>
            <a:off x="5681538" y="2309938"/>
            <a:ext cx="587700" cy="4728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691" name="Google Shape;691;p67"/>
          <p:cNvSpPr/>
          <p:nvPr/>
        </p:nvSpPr>
        <p:spPr>
          <a:xfrm>
            <a:off x="5681552" y="3790612"/>
            <a:ext cx="5877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692" name="Google Shape;692;p67"/>
          <p:cNvSpPr/>
          <p:nvPr/>
        </p:nvSpPr>
        <p:spPr>
          <a:xfrm>
            <a:off x="5681552" y="3538944"/>
            <a:ext cx="5877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693" name="Google Shape;693;p67"/>
          <p:cNvSpPr/>
          <p:nvPr/>
        </p:nvSpPr>
        <p:spPr>
          <a:xfrm>
            <a:off x="5681552" y="3287276"/>
            <a:ext cx="5877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694" name="Google Shape;694;p67"/>
          <p:cNvSpPr/>
          <p:nvPr/>
        </p:nvSpPr>
        <p:spPr>
          <a:xfrm>
            <a:off x="5681552" y="3035609"/>
            <a:ext cx="5877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695" name="Google Shape;695;p67"/>
          <p:cNvSpPr/>
          <p:nvPr/>
        </p:nvSpPr>
        <p:spPr>
          <a:xfrm>
            <a:off x="5681555" y="2783941"/>
            <a:ext cx="5877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696" name="Google Shape;696;p67"/>
          <p:cNvSpPr txBox="1"/>
          <p:nvPr/>
        </p:nvSpPr>
        <p:spPr>
          <a:xfrm>
            <a:off x="5760958" y="2759513"/>
            <a:ext cx="4557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13">
                <a:solidFill>
                  <a:schemeClr val="lt1"/>
                </a:solidFill>
              </a:rPr>
              <a:t>93.5</a:t>
            </a:r>
            <a:endParaRPr b="1" sz="1013">
              <a:solidFill>
                <a:schemeClr val="lt1"/>
              </a:solidFill>
            </a:endParaRPr>
          </a:p>
        </p:txBody>
      </p:sp>
      <p:sp>
        <p:nvSpPr>
          <p:cNvPr id="697" name="Google Shape;697;p67"/>
          <p:cNvSpPr txBox="1"/>
          <p:nvPr/>
        </p:nvSpPr>
        <p:spPr>
          <a:xfrm>
            <a:off x="5790056" y="3010538"/>
            <a:ext cx="3972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13">
                <a:solidFill>
                  <a:schemeClr val="lt1"/>
                </a:solidFill>
              </a:rPr>
              <a:t>234</a:t>
            </a:r>
            <a:endParaRPr b="1" sz="1013">
              <a:solidFill>
                <a:schemeClr val="lt1"/>
              </a:solidFill>
            </a:endParaRPr>
          </a:p>
        </p:txBody>
      </p:sp>
      <p:sp>
        <p:nvSpPr>
          <p:cNvPr id="698" name="Google Shape;698;p67"/>
          <p:cNvSpPr txBox="1"/>
          <p:nvPr/>
        </p:nvSpPr>
        <p:spPr>
          <a:xfrm>
            <a:off x="5790056" y="3250634"/>
            <a:ext cx="4557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13">
                <a:solidFill>
                  <a:schemeClr val="lt1"/>
                </a:solidFill>
              </a:rPr>
              <a:t>188</a:t>
            </a:r>
            <a:endParaRPr b="1" sz="1013">
              <a:solidFill>
                <a:schemeClr val="lt1"/>
              </a:solidFill>
            </a:endParaRPr>
          </a:p>
        </p:txBody>
      </p:sp>
      <p:sp>
        <p:nvSpPr>
          <p:cNvPr id="699" name="Google Shape;699;p67"/>
          <p:cNvSpPr txBox="1"/>
          <p:nvPr/>
        </p:nvSpPr>
        <p:spPr>
          <a:xfrm>
            <a:off x="5790056" y="3514516"/>
            <a:ext cx="3972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13">
                <a:solidFill>
                  <a:schemeClr val="lt1"/>
                </a:solidFill>
              </a:rPr>
              <a:t>229</a:t>
            </a:r>
            <a:endParaRPr b="1" sz="1013">
              <a:solidFill>
                <a:schemeClr val="lt1"/>
              </a:solidFill>
            </a:endParaRPr>
          </a:p>
        </p:txBody>
      </p:sp>
      <p:sp>
        <p:nvSpPr>
          <p:cNvPr id="700" name="Google Shape;700;p67"/>
          <p:cNvSpPr txBox="1"/>
          <p:nvPr/>
        </p:nvSpPr>
        <p:spPr>
          <a:xfrm>
            <a:off x="5790056" y="3766183"/>
            <a:ext cx="3972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13">
                <a:solidFill>
                  <a:schemeClr val="lt1"/>
                </a:solidFill>
              </a:rPr>
              <a:t>304</a:t>
            </a:r>
            <a:endParaRPr b="1" sz="1013">
              <a:solidFill>
                <a:schemeClr val="lt1"/>
              </a:solidFill>
            </a:endParaRPr>
          </a:p>
        </p:txBody>
      </p:sp>
      <p:sp>
        <p:nvSpPr>
          <p:cNvPr id="701" name="Google Shape;701;p67"/>
          <p:cNvSpPr/>
          <p:nvPr/>
        </p:nvSpPr>
        <p:spPr>
          <a:xfrm>
            <a:off x="6864414" y="2309938"/>
            <a:ext cx="1027500" cy="4728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702" name="Google Shape;702;p67"/>
          <p:cNvSpPr/>
          <p:nvPr/>
        </p:nvSpPr>
        <p:spPr>
          <a:xfrm>
            <a:off x="6864423" y="3790612"/>
            <a:ext cx="10275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703" name="Google Shape;703;p67"/>
          <p:cNvSpPr/>
          <p:nvPr/>
        </p:nvSpPr>
        <p:spPr>
          <a:xfrm>
            <a:off x="6864423" y="3538944"/>
            <a:ext cx="10275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704" name="Google Shape;704;p67"/>
          <p:cNvSpPr/>
          <p:nvPr/>
        </p:nvSpPr>
        <p:spPr>
          <a:xfrm>
            <a:off x="6864423" y="3287276"/>
            <a:ext cx="10275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705" name="Google Shape;705;p67"/>
          <p:cNvSpPr/>
          <p:nvPr/>
        </p:nvSpPr>
        <p:spPr>
          <a:xfrm>
            <a:off x="6864423" y="3035609"/>
            <a:ext cx="10275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706" name="Google Shape;706;p67"/>
          <p:cNvSpPr/>
          <p:nvPr/>
        </p:nvSpPr>
        <p:spPr>
          <a:xfrm>
            <a:off x="6864423" y="2783941"/>
            <a:ext cx="10275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707" name="Google Shape;707;p67"/>
          <p:cNvSpPr txBox="1"/>
          <p:nvPr/>
        </p:nvSpPr>
        <p:spPr>
          <a:xfrm>
            <a:off x="7241250" y="2759513"/>
            <a:ext cx="3972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13">
                <a:solidFill>
                  <a:schemeClr val="lt1"/>
                </a:solidFill>
              </a:rPr>
              <a:t>3</a:t>
            </a:r>
            <a:endParaRPr b="1" sz="1013">
              <a:solidFill>
                <a:schemeClr val="lt1"/>
              </a:solidFill>
            </a:endParaRPr>
          </a:p>
        </p:txBody>
      </p:sp>
      <p:sp>
        <p:nvSpPr>
          <p:cNvPr id="708" name="Google Shape;708;p67"/>
          <p:cNvSpPr txBox="1"/>
          <p:nvPr/>
        </p:nvSpPr>
        <p:spPr>
          <a:xfrm>
            <a:off x="7241245" y="3010196"/>
            <a:ext cx="3972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13">
                <a:solidFill>
                  <a:schemeClr val="lt1"/>
                </a:solidFill>
              </a:rPr>
              <a:t>3</a:t>
            </a:r>
            <a:endParaRPr b="1" sz="1013">
              <a:solidFill>
                <a:schemeClr val="lt1"/>
              </a:solidFill>
            </a:endParaRPr>
          </a:p>
        </p:txBody>
      </p:sp>
      <p:sp>
        <p:nvSpPr>
          <p:cNvPr id="709" name="Google Shape;709;p67"/>
          <p:cNvSpPr txBox="1"/>
          <p:nvPr/>
        </p:nvSpPr>
        <p:spPr>
          <a:xfrm>
            <a:off x="7241245" y="3275062"/>
            <a:ext cx="3972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13">
                <a:solidFill>
                  <a:schemeClr val="lt1"/>
                </a:solidFill>
              </a:rPr>
              <a:t>4</a:t>
            </a:r>
            <a:endParaRPr b="1" sz="1013">
              <a:solidFill>
                <a:schemeClr val="lt1"/>
              </a:solidFill>
            </a:endParaRPr>
          </a:p>
        </p:txBody>
      </p:sp>
      <p:sp>
        <p:nvSpPr>
          <p:cNvPr id="710" name="Google Shape;710;p67"/>
          <p:cNvSpPr txBox="1"/>
          <p:nvPr/>
        </p:nvSpPr>
        <p:spPr>
          <a:xfrm>
            <a:off x="7241245" y="3765425"/>
            <a:ext cx="3972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13">
                <a:solidFill>
                  <a:schemeClr val="lt1"/>
                </a:solidFill>
              </a:rPr>
              <a:t>3</a:t>
            </a:r>
            <a:endParaRPr b="1" sz="1013">
              <a:solidFill>
                <a:schemeClr val="lt1"/>
              </a:solidFill>
            </a:endParaRPr>
          </a:p>
        </p:txBody>
      </p:sp>
      <p:sp>
        <p:nvSpPr>
          <p:cNvPr id="711" name="Google Shape;711;p67"/>
          <p:cNvSpPr txBox="1"/>
          <p:nvPr/>
        </p:nvSpPr>
        <p:spPr>
          <a:xfrm>
            <a:off x="5622746" y="2307459"/>
            <a:ext cx="731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86">
                <a:solidFill>
                  <a:schemeClr val="lt1"/>
                </a:solidFill>
              </a:rPr>
              <a:t>RA</a:t>
            </a:r>
            <a:endParaRPr sz="1086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86">
                <a:solidFill>
                  <a:schemeClr val="lt1"/>
                </a:solidFill>
              </a:rPr>
              <a:t>(°)  </a:t>
            </a:r>
            <a:endParaRPr sz="1086">
              <a:solidFill>
                <a:schemeClr val="lt1"/>
              </a:solidFill>
            </a:endParaRPr>
          </a:p>
        </p:txBody>
      </p:sp>
      <p:sp>
        <p:nvSpPr>
          <p:cNvPr id="712" name="Google Shape;712;p67"/>
          <p:cNvSpPr txBox="1"/>
          <p:nvPr/>
        </p:nvSpPr>
        <p:spPr>
          <a:xfrm>
            <a:off x="6216518" y="2319673"/>
            <a:ext cx="731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86">
                <a:solidFill>
                  <a:schemeClr val="lt1"/>
                </a:solidFill>
              </a:rPr>
              <a:t>DEC</a:t>
            </a:r>
            <a:endParaRPr sz="1086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86">
                <a:solidFill>
                  <a:schemeClr val="lt1"/>
                </a:solidFill>
              </a:rPr>
              <a:t>(°)  </a:t>
            </a:r>
            <a:endParaRPr sz="1086">
              <a:solidFill>
                <a:schemeClr val="lt1"/>
              </a:solidFill>
            </a:endParaRPr>
          </a:p>
        </p:txBody>
      </p:sp>
      <p:sp>
        <p:nvSpPr>
          <p:cNvPr id="713" name="Google Shape;713;p67"/>
          <p:cNvSpPr txBox="1"/>
          <p:nvPr/>
        </p:nvSpPr>
        <p:spPr>
          <a:xfrm>
            <a:off x="6763243" y="2307450"/>
            <a:ext cx="1223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86">
                <a:solidFill>
                  <a:schemeClr val="lt1"/>
                </a:solidFill>
              </a:rPr>
              <a:t>Rot Period </a:t>
            </a:r>
            <a:endParaRPr sz="1086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86">
                <a:solidFill>
                  <a:schemeClr val="lt1"/>
                </a:solidFill>
              </a:rPr>
              <a:t>(ms) </a:t>
            </a:r>
            <a:endParaRPr sz="1086">
              <a:solidFill>
                <a:schemeClr val="lt1"/>
              </a:solidFill>
            </a:endParaRPr>
          </a:p>
        </p:txBody>
      </p:sp>
      <p:sp>
        <p:nvSpPr>
          <p:cNvPr id="714" name="Google Shape;714;p67"/>
          <p:cNvSpPr/>
          <p:nvPr/>
        </p:nvSpPr>
        <p:spPr>
          <a:xfrm>
            <a:off x="7885029" y="2309929"/>
            <a:ext cx="1027500" cy="4728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715" name="Google Shape;715;p67"/>
          <p:cNvSpPr/>
          <p:nvPr/>
        </p:nvSpPr>
        <p:spPr>
          <a:xfrm>
            <a:off x="7885038" y="3790603"/>
            <a:ext cx="10275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716" name="Google Shape;716;p67"/>
          <p:cNvSpPr/>
          <p:nvPr/>
        </p:nvSpPr>
        <p:spPr>
          <a:xfrm>
            <a:off x="7885038" y="3538935"/>
            <a:ext cx="10275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717" name="Google Shape;717;p67"/>
          <p:cNvSpPr/>
          <p:nvPr/>
        </p:nvSpPr>
        <p:spPr>
          <a:xfrm>
            <a:off x="7885038" y="3287267"/>
            <a:ext cx="10275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718" name="Google Shape;718;p67"/>
          <p:cNvSpPr/>
          <p:nvPr/>
        </p:nvSpPr>
        <p:spPr>
          <a:xfrm>
            <a:off x="7885038" y="3035600"/>
            <a:ext cx="10275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719" name="Google Shape;719;p67"/>
          <p:cNvSpPr/>
          <p:nvPr/>
        </p:nvSpPr>
        <p:spPr>
          <a:xfrm>
            <a:off x="7885038" y="2783932"/>
            <a:ext cx="10275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720" name="Google Shape;720;p67"/>
          <p:cNvSpPr txBox="1"/>
          <p:nvPr/>
        </p:nvSpPr>
        <p:spPr>
          <a:xfrm>
            <a:off x="8200214" y="2759513"/>
            <a:ext cx="4557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13">
                <a:solidFill>
                  <a:schemeClr val="lt1"/>
                </a:solidFill>
              </a:rPr>
              <a:t>0.63</a:t>
            </a:r>
            <a:endParaRPr b="1" sz="1013">
              <a:solidFill>
                <a:schemeClr val="lt1"/>
              </a:solidFill>
            </a:endParaRPr>
          </a:p>
        </p:txBody>
      </p:sp>
      <p:sp>
        <p:nvSpPr>
          <p:cNvPr id="721" name="Google Shape;721;p67"/>
          <p:cNvSpPr txBox="1"/>
          <p:nvPr/>
        </p:nvSpPr>
        <p:spPr>
          <a:xfrm>
            <a:off x="8200214" y="3011117"/>
            <a:ext cx="3972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13">
                <a:solidFill>
                  <a:schemeClr val="lt1"/>
                </a:solidFill>
              </a:rPr>
              <a:t>0.98</a:t>
            </a:r>
            <a:endParaRPr b="1" sz="1013">
              <a:solidFill>
                <a:schemeClr val="lt1"/>
              </a:solidFill>
            </a:endParaRPr>
          </a:p>
        </p:txBody>
      </p:sp>
      <p:sp>
        <p:nvSpPr>
          <p:cNvPr id="722" name="Google Shape;722;p67"/>
          <p:cNvSpPr txBox="1"/>
          <p:nvPr/>
        </p:nvSpPr>
        <p:spPr>
          <a:xfrm>
            <a:off x="8229312" y="3275053"/>
            <a:ext cx="3972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13">
                <a:solidFill>
                  <a:schemeClr val="lt1"/>
                </a:solidFill>
              </a:rPr>
              <a:t>0.42</a:t>
            </a:r>
            <a:endParaRPr b="1" sz="1013">
              <a:solidFill>
                <a:schemeClr val="lt1"/>
              </a:solidFill>
            </a:endParaRPr>
          </a:p>
        </p:txBody>
      </p:sp>
      <p:sp>
        <p:nvSpPr>
          <p:cNvPr id="723" name="Google Shape;723;p67"/>
          <p:cNvSpPr txBox="1"/>
          <p:nvPr/>
        </p:nvSpPr>
        <p:spPr>
          <a:xfrm>
            <a:off x="8200214" y="3514507"/>
            <a:ext cx="3972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13">
                <a:solidFill>
                  <a:schemeClr val="lt1"/>
                </a:solidFill>
              </a:rPr>
              <a:t>0.91</a:t>
            </a:r>
            <a:endParaRPr b="1" sz="1013">
              <a:solidFill>
                <a:schemeClr val="lt1"/>
              </a:solidFill>
            </a:endParaRPr>
          </a:p>
        </p:txBody>
      </p:sp>
      <p:sp>
        <p:nvSpPr>
          <p:cNvPr id="724" name="Google Shape;724;p67"/>
          <p:cNvSpPr txBox="1"/>
          <p:nvPr/>
        </p:nvSpPr>
        <p:spPr>
          <a:xfrm>
            <a:off x="8200214" y="3766174"/>
            <a:ext cx="3972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13">
                <a:solidFill>
                  <a:schemeClr val="lt1"/>
                </a:solidFill>
              </a:rPr>
              <a:t>1.40</a:t>
            </a:r>
            <a:endParaRPr b="1" sz="1013">
              <a:solidFill>
                <a:schemeClr val="lt1"/>
              </a:solidFill>
            </a:endParaRPr>
          </a:p>
        </p:txBody>
      </p:sp>
      <p:sp>
        <p:nvSpPr>
          <p:cNvPr id="725" name="Google Shape;725;p67"/>
          <p:cNvSpPr txBox="1"/>
          <p:nvPr/>
        </p:nvSpPr>
        <p:spPr>
          <a:xfrm>
            <a:off x="7810838" y="2331978"/>
            <a:ext cx="11901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86">
                <a:solidFill>
                  <a:schemeClr val="lt1"/>
                </a:solidFill>
              </a:rPr>
              <a:t>Distance</a:t>
            </a:r>
            <a:endParaRPr sz="1086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86">
                <a:solidFill>
                  <a:schemeClr val="lt1"/>
                </a:solidFill>
              </a:rPr>
              <a:t>(kpc)  </a:t>
            </a:r>
            <a:endParaRPr sz="1086">
              <a:solidFill>
                <a:schemeClr val="lt1"/>
              </a:solidFill>
            </a:endParaRPr>
          </a:p>
        </p:txBody>
      </p:sp>
      <p:sp>
        <p:nvSpPr>
          <p:cNvPr id="726" name="Google Shape;726;p67"/>
          <p:cNvSpPr/>
          <p:nvPr/>
        </p:nvSpPr>
        <p:spPr>
          <a:xfrm>
            <a:off x="6275310" y="2309938"/>
            <a:ext cx="587700" cy="4728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727" name="Google Shape;727;p67"/>
          <p:cNvSpPr/>
          <p:nvPr/>
        </p:nvSpPr>
        <p:spPr>
          <a:xfrm>
            <a:off x="6275325" y="3790612"/>
            <a:ext cx="5877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728" name="Google Shape;728;p67"/>
          <p:cNvSpPr/>
          <p:nvPr/>
        </p:nvSpPr>
        <p:spPr>
          <a:xfrm>
            <a:off x="6275325" y="3538944"/>
            <a:ext cx="5877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729" name="Google Shape;729;p67"/>
          <p:cNvSpPr/>
          <p:nvPr/>
        </p:nvSpPr>
        <p:spPr>
          <a:xfrm>
            <a:off x="6275325" y="3287276"/>
            <a:ext cx="5877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730" name="Google Shape;730;p67"/>
          <p:cNvSpPr/>
          <p:nvPr/>
        </p:nvSpPr>
        <p:spPr>
          <a:xfrm>
            <a:off x="6275325" y="3035609"/>
            <a:ext cx="5877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731" name="Google Shape;731;p67"/>
          <p:cNvSpPr/>
          <p:nvPr/>
        </p:nvSpPr>
        <p:spPr>
          <a:xfrm>
            <a:off x="6275328" y="2783941"/>
            <a:ext cx="587700" cy="251400"/>
          </a:xfrm>
          <a:prstGeom prst="rect">
            <a:avLst/>
          </a:prstGeom>
          <a:noFill/>
          <a:ln cap="flat" cmpd="sng" w="69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175" lIns="66175" spcFirstLastPara="1" rIns="66175" wrap="square" tIns="66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/>
          </a:p>
        </p:txBody>
      </p:sp>
      <p:sp>
        <p:nvSpPr>
          <p:cNvPr id="732" name="Google Shape;732;p67"/>
          <p:cNvSpPr txBox="1"/>
          <p:nvPr/>
        </p:nvSpPr>
        <p:spPr>
          <a:xfrm>
            <a:off x="6381783" y="2759513"/>
            <a:ext cx="4557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13">
                <a:solidFill>
                  <a:schemeClr val="lt1"/>
                </a:solidFill>
              </a:rPr>
              <a:t>-33.5</a:t>
            </a:r>
            <a:endParaRPr b="1" sz="1013">
              <a:solidFill>
                <a:schemeClr val="lt1"/>
              </a:solidFill>
            </a:endParaRPr>
          </a:p>
        </p:txBody>
      </p:sp>
      <p:sp>
        <p:nvSpPr>
          <p:cNvPr id="733" name="Google Shape;733;p67"/>
          <p:cNvSpPr txBox="1"/>
          <p:nvPr/>
        </p:nvSpPr>
        <p:spPr>
          <a:xfrm>
            <a:off x="6383839" y="3010547"/>
            <a:ext cx="4557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13">
                <a:solidFill>
                  <a:schemeClr val="lt1"/>
                </a:solidFill>
              </a:rPr>
              <a:t>-49.8</a:t>
            </a:r>
            <a:endParaRPr b="1" sz="1013">
              <a:solidFill>
                <a:schemeClr val="lt1"/>
              </a:solidFill>
            </a:endParaRPr>
          </a:p>
        </p:txBody>
      </p:sp>
      <p:sp>
        <p:nvSpPr>
          <p:cNvPr id="734" name="Google Shape;734;p67"/>
          <p:cNvSpPr txBox="1"/>
          <p:nvPr/>
        </p:nvSpPr>
        <p:spPr>
          <a:xfrm>
            <a:off x="6383829" y="3250641"/>
            <a:ext cx="4806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13">
                <a:solidFill>
                  <a:schemeClr val="lt1"/>
                </a:solidFill>
              </a:rPr>
              <a:t>-14.2</a:t>
            </a:r>
            <a:endParaRPr b="1" sz="1013">
              <a:solidFill>
                <a:schemeClr val="lt1"/>
              </a:solidFill>
            </a:endParaRPr>
          </a:p>
        </p:txBody>
      </p:sp>
      <p:sp>
        <p:nvSpPr>
          <p:cNvPr id="735" name="Google Shape;735;p67"/>
          <p:cNvSpPr txBox="1"/>
          <p:nvPr/>
        </p:nvSpPr>
        <p:spPr>
          <a:xfrm>
            <a:off x="6383829" y="3514526"/>
            <a:ext cx="4806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13">
                <a:solidFill>
                  <a:schemeClr val="lt1"/>
                </a:solidFill>
              </a:rPr>
              <a:t>-49.7</a:t>
            </a:r>
            <a:endParaRPr b="1" sz="1013">
              <a:solidFill>
                <a:schemeClr val="lt1"/>
              </a:solidFill>
            </a:endParaRPr>
          </a:p>
        </p:txBody>
      </p:sp>
      <p:sp>
        <p:nvSpPr>
          <p:cNvPr id="736" name="Google Shape;736;p67"/>
          <p:cNvSpPr txBox="1"/>
          <p:nvPr/>
        </p:nvSpPr>
        <p:spPr>
          <a:xfrm>
            <a:off x="6383828" y="3766183"/>
            <a:ext cx="3972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13">
                <a:solidFill>
                  <a:schemeClr val="lt1"/>
                </a:solidFill>
              </a:rPr>
              <a:t>6.05</a:t>
            </a:r>
            <a:endParaRPr b="1" sz="1013">
              <a:solidFill>
                <a:schemeClr val="lt1"/>
              </a:solidFill>
            </a:endParaRPr>
          </a:p>
        </p:txBody>
      </p:sp>
      <p:cxnSp>
        <p:nvCxnSpPr>
          <p:cNvPr id="737" name="Google Shape;737;p67"/>
          <p:cNvCxnSpPr/>
          <p:nvPr/>
        </p:nvCxnSpPr>
        <p:spPr>
          <a:xfrm>
            <a:off x="4963700" y="4383000"/>
            <a:ext cx="330900" cy="0"/>
          </a:xfrm>
          <a:prstGeom prst="straightConnector1">
            <a:avLst/>
          </a:prstGeom>
          <a:noFill/>
          <a:ln cap="flat" cmpd="sng" w="76200">
            <a:solidFill>
              <a:srgbClr val="F6B26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8" name="Google Shape;738;p67"/>
          <p:cNvCxnSpPr/>
          <p:nvPr/>
        </p:nvCxnSpPr>
        <p:spPr>
          <a:xfrm>
            <a:off x="6797025" y="4394100"/>
            <a:ext cx="330900" cy="0"/>
          </a:xfrm>
          <a:prstGeom prst="straightConnector1">
            <a:avLst/>
          </a:prstGeom>
          <a:noFill/>
          <a:ln cap="flat" cmpd="sng" w="76200">
            <a:solidFill>
              <a:srgbClr val="6EBAD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9" name="Google Shape;739;p67"/>
          <p:cNvSpPr txBox="1"/>
          <p:nvPr/>
        </p:nvSpPr>
        <p:spPr>
          <a:xfrm>
            <a:off x="5294600" y="4175400"/>
            <a:ext cx="16119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</a:rPr>
              <a:t>Southern hemisphere </a:t>
            </a:r>
            <a:r>
              <a:rPr b="1" lang="fr" sz="1500">
                <a:solidFill>
                  <a:schemeClr val="lt1"/>
                </a:solidFill>
              </a:rPr>
              <a:t> 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740" name="Google Shape;740;p67"/>
          <p:cNvSpPr txBox="1"/>
          <p:nvPr/>
        </p:nvSpPr>
        <p:spPr>
          <a:xfrm>
            <a:off x="7203688" y="4175400"/>
            <a:ext cx="17856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</a:rPr>
              <a:t>Northern hemisphere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741" name="Google Shape;741;p67"/>
          <p:cNvSpPr txBox="1"/>
          <p:nvPr/>
        </p:nvSpPr>
        <p:spPr>
          <a:xfrm>
            <a:off x="7241245" y="3534298"/>
            <a:ext cx="3972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175" lIns="66175" spcFirstLastPara="1" rIns="66175" wrap="square" tIns="6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13">
                <a:solidFill>
                  <a:schemeClr val="lt1"/>
                </a:solidFill>
              </a:rPr>
              <a:t>4</a:t>
            </a:r>
            <a:endParaRPr b="1" sz="1013">
              <a:solidFill>
                <a:schemeClr val="lt1"/>
              </a:solidFill>
            </a:endParaRPr>
          </a:p>
        </p:txBody>
      </p:sp>
      <p:sp>
        <p:nvSpPr>
          <p:cNvPr id="742" name="Google Shape;742;p67"/>
          <p:cNvSpPr/>
          <p:nvPr/>
        </p:nvSpPr>
        <p:spPr>
          <a:xfrm>
            <a:off x="76081" y="1257875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743" name="Google Shape;743;p67"/>
          <p:cNvSpPr txBox="1"/>
          <p:nvPr/>
        </p:nvSpPr>
        <p:spPr>
          <a:xfrm>
            <a:off x="241150" y="1138138"/>
            <a:ext cx="7138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The best candidates are </a:t>
            </a:r>
            <a:r>
              <a:rPr lang="fr" sz="1600">
                <a:solidFill>
                  <a:schemeClr val="lt1"/>
                </a:solidFill>
              </a:rPr>
              <a:t>mostly observable by the </a:t>
            </a:r>
            <a:r>
              <a:rPr lang="fr" sz="1600">
                <a:solidFill>
                  <a:srgbClr val="F6B26B"/>
                </a:solidFill>
              </a:rPr>
              <a:t>Southern hemisphere</a:t>
            </a:r>
            <a:r>
              <a:rPr lang="fr" sz="1600">
                <a:solidFill>
                  <a:schemeClr val="accent4"/>
                </a:solidFill>
              </a:rPr>
              <a:t> </a:t>
            </a:r>
            <a:r>
              <a:rPr lang="fr" sz="1600">
                <a:solidFill>
                  <a:schemeClr val="lt1"/>
                </a:solidFill>
              </a:rPr>
              <a:t>      </a:t>
            </a:r>
            <a:endParaRPr sz="1600">
              <a:solidFill>
                <a:schemeClr val="lt1"/>
              </a:solidFill>
            </a:endParaRPr>
          </a:p>
        </p:txBody>
      </p:sp>
      <p:cxnSp>
        <p:nvCxnSpPr>
          <p:cNvPr id="744" name="Google Shape;744;p67"/>
          <p:cNvCxnSpPr/>
          <p:nvPr/>
        </p:nvCxnSpPr>
        <p:spPr>
          <a:xfrm>
            <a:off x="76063" y="1833113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45" name="Google Shape;745;p67"/>
          <p:cNvSpPr txBox="1"/>
          <p:nvPr/>
        </p:nvSpPr>
        <p:spPr>
          <a:xfrm>
            <a:off x="463075" y="1628238"/>
            <a:ext cx="4190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In the </a:t>
            </a:r>
            <a:r>
              <a:rPr lang="fr">
                <a:solidFill>
                  <a:schemeClr val="lt1"/>
                </a:solidFill>
                <a:highlight>
                  <a:srgbClr val="4C1130"/>
                </a:highlight>
              </a:rPr>
              <a:t>long term</a:t>
            </a:r>
            <a:r>
              <a:rPr lang="fr">
                <a:solidFill>
                  <a:schemeClr val="lt1"/>
                </a:solidFill>
              </a:rPr>
              <a:t> with one LST South (~2030) : two millisecond pulsars (</a:t>
            </a:r>
            <a:r>
              <a:rPr b="1" lang="fr">
                <a:solidFill>
                  <a:srgbClr val="F6B26B"/>
                </a:solidFill>
              </a:rPr>
              <a:t>J1536-4948, J0614-3329</a:t>
            </a:r>
            <a:r>
              <a:rPr lang="fr">
                <a:solidFill>
                  <a:schemeClr val="lt1"/>
                </a:solidFill>
              </a:rPr>
              <a:t>) detectable </a:t>
            </a:r>
            <a:r>
              <a:rPr lang="fr">
                <a:solidFill>
                  <a:schemeClr val="lt1"/>
                </a:solidFill>
              </a:rPr>
              <a:t>according to the estimations </a:t>
            </a:r>
            <a:r>
              <a:rPr lang="fr">
                <a:solidFill>
                  <a:schemeClr val="lt1"/>
                </a:solidFill>
              </a:rPr>
              <a:t>  </a:t>
            </a:r>
            <a:r>
              <a:rPr lang="fr">
                <a:solidFill>
                  <a:schemeClr val="lt1"/>
                </a:solidFill>
              </a:rPr>
              <a:t>      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46" name="Google Shape;746;p67"/>
          <p:cNvSpPr/>
          <p:nvPr/>
        </p:nvSpPr>
        <p:spPr>
          <a:xfrm>
            <a:off x="61706" y="2689838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747" name="Google Shape;747;p67"/>
          <p:cNvSpPr txBox="1"/>
          <p:nvPr/>
        </p:nvSpPr>
        <p:spPr>
          <a:xfrm>
            <a:off x="242675" y="2571750"/>
            <a:ext cx="4496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The best candidate for the North is </a:t>
            </a:r>
            <a:r>
              <a:rPr b="1" lang="fr">
                <a:solidFill>
                  <a:srgbClr val="6EBAD7"/>
                </a:solidFill>
              </a:rPr>
              <a:t>J2017+0603</a:t>
            </a:r>
            <a:endParaRPr b="1">
              <a:solidFill>
                <a:srgbClr val="6EBAD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 </a:t>
            </a:r>
            <a:r>
              <a:rPr lang="fr" sz="1600">
                <a:solidFill>
                  <a:schemeClr val="lt1"/>
                </a:solidFill>
              </a:rPr>
              <a:t>       </a:t>
            </a:r>
            <a:endParaRPr sz="1600">
              <a:solidFill>
                <a:schemeClr val="lt1"/>
              </a:solidFill>
            </a:endParaRPr>
          </a:p>
        </p:txBody>
      </p:sp>
      <p:cxnSp>
        <p:nvCxnSpPr>
          <p:cNvPr id="748" name="Google Shape;748;p67"/>
          <p:cNvCxnSpPr/>
          <p:nvPr/>
        </p:nvCxnSpPr>
        <p:spPr>
          <a:xfrm>
            <a:off x="120563" y="3248850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49" name="Google Shape;749;p67"/>
          <p:cNvSpPr txBox="1"/>
          <p:nvPr/>
        </p:nvSpPr>
        <p:spPr>
          <a:xfrm>
            <a:off x="507575" y="2978200"/>
            <a:ext cx="41907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In the</a:t>
            </a:r>
            <a:r>
              <a:rPr lang="fr" sz="1900">
                <a:solidFill>
                  <a:schemeClr val="lt1"/>
                </a:solidFill>
              </a:rPr>
              <a:t> </a:t>
            </a:r>
            <a:r>
              <a:rPr lang="fr">
                <a:solidFill>
                  <a:schemeClr val="lt1"/>
                </a:solidFill>
                <a:highlight>
                  <a:srgbClr val="4C1130"/>
                </a:highlight>
              </a:rPr>
              <a:t>very short term</a:t>
            </a:r>
            <a:r>
              <a:rPr lang="fr">
                <a:solidFill>
                  <a:schemeClr val="lt1"/>
                </a:solidFill>
              </a:rPr>
              <a:t> with 1 LST North (current CTAO configuration): not detectable except in a very optimistic scenario :(   </a:t>
            </a:r>
            <a:r>
              <a:rPr lang="fr">
                <a:solidFill>
                  <a:schemeClr val="lt1"/>
                </a:solidFill>
              </a:rPr>
              <a:t>         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750" name="Google Shape;750;p67"/>
          <p:cNvCxnSpPr/>
          <p:nvPr/>
        </p:nvCxnSpPr>
        <p:spPr>
          <a:xfrm>
            <a:off x="120563" y="4626175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51" name="Google Shape;751;p67"/>
          <p:cNvSpPr txBox="1"/>
          <p:nvPr/>
        </p:nvSpPr>
        <p:spPr>
          <a:xfrm>
            <a:off x="510725" y="4415950"/>
            <a:ext cx="4347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In the </a:t>
            </a:r>
            <a:r>
              <a:rPr lang="fr">
                <a:solidFill>
                  <a:schemeClr val="lt1"/>
                </a:solidFill>
                <a:highlight>
                  <a:srgbClr val="4C1130"/>
                </a:highlight>
              </a:rPr>
              <a:t>medium term</a:t>
            </a:r>
            <a:r>
              <a:rPr lang="fr">
                <a:solidFill>
                  <a:schemeClr val="lt1"/>
                </a:solidFill>
              </a:rPr>
              <a:t> with 4 LSTs North (</a:t>
            </a:r>
            <a:r>
              <a:rPr lang="fr">
                <a:solidFill>
                  <a:schemeClr val="lt1"/>
                </a:solidFill>
              </a:rPr>
              <a:t>~2027)</a:t>
            </a:r>
            <a:r>
              <a:rPr lang="fr">
                <a:solidFill>
                  <a:schemeClr val="lt1"/>
                </a:solidFill>
              </a:rPr>
              <a:t> : potentially detectable (at least a </a:t>
            </a:r>
            <a:r>
              <a:rPr lang="fr">
                <a:solidFill>
                  <a:schemeClr val="lt1"/>
                </a:solidFill>
              </a:rPr>
              <a:t>strong hint at 3σ)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52" name="Google Shape;752;p67"/>
          <p:cNvSpPr txBox="1"/>
          <p:nvPr/>
        </p:nvSpPr>
        <p:spPr>
          <a:xfrm>
            <a:off x="463200" y="3815975"/>
            <a:ext cx="45342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FFFFFF"/>
                </a:solidFill>
              </a:rPr>
              <a:t>Results of this analysis motivated a observation proposal for LST on Feb 2026 : declined</a:t>
            </a:r>
            <a:r>
              <a:rPr b="1" lang="fr" sz="1300">
                <a:solidFill>
                  <a:srgbClr val="FFFFFF"/>
                </a:solidFill>
                <a:highlight>
                  <a:srgbClr val="4C1130"/>
                </a:highlight>
              </a:rPr>
              <a:t>  </a:t>
            </a:r>
            <a:r>
              <a:rPr b="1" lang="fr" sz="1300">
                <a:solidFill>
                  <a:srgbClr val="FFFFFF"/>
                </a:solidFill>
                <a:highlight>
                  <a:srgbClr val="4C1130"/>
                </a:highlight>
              </a:rPr>
              <a:t> </a:t>
            </a:r>
            <a:endParaRPr b="1" sz="1300">
              <a:highlight>
                <a:srgbClr val="4C1130"/>
              </a:highlight>
            </a:endParaRPr>
          </a:p>
        </p:txBody>
      </p:sp>
      <p:sp>
        <p:nvSpPr>
          <p:cNvPr id="753" name="Google Shape;753;p67"/>
          <p:cNvSpPr/>
          <p:nvPr/>
        </p:nvSpPr>
        <p:spPr>
          <a:xfrm rot="5400000">
            <a:off x="148275" y="3727322"/>
            <a:ext cx="304200" cy="3375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68"/>
          <p:cNvSpPr/>
          <p:nvPr/>
        </p:nvSpPr>
        <p:spPr>
          <a:xfrm>
            <a:off x="1419425" y="4666225"/>
            <a:ext cx="5577900" cy="315900"/>
          </a:xfrm>
          <a:prstGeom prst="rect">
            <a:avLst/>
          </a:prstGeom>
          <a:noFill/>
          <a:ln cap="flat" cmpd="sng" w="28575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68"/>
          <p:cNvSpPr txBox="1"/>
          <p:nvPr>
            <p:ph idx="12" type="sldNum"/>
          </p:nvPr>
        </p:nvSpPr>
        <p:spPr>
          <a:xfrm>
            <a:off x="8411100" y="4663225"/>
            <a:ext cx="624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760" name="Google Shape;760;p68"/>
          <p:cNvSpPr txBox="1"/>
          <p:nvPr/>
        </p:nvSpPr>
        <p:spPr>
          <a:xfrm>
            <a:off x="-50375" y="22675"/>
            <a:ext cx="4712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solidFill>
                  <a:schemeClr val="lt1"/>
                </a:solidFill>
              </a:rPr>
              <a:t>Current state of the art   </a:t>
            </a:r>
            <a:endParaRPr b="1" sz="3000"/>
          </a:p>
        </p:txBody>
      </p:sp>
      <p:sp>
        <p:nvSpPr>
          <p:cNvPr id="761" name="Google Shape;761;p68"/>
          <p:cNvSpPr txBox="1"/>
          <p:nvPr/>
        </p:nvSpPr>
        <p:spPr>
          <a:xfrm>
            <a:off x="5907325" y="773500"/>
            <a:ext cx="324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</a:rPr>
              <a:t>4 pulsars detected by the IACTs (HESS, LST, VERITAS, MAGIC) </a:t>
            </a:r>
            <a:r>
              <a:rPr lang="fr" sz="600">
                <a:solidFill>
                  <a:schemeClr val="lt1"/>
                </a:solidFill>
              </a:rPr>
              <a:t> </a:t>
            </a:r>
            <a:endParaRPr sz="200"/>
          </a:p>
        </p:txBody>
      </p:sp>
      <p:sp>
        <p:nvSpPr>
          <p:cNvPr id="762" name="Google Shape;762;p68"/>
          <p:cNvSpPr txBox="1"/>
          <p:nvPr/>
        </p:nvSpPr>
        <p:spPr>
          <a:xfrm>
            <a:off x="5907325" y="2175600"/>
            <a:ext cx="3453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</a:rPr>
              <a:t>LIV application only for the Crab and Vela among pulsars  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</a:rPr>
              <a:t>(https://iopscience.iop.org/article/10.3847/1538-4357/ac5048/pdf )</a:t>
            </a:r>
            <a:endParaRPr sz="100"/>
          </a:p>
        </p:txBody>
      </p:sp>
      <p:sp>
        <p:nvSpPr>
          <p:cNvPr id="763" name="Google Shape;763;p68"/>
          <p:cNvSpPr txBox="1"/>
          <p:nvPr/>
        </p:nvSpPr>
        <p:spPr>
          <a:xfrm>
            <a:off x="1821300" y="4218350"/>
            <a:ext cx="5843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What are the best pulsar candidates to detect with CTAO ? </a:t>
            </a:r>
            <a:endParaRPr sz="100"/>
          </a:p>
        </p:txBody>
      </p:sp>
      <p:sp>
        <p:nvSpPr>
          <p:cNvPr id="764" name="Google Shape;764;p68"/>
          <p:cNvSpPr txBox="1"/>
          <p:nvPr/>
        </p:nvSpPr>
        <p:spPr>
          <a:xfrm>
            <a:off x="1821300" y="4586325"/>
            <a:ext cx="4585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What are the best pulsar candidates to probe LIV ? </a:t>
            </a:r>
            <a:endParaRPr sz="100"/>
          </a:p>
        </p:txBody>
      </p:sp>
      <p:sp>
        <p:nvSpPr>
          <p:cNvPr id="765" name="Google Shape;765;p68"/>
          <p:cNvSpPr txBox="1"/>
          <p:nvPr/>
        </p:nvSpPr>
        <p:spPr>
          <a:xfrm>
            <a:off x="172625" y="3960850"/>
            <a:ext cx="1246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Next steps  :  </a:t>
            </a:r>
            <a:endParaRPr/>
          </a:p>
        </p:txBody>
      </p:sp>
      <p:sp>
        <p:nvSpPr>
          <p:cNvPr id="766" name="Google Shape;766;p68"/>
          <p:cNvSpPr/>
          <p:nvPr/>
        </p:nvSpPr>
        <p:spPr>
          <a:xfrm>
            <a:off x="5713300" y="900525"/>
            <a:ext cx="156000" cy="1542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767" name="Google Shape;767;p68"/>
          <p:cNvSpPr/>
          <p:nvPr/>
        </p:nvSpPr>
        <p:spPr>
          <a:xfrm>
            <a:off x="5675275" y="2294075"/>
            <a:ext cx="156000" cy="1542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cxnSp>
        <p:nvCxnSpPr>
          <p:cNvPr id="768" name="Google Shape;768;p68"/>
          <p:cNvCxnSpPr>
            <a:endCxn id="763" idx="1"/>
          </p:cNvCxnSpPr>
          <p:nvPr/>
        </p:nvCxnSpPr>
        <p:spPr>
          <a:xfrm flipH="1" rot="10800000">
            <a:off x="1479600" y="4426100"/>
            <a:ext cx="341700" cy="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69" name="Google Shape;769;p68"/>
          <p:cNvCxnSpPr/>
          <p:nvPr/>
        </p:nvCxnSpPr>
        <p:spPr>
          <a:xfrm flipH="1" rot="10800000">
            <a:off x="1479600" y="4793625"/>
            <a:ext cx="341700" cy="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0" name="Google Shape;770;p68"/>
          <p:cNvCxnSpPr/>
          <p:nvPr/>
        </p:nvCxnSpPr>
        <p:spPr>
          <a:xfrm>
            <a:off x="130200" y="4297100"/>
            <a:ext cx="840000" cy="12900"/>
          </a:xfrm>
          <a:prstGeom prst="straightConnector1">
            <a:avLst/>
          </a:prstGeom>
          <a:noFill/>
          <a:ln cap="flat" cmpd="sng" w="28575">
            <a:solidFill>
              <a:srgbClr val="47AEE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1" name="Google Shape;771;p68"/>
          <p:cNvSpPr txBox="1"/>
          <p:nvPr/>
        </p:nvSpPr>
        <p:spPr>
          <a:xfrm>
            <a:off x="5869300" y="1511475"/>
            <a:ext cx="3582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</a:rPr>
              <a:t>No millisecond pulsars have been detected yet by the IACTs</a:t>
            </a:r>
            <a:endParaRPr sz="100"/>
          </a:p>
        </p:txBody>
      </p:sp>
      <p:sp>
        <p:nvSpPr>
          <p:cNvPr id="772" name="Google Shape;772;p68"/>
          <p:cNvSpPr/>
          <p:nvPr/>
        </p:nvSpPr>
        <p:spPr>
          <a:xfrm>
            <a:off x="5713300" y="1626688"/>
            <a:ext cx="156000" cy="1542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pic>
        <p:nvPicPr>
          <p:cNvPr id="773" name="Google Shape;773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200" y="790859"/>
            <a:ext cx="5224965" cy="2741267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68"/>
          <p:cNvSpPr txBox="1"/>
          <p:nvPr/>
        </p:nvSpPr>
        <p:spPr>
          <a:xfrm rot="-2446763">
            <a:off x="4105384" y="2152981"/>
            <a:ext cx="910819" cy="529908"/>
          </a:xfrm>
          <a:prstGeom prst="rect">
            <a:avLst/>
          </a:prstGeom>
          <a:noFill/>
          <a:ln>
            <a:noFill/>
          </a:ln>
        </p:spPr>
        <p:txBody>
          <a:bodyPr anchorCtr="0" anchor="t" bIns="98375" lIns="98375" spcFirstLastPara="1" rIns="98375" wrap="square" tIns="983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98">
                <a:solidFill>
                  <a:schemeClr val="lt1"/>
                </a:solidFill>
              </a:rPr>
              <a:t> Crab</a:t>
            </a:r>
            <a:r>
              <a:rPr b="1" lang="fr" sz="1936">
                <a:solidFill>
                  <a:schemeClr val="lt1"/>
                </a:solidFill>
              </a:rPr>
              <a:t> </a:t>
            </a:r>
            <a:r>
              <a:rPr b="1" lang="fr" sz="2152">
                <a:solidFill>
                  <a:schemeClr val="lt1"/>
                </a:solidFill>
              </a:rPr>
              <a:t>  </a:t>
            </a:r>
            <a:r>
              <a:rPr b="1" lang="fr" sz="1291">
                <a:solidFill>
                  <a:schemeClr val="lt1"/>
                </a:solidFill>
              </a:rPr>
              <a:t>   </a:t>
            </a:r>
            <a:r>
              <a:rPr b="1" lang="fr" sz="1398">
                <a:solidFill>
                  <a:schemeClr val="lt1"/>
                </a:solidFill>
              </a:rPr>
              <a:t> </a:t>
            </a:r>
            <a:endParaRPr b="1" sz="108">
              <a:solidFill>
                <a:schemeClr val="lt1"/>
              </a:solidFill>
            </a:endParaRPr>
          </a:p>
        </p:txBody>
      </p:sp>
      <p:sp>
        <p:nvSpPr>
          <p:cNvPr id="775" name="Google Shape;775;p68"/>
          <p:cNvSpPr txBox="1"/>
          <p:nvPr/>
        </p:nvSpPr>
        <p:spPr>
          <a:xfrm rot="-2296905">
            <a:off x="3632023" y="2098948"/>
            <a:ext cx="1349090" cy="463519"/>
          </a:xfrm>
          <a:prstGeom prst="rect">
            <a:avLst/>
          </a:prstGeom>
          <a:noFill/>
          <a:ln>
            <a:noFill/>
          </a:ln>
        </p:spPr>
        <p:txBody>
          <a:bodyPr anchorCtr="0" anchor="t" bIns="98375" lIns="98375" spcFirstLastPara="1" rIns="98375" wrap="square" tIns="983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6">
                <a:solidFill>
                  <a:schemeClr val="lt1"/>
                </a:solidFill>
              </a:rPr>
              <a:t> </a:t>
            </a:r>
            <a:r>
              <a:rPr b="1" lang="fr" sz="1398">
                <a:solidFill>
                  <a:schemeClr val="lt1"/>
                </a:solidFill>
              </a:rPr>
              <a:t>Geminga</a:t>
            </a:r>
            <a:r>
              <a:rPr b="1" lang="fr" sz="1506">
                <a:solidFill>
                  <a:schemeClr val="lt1"/>
                </a:solidFill>
              </a:rPr>
              <a:t> </a:t>
            </a:r>
            <a:r>
              <a:rPr b="1" lang="fr" sz="1721">
                <a:solidFill>
                  <a:schemeClr val="lt1"/>
                </a:solidFill>
              </a:rPr>
              <a:t>  </a:t>
            </a:r>
            <a:r>
              <a:rPr b="1" lang="fr" sz="861">
                <a:solidFill>
                  <a:schemeClr val="lt1"/>
                </a:solidFill>
              </a:rPr>
              <a:t>   </a:t>
            </a:r>
            <a:r>
              <a:rPr b="1" lang="fr" sz="968">
                <a:solidFill>
                  <a:schemeClr val="lt1"/>
                </a:solidFill>
              </a:rPr>
              <a:t> </a:t>
            </a:r>
            <a:endParaRPr b="1" sz="108"/>
          </a:p>
        </p:txBody>
      </p:sp>
      <p:sp>
        <p:nvSpPr>
          <p:cNvPr id="776" name="Google Shape;776;p68"/>
          <p:cNvSpPr txBox="1"/>
          <p:nvPr/>
        </p:nvSpPr>
        <p:spPr>
          <a:xfrm rot="-2698108">
            <a:off x="1990488" y="2323269"/>
            <a:ext cx="1156332" cy="397535"/>
          </a:xfrm>
          <a:prstGeom prst="rect">
            <a:avLst/>
          </a:prstGeom>
          <a:noFill/>
          <a:ln>
            <a:noFill/>
          </a:ln>
        </p:spPr>
        <p:txBody>
          <a:bodyPr anchorCtr="0" anchor="t" bIns="98375" lIns="98375" spcFirstLastPara="1" rIns="98375" wrap="square" tIns="983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91">
                <a:solidFill>
                  <a:schemeClr val="lt1"/>
                </a:solidFill>
              </a:rPr>
              <a:t>J1709-4429</a:t>
            </a:r>
            <a:endParaRPr b="1" sz="108"/>
          </a:p>
        </p:txBody>
      </p:sp>
      <p:sp>
        <p:nvSpPr>
          <p:cNvPr id="777" name="Google Shape;777;p68"/>
          <p:cNvSpPr txBox="1"/>
          <p:nvPr/>
        </p:nvSpPr>
        <p:spPr>
          <a:xfrm rot="-2115211">
            <a:off x="3389673" y="2107191"/>
            <a:ext cx="597718" cy="412184"/>
          </a:xfrm>
          <a:prstGeom prst="rect">
            <a:avLst/>
          </a:prstGeom>
          <a:noFill/>
          <a:ln>
            <a:noFill/>
          </a:ln>
        </p:spPr>
        <p:txBody>
          <a:bodyPr anchorCtr="0" anchor="t" bIns="98375" lIns="98375" spcFirstLastPara="1" rIns="98375" wrap="square" tIns="983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88">
                <a:solidFill>
                  <a:schemeClr val="lt1"/>
                </a:solidFill>
              </a:rPr>
              <a:t>Vela</a:t>
            </a:r>
            <a:endParaRPr b="1" sz="204"/>
          </a:p>
        </p:txBody>
      </p:sp>
      <p:sp>
        <p:nvSpPr>
          <p:cNvPr id="778" name="Google Shape;778;p68"/>
          <p:cNvSpPr txBox="1"/>
          <p:nvPr/>
        </p:nvSpPr>
        <p:spPr>
          <a:xfrm rot="832">
            <a:off x="3414835" y="3071322"/>
            <a:ext cx="2479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400" lIns="121400" spcFirstLastPara="1" rIns="121400" wrap="square" tIns="1214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7">
                <a:solidFill>
                  <a:srgbClr val="C27BA0"/>
                </a:solidFill>
              </a:rPr>
              <a:t>Southern hemisphere</a:t>
            </a:r>
            <a:endParaRPr b="1" sz="133">
              <a:solidFill>
                <a:srgbClr val="C27BA0"/>
              </a:solidFill>
            </a:endParaRPr>
          </a:p>
        </p:txBody>
      </p:sp>
      <p:sp>
        <p:nvSpPr>
          <p:cNvPr id="779" name="Google Shape;779;p68"/>
          <p:cNvSpPr txBox="1"/>
          <p:nvPr/>
        </p:nvSpPr>
        <p:spPr>
          <a:xfrm rot="1027">
            <a:off x="290854" y="698325"/>
            <a:ext cx="20088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8375" lIns="98375" spcFirstLastPara="1" rIns="98375" wrap="square" tIns="983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91">
                <a:solidFill>
                  <a:srgbClr val="9FC5E8"/>
                </a:solidFill>
              </a:rPr>
              <a:t>Northern hemisphere</a:t>
            </a:r>
            <a:endParaRPr b="1" sz="108">
              <a:solidFill>
                <a:srgbClr val="9FC5E8"/>
              </a:solidFill>
            </a:endParaRPr>
          </a:p>
        </p:txBody>
      </p:sp>
      <p:sp>
        <p:nvSpPr>
          <p:cNvPr id="780" name="Google Shape;780;p68"/>
          <p:cNvSpPr/>
          <p:nvPr/>
        </p:nvSpPr>
        <p:spPr>
          <a:xfrm>
            <a:off x="2858902" y="2102734"/>
            <a:ext cx="120000" cy="117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1200" lIns="141200" spcFirstLastPara="1" rIns="141200" wrap="square" tIns="141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62"/>
          </a:p>
        </p:txBody>
      </p:sp>
      <p:sp>
        <p:nvSpPr>
          <p:cNvPr id="781" name="Google Shape;781;p68"/>
          <p:cNvSpPr/>
          <p:nvPr/>
        </p:nvSpPr>
        <p:spPr>
          <a:xfrm>
            <a:off x="3848621" y="2102722"/>
            <a:ext cx="120000" cy="117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1200" lIns="141200" spcFirstLastPara="1" rIns="141200" wrap="square" tIns="141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62"/>
          </a:p>
        </p:txBody>
      </p:sp>
      <p:sp>
        <p:nvSpPr>
          <p:cNvPr id="782" name="Google Shape;782;p68"/>
          <p:cNvSpPr/>
          <p:nvPr/>
        </p:nvSpPr>
        <p:spPr>
          <a:xfrm>
            <a:off x="4699050" y="1982528"/>
            <a:ext cx="120000" cy="117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1200" lIns="141200" spcFirstLastPara="1" rIns="141200" wrap="square" tIns="141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62"/>
          </a:p>
        </p:txBody>
      </p:sp>
      <p:sp>
        <p:nvSpPr>
          <p:cNvPr id="783" name="Google Shape;783;p68"/>
          <p:cNvSpPr/>
          <p:nvPr/>
        </p:nvSpPr>
        <p:spPr>
          <a:xfrm>
            <a:off x="4819207" y="2167361"/>
            <a:ext cx="117000" cy="114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37525" lIns="137525" spcFirstLastPara="1" rIns="137525" wrap="square" tIns="1375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6"/>
          </a:p>
        </p:txBody>
      </p:sp>
      <p:sp>
        <p:nvSpPr>
          <p:cNvPr id="784" name="Google Shape;784;p68"/>
          <p:cNvSpPr txBox="1"/>
          <p:nvPr/>
        </p:nvSpPr>
        <p:spPr>
          <a:xfrm rot="-2699364">
            <a:off x="798606" y="2177943"/>
            <a:ext cx="1146149" cy="382686"/>
          </a:xfrm>
          <a:prstGeom prst="rect">
            <a:avLst/>
          </a:prstGeom>
          <a:noFill/>
          <a:ln>
            <a:noFill/>
          </a:ln>
        </p:spPr>
        <p:txBody>
          <a:bodyPr anchorCtr="0" anchor="t" bIns="98375" lIns="98375" spcFirstLastPara="1" rIns="98375" wrap="square" tIns="983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94">
                <a:solidFill>
                  <a:schemeClr val="lt1"/>
                </a:solidFill>
                <a:highlight>
                  <a:srgbClr val="4C1130"/>
                </a:highlight>
              </a:rPr>
              <a:t>J2032+4127</a:t>
            </a:r>
            <a:endParaRPr b="1" sz="100">
              <a:solidFill>
                <a:schemeClr val="lt1"/>
              </a:solidFill>
              <a:highlight>
                <a:srgbClr val="4C1130"/>
              </a:highlight>
            </a:endParaRPr>
          </a:p>
        </p:txBody>
      </p:sp>
      <p:sp>
        <p:nvSpPr>
          <p:cNvPr id="785" name="Google Shape;785;p68"/>
          <p:cNvSpPr/>
          <p:nvPr/>
        </p:nvSpPr>
        <p:spPr>
          <a:xfrm>
            <a:off x="1639261" y="1982528"/>
            <a:ext cx="120000" cy="117600"/>
          </a:xfrm>
          <a:prstGeom prst="ellipse">
            <a:avLst/>
          </a:prstGeom>
          <a:solidFill>
            <a:srgbClr val="4C1130"/>
          </a:solidFill>
          <a:ln>
            <a:noFill/>
          </a:ln>
        </p:spPr>
        <p:txBody>
          <a:bodyPr anchorCtr="0" anchor="ctr" bIns="141200" lIns="141200" spcFirstLastPara="1" rIns="141200" wrap="square" tIns="141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62"/>
          </a:p>
        </p:txBody>
      </p:sp>
      <p:sp>
        <p:nvSpPr>
          <p:cNvPr id="786" name="Google Shape;786;p68"/>
          <p:cNvSpPr txBox="1"/>
          <p:nvPr/>
        </p:nvSpPr>
        <p:spPr>
          <a:xfrm rot="-2698108">
            <a:off x="413826" y="2244478"/>
            <a:ext cx="1156332" cy="397535"/>
          </a:xfrm>
          <a:prstGeom prst="rect">
            <a:avLst/>
          </a:prstGeom>
          <a:noFill/>
          <a:ln>
            <a:noFill/>
          </a:ln>
        </p:spPr>
        <p:txBody>
          <a:bodyPr anchorCtr="0" anchor="t" bIns="98375" lIns="98375" spcFirstLastPara="1" rIns="98375" wrap="square" tIns="983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91">
                <a:solidFill>
                  <a:schemeClr val="lt1"/>
                </a:solidFill>
                <a:highlight>
                  <a:srgbClr val="4C1130"/>
                </a:highlight>
              </a:rPr>
              <a:t>Boomerang</a:t>
            </a:r>
            <a:endParaRPr b="1" sz="108">
              <a:solidFill>
                <a:schemeClr val="lt1"/>
              </a:solidFill>
              <a:highlight>
                <a:srgbClr val="4C1130"/>
              </a:highlight>
            </a:endParaRPr>
          </a:p>
        </p:txBody>
      </p:sp>
      <p:sp>
        <p:nvSpPr>
          <p:cNvPr id="787" name="Google Shape;787;p68"/>
          <p:cNvSpPr/>
          <p:nvPr/>
        </p:nvSpPr>
        <p:spPr>
          <a:xfrm>
            <a:off x="1311656" y="2023411"/>
            <a:ext cx="120000" cy="117600"/>
          </a:xfrm>
          <a:prstGeom prst="ellipse">
            <a:avLst/>
          </a:prstGeom>
          <a:solidFill>
            <a:srgbClr val="4C1130"/>
          </a:solidFill>
          <a:ln>
            <a:noFill/>
          </a:ln>
        </p:spPr>
        <p:txBody>
          <a:bodyPr anchorCtr="0" anchor="ctr" bIns="141200" lIns="141200" spcFirstLastPara="1" rIns="141200" wrap="square" tIns="141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62"/>
          </a:p>
        </p:txBody>
      </p:sp>
      <p:sp>
        <p:nvSpPr>
          <p:cNvPr id="788" name="Google Shape;788;p68"/>
          <p:cNvSpPr/>
          <p:nvPr/>
        </p:nvSpPr>
        <p:spPr>
          <a:xfrm>
            <a:off x="1759453" y="2049562"/>
            <a:ext cx="120000" cy="117600"/>
          </a:xfrm>
          <a:prstGeom prst="ellipse">
            <a:avLst/>
          </a:prstGeom>
          <a:solidFill>
            <a:srgbClr val="4C1130"/>
          </a:solidFill>
          <a:ln>
            <a:noFill/>
          </a:ln>
        </p:spPr>
        <p:txBody>
          <a:bodyPr anchorCtr="0" anchor="ctr" bIns="141200" lIns="141200" spcFirstLastPara="1" rIns="141200" wrap="square" tIns="141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62"/>
          </a:p>
        </p:txBody>
      </p:sp>
      <p:sp>
        <p:nvSpPr>
          <p:cNvPr id="789" name="Google Shape;789;p68"/>
          <p:cNvSpPr txBox="1"/>
          <p:nvPr/>
        </p:nvSpPr>
        <p:spPr>
          <a:xfrm rot="-2953913">
            <a:off x="1647555" y="1527971"/>
            <a:ext cx="994641" cy="382605"/>
          </a:xfrm>
          <a:prstGeom prst="rect">
            <a:avLst/>
          </a:prstGeom>
          <a:noFill/>
          <a:ln>
            <a:noFill/>
          </a:ln>
        </p:spPr>
        <p:txBody>
          <a:bodyPr anchorCtr="0" anchor="t" bIns="98375" lIns="98375" spcFirstLastPara="1" rIns="98375" wrap="square" tIns="983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94">
                <a:solidFill>
                  <a:schemeClr val="lt1"/>
                </a:solidFill>
                <a:highlight>
                  <a:srgbClr val="4C1130"/>
                </a:highlight>
              </a:rPr>
              <a:t>DragonFly</a:t>
            </a:r>
            <a:endParaRPr b="1" sz="100">
              <a:solidFill>
                <a:schemeClr val="lt1"/>
              </a:solidFill>
              <a:highlight>
                <a:srgbClr val="4C1130"/>
              </a:highlight>
            </a:endParaRPr>
          </a:p>
        </p:txBody>
      </p:sp>
      <p:sp>
        <p:nvSpPr>
          <p:cNvPr id="790" name="Google Shape;790;p68"/>
          <p:cNvSpPr/>
          <p:nvPr/>
        </p:nvSpPr>
        <p:spPr>
          <a:xfrm>
            <a:off x="2085267" y="2049562"/>
            <a:ext cx="120000" cy="117600"/>
          </a:xfrm>
          <a:prstGeom prst="ellipse">
            <a:avLst/>
          </a:prstGeom>
          <a:solidFill>
            <a:srgbClr val="4C1130"/>
          </a:solidFill>
          <a:ln>
            <a:noFill/>
          </a:ln>
        </p:spPr>
        <p:txBody>
          <a:bodyPr anchorCtr="0" anchor="ctr" bIns="141200" lIns="141200" spcFirstLastPara="1" rIns="141200" wrap="square" tIns="141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62"/>
          </a:p>
        </p:txBody>
      </p:sp>
      <p:sp>
        <p:nvSpPr>
          <p:cNvPr id="791" name="Google Shape;791;p68"/>
          <p:cNvSpPr txBox="1"/>
          <p:nvPr/>
        </p:nvSpPr>
        <p:spPr>
          <a:xfrm rot="-2954582">
            <a:off x="1957650" y="1465895"/>
            <a:ext cx="1149725" cy="382605"/>
          </a:xfrm>
          <a:prstGeom prst="rect">
            <a:avLst/>
          </a:prstGeom>
          <a:noFill/>
          <a:ln>
            <a:noFill/>
          </a:ln>
        </p:spPr>
        <p:txBody>
          <a:bodyPr anchorCtr="0" anchor="t" bIns="98375" lIns="98375" spcFirstLastPara="1" rIns="98375" wrap="square" tIns="983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94">
                <a:solidFill>
                  <a:schemeClr val="lt1"/>
                </a:solidFill>
                <a:highlight>
                  <a:srgbClr val="4C1130"/>
                </a:highlight>
              </a:rPr>
              <a:t>J 1913+1011</a:t>
            </a:r>
            <a:endParaRPr b="1" sz="100">
              <a:solidFill>
                <a:schemeClr val="lt1"/>
              </a:solidFill>
              <a:highlight>
                <a:srgbClr val="4C1130"/>
              </a:highlight>
            </a:endParaRPr>
          </a:p>
        </p:txBody>
      </p:sp>
      <p:sp>
        <p:nvSpPr>
          <p:cNvPr id="792" name="Google Shape;792;p68"/>
          <p:cNvSpPr/>
          <p:nvPr/>
        </p:nvSpPr>
        <p:spPr>
          <a:xfrm>
            <a:off x="1419425" y="4259075"/>
            <a:ext cx="5577900" cy="315900"/>
          </a:xfrm>
          <a:prstGeom prst="rect">
            <a:avLst/>
          </a:prstGeom>
          <a:noFill/>
          <a:ln cap="flat" cmpd="sng" w="28575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69"/>
          <p:cNvSpPr txBox="1"/>
          <p:nvPr/>
        </p:nvSpPr>
        <p:spPr>
          <a:xfrm>
            <a:off x="75400" y="58525"/>
            <a:ext cx="724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</a:rPr>
              <a:t>Best </a:t>
            </a:r>
            <a:r>
              <a:rPr b="1" lang="fr" sz="3000">
                <a:solidFill>
                  <a:schemeClr val="lt1"/>
                </a:solidFill>
                <a:highlight>
                  <a:srgbClr val="4C1130"/>
                </a:highlight>
              </a:rPr>
              <a:t>pulsar</a:t>
            </a:r>
            <a:r>
              <a:rPr lang="fr" sz="3000">
                <a:solidFill>
                  <a:schemeClr val="lt1"/>
                </a:solidFill>
              </a:rPr>
              <a:t> candidates to probe LIV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798" name="Google Shape;798;p69"/>
          <p:cNvSpPr txBox="1"/>
          <p:nvPr/>
        </p:nvSpPr>
        <p:spPr>
          <a:xfrm>
            <a:off x="5156725" y="711400"/>
            <a:ext cx="1753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 </a:t>
            </a:r>
            <a:r>
              <a:rPr b="1" lang="fr" sz="1600">
                <a:solidFill>
                  <a:schemeClr val="lt1"/>
                </a:solidFill>
              </a:rPr>
              <a:t>Interpretation</a:t>
            </a:r>
            <a:r>
              <a:rPr lang="fr" sz="1600">
                <a:solidFill>
                  <a:schemeClr val="lt1"/>
                </a:solidFill>
              </a:rPr>
              <a:t> : </a:t>
            </a:r>
            <a:endParaRPr/>
          </a:p>
        </p:txBody>
      </p:sp>
      <p:sp>
        <p:nvSpPr>
          <p:cNvPr id="799" name="Google Shape;799;p69"/>
          <p:cNvSpPr/>
          <p:nvPr/>
        </p:nvSpPr>
        <p:spPr>
          <a:xfrm>
            <a:off x="5051700" y="845200"/>
            <a:ext cx="159300" cy="1635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cxnSp>
        <p:nvCxnSpPr>
          <p:cNvPr id="800" name="Google Shape;800;p69"/>
          <p:cNvCxnSpPr/>
          <p:nvPr/>
        </p:nvCxnSpPr>
        <p:spPr>
          <a:xfrm flipH="1" rot="10800000">
            <a:off x="4979450" y="1389450"/>
            <a:ext cx="414900" cy="4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01" name="Google Shape;801;p69"/>
          <p:cNvSpPr txBox="1"/>
          <p:nvPr/>
        </p:nvSpPr>
        <p:spPr>
          <a:xfrm>
            <a:off x="5394350" y="1142500"/>
            <a:ext cx="34842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The intersection point is the key information : allows us to determine approximately the minimal energy where we could find a time lag effect</a:t>
            </a:r>
            <a:r>
              <a:rPr lang="fr" sz="1600">
                <a:solidFill>
                  <a:schemeClr val="lt1"/>
                </a:solidFill>
              </a:rPr>
              <a:t> </a:t>
            </a:r>
            <a:endParaRPr sz="1000"/>
          </a:p>
        </p:txBody>
      </p:sp>
      <p:cxnSp>
        <p:nvCxnSpPr>
          <p:cNvPr id="802" name="Google Shape;802;p69"/>
          <p:cNvCxnSpPr/>
          <p:nvPr/>
        </p:nvCxnSpPr>
        <p:spPr>
          <a:xfrm flipH="1" rot="10800000">
            <a:off x="5051700" y="2575475"/>
            <a:ext cx="414900" cy="4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03" name="Google Shape;803;p69"/>
          <p:cNvSpPr txBox="1"/>
          <p:nvPr/>
        </p:nvSpPr>
        <p:spPr>
          <a:xfrm>
            <a:off x="5466600" y="2353025"/>
            <a:ext cx="35088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The idea is  to minimize this energy because the higher the energy of the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emitted photons, the more difficult - or even impossible -it will be for LST to detect them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804" name="Google Shape;804;p69"/>
          <p:cNvSpPr txBox="1"/>
          <p:nvPr/>
        </p:nvSpPr>
        <p:spPr>
          <a:xfrm>
            <a:off x="5156725" y="3605650"/>
            <a:ext cx="164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 </a:t>
            </a:r>
            <a:r>
              <a:rPr b="1" lang="fr" sz="1600">
                <a:solidFill>
                  <a:schemeClr val="lt1"/>
                </a:solidFill>
              </a:rPr>
              <a:t>Conclusion :</a:t>
            </a:r>
            <a:endParaRPr b="1"/>
          </a:p>
        </p:txBody>
      </p:sp>
      <p:sp>
        <p:nvSpPr>
          <p:cNvPr id="805" name="Google Shape;805;p69"/>
          <p:cNvSpPr/>
          <p:nvPr/>
        </p:nvSpPr>
        <p:spPr>
          <a:xfrm>
            <a:off x="5051700" y="3739450"/>
            <a:ext cx="159300" cy="1635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cxnSp>
        <p:nvCxnSpPr>
          <p:cNvPr id="806" name="Google Shape;806;p69"/>
          <p:cNvCxnSpPr/>
          <p:nvPr/>
        </p:nvCxnSpPr>
        <p:spPr>
          <a:xfrm flipH="1" rot="10800000">
            <a:off x="5051700" y="4180775"/>
            <a:ext cx="414900" cy="4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07" name="Google Shape;807;p69"/>
          <p:cNvSpPr txBox="1"/>
          <p:nvPr/>
        </p:nvSpPr>
        <p:spPr>
          <a:xfrm>
            <a:off x="5466600" y="3973325"/>
            <a:ext cx="341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best pulsar candidates for LIV : </a:t>
            </a:r>
            <a:r>
              <a:rPr lang="fr">
                <a:solidFill>
                  <a:srgbClr val="47AEEA"/>
                </a:solidFill>
              </a:rPr>
              <a:t>Crab</a:t>
            </a:r>
            <a:r>
              <a:rPr lang="fr">
                <a:solidFill>
                  <a:schemeClr val="lt1"/>
                </a:solidFill>
              </a:rPr>
              <a:t> and </a:t>
            </a:r>
            <a:r>
              <a:rPr lang="fr">
                <a:solidFill>
                  <a:srgbClr val="47AEEA"/>
                </a:solidFill>
              </a:rPr>
              <a:t>J2032+4127</a:t>
            </a:r>
            <a:r>
              <a:rPr lang="fr">
                <a:solidFill>
                  <a:schemeClr val="lt1"/>
                </a:solidFill>
              </a:rPr>
              <a:t> and in second time  Boomerang and DragonFly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808" name="Google Shape;808;p69" title="meeting_padova_pulsar_only_delay_0.01_page-0001.jpg"/>
          <p:cNvPicPr preferRelativeResize="0"/>
          <p:nvPr/>
        </p:nvPicPr>
        <p:blipFill rotWithShape="1">
          <a:blip r:embed="rId4">
            <a:alphaModFix/>
          </a:blip>
          <a:srcRect b="0" l="0" r="6994" t="9330"/>
          <a:stretch/>
        </p:blipFill>
        <p:spPr>
          <a:xfrm>
            <a:off x="326163" y="789813"/>
            <a:ext cx="4433174" cy="3241291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69"/>
          <p:cNvSpPr txBox="1"/>
          <p:nvPr>
            <p:ph idx="12" type="sldNum"/>
          </p:nvPr>
        </p:nvSpPr>
        <p:spPr>
          <a:xfrm>
            <a:off x="4819275" y="4463100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810" name="Google Shape;810;p69"/>
          <p:cNvSpPr/>
          <p:nvPr/>
        </p:nvSpPr>
        <p:spPr>
          <a:xfrm rot="10800000">
            <a:off x="1998100" y="3068300"/>
            <a:ext cx="525300" cy="206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811" name="Google Shape;811;p69"/>
          <p:cNvSpPr txBox="1"/>
          <p:nvPr/>
        </p:nvSpPr>
        <p:spPr>
          <a:xfrm>
            <a:off x="1709800" y="3174550"/>
            <a:ext cx="1050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accent2"/>
                </a:solidFill>
              </a:rPr>
              <a:t> </a:t>
            </a:r>
            <a:r>
              <a:rPr b="1" lang="fr" sz="1600">
                <a:solidFill>
                  <a:schemeClr val="accent2"/>
                </a:solidFill>
                <a:highlight>
                  <a:srgbClr val="FFE599"/>
                </a:highlight>
              </a:rPr>
              <a:t>Better</a:t>
            </a:r>
            <a:endParaRPr>
              <a:solidFill>
                <a:schemeClr val="accent2"/>
              </a:solidFill>
              <a:highlight>
                <a:srgbClr val="FFE599"/>
              </a:highlight>
            </a:endParaRPr>
          </a:p>
        </p:txBody>
      </p:sp>
      <p:pic>
        <p:nvPicPr>
          <p:cNvPr id="812" name="Google Shape;812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9100" y="4187750"/>
            <a:ext cx="1490133" cy="724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13" name="Google Shape;813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1457" y="4187739"/>
            <a:ext cx="2308080" cy="724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814" name="Google Shape;814;p69"/>
          <p:cNvCxnSpPr/>
          <p:nvPr/>
        </p:nvCxnSpPr>
        <p:spPr>
          <a:xfrm flipH="1" rot="10800000">
            <a:off x="2651863" y="4547800"/>
            <a:ext cx="414900" cy="4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70"/>
          <p:cNvSpPr txBox="1"/>
          <p:nvPr/>
        </p:nvSpPr>
        <p:spPr>
          <a:xfrm>
            <a:off x="81925" y="102925"/>
            <a:ext cx="9062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>
                <a:solidFill>
                  <a:schemeClr val="lt1"/>
                </a:solidFill>
              </a:rPr>
              <a:t>Even better candidates : </a:t>
            </a:r>
            <a:r>
              <a:rPr b="1" lang="fr" sz="2300">
                <a:solidFill>
                  <a:schemeClr val="lt1"/>
                </a:solidFill>
                <a:highlight>
                  <a:srgbClr val="4C1130"/>
                </a:highlight>
              </a:rPr>
              <a:t>millisecond pulsars</a:t>
            </a:r>
            <a:r>
              <a:rPr lang="fr" sz="2300">
                <a:solidFill>
                  <a:schemeClr val="lt1"/>
                </a:solidFill>
              </a:rPr>
              <a:t> to probe LIV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820" name="Google Shape;820;p70"/>
          <p:cNvSpPr txBox="1"/>
          <p:nvPr/>
        </p:nvSpPr>
        <p:spPr>
          <a:xfrm>
            <a:off x="5013825" y="595525"/>
            <a:ext cx="1869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 </a:t>
            </a:r>
            <a:r>
              <a:rPr b="1" lang="fr" sz="1600">
                <a:solidFill>
                  <a:schemeClr val="lt1"/>
                </a:solidFill>
              </a:rPr>
              <a:t>Interpretation :</a:t>
            </a:r>
            <a:endParaRPr b="1"/>
          </a:p>
        </p:txBody>
      </p:sp>
      <p:sp>
        <p:nvSpPr>
          <p:cNvPr id="821" name="Google Shape;821;p70"/>
          <p:cNvSpPr/>
          <p:nvPr/>
        </p:nvSpPr>
        <p:spPr>
          <a:xfrm>
            <a:off x="4908800" y="729325"/>
            <a:ext cx="159300" cy="1635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cxnSp>
        <p:nvCxnSpPr>
          <p:cNvPr id="822" name="Google Shape;822;p70"/>
          <p:cNvCxnSpPr/>
          <p:nvPr/>
        </p:nvCxnSpPr>
        <p:spPr>
          <a:xfrm flipH="1" rot="10800000">
            <a:off x="4908800" y="3266475"/>
            <a:ext cx="414900" cy="4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23" name="Google Shape;823;p70"/>
          <p:cNvSpPr txBox="1"/>
          <p:nvPr/>
        </p:nvSpPr>
        <p:spPr>
          <a:xfrm>
            <a:off x="5323700" y="3059025"/>
            <a:ext cx="36681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best millisecond pulsar candidates for LIV in order of priority :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7AEEA"/>
              </a:buClr>
              <a:buSzPts val="1400"/>
              <a:buChar char="-"/>
            </a:pPr>
            <a:r>
              <a:rPr b="1" lang="fr">
                <a:solidFill>
                  <a:srgbClr val="47AEEA"/>
                </a:solidFill>
              </a:rPr>
              <a:t>J2017+0603</a:t>
            </a:r>
            <a:endParaRPr b="1">
              <a:solidFill>
                <a:srgbClr val="47AEEA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-"/>
            </a:pPr>
            <a:r>
              <a:rPr b="1" lang="fr">
                <a:solidFill>
                  <a:schemeClr val="accent4"/>
                </a:solidFill>
              </a:rPr>
              <a:t>J1536-4948</a:t>
            </a:r>
            <a:endParaRPr b="1">
              <a:solidFill>
                <a:schemeClr val="accent4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-"/>
            </a:pPr>
            <a:r>
              <a:rPr b="1" lang="fr">
                <a:solidFill>
                  <a:schemeClr val="accent4"/>
                </a:solidFill>
              </a:rPr>
              <a:t>J1514-4946</a:t>
            </a:r>
            <a:endParaRPr b="1">
              <a:solidFill>
                <a:schemeClr val="accent4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-"/>
            </a:pPr>
            <a:r>
              <a:rPr b="1" lang="fr">
                <a:solidFill>
                  <a:schemeClr val="accent4"/>
                </a:solidFill>
              </a:rPr>
              <a:t>J0614-3329</a:t>
            </a:r>
            <a:endParaRPr b="1">
              <a:solidFill>
                <a:schemeClr val="accent4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-"/>
            </a:pPr>
            <a:r>
              <a:rPr b="1" lang="fr">
                <a:solidFill>
                  <a:schemeClr val="accent4"/>
                </a:solidFill>
              </a:rPr>
              <a:t>J1231-1411</a:t>
            </a:r>
            <a:endParaRPr b="1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824" name="Google Shape;824;p70" title="meeting_padova_all_pulsars_delay_variant_0.01.png"/>
          <p:cNvPicPr preferRelativeResize="0"/>
          <p:nvPr/>
        </p:nvPicPr>
        <p:blipFill rotWithShape="1">
          <a:blip r:embed="rId4">
            <a:alphaModFix/>
          </a:blip>
          <a:srcRect b="0" l="0" r="5758" t="7020"/>
          <a:stretch/>
        </p:blipFill>
        <p:spPr>
          <a:xfrm>
            <a:off x="206825" y="707825"/>
            <a:ext cx="4502402" cy="33313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5" name="Google Shape;825;p70"/>
          <p:cNvCxnSpPr/>
          <p:nvPr/>
        </p:nvCxnSpPr>
        <p:spPr>
          <a:xfrm flipH="1" rot="10800000">
            <a:off x="4908800" y="1272363"/>
            <a:ext cx="414900" cy="4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26" name="Google Shape;826;p70"/>
          <p:cNvSpPr txBox="1"/>
          <p:nvPr/>
        </p:nvSpPr>
        <p:spPr>
          <a:xfrm>
            <a:off x="5323700" y="1059063"/>
            <a:ext cx="3695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around </a:t>
            </a:r>
            <a:r>
              <a:rPr lang="fr" sz="1600">
                <a:solidFill>
                  <a:srgbClr val="47AEEA"/>
                </a:solidFill>
              </a:rPr>
              <a:t>17 TeV</a:t>
            </a:r>
            <a:r>
              <a:rPr lang="fr" sz="1600">
                <a:solidFill>
                  <a:schemeClr val="lt1"/>
                </a:solidFill>
              </a:rPr>
              <a:t> gamma to detect for LIV (with the Crab: the best pulsar for the normal population)  </a:t>
            </a:r>
            <a:endParaRPr/>
          </a:p>
        </p:txBody>
      </p:sp>
      <p:cxnSp>
        <p:nvCxnSpPr>
          <p:cNvPr id="827" name="Google Shape;827;p70"/>
          <p:cNvCxnSpPr/>
          <p:nvPr/>
        </p:nvCxnSpPr>
        <p:spPr>
          <a:xfrm flipH="1" rot="10800000">
            <a:off x="4908800" y="2228225"/>
            <a:ext cx="414900" cy="4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28" name="Google Shape;828;p70"/>
          <p:cNvSpPr txBox="1"/>
          <p:nvPr/>
        </p:nvSpPr>
        <p:spPr>
          <a:xfrm>
            <a:off x="5323700" y="2014925"/>
            <a:ext cx="3695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at the order of</a:t>
            </a:r>
            <a:r>
              <a:rPr lang="fr" sz="1600">
                <a:solidFill>
                  <a:srgbClr val="47AEEA"/>
                </a:solidFill>
              </a:rPr>
              <a:t> the TeV</a:t>
            </a:r>
            <a:r>
              <a:rPr lang="fr" sz="1600">
                <a:solidFill>
                  <a:schemeClr val="lt1"/>
                </a:solidFill>
              </a:rPr>
              <a:t> gamma to detect for millisecond pulsars !</a:t>
            </a:r>
            <a:endParaRPr/>
          </a:p>
        </p:txBody>
      </p:sp>
      <p:sp>
        <p:nvSpPr>
          <p:cNvPr id="829" name="Google Shape;829;p70"/>
          <p:cNvSpPr txBox="1"/>
          <p:nvPr/>
        </p:nvSpPr>
        <p:spPr>
          <a:xfrm>
            <a:off x="5013825" y="2680500"/>
            <a:ext cx="1869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 </a:t>
            </a:r>
            <a:r>
              <a:rPr b="1" lang="fr" sz="1600">
                <a:solidFill>
                  <a:schemeClr val="lt1"/>
                </a:solidFill>
              </a:rPr>
              <a:t>Conclusion :</a:t>
            </a:r>
            <a:endParaRPr b="1"/>
          </a:p>
        </p:txBody>
      </p:sp>
      <p:sp>
        <p:nvSpPr>
          <p:cNvPr id="830" name="Google Shape;830;p70"/>
          <p:cNvSpPr/>
          <p:nvPr/>
        </p:nvSpPr>
        <p:spPr>
          <a:xfrm>
            <a:off x="4908800" y="2814300"/>
            <a:ext cx="159300" cy="1635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cxnSp>
        <p:nvCxnSpPr>
          <p:cNvPr id="831" name="Google Shape;831;p70"/>
          <p:cNvCxnSpPr/>
          <p:nvPr/>
        </p:nvCxnSpPr>
        <p:spPr>
          <a:xfrm>
            <a:off x="7339825" y="4068325"/>
            <a:ext cx="330900" cy="0"/>
          </a:xfrm>
          <a:prstGeom prst="straightConnector1">
            <a:avLst/>
          </a:prstGeom>
          <a:noFill/>
          <a:ln cap="flat" cmpd="sng" w="762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2" name="Google Shape;832;p70"/>
          <p:cNvCxnSpPr/>
          <p:nvPr/>
        </p:nvCxnSpPr>
        <p:spPr>
          <a:xfrm>
            <a:off x="7339825" y="4605775"/>
            <a:ext cx="330900" cy="0"/>
          </a:xfrm>
          <a:prstGeom prst="straightConnector1">
            <a:avLst/>
          </a:prstGeom>
          <a:noFill/>
          <a:ln cap="flat" cmpd="sng" w="76200">
            <a:solidFill>
              <a:srgbClr val="47AEE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3" name="Google Shape;833;p70"/>
          <p:cNvSpPr txBox="1"/>
          <p:nvPr/>
        </p:nvSpPr>
        <p:spPr>
          <a:xfrm>
            <a:off x="7670725" y="3860725"/>
            <a:ext cx="16119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</a:rPr>
              <a:t>Southern hemisphere </a:t>
            </a:r>
            <a:r>
              <a:rPr b="1" lang="fr" sz="1500">
                <a:solidFill>
                  <a:schemeClr val="lt1"/>
                </a:solidFill>
              </a:rPr>
              <a:t> 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834" name="Google Shape;834;p70"/>
          <p:cNvSpPr txBox="1"/>
          <p:nvPr/>
        </p:nvSpPr>
        <p:spPr>
          <a:xfrm>
            <a:off x="7670713" y="4398175"/>
            <a:ext cx="17856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</a:rPr>
              <a:t>Northern hemisphere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835" name="Google Shape;835;p70"/>
          <p:cNvSpPr txBox="1"/>
          <p:nvPr>
            <p:ph idx="12" type="sldNum"/>
          </p:nvPr>
        </p:nvSpPr>
        <p:spPr>
          <a:xfrm>
            <a:off x="4908800" y="455497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836" name="Google Shape;836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9100" y="4187750"/>
            <a:ext cx="1490133" cy="724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37" name="Google Shape;837;p70"/>
          <p:cNvSpPr/>
          <p:nvPr/>
        </p:nvSpPr>
        <p:spPr>
          <a:xfrm rot="10800000">
            <a:off x="1082850" y="3165525"/>
            <a:ext cx="525300" cy="206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p70"/>
          <p:cNvSpPr txBox="1"/>
          <p:nvPr/>
        </p:nvSpPr>
        <p:spPr>
          <a:xfrm>
            <a:off x="917025" y="3266475"/>
            <a:ext cx="1050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 </a:t>
            </a:r>
            <a:r>
              <a:rPr b="1" lang="fr" sz="1600">
                <a:solidFill>
                  <a:schemeClr val="accent2"/>
                </a:solidFill>
                <a:highlight>
                  <a:srgbClr val="FFE599"/>
                </a:highlight>
              </a:rPr>
              <a:t>Better</a:t>
            </a:r>
            <a:endParaRPr>
              <a:solidFill>
                <a:schemeClr val="accent2"/>
              </a:solidFill>
              <a:highlight>
                <a:srgbClr val="FFE599"/>
              </a:highlight>
            </a:endParaRPr>
          </a:p>
        </p:txBody>
      </p:sp>
      <p:pic>
        <p:nvPicPr>
          <p:cNvPr id="839" name="Google Shape;839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1457" y="4187739"/>
            <a:ext cx="2308080" cy="724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840" name="Google Shape;840;p70"/>
          <p:cNvCxnSpPr/>
          <p:nvPr/>
        </p:nvCxnSpPr>
        <p:spPr>
          <a:xfrm flipH="1" rot="10800000">
            <a:off x="2651863" y="4547800"/>
            <a:ext cx="414900" cy="4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71"/>
          <p:cNvSpPr txBox="1"/>
          <p:nvPr/>
        </p:nvSpPr>
        <p:spPr>
          <a:xfrm>
            <a:off x="28650" y="57275"/>
            <a:ext cx="59427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>
                <a:solidFill>
                  <a:schemeClr val="lt1"/>
                </a:solidFill>
              </a:rPr>
              <a:t>Conclusion &amp; Perspectives      </a:t>
            </a:r>
            <a:endParaRPr sz="2900">
              <a:solidFill>
                <a:schemeClr val="lt1"/>
              </a:solidFill>
            </a:endParaRPr>
          </a:p>
        </p:txBody>
      </p:sp>
      <p:sp>
        <p:nvSpPr>
          <p:cNvPr id="846" name="Google Shape;846;p71"/>
          <p:cNvSpPr txBox="1"/>
          <p:nvPr/>
        </p:nvSpPr>
        <p:spPr>
          <a:xfrm>
            <a:off x="496212" y="3945238"/>
            <a:ext cx="8538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In long term, use of this analysis to motivate the future proposals ( for the northern millisecond </a:t>
            </a:r>
            <a:r>
              <a:rPr lang="fr" sz="1600">
                <a:solidFill>
                  <a:schemeClr val="lt1"/>
                </a:solidFill>
              </a:rPr>
              <a:t>pulsars </a:t>
            </a:r>
            <a:r>
              <a:rPr lang="fr" sz="1600">
                <a:solidFill>
                  <a:srgbClr val="47AEEA"/>
                </a:solidFill>
              </a:rPr>
              <a:t>J2017+0603</a:t>
            </a:r>
            <a:r>
              <a:rPr lang="fr" sz="1600">
                <a:solidFill>
                  <a:schemeClr val="lt1"/>
                </a:solidFill>
              </a:rPr>
              <a:t>) and as tool for the Southern pulsars detectability estimation 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847" name="Google Shape;847;p71"/>
          <p:cNvSpPr txBox="1"/>
          <p:nvPr>
            <p:ph idx="12" type="sldNum"/>
          </p:nvPr>
        </p:nvSpPr>
        <p:spPr>
          <a:xfrm>
            <a:off x="8213475" y="4663225"/>
            <a:ext cx="82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848" name="Google Shape;848;p71"/>
          <p:cNvSpPr txBox="1"/>
          <p:nvPr/>
        </p:nvSpPr>
        <p:spPr>
          <a:xfrm>
            <a:off x="583718" y="2576448"/>
            <a:ext cx="5793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 C</a:t>
            </a:r>
            <a:r>
              <a:rPr lang="fr" sz="1600">
                <a:solidFill>
                  <a:schemeClr val="lt1"/>
                </a:solidFill>
              </a:rPr>
              <a:t>onduct an analysis with gammalearn  in order of priority: 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-"/>
            </a:pPr>
            <a:r>
              <a:rPr lang="fr" sz="1600">
                <a:solidFill>
                  <a:schemeClr val="lt1"/>
                </a:solidFill>
              </a:rPr>
              <a:t>Crab, Geminga 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-"/>
            </a:pPr>
            <a:r>
              <a:rPr lang="fr" sz="1600">
                <a:solidFill>
                  <a:schemeClr val="lt1"/>
                </a:solidFill>
              </a:rPr>
              <a:t>DragonFly , J2032+4127 ( first detection ?)</a:t>
            </a:r>
            <a:r>
              <a:rPr lang="fr" sz="1600">
                <a:solidFill>
                  <a:srgbClr val="47AEEA"/>
                </a:solidFill>
              </a:rPr>
              <a:t> 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-"/>
            </a:pPr>
            <a:r>
              <a:rPr lang="fr" sz="1600">
                <a:solidFill>
                  <a:schemeClr val="lt1"/>
                </a:solidFill>
              </a:rPr>
              <a:t>Boomerang (difficult due to high zenith ) 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-"/>
            </a:pPr>
            <a:r>
              <a:rPr lang="fr" sz="1600">
                <a:solidFill>
                  <a:schemeClr val="lt1"/>
                </a:solidFill>
              </a:rPr>
              <a:t>J1913+1011 (observation proposal ? ) 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849" name="Google Shape;849;p71"/>
          <p:cNvSpPr/>
          <p:nvPr/>
        </p:nvSpPr>
        <p:spPr>
          <a:xfrm>
            <a:off x="251775" y="850738"/>
            <a:ext cx="114600" cy="11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p71"/>
          <p:cNvSpPr txBox="1"/>
          <p:nvPr/>
        </p:nvSpPr>
        <p:spPr>
          <a:xfrm>
            <a:off x="339675" y="688475"/>
            <a:ext cx="53535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Pulsar and millisecond pulsar d</a:t>
            </a:r>
            <a:r>
              <a:rPr lang="fr" sz="1600">
                <a:solidFill>
                  <a:schemeClr val="lt1"/>
                </a:solidFill>
              </a:rPr>
              <a:t>etectability estimation for: 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-"/>
            </a:pPr>
            <a:r>
              <a:rPr lang="fr" sz="1600">
                <a:solidFill>
                  <a:schemeClr val="lt1"/>
                </a:solidFill>
              </a:rPr>
              <a:t>LST North 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-"/>
            </a:pPr>
            <a:r>
              <a:rPr lang="fr" sz="1600">
                <a:solidFill>
                  <a:schemeClr val="lt1"/>
                </a:solidFill>
              </a:rPr>
              <a:t>LST 1-4 North 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-"/>
            </a:pPr>
            <a:r>
              <a:rPr lang="fr" sz="1600">
                <a:solidFill>
                  <a:schemeClr val="lt1"/>
                </a:solidFill>
              </a:rPr>
              <a:t>LST South </a:t>
            </a:r>
            <a:endParaRPr sz="1600">
              <a:solidFill>
                <a:schemeClr val="lt1"/>
              </a:solidFill>
            </a:endParaRPr>
          </a:p>
        </p:txBody>
      </p:sp>
      <p:cxnSp>
        <p:nvCxnSpPr>
          <p:cNvPr id="851" name="Google Shape;851;p71"/>
          <p:cNvCxnSpPr/>
          <p:nvPr/>
        </p:nvCxnSpPr>
        <p:spPr>
          <a:xfrm>
            <a:off x="109200" y="4185363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52" name="Google Shape;852;p71"/>
          <p:cNvCxnSpPr/>
          <p:nvPr/>
        </p:nvCxnSpPr>
        <p:spPr>
          <a:xfrm>
            <a:off x="185050" y="2831338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53" name="Google Shape;853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8625" y="1011525"/>
            <a:ext cx="331075" cy="25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5750" y="1229650"/>
            <a:ext cx="331075" cy="25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8625" y="1489250"/>
            <a:ext cx="331075" cy="2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71"/>
          <p:cNvSpPr/>
          <p:nvPr/>
        </p:nvSpPr>
        <p:spPr>
          <a:xfrm>
            <a:off x="251775" y="1992788"/>
            <a:ext cx="114600" cy="11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71"/>
          <p:cNvSpPr txBox="1"/>
          <p:nvPr/>
        </p:nvSpPr>
        <p:spPr>
          <a:xfrm>
            <a:off x="366375" y="1820125"/>
            <a:ext cx="4477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Rank the pulsars from best to worst for the LIV </a:t>
            </a:r>
            <a:endParaRPr sz="1600">
              <a:solidFill>
                <a:schemeClr val="lt1"/>
              </a:solidFill>
            </a:endParaRPr>
          </a:p>
        </p:txBody>
      </p:sp>
      <p:pic>
        <p:nvPicPr>
          <p:cNvPr id="858" name="Google Shape;858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9975" y="1905875"/>
            <a:ext cx="331075" cy="2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71"/>
          <p:cNvSpPr/>
          <p:nvPr/>
        </p:nvSpPr>
        <p:spPr>
          <a:xfrm>
            <a:off x="5693187" y="850749"/>
            <a:ext cx="420600" cy="13146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650" lIns="51650" spcFirstLastPara="1" rIns="51650" wrap="square" tIns="516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91"/>
          </a:p>
        </p:txBody>
      </p:sp>
      <p:sp>
        <p:nvSpPr>
          <p:cNvPr id="860" name="Google Shape;860;p71"/>
          <p:cNvSpPr txBox="1"/>
          <p:nvPr/>
        </p:nvSpPr>
        <p:spPr>
          <a:xfrm>
            <a:off x="5933700" y="1169500"/>
            <a:ext cx="3281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Presented at the general LST meeting, Padova, June 2026</a:t>
            </a:r>
            <a:r>
              <a:rPr lang="fr" sz="1600">
                <a:solidFill>
                  <a:schemeClr val="lt1"/>
                </a:solidFill>
              </a:rPr>
              <a:t> 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72"/>
          <p:cNvSpPr txBox="1"/>
          <p:nvPr/>
        </p:nvSpPr>
        <p:spPr>
          <a:xfrm>
            <a:off x="135100" y="72375"/>
            <a:ext cx="70293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500">
                <a:solidFill>
                  <a:schemeClr val="lt1"/>
                </a:solidFill>
              </a:rPr>
              <a:t>Second research focus</a:t>
            </a:r>
            <a:r>
              <a:rPr lang="fr" sz="3500">
                <a:solidFill>
                  <a:schemeClr val="lt1"/>
                </a:solidFill>
              </a:rPr>
              <a:t> :  </a:t>
            </a:r>
            <a:endParaRPr sz="2700">
              <a:solidFill>
                <a:schemeClr val="lt1"/>
              </a:solidFill>
            </a:endParaRPr>
          </a:p>
        </p:txBody>
      </p:sp>
      <p:cxnSp>
        <p:nvCxnSpPr>
          <p:cNvPr id="866" name="Google Shape;866;p72"/>
          <p:cNvCxnSpPr/>
          <p:nvPr/>
        </p:nvCxnSpPr>
        <p:spPr>
          <a:xfrm>
            <a:off x="2939225" y="700475"/>
            <a:ext cx="2439300" cy="0"/>
          </a:xfrm>
          <a:prstGeom prst="straightConnector1">
            <a:avLst/>
          </a:prstGeom>
          <a:noFill/>
          <a:ln cap="flat" cmpd="sng" w="28575">
            <a:solidFill>
              <a:srgbClr val="47AEE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67" name="Google Shape;867;p72"/>
          <p:cNvSpPr txBox="1"/>
          <p:nvPr/>
        </p:nvSpPr>
        <p:spPr>
          <a:xfrm>
            <a:off x="67500" y="923100"/>
            <a:ext cx="900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>
                <a:solidFill>
                  <a:schemeClr val="lt1"/>
                </a:solidFill>
              </a:rPr>
              <a:t>Crab analysis</a:t>
            </a:r>
            <a:r>
              <a:rPr lang="fr" sz="2800">
                <a:solidFill>
                  <a:schemeClr val="lt1"/>
                </a:solidFill>
              </a:rPr>
              <a:t> to probe </a:t>
            </a:r>
            <a:r>
              <a:rPr lang="fr" sz="2800">
                <a:solidFill>
                  <a:srgbClr val="47AEEA"/>
                </a:solidFill>
              </a:rPr>
              <a:t>LIV</a:t>
            </a:r>
            <a:r>
              <a:rPr lang="fr" sz="2800">
                <a:solidFill>
                  <a:schemeClr val="lt1"/>
                </a:solidFill>
              </a:rPr>
              <a:t> through time lag effects</a:t>
            </a:r>
            <a:endParaRPr sz="900"/>
          </a:p>
        </p:txBody>
      </p:sp>
      <p:sp>
        <p:nvSpPr>
          <p:cNvPr id="868" name="Google Shape;868;p72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869" name="Google Shape;869;p72"/>
          <p:cNvCxnSpPr/>
          <p:nvPr/>
        </p:nvCxnSpPr>
        <p:spPr>
          <a:xfrm>
            <a:off x="2048965" y="3868998"/>
            <a:ext cx="1084800" cy="0"/>
          </a:xfrm>
          <a:prstGeom prst="straightConnector1">
            <a:avLst/>
          </a:prstGeom>
          <a:noFill/>
          <a:ln cap="flat" cmpd="sng" w="360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70" name="Google Shape;870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1190" y="3536165"/>
            <a:ext cx="805624" cy="834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7313" y="3308650"/>
            <a:ext cx="925114" cy="9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9800" y="3357314"/>
            <a:ext cx="805625" cy="82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7">
            <a:off x="1055153" y="2571760"/>
            <a:ext cx="1260145" cy="12322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4" name="Google Shape;874;p72"/>
          <p:cNvCxnSpPr/>
          <p:nvPr/>
        </p:nvCxnSpPr>
        <p:spPr>
          <a:xfrm>
            <a:off x="5103844" y="3721934"/>
            <a:ext cx="1084800" cy="0"/>
          </a:xfrm>
          <a:prstGeom prst="straightConnector1">
            <a:avLst/>
          </a:prstGeom>
          <a:noFill/>
          <a:ln cap="flat" cmpd="sng" w="360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75" name="Google Shape;875;p72"/>
          <p:cNvSpPr txBox="1"/>
          <p:nvPr/>
        </p:nvSpPr>
        <p:spPr>
          <a:xfrm>
            <a:off x="157725" y="4020350"/>
            <a:ext cx="26538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</a:rPr>
              <a:t>Crab lstchain analysis    </a:t>
            </a:r>
            <a:r>
              <a:rPr lang="fr" sz="4400">
                <a:solidFill>
                  <a:srgbClr val="FFFFFF"/>
                </a:solidFill>
              </a:rPr>
              <a:t>   </a:t>
            </a:r>
            <a:r>
              <a:rPr lang="fr" sz="1900">
                <a:solidFill>
                  <a:srgbClr val="FFFFFF"/>
                </a:solidFill>
              </a:rPr>
              <a:t> </a:t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876" name="Google Shape;876;p72"/>
          <p:cNvSpPr txBox="1"/>
          <p:nvPr/>
        </p:nvSpPr>
        <p:spPr>
          <a:xfrm>
            <a:off x="2619550" y="2879913"/>
            <a:ext cx="2856300" cy="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</a:rPr>
              <a:t>Phasogram fitting models </a:t>
            </a:r>
            <a:r>
              <a:rPr lang="fr" sz="4400">
                <a:solidFill>
                  <a:srgbClr val="FFFFFF"/>
                </a:solidFill>
              </a:rPr>
              <a:t>   </a:t>
            </a:r>
            <a:r>
              <a:rPr lang="fr" sz="1900">
                <a:solidFill>
                  <a:srgbClr val="FFFFFF"/>
                </a:solidFill>
              </a:rPr>
              <a:t> </a:t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877" name="Google Shape;877;p72"/>
          <p:cNvSpPr txBox="1"/>
          <p:nvPr/>
        </p:nvSpPr>
        <p:spPr>
          <a:xfrm>
            <a:off x="5911300" y="4269825"/>
            <a:ext cx="2856300" cy="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</a:rPr>
              <a:t>LIV effect constraints evaluation     </a:t>
            </a:r>
            <a:r>
              <a:rPr lang="fr" sz="4400">
                <a:solidFill>
                  <a:srgbClr val="FFFFFF"/>
                </a:solidFill>
              </a:rPr>
              <a:t>   </a:t>
            </a:r>
            <a:r>
              <a:rPr lang="fr" sz="1900">
                <a:solidFill>
                  <a:srgbClr val="FFFFFF"/>
                </a:solidFill>
              </a:rPr>
              <a:t> </a:t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878" name="Google Shape;878;p72"/>
          <p:cNvSpPr txBox="1"/>
          <p:nvPr/>
        </p:nvSpPr>
        <p:spPr>
          <a:xfrm>
            <a:off x="135100" y="2105700"/>
            <a:ext cx="34668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100">
                <a:solidFill>
                  <a:schemeClr val="lt1"/>
                </a:solidFill>
              </a:rPr>
              <a:t>Analysis steps</a:t>
            </a:r>
            <a:r>
              <a:rPr lang="fr" sz="2700">
                <a:solidFill>
                  <a:schemeClr val="lt1"/>
                </a:solidFill>
              </a:rPr>
              <a:t> </a:t>
            </a:r>
            <a:endParaRPr sz="2700">
              <a:solidFill>
                <a:schemeClr val="lt1"/>
              </a:solidFill>
            </a:endParaRPr>
          </a:p>
        </p:txBody>
      </p:sp>
      <p:cxnSp>
        <p:nvCxnSpPr>
          <p:cNvPr id="879" name="Google Shape;879;p72"/>
          <p:cNvCxnSpPr/>
          <p:nvPr/>
        </p:nvCxnSpPr>
        <p:spPr>
          <a:xfrm>
            <a:off x="1336475" y="2702188"/>
            <a:ext cx="1695900" cy="3300"/>
          </a:xfrm>
          <a:prstGeom prst="straightConnector1">
            <a:avLst/>
          </a:prstGeom>
          <a:noFill/>
          <a:ln cap="flat" cmpd="sng" w="28575">
            <a:solidFill>
              <a:srgbClr val="47AEEA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4" name="Google Shape;884;p73"/>
          <p:cNvCxnSpPr/>
          <p:nvPr/>
        </p:nvCxnSpPr>
        <p:spPr>
          <a:xfrm flipH="1">
            <a:off x="8258300" y="2882475"/>
            <a:ext cx="1200" cy="1204800"/>
          </a:xfrm>
          <a:prstGeom prst="straightConnector1">
            <a:avLst/>
          </a:prstGeom>
          <a:noFill/>
          <a:ln cap="flat" cmpd="sng" w="304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5" name="Google Shape;885;p73"/>
          <p:cNvCxnSpPr/>
          <p:nvPr/>
        </p:nvCxnSpPr>
        <p:spPr>
          <a:xfrm flipH="1">
            <a:off x="8261175" y="658575"/>
            <a:ext cx="3000" cy="1043700"/>
          </a:xfrm>
          <a:prstGeom prst="straightConnector1">
            <a:avLst/>
          </a:prstGeom>
          <a:noFill/>
          <a:ln cap="flat" cmpd="sng" w="304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86" name="Google Shape;886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788" y="186075"/>
            <a:ext cx="925114" cy="918600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73"/>
          <p:cNvSpPr txBox="1"/>
          <p:nvPr/>
        </p:nvSpPr>
        <p:spPr>
          <a:xfrm>
            <a:off x="875825" y="368025"/>
            <a:ext cx="35736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rgbClr val="FFFFFF"/>
                </a:solidFill>
              </a:rPr>
              <a:t>Crab LST data analysis    </a:t>
            </a:r>
            <a:r>
              <a:rPr lang="fr" sz="5100">
                <a:solidFill>
                  <a:srgbClr val="FFFFFF"/>
                </a:solidFill>
              </a:rPr>
              <a:t>   </a:t>
            </a:r>
            <a:r>
              <a:rPr lang="fr" sz="2600">
                <a:solidFill>
                  <a:srgbClr val="FFFFFF"/>
                </a:solidFill>
              </a:rPr>
              <a:t> </a:t>
            </a:r>
            <a:endParaRPr sz="2600">
              <a:solidFill>
                <a:srgbClr val="FFFFFF"/>
              </a:solidFill>
            </a:endParaRPr>
          </a:p>
        </p:txBody>
      </p:sp>
      <p:sp>
        <p:nvSpPr>
          <p:cNvPr id="888" name="Google Shape;888;p73"/>
          <p:cNvSpPr txBox="1"/>
          <p:nvPr/>
        </p:nvSpPr>
        <p:spPr>
          <a:xfrm>
            <a:off x="379000" y="1012338"/>
            <a:ext cx="22050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lt1"/>
                </a:solidFill>
              </a:rPr>
              <a:t>Data selection :       </a:t>
            </a:r>
            <a:r>
              <a:rPr b="1" lang="fr" sz="4400">
                <a:solidFill>
                  <a:schemeClr val="lt1"/>
                </a:solidFill>
              </a:rPr>
              <a:t>   </a:t>
            </a:r>
            <a:r>
              <a:rPr b="1" lang="fr" sz="1900">
                <a:solidFill>
                  <a:schemeClr val="lt1"/>
                </a:solidFill>
              </a:rPr>
              <a:t> </a:t>
            </a:r>
            <a:endParaRPr b="1" sz="1900">
              <a:solidFill>
                <a:schemeClr val="lt1"/>
              </a:solidFill>
            </a:endParaRPr>
          </a:p>
        </p:txBody>
      </p:sp>
      <p:sp>
        <p:nvSpPr>
          <p:cNvPr id="889" name="Google Shape;889;p73"/>
          <p:cNvSpPr/>
          <p:nvPr/>
        </p:nvSpPr>
        <p:spPr>
          <a:xfrm>
            <a:off x="181600" y="1256975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cxnSp>
        <p:nvCxnSpPr>
          <p:cNvPr id="890" name="Google Shape;890;p73"/>
          <p:cNvCxnSpPr/>
          <p:nvPr/>
        </p:nvCxnSpPr>
        <p:spPr>
          <a:xfrm>
            <a:off x="86800" y="1702275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91" name="Google Shape;891;p73"/>
          <p:cNvCxnSpPr/>
          <p:nvPr/>
        </p:nvCxnSpPr>
        <p:spPr>
          <a:xfrm>
            <a:off x="86800" y="2402500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92" name="Google Shape;892;p73"/>
          <p:cNvSpPr txBox="1"/>
          <p:nvPr/>
        </p:nvSpPr>
        <p:spPr>
          <a:xfrm>
            <a:off x="427650" y="3151375"/>
            <a:ext cx="2795700" cy="4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</a:rPr>
              <a:t>Add the phases    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893" name="Google Shape;893;p73"/>
          <p:cNvSpPr/>
          <p:nvPr/>
        </p:nvSpPr>
        <p:spPr>
          <a:xfrm>
            <a:off x="181609" y="3278125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cxnSp>
        <p:nvCxnSpPr>
          <p:cNvPr id="894" name="Google Shape;894;p73"/>
          <p:cNvCxnSpPr/>
          <p:nvPr/>
        </p:nvCxnSpPr>
        <p:spPr>
          <a:xfrm>
            <a:off x="86800" y="4569425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95" name="Google Shape;895;p73"/>
          <p:cNvSpPr txBox="1"/>
          <p:nvPr/>
        </p:nvSpPr>
        <p:spPr>
          <a:xfrm>
            <a:off x="454600" y="4249825"/>
            <a:ext cx="56667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Add the pulsar phase with PulsarTimingAnalysis code      </a:t>
            </a:r>
            <a:r>
              <a:rPr lang="fr" sz="4400">
                <a:solidFill>
                  <a:schemeClr val="lt1"/>
                </a:solidFill>
              </a:rPr>
              <a:t>   </a:t>
            </a:r>
            <a:r>
              <a:rPr lang="fr" sz="1900">
                <a:solidFill>
                  <a:schemeClr val="lt1"/>
                </a:solidFill>
              </a:rPr>
              <a:t> 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896" name="Google Shape;896;p73"/>
          <p:cNvSpPr/>
          <p:nvPr/>
        </p:nvSpPr>
        <p:spPr>
          <a:xfrm>
            <a:off x="8166213" y="555138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897" name="Google Shape;897;p73"/>
          <p:cNvSpPr txBox="1"/>
          <p:nvPr/>
        </p:nvSpPr>
        <p:spPr>
          <a:xfrm>
            <a:off x="6322025" y="277388"/>
            <a:ext cx="22050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lt1"/>
                </a:solidFill>
              </a:rPr>
              <a:t>Data selection       </a:t>
            </a:r>
            <a:r>
              <a:rPr b="1" lang="fr" sz="4400">
                <a:solidFill>
                  <a:schemeClr val="lt1"/>
                </a:solidFill>
              </a:rPr>
              <a:t>   </a:t>
            </a:r>
            <a:r>
              <a:rPr b="1" lang="fr" sz="1900">
                <a:solidFill>
                  <a:schemeClr val="lt1"/>
                </a:solidFill>
              </a:rPr>
              <a:t> </a:t>
            </a:r>
            <a:endParaRPr b="1" sz="1900">
              <a:solidFill>
                <a:schemeClr val="lt1"/>
              </a:solidFill>
            </a:endParaRPr>
          </a:p>
        </p:txBody>
      </p:sp>
      <p:cxnSp>
        <p:nvCxnSpPr>
          <p:cNvPr id="898" name="Google Shape;898;p73"/>
          <p:cNvCxnSpPr/>
          <p:nvPr/>
        </p:nvCxnSpPr>
        <p:spPr>
          <a:xfrm flipH="1">
            <a:off x="8258175" y="1859150"/>
            <a:ext cx="3000" cy="1043700"/>
          </a:xfrm>
          <a:prstGeom prst="straightConnector1">
            <a:avLst/>
          </a:prstGeom>
          <a:noFill/>
          <a:ln cap="flat" cmpd="sng" w="304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99" name="Google Shape;899;p73"/>
          <p:cNvSpPr/>
          <p:nvPr/>
        </p:nvSpPr>
        <p:spPr>
          <a:xfrm>
            <a:off x="8166231" y="4052450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900" name="Google Shape;900;p73"/>
          <p:cNvSpPr txBox="1"/>
          <p:nvPr/>
        </p:nvSpPr>
        <p:spPr>
          <a:xfrm>
            <a:off x="6255338" y="2155550"/>
            <a:ext cx="1796400" cy="4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rgbClr val="FFFFFF"/>
                </a:solidFill>
              </a:rPr>
              <a:t>Add the phases    </a:t>
            </a:r>
            <a:endParaRPr sz="1700">
              <a:solidFill>
                <a:srgbClr val="FFFFFF"/>
              </a:solidFill>
            </a:endParaRPr>
          </a:p>
        </p:txBody>
      </p:sp>
      <p:sp>
        <p:nvSpPr>
          <p:cNvPr id="901" name="Google Shape;901;p73"/>
          <p:cNvSpPr txBox="1"/>
          <p:nvPr/>
        </p:nvSpPr>
        <p:spPr>
          <a:xfrm>
            <a:off x="7020600" y="4249850"/>
            <a:ext cx="2205000" cy="4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rgbClr val="FFFFFF"/>
                </a:solidFill>
              </a:rPr>
              <a:t>High level analysis </a:t>
            </a:r>
            <a:r>
              <a:rPr b="1" lang="fr" sz="1700">
                <a:solidFill>
                  <a:srgbClr val="FFFFFF"/>
                </a:solidFill>
              </a:rPr>
              <a:t>    </a:t>
            </a:r>
            <a:endParaRPr sz="1700">
              <a:solidFill>
                <a:srgbClr val="FFFFFF"/>
              </a:solidFill>
            </a:endParaRPr>
          </a:p>
        </p:txBody>
      </p:sp>
      <p:cxnSp>
        <p:nvCxnSpPr>
          <p:cNvPr id="902" name="Google Shape;902;p73"/>
          <p:cNvCxnSpPr/>
          <p:nvPr/>
        </p:nvCxnSpPr>
        <p:spPr>
          <a:xfrm flipH="1">
            <a:off x="8257425" y="1046350"/>
            <a:ext cx="7500" cy="9603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903" name="Google Shape;903;p73"/>
          <p:cNvCxnSpPr/>
          <p:nvPr/>
        </p:nvCxnSpPr>
        <p:spPr>
          <a:xfrm>
            <a:off x="8259675" y="3411800"/>
            <a:ext cx="0" cy="3291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904" name="Google Shape;904;p73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905" name="Google Shape;905;p73"/>
          <p:cNvSpPr txBox="1"/>
          <p:nvPr/>
        </p:nvSpPr>
        <p:spPr>
          <a:xfrm>
            <a:off x="479400" y="1560875"/>
            <a:ext cx="69801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First data cleaning to remove data affected by light pollution and atmospheric variations </a:t>
            </a:r>
            <a:r>
              <a:rPr lang="fr" sz="1800">
                <a:solidFill>
                  <a:schemeClr val="lt1"/>
                </a:solidFill>
              </a:rPr>
              <a:t>      </a:t>
            </a:r>
            <a:r>
              <a:rPr lang="fr" sz="4400">
                <a:solidFill>
                  <a:schemeClr val="lt1"/>
                </a:solidFill>
              </a:rPr>
              <a:t> </a:t>
            </a:r>
            <a:r>
              <a:rPr lang="fr" sz="4500">
                <a:solidFill>
                  <a:schemeClr val="lt1"/>
                </a:solidFill>
              </a:rPr>
              <a:t>  </a:t>
            </a:r>
            <a:r>
              <a:rPr lang="fr" sz="2000">
                <a:solidFill>
                  <a:schemeClr val="lt1"/>
                </a:solidFill>
              </a:rPr>
              <a:t> 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906" name="Google Shape;906;p73"/>
          <p:cNvSpPr txBox="1"/>
          <p:nvPr/>
        </p:nvSpPr>
        <p:spPr>
          <a:xfrm>
            <a:off x="479400" y="2294400"/>
            <a:ext cx="56667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Second data selection related to gamma-hadron discrimination </a:t>
            </a:r>
            <a:r>
              <a:rPr lang="fr" sz="1800">
                <a:solidFill>
                  <a:schemeClr val="lt1"/>
                </a:solidFill>
              </a:rPr>
              <a:t>      </a:t>
            </a:r>
            <a:r>
              <a:rPr lang="fr" sz="4400">
                <a:solidFill>
                  <a:schemeClr val="lt1"/>
                </a:solidFill>
              </a:rPr>
              <a:t>   </a:t>
            </a:r>
            <a:r>
              <a:rPr lang="fr" sz="1900">
                <a:solidFill>
                  <a:schemeClr val="lt1"/>
                </a:solidFill>
              </a:rPr>
              <a:t> 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907" name="Google Shape;907;p73"/>
          <p:cNvSpPr/>
          <p:nvPr/>
        </p:nvSpPr>
        <p:spPr>
          <a:xfrm>
            <a:off x="8160981" y="2274325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908" name="Google Shape;908;p73"/>
          <p:cNvSpPr txBox="1"/>
          <p:nvPr/>
        </p:nvSpPr>
        <p:spPr>
          <a:xfrm>
            <a:off x="494125" y="3648700"/>
            <a:ext cx="65412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ephemeris: a radio telescope specifically dedicated to observing the</a:t>
            </a:r>
            <a:r>
              <a:rPr lang="fr" sz="1800">
                <a:solidFill>
                  <a:schemeClr val="lt1"/>
                </a:solidFill>
              </a:rPr>
              <a:t> </a:t>
            </a:r>
            <a:r>
              <a:rPr lang="fr" sz="1800">
                <a:solidFill>
                  <a:schemeClr val="lt1"/>
                </a:solidFill>
              </a:rPr>
              <a:t>Crab Pulsar (</a:t>
            </a:r>
            <a:r>
              <a:rPr lang="fr" u="sng">
                <a:solidFill>
                  <a:schemeClr val="hlink"/>
                </a:solidFill>
                <a:hlinkClick r:id="rId5"/>
              </a:rPr>
              <a:t>https://ww.jb.man.ac.uk/~pulsar/crab.html</a:t>
            </a:r>
            <a:r>
              <a:rPr lang="fr" sz="1800">
                <a:solidFill>
                  <a:schemeClr val="lt1"/>
                </a:solidFill>
              </a:rPr>
              <a:t>)</a:t>
            </a:r>
            <a:r>
              <a:rPr lang="fr" sz="1800">
                <a:solidFill>
                  <a:schemeClr val="lt1"/>
                </a:solidFill>
              </a:rPr>
              <a:t>     </a:t>
            </a:r>
            <a:r>
              <a:rPr lang="fr" sz="4400">
                <a:solidFill>
                  <a:schemeClr val="lt1"/>
                </a:solidFill>
              </a:rPr>
              <a:t>   </a:t>
            </a:r>
            <a:r>
              <a:rPr lang="fr" sz="1900">
                <a:solidFill>
                  <a:schemeClr val="lt1"/>
                </a:solidFill>
              </a:rPr>
              <a:t> </a:t>
            </a:r>
            <a:endParaRPr sz="1900">
              <a:solidFill>
                <a:schemeClr val="lt1"/>
              </a:solidFill>
            </a:endParaRPr>
          </a:p>
        </p:txBody>
      </p:sp>
      <p:cxnSp>
        <p:nvCxnSpPr>
          <p:cNvPr id="909" name="Google Shape;909;p73"/>
          <p:cNvCxnSpPr/>
          <p:nvPr/>
        </p:nvCxnSpPr>
        <p:spPr>
          <a:xfrm>
            <a:off x="86800" y="3803088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910" name="Google Shape;910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7">
            <a:off x="561253" y="-286665"/>
            <a:ext cx="1260145" cy="1232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" name="Google Shape;915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715" y="100415"/>
            <a:ext cx="805624" cy="834203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74"/>
          <p:cNvSpPr txBox="1"/>
          <p:nvPr/>
        </p:nvSpPr>
        <p:spPr>
          <a:xfrm>
            <a:off x="644325" y="133600"/>
            <a:ext cx="45384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lt1"/>
                </a:solidFill>
              </a:rPr>
              <a:t>Crab </a:t>
            </a:r>
            <a:r>
              <a:rPr lang="fr" sz="2500">
                <a:solidFill>
                  <a:schemeClr val="lt1"/>
                </a:solidFill>
              </a:rPr>
              <a:t>Phasogram analysis </a:t>
            </a:r>
            <a:r>
              <a:rPr lang="fr" sz="5100">
                <a:solidFill>
                  <a:schemeClr val="lt1"/>
                </a:solidFill>
              </a:rPr>
              <a:t>   </a:t>
            </a:r>
            <a:r>
              <a:rPr lang="fr" sz="2600">
                <a:solidFill>
                  <a:schemeClr val="lt1"/>
                </a:solidFill>
              </a:rPr>
              <a:t> </a:t>
            </a:r>
            <a:endParaRPr sz="2600">
              <a:solidFill>
                <a:schemeClr val="lt1"/>
              </a:solidFill>
            </a:endParaRPr>
          </a:p>
        </p:txBody>
      </p:sp>
      <p:cxnSp>
        <p:nvCxnSpPr>
          <p:cNvPr id="917" name="Google Shape;917;p74"/>
          <p:cNvCxnSpPr/>
          <p:nvPr/>
        </p:nvCxnSpPr>
        <p:spPr>
          <a:xfrm>
            <a:off x="91675" y="1479588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18" name="Google Shape;918;p74"/>
          <p:cNvSpPr txBox="1"/>
          <p:nvPr/>
        </p:nvSpPr>
        <p:spPr>
          <a:xfrm>
            <a:off x="478675" y="1141988"/>
            <a:ext cx="59775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Energy binning from 10 GeV to 10 TeV</a:t>
            </a:r>
            <a:r>
              <a:rPr lang="fr" sz="1800">
                <a:solidFill>
                  <a:schemeClr val="lt1"/>
                </a:solidFill>
              </a:rPr>
              <a:t>   </a:t>
            </a:r>
            <a:r>
              <a:rPr lang="fr" sz="4400">
                <a:solidFill>
                  <a:schemeClr val="lt1"/>
                </a:solidFill>
              </a:rPr>
              <a:t>   </a:t>
            </a:r>
            <a:r>
              <a:rPr lang="fr" sz="1900">
                <a:solidFill>
                  <a:schemeClr val="lt1"/>
                </a:solidFill>
              </a:rPr>
              <a:t> </a:t>
            </a:r>
            <a:endParaRPr sz="1900">
              <a:solidFill>
                <a:schemeClr val="lt1"/>
              </a:solidFill>
            </a:endParaRPr>
          </a:p>
        </p:txBody>
      </p:sp>
      <p:cxnSp>
        <p:nvCxnSpPr>
          <p:cNvPr id="919" name="Google Shape;919;p74"/>
          <p:cNvCxnSpPr/>
          <p:nvPr/>
        </p:nvCxnSpPr>
        <p:spPr>
          <a:xfrm>
            <a:off x="91675" y="1940163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20" name="Google Shape;920;p74"/>
          <p:cNvSpPr txBox="1"/>
          <p:nvPr/>
        </p:nvSpPr>
        <p:spPr>
          <a:xfrm>
            <a:off x="478675" y="1592763"/>
            <a:ext cx="59775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Double gaussian phasogram fitting </a:t>
            </a:r>
            <a:r>
              <a:rPr lang="fr" sz="1800">
                <a:solidFill>
                  <a:schemeClr val="lt1"/>
                </a:solidFill>
              </a:rPr>
              <a:t>  </a:t>
            </a:r>
            <a:r>
              <a:rPr lang="fr" sz="4400">
                <a:solidFill>
                  <a:schemeClr val="lt1"/>
                </a:solidFill>
              </a:rPr>
              <a:t>   </a:t>
            </a:r>
            <a:r>
              <a:rPr lang="fr" sz="1900">
                <a:solidFill>
                  <a:schemeClr val="lt1"/>
                </a:solidFill>
              </a:rPr>
              <a:t> 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921" name="Google Shape;921;p74"/>
          <p:cNvSpPr txBox="1"/>
          <p:nvPr/>
        </p:nvSpPr>
        <p:spPr>
          <a:xfrm>
            <a:off x="-12" y="2456650"/>
            <a:ext cx="7512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</a:rPr>
              <a:t>[55,75]</a:t>
            </a:r>
            <a:r>
              <a:rPr lang="fr" sz="1200">
                <a:solidFill>
                  <a:schemeClr val="dk1"/>
                </a:solidFill>
              </a:rPr>
              <a:t>   </a:t>
            </a:r>
            <a:r>
              <a:rPr lang="fr" sz="3800">
                <a:solidFill>
                  <a:schemeClr val="dk1"/>
                </a:solidFill>
              </a:rPr>
              <a:t>   </a:t>
            </a:r>
            <a:r>
              <a:rPr lang="fr" sz="1300">
                <a:solidFill>
                  <a:schemeClr val="dk1"/>
                </a:solidFill>
              </a:rPr>
              <a:t> 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922" name="Google Shape;922;p74"/>
          <p:cNvSpPr txBox="1"/>
          <p:nvPr/>
        </p:nvSpPr>
        <p:spPr>
          <a:xfrm>
            <a:off x="3962438" y="2600400"/>
            <a:ext cx="7512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</a:rPr>
              <a:t>[35,55]   </a:t>
            </a:r>
            <a:r>
              <a:rPr lang="fr" sz="3800">
                <a:solidFill>
                  <a:schemeClr val="dk1"/>
                </a:solidFill>
              </a:rPr>
              <a:t>   </a:t>
            </a:r>
            <a:r>
              <a:rPr lang="fr" sz="1300">
                <a:solidFill>
                  <a:schemeClr val="dk1"/>
                </a:solidFill>
              </a:rPr>
              <a:t> 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923" name="Google Shape;923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000" y="2456650"/>
            <a:ext cx="4664450" cy="2370349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74"/>
          <p:cNvSpPr txBox="1"/>
          <p:nvPr/>
        </p:nvSpPr>
        <p:spPr>
          <a:xfrm>
            <a:off x="94800" y="2465225"/>
            <a:ext cx="30000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[0,35]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25" name="Google Shape;925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87348" y="1689200"/>
            <a:ext cx="2693350" cy="1004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87350" y="2798600"/>
            <a:ext cx="2693350" cy="1004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87350" y="3875513"/>
            <a:ext cx="2693350" cy="10042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8" name="Google Shape;928;p74"/>
          <p:cNvCxnSpPr/>
          <p:nvPr/>
        </p:nvCxnSpPr>
        <p:spPr>
          <a:xfrm>
            <a:off x="4636425" y="1947025"/>
            <a:ext cx="1288500" cy="2121900"/>
          </a:xfrm>
          <a:prstGeom prst="straightConnector1">
            <a:avLst/>
          </a:prstGeom>
          <a:noFill/>
          <a:ln cap="flat" cmpd="sng" w="233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9" name="Google Shape;929;p74"/>
          <p:cNvCxnSpPr/>
          <p:nvPr/>
        </p:nvCxnSpPr>
        <p:spPr>
          <a:xfrm>
            <a:off x="4629425" y="1947025"/>
            <a:ext cx="1260900" cy="1211400"/>
          </a:xfrm>
          <a:prstGeom prst="straightConnector1">
            <a:avLst/>
          </a:prstGeom>
          <a:noFill/>
          <a:ln cap="flat" cmpd="sng" w="233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30" name="Google Shape;930;p74"/>
          <p:cNvCxnSpPr/>
          <p:nvPr/>
        </p:nvCxnSpPr>
        <p:spPr>
          <a:xfrm>
            <a:off x="4629425" y="1961025"/>
            <a:ext cx="1246800" cy="231300"/>
          </a:xfrm>
          <a:prstGeom prst="straightConnector1">
            <a:avLst/>
          </a:prstGeom>
          <a:noFill/>
          <a:ln cap="flat" cmpd="sng" w="233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31" name="Google Shape;931;p74"/>
          <p:cNvSpPr txBox="1"/>
          <p:nvPr/>
        </p:nvSpPr>
        <p:spPr>
          <a:xfrm>
            <a:off x="462100" y="4547525"/>
            <a:ext cx="40692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Energy integrated crab phasogram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32" name="Google Shape;932;p74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" sz="1400">
                <a:solidFill>
                  <a:schemeClr val="lt1"/>
                </a:solidFill>
              </a:rPr>
              <a:t>‹#›</a:t>
            </a:fld>
            <a:endParaRPr b="1" sz="1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75"/>
          <p:cNvSpPr txBox="1"/>
          <p:nvPr/>
        </p:nvSpPr>
        <p:spPr>
          <a:xfrm>
            <a:off x="220188" y="44050"/>
            <a:ext cx="7512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</a:rPr>
              <a:t>[35,55]   </a:t>
            </a:r>
            <a:r>
              <a:rPr lang="fr" sz="3800">
                <a:solidFill>
                  <a:schemeClr val="dk1"/>
                </a:solidFill>
              </a:rPr>
              <a:t>   </a:t>
            </a:r>
            <a:r>
              <a:rPr lang="fr" sz="1300">
                <a:solidFill>
                  <a:schemeClr val="dk1"/>
                </a:solidFill>
              </a:rPr>
              <a:t> 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938" name="Google Shape;938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150" y="86064"/>
            <a:ext cx="805625" cy="821277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p75"/>
          <p:cNvSpPr txBox="1"/>
          <p:nvPr/>
        </p:nvSpPr>
        <p:spPr>
          <a:xfrm>
            <a:off x="493350" y="86075"/>
            <a:ext cx="5746800" cy="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>
                <a:solidFill>
                  <a:srgbClr val="FFFFFF"/>
                </a:solidFill>
              </a:rPr>
              <a:t>LIV effect constraints evaluation </a:t>
            </a:r>
            <a:r>
              <a:rPr lang="fr" sz="1800">
                <a:solidFill>
                  <a:srgbClr val="FFFFFF"/>
                </a:solidFill>
              </a:rPr>
              <a:t>    </a:t>
            </a:r>
            <a:r>
              <a:rPr lang="fr" sz="4400">
                <a:solidFill>
                  <a:srgbClr val="FFFFFF"/>
                </a:solidFill>
              </a:rPr>
              <a:t>   </a:t>
            </a:r>
            <a:r>
              <a:rPr lang="fr" sz="1900">
                <a:solidFill>
                  <a:srgbClr val="FFFFFF"/>
                </a:solidFill>
              </a:rPr>
              <a:t> </a:t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940" name="Google Shape;940;p75"/>
          <p:cNvSpPr txBox="1"/>
          <p:nvPr/>
        </p:nvSpPr>
        <p:spPr>
          <a:xfrm>
            <a:off x="501050" y="981025"/>
            <a:ext cx="73590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lt1"/>
                </a:solidFill>
              </a:rPr>
              <a:t>MeanPhase </a:t>
            </a:r>
            <a:r>
              <a:rPr b="1" lang="fr" sz="1800">
                <a:solidFill>
                  <a:schemeClr val="lt1"/>
                </a:solidFill>
              </a:rPr>
              <a:t>VS Energy : </a:t>
            </a:r>
            <a:r>
              <a:rPr lang="fr" sz="2100">
                <a:solidFill>
                  <a:schemeClr val="lt1"/>
                </a:solidFill>
              </a:rPr>
              <a:t>∆Φ=f(∆E)</a:t>
            </a:r>
            <a:r>
              <a:rPr b="1" lang="fr" sz="1800">
                <a:solidFill>
                  <a:schemeClr val="lt1"/>
                </a:solidFill>
              </a:rPr>
              <a:t>         </a:t>
            </a:r>
            <a:r>
              <a:rPr b="1" lang="fr" sz="4400">
                <a:solidFill>
                  <a:schemeClr val="lt1"/>
                </a:solidFill>
              </a:rPr>
              <a:t>   </a:t>
            </a:r>
            <a:r>
              <a:rPr b="1" lang="fr" sz="1900">
                <a:solidFill>
                  <a:schemeClr val="lt1"/>
                </a:solidFill>
              </a:rPr>
              <a:t> </a:t>
            </a:r>
            <a:endParaRPr b="1" sz="1900">
              <a:solidFill>
                <a:schemeClr val="lt1"/>
              </a:solidFill>
            </a:endParaRPr>
          </a:p>
        </p:txBody>
      </p:sp>
      <p:sp>
        <p:nvSpPr>
          <p:cNvPr id="941" name="Google Shape;941;p75"/>
          <p:cNvSpPr/>
          <p:nvPr/>
        </p:nvSpPr>
        <p:spPr>
          <a:xfrm>
            <a:off x="196075" y="1225650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cxnSp>
        <p:nvCxnSpPr>
          <p:cNvPr id="942" name="Google Shape;942;p75"/>
          <p:cNvCxnSpPr/>
          <p:nvPr/>
        </p:nvCxnSpPr>
        <p:spPr>
          <a:xfrm>
            <a:off x="98125" y="1814763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43" name="Google Shape;943;p75"/>
          <p:cNvSpPr txBox="1"/>
          <p:nvPr/>
        </p:nvSpPr>
        <p:spPr>
          <a:xfrm>
            <a:off x="485125" y="1464950"/>
            <a:ext cx="76533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Determine the Mean phase from the fitted P1 and P2 for each energy bin </a:t>
            </a:r>
            <a:r>
              <a:rPr lang="fr" sz="1800">
                <a:solidFill>
                  <a:schemeClr val="lt1"/>
                </a:solidFill>
              </a:rPr>
              <a:t>   </a:t>
            </a:r>
            <a:r>
              <a:rPr lang="fr" sz="4400">
                <a:solidFill>
                  <a:schemeClr val="lt1"/>
                </a:solidFill>
              </a:rPr>
              <a:t>   </a:t>
            </a:r>
            <a:r>
              <a:rPr lang="fr" sz="1900">
                <a:solidFill>
                  <a:schemeClr val="lt1"/>
                </a:solidFill>
              </a:rPr>
              <a:t> </a:t>
            </a:r>
            <a:endParaRPr sz="1900">
              <a:solidFill>
                <a:schemeClr val="lt1"/>
              </a:solidFill>
            </a:endParaRPr>
          </a:p>
        </p:txBody>
      </p:sp>
      <p:cxnSp>
        <p:nvCxnSpPr>
          <p:cNvPr id="944" name="Google Shape;944;p75"/>
          <p:cNvCxnSpPr/>
          <p:nvPr/>
        </p:nvCxnSpPr>
        <p:spPr>
          <a:xfrm>
            <a:off x="101275" y="2177263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45" name="Google Shape;945;p75"/>
          <p:cNvSpPr txBox="1"/>
          <p:nvPr/>
        </p:nvSpPr>
        <p:spPr>
          <a:xfrm>
            <a:off x="485125" y="1814775"/>
            <a:ext cx="76533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Linear fit of the plot to estimate </a:t>
            </a:r>
            <a:r>
              <a:rPr lang="fr" sz="1800">
                <a:solidFill>
                  <a:schemeClr val="lt1"/>
                </a:solidFill>
              </a:rPr>
              <a:t>approximately</a:t>
            </a:r>
            <a:r>
              <a:rPr lang="fr" sz="1800">
                <a:solidFill>
                  <a:schemeClr val="lt1"/>
                </a:solidFill>
              </a:rPr>
              <a:t> constraints on E</a:t>
            </a:r>
            <a:r>
              <a:rPr baseline="-25000" lang="fr" sz="1800">
                <a:solidFill>
                  <a:schemeClr val="lt1"/>
                </a:solidFill>
              </a:rPr>
              <a:t>LIV</a:t>
            </a:r>
            <a:r>
              <a:rPr lang="fr" sz="1800">
                <a:solidFill>
                  <a:schemeClr val="lt1"/>
                </a:solidFill>
              </a:rPr>
              <a:t> </a:t>
            </a:r>
            <a:r>
              <a:rPr lang="fr" sz="1800">
                <a:solidFill>
                  <a:schemeClr val="lt1"/>
                </a:solidFill>
              </a:rPr>
              <a:t>   </a:t>
            </a:r>
            <a:r>
              <a:rPr lang="fr" sz="4400">
                <a:solidFill>
                  <a:schemeClr val="lt1"/>
                </a:solidFill>
              </a:rPr>
              <a:t>   </a:t>
            </a:r>
            <a:r>
              <a:rPr lang="fr" sz="1900">
                <a:solidFill>
                  <a:schemeClr val="lt1"/>
                </a:solidFill>
              </a:rPr>
              <a:t> </a:t>
            </a:r>
            <a:endParaRPr sz="1900">
              <a:solidFill>
                <a:schemeClr val="lt1"/>
              </a:solidFill>
            </a:endParaRPr>
          </a:p>
        </p:txBody>
      </p:sp>
      <p:pic>
        <p:nvPicPr>
          <p:cNvPr id="946" name="Google Shape;946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2480" y="2648525"/>
            <a:ext cx="4873034" cy="1093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47" name="Google Shape;947;p75"/>
          <p:cNvSpPr/>
          <p:nvPr/>
        </p:nvSpPr>
        <p:spPr>
          <a:xfrm>
            <a:off x="3020009" y="3184575"/>
            <a:ext cx="326400" cy="326400"/>
          </a:xfrm>
          <a:prstGeom prst="ellipse">
            <a:avLst/>
          </a:prstGeom>
          <a:noFill/>
          <a:ln cap="flat" cmpd="sng" w="25350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1200" lIns="81200" spcFirstLastPara="1" rIns="81200" wrap="square" tIns="81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43"/>
          </a:p>
        </p:txBody>
      </p:sp>
      <p:sp>
        <p:nvSpPr>
          <p:cNvPr id="948" name="Google Shape;948;p75"/>
          <p:cNvSpPr/>
          <p:nvPr/>
        </p:nvSpPr>
        <p:spPr>
          <a:xfrm>
            <a:off x="4321009" y="2783675"/>
            <a:ext cx="326400" cy="326400"/>
          </a:xfrm>
          <a:prstGeom prst="ellipse">
            <a:avLst/>
          </a:prstGeom>
          <a:noFill/>
          <a:ln cap="flat" cmpd="sng" w="25350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1200" lIns="81200" spcFirstLastPara="1" rIns="81200" wrap="square" tIns="81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43"/>
          </a:p>
        </p:txBody>
      </p:sp>
      <p:cxnSp>
        <p:nvCxnSpPr>
          <p:cNvPr id="949" name="Google Shape;949;p75"/>
          <p:cNvCxnSpPr/>
          <p:nvPr/>
        </p:nvCxnSpPr>
        <p:spPr>
          <a:xfrm rot="10800000">
            <a:off x="3110000" y="3572475"/>
            <a:ext cx="584400" cy="685500"/>
          </a:xfrm>
          <a:prstGeom prst="straightConnector1">
            <a:avLst/>
          </a:prstGeom>
          <a:noFill/>
          <a:ln cap="flat" cmpd="sng" w="23300">
            <a:solidFill>
              <a:srgbClr val="47AEE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50" name="Google Shape;950;p75"/>
          <p:cNvCxnSpPr/>
          <p:nvPr/>
        </p:nvCxnSpPr>
        <p:spPr>
          <a:xfrm flipH="1" rot="10800000">
            <a:off x="3694400" y="3144175"/>
            <a:ext cx="735300" cy="1099800"/>
          </a:xfrm>
          <a:prstGeom prst="straightConnector1">
            <a:avLst/>
          </a:prstGeom>
          <a:noFill/>
          <a:ln cap="flat" cmpd="sng" w="23300">
            <a:solidFill>
              <a:srgbClr val="47AEE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51" name="Google Shape;951;p75"/>
          <p:cNvCxnSpPr/>
          <p:nvPr/>
        </p:nvCxnSpPr>
        <p:spPr>
          <a:xfrm flipH="1" rot="10800000">
            <a:off x="3687400" y="3557750"/>
            <a:ext cx="672300" cy="679200"/>
          </a:xfrm>
          <a:prstGeom prst="straightConnector1">
            <a:avLst/>
          </a:prstGeom>
          <a:noFill/>
          <a:ln cap="flat" cmpd="sng" w="23300">
            <a:solidFill>
              <a:srgbClr val="47AEE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52" name="Google Shape;952;p75"/>
          <p:cNvSpPr/>
          <p:nvPr/>
        </p:nvSpPr>
        <p:spPr>
          <a:xfrm>
            <a:off x="4321009" y="3231350"/>
            <a:ext cx="326400" cy="326400"/>
          </a:xfrm>
          <a:prstGeom prst="ellipse">
            <a:avLst/>
          </a:prstGeom>
          <a:noFill/>
          <a:ln cap="flat" cmpd="sng" w="25350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1200" lIns="81200" spcFirstLastPara="1" rIns="81200" wrap="square" tIns="81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43"/>
          </a:p>
        </p:txBody>
      </p:sp>
      <p:sp>
        <p:nvSpPr>
          <p:cNvPr id="953" name="Google Shape;953;p75"/>
          <p:cNvSpPr/>
          <p:nvPr/>
        </p:nvSpPr>
        <p:spPr>
          <a:xfrm>
            <a:off x="3422859" y="2783675"/>
            <a:ext cx="326400" cy="326400"/>
          </a:xfrm>
          <a:prstGeom prst="ellipse">
            <a:avLst/>
          </a:prstGeom>
          <a:noFill/>
          <a:ln cap="flat" cmpd="sng" w="25350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1200" lIns="81200" spcFirstLastPara="1" rIns="81200" wrap="square" tIns="81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43"/>
          </a:p>
        </p:txBody>
      </p:sp>
      <p:cxnSp>
        <p:nvCxnSpPr>
          <p:cNvPr id="954" name="Google Shape;954;p75"/>
          <p:cNvCxnSpPr/>
          <p:nvPr/>
        </p:nvCxnSpPr>
        <p:spPr>
          <a:xfrm rot="10800000">
            <a:off x="3560900" y="3184550"/>
            <a:ext cx="133500" cy="1052400"/>
          </a:xfrm>
          <a:prstGeom prst="straightConnector1">
            <a:avLst/>
          </a:prstGeom>
          <a:noFill/>
          <a:ln cap="flat" cmpd="sng" w="23300">
            <a:solidFill>
              <a:srgbClr val="47AEE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55" name="Google Shape;955;p75"/>
          <p:cNvSpPr txBox="1"/>
          <p:nvPr/>
        </p:nvSpPr>
        <p:spPr>
          <a:xfrm>
            <a:off x="2669350" y="4056175"/>
            <a:ext cx="20793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47AEEA"/>
                </a:solidFill>
              </a:rPr>
              <a:t>Fixed parameters </a:t>
            </a:r>
            <a:r>
              <a:rPr b="1" lang="fr" sz="1800">
                <a:solidFill>
                  <a:srgbClr val="47AEEA"/>
                </a:solidFill>
              </a:rPr>
              <a:t>            </a:t>
            </a:r>
            <a:r>
              <a:rPr b="1" lang="fr" sz="4400">
                <a:solidFill>
                  <a:srgbClr val="47AEEA"/>
                </a:solidFill>
              </a:rPr>
              <a:t>   </a:t>
            </a:r>
            <a:r>
              <a:rPr b="1" lang="fr" sz="1900">
                <a:solidFill>
                  <a:srgbClr val="47AEEA"/>
                </a:solidFill>
              </a:rPr>
              <a:t> </a:t>
            </a:r>
            <a:endParaRPr b="1" sz="1900">
              <a:solidFill>
                <a:srgbClr val="47AEEA"/>
              </a:solidFill>
            </a:endParaRPr>
          </a:p>
        </p:txBody>
      </p:sp>
      <p:sp>
        <p:nvSpPr>
          <p:cNvPr id="956" name="Google Shape;956;p75"/>
          <p:cNvSpPr/>
          <p:nvPr/>
        </p:nvSpPr>
        <p:spPr>
          <a:xfrm>
            <a:off x="4837551" y="3117200"/>
            <a:ext cx="838800" cy="554700"/>
          </a:xfrm>
          <a:prstGeom prst="ellipse">
            <a:avLst/>
          </a:prstGeom>
          <a:noFill/>
          <a:ln cap="flat" cmpd="sng" w="253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1200" lIns="81200" spcFirstLastPara="1" rIns="81200" wrap="square" tIns="81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43">
              <a:solidFill>
                <a:schemeClr val="accent4"/>
              </a:solidFill>
            </a:endParaRPr>
          </a:p>
        </p:txBody>
      </p:sp>
      <p:sp>
        <p:nvSpPr>
          <p:cNvPr id="957" name="Google Shape;957;p75"/>
          <p:cNvSpPr txBox="1"/>
          <p:nvPr/>
        </p:nvSpPr>
        <p:spPr>
          <a:xfrm>
            <a:off x="5630225" y="4173550"/>
            <a:ext cx="30858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accent4"/>
                </a:solidFill>
              </a:rPr>
              <a:t>LIV parameter to constrain </a:t>
            </a:r>
            <a:r>
              <a:rPr b="1" lang="fr" sz="1800">
                <a:solidFill>
                  <a:schemeClr val="accent4"/>
                </a:solidFill>
              </a:rPr>
              <a:t>             </a:t>
            </a:r>
            <a:r>
              <a:rPr b="1" lang="fr" sz="4400">
                <a:solidFill>
                  <a:schemeClr val="accent4"/>
                </a:solidFill>
              </a:rPr>
              <a:t>   </a:t>
            </a:r>
            <a:r>
              <a:rPr b="1" lang="fr" sz="1900">
                <a:solidFill>
                  <a:schemeClr val="accent4"/>
                </a:solidFill>
              </a:rPr>
              <a:t> </a:t>
            </a:r>
            <a:endParaRPr b="1" sz="1900">
              <a:solidFill>
                <a:schemeClr val="accent4"/>
              </a:solidFill>
            </a:endParaRPr>
          </a:p>
        </p:txBody>
      </p:sp>
      <p:cxnSp>
        <p:nvCxnSpPr>
          <p:cNvPr id="958" name="Google Shape;958;p75"/>
          <p:cNvCxnSpPr>
            <a:stCxn id="957" idx="1"/>
          </p:cNvCxnSpPr>
          <p:nvPr/>
        </p:nvCxnSpPr>
        <p:spPr>
          <a:xfrm rot="10800000">
            <a:off x="5389325" y="3718600"/>
            <a:ext cx="240900" cy="732300"/>
          </a:xfrm>
          <a:prstGeom prst="straightConnector1">
            <a:avLst/>
          </a:prstGeom>
          <a:noFill/>
          <a:ln cap="flat" cmpd="sng" w="2330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59" name="Google Shape;959;p75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76"/>
          <p:cNvSpPr txBox="1"/>
          <p:nvPr/>
        </p:nvSpPr>
        <p:spPr>
          <a:xfrm>
            <a:off x="54425" y="-143525"/>
            <a:ext cx="7368300" cy="9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rgbClr val="FFFFFF"/>
                </a:solidFill>
              </a:rPr>
              <a:t>Conclusion &amp; Perspectives </a:t>
            </a:r>
            <a:r>
              <a:rPr lang="fr" sz="2300">
                <a:solidFill>
                  <a:srgbClr val="FFFFFF"/>
                </a:solidFill>
              </a:rPr>
              <a:t>  </a:t>
            </a:r>
            <a:r>
              <a:rPr lang="fr" sz="4200">
                <a:solidFill>
                  <a:srgbClr val="FFFFFF"/>
                </a:solidFill>
              </a:rPr>
              <a:t>   </a:t>
            </a:r>
            <a:r>
              <a:rPr lang="fr" sz="1700">
                <a:solidFill>
                  <a:srgbClr val="FFFFFF"/>
                </a:solidFill>
              </a:rPr>
              <a:t> </a:t>
            </a:r>
            <a:endParaRPr sz="1700">
              <a:solidFill>
                <a:srgbClr val="FFFFFF"/>
              </a:solidFill>
            </a:endParaRPr>
          </a:p>
        </p:txBody>
      </p:sp>
      <p:sp>
        <p:nvSpPr>
          <p:cNvPr id="965" name="Google Shape;965;p76"/>
          <p:cNvSpPr txBox="1"/>
          <p:nvPr/>
        </p:nvSpPr>
        <p:spPr>
          <a:xfrm>
            <a:off x="471500" y="4559913"/>
            <a:ext cx="59595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Use of  LIVelihood  code for a more rigorous LIV constraints  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966" name="Google Shape;966;p76"/>
          <p:cNvSpPr txBox="1"/>
          <p:nvPr/>
        </p:nvSpPr>
        <p:spPr>
          <a:xfrm>
            <a:off x="519950" y="649663"/>
            <a:ext cx="78771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</a:rPr>
              <a:t>Crab analysis for LIV : work in progress</a:t>
            </a:r>
            <a:r>
              <a:rPr lang="fr" sz="1800">
                <a:solidFill>
                  <a:srgbClr val="FFFFFF"/>
                </a:solidFill>
              </a:rPr>
              <a:t> 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967" name="Google Shape;967;p76"/>
          <p:cNvSpPr/>
          <p:nvPr/>
        </p:nvSpPr>
        <p:spPr>
          <a:xfrm>
            <a:off x="274925" y="796813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cxnSp>
        <p:nvCxnSpPr>
          <p:cNvPr id="968" name="Google Shape;968;p76"/>
          <p:cNvCxnSpPr/>
          <p:nvPr/>
        </p:nvCxnSpPr>
        <p:spPr>
          <a:xfrm>
            <a:off x="54425" y="4779375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69" name="Google Shape;969;p76"/>
          <p:cNvSpPr txBox="1"/>
          <p:nvPr>
            <p:ph idx="12" type="sldNum"/>
          </p:nvPr>
        </p:nvSpPr>
        <p:spPr>
          <a:xfrm>
            <a:off x="8308225" y="4663225"/>
            <a:ext cx="72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970" name="Google Shape;970;p76"/>
          <p:cNvSpPr txBox="1"/>
          <p:nvPr/>
        </p:nvSpPr>
        <p:spPr>
          <a:xfrm>
            <a:off x="323250" y="1090575"/>
            <a:ext cx="53169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Data selection done : 192 hours of Crab data to analyse </a:t>
            </a:r>
            <a:r>
              <a:rPr b="1" lang="fr" sz="1600">
                <a:solidFill>
                  <a:srgbClr val="F6B26B"/>
                </a:solidFill>
              </a:rPr>
              <a:t> 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971" name="Google Shape;971;p76"/>
          <p:cNvSpPr txBox="1"/>
          <p:nvPr/>
        </p:nvSpPr>
        <p:spPr>
          <a:xfrm>
            <a:off x="302450" y="1401475"/>
            <a:ext cx="55128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Pipeline that allows us to perform high level analysis (SED and Phasogram construction) 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972" name="Google Shape;972;p76"/>
          <p:cNvSpPr/>
          <p:nvPr/>
        </p:nvSpPr>
        <p:spPr>
          <a:xfrm>
            <a:off x="181101" y="1238976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973" name="Google Shape;973;p76"/>
          <p:cNvSpPr/>
          <p:nvPr/>
        </p:nvSpPr>
        <p:spPr>
          <a:xfrm>
            <a:off x="181101" y="1555676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pic>
        <p:nvPicPr>
          <p:cNvPr id="974" name="Google Shape;974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4400" y="1088575"/>
            <a:ext cx="452938" cy="3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3400" y="2536938"/>
            <a:ext cx="452938" cy="355150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76"/>
          <p:cNvSpPr txBox="1"/>
          <p:nvPr/>
        </p:nvSpPr>
        <p:spPr>
          <a:xfrm>
            <a:off x="315475" y="1920500"/>
            <a:ext cx="63954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multi-zenith study to research a </a:t>
            </a:r>
            <a:r>
              <a:rPr lang="fr" sz="1600">
                <a:solidFill>
                  <a:srgbClr val="FFFFFF"/>
                </a:solidFill>
              </a:rPr>
              <a:t>potential</a:t>
            </a:r>
            <a:r>
              <a:rPr lang="fr" sz="1600">
                <a:solidFill>
                  <a:srgbClr val="FFFFFF"/>
                </a:solidFill>
              </a:rPr>
              <a:t> emission at high energy : no such </a:t>
            </a:r>
            <a:r>
              <a:rPr lang="fr" sz="1600">
                <a:solidFill>
                  <a:srgbClr val="FFFFFF"/>
                </a:solidFill>
              </a:rPr>
              <a:t>component was detected </a:t>
            </a:r>
            <a:r>
              <a:rPr lang="fr" sz="1600">
                <a:solidFill>
                  <a:srgbClr val="FFFFFF"/>
                </a:solidFill>
              </a:rPr>
              <a:t>   </a:t>
            </a:r>
            <a:r>
              <a:rPr lang="fr" sz="1600">
                <a:solidFill>
                  <a:srgbClr val="FFFFFF"/>
                </a:solidFill>
              </a:rPr>
              <a:t> 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977" name="Google Shape;977;p76"/>
          <p:cNvSpPr/>
          <p:nvPr/>
        </p:nvSpPr>
        <p:spPr>
          <a:xfrm>
            <a:off x="181101" y="2091363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pic>
        <p:nvPicPr>
          <p:cNvPr id="978" name="Google Shape;978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1250" y="1720050"/>
            <a:ext cx="387000" cy="303440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76"/>
          <p:cNvSpPr txBox="1"/>
          <p:nvPr/>
        </p:nvSpPr>
        <p:spPr>
          <a:xfrm>
            <a:off x="302450" y="2521863"/>
            <a:ext cx="54093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simple double gaussian fit performed for the phasogram  </a:t>
            </a:r>
            <a:r>
              <a:rPr lang="fr" sz="1600">
                <a:solidFill>
                  <a:srgbClr val="FFFFFF"/>
                </a:solidFill>
              </a:rPr>
              <a:t>     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980" name="Google Shape;980;p76"/>
          <p:cNvSpPr/>
          <p:nvPr/>
        </p:nvSpPr>
        <p:spPr>
          <a:xfrm>
            <a:off x="181101" y="2676063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pic>
        <p:nvPicPr>
          <p:cNvPr id="981" name="Google Shape;981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5775" y="2208525"/>
            <a:ext cx="387000" cy="303440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76"/>
          <p:cNvSpPr txBox="1"/>
          <p:nvPr/>
        </p:nvSpPr>
        <p:spPr>
          <a:xfrm>
            <a:off x="302450" y="2902988"/>
            <a:ext cx="45564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700">
                <a:solidFill>
                  <a:schemeClr val="lt1"/>
                </a:solidFill>
              </a:rPr>
              <a:t>e</a:t>
            </a:r>
            <a:r>
              <a:rPr lang="fr" sz="1700">
                <a:solidFill>
                  <a:schemeClr val="lt1"/>
                </a:solidFill>
              </a:rPr>
              <a:t>stimation of the LIV constraints (in progress) </a:t>
            </a:r>
            <a:endParaRPr sz="1500">
              <a:solidFill>
                <a:srgbClr val="FFFFFF"/>
              </a:solidFill>
            </a:endParaRPr>
          </a:p>
        </p:txBody>
      </p:sp>
      <p:sp>
        <p:nvSpPr>
          <p:cNvPr id="983" name="Google Shape;983;p76"/>
          <p:cNvSpPr/>
          <p:nvPr/>
        </p:nvSpPr>
        <p:spPr>
          <a:xfrm>
            <a:off x="181101" y="2987238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984" name="Google Shape;984;p76"/>
          <p:cNvSpPr txBox="1"/>
          <p:nvPr/>
        </p:nvSpPr>
        <p:spPr>
          <a:xfrm>
            <a:off x="472325" y="3537000"/>
            <a:ext cx="8997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rgbClr val="FFFFFF"/>
                </a:solidFill>
              </a:rPr>
              <a:t>G</a:t>
            </a:r>
            <a:r>
              <a:rPr lang="fr" sz="1500">
                <a:solidFill>
                  <a:srgbClr val="FFFFFF"/>
                </a:solidFill>
              </a:rPr>
              <a:t>ammalearn r</a:t>
            </a:r>
            <a:r>
              <a:rPr lang="fr" sz="1500">
                <a:solidFill>
                  <a:srgbClr val="FFFFFF"/>
                </a:solidFill>
              </a:rPr>
              <a:t>e-analysis (an estimate of </a:t>
            </a:r>
            <a:r>
              <a:rPr b="1" lang="fr" sz="1500">
                <a:solidFill>
                  <a:srgbClr val="FFFFFF"/>
                </a:solidFill>
                <a:highlight>
                  <a:srgbClr val="4C1130"/>
                </a:highlight>
              </a:rPr>
              <a:t>+10 </a:t>
            </a:r>
            <a:r>
              <a:rPr b="1" lang="fr" sz="1500">
                <a:solidFill>
                  <a:schemeClr val="lt1"/>
                </a:solidFill>
                <a:highlight>
                  <a:srgbClr val="4C1130"/>
                </a:highlight>
              </a:rPr>
              <a:t>σ</a:t>
            </a:r>
            <a:r>
              <a:rPr lang="fr" sz="1500">
                <a:solidFill>
                  <a:srgbClr val="FFFFFF"/>
                </a:solidFill>
              </a:rPr>
              <a:t> compared to the standard analysis for the Crab ! ) </a:t>
            </a:r>
            <a:endParaRPr sz="1500">
              <a:solidFill>
                <a:srgbClr val="FFFFFF"/>
              </a:solidFill>
            </a:endParaRPr>
          </a:p>
        </p:txBody>
      </p:sp>
      <p:cxnSp>
        <p:nvCxnSpPr>
          <p:cNvPr id="985" name="Google Shape;985;p76"/>
          <p:cNvCxnSpPr/>
          <p:nvPr/>
        </p:nvCxnSpPr>
        <p:spPr>
          <a:xfrm>
            <a:off x="55250" y="3808100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86" name="Google Shape;986;p76"/>
          <p:cNvSpPr txBox="1"/>
          <p:nvPr/>
        </p:nvSpPr>
        <p:spPr>
          <a:xfrm>
            <a:off x="471500" y="3979263"/>
            <a:ext cx="87051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rgbClr val="FFFFFF"/>
                </a:solidFill>
              </a:rPr>
              <a:t>Other pulsars LIV analysis thanks to the Crab analyse code (DragonFly,  </a:t>
            </a:r>
            <a:r>
              <a:rPr lang="fr" sz="100">
                <a:solidFill>
                  <a:schemeClr val="lt1"/>
                </a:solidFill>
              </a:rPr>
              <a:t> </a:t>
            </a:r>
            <a:r>
              <a:rPr lang="fr" sz="1500">
                <a:solidFill>
                  <a:schemeClr val="lt1"/>
                </a:solidFill>
              </a:rPr>
              <a:t>2032+4127 and boomerang) </a:t>
            </a:r>
            <a:endParaRPr sz="1500">
              <a:solidFill>
                <a:schemeClr val="lt1"/>
              </a:solidFill>
            </a:endParaRPr>
          </a:p>
        </p:txBody>
      </p:sp>
      <p:cxnSp>
        <p:nvCxnSpPr>
          <p:cNvPr id="987" name="Google Shape;987;p76"/>
          <p:cNvCxnSpPr/>
          <p:nvPr/>
        </p:nvCxnSpPr>
        <p:spPr>
          <a:xfrm>
            <a:off x="54425" y="4235638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88" name="Google Shape;988;p76"/>
          <p:cNvSpPr/>
          <p:nvPr/>
        </p:nvSpPr>
        <p:spPr>
          <a:xfrm>
            <a:off x="6268200" y="1179675"/>
            <a:ext cx="387000" cy="17733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650" lIns="51650" spcFirstLastPara="1" rIns="51650" wrap="square" tIns="516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91"/>
          </a:p>
        </p:txBody>
      </p:sp>
      <p:sp>
        <p:nvSpPr>
          <p:cNvPr id="989" name="Google Shape;989;p76"/>
          <p:cNvSpPr txBox="1"/>
          <p:nvPr/>
        </p:nvSpPr>
        <p:spPr>
          <a:xfrm>
            <a:off x="6710875" y="1627725"/>
            <a:ext cx="22611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lt1"/>
                </a:solidFill>
              </a:rPr>
              <a:t>Presented at the general LST meeting, Padova, June 2026 </a:t>
            </a:r>
            <a:endParaRPr b="1" sz="15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150" y="2262388"/>
            <a:ext cx="1857674" cy="185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8650" y="2438738"/>
            <a:ext cx="1741634" cy="1731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3" name="Google Shape;253;p50"/>
          <p:cNvCxnSpPr/>
          <p:nvPr/>
        </p:nvCxnSpPr>
        <p:spPr>
          <a:xfrm flipH="1" rot="10800000">
            <a:off x="2471975" y="2958800"/>
            <a:ext cx="700500" cy="6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4" name="Google Shape;254;p50"/>
          <p:cNvCxnSpPr/>
          <p:nvPr/>
        </p:nvCxnSpPr>
        <p:spPr>
          <a:xfrm flipH="1" rot="10800000">
            <a:off x="2471975" y="3482400"/>
            <a:ext cx="700500" cy="6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5" name="Google Shape;255;p50"/>
          <p:cNvSpPr txBox="1"/>
          <p:nvPr/>
        </p:nvSpPr>
        <p:spPr>
          <a:xfrm>
            <a:off x="2554350" y="2438750"/>
            <a:ext cx="378300" cy="5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>
                <a:solidFill>
                  <a:schemeClr val="lt1"/>
                </a:solidFill>
              </a:rPr>
              <a:t>c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256" name="Google Shape;256;p50"/>
          <p:cNvSpPr txBox="1"/>
          <p:nvPr/>
        </p:nvSpPr>
        <p:spPr>
          <a:xfrm>
            <a:off x="2554350" y="2965688"/>
            <a:ext cx="378300" cy="5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>
                <a:solidFill>
                  <a:schemeClr val="lt1"/>
                </a:solidFill>
              </a:rPr>
              <a:t>c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257" name="Google Shape;257;p50"/>
          <p:cNvSpPr txBox="1"/>
          <p:nvPr/>
        </p:nvSpPr>
        <p:spPr>
          <a:xfrm>
            <a:off x="576725" y="137250"/>
            <a:ext cx="3551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</a:rPr>
              <a:t>LIV effect : </a:t>
            </a:r>
            <a:r>
              <a:rPr lang="fr" sz="2000">
                <a:solidFill>
                  <a:schemeClr val="lt1"/>
                </a:solidFill>
              </a:rPr>
              <a:t>Case </a:t>
            </a:r>
            <a:r>
              <a:rPr lang="fr" sz="2000">
                <a:solidFill>
                  <a:schemeClr val="lt1"/>
                </a:solidFill>
              </a:rPr>
              <a:t>without</a:t>
            </a:r>
            <a:r>
              <a:rPr lang="fr" sz="2000">
                <a:solidFill>
                  <a:schemeClr val="lt1"/>
                </a:solidFill>
              </a:rPr>
              <a:t> LIV     </a:t>
            </a:r>
            <a:r>
              <a:rPr lang="fr" sz="1200">
                <a:solidFill>
                  <a:schemeClr val="lt1"/>
                </a:solidFill>
              </a:rPr>
              <a:t>   </a:t>
            </a:r>
            <a:r>
              <a:rPr lang="fr" sz="1300">
                <a:solidFill>
                  <a:schemeClr val="lt1"/>
                </a:solidFill>
              </a:rPr>
              <a:t> </a:t>
            </a:r>
            <a:endParaRPr sz="100">
              <a:solidFill>
                <a:schemeClr val="dk1"/>
              </a:solidFill>
            </a:endParaRPr>
          </a:p>
        </p:txBody>
      </p:sp>
      <p:sp>
        <p:nvSpPr>
          <p:cNvPr id="258" name="Google Shape;258;p50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59" name="Google Shape;259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700500" cy="7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77"/>
          <p:cNvSpPr txBox="1"/>
          <p:nvPr/>
        </p:nvSpPr>
        <p:spPr>
          <a:xfrm>
            <a:off x="54425" y="-143525"/>
            <a:ext cx="4804500" cy="9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rgbClr val="FFFFFF"/>
                </a:solidFill>
              </a:rPr>
              <a:t>Future work for the next year   </a:t>
            </a:r>
            <a:r>
              <a:rPr lang="fr" sz="2600">
                <a:solidFill>
                  <a:srgbClr val="FFFFFF"/>
                </a:solidFill>
              </a:rPr>
              <a:t> </a:t>
            </a:r>
            <a:r>
              <a:rPr lang="fr" sz="2300">
                <a:solidFill>
                  <a:srgbClr val="FFFFFF"/>
                </a:solidFill>
              </a:rPr>
              <a:t>  </a:t>
            </a:r>
            <a:r>
              <a:rPr lang="fr" sz="4200">
                <a:solidFill>
                  <a:srgbClr val="FFFFFF"/>
                </a:solidFill>
              </a:rPr>
              <a:t>   </a:t>
            </a:r>
            <a:r>
              <a:rPr lang="fr" sz="1700">
                <a:solidFill>
                  <a:srgbClr val="FFFFFF"/>
                </a:solidFill>
              </a:rPr>
              <a:t> </a:t>
            </a:r>
            <a:endParaRPr sz="1700">
              <a:solidFill>
                <a:srgbClr val="FFFFFF"/>
              </a:solidFill>
            </a:endParaRPr>
          </a:p>
        </p:txBody>
      </p:sp>
      <p:sp>
        <p:nvSpPr>
          <p:cNvPr id="995" name="Google Shape;995;p77"/>
          <p:cNvSpPr txBox="1"/>
          <p:nvPr/>
        </p:nvSpPr>
        <p:spPr>
          <a:xfrm>
            <a:off x="606450" y="3504600"/>
            <a:ext cx="59595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Use of  LIVelihood code for a more rigorous LIV constraints  </a:t>
            </a:r>
            <a:endParaRPr sz="1600">
              <a:solidFill>
                <a:srgbClr val="FFFFFF"/>
              </a:solidFill>
            </a:endParaRPr>
          </a:p>
        </p:txBody>
      </p:sp>
      <p:cxnSp>
        <p:nvCxnSpPr>
          <p:cNvPr id="996" name="Google Shape;996;p77"/>
          <p:cNvCxnSpPr/>
          <p:nvPr/>
        </p:nvCxnSpPr>
        <p:spPr>
          <a:xfrm>
            <a:off x="185875" y="3048988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97" name="Google Shape;997;p77"/>
          <p:cNvSpPr txBox="1"/>
          <p:nvPr>
            <p:ph idx="12" type="sldNum"/>
          </p:nvPr>
        </p:nvSpPr>
        <p:spPr>
          <a:xfrm>
            <a:off x="8527375" y="4663225"/>
            <a:ext cx="508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998" name="Google Shape;998;p77"/>
          <p:cNvSpPr txBox="1"/>
          <p:nvPr/>
        </p:nvSpPr>
        <p:spPr>
          <a:xfrm>
            <a:off x="572875" y="2829550"/>
            <a:ext cx="89238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Other pulsars LIV analysis (lstchain and gammalearn)  thanks to the Crab analyse code (DragonFly</a:t>
            </a:r>
            <a:r>
              <a:rPr lang="fr" sz="1800">
                <a:solidFill>
                  <a:srgbClr val="FFFFFF"/>
                </a:solidFill>
              </a:rPr>
              <a:t>,  </a:t>
            </a:r>
            <a:r>
              <a:rPr lang="fr" sz="200">
                <a:solidFill>
                  <a:schemeClr val="lt1"/>
                </a:solidFill>
              </a:rPr>
              <a:t> </a:t>
            </a:r>
            <a:r>
              <a:rPr lang="fr" sz="1600">
                <a:solidFill>
                  <a:schemeClr val="lt1"/>
                </a:solidFill>
              </a:rPr>
              <a:t>2032+4127 and boomerang) </a:t>
            </a:r>
            <a:endParaRPr sz="1600">
              <a:solidFill>
                <a:schemeClr val="lt1"/>
              </a:solidFill>
            </a:endParaRPr>
          </a:p>
        </p:txBody>
      </p:sp>
      <p:cxnSp>
        <p:nvCxnSpPr>
          <p:cNvPr id="999" name="Google Shape;999;p77"/>
          <p:cNvCxnSpPr/>
          <p:nvPr/>
        </p:nvCxnSpPr>
        <p:spPr>
          <a:xfrm>
            <a:off x="185875" y="2359313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00" name="Google Shape;1000;p77"/>
          <p:cNvSpPr txBox="1"/>
          <p:nvPr/>
        </p:nvSpPr>
        <p:spPr>
          <a:xfrm>
            <a:off x="599412" y="3964075"/>
            <a:ext cx="83478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rgbClr val="FFFFFF"/>
                </a:solidFill>
              </a:rPr>
              <a:t>Technical task : provide the</a:t>
            </a:r>
            <a:r>
              <a:rPr lang="fr" sz="1700">
                <a:solidFill>
                  <a:srgbClr val="FFFFFF"/>
                </a:solidFill>
              </a:rPr>
              <a:t> softwares (detectability estimation, LIV analysis) documented to the CTA collaboration </a:t>
            </a:r>
            <a:endParaRPr sz="1700">
              <a:solidFill>
                <a:srgbClr val="FFFFFF"/>
              </a:solidFill>
            </a:endParaRPr>
          </a:p>
        </p:txBody>
      </p:sp>
      <p:cxnSp>
        <p:nvCxnSpPr>
          <p:cNvPr id="1001" name="Google Shape;1001;p77"/>
          <p:cNvCxnSpPr/>
          <p:nvPr/>
        </p:nvCxnSpPr>
        <p:spPr>
          <a:xfrm>
            <a:off x="185875" y="4183525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02" name="Google Shape;1002;p77"/>
          <p:cNvSpPr txBox="1"/>
          <p:nvPr/>
        </p:nvSpPr>
        <p:spPr>
          <a:xfrm>
            <a:off x="599400" y="4617925"/>
            <a:ext cx="32343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rgbClr val="FFFFFF"/>
                </a:solidFill>
              </a:rPr>
              <a:t>LST Shift in La Palma ? </a:t>
            </a:r>
            <a:r>
              <a:rPr lang="fr" sz="1700">
                <a:solidFill>
                  <a:srgbClr val="FFFFFF"/>
                </a:solidFill>
              </a:rPr>
              <a:t> </a:t>
            </a:r>
            <a:endParaRPr sz="1700">
              <a:solidFill>
                <a:srgbClr val="FFFFFF"/>
              </a:solidFill>
            </a:endParaRPr>
          </a:p>
        </p:txBody>
      </p:sp>
      <p:cxnSp>
        <p:nvCxnSpPr>
          <p:cNvPr id="1003" name="Google Shape;1003;p77"/>
          <p:cNvCxnSpPr/>
          <p:nvPr/>
        </p:nvCxnSpPr>
        <p:spPr>
          <a:xfrm>
            <a:off x="185863" y="4837375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04" name="Google Shape;1004;p77"/>
          <p:cNvSpPr txBox="1"/>
          <p:nvPr/>
        </p:nvSpPr>
        <p:spPr>
          <a:xfrm>
            <a:off x="534375" y="693825"/>
            <a:ext cx="8347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 Conduct an analysis with gammalearn  in order of priority: 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-"/>
            </a:pPr>
            <a:r>
              <a:rPr lang="fr" sz="1600">
                <a:solidFill>
                  <a:schemeClr val="lt1"/>
                </a:solidFill>
              </a:rPr>
              <a:t>Crab, Geminga (</a:t>
            </a:r>
            <a:r>
              <a:rPr lang="fr" sz="1500">
                <a:solidFill>
                  <a:schemeClr val="lt1"/>
                </a:solidFill>
              </a:rPr>
              <a:t>an estimate of </a:t>
            </a:r>
            <a:r>
              <a:rPr b="1" lang="fr" sz="1500">
                <a:solidFill>
                  <a:schemeClr val="lt1"/>
                </a:solidFill>
                <a:highlight>
                  <a:srgbClr val="4C1130"/>
                </a:highlight>
              </a:rPr>
              <a:t>+10 σ</a:t>
            </a:r>
            <a:r>
              <a:rPr lang="fr" sz="1500">
                <a:solidFill>
                  <a:schemeClr val="lt1"/>
                </a:solidFill>
              </a:rPr>
              <a:t> compared to the standard analysis for the Crab ! ) 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-"/>
            </a:pPr>
            <a:r>
              <a:rPr lang="fr" sz="1600">
                <a:solidFill>
                  <a:schemeClr val="lt1"/>
                </a:solidFill>
              </a:rPr>
              <a:t>DragonFly , J2032+4127 ( first detection ?)</a:t>
            </a:r>
            <a:r>
              <a:rPr lang="fr" sz="1600">
                <a:solidFill>
                  <a:srgbClr val="47AEEA"/>
                </a:solidFill>
              </a:rPr>
              <a:t> 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-"/>
            </a:pPr>
            <a:r>
              <a:rPr lang="fr" sz="1600">
                <a:solidFill>
                  <a:schemeClr val="lt1"/>
                </a:solidFill>
              </a:rPr>
              <a:t>Boomerang (difficult due to high zenith ) 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-"/>
            </a:pPr>
            <a:r>
              <a:rPr lang="fr" sz="1600">
                <a:solidFill>
                  <a:schemeClr val="lt1"/>
                </a:solidFill>
              </a:rPr>
              <a:t>J1913+1011 (observation proposal ? ) </a:t>
            </a:r>
            <a:endParaRPr sz="1600">
              <a:solidFill>
                <a:schemeClr val="lt1"/>
              </a:solidFill>
            </a:endParaRPr>
          </a:p>
        </p:txBody>
      </p:sp>
      <p:cxnSp>
        <p:nvCxnSpPr>
          <p:cNvPr id="1005" name="Google Shape;1005;p77"/>
          <p:cNvCxnSpPr/>
          <p:nvPr/>
        </p:nvCxnSpPr>
        <p:spPr>
          <a:xfrm>
            <a:off x="185863" y="922938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06" name="Google Shape;1006;p77"/>
          <p:cNvSpPr txBox="1"/>
          <p:nvPr/>
        </p:nvSpPr>
        <p:spPr>
          <a:xfrm>
            <a:off x="534387" y="2131138"/>
            <a:ext cx="8538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 Use of the the detectability estimation analysis to motivate the future proposals ( northern millisecond pulsars </a:t>
            </a:r>
            <a:r>
              <a:rPr lang="fr" sz="1600">
                <a:solidFill>
                  <a:srgbClr val="47AEEA"/>
                </a:solidFill>
              </a:rPr>
              <a:t>J2017+0603</a:t>
            </a:r>
            <a:r>
              <a:rPr lang="fr" sz="1600">
                <a:solidFill>
                  <a:schemeClr val="lt1"/>
                </a:solidFill>
              </a:rPr>
              <a:t>) and as tool for the Southern pulsars detectability estimation </a:t>
            </a:r>
            <a:endParaRPr sz="1600">
              <a:solidFill>
                <a:schemeClr val="lt1"/>
              </a:solidFill>
            </a:endParaRPr>
          </a:p>
        </p:txBody>
      </p:sp>
      <p:cxnSp>
        <p:nvCxnSpPr>
          <p:cNvPr id="1007" name="Google Shape;1007;p77"/>
          <p:cNvCxnSpPr/>
          <p:nvPr/>
        </p:nvCxnSpPr>
        <p:spPr>
          <a:xfrm>
            <a:off x="185875" y="3724038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78"/>
          <p:cNvSpPr txBox="1"/>
          <p:nvPr/>
        </p:nvSpPr>
        <p:spPr>
          <a:xfrm>
            <a:off x="54425" y="-143525"/>
            <a:ext cx="16905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rgbClr val="FFFFFF"/>
                </a:solidFill>
              </a:rPr>
              <a:t>Activities</a:t>
            </a:r>
            <a:r>
              <a:rPr lang="fr" sz="2600">
                <a:solidFill>
                  <a:srgbClr val="FFFFFF"/>
                </a:solidFill>
              </a:rPr>
              <a:t> </a:t>
            </a:r>
            <a:r>
              <a:rPr lang="fr" sz="2300">
                <a:solidFill>
                  <a:srgbClr val="FFFFFF"/>
                </a:solidFill>
              </a:rPr>
              <a:t>  </a:t>
            </a:r>
            <a:r>
              <a:rPr lang="fr" sz="4200">
                <a:solidFill>
                  <a:srgbClr val="FFFFFF"/>
                </a:solidFill>
              </a:rPr>
              <a:t>   </a:t>
            </a:r>
            <a:r>
              <a:rPr lang="fr" sz="1700">
                <a:solidFill>
                  <a:srgbClr val="FFFFFF"/>
                </a:solidFill>
              </a:rPr>
              <a:t> </a:t>
            </a:r>
            <a:endParaRPr sz="1700">
              <a:solidFill>
                <a:srgbClr val="FFFFFF"/>
              </a:solidFill>
            </a:endParaRPr>
          </a:p>
        </p:txBody>
      </p:sp>
      <p:sp>
        <p:nvSpPr>
          <p:cNvPr id="1013" name="Google Shape;1013;p78"/>
          <p:cNvSpPr txBox="1"/>
          <p:nvPr/>
        </p:nvSpPr>
        <p:spPr>
          <a:xfrm>
            <a:off x="331125" y="399813"/>
            <a:ext cx="78771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</a:rPr>
              <a:t>Presentations </a:t>
            </a:r>
            <a:r>
              <a:rPr lang="fr" sz="1800">
                <a:solidFill>
                  <a:srgbClr val="FFFFFF"/>
                </a:solidFill>
              </a:rPr>
              <a:t> 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014" name="Google Shape;1014;p78"/>
          <p:cNvSpPr/>
          <p:nvPr/>
        </p:nvSpPr>
        <p:spPr>
          <a:xfrm>
            <a:off x="86100" y="546963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015" name="Google Shape;1015;p78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016" name="Google Shape;1016;p78"/>
          <p:cNvSpPr txBox="1"/>
          <p:nvPr/>
        </p:nvSpPr>
        <p:spPr>
          <a:xfrm>
            <a:off x="412625" y="840725"/>
            <a:ext cx="53169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LST General meeting, Padova, </a:t>
            </a:r>
            <a:r>
              <a:rPr i="1" lang="fr" sz="1600">
                <a:solidFill>
                  <a:srgbClr val="FFFFFF"/>
                </a:solidFill>
              </a:rPr>
              <a:t>June 2026</a:t>
            </a:r>
            <a:r>
              <a:rPr i="1" lang="fr" sz="1600">
                <a:solidFill>
                  <a:srgbClr val="FFFFFF"/>
                </a:solidFill>
              </a:rPr>
              <a:t> </a:t>
            </a:r>
            <a:r>
              <a:rPr b="1" lang="fr" sz="1600">
                <a:solidFill>
                  <a:srgbClr val="F6B26B"/>
                </a:solidFill>
              </a:rPr>
              <a:t> 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017" name="Google Shape;1017;p78"/>
          <p:cNvSpPr/>
          <p:nvPr/>
        </p:nvSpPr>
        <p:spPr>
          <a:xfrm>
            <a:off x="270476" y="989126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018" name="Google Shape;1018;p78"/>
          <p:cNvSpPr/>
          <p:nvPr/>
        </p:nvSpPr>
        <p:spPr>
          <a:xfrm>
            <a:off x="270476" y="1305826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019" name="Google Shape;1019;p78"/>
          <p:cNvSpPr/>
          <p:nvPr/>
        </p:nvSpPr>
        <p:spPr>
          <a:xfrm>
            <a:off x="459301" y="2473688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020" name="Google Shape;1020;p78"/>
          <p:cNvSpPr/>
          <p:nvPr/>
        </p:nvSpPr>
        <p:spPr>
          <a:xfrm>
            <a:off x="459301" y="2784863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021" name="Google Shape;1021;p78"/>
          <p:cNvSpPr txBox="1"/>
          <p:nvPr/>
        </p:nvSpPr>
        <p:spPr>
          <a:xfrm>
            <a:off x="412625" y="1151625"/>
            <a:ext cx="8487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Bridging high and low energies in search of quantum gravity - 2026 Cost Action CA23130 Second Annual Conference, </a:t>
            </a:r>
            <a:r>
              <a:rPr i="1" lang="fr" sz="1600">
                <a:solidFill>
                  <a:srgbClr val="FFFFFF"/>
                </a:solidFill>
              </a:rPr>
              <a:t>Varna, July 2026 </a:t>
            </a:r>
            <a:r>
              <a:rPr b="1" lang="fr" sz="1600">
                <a:solidFill>
                  <a:srgbClr val="F6B26B"/>
                </a:solidFill>
              </a:rPr>
              <a:t> 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022" name="Google Shape;1022;p78"/>
          <p:cNvSpPr txBox="1"/>
          <p:nvPr/>
        </p:nvSpPr>
        <p:spPr>
          <a:xfrm>
            <a:off x="270475" y="1906925"/>
            <a:ext cx="11247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</a:rPr>
              <a:t>Schools </a:t>
            </a:r>
            <a:r>
              <a:rPr b="1" lang="fr" sz="1800">
                <a:solidFill>
                  <a:srgbClr val="FFFFFF"/>
                </a:solidFill>
              </a:rPr>
              <a:t> </a:t>
            </a:r>
            <a:r>
              <a:rPr lang="fr" sz="1800">
                <a:solidFill>
                  <a:srgbClr val="FFFFFF"/>
                </a:solidFill>
              </a:rPr>
              <a:t> 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023" name="Google Shape;1023;p78"/>
          <p:cNvSpPr/>
          <p:nvPr/>
        </p:nvSpPr>
        <p:spPr>
          <a:xfrm>
            <a:off x="86100" y="2027675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024" name="Google Shape;1024;p78"/>
          <p:cNvSpPr txBox="1"/>
          <p:nvPr/>
        </p:nvSpPr>
        <p:spPr>
          <a:xfrm>
            <a:off x="594600" y="2305375"/>
            <a:ext cx="5898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2nd Cherenkov Astronomy Data School – </a:t>
            </a:r>
            <a:r>
              <a:rPr i="1" lang="fr" sz="1600">
                <a:solidFill>
                  <a:srgbClr val="FFFFFF"/>
                </a:solidFill>
              </a:rPr>
              <a:t>November 2025</a:t>
            </a:r>
            <a:r>
              <a:rPr lang="fr" sz="1600">
                <a:solidFill>
                  <a:srgbClr val="FFFFFF"/>
                </a:solidFill>
              </a:rPr>
              <a:t> 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025" name="Google Shape;1025;p78"/>
          <p:cNvSpPr txBox="1"/>
          <p:nvPr/>
        </p:nvSpPr>
        <p:spPr>
          <a:xfrm>
            <a:off x="594600" y="2634563"/>
            <a:ext cx="7426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School : Sustainable Scientific Software School 2026 – </a:t>
            </a:r>
            <a:r>
              <a:rPr i="1" lang="fr" sz="1600">
                <a:solidFill>
                  <a:schemeClr val="lt1"/>
                </a:solidFill>
              </a:rPr>
              <a:t>January 2026</a:t>
            </a:r>
            <a:endParaRPr i="1"/>
          </a:p>
        </p:txBody>
      </p:sp>
      <p:sp>
        <p:nvSpPr>
          <p:cNvPr id="1026" name="Google Shape;1026;p78"/>
          <p:cNvSpPr txBox="1"/>
          <p:nvPr/>
        </p:nvSpPr>
        <p:spPr>
          <a:xfrm>
            <a:off x="534125" y="2915363"/>
            <a:ext cx="7877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2nd UNDARK School : The multi-messenger non-thermal universe – </a:t>
            </a:r>
            <a:r>
              <a:rPr i="1" lang="fr" sz="1600">
                <a:solidFill>
                  <a:schemeClr val="lt1"/>
                </a:solidFill>
              </a:rPr>
              <a:t>March 2026</a:t>
            </a:r>
            <a:endParaRPr i="1" sz="1600">
              <a:solidFill>
                <a:schemeClr val="lt1"/>
              </a:solidFill>
            </a:endParaRPr>
          </a:p>
        </p:txBody>
      </p:sp>
      <p:sp>
        <p:nvSpPr>
          <p:cNvPr id="1027" name="Google Shape;1027;p78"/>
          <p:cNvSpPr/>
          <p:nvPr/>
        </p:nvSpPr>
        <p:spPr>
          <a:xfrm>
            <a:off x="459301" y="3091126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028" name="Google Shape;1028;p78"/>
          <p:cNvSpPr/>
          <p:nvPr/>
        </p:nvSpPr>
        <p:spPr>
          <a:xfrm>
            <a:off x="427626" y="3992238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029" name="Google Shape;1029;p78"/>
          <p:cNvSpPr/>
          <p:nvPr/>
        </p:nvSpPr>
        <p:spPr>
          <a:xfrm>
            <a:off x="427626" y="4303413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030" name="Google Shape;1030;p78"/>
          <p:cNvSpPr txBox="1"/>
          <p:nvPr/>
        </p:nvSpPr>
        <p:spPr>
          <a:xfrm>
            <a:off x="238800" y="3425475"/>
            <a:ext cx="15060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</a:rPr>
              <a:t>Teaching</a:t>
            </a:r>
            <a:r>
              <a:rPr b="1" lang="fr" sz="1800">
                <a:solidFill>
                  <a:srgbClr val="FFFFFF"/>
                </a:solidFill>
              </a:rPr>
              <a:t>  </a:t>
            </a:r>
            <a:r>
              <a:rPr lang="fr" sz="1800">
                <a:solidFill>
                  <a:srgbClr val="FFFFFF"/>
                </a:solidFill>
              </a:rPr>
              <a:t> 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031" name="Google Shape;1031;p78"/>
          <p:cNvSpPr/>
          <p:nvPr/>
        </p:nvSpPr>
        <p:spPr>
          <a:xfrm>
            <a:off x="54425" y="3546225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032" name="Google Shape;1032;p78"/>
          <p:cNvSpPr txBox="1"/>
          <p:nvPr/>
        </p:nvSpPr>
        <p:spPr>
          <a:xfrm>
            <a:off x="562925" y="3823925"/>
            <a:ext cx="74262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Enseignement de TP d’informatique, 1ère année Licence Physique – </a:t>
            </a:r>
            <a:r>
              <a:rPr i="1" lang="fr" sz="1600">
                <a:solidFill>
                  <a:srgbClr val="FFFFFF"/>
                </a:solidFill>
              </a:rPr>
              <a:t>15 heures</a:t>
            </a:r>
            <a:r>
              <a:rPr i="1" lang="fr" sz="1600">
                <a:solidFill>
                  <a:srgbClr val="FFFFFF"/>
                </a:solidFill>
              </a:rPr>
              <a:t> </a:t>
            </a:r>
            <a:endParaRPr i="1" sz="1600">
              <a:solidFill>
                <a:srgbClr val="FFFFFF"/>
              </a:solidFill>
            </a:endParaRPr>
          </a:p>
        </p:txBody>
      </p:sp>
      <p:sp>
        <p:nvSpPr>
          <p:cNvPr id="1033" name="Google Shape;1033;p78"/>
          <p:cNvSpPr txBox="1"/>
          <p:nvPr/>
        </p:nvSpPr>
        <p:spPr>
          <a:xfrm>
            <a:off x="562925" y="4153125"/>
            <a:ext cx="7848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Enseignement de TP de mathématiques, 1ère année IUT spécialité GEII – </a:t>
            </a:r>
            <a:r>
              <a:rPr i="1" lang="fr" sz="1600">
                <a:solidFill>
                  <a:schemeClr val="lt1"/>
                </a:solidFill>
              </a:rPr>
              <a:t>14 heures</a:t>
            </a:r>
            <a:endParaRPr i="1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79"/>
          <p:cNvSpPr txBox="1"/>
          <p:nvPr/>
        </p:nvSpPr>
        <p:spPr>
          <a:xfrm>
            <a:off x="303063" y="79438"/>
            <a:ext cx="78771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</a:rPr>
              <a:t>Doctoral school (</a:t>
            </a:r>
            <a:r>
              <a:rPr lang="fr" sz="1600">
                <a:solidFill>
                  <a:schemeClr val="lt1"/>
                </a:solidFill>
              </a:rPr>
              <a:t>~ </a:t>
            </a:r>
            <a:r>
              <a:rPr b="1" lang="fr" sz="1800">
                <a:solidFill>
                  <a:srgbClr val="FFFFFF"/>
                </a:solidFill>
              </a:rPr>
              <a:t>120 h) 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039" name="Google Shape;1039;p79"/>
          <p:cNvSpPr/>
          <p:nvPr/>
        </p:nvSpPr>
        <p:spPr>
          <a:xfrm>
            <a:off x="58038" y="226588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040" name="Google Shape;1040;p79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041" name="Google Shape;1041;p79"/>
          <p:cNvSpPr txBox="1"/>
          <p:nvPr/>
        </p:nvSpPr>
        <p:spPr>
          <a:xfrm>
            <a:off x="553150" y="1719088"/>
            <a:ext cx="71319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MOOC Doctorat et poursuite de carrière/ PhD and career development (24h) </a:t>
            </a:r>
            <a:r>
              <a:rPr lang="fr" sz="1600">
                <a:solidFill>
                  <a:srgbClr val="FFFFFF"/>
                </a:solidFill>
              </a:rPr>
              <a:t> </a:t>
            </a:r>
            <a:r>
              <a:rPr b="1" lang="fr" sz="1600">
                <a:solidFill>
                  <a:srgbClr val="F6B26B"/>
                </a:solidFill>
              </a:rPr>
              <a:t> 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042" name="Google Shape;1042;p79"/>
          <p:cNvSpPr/>
          <p:nvPr/>
        </p:nvSpPr>
        <p:spPr>
          <a:xfrm>
            <a:off x="395526" y="1874351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043" name="Google Shape;1043;p79"/>
          <p:cNvSpPr/>
          <p:nvPr/>
        </p:nvSpPr>
        <p:spPr>
          <a:xfrm>
            <a:off x="395526" y="2177076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044" name="Google Shape;1044;p79"/>
          <p:cNvSpPr txBox="1"/>
          <p:nvPr/>
        </p:nvSpPr>
        <p:spPr>
          <a:xfrm>
            <a:off x="553150" y="2029988"/>
            <a:ext cx="8487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Encadrer efficacement des TD + TP  (16h)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045" name="Google Shape;1045;p79"/>
          <p:cNvSpPr/>
          <p:nvPr/>
        </p:nvSpPr>
        <p:spPr>
          <a:xfrm>
            <a:off x="395526" y="4359213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046" name="Google Shape;1046;p79"/>
          <p:cNvSpPr txBox="1"/>
          <p:nvPr/>
        </p:nvSpPr>
        <p:spPr>
          <a:xfrm>
            <a:off x="553150" y="4205025"/>
            <a:ext cx="86259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Outreach : </a:t>
            </a:r>
            <a:r>
              <a:rPr lang="fr" sz="1600">
                <a:solidFill>
                  <a:schemeClr val="lt1"/>
                </a:solidFill>
              </a:rPr>
              <a:t>Fête de la Science 2025, FIRST, Mercredi du LAPP, présentations Eutopia (10h)   </a:t>
            </a:r>
            <a:r>
              <a:rPr lang="fr" sz="1600">
                <a:solidFill>
                  <a:srgbClr val="FFFFFF"/>
                </a:solidFill>
              </a:rPr>
              <a:t> </a:t>
            </a:r>
            <a:r>
              <a:rPr b="1" lang="fr" sz="1800">
                <a:solidFill>
                  <a:srgbClr val="FFFFFF"/>
                </a:solidFill>
              </a:rPr>
              <a:t> </a:t>
            </a:r>
            <a:r>
              <a:rPr lang="fr" sz="1800">
                <a:solidFill>
                  <a:srgbClr val="FFFFFF"/>
                </a:solidFill>
              </a:rPr>
              <a:t> 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047" name="Google Shape;1047;p79"/>
          <p:cNvSpPr txBox="1"/>
          <p:nvPr/>
        </p:nvSpPr>
        <p:spPr>
          <a:xfrm>
            <a:off x="534975" y="2892513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Catégorie transversale (48h)</a:t>
            </a:r>
            <a:endParaRPr sz="1300">
              <a:solidFill>
                <a:schemeClr val="lt1"/>
              </a:solidFill>
            </a:endParaRPr>
          </a:p>
        </p:txBody>
      </p:sp>
      <p:cxnSp>
        <p:nvCxnSpPr>
          <p:cNvPr id="1048" name="Google Shape;1048;p79"/>
          <p:cNvCxnSpPr/>
          <p:nvPr/>
        </p:nvCxnSpPr>
        <p:spPr>
          <a:xfrm>
            <a:off x="166150" y="3108063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49" name="Google Shape;1049;p79"/>
          <p:cNvSpPr txBox="1"/>
          <p:nvPr/>
        </p:nvSpPr>
        <p:spPr>
          <a:xfrm>
            <a:off x="553150" y="1319675"/>
            <a:ext cx="368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Catégorie professionnelle (50h) </a:t>
            </a:r>
            <a:r>
              <a:rPr lang="fr" sz="1300">
                <a:solidFill>
                  <a:schemeClr val="lt1"/>
                </a:solidFill>
              </a:rPr>
              <a:t> </a:t>
            </a:r>
            <a:endParaRPr sz="1300">
              <a:solidFill>
                <a:schemeClr val="lt1"/>
              </a:solidFill>
            </a:endParaRPr>
          </a:p>
        </p:txBody>
      </p:sp>
      <p:cxnSp>
        <p:nvCxnSpPr>
          <p:cNvPr id="1050" name="Google Shape;1050;p79"/>
          <p:cNvCxnSpPr/>
          <p:nvPr/>
        </p:nvCxnSpPr>
        <p:spPr>
          <a:xfrm>
            <a:off x="166150" y="1535250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51" name="Google Shape;1051;p79"/>
          <p:cNvSpPr txBox="1"/>
          <p:nvPr/>
        </p:nvSpPr>
        <p:spPr>
          <a:xfrm>
            <a:off x="553150" y="2313350"/>
            <a:ext cx="4658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Career Development Day for PhD Students (10h)</a:t>
            </a:r>
            <a:endParaRPr/>
          </a:p>
        </p:txBody>
      </p:sp>
      <p:sp>
        <p:nvSpPr>
          <p:cNvPr id="1052" name="Google Shape;1052;p79"/>
          <p:cNvSpPr/>
          <p:nvPr/>
        </p:nvSpPr>
        <p:spPr>
          <a:xfrm>
            <a:off x="395526" y="2486526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053" name="Google Shape;1053;p79"/>
          <p:cNvSpPr/>
          <p:nvPr/>
        </p:nvSpPr>
        <p:spPr>
          <a:xfrm>
            <a:off x="395513" y="3430426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054" name="Google Shape;1054;p79"/>
          <p:cNvSpPr txBox="1"/>
          <p:nvPr/>
        </p:nvSpPr>
        <p:spPr>
          <a:xfrm>
            <a:off x="530188" y="3584850"/>
            <a:ext cx="6177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Journée de Rentrée des Doctorantes et doctorants 2025 (3h)</a:t>
            </a:r>
            <a:endParaRPr/>
          </a:p>
        </p:txBody>
      </p:sp>
      <p:sp>
        <p:nvSpPr>
          <p:cNvPr id="1055" name="Google Shape;1055;p79"/>
          <p:cNvSpPr/>
          <p:nvPr/>
        </p:nvSpPr>
        <p:spPr>
          <a:xfrm>
            <a:off x="395513" y="3735138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056" name="Google Shape;1056;p79"/>
          <p:cNvSpPr txBox="1"/>
          <p:nvPr/>
        </p:nvSpPr>
        <p:spPr>
          <a:xfrm>
            <a:off x="523288" y="3280113"/>
            <a:ext cx="8374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S'initier à la vulgarisation ; Raconter, expliquer, et partager sa recherche (20h) </a:t>
            </a:r>
            <a:endParaRPr/>
          </a:p>
        </p:txBody>
      </p:sp>
      <p:sp>
        <p:nvSpPr>
          <p:cNvPr id="1057" name="Google Shape;1057;p79"/>
          <p:cNvSpPr txBox="1"/>
          <p:nvPr/>
        </p:nvSpPr>
        <p:spPr>
          <a:xfrm>
            <a:off x="530188" y="3883275"/>
            <a:ext cx="6177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Éthique</a:t>
            </a:r>
            <a:r>
              <a:rPr lang="fr" sz="1600">
                <a:solidFill>
                  <a:schemeClr val="lt1"/>
                </a:solidFill>
              </a:rPr>
              <a:t> de la recherche</a:t>
            </a:r>
            <a:r>
              <a:rPr lang="fr" sz="1600">
                <a:solidFill>
                  <a:schemeClr val="lt1"/>
                </a:solidFill>
              </a:rPr>
              <a:t> (15h)</a:t>
            </a:r>
            <a:endParaRPr/>
          </a:p>
        </p:txBody>
      </p:sp>
      <p:sp>
        <p:nvSpPr>
          <p:cNvPr id="1058" name="Google Shape;1058;p79"/>
          <p:cNvSpPr/>
          <p:nvPr/>
        </p:nvSpPr>
        <p:spPr>
          <a:xfrm>
            <a:off x="395513" y="4036976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pic>
        <p:nvPicPr>
          <p:cNvPr id="1059" name="Google Shape;1059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6800" y="1357663"/>
            <a:ext cx="452938" cy="35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Google Shape;1060;p79"/>
          <p:cNvSpPr txBox="1"/>
          <p:nvPr/>
        </p:nvSpPr>
        <p:spPr>
          <a:xfrm>
            <a:off x="553150" y="744550"/>
            <a:ext cx="368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Catégorie professionnelle (~90h) </a:t>
            </a:r>
            <a:r>
              <a:rPr lang="fr" sz="1300">
                <a:solidFill>
                  <a:schemeClr val="lt1"/>
                </a:solidFill>
              </a:rPr>
              <a:t> </a:t>
            </a:r>
            <a:endParaRPr sz="1300">
              <a:solidFill>
                <a:schemeClr val="lt1"/>
              </a:solidFill>
            </a:endParaRPr>
          </a:p>
        </p:txBody>
      </p:sp>
      <p:cxnSp>
        <p:nvCxnSpPr>
          <p:cNvPr id="1061" name="Google Shape;1061;p79"/>
          <p:cNvCxnSpPr/>
          <p:nvPr/>
        </p:nvCxnSpPr>
        <p:spPr>
          <a:xfrm>
            <a:off x="166150" y="960125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062" name="Google Shape;1062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8475" y="782512"/>
            <a:ext cx="452938" cy="3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0400" y="2899788"/>
            <a:ext cx="452938" cy="35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80"/>
          <p:cNvSpPr txBox="1"/>
          <p:nvPr/>
        </p:nvSpPr>
        <p:spPr>
          <a:xfrm>
            <a:off x="434300" y="1938525"/>
            <a:ext cx="97443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4900">
                <a:solidFill>
                  <a:schemeClr val="lt1"/>
                </a:solidFill>
              </a:rPr>
              <a:t>Thank you for your attention !   </a:t>
            </a:r>
            <a:endParaRPr sz="4100">
              <a:solidFill>
                <a:schemeClr val="lt1"/>
              </a:solidFill>
            </a:endParaRPr>
          </a:p>
        </p:txBody>
      </p:sp>
      <p:sp>
        <p:nvSpPr>
          <p:cNvPr id="1069" name="Google Shape;1069;p80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81"/>
          <p:cNvSpPr txBox="1"/>
          <p:nvPr/>
        </p:nvSpPr>
        <p:spPr>
          <a:xfrm>
            <a:off x="2372650" y="2069650"/>
            <a:ext cx="4512000" cy="9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6600">
                <a:solidFill>
                  <a:srgbClr val="FFFFFF"/>
                </a:solidFill>
              </a:rPr>
              <a:t>BACK UP</a:t>
            </a:r>
            <a:r>
              <a:rPr b="1" lang="fr" sz="6600">
                <a:solidFill>
                  <a:srgbClr val="FFFFFF"/>
                </a:solidFill>
              </a:rPr>
              <a:t> </a:t>
            </a:r>
            <a:r>
              <a:rPr b="1" lang="fr" sz="6300">
                <a:solidFill>
                  <a:srgbClr val="FFFFFF"/>
                </a:solidFill>
              </a:rPr>
              <a:t>  </a:t>
            </a:r>
            <a:r>
              <a:rPr lang="fr" sz="4200">
                <a:solidFill>
                  <a:srgbClr val="FFFFFF"/>
                </a:solidFill>
              </a:rPr>
              <a:t>   </a:t>
            </a:r>
            <a:r>
              <a:rPr lang="fr" sz="1700">
                <a:solidFill>
                  <a:srgbClr val="FFFFFF"/>
                </a:solidFill>
              </a:rPr>
              <a:t> </a:t>
            </a:r>
            <a:endParaRPr sz="1700">
              <a:solidFill>
                <a:srgbClr val="FFFFFF"/>
              </a:solidFill>
            </a:endParaRPr>
          </a:p>
        </p:txBody>
      </p:sp>
      <p:sp>
        <p:nvSpPr>
          <p:cNvPr id="1075" name="Google Shape;1075;p81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Google Shape;1080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4891" y="1953075"/>
            <a:ext cx="3192333" cy="312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Google Shape;1081;p82"/>
          <p:cNvSpPr txBox="1"/>
          <p:nvPr/>
        </p:nvSpPr>
        <p:spPr>
          <a:xfrm>
            <a:off x="109075" y="63475"/>
            <a:ext cx="4538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</a:rPr>
              <a:t>Pulsars : good candidates for LIV</a:t>
            </a:r>
            <a:endParaRPr/>
          </a:p>
        </p:txBody>
      </p:sp>
      <p:pic>
        <p:nvPicPr>
          <p:cNvPr id="1082" name="Google Shape;1082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4500" y="982650"/>
            <a:ext cx="609200" cy="6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p82"/>
          <p:cNvSpPr txBox="1"/>
          <p:nvPr/>
        </p:nvSpPr>
        <p:spPr>
          <a:xfrm>
            <a:off x="5139825" y="1113788"/>
            <a:ext cx="3685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Periodic nature of pulsar  :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084" name="Google Shape;1084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70450" y="2233062"/>
            <a:ext cx="778700" cy="761423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82"/>
          <p:cNvSpPr txBox="1"/>
          <p:nvPr/>
        </p:nvSpPr>
        <p:spPr>
          <a:xfrm>
            <a:off x="4969400" y="2406013"/>
            <a:ext cx="4059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Galactic origin: 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1086" name="Google Shape;1086;p82"/>
          <p:cNvSpPr txBox="1"/>
          <p:nvPr/>
        </p:nvSpPr>
        <p:spPr>
          <a:xfrm>
            <a:off x="5188475" y="1884350"/>
            <a:ext cx="3566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Data accumulation for a long time 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087" name="Google Shape;1087;p82"/>
          <p:cNvSpPr txBox="1"/>
          <p:nvPr/>
        </p:nvSpPr>
        <p:spPr>
          <a:xfrm>
            <a:off x="5248450" y="3403825"/>
            <a:ext cx="3612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Pulsar counterbalance small distance with high variability</a:t>
            </a:r>
            <a:r>
              <a:rPr lang="fr" sz="1700">
                <a:solidFill>
                  <a:schemeClr val="lt1"/>
                </a:solidFill>
              </a:rPr>
              <a:t> </a:t>
            </a:r>
            <a:endParaRPr sz="1700">
              <a:solidFill>
                <a:schemeClr val="lt1"/>
              </a:solidFill>
            </a:endParaRPr>
          </a:p>
        </p:txBody>
      </p:sp>
      <p:pic>
        <p:nvPicPr>
          <p:cNvPr id="1088" name="Google Shape;1088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33488" y="3989279"/>
            <a:ext cx="778700" cy="761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55200" y="4311715"/>
            <a:ext cx="609201" cy="59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Google Shape;1090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7725" y="4219100"/>
            <a:ext cx="403725" cy="394769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82"/>
          <p:cNvSpPr txBox="1"/>
          <p:nvPr/>
        </p:nvSpPr>
        <p:spPr>
          <a:xfrm>
            <a:off x="5100450" y="4108475"/>
            <a:ext cx="3612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Combined pulsars analysis necessary to</a:t>
            </a:r>
            <a:r>
              <a:rPr lang="fr" sz="1700">
                <a:solidFill>
                  <a:schemeClr val="lt1"/>
                </a:solidFill>
              </a:rPr>
              <a:t> </a:t>
            </a:r>
            <a:r>
              <a:rPr lang="fr" sz="1500">
                <a:solidFill>
                  <a:schemeClr val="lt1"/>
                </a:solidFill>
              </a:rPr>
              <a:t>disentangle LIV (propagation effect)  from intrinsic effect</a:t>
            </a:r>
            <a:r>
              <a:rPr lang="fr" sz="1600">
                <a:solidFill>
                  <a:schemeClr val="lt1"/>
                </a:solidFill>
              </a:rPr>
              <a:t> </a:t>
            </a:r>
            <a:endParaRPr sz="1600">
              <a:solidFill>
                <a:schemeClr val="lt1"/>
              </a:solidFill>
            </a:endParaRPr>
          </a:p>
        </p:txBody>
      </p:sp>
      <p:pic>
        <p:nvPicPr>
          <p:cNvPr id="1092" name="Google Shape;1092;p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08100" y="218900"/>
            <a:ext cx="3257324" cy="7310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93" name="Google Shape;1093;p82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094" name="Google Shape;1094;p82"/>
          <p:cNvSpPr txBox="1"/>
          <p:nvPr/>
        </p:nvSpPr>
        <p:spPr>
          <a:xfrm>
            <a:off x="5123150" y="1537575"/>
            <a:ext cx="3752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 Deterministic and almost stable variability</a:t>
            </a:r>
            <a:r>
              <a:rPr lang="fr">
                <a:solidFill>
                  <a:schemeClr val="lt1"/>
                </a:solidFill>
              </a:rPr>
              <a:t> </a:t>
            </a:r>
            <a:endParaRPr/>
          </a:p>
        </p:txBody>
      </p:sp>
      <p:sp>
        <p:nvSpPr>
          <p:cNvPr id="1095" name="Google Shape;1095;p82"/>
          <p:cNvSpPr/>
          <p:nvPr/>
        </p:nvSpPr>
        <p:spPr>
          <a:xfrm>
            <a:off x="5029175" y="2010350"/>
            <a:ext cx="159300" cy="1635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096" name="Google Shape;1096;p82"/>
          <p:cNvSpPr/>
          <p:nvPr/>
        </p:nvSpPr>
        <p:spPr>
          <a:xfrm>
            <a:off x="5029175" y="1663575"/>
            <a:ext cx="159300" cy="1635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097" name="Google Shape;1097;p82"/>
          <p:cNvSpPr txBox="1"/>
          <p:nvPr/>
        </p:nvSpPr>
        <p:spPr>
          <a:xfrm>
            <a:off x="5237363" y="2821513"/>
            <a:ext cx="4313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Avoids cosmological effect on the time lag propagation (better model independence)  </a:t>
            </a:r>
            <a:endParaRPr/>
          </a:p>
        </p:txBody>
      </p:sp>
      <p:sp>
        <p:nvSpPr>
          <p:cNvPr id="1098" name="Google Shape;1098;p82"/>
          <p:cNvSpPr/>
          <p:nvPr/>
        </p:nvSpPr>
        <p:spPr>
          <a:xfrm>
            <a:off x="5029163" y="2949025"/>
            <a:ext cx="159300" cy="1635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099" name="Google Shape;1099;p82"/>
          <p:cNvSpPr/>
          <p:nvPr/>
        </p:nvSpPr>
        <p:spPr>
          <a:xfrm>
            <a:off x="5029163" y="3528750"/>
            <a:ext cx="159300" cy="1635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pic>
        <p:nvPicPr>
          <p:cNvPr id="1100" name="Google Shape;1100;p82"/>
          <p:cNvPicPr preferRelativeResize="0"/>
          <p:nvPr/>
        </p:nvPicPr>
        <p:blipFill rotWithShape="1">
          <a:blip r:embed="rId8">
            <a:alphaModFix/>
          </a:blip>
          <a:srcRect b="0" l="2162" r="0" t="6393"/>
          <a:stretch/>
        </p:blipFill>
        <p:spPr>
          <a:xfrm>
            <a:off x="237925" y="556063"/>
            <a:ext cx="1658825" cy="123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" name="Google Shape;1105;p83" title="meeting_padova_pulsar_only_delay_0.01_page-0001.jpg"/>
          <p:cNvPicPr preferRelativeResize="0"/>
          <p:nvPr/>
        </p:nvPicPr>
        <p:blipFill rotWithShape="1">
          <a:blip r:embed="rId4">
            <a:alphaModFix/>
          </a:blip>
          <a:srcRect b="0" l="0" r="6994" t="9330"/>
          <a:stretch/>
        </p:blipFill>
        <p:spPr>
          <a:xfrm>
            <a:off x="261300" y="758775"/>
            <a:ext cx="4433174" cy="3241291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p83"/>
          <p:cNvSpPr txBox="1"/>
          <p:nvPr/>
        </p:nvSpPr>
        <p:spPr>
          <a:xfrm>
            <a:off x="151275" y="84600"/>
            <a:ext cx="4543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</a:rPr>
              <a:t>Best pulsar candidates to probe LIV</a:t>
            </a:r>
            <a:endParaRPr/>
          </a:p>
        </p:txBody>
      </p:sp>
      <p:pic>
        <p:nvPicPr>
          <p:cNvPr id="1107" name="Google Shape;1107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2750" y="4105975"/>
            <a:ext cx="2999999" cy="673318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08" name="Google Shape;1108;p83"/>
          <p:cNvSpPr txBox="1"/>
          <p:nvPr/>
        </p:nvSpPr>
        <p:spPr>
          <a:xfrm>
            <a:off x="5313600" y="1197825"/>
            <a:ext cx="3484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one of the energy photons is zero :   ∆E= E-E</a:t>
            </a:r>
            <a:r>
              <a:rPr baseline="-25000" lang="fr" sz="1600">
                <a:solidFill>
                  <a:schemeClr val="lt1"/>
                </a:solidFill>
              </a:rPr>
              <a:t>0</a:t>
            </a:r>
            <a:r>
              <a:rPr lang="fr" sz="1600">
                <a:solidFill>
                  <a:schemeClr val="lt1"/>
                </a:solidFill>
              </a:rPr>
              <a:t> with E</a:t>
            </a:r>
            <a:r>
              <a:rPr baseline="-25000" lang="fr" sz="1600">
                <a:solidFill>
                  <a:schemeClr val="lt1"/>
                </a:solidFill>
              </a:rPr>
              <a:t>0</a:t>
            </a:r>
            <a:r>
              <a:rPr lang="fr" sz="1600">
                <a:solidFill>
                  <a:schemeClr val="lt1"/>
                </a:solidFill>
              </a:rPr>
              <a:t> =0 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109" name="Google Shape;1109;p83"/>
          <p:cNvSpPr txBox="1"/>
          <p:nvPr/>
        </p:nvSpPr>
        <p:spPr>
          <a:xfrm>
            <a:off x="5408600" y="4057825"/>
            <a:ext cx="3484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This plot doesn’t take into account the statistics for each pulsars </a:t>
            </a:r>
            <a:endParaRPr sz="1000"/>
          </a:p>
        </p:txBody>
      </p:sp>
      <p:sp>
        <p:nvSpPr>
          <p:cNvPr id="1110" name="Google Shape;1110;p83"/>
          <p:cNvSpPr txBox="1"/>
          <p:nvPr/>
        </p:nvSpPr>
        <p:spPr>
          <a:xfrm>
            <a:off x="5067075" y="697450"/>
            <a:ext cx="164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lt1"/>
                </a:solidFill>
              </a:rPr>
              <a:t>Assumptions</a:t>
            </a:r>
            <a:r>
              <a:rPr lang="fr" sz="1600">
                <a:solidFill>
                  <a:schemeClr val="lt1"/>
                </a:solidFill>
              </a:rPr>
              <a:t> : </a:t>
            </a:r>
            <a:endParaRPr/>
          </a:p>
        </p:txBody>
      </p:sp>
      <p:sp>
        <p:nvSpPr>
          <p:cNvPr id="1111" name="Google Shape;1111;p83"/>
          <p:cNvSpPr txBox="1"/>
          <p:nvPr/>
        </p:nvSpPr>
        <p:spPr>
          <a:xfrm>
            <a:off x="5348250" y="1864663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First order hypothesis : n=1</a:t>
            </a:r>
            <a:endParaRPr/>
          </a:p>
        </p:txBody>
      </p:sp>
      <p:sp>
        <p:nvSpPr>
          <p:cNvPr id="1112" name="Google Shape;1112;p83"/>
          <p:cNvSpPr/>
          <p:nvPr/>
        </p:nvSpPr>
        <p:spPr>
          <a:xfrm>
            <a:off x="4962050" y="831250"/>
            <a:ext cx="159300" cy="1635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cxnSp>
        <p:nvCxnSpPr>
          <p:cNvPr id="1113" name="Google Shape;1113;p83"/>
          <p:cNvCxnSpPr/>
          <p:nvPr/>
        </p:nvCxnSpPr>
        <p:spPr>
          <a:xfrm flipH="1" rot="10800000">
            <a:off x="4898700" y="1444775"/>
            <a:ext cx="414900" cy="4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14" name="Google Shape;1114;p83"/>
          <p:cNvCxnSpPr/>
          <p:nvPr/>
        </p:nvCxnSpPr>
        <p:spPr>
          <a:xfrm flipH="1" rot="10800000">
            <a:off x="4889800" y="2077988"/>
            <a:ext cx="414900" cy="4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15" name="Google Shape;1115;p83"/>
          <p:cNvSpPr txBox="1"/>
          <p:nvPr/>
        </p:nvSpPr>
        <p:spPr>
          <a:xfrm>
            <a:off x="5223150" y="3760625"/>
            <a:ext cx="164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lt1"/>
                </a:solidFill>
              </a:rPr>
              <a:t>Limitation</a:t>
            </a:r>
            <a:r>
              <a:rPr lang="fr" sz="1600">
                <a:solidFill>
                  <a:schemeClr val="lt1"/>
                </a:solidFill>
              </a:rPr>
              <a:t> : </a:t>
            </a:r>
            <a:endParaRPr/>
          </a:p>
        </p:txBody>
      </p:sp>
      <p:sp>
        <p:nvSpPr>
          <p:cNvPr id="1116" name="Google Shape;1116;p83"/>
          <p:cNvSpPr/>
          <p:nvPr/>
        </p:nvSpPr>
        <p:spPr>
          <a:xfrm>
            <a:off x="5024400" y="3894425"/>
            <a:ext cx="159300" cy="1635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cxnSp>
        <p:nvCxnSpPr>
          <p:cNvPr id="1117" name="Google Shape;1117;p83"/>
          <p:cNvCxnSpPr/>
          <p:nvPr/>
        </p:nvCxnSpPr>
        <p:spPr>
          <a:xfrm flipH="1" rot="10800000">
            <a:off x="5022400" y="4281025"/>
            <a:ext cx="414900" cy="4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18" name="Google Shape;1118;p83"/>
          <p:cNvCxnSpPr/>
          <p:nvPr/>
        </p:nvCxnSpPr>
        <p:spPr>
          <a:xfrm flipH="1" rot="10800000">
            <a:off x="4876150" y="3070813"/>
            <a:ext cx="414900" cy="4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19" name="Google Shape;1119;p83"/>
          <p:cNvSpPr txBox="1"/>
          <p:nvPr/>
        </p:nvSpPr>
        <p:spPr>
          <a:xfrm>
            <a:off x="5291050" y="2861413"/>
            <a:ext cx="39264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Rotation period multiplied by 0.01 : represents in first approximation the position error at high energy of Crab peak P1 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1120" name="Google Shape;1120;p83"/>
          <p:cNvSpPr txBox="1"/>
          <p:nvPr>
            <p:ph idx="12" type="sldNum"/>
          </p:nvPr>
        </p:nvSpPr>
        <p:spPr>
          <a:xfrm>
            <a:off x="4844400" y="4385700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1121" name="Google Shape;1121;p83"/>
          <p:cNvCxnSpPr/>
          <p:nvPr/>
        </p:nvCxnSpPr>
        <p:spPr>
          <a:xfrm flipH="1" rot="10800000">
            <a:off x="4889800" y="2545463"/>
            <a:ext cx="414900" cy="4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22" name="Google Shape;1122;p83"/>
          <p:cNvSpPr txBox="1"/>
          <p:nvPr/>
        </p:nvSpPr>
        <p:spPr>
          <a:xfrm>
            <a:off x="5401800" y="2354763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E</a:t>
            </a:r>
            <a:r>
              <a:rPr baseline="-25000" lang="fr" sz="1600">
                <a:solidFill>
                  <a:schemeClr val="lt1"/>
                </a:solidFill>
              </a:rPr>
              <a:t>LIV,1</a:t>
            </a:r>
            <a:r>
              <a:rPr lang="fr" sz="1600">
                <a:solidFill>
                  <a:schemeClr val="lt1"/>
                </a:solidFill>
              </a:rPr>
              <a:t> ≈ E</a:t>
            </a:r>
            <a:r>
              <a:rPr baseline="-25000" lang="fr" sz="1600">
                <a:solidFill>
                  <a:schemeClr val="lt1"/>
                </a:solidFill>
              </a:rPr>
              <a:t>Planck</a:t>
            </a:r>
            <a:r>
              <a:rPr lang="fr" sz="1600">
                <a:solidFill>
                  <a:schemeClr val="lt1"/>
                </a:solidFill>
              </a:rPr>
              <a:t> ≈ 10</a:t>
            </a:r>
            <a:r>
              <a:rPr baseline="30000" lang="fr" sz="1600">
                <a:solidFill>
                  <a:schemeClr val="lt1"/>
                </a:solidFill>
              </a:rPr>
              <a:t>19</a:t>
            </a:r>
            <a:r>
              <a:rPr lang="fr" sz="1600">
                <a:solidFill>
                  <a:schemeClr val="lt1"/>
                </a:solidFill>
              </a:rPr>
              <a:t> GeV 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" name="Google Shape;1127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7675" y="2716450"/>
            <a:ext cx="4810876" cy="230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225" y="243053"/>
            <a:ext cx="4862248" cy="2357351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84"/>
          <p:cNvSpPr txBox="1"/>
          <p:nvPr/>
        </p:nvSpPr>
        <p:spPr>
          <a:xfrm>
            <a:off x="3820788" y="2508725"/>
            <a:ext cx="7512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</a:rPr>
              <a:t>[55,75]   </a:t>
            </a:r>
            <a:r>
              <a:rPr lang="fr" sz="3800">
                <a:solidFill>
                  <a:schemeClr val="dk1"/>
                </a:solidFill>
              </a:rPr>
              <a:t>   </a:t>
            </a:r>
            <a:r>
              <a:rPr lang="fr" sz="1300">
                <a:solidFill>
                  <a:schemeClr val="dk1"/>
                </a:solidFill>
              </a:rPr>
              <a:t> 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130" name="Google Shape;1130;p84"/>
          <p:cNvSpPr txBox="1"/>
          <p:nvPr/>
        </p:nvSpPr>
        <p:spPr>
          <a:xfrm>
            <a:off x="220188" y="44050"/>
            <a:ext cx="7512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</a:rPr>
              <a:t>[35,55]   </a:t>
            </a:r>
            <a:r>
              <a:rPr lang="fr" sz="3800">
                <a:solidFill>
                  <a:schemeClr val="dk1"/>
                </a:solidFill>
              </a:rPr>
              <a:t>   </a:t>
            </a:r>
            <a:r>
              <a:rPr lang="fr" sz="1300">
                <a:solidFill>
                  <a:schemeClr val="dk1"/>
                </a:solidFill>
              </a:rPr>
              <a:t> 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131" name="Google Shape;1131;p84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85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37" name="Google Shape;1137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700" y="1604605"/>
            <a:ext cx="8776775" cy="193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85"/>
          <p:cNvSpPr/>
          <p:nvPr/>
        </p:nvSpPr>
        <p:spPr>
          <a:xfrm>
            <a:off x="392100" y="3131600"/>
            <a:ext cx="3686100" cy="329100"/>
          </a:xfrm>
          <a:prstGeom prst="ellipse">
            <a:avLst/>
          </a:prstGeom>
          <a:noFill/>
          <a:ln cap="flat" cmpd="sng" w="25350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1200" lIns="81200" spcFirstLastPara="1" rIns="81200" wrap="square" tIns="81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43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86"/>
          <p:cNvSpPr txBox="1"/>
          <p:nvPr/>
        </p:nvSpPr>
        <p:spPr>
          <a:xfrm>
            <a:off x="48471" y="2278513"/>
            <a:ext cx="18819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78725" lIns="78725" spcFirstLastPara="1" rIns="78725" wrap="square" tIns="78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20">
                <a:solidFill>
                  <a:schemeClr val="lt1"/>
                </a:solidFill>
              </a:rPr>
              <a:t>Event detection</a:t>
            </a:r>
            <a:endParaRPr sz="1120">
              <a:solidFill>
                <a:schemeClr val="lt1"/>
              </a:solidFill>
            </a:endParaRPr>
          </a:p>
        </p:txBody>
      </p:sp>
      <p:cxnSp>
        <p:nvCxnSpPr>
          <p:cNvPr id="1144" name="Google Shape;1144;p86"/>
          <p:cNvCxnSpPr/>
          <p:nvPr/>
        </p:nvCxnSpPr>
        <p:spPr>
          <a:xfrm flipH="1" rot="10800000">
            <a:off x="1751874" y="4589638"/>
            <a:ext cx="1783200" cy="14100"/>
          </a:xfrm>
          <a:prstGeom prst="straightConnector1">
            <a:avLst/>
          </a:prstGeom>
          <a:noFill/>
          <a:ln cap="flat" cmpd="sng" w="82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145" name="Google Shape;1145;p86"/>
          <p:cNvSpPr txBox="1"/>
          <p:nvPr/>
        </p:nvSpPr>
        <p:spPr>
          <a:xfrm>
            <a:off x="2163719" y="4253207"/>
            <a:ext cx="17832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78725" lIns="78725" spcFirstLastPara="1" rIns="78725" wrap="square" tIns="78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61">
                <a:solidFill>
                  <a:schemeClr val="lt1"/>
                </a:solidFill>
              </a:rPr>
              <a:t>virtual impact point</a:t>
            </a:r>
            <a:endParaRPr sz="861">
              <a:solidFill>
                <a:schemeClr val="lt1"/>
              </a:solidFill>
            </a:endParaRPr>
          </a:p>
        </p:txBody>
      </p:sp>
      <p:cxnSp>
        <p:nvCxnSpPr>
          <p:cNvPr id="1146" name="Google Shape;1146;p86"/>
          <p:cNvCxnSpPr/>
          <p:nvPr/>
        </p:nvCxnSpPr>
        <p:spPr>
          <a:xfrm flipH="1" rot="10800000">
            <a:off x="1826000" y="2059275"/>
            <a:ext cx="1024500" cy="2747100"/>
          </a:xfrm>
          <a:prstGeom prst="straightConnector1">
            <a:avLst/>
          </a:prstGeom>
          <a:noFill/>
          <a:ln cap="flat" cmpd="sng" w="82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147" name="Google Shape;1147;p86"/>
          <p:cNvSpPr/>
          <p:nvPr/>
        </p:nvSpPr>
        <p:spPr>
          <a:xfrm>
            <a:off x="2785248" y="1891569"/>
            <a:ext cx="164100" cy="142500"/>
          </a:xfrm>
          <a:prstGeom prst="ellipse">
            <a:avLst/>
          </a:prstGeom>
          <a:solidFill>
            <a:srgbClr val="00E4D8"/>
          </a:solidFill>
          <a:ln cap="flat" cmpd="sng" w="8200">
            <a:solidFill>
              <a:srgbClr val="00E4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8725" lIns="78725" spcFirstLastPara="1" rIns="78725" wrap="square" tIns="78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6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48" name="Google Shape;1148;p86"/>
          <p:cNvSpPr txBox="1"/>
          <p:nvPr/>
        </p:nvSpPr>
        <p:spPr>
          <a:xfrm>
            <a:off x="2324508" y="1559600"/>
            <a:ext cx="15549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78725" lIns="78725" spcFirstLastPara="1" rIns="78725" wrap="square" tIns="78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775">
                <a:solidFill>
                  <a:srgbClr val="00E4D8"/>
                </a:solidFill>
                <a:latin typeface="Lato"/>
                <a:ea typeface="Lato"/>
                <a:cs typeface="Lato"/>
                <a:sym typeface="Lato"/>
              </a:rPr>
              <a:t>Incoming particle </a:t>
            </a:r>
            <a:endParaRPr sz="775">
              <a:solidFill>
                <a:srgbClr val="00E4D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75">
              <a:solidFill>
                <a:srgbClr val="F5F5F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49" name="Google Shape;1149;p86" title="Design_sans_titre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371045">
            <a:off x="2361156" y="2029300"/>
            <a:ext cx="564619" cy="1130822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86"/>
          <p:cNvSpPr/>
          <p:nvPr/>
        </p:nvSpPr>
        <p:spPr>
          <a:xfrm rot="698248">
            <a:off x="1351633" y="3057236"/>
            <a:ext cx="660572" cy="690840"/>
          </a:xfrm>
          <a:custGeom>
            <a:rect b="b" l="l" r="r" t="t"/>
            <a:pathLst>
              <a:path extrusionOk="0" h="32091" w="30685">
                <a:moveTo>
                  <a:pt x="30685" y="0"/>
                </a:moveTo>
                <a:cubicBezTo>
                  <a:pt x="28149" y="1690"/>
                  <a:pt x="25130" y="3345"/>
                  <a:pt x="23909" y="6137"/>
                </a:cubicBezTo>
                <a:cubicBezTo>
                  <a:pt x="22341" y="9721"/>
                  <a:pt x="24545" y="14517"/>
                  <a:pt x="22374" y="17771"/>
                </a:cubicBezTo>
                <a:cubicBezTo>
                  <a:pt x="19379" y="22259"/>
                  <a:pt x="11422" y="19093"/>
                  <a:pt x="6648" y="21607"/>
                </a:cubicBezTo>
                <a:cubicBezTo>
                  <a:pt x="2987" y="23535"/>
                  <a:pt x="3390" y="29719"/>
                  <a:pt x="0" y="32091"/>
                </a:cubicBezTo>
              </a:path>
            </a:pathLst>
          </a:custGeom>
          <a:noFill/>
          <a:ln cap="flat" cmpd="sng" w="820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1151" name="Google Shape;1151;p86"/>
          <p:cNvSpPr txBox="1"/>
          <p:nvPr/>
        </p:nvSpPr>
        <p:spPr>
          <a:xfrm>
            <a:off x="1399884" y="2904204"/>
            <a:ext cx="1280100" cy="1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78725" lIns="78725" spcFirstLastPara="1" rIns="78725" wrap="square" tIns="78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775">
                <a:solidFill>
                  <a:srgbClr val="00E4D8"/>
                </a:solidFill>
                <a:latin typeface="Lato"/>
                <a:ea typeface="Lato"/>
                <a:cs typeface="Lato"/>
                <a:sym typeface="Lato"/>
              </a:rPr>
              <a:t>Cherenkov light</a:t>
            </a:r>
            <a:endParaRPr sz="775">
              <a:solidFill>
                <a:srgbClr val="00E4D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75">
              <a:solidFill>
                <a:srgbClr val="F5F5F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2" name="Google Shape;1152;p86"/>
          <p:cNvSpPr txBox="1"/>
          <p:nvPr/>
        </p:nvSpPr>
        <p:spPr>
          <a:xfrm>
            <a:off x="3466450" y="766311"/>
            <a:ext cx="18819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78725" lIns="78725" spcFirstLastPara="1" rIns="78725" wrap="square" tIns="78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20">
                <a:solidFill>
                  <a:schemeClr val="lt1"/>
                </a:solidFill>
              </a:rPr>
              <a:t>40 snapshots </a:t>
            </a:r>
            <a:endParaRPr sz="1120">
              <a:solidFill>
                <a:schemeClr val="lt1"/>
              </a:solidFill>
            </a:endParaRPr>
          </a:p>
        </p:txBody>
      </p:sp>
      <p:sp>
        <p:nvSpPr>
          <p:cNvPr id="1153" name="Google Shape;1153;p86"/>
          <p:cNvSpPr txBox="1"/>
          <p:nvPr/>
        </p:nvSpPr>
        <p:spPr>
          <a:xfrm>
            <a:off x="1214882" y="2602888"/>
            <a:ext cx="715500" cy="1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87975" lIns="87975" spcFirstLastPara="1" rIns="87975" wrap="square" tIns="879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674">
                <a:solidFill>
                  <a:schemeClr val="lt1"/>
                </a:solidFill>
              </a:rPr>
              <a:t>Camera</a:t>
            </a:r>
            <a:endParaRPr sz="674">
              <a:solidFill>
                <a:schemeClr val="lt1"/>
              </a:solidFill>
            </a:endParaRPr>
          </a:p>
        </p:txBody>
      </p:sp>
      <p:sp>
        <p:nvSpPr>
          <p:cNvPr id="1154" name="Google Shape;1154;p86"/>
          <p:cNvSpPr txBox="1"/>
          <p:nvPr/>
        </p:nvSpPr>
        <p:spPr>
          <a:xfrm>
            <a:off x="125575" y="3225373"/>
            <a:ext cx="715500" cy="1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87975" lIns="87975" spcFirstLastPara="1" rIns="87975" wrap="square" tIns="879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674">
                <a:solidFill>
                  <a:schemeClr val="lt1"/>
                </a:solidFill>
              </a:rPr>
              <a:t>Mirror</a:t>
            </a:r>
            <a:endParaRPr sz="674">
              <a:solidFill>
                <a:schemeClr val="lt1"/>
              </a:solidFill>
            </a:endParaRPr>
          </a:p>
        </p:txBody>
      </p:sp>
      <p:sp>
        <p:nvSpPr>
          <p:cNvPr id="1155" name="Google Shape;1155;p86"/>
          <p:cNvSpPr/>
          <p:nvPr/>
        </p:nvSpPr>
        <p:spPr>
          <a:xfrm>
            <a:off x="1214876" y="2684525"/>
            <a:ext cx="2412891" cy="809912"/>
          </a:xfrm>
          <a:custGeom>
            <a:rect b="b" l="l" r="r" t="t"/>
            <a:pathLst>
              <a:path extrusionOk="0" h="33778" w="108408">
                <a:moveTo>
                  <a:pt x="0" y="6918"/>
                </a:moveTo>
                <a:cubicBezTo>
                  <a:pt x="10443" y="322"/>
                  <a:pt x="26644" y="-3076"/>
                  <a:pt x="36922" y="3775"/>
                </a:cubicBezTo>
                <a:cubicBezTo>
                  <a:pt x="48407" y="11431"/>
                  <a:pt x="54553" y="26451"/>
                  <a:pt x="67166" y="32056"/>
                </a:cubicBezTo>
                <a:cubicBezTo>
                  <a:pt x="81460" y="38409"/>
                  <a:pt x="108408" y="25309"/>
                  <a:pt x="108408" y="9667"/>
                </a:cubicBezTo>
              </a:path>
            </a:pathLst>
          </a:custGeom>
          <a:noFill/>
          <a:ln cap="flat" cmpd="sng" w="9175">
            <a:solidFill>
              <a:schemeClr val="dk2"/>
            </a:solidFill>
            <a:prstDash val="dot"/>
            <a:round/>
            <a:headEnd len="med" w="med" type="none"/>
            <a:tailEnd len="med" w="med" type="stealth"/>
          </a:ln>
        </p:spPr>
      </p:sp>
      <p:sp>
        <p:nvSpPr>
          <p:cNvPr id="1156" name="Google Shape;1156;p86"/>
          <p:cNvSpPr txBox="1"/>
          <p:nvPr/>
        </p:nvSpPr>
        <p:spPr>
          <a:xfrm>
            <a:off x="5171750" y="4264825"/>
            <a:ext cx="520500" cy="1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7" name="Google Shape;1157;p86"/>
          <p:cNvSpPr txBox="1"/>
          <p:nvPr/>
        </p:nvSpPr>
        <p:spPr>
          <a:xfrm>
            <a:off x="7112000" y="3494425"/>
            <a:ext cx="17016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HIllas parameters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8" name="Google Shape;1158;p86"/>
          <p:cNvSpPr txBox="1"/>
          <p:nvPr/>
        </p:nvSpPr>
        <p:spPr>
          <a:xfrm>
            <a:off x="5069425" y="4351750"/>
            <a:ext cx="1701600" cy="3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</a:rPr>
              <a:t>Machine learning algorithm</a:t>
            </a:r>
            <a:endParaRPr sz="1300">
              <a:solidFill>
                <a:schemeClr val="lt1"/>
              </a:solidFill>
            </a:endParaRPr>
          </a:p>
        </p:txBody>
      </p:sp>
      <p:cxnSp>
        <p:nvCxnSpPr>
          <p:cNvPr id="1159" name="Google Shape;1159;p86"/>
          <p:cNvCxnSpPr>
            <a:endCxn id="1160" idx="3"/>
          </p:cNvCxnSpPr>
          <p:nvPr/>
        </p:nvCxnSpPr>
        <p:spPr>
          <a:xfrm rot="10800000">
            <a:off x="6791750" y="4643925"/>
            <a:ext cx="413700" cy="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161" name="Google Shape;1161;p86"/>
          <p:cNvSpPr txBox="1"/>
          <p:nvPr/>
        </p:nvSpPr>
        <p:spPr>
          <a:xfrm>
            <a:off x="7057625" y="4348700"/>
            <a:ext cx="12801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D53333"/>
              </a:buClr>
              <a:buSzPts val="1100"/>
              <a:buFont typeface="Lato"/>
              <a:buChar char="●"/>
            </a:pPr>
            <a:r>
              <a:rPr lang="fr" sz="1100">
                <a:solidFill>
                  <a:srgbClr val="D53333"/>
                </a:solidFill>
                <a:latin typeface="Lato"/>
                <a:ea typeface="Lato"/>
                <a:cs typeface="Lato"/>
                <a:sym typeface="Lato"/>
              </a:rPr>
              <a:t>Energy </a:t>
            </a:r>
            <a:endParaRPr sz="1100">
              <a:solidFill>
                <a:srgbClr val="D5333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D53333"/>
              </a:buClr>
              <a:buSzPts val="1100"/>
              <a:buFont typeface="Lato"/>
              <a:buChar char="●"/>
            </a:pPr>
            <a:r>
              <a:rPr lang="fr" sz="1100">
                <a:solidFill>
                  <a:srgbClr val="D53333"/>
                </a:solidFill>
                <a:latin typeface="Lato"/>
                <a:ea typeface="Lato"/>
                <a:cs typeface="Lato"/>
                <a:sym typeface="Lato"/>
              </a:rPr>
              <a:t>Class </a:t>
            </a:r>
            <a:endParaRPr sz="1100">
              <a:solidFill>
                <a:srgbClr val="D5333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D5333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60" name="Google Shape;1160;p86"/>
          <p:cNvSpPr/>
          <p:nvPr/>
        </p:nvSpPr>
        <p:spPr>
          <a:xfrm>
            <a:off x="5090150" y="4307175"/>
            <a:ext cx="1701600" cy="673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62" name="Google Shape;1162;p86"/>
          <p:cNvCxnSpPr>
            <a:stCxn id="1163" idx="1"/>
            <a:endCxn id="1160" idx="1"/>
          </p:cNvCxnSpPr>
          <p:nvPr/>
        </p:nvCxnSpPr>
        <p:spPr>
          <a:xfrm>
            <a:off x="4558674" y="3465440"/>
            <a:ext cx="531600" cy="1178400"/>
          </a:xfrm>
          <a:prstGeom prst="curvedConnector3">
            <a:avLst>
              <a:gd fmla="val -44794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1164" name="Google Shape;1164;p86"/>
          <p:cNvSpPr txBox="1"/>
          <p:nvPr/>
        </p:nvSpPr>
        <p:spPr>
          <a:xfrm>
            <a:off x="1780350" y="258125"/>
            <a:ext cx="55833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00E4D8"/>
                </a:solidFill>
              </a:rPr>
              <a:t>Event reconstruction</a:t>
            </a:r>
            <a:endParaRPr b="1" sz="1600">
              <a:solidFill>
                <a:srgbClr val="00E4D8"/>
              </a:solidFill>
            </a:endParaRPr>
          </a:p>
        </p:txBody>
      </p:sp>
      <p:sp>
        <p:nvSpPr>
          <p:cNvPr id="1165" name="Google Shape;1165;p86"/>
          <p:cNvSpPr txBox="1"/>
          <p:nvPr/>
        </p:nvSpPr>
        <p:spPr>
          <a:xfrm>
            <a:off x="5057225" y="638561"/>
            <a:ext cx="18819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78725" lIns="78725" spcFirstLastPara="1" rIns="78725" wrap="square" tIns="78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20">
                <a:solidFill>
                  <a:schemeClr val="lt1"/>
                </a:solidFill>
              </a:rPr>
              <a:t>Calibration + Integration</a:t>
            </a:r>
            <a:endParaRPr sz="1120">
              <a:solidFill>
                <a:schemeClr val="lt1"/>
              </a:solidFill>
            </a:endParaRPr>
          </a:p>
        </p:txBody>
      </p:sp>
      <p:sp>
        <p:nvSpPr>
          <p:cNvPr id="1166" name="Google Shape;1166;p86"/>
          <p:cNvSpPr txBox="1"/>
          <p:nvPr/>
        </p:nvSpPr>
        <p:spPr>
          <a:xfrm>
            <a:off x="7848925" y="597786"/>
            <a:ext cx="18819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78725" lIns="78725" spcFirstLastPara="1" rIns="78725" wrap="square" tIns="78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20">
                <a:solidFill>
                  <a:schemeClr val="lt1"/>
                </a:solidFill>
              </a:rPr>
              <a:t>Cleaning</a:t>
            </a:r>
            <a:endParaRPr sz="1120">
              <a:solidFill>
                <a:schemeClr val="lt1"/>
              </a:solidFill>
            </a:endParaRPr>
          </a:p>
        </p:txBody>
      </p:sp>
      <p:cxnSp>
        <p:nvCxnSpPr>
          <p:cNvPr id="1167" name="Google Shape;1167;p86"/>
          <p:cNvCxnSpPr/>
          <p:nvPr/>
        </p:nvCxnSpPr>
        <p:spPr>
          <a:xfrm>
            <a:off x="6683550" y="1871463"/>
            <a:ext cx="554400" cy="2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68" name="Google Shape;1168;p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69" name="Google Shape;1169;p86" title="lst_clea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90175" y="2684532"/>
            <a:ext cx="1881900" cy="20274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0" name="Google Shape;1170;p86"/>
          <p:cNvCxnSpPr/>
          <p:nvPr/>
        </p:nvCxnSpPr>
        <p:spPr>
          <a:xfrm flipH="1">
            <a:off x="6452925" y="2455325"/>
            <a:ext cx="891900" cy="770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171" name="Google Shape;1171;p86"/>
          <p:cNvSpPr/>
          <p:nvPr/>
        </p:nvSpPr>
        <p:spPr>
          <a:xfrm>
            <a:off x="7226850" y="4352800"/>
            <a:ext cx="1092900" cy="487800"/>
          </a:xfrm>
          <a:prstGeom prst="rect">
            <a:avLst/>
          </a:prstGeom>
          <a:noFill/>
          <a:ln cap="flat" cmpd="sng" w="9525">
            <a:solidFill>
              <a:srgbClr val="D5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5333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72" name="Google Shape;1172;p86" title="calibrated_charges_tel_1.png"/>
          <p:cNvPicPr preferRelativeResize="0"/>
          <p:nvPr/>
        </p:nvPicPr>
        <p:blipFill rotWithShape="1">
          <a:blip r:embed="rId5">
            <a:alphaModFix/>
          </a:blip>
          <a:srcRect b="0" l="0" r="15491" t="0"/>
          <a:stretch/>
        </p:blipFill>
        <p:spPr>
          <a:xfrm>
            <a:off x="4958723" y="869975"/>
            <a:ext cx="1783199" cy="211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p86" title="cleaned_tel_1.png"/>
          <p:cNvPicPr preferRelativeResize="0"/>
          <p:nvPr/>
        </p:nvPicPr>
        <p:blipFill rotWithShape="1">
          <a:blip r:embed="rId6">
            <a:alphaModFix/>
          </a:blip>
          <a:srcRect b="0" l="0" r="17750" t="0"/>
          <a:stretch/>
        </p:blipFill>
        <p:spPr>
          <a:xfrm>
            <a:off x="7237948" y="797538"/>
            <a:ext cx="1783199" cy="2167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p86" title="waveform_tel_1.gif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84774" y="853300"/>
            <a:ext cx="2056452" cy="2056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86" title="annotated_hillas.png"/>
          <p:cNvPicPr preferRelativeResize="0"/>
          <p:nvPr/>
        </p:nvPicPr>
        <p:blipFill rotWithShape="1">
          <a:blip r:embed="rId8">
            <a:alphaModFix/>
          </a:blip>
          <a:srcRect b="0" l="0" r="13375" t="0"/>
          <a:stretch/>
        </p:blipFill>
        <p:spPr>
          <a:xfrm>
            <a:off x="4558674" y="2346375"/>
            <a:ext cx="1881900" cy="2238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150" y="2262388"/>
            <a:ext cx="1857674" cy="185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8650" y="2438738"/>
            <a:ext cx="1741634" cy="173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51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267" name="Google Shape;267;p51"/>
          <p:cNvCxnSpPr/>
          <p:nvPr/>
        </p:nvCxnSpPr>
        <p:spPr>
          <a:xfrm flipH="1" rot="10800000">
            <a:off x="5828225" y="2938625"/>
            <a:ext cx="700500" cy="6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8" name="Google Shape;268;p51"/>
          <p:cNvCxnSpPr/>
          <p:nvPr/>
        </p:nvCxnSpPr>
        <p:spPr>
          <a:xfrm flipH="1" rot="10800000">
            <a:off x="5828225" y="3462225"/>
            <a:ext cx="700500" cy="6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9" name="Google Shape;269;p51"/>
          <p:cNvSpPr txBox="1"/>
          <p:nvPr/>
        </p:nvSpPr>
        <p:spPr>
          <a:xfrm>
            <a:off x="5910600" y="2418575"/>
            <a:ext cx="378300" cy="5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>
                <a:solidFill>
                  <a:schemeClr val="lt1"/>
                </a:solidFill>
              </a:rPr>
              <a:t>c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270" name="Google Shape;270;p51"/>
          <p:cNvSpPr txBox="1"/>
          <p:nvPr/>
        </p:nvSpPr>
        <p:spPr>
          <a:xfrm>
            <a:off x="5910600" y="2945513"/>
            <a:ext cx="378300" cy="5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>
                <a:solidFill>
                  <a:schemeClr val="lt1"/>
                </a:solidFill>
              </a:rPr>
              <a:t>c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271" name="Google Shape;271;p51"/>
          <p:cNvSpPr txBox="1"/>
          <p:nvPr/>
        </p:nvSpPr>
        <p:spPr>
          <a:xfrm>
            <a:off x="576725" y="137250"/>
            <a:ext cx="3551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</a:rPr>
              <a:t>LIV effect : Case without LIV     </a:t>
            </a:r>
            <a:r>
              <a:rPr lang="fr" sz="1200">
                <a:solidFill>
                  <a:schemeClr val="lt1"/>
                </a:solidFill>
              </a:rPr>
              <a:t>   </a:t>
            </a:r>
            <a:r>
              <a:rPr lang="fr" sz="1300">
                <a:solidFill>
                  <a:schemeClr val="lt1"/>
                </a:solidFill>
              </a:rPr>
              <a:t> </a:t>
            </a:r>
            <a:endParaRPr sz="100">
              <a:solidFill>
                <a:schemeClr val="dk1"/>
              </a:solidFill>
            </a:endParaRPr>
          </a:p>
        </p:txBody>
      </p:sp>
      <p:pic>
        <p:nvPicPr>
          <p:cNvPr id="272" name="Google Shape;272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700500" cy="7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87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80" name="Google Shape;1180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725" y="301650"/>
            <a:ext cx="8156824" cy="4475426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Google Shape;1181;p87"/>
          <p:cNvSpPr/>
          <p:nvPr/>
        </p:nvSpPr>
        <p:spPr>
          <a:xfrm>
            <a:off x="870475" y="4354025"/>
            <a:ext cx="3818400" cy="456900"/>
          </a:xfrm>
          <a:prstGeom prst="ellipse">
            <a:avLst/>
          </a:prstGeom>
          <a:noFill/>
          <a:ln cap="flat" cmpd="sng" w="253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1200" lIns="81200" spcFirstLastPara="1" rIns="81200" wrap="square" tIns="81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43">
              <a:solidFill>
                <a:schemeClr val="accent4"/>
              </a:solidFill>
            </a:endParaRPr>
          </a:p>
        </p:txBody>
      </p:sp>
      <p:sp>
        <p:nvSpPr>
          <p:cNvPr id="1182" name="Google Shape;1182;p87"/>
          <p:cNvSpPr/>
          <p:nvPr/>
        </p:nvSpPr>
        <p:spPr>
          <a:xfrm>
            <a:off x="4639600" y="4011075"/>
            <a:ext cx="3818400" cy="456900"/>
          </a:xfrm>
          <a:prstGeom prst="ellipse">
            <a:avLst/>
          </a:prstGeom>
          <a:noFill/>
          <a:ln cap="flat" cmpd="sng" w="253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1200" lIns="81200" spcFirstLastPara="1" rIns="81200" wrap="square" tIns="81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43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88"/>
          <p:cNvSpPr txBox="1"/>
          <p:nvPr>
            <p:ph idx="12" type="sldNum"/>
          </p:nvPr>
        </p:nvSpPr>
        <p:spPr>
          <a:xfrm>
            <a:off x="7694400" y="4648350"/>
            <a:ext cx="1289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88" name="Google Shape;1188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500" y="1720900"/>
            <a:ext cx="4548250" cy="3011624"/>
          </a:xfrm>
          <a:prstGeom prst="rect">
            <a:avLst/>
          </a:prstGeom>
          <a:noFill/>
          <a:ln>
            <a:noFill/>
          </a:ln>
        </p:spPr>
      </p:pic>
      <p:sp>
        <p:nvSpPr>
          <p:cNvPr id="1189" name="Google Shape;1189;p88"/>
          <p:cNvSpPr txBox="1"/>
          <p:nvPr/>
        </p:nvSpPr>
        <p:spPr>
          <a:xfrm>
            <a:off x="5169700" y="1752725"/>
            <a:ext cx="34824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P1, P2, and P1P2 selected via a Ф</a:t>
            </a:r>
            <a:r>
              <a:rPr baseline="-25000" lang="fr" sz="1600">
                <a:solidFill>
                  <a:schemeClr val="lt1"/>
                </a:solidFill>
              </a:rPr>
              <a:t>on</a:t>
            </a:r>
            <a:r>
              <a:rPr lang="fr" sz="1600">
                <a:solidFill>
                  <a:schemeClr val="lt1"/>
                </a:solidFill>
              </a:rPr>
              <a:t> region in the phasogram  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190" name="Google Shape;1190;p88"/>
          <p:cNvSpPr txBox="1"/>
          <p:nvPr/>
        </p:nvSpPr>
        <p:spPr>
          <a:xfrm>
            <a:off x="5159975" y="2714475"/>
            <a:ext cx="38589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</a:rPr>
              <a:t>P1, P2 present nearly the same sensitivity curves ( Ф</a:t>
            </a:r>
            <a:r>
              <a:rPr baseline="-25000" lang="fr" sz="1600">
                <a:solidFill>
                  <a:schemeClr val="lt1"/>
                </a:solidFill>
              </a:rPr>
              <a:t>on,P1</a:t>
            </a:r>
            <a:r>
              <a:rPr lang="fr" sz="1600">
                <a:solidFill>
                  <a:schemeClr val="lt1"/>
                </a:solidFill>
              </a:rPr>
              <a:t>≈ Ф</a:t>
            </a:r>
            <a:r>
              <a:rPr baseline="-25000" lang="fr" sz="1600">
                <a:solidFill>
                  <a:schemeClr val="lt1"/>
                </a:solidFill>
              </a:rPr>
              <a:t>on,P2</a:t>
            </a:r>
            <a:r>
              <a:rPr lang="fr" sz="1600">
                <a:solidFill>
                  <a:schemeClr val="lt1"/>
                </a:solidFill>
              </a:rPr>
              <a:t>≈ 0.05)  </a:t>
            </a:r>
            <a:endParaRPr sz="1600">
              <a:solidFill>
                <a:schemeClr val="dk2"/>
              </a:solidFill>
            </a:endParaRPr>
          </a:p>
        </p:txBody>
      </p:sp>
      <p:cxnSp>
        <p:nvCxnSpPr>
          <p:cNvPr id="1191" name="Google Shape;1191;p88"/>
          <p:cNvCxnSpPr/>
          <p:nvPr/>
        </p:nvCxnSpPr>
        <p:spPr>
          <a:xfrm>
            <a:off x="4994825" y="3479475"/>
            <a:ext cx="387000" cy="0"/>
          </a:xfrm>
          <a:prstGeom prst="straightConnector1">
            <a:avLst/>
          </a:prstGeom>
          <a:noFill/>
          <a:ln cap="flat" cmpd="sng" w="28575">
            <a:solidFill>
              <a:srgbClr val="EEEEE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92" name="Google Shape;1192;p88"/>
          <p:cNvSpPr txBox="1"/>
          <p:nvPr/>
        </p:nvSpPr>
        <p:spPr>
          <a:xfrm>
            <a:off x="5113475" y="3918925"/>
            <a:ext cx="41640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P1+P2 region is more broader ( Ф</a:t>
            </a:r>
            <a:r>
              <a:rPr baseline="-25000" lang="fr" sz="1500">
                <a:solidFill>
                  <a:schemeClr val="lt1"/>
                </a:solidFill>
              </a:rPr>
              <a:t>on,P1+P2</a:t>
            </a:r>
            <a:r>
              <a:rPr lang="fr" sz="1500">
                <a:solidFill>
                  <a:schemeClr val="lt1"/>
                </a:solidFill>
              </a:rPr>
              <a:t>≈ 0.1)  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1193" name="Google Shape;1193;p88"/>
          <p:cNvSpPr/>
          <p:nvPr/>
        </p:nvSpPr>
        <p:spPr>
          <a:xfrm>
            <a:off x="5041325" y="2866575"/>
            <a:ext cx="114600" cy="115200"/>
          </a:xfrm>
          <a:prstGeom prst="ellipse">
            <a:avLst/>
          </a:prstGeom>
          <a:solidFill>
            <a:srgbClr val="6EBAD7"/>
          </a:solidFill>
          <a:ln cap="flat" cmpd="sng" w="9525">
            <a:solidFill>
              <a:srgbClr val="6EBAD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4" name="Google Shape;1194;p88"/>
          <p:cNvSpPr/>
          <p:nvPr/>
        </p:nvSpPr>
        <p:spPr>
          <a:xfrm>
            <a:off x="4994825" y="4075450"/>
            <a:ext cx="114600" cy="115200"/>
          </a:xfrm>
          <a:prstGeom prst="ellipse">
            <a:avLst/>
          </a:prstGeom>
          <a:solidFill>
            <a:srgbClr val="6EBAD7"/>
          </a:solidFill>
          <a:ln cap="flat" cmpd="sng" w="9525">
            <a:solidFill>
              <a:srgbClr val="6EBAD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5" name="Google Shape;1195;p88"/>
          <p:cNvSpPr/>
          <p:nvPr/>
        </p:nvSpPr>
        <p:spPr>
          <a:xfrm>
            <a:off x="4994825" y="1909250"/>
            <a:ext cx="114600" cy="115200"/>
          </a:xfrm>
          <a:prstGeom prst="ellipse">
            <a:avLst/>
          </a:prstGeom>
          <a:solidFill>
            <a:srgbClr val="6EBAD7"/>
          </a:solidFill>
          <a:ln cap="flat" cmpd="sng" w="9525">
            <a:solidFill>
              <a:srgbClr val="6EBAD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96" name="Google Shape;1196;p88"/>
          <p:cNvCxnSpPr/>
          <p:nvPr/>
        </p:nvCxnSpPr>
        <p:spPr>
          <a:xfrm>
            <a:off x="4994825" y="4514400"/>
            <a:ext cx="387000" cy="0"/>
          </a:xfrm>
          <a:prstGeom prst="straightConnector1">
            <a:avLst/>
          </a:prstGeom>
          <a:noFill/>
          <a:ln cap="flat" cmpd="sng" w="28575">
            <a:solidFill>
              <a:srgbClr val="EEEEE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97" name="Google Shape;1197;p88"/>
          <p:cNvSpPr txBox="1"/>
          <p:nvPr/>
        </p:nvSpPr>
        <p:spPr>
          <a:xfrm>
            <a:off x="5381825" y="3265338"/>
            <a:ext cx="37608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lt1"/>
                </a:solidFill>
              </a:rPr>
              <a:t>Signal concentrated in a single peak </a:t>
            </a:r>
            <a:endParaRPr b="1" sz="1600">
              <a:solidFill>
                <a:schemeClr val="dk2"/>
              </a:solidFill>
            </a:endParaRPr>
          </a:p>
        </p:txBody>
      </p:sp>
      <p:sp>
        <p:nvSpPr>
          <p:cNvPr id="1198" name="Google Shape;1198;p88"/>
          <p:cNvSpPr txBox="1"/>
          <p:nvPr/>
        </p:nvSpPr>
        <p:spPr>
          <a:xfrm>
            <a:off x="5381825" y="4278200"/>
            <a:ext cx="37608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lt1"/>
                </a:solidFill>
              </a:rPr>
              <a:t>Signal is spread across two peaks </a:t>
            </a:r>
            <a:endParaRPr b="1" sz="1600">
              <a:solidFill>
                <a:schemeClr val="dk2"/>
              </a:solidFill>
            </a:endParaRPr>
          </a:p>
        </p:txBody>
      </p:sp>
      <p:sp>
        <p:nvSpPr>
          <p:cNvPr id="1199" name="Google Shape;1199;p88"/>
          <p:cNvSpPr txBox="1"/>
          <p:nvPr/>
        </p:nvSpPr>
        <p:spPr>
          <a:xfrm>
            <a:off x="-151050" y="873963"/>
            <a:ext cx="94461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</a:rPr>
              <a:t>New LST  </a:t>
            </a:r>
            <a:r>
              <a:rPr lang="fr" sz="1700">
                <a:solidFill>
                  <a:srgbClr val="47AEEA"/>
                </a:solidFill>
              </a:rPr>
              <a:t>pulsar phase-selected</a:t>
            </a:r>
            <a:r>
              <a:rPr lang="fr" sz="1700">
                <a:solidFill>
                  <a:schemeClr val="lt1"/>
                </a:solidFill>
              </a:rPr>
              <a:t>   sensitivities based on the Crab data (P1,P2 and P1P2) and deep learning approach </a:t>
            </a:r>
            <a:r>
              <a:rPr lang="fr" sz="1700">
                <a:solidFill>
                  <a:srgbClr val="47AEEA"/>
                </a:solidFill>
              </a:rPr>
              <a:t>gammalearn</a:t>
            </a:r>
            <a:r>
              <a:rPr lang="fr" sz="1700">
                <a:solidFill>
                  <a:schemeClr val="lt1"/>
                </a:solidFill>
              </a:rPr>
              <a:t>  (cf : Sami’s and Guillaume’s presentation tomorrow) 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1200" name="Google Shape;1200;p88"/>
          <p:cNvSpPr txBox="1"/>
          <p:nvPr/>
        </p:nvSpPr>
        <p:spPr>
          <a:xfrm>
            <a:off x="979425" y="103800"/>
            <a:ext cx="57633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4700">
                <a:solidFill>
                  <a:schemeClr val="lt1"/>
                </a:solidFill>
              </a:rPr>
              <a:t>Sensitivities used       </a:t>
            </a:r>
            <a:r>
              <a:rPr lang="fr" sz="3900">
                <a:solidFill>
                  <a:schemeClr val="lt1"/>
                </a:solidFill>
              </a:rPr>
              <a:t> </a:t>
            </a:r>
            <a:endParaRPr sz="3900">
              <a:solidFill>
                <a:schemeClr val="lt1"/>
              </a:solidFill>
            </a:endParaRPr>
          </a:p>
        </p:txBody>
      </p:sp>
      <p:pic>
        <p:nvPicPr>
          <p:cNvPr id="1201" name="Google Shape;1201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4725" y="-161650"/>
            <a:ext cx="1424400" cy="13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2" name="Google Shape;1202;p88"/>
          <p:cNvSpPr txBox="1"/>
          <p:nvPr/>
        </p:nvSpPr>
        <p:spPr>
          <a:xfrm>
            <a:off x="3819000" y="4718425"/>
            <a:ext cx="471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solidFill>
                  <a:srgbClr val="0097A7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https://indico.cta-observatory.org/event/7280/contributions/57188/attachments/30439/45325/slide_sensitivity_pulsar_analysis_meeting.pdf</a:t>
            </a:r>
            <a:r>
              <a:rPr lang="fr" sz="1000">
                <a:solidFill>
                  <a:srgbClr val="FFFFFF"/>
                </a:solidFill>
              </a:rPr>
              <a:t> 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203" name="Google Shape;1203;p88"/>
          <p:cNvSpPr txBox="1"/>
          <p:nvPr/>
        </p:nvSpPr>
        <p:spPr>
          <a:xfrm>
            <a:off x="-76325" y="4720825"/>
            <a:ext cx="50226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rgbClr val="FFFFFF"/>
                </a:solidFill>
              </a:rPr>
              <a:t>Also presented at the LST analysis meeting of May :  </a:t>
            </a:r>
            <a:endParaRPr sz="13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89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209" name="Google Shape;1209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375" y="1759775"/>
            <a:ext cx="2563450" cy="2170026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p89"/>
          <p:cNvSpPr txBox="1"/>
          <p:nvPr/>
        </p:nvSpPr>
        <p:spPr>
          <a:xfrm>
            <a:off x="1549500" y="2150500"/>
            <a:ext cx="14613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DragonFly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11" name="Google Shape;1211;p89"/>
          <p:cNvSpPr txBox="1"/>
          <p:nvPr/>
        </p:nvSpPr>
        <p:spPr>
          <a:xfrm>
            <a:off x="28650" y="57275"/>
            <a:ext cx="81717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>
                <a:solidFill>
                  <a:schemeClr val="lt1"/>
                </a:solidFill>
              </a:rPr>
              <a:t>Zenith angle distributions       </a:t>
            </a:r>
            <a:endParaRPr sz="2900">
              <a:solidFill>
                <a:schemeClr val="lt1"/>
              </a:solidFill>
            </a:endParaRPr>
          </a:p>
        </p:txBody>
      </p:sp>
      <p:pic>
        <p:nvPicPr>
          <p:cNvPr id="1212" name="Google Shape;1212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6375" y="1759766"/>
            <a:ext cx="2563450" cy="217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p89"/>
          <p:cNvSpPr txBox="1"/>
          <p:nvPr/>
        </p:nvSpPr>
        <p:spPr>
          <a:xfrm>
            <a:off x="3529000" y="2150500"/>
            <a:ext cx="14613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Boomerang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214" name="Google Shape;1214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15375" y="1759768"/>
            <a:ext cx="2563450" cy="2170007"/>
          </a:xfrm>
          <a:prstGeom prst="rect">
            <a:avLst/>
          </a:prstGeom>
          <a:noFill/>
          <a:ln>
            <a:noFill/>
          </a:ln>
        </p:spPr>
      </p:pic>
      <p:sp>
        <p:nvSpPr>
          <p:cNvPr id="1215" name="Google Shape;1215;p89"/>
          <p:cNvSpPr txBox="1"/>
          <p:nvPr/>
        </p:nvSpPr>
        <p:spPr>
          <a:xfrm>
            <a:off x="6721525" y="2150500"/>
            <a:ext cx="14613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J2032+4127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0" name="Google Shape;1220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500" y="408600"/>
            <a:ext cx="3988725" cy="226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5775" y="2484375"/>
            <a:ext cx="4718676" cy="2492429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p90"/>
          <p:cNvSpPr txBox="1"/>
          <p:nvPr/>
        </p:nvSpPr>
        <p:spPr>
          <a:xfrm>
            <a:off x="488163" y="2775375"/>
            <a:ext cx="3908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>
                <a:solidFill>
                  <a:schemeClr val="lt1"/>
                </a:solidFill>
              </a:rPr>
              <a:t>Single Peak concentrated   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1223" name="Google Shape;1223;p90"/>
          <p:cNvSpPr txBox="1"/>
          <p:nvPr/>
        </p:nvSpPr>
        <p:spPr>
          <a:xfrm>
            <a:off x="5140225" y="1961175"/>
            <a:ext cx="3580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>
                <a:solidFill>
                  <a:schemeClr val="lt1"/>
                </a:solidFill>
              </a:rPr>
              <a:t>A more spread_out Peak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1224" name="Google Shape;1224;p90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91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230" name="Google Shape;1230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3625" y="889075"/>
            <a:ext cx="5028850" cy="383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1" name="Google Shape;1231;p91"/>
          <p:cNvSpPr txBox="1"/>
          <p:nvPr/>
        </p:nvSpPr>
        <p:spPr>
          <a:xfrm>
            <a:off x="188475" y="151625"/>
            <a:ext cx="72768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100">
                <a:solidFill>
                  <a:srgbClr val="FFFFFF"/>
                </a:solidFill>
              </a:rPr>
              <a:t>J1913+1011 fermi phasogram    </a:t>
            </a:r>
            <a:r>
              <a:rPr lang="fr" sz="2300">
                <a:solidFill>
                  <a:srgbClr val="FFFFFF"/>
                </a:solidFill>
              </a:rPr>
              <a:t> </a:t>
            </a:r>
            <a:endParaRPr sz="2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92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237" name="Google Shape;1237;p92"/>
          <p:cNvSpPr txBox="1"/>
          <p:nvPr/>
        </p:nvSpPr>
        <p:spPr>
          <a:xfrm>
            <a:off x="1160625" y="298925"/>
            <a:ext cx="72768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100">
                <a:solidFill>
                  <a:srgbClr val="FFFFFF"/>
                </a:solidFill>
              </a:rPr>
              <a:t>LST simulations: lst-chain   </a:t>
            </a:r>
            <a:r>
              <a:rPr lang="fr" sz="2300">
                <a:solidFill>
                  <a:srgbClr val="FFFFFF"/>
                </a:solidFill>
              </a:rPr>
              <a:t> </a:t>
            </a:r>
            <a:endParaRPr sz="2300">
              <a:solidFill>
                <a:srgbClr val="FFFFFF"/>
              </a:solidFill>
            </a:endParaRPr>
          </a:p>
        </p:txBody>
      </p:sp>
      <p:pic>
        <p:nvPicPr>
          <p:cNvPr id="1238" name="Google Shape;1238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900" y="77400"/>
            <a:ext cx="1242600" cy="123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475" y="1621725"/>
            <a:ext cx="549802" cy="4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475" y="2426050"/>
            <a:ext cx="549800" cy="431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1172" y="3319900"/>
            <a:ext cx="512150" cy="5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1172" y="4192300"/>
            <a:ext cx="512150" cy="5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p92"/>
          <p:cNvSpPr txBox="1"/>
          <p:nvPr/>
        </p:nvSpPr>
        <p:spPr>
          <a:xfrm>
            <a:off x="776225" y="1554225"/>
            <a:ext cx="3738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A precise method to simulate a specific pulsar  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244" name="Google Shape;1244;p92"/>
          <p:cNvSpPr txBox="1"/>
          <p:nvPr/>
        </p:nvSpPr>
        <p:spPr>
          <a:xfrm>
            <a:off x="776225" y="2363300"/>
            <a:ext cx="3866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Allows us to simply implement a personalized SED model 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245" name="Google Shape;1245;p92"/>
          <p:cNvSpPr txBox="1"/>
          <p:nvPr/>
        </p:nvSpPr>
        <p:spPr>
          <a:xfrm>
            <a:off x="4163325" y="3259438"/>
            <a:ext cx="4274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Only a simulator for LST 1 (based on the technical parameters of the telescope) 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246" name="Google Shape;1246;p92"/>
          <p:cNvSpPr txBox="1"/>
          <p:nvPr/>
        </p:nvSpPr>
        <p:spPr>
          <a:xfrm>
            <a:off x="4142925" y="4126525"/>
            <a:ext cx="4076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 Heavy (Contain a lot of parameters to set), not adapted to a first global analysis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93"/>
          <p:cNvSpPr txBox="1"/>
          <p:nvPr/>
        </p:nvSpPr>
        <p:spPr>
          <a:xfrm>
            <a:off x="115900" y="157775"/>
            <a:ext cx="45918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700">
                <a:solidFill>
                  <a:schemeClr val="lt1"/>
                </a:solidFill>
              </a:rPr>
              <a:t>Crab Pulsar P1+P2</a:t>
            </a:r>
            <a:endParaRPr b="1" sz="2900">
              <a:solidFill>
                <a:schemeClr val="lt1"/>
              </a:solidFill>
            </a:endParaRPr>
          </a:p>
        </p:txBody>
      </p:sp>
      <p:sp>
        <p:nvSpPr>
          <p:cNvPr id="1252" name="Google Shape;1252;p93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253" name="Google Shape;1253;p93"/>
          <p:cNvSpPr/>
          <p:nvPr/>
        </p:nvSpPr>
        <p:spPr>
          <a:xfrm>
            <a:off x="199775" y="1174125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254" name="Google Shape;1254;p93"/>
          <p:cNvSpPr txBox="1"/>
          <p:nvPr/>
        </p:nvSpPr>
        <p:spPr>
          <a:xfrm>
            <a:off x="457450" y="1065225"/>
            <a:ext cx="72723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</a:rPr>
              <a:t>Comparison between the method and the real data (LST Paper ) </a:t>
            </a:r>
            <a:endParaRPr b="1" sz="1800">
              <a:solidFill>
                <a:srgbClr val="FFFFFF"/>
              </a:solidFill>
            </a:endParaRPr>
          </a:p>
        </p:txBody>
      </p:sp>
      <p:cxnSp>
        <p:nvCxnSpPr>
          <p:cNvPr id="1255" name="Google Shape;1255;p93"/>
          <p:cNvCxnSpPr/>
          <p:nvPr/>
        </p:nvCxnSpPr>
        <p:spPr>
          <a:xfrm>
            <a:off x="254500" y="1708375"/>
            <a:ext cx="387000" cy="0"/>
          </a:xfrm>
          <a:prstGeom prst="straightConnector1">
            <a:avLst/>
          </a:prstGeom>
          <a:noFill/>
          <a:ln cap="flat" cmpd="sng" w="28575">
            <a:solidFill>
              <a:srgbClr val="EEEEE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56" name="Google Shape;1256;p93"/>
          <p:cNvSpPr txBox="1"/>
          <p:nvPr/>
        </p:nvSpPr>
        <p:spPr>
          <a:xfrm>
            <a:off x="663550" y="1513000"/>
            <a:ext cx="208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P1+P2 sensitivity curve 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257" name="Google Shape;1257;p93"/>
          <p:cNvCxnSpPr/>
          <p:nvPr/>
        </p:nvCxnSpPr>
        <p:spPr>
          <a:xfrm>
            <a:off x="254500" y="2058475"/>
            <a:ext cx="387000" cy="0"/>
          </a:xfrm>
          <a:prstGeom prst="straightConnector1">
            <a:avLst/>
          </a:prstGeom>
          <a:noFill/>
          <a:ln cap="flat" cmpd="sng" w="28575">
            <a:solidFill>
              <a:srgbClr val="EEEEE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58" name="Google Shape;1258;p93"/>
          <p:cNvSpPr txBox="1"/>
          <p:nvPr/>
        </p:nvSpPr>
        <p:spPr>
          <a:xfrm>
            <a:off x="663550" y="1863100"/>
            <a:ext cx="8196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simulation with the power-law of </a:t>
            </a:r>
            <a:r>
              <a:rPr b="1" lang="fr" sz="1600">
                <a:solidFill>
                  <a:schemeClr val="lt1"/>
                </a:solidFill>
              </a:rPr>
              <a:t>Г = 3.2</a:t>
            </a:r>
            <a:r>
              <a:rPr lang="fr" sz="1600">
                <a:solidFill>
                  <a:schemeClr val="lt1"/>
                </a:solidFill>
              </a:rPr>
              <a:t> from the LST paper for P1+P2  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59" name="Google Shape;1259;p93"/>
          <p:cNvSpPr/>
          <p:nvPr/>
        </p:nvSpPr>
        <p:spPr>
          <a:xfrm>
            <a:off x="2585025" y="3567425"/>
            <a:ext cx="9447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0" name="Google Shape;1260;p93"/>
          <p:cNvSpPr/>
          <p:nvPr/>
        </p:nvSpPr>
        <p:spPr>
          <a:xfrm>
            <a:off x="2585025" y="2914125"/>
            <a:ext cx="4259700" cy="65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1" name="Google Shape;1261;p93"/>
          <p:cNvSpPr txBox="1"/>
          <p:nvPr/>
        </p:nvSpPr>
        <p:spPr>
          <a:xfrm>
            <a:off x="3914925" y="2851525"/>
            <a:ext cx="1697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FFFFFF"/>
                </a:solidFill>
              </a:rPr>
              <a:t>Significance </a:t>
            </a:r>
            <a:r>
              <a:rPr b="1" lang="fr" sz="1700">
                <a:solidFill>
                  <a:schemeClr val="lt1"/>
                </a:solidFill>
              </a:rPr>
              <a:t>𝜎</a:t>
            </a:r>
            <a:endParaRPr b="1" sz="2100">
              <a:solidFill>
                <a:srgbClr val="FFFFFF"/>
              </a:solidFill>
            </a:endParaRPr>
          </a:p>
        </p:txBody>
      </p:sp>
      <p:sp>
        <p:nvSpPr>
          <p:cNvPr id="1262" name="Google Shape;1262;p93"/>
          <p:cNvSpPr/>
          <p:nvPr/>
        </p:nvSpPr>
        <p:spPr>
          <a:xfrm>
            <a:off x="3529725" y="3219575"/>
            <a:ext cx="1459500" cy="347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3" name="Google Shape;1263;p93"/>
          <p:cNvSpPr/>
          <p:nvPr/>
        </p:nvSpPr>
        <p:spPr>
          <a:xfrm>
            <a:off x="4989225" y="3219675"/>
            <a:ext cx="1855500" cy="347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4" name="Google Shape;1264;p93"/>
          <p:cNvSpPr txBox="1"/>
          <p:nvPr/>
        </p:nvSpPr>
        <p:spPr>
          <a:xfrm>
            <a:off x="3529725" y="3152025"/>
            <a:ext cx="1697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FFFF"/>
                </a:solidFill>
              </a:rPr>
              <a:t>lstchain pulsar </a:t>
            </a:r>
            <a:r>
              <a:rPr b="1" lang="fr" sz="1700">
                <a:solidFill>
                  <a:srgbClr val="FFFFFF"/>
                </a:solidFill>
              </a:rPr>
              <a:t> </a:t>
            </a:r>
            <a:endParaRPr b="1" sz="1700">
              <a:solidFill>
                <a:srgbClr val="FFFFFF"/>
              </a:solidFill>
            </a:endParaRPr>
          </a:p>
        </p:txBody>
      </p:sp>
      <p:sp>
        <p:nvSpPr>
          <p:cNvPr id="1265" name="Google Shape;1265;p93"/>
          <p:cNvSpPr txBox="1"/>
          <p:nvPr/>
        </p:nvSpPr>
        <p:spPr>
          <a:xfrm>
            <a:off x="4989225" y="3185925"/>
            <a:ext cx="20208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FFFF"/>
                </a:solidFill>
              </a:rPr>
              <a:t>gammalearn pulsar  </a:t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1266" name="Google Shape;1266;p93"/>
          <p:cNvSpPr/>
          <p:nvPr/>
        </p:nvSpPr>
        <p:spPr>
          <a:xfrm>
            <a:off x="4989225" y="3567425"/>
            <a:ext cx="1855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7" name="Google Shape;1267;p93"/>
          <p:cNvSpPr/>
          <p:nvPr/>
        </p:nvSpPr>
        <p:spPr>
          <a:xfrm>
            <a:off x="3529725" y="3567400"/>
            <a:ext cx="1459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8" name="Google Shape;1268;p93"/>
          <p:cNvSpPr txBox="1"/>
          <p:nvPr/>
        </p:nvSpPr>
        <p:spPr>
          <a:xfrm>
            <a:off x="3984963" y="3626375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13.9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269" name="Google Shape;1269;p93"/>
          <p:cNvSpPr txBox="1"/>
          <p:nvPr/>
        </p:nvSpPr>
        <p:spPr>
          <a:xfrm>
            <a:off x="5535638" y="362638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24.9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270" name="Google Shape;1270;p93"/>
          <p:cNvSpPr/>
          <p:nvPr/>
        </p:nvSpPr>
        <p:spPr>
          <a:xfrm>
            <a:off x="2585025" y="3219675"/>
            <a:ext cx="944700" cy="347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1" name="Google Shape;1271;p93"/>
          <p:cNvSpPr txBox="1"/>
          <p:nvPr/>
        </p:nvSpPr>
        <p:spPr>
          <a:xfrm>
            <a:off x="2756450" y="3193425"/>
            <a:ext cx="69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paper</a:t>
            </a:r>
            <a:endParaRPr/>
          </a:p>
        </p:txBody>
      </p:sp>
      <p:sp>
        <p:nvSpPr>
          <p:cNvPr id="1272" name="Google Shape;1272;p93"/>
          <p:cNvSpPr txBox="1"/>
          <p:nvPr/>
        </p:nvSpPr>
        <p:spPr>
          <a:xfrm>
            <a:off x="2782863" y="362635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12.5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273" name="Google Shape;1273;p93"/>
          <p:cNvSpPr/>
          <p:nvPr/>
        </p:nvSpPr>
        <p:spPr>
          <a:xfrm>
            <a:off x="2036025" y="3567425"/>
            <a:ext cx="5490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4" name="Google Shape;1274;p93"/>
          <p:cNvSpPr txBox="1"/>
          <p:nvPr/>
        </p:nvSpPr>
        <p:spPr>
          <a:xfrm>
            <a:off x="1991177" y="3626400"/>
            <a:ext cx="638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P1P2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275" name="Google Shape;1275;p93"/>
          <p:cNvSpPr/>
          <p:nvPr/>
        </p:nvSpPr>
        <p:spPr>
          <a:xfrm>
            <a:off x="5111375" y="521800"/>
            <a:ext cx="3383100" cy="415200"/>
          </a:xfrm>
          <a:prstGeom prst="roundRect">
            <a:avLst>
              <a:gd fmla="val 16667" name="adj"/>
            </a:avLst>
          </a:prstGeom>
          <a:solidFill>
            <a:srgbClr val="3B3A3A">
              <a:alpha val="7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6" name="Google Shape;1276;p93"/>
          <p:cNvSpPr/>
          <p:nvPr/>
        </p:nvSpPr>
        <p:spPr>
          <a:xfrm>
            <a:off x="7645138" y="379150"/>
            <a:ext cx="1251000" cy="415200"/>
          </a:xfrm>
          <a:prstGeom prst="roundRect">
            <a:avLst>
              <a:gd fmla="val 16667" name="adj"/>
            </a:avLst>
          </a:prstGeom>
          <a:solidFill>
            <a:srgbClr val="585656">
              <a:alpha val="94550"/>
            </a:srgbClr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Parameters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77" name="Google Shape;1277;p93"/>
          <p:cNvSpPr/>
          <p:nvPr/>
        </p:nvSpPr>
        <p:spPr>
          <a:xfrm>
            <a:off x="5298138" y="659650"/>
            <a:ext cx="122100" cy="1221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8" name="Google Shape;1278;p93"/>
          <p:cNvSpPr txBox="1"/>
          <p:nvPr/>
        </p:nvSpPr>
        <p:spPr>
          <a:xfrm>
            <a:off x="5432188" y="529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Observation time : 103h   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94"/>
          <p:cNvSpPr txBox="1"/>
          <p:nvPr/>
        </p:nvSpPr>
        <p:spPr>
          <a:xfrm>
            <a:off x="87700" y="93275"/>
            <a:ext cx="41259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700">
                <a:solidFill>
                  <a:schemeClr val="lt1"/>
                </a:solidFill>
              </a:rPr>
              <a:t>Geminga pulsar      </a:t>
            </a:r>
            <a:r>
              <a:rPr b="1" lang="fr" sz="2900">
                <a:solidFill>
                  <a:schemeClr val="lt1"/>
                </a:solidFill>
              </a:rPr>
              <a:t> </a:t>
            </a:r>
            <a:endParaRPr b="1" sz="2900">
              <a:solidFill>
                <a:schemeClr val="lt1"/>
              </a:solidFill>
            </a:endParaRPr>
          </a:p>
        </p:txBody>
      </p:sp>
      <p:sp>
        <p:nvSpPr>
          <p:cNvPr id="1284" name="Google Shape;1284;p94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285" name="Google Shape;1285;p94"/>
          <p:cNvSpPr/>
          <p:nvPr/>
        </p:nvSpPr>
        <p:spPr>
          <a:xfrm>
            <a:off x="199775" y="1085300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286" name="Google Shape;1286;p94"/>
          <p:cNvSpPr txBox="1"/>
          <p:nvPr/>
        </p:nvSpPr>
        <p:spPr>
          <a:xfrm>
            <a:off x="457450" y="976400"/>
            <a:ext cx="72723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</a:rPr>
              <a:t>Comparison between the method and the real data (LST Paper) </a:t>
            </a:r>
            <a:endParaRPr b="1" sz="1800">
              <a:solidFill>
                <a:srgbClr val="FFFFFF"/>
              </a:solidFill>
            </a:endParaRPr>
          </a:p>
        </p:txBody>
      </p:sp>
      <p:cxnSp>
        <p:nvCxnSpPr>
          <p:cNvPr id="1287" name="Google Shape;1287;p94"/>
          <p:cNvCxnSpPr/>
          <p:nvPr/>
        </p:nvCxnSpPr>
        <p:spPr>
          <a:xfrm>
            <a:off x="254500" y="1619550"/>
            <a:ext cx="387000" cy="0"/>
          </a:xfrm>
          <a:prstGeom prst="straightConnector1">
            <a:avLst/>
          </a:prstGeom>
          <a:noFill/>
          <a:ln cap="flat" cmpd="sng" w="28575">
            <a:solidFill>
              <a:srgbClr val="EEEEE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88" name="Google Shape;1288;p94"/>
          <p:cNvSpPr txBox="1"/>
          <p:nvPr/>
        </p:nvSpPr>
        <p:spPr>
          <a:xfrm>
            <a:off x="663550" y="1424175"/>
            <a:ext cx="208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P2 sensitivity curve 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289" name="Google Shape;1289;p94"/>
          <p:cNvCxnSpPr/>
          <p:nvPr/>
        </p:nvCxnSpPr>
        <p:spPr>
          <a:xfrm>
            <a:off x="254500" y="2010475"/>
            <a:ext cx="387000" cy="0"/>
          </a:xfrm>
          <a:prstGeom prst="straightConnector1">
            <a:avLst/>
          </a:prstGeom>
          <a:noFill/>
          <a:ln cap="flat" cmpd="sng" w="28575">
            <a:solidFill>
              <a:srgbClr val="EEEEE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90" name="Google Shape;1290;p94"/>
          <p:cNvSpPr txBox="1"/>
          <p:nvPr/>
        </p:nvSpPr>
        <p:spPr>
          <a:xfrm>
            <a:off x="641500" y="1762474"/>
            <a:ext cx="7155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geminga-like model used to simulate the power-law of </a:t>
            </a:r>
            <a:r>
              <a:rPr b="1" lang="fr" sz="1600">
                <a:solidFill>
                  <a:schemeClr val="lt1"/>
                </a:solidFill>
              </a:rPr>
              <a:t>Г = 4.5</a:t>
            </a:r>
            <a:r>
              <a:rPr lang="fr" sz="1600">
                <a:solidFill>
                  <a:schemeClr val="lt1"/>
                </a:solidFill>
              </a:rPr>
              <a:t> from the LST paper  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291" name="Google Shape;1291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8000" y="2246251"/>
            <a:ext cx="3568575" cy="272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2" name="Google Shape;1292;p94"/>
          <p:cNvSpPr/>
          <p:nvPr/>
        </p:nvSpPr>
        <p:spPr>
          <a:xfrm>
            <a:off x="636700" y="3238838"/>
            <a:ext cx="9447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3" name="Google Shape;1293;p94"/>
          <p:cNvSpPr/>
          <p:nvPr/>
        </p:nvSpPr>
        <p:spPr>
          <a:xfrm>
            <a:off x="636700" y="2585538"/>
            <a:ext cx="4259700" cy="65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4" name="Google Shape;1294;p94"/>
          <p:cNvSpPr txBox="1"/>
          <p:nvPr/>
        </p:nvSpPr>
        <p:spPr>
          <a:xfrm>
            <a:off x="1966600" y="2522938"/>
            <a:ext cx="1697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FFFFFF"/>
                </a:solidFill>
              </a:rPr>
              <a:t>Significance </a:t>
            </a:r>
            <a:r>
              <a:rPr b="1" lang="fr" sz="1700">
                <a:solidFill>
                  <a:schemeClr val="lt1"/>
                </a:solidFill>
              </a:rPr>
              <a:t>𝜎</a:t>
            </a:r>
            <a:endParaRPr b="1" sz="2100">
              <a:solidFill>
                <a:srgbClr val="FFFFFF"/>
              </a:solidFill>
            </a:endParaRPr>
          </a:p>
        </p:txBody>
      </p:sp>
      <p:sp>
        <p:nvSpPr>
          <p:cNvPr id="1295" name="Google Shape;1295;p94"/>
          <p:cNvSpPr/>
          <p:nvPr/>
        </p:nvSpPr>
        <p:spPr>
          <a:xfrm>
            <a:off x="1581400" y="2890988"/>
            <a:ext cx="1459500" cy="347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6" name="Google Shape;1296;p94"/>
          <p:cNvSpPr/>
          <p:nvPr/>
        </p:nvSpPr>
        <p:spPr>
          <a:xfrm>
            <a:off x="3040900" y="2891088"/>
            <a:ext cx="1855500" cy="347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7" name="Google Shape;1297;p94"/>
          <p:cNvSpPr txBox="1"/>
          <p:nvPr/>
        </p:nvSpPr>
        <p:spPr>
          <a:xfrm>
            <a:off x="1581400" y="2823438"/>
            <a:ext cx="1697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FFFF"/>
                </a:solidFill>
              </a:rPr>
              <a:t>lstchain pulsar </a:t>
            </a:r>
            <a:r>
              <a:rPr b="1" lang="fr" sz="1700">
                <a:solidFill>
                  <a:srgbClr val="FFFFFF"/>
                </a:solidFill>
              </a:rPr>
              <a:t> </a:t>
            </a:r>
            <a:endParaRPr b="1" sz="1700">
              <a:solidFill>
                <a:srgbClr val="FFFFFF"/>
              </a:solidFill>
            </a:endParaRPr>
          </a:p>
        </p:txBody>
      </p:sp>
      <p:sp>
        <p:nvSpPr>
          <p:cNvPr id="1298" name="Google Shape;1298;p94"/>
          <p:cNvSpPr txBox="1"/>
          <p:nvPr/>
        </p:nvSpPr>
        <p:spPr>
          <a:xfrm>
            <a:off x="3040900" y="2857338"/>
            <a:ext cx="20208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FFFF"/>
                </a:solidFill>
              </a:rPr>
              <a:t>gammalearn pulsar  </a:t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1299" name="Google Shape;1299;p94"/>
          <p:cNvSpPr/>
          <p:nvPr/>
        </p:nvSpPr>
        <p:spPr>
          <a:xfrm>
            <a:off x="3040900" y="3238838"/>
            <a:ext cx="1855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0" name="Google Shape;1300;p94"/>
          <p:cNvSpPr/>
          <p:nvPr/>
        </p:nvSpPr>
        <p:spPr>
          <a:xfrm>
            <a:off x="1581400" y="3238813"/>
            <a:ext cx="1459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1" name="Google Shape;1301;p94"/>
          <p:cNvSpPr txBox="1"/>
          <p:nvPr/>
        </p:nvSpPr>
        <p:spPr>
          <a:xfrm>
            <a:off x="2036638" y="329778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12.9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02" name="Google Shape;1302;p94"/>
          <p:cNvSpPr txBox="1"/>
          <p:nvPr/>
        </p:nvSpPr>
        <p:spPr>
          <a:xfrm>
            <a:off x="3587313" y="329780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27.3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03" name="Google Shape;1303;p94"/>
          <p:cNvSpPr/>
          <p:nvPr/>
        </p:nvSpPr>
        <p:spPr>
          <a:xfrm>
            <a:off x="636700" y="2891088"/>
            <a:ext cx="944700" cy="347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4" name="Google Shape;1304;p94"/>
          <p:cNvSpPr txBox="1"/>
          <p:nvPr/>
        </p:nvSpPr>
        <p:spPr>
          <a:xfrm>
            <a:off x="808125" y="2864838"/>
            <a:ext cx="69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paper</a:t>
            </a:r>
            <a:endParaRPr/>
          </a:p>
        </p:txBody>
      </p:sp>
      <p:sp>
        <p:nvSpPr>
          <p:cNvPr id="1305" name="Google Shape;1305;p94"/>
          <p:cNvSpPr txBox="1"/>
          <p:nvPr/>
        </p:nvSpPr>
        <p:spPr>
          <a:xfrm>
            <a:off x="834538" y="329776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12.2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06" name="Google Shape;1306;p94"/>
          <p:cNvSpPr/>
          <p:nvPr/>
        </p:nvSpPr>
        <p:spPr>
          <a:xfrm>
            <a:off x="199763" y="4272600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307" name="Google Shape;1307;p94"/>
          <p:cNvSpPr txBox="1"/>
          <p:nvPr/>
        </p:nvSpPr>
        <p:spPr>
          <a:xfrm>
            <a:off x="442575" y="4134250"/>
            <a:ext cx="48408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</a:rPr>
              <a:t>Major expected significance improvement with gammalearn 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1308" name="Google Shape;1308;p94"/>
          <p:cNvSpPr/>
          <p:nvPr/>
        </p:nvSpPr>
        <p:spPr>
          <a:xfrm>
            <a:off x="87700" y="3238838"/>
            <a:ext cx="5490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9" name="Google Shape;1309;p94"/>
          <p:cNvSpPr txBox="1"/>
          <p:nvPr/>
        </p:nvSpPr>
        <p:spPr>
          <a:xfrm>
            <a:off x="135313" y="332501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P2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10" name="Google Shape;1310;p94"/>
          <p:cNvSpPr/>
          <p:nvPr/>
        </p:nvSpPr>
        <p:spPr>
          <a:xfrm>
            <a:off x="5111375" y="521800"/>
            <a:ext cx="3383100" cy="415200"/>
          </a:xfrm>
          <a:prstGeom prst="roundRect">
            <a:avLst>
              <a:gd fmla="val 16667" name="adj"/>
            </a:avLst>
          </a:prstGeom>
          <a:solidFill>
            <a:srgbClr val="3B3A3A">
              <a:alpha val="7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1" name="Google Shape;1311;p94"/>
          <p:cNvSpPr/>
          <p:nvPr/>
        </p:nvSpPr>
        <p:spPr>
          <a:xfrm>
            <a:off x="7645138" y="379150"/>
            <a:ext cx="1251000" cy="415200"/>
          </a:xfrm>
          <a:prstGeom prst="roundRect">
            <a:avLst>
              <a:gd fmla="val 16667" name="adj"/>
            </a:avLst>
          </a:prstGeom>
          <a:solidFill>
            <a:srgbClr val="585656">
              <a:alpha val="94550"/>
            </a:srgbClr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Parameters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12" name="Google Shape;1312;p94"/>
          <p:cNvSpPr/>
          <p:nvPr/>
        </p:nvSpPr>
        <p:spPr>
          <a:xfrm>
            <a:off x="5298138" y="659650"/>
            <a:ext cx="122100" cy="1221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3" name="Google Shape;1313;p94"/>
          <p:cNvSpPr txBox="1"/>
          <p:nvPr/>
        </p:nvSpPr>
        <p:spPr>
          <a:xfrm>
            <a:off x="5432188" y="529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Observation time : 60h   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95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319" name="Google Shape;1319;p95"/>
          <p:cNvSpPr txBox="1"/>
          <p:nvPr/>
        </p:nvSpPr>
        <p:spPr>
          <a:xfrm>
            <a:off x="87700" y="93275"/>
            <a:ext cx="41259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700">
                <a:solidFill>
                  <a:schemeClr val="lt1"/>
                </a:solidFill>
              </a:rPr>
              <a:t>DragonFly pulsar      </a:t>
            </a:r>
            <a:r>
              <a:rPr b="1" lang="fr" sz="2900">
                <a:solidFill>
                  <a:schemeClr val="lt1"/>
                </a:solidFill>
              </a:rPr>
              <a:t> </a:t>
            </a:r>
            <a:endParaRPr b="1" sz="2900">
              <a:solidFill>
                <a:schemeClr val="lt1"/>
              </a:solidFill>
            </a:endParaRPr>
          </a:p>
        </p:txBody>
      </p:sp>
      <p:sp>
        <p:nvSpPr>
          <p:cNvPr id="1320" name="Google Shape;1320;p95"/>
          <p:cNvSpPr/>
          <p:nvPr/>
        </p:nvSpPr>
        <p:spPr>
          <a:xfrm>
            <a:off x="199775" y="909125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321" name="Google Shape;1321;p95"/>
          <p:cNvSpPr txBox="1"/>
          <p:nvPr/>
        </p:nvSpPr>
        <p:spPr>
          <a:xfrm>
            <a:off x="457450" y="812400"/>
            <a:ext cx="34299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</a:rPr>
              <a:t>Potentially a first detection ?  </a:t>
            </a:r>
            <a:endParaRPr b="1" sz="1800">
              <a:solidFill>
                <a:srgbClr val="FFFFFF"/>
              </a:solidFill>
            </a:endParaRPr>
          </a:p>
        </p:txBody>
      </p:sp>
      <p:cxnSp>
        <p:nvCxnSpPr>
          <p:cNvPr id="1322" name="Google Shape;1322;p95"/>
          <p:cNvCxnSpPr/>
          <p:nvPr/>
        </p:nvCxnSpPr>
        <p:spPr>
          <a:xfrm>
            <a:off x="254500" y="1443375"/>
            <a:ext cx="387000" cy="0"/>
          </a:xfrm>
          <a:prstGeom prst="straightConnector1">
            <a:avLst/>
          </a:prstGeom>
          <a:noFill/>
          <a:ln cap="flat" cmpd="sng" w="28575">
            <a:solidFill>
              <a:srgbClr val="EEEEE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23" name="Google Shape;1323;p95"/>
          <p:cNvSpPr txBox="1"/>
          <p:nvPr/>
        </p:nvSpPr>
        <p:spPr>
          <a:xfrm>
            <a:off x="663550" y="1248000"/>
            <a:ext cx="402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data available with LST (88 runs)  to analyse  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324" name="Google Shape;1324;p95" title="Fitted_SED_J2021+3651_gammalearn_P1_smooth_broken_power_law_with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9800" y="1349174"/>
            <a:ext cx="4258127" cy="324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Google Shape;1325;p95"/>
          <p:cNvSpPr/>
          <p:nvPr/>
        </p:nvSpPr>
        <p:spPr>
          <a:xfrm>
            <a:off x="1209875" y="2324175"/>
            <a:ext cx="3315000" cy="65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6" name="Google Shape;1326;p95"/>
          <p:cNvSpPr txBox="1"/>
          <p:nvPr/>
        </p:nvSpPr>
        <p:spPr>
          <a:xfrm>
            <a:off x="2065200" y="2262738"/>
            <a:ext cx="1697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FFFFFF"/>
                </a:solidFill>
              </a:rPr>
              <a:t>Significance </a:t>
            </a:r>
            <a:r>
              <a:rPr b="1" lang="fr" sz="1700">
                <a:solidFill>
                  <a:schemeClr val="lt1"/>
                </a:solidFill>
              </a:rPr>
              <a:t>𝜎</a:t>
            </a:r>
            <a:endParaRPr b="1" sz="2100">
              <a:solidFill>
                <a:srgbClr val="FFFFFF"/>
              </a:solidFill>
            </a:endParaRPr>
          </a:p>
        </p:txBody>
      </p:sp>
      <p:sp>
        <p:nvSpPr>
          <p:cNvPr id="1327" name="Google Shape;1327;p95"/>
          <p:cNvSpPr/>
          <p:nvPr/>
        </p:nvSpPr>
        <p:spPr>
          <a:xfrm>
            <a:off x="1209875" y="2629625"/>
            <a:ext cx="1459500" cy="347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8" name="Google Shape;1328;p95"/>
          <p:cNvSpPr/>
          <p:nvPr/>
        </p:nvSpPr>
        <p:spPr>
          <a:xfrm>
            <a:off x="2669375" y="2629725"/>
            <a:ext cx="1855500" cy="347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9" name="Google Shape;1329;p95"/>
          <p:cNvSpPr txBox="1"/>
          <p:nvPr/>
        </p:nvSpPr>
        <p:spPr>
          <a:xfrm>
            <a:off x="1209875" y="2562075"/>
            <a:ext cx="1697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FFFF"/>
                </a:solidFill>
              </a:rPr>
              <a:t>lstchain pulsar </a:t>
            </a:r>
            <a:r>
              <a:rPr b="1" lang="fr" sz="1700">
                <a:solidFill>
                  <a:srgbClr val="FFFFFF"/>
                </a:solidFill>
              </a:rPr>
              <a:t> </a:t>
            </a:r>
            <a:endParaRPr b="1" sz="1700">
              <a:solidFill>
                <a:srgbClr val="FFFFFF"/>
              </a:solidFill>
            </a:endParaRPr>
          </a:p>
        </p:txBody>
      </p:sp>
      <p:sp>
        <p:nvSpPr>
          <p:cNvPr id="1330" name="Google Shape;1330;p95"/>
          <p:cNvSpPr txBox="1"/>
          <p:nvPr/>
        </p:nvSpPr>
        <p:spPr>
          <a:xfrm>
            <a:off x="2669375" y="2595975"/>
            <a:ext cx="20208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FFFF"/>
                </a:solidFill>
              </a:rPr>
              <a:t>gammalearn pulsar  </a:t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1331" name="Google Shape;1331;p95"/>
          <p:cNvSpPr/>
          <p:nvPr/>
        </p:nvSpPr>
        <p:spPr>
          <a:xfrm>
            <a:off x="2669375" y="2977475"/>
            <a:ext cx="1855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2" name="Google Shape;1332;p95"/>
          <p:cNvSpPr/>
          <p:nvPr/>
        </p:nvSpPr>
        <p:spPr>
          <a:xfrm>
            <a:off x="1209875" y="2977450"/>
            <a:ext cx="1459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3" name="Google Shape;1333;p95"/>
          <p:cNvSpPr txBox="1"/>
          <p:nvPr/>
        </p:nvSpPr>
        <p:spPr>
          <a:xfrm>
            <a:off x="1665113" y="3036425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3.14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34" name="Google Shape;1334;p95"/>
          <p:cNvSpPr/>
          <p:nvPr/>
        </p:nvSpPr>
        <p:spPr>
          <a:xfrm>
            <a:off x="265175" y="2629725"/>
            <a:ext cx="944700" cy="347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5" name="Google Shape;1335;p95"/>
          <p:cNvSpPr/>
          <p:nvPr/>
        </p:nvSpPr>
        <p:spPr>
          <a:xfrm>
            <a:off x="265175" y="2977450"/>
            <a:ext cx="9447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6" name="Google Shape;1336;p95"/>
          <p:cNvSpPr txBox="1"/>
          <p:nvPr/>
        </p:nvSpPr>
        <p:spPr>
          <a:xfrm>
            <a:off x="463013" y="303640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P1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37" name="Google Shape;1337;p95"/>
          <p:cNvSpPr txBox="1"/>
          <p:nvPr/>
        </p:nvSpPr>
        <p:spPr>
          <a:xfrm>
            <a:off x="3384700" y="303640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7.63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38" name="Google Shape;1338;p95"/>
          <p:cNvSpPr txBox="1"/>
          <p:nvPr/>
        </p:nvSpPr>
        <p:spPr>
          <a:xfrm>
            <a:off x="199775" y="2580375"/>
            <a:ext cx="1075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Sensitivity  </a:t>
            </a:r>
            <a:r>
              <a:rPr b="1" lang="fr" sz="1700">
                <a:solidFill>
                  <a:schemeClr val="lt1"/>
                </a:solidFill>
              </a:rPr>
              <a:t> </a:t>
            </a:r>
            <a:endParaRPr b="1" sz="1700">
              <a:solidFill>
                <a:schemeClr val="lt1"/>
              </a:solidFill>
            </a:endParaRPr>
          </a:p>
        </p:txBody>
      </p:sp>
      <p:sp>
        <p:nvSpPr>
          <p:cNvPr id="1339" name="Google Shape;1339;p95"/>
          <p:cNvSpPr/>
          <p:nvPr/>
        </p:nvSpPr>
        <p:spPr>
          <a:xfrm>
            <a:off x="2669375" y="3518125"/>
            <a:ext cx="1855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0" name="Google Shape;1340;p95"/>
          <p:cNvSpPr/>
          <p:nvPr/>
        </p:nvSpPr>
        <p:spPr>
          <a:xfrm>
            <a:off x="1209875" y="3518100"/>
            <a:ext cx="1459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1" name="Google Shape;1341;p95"/>
          <p:cNvSpPr txBox="1"/>
          <p:nvPr/>
        </p:nvSpPr>
        <p:spPr>
          <a:xfrm>
            <a:off x="1665113" y="3577075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2.81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42" name="Google Shape;1342;p95"/>
          <p:cNvSpPr/>
          <p:nvPr/>
        </p:nvSpPr>
        <p:spPr>
          <a:xfrm>
            <a:off x="265175" y="3518100"/>
            <a:ext cx="9447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3" name="Google Shape;1343;p95"/>
          <p:cNvSpPr txBox="1"/>
          <p:nvPr/>
        </p:nvSpPr>
        <p:spPr>
          <a:xfrm>
            <a:off x="463013" y="357705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P2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44" name="Google Shape;1344;p95"/>
          <p:cNvSpPr txBox="1"/>
          <p:nvPr/>
        </p:nvSpPr>
        <p:spPr>
          <a:xfrm>
            <a:off x="3384700" y="357705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6.24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45" name="Google Shape;1345;p95"/>
          <p:cNvSpPr/>
          <p:nvPr/>
        </p:nvSpPr>
        <p:spPr>
          <a:xfrm>
            <a:off x="2669375" y="4058800"/>
            <a:ext cx="1855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6" name="Google Shape;1346;p95"/>
          <p:cNvSpPr/>
          <p:nvPr/>
        </p:nvSpPr>
        <p:spPr>
          <a:xfrm>
            <a:off x="1209875" y="4058775"/>
            <a:ext cx="1459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7" name="Google Shape;1347;p95"/>
          <p:cNvSpPr txBox="1"/>
          <p:nvPr/>
        </p:nvSpPr>
        <p:spPr>
          <a:xfrm>
            <a:off x="1665113" y="411775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2.32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48" name="Google Shape;1348;p95"/>
          <p:cNvSpPr/>
          <p:nvPr/>
        </p:nvSpPr>
        <p:spPr>
          <a:xfrm>
            <a:off x="265175" y="4058775"/>
            <a:ext cx="9447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9" name="Google Shape;1349;p95"/>
          <p:cNvSpPr txBox="1"/>
          <p:nvPr/>
        </p:nvSpPr>
        <p:spPr>
          <a:xfrm flipH="1">
            <a:off x="358570" y="4117725"/>
            <a:ext cx="6534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P1P2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50" name="Google Shape;1350;p95"/>
          <p:cNvSpPr txBox="1"/>
          <p:nvPr/>
        </p:nvSpPr>
        <p:spPr>
          <a:xfrm>
            <a:off x="3384700" y="4117725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4.04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51" name="Google Shape;1351;p95"/>
          <p:cNvSpPr/>
          <p:nvPr/>
        </p:nvSpPr>
        <p:spPr>
          <a:xfrm>
            <a:off x="199763" y="4715225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352" name="Google Shape;1352;p95"/>
          <p:cNvSpPr txBox="1"/>
          <p:nvPr/>
        </p:nvSpPr>
        <p:spPr>
          <a:xfrm>
            <a:off x="358576" y="4558700"/>
            <a:ext cx="76119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FFFF"/>
                </a:solidFill>
              </a:rPr>
              <a:t>Expected detection if signal is concentrated in one peak, strong hint if two peaks</a:t>
            </a:r>
            <a:r>
              <a:rPr b="1" lang="fr" sz="1800">
                <a:solidFill>
                  <a:srgbClr val="FFFFFF"/>
                </a:solidFill>
              </a:rPr>
              <a:t> </a:t>
            </a:r>
            <a:endParaRPr b="1" sz="1800">
              <a:solidFill>
                <a:srgbClr val="FFFFFF"/>
              </a:solidFill>
            </a:endParaRPr>
          </a:p>
        </p:txBody>
      </p:sp>
      <p:cxnSp>
        <p:nvCxnSpPr>
          <p:cNvPr id="1353" name="Google Shape;1353;p95"/>
          <p:cNvCxnSpPr/>
          <p:nvPr/>
        </p:nvCxnSpPr>
        <p:spPr>
          <a:xfrm>
            <a:off x="254500" y="2016500"/>
            <a:ext cx="387000" cy="0"/>
          </a:xfrm>
          <a:prstGeom prst="straightConnector1">
            <a:avLst/>
          </a:prstGeom>
          <a:noFill/>
          <a:ln cap="flat" cmpd="sng" w="28575">
            <a:solidFill>
              <a:srgbClr val="EEEEE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54" name="Google Shape;1354;p95"/>
          <p:cNvSpPr txBox="1"/>
          <p:nvPr/>
        </p:nvSpPr>
        <p:spPr>
          <a:xfrm>
            <a:off x="672388" y="1786088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Observation time : 50h  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355" name="Google Shape;1355;p95"/>
          <p:cNvCxnSpPr/>
          <p:nvPr/>
        </p:nvCxnSpPr>
        <p:spPr>
          <a:xfrm>
            <a:off x="254500" y="1748975"/>
            <a:ext cx="387000" cy="0"/>
          </a:xfrm>
          <a:prstGeom prst="straightConnector1">
            <a:avLst/>
          </a:prstGeom>
          <a:noFill/>
          <a:ln cap="flat" cmpd="sng" w="28575">
            <a:solidFill>
              <a:srgbClr val="EEEEE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56" name="Google Shape;1356;p95"/>
          <p:cNvSpPr txBox="1"/>
          <p:nvPr/>
        </p:nvSpPr>
        <p:spPr>
          <a:xfrm>
            <a:off x="663550" y="1501150"/>
            <a:ext cx="402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Smooth Broken Power Law model used    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96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362" name="Google Shape;1362;p96"/>
          <p:cNvSpPr txBox="1"/>
          <p:nvPr/>
        </p:nvSpPr>
        <p:spPr>
          <a:xfrm>
            <a:off x="87700" y="93275"/>
            <a:ext cx="49809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700">
                <a:solidFill>
                  <a:schemeClr val="lt1"/>
                </a:solidFill>
              </a:rPr>
              <a:t>Boomerang pulsar      </a:t>
            </a:r>
            <a:r>
              <a:rPr b="1" lang="fr" sz="2900">
                <a:solidFill>
                  <a:schemeClr val="lt1"/>
                </a:solidFill>
              </a:rPr>
              <a:t> </a:t>
            </a:r>
            <a:endParaRPr b="1" sz="2900">
              <a:solidFill>
                <a:schemeClr val="lt1"/>
              </a:solidFill>
            </a:endParaRPr>
          </a:p>
        </p:txBody>
      </p:sp>
      <p:sp>
        <p:nvSpPr>
          <p:cNvPr id="1363" name="Google Shape;1363;p96"/>
          <p:cNvSpPr/>
          <p:nvPr/>
        </p:nvSpPr>
        <p:spPr>
          <a:xfrm>
            <a:off x="199750" y="990175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364" name="Google Shape;1364;p96"/>
          <p:cNvSpPr txBox="1"/>
          <p:nvPr/>
        </p:nvSpPr>
        <p:spPr>
          <a:xfrm>
            <a:off x="457425" y="893450"/>
            <a:ext cx="33642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</a:rPr>
              <a:t>Potentially a first detection ? </a:t>
            </a:r>
            <a:endParaRPr b="1" sz="1800">
              <a:solidFill>
                <a:srgbClr val="FFFFFF"/>
              </a:solidFill>
            </a:endParaRPr>
          </a:p>
        </p:txBody>
      </p:sp>
      <p:cxnSp>
        <p:nvCxnSpPr>
          <p:cNvPr id="1365" name="Google Shape;1365;p96"/>
          <p:cNvCxnSpPr/>
          <p:nvPr/>
        </p:nvCxnSpPr>
        <p:spPr>
          <a:xfrm>
            <a:off x="276550" y="1503300"/>
            <a:ext cx="387000" cy="0"/>
          </a:xfrm>
          <a:prstGeom prst="straightConnector1">
            <a:avLst/>
          </a:prstGeom>
          <a:noFill/>
          <a:ln cap="flat" cmpd="sng" w="28575">
            <a:solidFill>
              <a:srgbClr val="EEEEE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66" name="Google Shape;1366;p96"/>
          <p:cNvSpPr txBox="1"/>
          <p:nvPr/>
        </p:nvSpPr>
        <p:spPr>
          <a:xfrm>
            <a:off x="663550" y="1285350"/>
            <a:ext cx="4024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data available with LST (331 runs) </a:t>
            </a:r>
            <a:r>
              <a:rPr b="1" lang="fr">
                <a:solidFill>
                  <a:srgbClr val="E69138"/>
                </a:solidFill>
              </a:rPr>
              <a:t>but</a:t>
            </a:r>
            <a:r>
              <a:rPr lang="fr">
                <a:solidFill>
                  <a:srgbClr val="E69138"/>
                </a:solidFill>
              </a:rPr>
              <a:t> </a:t>
            </a:r>
            <a:r>
              <a:rPr lang="fr">
                <a:solidFill>
                  <a:srgbClr val="FFFFFF"/>
                </a:solidFill>
              </a:rPr>
              <a:t>mostly at high zenith (not adapted yet to current sensitivity curves used)    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367" name="Google Shape;1367;p96" title="Fitted_SED_J2229+6114_gammalearn_P1_smooth_broken_power_law_with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0425" y="1307140"/>
            <a:ext cx="4376875" cy="3331710"/>
          </a:xfrm>
          <a:prstGeom prst="rect">
            <a:avLst/>
          </a:prstGeom>
          <a:noFill/>
          <a:ln>
            <a:noFill/>
          </a:ln>
        </p:spPr>
      </p:pic>
      <p:sp>
        <p:nvSpPr>
          <p:cNvPr id="1368" name="Google Shape;1368;p96"/>
          <p:cNvSpPr/>
          <p:nvPr/>
        </p:nvSpPr>
        <p:spPr>
          <a:xfrm>
            <a:off x="1097800" y="2690650"/>
            <a:ext cx="3315000" cy="65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9" name="Google Shape;1369;p96"/>
          <p:cNvSpPr txBox="1"/>
          <p:nvPr/>
        </p:nvSpPr>
        <p:spPr>
          <a:xfrm>
            <a:off x="1953125" y="2629213"/>
            <a:ext cx="1697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FFFFFF"/>
                </a:solidFill>
              </a:rPr>
              <a:t>Significance </a:t>
            </a:r>
            <a:r>
              <a:rPr b="1" lang="fr" sz="1700">
                <a:solidFill>
                  <a:schemeClr val="lt1"/>
                </a:solidFill>
              </a:rPr>
              <a:t>𝜎</a:t>
            </a:r>
            <a:endParaRPr b="1" sz="2100">
              <a:solidFill>
                <a:srgbClr val="FFFFFF"/>
              </a:solidFill>
            </a:endParaRPr>
          </a:p>
        </p:txBody>
      </p:sp>
      <p:sp>
        <p:nvSpPr>
          <p:cNvPr id="1370" name="Google Shape;1370;p96"/>
          <p:cNvSpPr/>
          <p:nvPr/>
        </p:nvSpPr>
        <p:spPr>
          <a:xfrm>
            <a:off x="1097800" y="2996100"/>
            <a:ext cx="1459500" cy="347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1" name="Google Shape;1371;p96"/>
          <p:cNvSpPr/>
          <p:nvPr/>
        </p:nvSpPr>
        <p:spPr>
          <a:xfrm>
            <a:off x="2557300" y="2996200"/>
            <a:ext cx="1855500" cy="347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2" name="Google Shape;1372;p96"/>
          <p:cNvSpPr txBox="1"/>
          <p:nvPr/>
        </p:nvSpPr>
        <p:spPr>
          <a:xfrm>
            <a:off x="1097800" y="2928550"/>
            <a:ext cx="1697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FFFF"/>
                </a:solidFill>
              </a:rPr>
              <a:t>lstchain pulsar </a:t>
            </a:r>
            <a:r>
              <a:rPr b="1" lang="fr" sz="1700">
                <a:solidFill>
                  <a:srgbClr val="FFFFFF"/>
                </a:solidFill>
              </a:rPr>
              <a:t> </a:t>
            </a:r>
            <a:endParaRPr b="1" sz="1700">
              <a:solidFill>
                <a:srgbClr val="FFFFFF"/>
              </a:solidFill>
            </a:endParaRPr>
          </a:p>
        </p:txBody>
      </p:sp>
      <p:sp>
        <p:nvSpPr>
          <p:cNvPr id="1373" name="Google Shape;1373;p96"/>
          <p:cNvSpPr txBox="1"/>
          <p:nvPr/>
        </p:nvSpPr>
        <p:spPr>
          <a:xfrm>
            <a:off x="2557300" y="2962450"/>
            <a:ext cx="20208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FFFF"/>
                </a:solidFill>
              </a:rPr>
              <a:t>gammalearn pulsar  </a:t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1374" name="Google Shape;1374;p96"/>
          <p:cNvSpPr/>
          <p:nvPr/>
        </p:nvSpPr>
        <p:spPr>
          <a:xfrm>
            <a:off x="2557300" y="3343950"/>
            <a:ext cx="1855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5" name="Google Shape;1375;p96"/>
          <p:cNvSpPr/>
          <p:nvPr/>
        </p:nvSpPr>
        <p:spPr>
          <a:xfrm>
            <a:off x="1097800" y="3343925"/>
            <a:ext cx="1459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6" name="Google Shape;1376;p96"/>
          <p:cNvSpPr txBox="1"/>
          <p:nvPr/>
        </p:nvSpPr>
        <p:spPr>
          <a:xfrm>
            <a:off x="1553038" y="340290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2.04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77" name="Google Shape;1377;p96"/>
          <p:cNvSpPr/>
          <p:nvPr/>
        </p:nvSpPr>
        <p:spPr>
          <a:xfrm>
            <a:off x="153100" y="2996200"/>
            <a:ext cx="944700" cy="347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8" name="Google Shape;1378;p96"/>
          <p:cNvSpPr/>
          <p:nvPr/>
        </p:nvSpPr>
        <p:spPr>
          <a:xfrm>
            <a:off x="153100" y="3343925"/>
            <a:ext cx="9447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9" name="Google Shape;1379;p96"/>
          <p:cNvSpPr txBox="1"/>
          <p:nvPr/>
        </p:nvSpPr>
        <p:spPr>
          <a:xfrm>
            <a:off x="350938" y="3402875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P1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80" name="Google Shape;1380;p96"/>
          <p:cNvSpPr txBox="1"/>
          <p:nvPr/>
        </p:nvSpPr>
        <p:spPr>
          <a:xfrm>
            <a:off x="3272625" y="3402875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4.87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81" name="Google Shape;1381;p96"/>
          <p:cNvSpPr txBox="1"/>
          <p:nvPr/>
        </p:nvSpPr>
        <p:spPr>
          <a:xfrm>
            <a:off x="87700" y="2946850"/>
            <a:ext cx="1075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Sensitivity  </a:t>
            </a:r>
            <a:r>
              <a:rPr b="1" lang="fr" sz="1700">
                <a:solidFill>
                  <a:schemeClr val="lt1"/>
                </a:solidFill>
              </a:rPr>
              <a:t> </a:t>
            </a:r>
            <a:endParaRPr b="1" sz="1700">
              <a:solidFill>
                <a:schemeClr val="lt1"/>
              </a:solidFill>
            </a:endParaRPr>
          </a:p>
        </p:txBody>
      </p:sp>
      <p:sp>
        <p:nvSpPr>
          <p:cNvPr id="1382" name="Google Shape;1382;p96"/>
          <p:cNvSpPr/>
          <p:nvPr/>
        </p:nvSpPr>
        <p:spPr>
          <a:xfrm>
            <a:off x="2557300" y="3884600"/>
            <a:ext cx="1855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3" name="Google Shape;1383;p96"/>
          <p:cNvSpPr/>
          <p:nvPr/>
        </p:nvSpPr>
        <p:spPr>
          <a:xfrm>
            <a:off x="1097800" y="3884575"/>
            <a:ext cx="1459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4" name="Google Shape;1384;p96"/>
          <p:cNvSpPr txBox="1"/>
          <p:nvPr/>
        </p:nvSpPr>
        <p:spPr>
          <a:xfrm>
            <a:off x="1553038" y="394355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1.82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85" name="Google Shape;1385;p96"/>
          <p:cNvSpPr/>
          <p:nvPr/>
        </p:nvSpPr>
        <p:spPr>
          <a:xfrm>
            <a:off x="153100" y="3884575"/>
            <a:ext cx="9447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6" name="Google Shape;1386;p96"/>
          <p:cNvSpPr txBox="1"/>
          <p:nvPr/>
        </p:nvSpPr>
        <p:spPr>
          <a:xfrm>
            <a:off x="350938" y="3943525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P2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87" name="Google Shape;1387;p96"/>
          <p:cNvSpPr txBox="1"/>
          <p:nvPr/>
        </p:nvSpPr>
        <p:spPr>
          <a:xfrm>
            <a:off x="3272625" y="3943525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4.07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88" name="Google Shape;1388;p96"/>
          <p:cNvSpPr/>
          <p:nvPr/>
        </p:nvSpPr>
        <p:spPr>
          <a:xfrm>
            <a:off x="2557300" y="4425275"/>
            <a:ext cx="1855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9" name="Google Shape;1389;p96"/>
          <p:cNvSpPr/>
          <p:nvPr/>
        </p:nvSpPr>
        <p:spPr>
          <a:xfrm>
            <a:off x="1097800" y="4425250"/>
            <a:ext cx="1459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0" name="Google Shape;1390;p96"/>
          <p:cNvSpPr txBox="1"/>
          <p:nvPr/>
        </p:nvSpPr>
        <p:spPr>
          <a:xfrm>
            <a:off x="1553038" y="4484225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1.49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91" name="Google Shape;1391;p96"/>
          <p:cNvSpPr/>
          <p:nvPr/>
        </p:nvSpPr>
        <p:spPr>
          <a:xfrm>
            <a:off x="153100" y="4425250"/>
            <a:ext cx="9447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2" name="Google Shape;1392;p96"/>
          <p:cNvSpPr txBox="1"/>
          <p:nvPr/>
        </p:nvSpPr>
        <p:spPr>
          <a:xfrm flipH="1">
            <a:off x="246495" y="4484200"/>
            <a:ext cx="6534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P1P2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93" name="Google Shape;1393;p96"/>
          <p:cNvSpPr txBox="1"/>
          <p:nvPr/>
        </p:nvSpPr>
        <p:spPr>
          <a:xfrm>
            <a:off x="3272625" y="448420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2.58</a:t>
            </a:r>
            <a:endParaRPr b="1">
              <a:solidFill>
                <a:schemeClr val="lt1"/>
              </a:solidFill>
            </a:endParaRPr>
          </a:p>
        </p:txBody>
      </p:sp>
      <p:cxnSp>
        <p:nvCxnSpPr>
          <p:cNvPr id="1394" name="Google Shape;1394;p96"/>
          <p:cNvCxnSpPr/>
          <p:nvPr/>
        </p:nvCxnSpPr>
        <p:spPr>
          <a:xfrm>
            <a:off x="276550" y="2486288"/>
            <a:ext cx="387000" cy="0"/>
          </a:xfrm>
          <a:prstGeom prst="straightConnector1">
            <a:avLst/>
          </a:prstGeom>
          <a:noFill/>
          <a:ln cap="flat" cmpd="sng" w="28575">
            <a:solidFill>
              <a:srgbClr val="EEEEE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95" name="Google Shape;1395;p96"/>
          <p:cNvSpPr txBox="1"/>
          <p:nvPr/>
        </p:nvSpPr>
        <p:spPr>
          <a:xfrm>
            <a:off x="663538" y="2286188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Observation time : 50h  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396" name="Google Shape;1396;p96"/>
          <p:cNvCxnSpPr/>
          <p:nvPr/>
        </p:nvCxnSpPr>
        <p:spPr>
          <a:xfrm>
            <a:off x="276550" y="2225075"/>
            <a:ext cx="387000" cy="0"/>
          </a:xfrm>
          <a:prstGeom prst="straightConnector1">
            <a:avLst/>
          </a:prstGeom>
          <a:noFill/>
          <a:ln cap="flat" cmpd="sng" w="28575">
            <a:solidFill>
              <a:srgbClr val="EEEEE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97" name="Google Shape;1397;p96"/>
          <p:cNvSpPr txBox="1"/>
          <p:nvPr/>
        </p:nvSpPr>
        <p:spPr>
          <a:xfrm>
            <a:off x="663550" y="2024975"/>
            <a:ext cx="402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Smooth Broken Power Law model used    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475" y="1756163"/>
            <a:ext cx="1857674" cy="185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1975" y="1932513"/>
            <a:ext cx="1741634" cy="1731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Google Shape;279;p52"/>
          <p:cNvCxnSpPr/>
          <p:nvPr/>
        </p:nvCxnSpPr>
        <p:spPr>
          <a:xfrm>
            <a:off x="2465300" y="2529500"/>
            <a:ext cx="11277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0" name="Google Shape;280;p52"/>
          <p:cNvCxnSpPr/>
          <p:nvPr/>
        </p:nvCxnSpPr>
        <p:spPr>
          <a:xfrm flipH="1" rot="10800000">
            <a:off x="2489900" y="3363000"/>
            <a:ext cx="1078500" cy="12300"/>
          </a:xfrm>
          <a:prstGeom prst="straightConnector1">
            <a:avLst/>
          </a:prstGeom>
          <a:noFill/>
          <a:ln cap="flat" cmpd="sng" w="28575">
            <a:solidFill>
              <a:srgbClr val="47AEE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1" name="Google Shape;281;p52"/>
          <p:cNvSpPr txBox="1"/>
          <p:nvPr/>
        </p:nvSpPr>
        <p:spPr>
          <a:xfrm>
            <a:off x="2568150" y="1854225"/>
            <a:ext cx="1363200" cy="5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lt1"/>
                </a:solidFill>
              </a:rPr>
              <a:t>vᵧ</a:t>
            </a:r>
            <a:r>
              <a:rPr baseline="-25000" lang="fr" sz="2500">
                <a:solidFill>
                  <a:schemeClr val="lt1"/>
                </a:solidFill>
              </a:rPr>
              <a:t>1</a:t>
            </a:r>
            <a:r>
              <a:rPr lang="fr" sz="2500">
                <a:solidFill>
                  <a:schemeClr val="lt1"/>
                </a:solidFill>
              </a:rPr>
              <a:t>(Eᵧ</a:t>
            </a:r>
            <a:r>
              <a:rPr baseline="-25000" lang="fr" sz="2500">
                <a:solidFill>
                  <a:schemeClr val="lt1"/>
                </a:solidFill>
              </a:rPr>
              <a:t>1</a:t>
            </a:r>
            <a:r>
              <a:rPr lang="fr" sz="2500">
                <a:solidFill>
                  <a:schemeClr val="lt1"/>
                </a:solidFill>
              </a:rPr>
              <a:t>)</a:t>
            </a:r>
            <a:endParaRPr sz="2500">
              <a:solidFill>
                <a:schemeClr val="lt1"/>
              </a:solidFill>
            </a:endParaRPr>
          </a:p>
        </p:txBody>
      </p:sp>
      <p:sp>
        <p:nvSpPr>
          <p:cNvPr id="282" name="Google Shape;282;p52"/>
          <p:cNvSpPr txBox="1"/>
          <p:nvPr/>
        </p:nvSpPr>
        <p:spPr>
          <a:xfrm>
            <a:off x="4057825" y="926438"/>
            <a:ext cx="1857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>
                <a:solidFill>
                  <a:schemeClr val="lt1"/>
                </a:solidFill>
              </a:rPr>
              <a:t>vᵧ(Eᵧ,E</a:t>
            </a:r>
            <a:r>
              <a:rPr baseline="-25000" lang="fr" sz="2900">
                <a:solidFill>
                  <a:schemeClr val="lt1"/>
                </a:solidFill>
              </a:rPr>
              <a:t>LIV</a:t>
            </a:r>
            <a:r>
              <a:rPr lang="fr" sz="2900">
                <a:solidFill>
                  <a:schemeClr val="lt1"/>
                </a:solidFill>
              </a:rPr>
              <a:t>)</a:t>
            </a:r>
            <a:endParaRPr sz="2900">
              <a:solidFill>
                <a:schemeClr val="lt1"/>
              </a:solidFill>
            </a:endParaRPr>
          </a:p>
        </p:txBody>
      </p:sp>
      <p:sp>
        <p:nvSpPr>
          <p:cNvPr id="283" name="Google Shape;283;p52"/>
          <p:cNvSpPr txBox="1"/>
          <p:nvPr/>
        </p:nvSpPr>
        <p:spPr>
          <a:xfrm>
            <a:off x="2908975" y="926438"/>
            <a:ext cx="378300" cy="5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</a:rPr>
              <a:t>c</a:t>
            </a:r>
            <a:endParaRPr sz="3000">
              <a:solidFill>
                <a:schemeClr val="lt1"/>
              </a:solidFill>
            </a:endParaRPr>
          </a:p>
        </p:txBody>
      </p:sp>
      <p:cxnSp>
        <p:nvCxnSpPr>
          <p:cNvPr id="284" name="Google Shape;284;p52"/>
          <p:cNvCxnSpPr/>
          <p:nvPr/>
        </p:nvCxnSpPr>
        <p:spPr>
          <a:xfrm flipH="1" rot="10800000">
            <a:off x="3322300" y="1275863"/>
            <a:ext cx="700500" cy="6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5" name="Google Shape;285;p52"/>
          <p:cNvSpPr txBox="1"/>
          <p:nvPr/>
        </p:nvSpPr>
        <p:spPr>
          <a:xfrm>
            <a:off x="2568150" y="2685000"/>
            <a:ext cx="1363200" cy="5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rgbClr val="47AEEA"/>
                </a:solidFill>
              </a:rPr>
              <a:t>vᵧ</a:t>
            </a:r>
            <a:r>
              <a:rPr baseline="-25000" lang="fr" sz="2500">
                <a:solidFill>
                  <a:srgbClr val="47AEEA"/>
                </a:solidFill>
              </a:rPr>
              <a:t>2</a:t>
            </a:r>
            <a:r>
              <a:rPr lang="fr" sz="2500">
                <a:solidFill>
                  <a:srgbClr val="47AEEA"/>
                </a:solidFill>
              </a:rPr>
              <a:t>(Eᵧ</a:t>
            </a:r>
            <a:r>
              <a:rPr baseline="-25000" lang="fr" sz="2500">
                <a:solidFill>
                  <a:srgbClr val="47AEEA"/>
                </a:solidFill>
              </a:rPr>
              <a:t>2</a:t>
            </a:r>
            <a:r>
              <a:rPr lang="fr" sz="2500">
                <a:solidFill>
                  <a:srgbClr val="47AEEA"/>
                </a:solidFill>
              </a:rPr>
              <a:t>)</a:t>
            </a:r>
            <a:endParaRPr sz="2500">
              <a:solidFill>
                <a:srgbClr val="47AEEA"/>
              </a:solidFill>
            </a:endParaRPr>
          </a:p>
        </p:txBody>
      </p:sp>
      <p:sp>
        <p:nvSpPr>
          <p:cNvPr id="286" name="Google Shape;286;p52"/>
          <p:cNvSpPr txBox="1"/>
          <p:nvPr/>
        </p:nvSpPr>
        <p:spPr>
          <a:xfrm>
            <a:off x="7444150" y="227650"/>
            <a:ext cx="1512900" cy="5232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>
                <a:solidFill>
                  <a:schemeClr val="lt1"/>
                </a:solidFill>
              </a:rPr>
              <a:t>Eᵧ2 &gt; Eᵧ1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287" name="Google Shape;287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1800" y="3903925"/>
            <a:ext cx="3592824" cy="10388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8" name="Google Shape;288;p52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89" name="Google Shape;289;p52"/>
          <p:cNvSpPr txBox="1"/>
          <p:nvPr/>
        </p:nvSpPr>
        <p:spPr>
          <a:xfrm>
            <a:off x="379875" y="137250"/>
            <a:ext cx="3551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</a:rPr>
              <a:t>LIV effect : Case with LIV     </a:t>
            </a:r>
            <a:r>
              <a:rPr lang="fr" sz="1200">
                <a:solidFill>
                  <a:schemeClr val="lt1"/>
                </a:solidFill>
              </a:rPr>
              <a:t>   </a:t>
            </a:r>
            <a:r>
              <a:rPr lang="fr" sz="1300">
                <a:solidFill>
                  <a:schemeClr val="lt1"/>
                </a:solidFill>
              </a:rPr>
              <a:t> </a:t>
            </a:r>
            <a:endParaRPr sz="100">
              <a:solidFill>
                <a:schemeClr val="dk1"/>
              </a:solidFill>
            </a:endParaRPr>
          </a:p>
        </p:txBody>
      </p:sp>
      <p:pic>
        <p:nvPicPr>
          <p:cNvPr id="290" name="Google Shape;290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700500" cy="7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97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403" name="Google Shape;1403;p97"/>
          <p:cNvSpPr txBox="1"/>
          <p:nvPr/>
        </p:nvSpPr>
        <p:spPr>
          <a:xfrm>
            <a:off x="87700" y="93275"/>
            <a:ext cx="49809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700">
                <a:solidFill>
                  <a:schemeClr val="lt1"/>
                </a:solidFill>
              </a:rPr>
              <a:t>J2032+4127 pulsar      </a:t>
            </a:r>
            <a:r>
              <a:rPr b="1" lang="fr" sz="2900">
                <a:solidFill>
                  <a:schemeClr val="lt1"/>
                </a:solidFill>
              </a:rPr>
              <a:t> </a:t>
            </a:r>
            <a:endParaRPr b="1" sz="2900">
              <a:solidFill>
                <a:schemeClr val="lt1"/>
              </a:solidFill>
            </a:endParaRPr>
          </a:p>
        </p:txBody>
      </p:sp>
      <p:sp>
        <p:nvSpPr>
          <p:cNvPr id="1404" name="Google Shape;1404;p97"/>
          <p:cNvSpPr/>
          <p:nvPr/>
        </p:nvSpPr>
        <p:spPr>
          <a:xfrm>
            <a:off x="221825" y="955675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405" name="Google Shape;1405;p97"/>
          <p:cNvSpPr txBox="1"/>
          <p:nvPr/>
        </p:nvSpPr>
        <p:spPr>
          <a:xfrm>
            <a:off x="479500" y="858950"/>
            <a:ext cx="3414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</a:rPr>
              <a:t>Potentially a first detection ? </a:t>
            </a:r>
            <a:endParaRPr b="1" sz="1800">
              <a:solidFill>
                <a:srgbClr val="FFFFFF"/>
              </a:solidFill>
            </a:endParaRPr>
          </a:p>
        </p:txBody>
      </p:sp>
      <p:cxnSp>
        <p:nvCxnSpPr>
          <p:cNvPr id="1406" name="Google Shape;1406;p97"/>
          <p:cNvCxnSpPr/>
          <p:nvPr/>
        </p:nvCxnSpPr>
        <p:spPr>
          <a:xfrm>
            <a:off x="276550" y="1489925"/>
            <a:ext cx="387000" cy="0"/>
          </a:xfrm>
          <a:prstGeom prst="straightConnector1">
            <a:avLst/>
          </a:prstGeom>
          <a:noFill/>
          <a:ln cap="flat" cmpd="sng" w="28575">
            <a:solidFill>
              <a:srgbClr val="EEEEE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07" name="Google Shape;1407;p97"/>
          <p:cNvSpPr txBox="1"/>
          <p:nvPr/>
        </p:nvSpPr>
        <p:spPr>
          <a:xfrm>
            <a:off x="685600" y="1294550"/>
            <a:ext cx="402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data available with LST (102 runs)  to analyse 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08" name="Google Shape;1408;p97"/>
          <p:cNvSpPr txBox="1"/>
          <p:nvPr/>
        </p:nvSpPr>
        <p:spPr>
          <a:xfrm>
            <a:off x="372875" y="4426075"/>
            <a:ext cx="8456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rgbClr val="FFFFFF"/>
                </a:solidFill>
              </a:rPr>
              <a:t>The last fermi data point is detectable directly by gammalearn without any model assumption </a:t>
            </a:r>
            <a:endParaRPr b="1" sz="1700">
              <a:solidFill>
                <a:srgbClr val="FFFFFF"/>
              </a:solidFill>
            </a:endParaRPr>
          </a:p>
        </p:txBody>
      </p:sp>
      <p:pic>
        <p:nvPicPr>
          <p:cNvPr id="1409" name="Google Shape;1409;p97" title="Fitted_SED_J2032+4127_gammalearn_P1_smooth_broken_power_law_with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9802" y="1085292"/>
            <a:ext cx="4207502" cy="3202819"/>
          </a:xfrm>
          <a:prstGeom prst="rect">
            <a:avLst/>
          </a:prstGeom>
          <a:noFill/>
          <a:ln>
            <a:noFill/>
          </a:ln>
        </p:spPr>
      </p:pic>
      <p:sp>
        <p:nvSpPr>
          <p:cNvPr id="1410" name="Google Shape;1410;p97"/>
          <p:cNvSpPr/>
          <p:nvPr/>
        </p:nvSpPr>
        <p:spPr>
          <a:xfrm>
            <a:off x="139675" y="4524425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411" name="Google Shape;1411;p97"/>
          <p:cNvSpPr/>
          <p:nvPr/>
        </p:nvSpPr>
        <p:spPr>
          <a:xfrm>
            <a:off x="1097800" y="2022075"/>
            <a:ext cx="3315000" cy="65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2" name="Google Shape;1412;p97"/>
          <p:cNvSpPr txBox="1"/>
          <p:nvPr/>
        </p:nvSpPr>
        <p:spPr>
          <a:xfrm>
            <a:off x="1953125" y="1960638"/>
            <a:ext cx="1697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FFFFFF"/>
                </a:solidFill>
              </a:rPr>
              <a:t>Significance </a:t>
            </a:r>
            <a:r>
              <a:rPr b="1" lang="fr" sz="1700">
                <a:solidFill>
                  <a:schemeClr val="lt1"/>
                </a:solidFill>
              </a:rPr>
              <a:t>𝜎</a:t>
            </a:r>
            <a:endParaRPr b="1" sz="2100">
              <a:solidFill>
                <a:srgbClr val="FFFFFF"/>
              </a:solidFill>
            </a:endParaRPr>
          </a:p>
        </p:txBody>
      </p:sp>
      <p:sp>
        <p:nvSpPr>
          <p:cNvPr id="1413" name="Google Shape;1413;p97"/>
          <p:cNvSpPr/>
          <p:nvPr/>
        </p:nvSpPr>
        <p:spPr>
          <a:xfrm>
            <a:off x="1097800" y="2327525"/>
            <a:ext cx="1459500" cy="347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4" name="Google Shape;1414;p97"/>
          <p:cNvSpPr/>
          <p:nvPr/>
        </p:nvSpPr>
        <p:spPr>
          <a:xfrm>
            <a:off x="2557300" y="2327625"/>
            <a:ext cx="1855500" cy="347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5" name="Google Shape;1415;p97"/>
          <p:cNvSpPr txBox="1"/>
          <p:nvPr/>
        </p:nvSpPr>
        <p:spPr>
          <a:xfrm>
            <a:off x="1097800" y="2259975"/>
            <a:ext cx="1697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FFFF"/>
                </a:solidFill>
              </a:rPr>
              <a:t>lstchain pulsar </a:t>
            </a:r>
            <a:r>
              <a:rPr b="1" lang="fr" sz="1700">
                <a:solidFill>
                  <a:srgbClr val="FFFFFF"/>
                </a:solidFill>
              </a:rPr>
              <a:t> </a:t>
            </a:r>
            <a:endParaRPr b="1" sz="1700">
              <a:solidFill>
                <a:srgbClr val="FFFFFF"/>
              </a:solidFill>
            </a:endParaRPr>
          </a:p>
        </p:txBody>
      </p:sp>
      <p:sp>
        <p:nvSpPr>
          <p:cNvPr id="1416" name="Google Shape;1416;p97"/>
          <p:cNvSpPr txBox="1"/>
          <p:nvPr/>
        </p:nvSpPr>
        <p:spPr>
          <a:xfrm>
            <a:off x="2557300" y="2293875"/>
            <a:ext cx="20208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FFFF"/>
                </a:solidFill>
              </a:rPr>
              <a:t>gammalearn pulsar  </a:t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1417" name="Google Shape;1417;p97"/>
          <p:cNvSpPr/>
          <p:nvPr/>
        </p:nvSpPr>
        <p:spPr>
          <a:xfrm>
            <a:off x="2557300" y="2675375"/>
            <a:ext cx="1855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8" name="Google Shape;1418;p97"/>
          <p:cNvSpPr/>
          <p:nvPr/>
        </p:nvSpPr>
        <p:spPr>
          <a:xfrm>
            <a:off x="1097800" y="2675350"/>
            <a:ext cx="1459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9" name="Google Shape;1419;p97"/>
          <p:cNvSpPr txBox="1"/>
          <p:nvPr/>
        </p:nvSpPr>
        <p:spPr>
          <a:xfrm>
            <a:off x="1553038" y="2734325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3.29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20" name="Google Shape;1420;p97"/>
          <p:cNvSpPr/>
          <p:nvPr/>
        </p:nvSpPr>
        <p:spPr>
          <a:xfrm>
            <a:off x="153100" y="2327625"/>
            <a:ext cx="944700" cy="347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1" name="Google Shape;1421;p97"/>
          <p:cNvSpPr/>
          <p:nvPr/>
        </p:nvSpPr>
        <p:spPr>
          <a:xfrm>
            <a:off x="153100" y="2675350"/>
            <a:ext cx="9447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2" name="Google Shape;1422;p97"/>
          <p:cNvSpPr txBox="1"/>
          <p:nvPr/>
        </p:nvSpPr>
        <p:spPr>
          <a:xfrm>
            <a:off x="350938" y="273430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P1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23" name="Google Shape;1423;p97"/>
          <p:cNvSpPr txBox="1"/>
          <p:nvPr/>
        </p:nvSpPr>
        <p:spPr>
          <a:xfrm>
            <a:off x="3272625" y="273430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7.54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24" name="Google Shape;1424;p97"/>
          <p:cNvSpPr txBox="1"/>
          <p:nvPr/>
        </p:nvSpPr>
        <p:spPr>
          <a:xfrm>
            <a:off x="87700" y="2278275"/>
            <a:ext cx="1075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Sensitivity  </a:t>
            </a:r>
            <a:r>
              <a:rPr b="1" lang="fr" sz="1700">
                <a:solidFill>
                  <a:schemeClr val="lt1"/>
                </a:solidFill>
              </a:rPr>
              <a:t> </a:t>
            </a:r>
            <a:endParaRPr b="1" sz="1700">
              <a:solidFill>
                <a:schemeClr val="lt1"/>
              </a:solidFill>
            </a:endParaRPr>
          </a:p>
        </p:txBody>
      </p:sp>
      <p:sp>
        <p:nvSpPr>
          <p:cNvPr id="1425" name="Google Shape;1425;p97"/>
          <p:cNvSpPr/>
          <p:nvPr/>
        </p:nvSpPr>
        <p:spPr>
          <a:xfrm>
            <a:off x="2557300" y="3216025"/>
            <a:ext cx="1855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6" name="Google Shape;1426;p97"/>
          <p:cNvSpPr/>
          <p:nvPr/>
        </p:nvSpPr>
        <p:spPr>
          <a:xfrm>
            <a:off x="1097800" y="3216000"/>
            <a:ext cx="1459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7" name="Google Shape;1427;p97"/>
          <p:cNvSpPr txBox="1"/>
          <p:nvPr/>
        </p:nvSpPr>
        <p:spPr>
          <a:xfrm>
            <a:off x="1553038" y="3274975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2.96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28" name="Google Shape;1428;p97"/>
          <p:cNvSpPr/>
          <p:nvPr/>
        </p:nvSpPr>
        <p:spPr>
          <a:xfrm>
            <a:off x="153100" y="3216000"/>
            <a:ext cx="9447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9" name="Google Shape;1429;p97"/>
          <p:cNvSpPr txBox="1"/>
          <p:nvPr/>
        </p:nvSpPr>
        <p:spPr>
          <a:xfrm>
            <a:off x="350938" y="327495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P2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30" name="Google Shape;1430;p97"/>
          <p:cNvSpPr txBox="1"/>
          <p:nvPr/>
        </p:nvSpPr>
        <p:spPr>
          <a:xfrm>
            <a:off x="3272625" y="327495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6.74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31" name="Google Shape;1431;p97"/>
          <p:cNvSpPr/>
          <p:nvPr/>
        </p:nvSpPr>
        <p:spPr>
          <a:xfrm>
            <a:off x="2557300" y="3756700"/>
            <a:ext cx="1855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2" name="Google Shape;1432;p97"/>
          <p:cNvSpPr/>
          <p:nvPr/>
        </p:nvSpPr>
        <p:spPr>
          <a:xfrm>
            <a:off x="1097800" y="3756675"/>
            <a:ext cx="1459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3" name="Google Shape;1433;p97"/>
          <p:cNvSpPr txBox="1"/>
          <p:nvPr/>
        </p:nvSpPr>
        <p:spPr>
          <a:xfrm>
            <a:off x="1553038" y="381565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2.35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34" name="Google Shape;1434;p97"/>
          <p:cNvSpPr/>
          <p:nvPr/>
        </p:nvSpPr>
        <p:spPr>
          <a:xfrm>
            <a:off x="153100" y="3756675"/>
            <a:ext cx="9447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5" name="Google Shape;1435;p97"/>
          <p:cNvSpPr txBox="1"/>
          <p:nvPr/>
        </p:nvSpPr>
        <p:spPr>
          <a:xfrm flipH="1">
            <a:off x="246495" y="3815625"/>
            <a:ext cx="6534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P1P2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36" name="Google Shape;1436;p97"/>
          <p:cNvSpPr txBox="1"/>
          <p:nvPr/>
        </p:nvSpPr>
        <p:spPr>
          <a:xfrm>
            <a:off x="3272625" y="3815625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4.11</a:t>
            </a:r>
            <a:endParaRPr b="1">
              <a:solidFill>
                <a:schemeClr val="lt1"/>
              </a:solidFill>
            </a:endParaRPr>
          </a:p>
        </p:txBody>
      </p:sp>
      <p:cxnSp>
        <p:nvCxnSpPr>
          <p:cNvPr id="1437" name="Google Shape;1437;p97"/>
          <p:cNvCxnSpPr/>
          <p:nvPr/>
        </p:nvCxnSpPr>
        <p:spPr>
          <a:xfrm>
            <a:off x="276550" y="1821975"/>
            <a:ext cx="387000" cy="0"/>
          </a:xfrm>
          <a:prstGeom prst="straightConnector1">
            <a:avLst/>
          </a:prstGeom>
          <a:noFill/>
          <a:ln cap="flat" cmpd="sng" w="28575">
            <a:solidFill>
              <a:srgbClr val="EEEEE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38" name="Google Shape;1438;p97"/>
          <p:cNvSpPr txBox="1"/>
          <p:nvPr/>
        </p:nvSpPr>
        <p:spPr>
          <a:xfrm>
            <a:off x="663550" y="1621875"/>
            <a:ext cx="402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Smooth Broken Power Law model used    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42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98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444" name="Google Shape;1444;p98"/>
          <p:cNvSpPr txBox="1"/>
          <p:nvPr/>
        </p:nvSpPr>
        <p:spPr>
          <a:xfrm>
            <a:off x="87700" y="93275"/>
            <a:ext cx="49809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700">
                <a:solidFill>
                  <a:schemeClr val="lt1"/>
                </a:solidFill>
              </a:rPr>
              <a:t>J1913+1011 pulsar      </a:t>
            </a:r>
            <a:r>
              <a:rPr b="1" lang="fr" sz="2900">
                <a:solidFill>
                  <a:schemeClr val="lt1"/>
                </a:solidFill>
              </a:rPr>
              <a:t> </a:t>
            </a:r>
            <a:endParaRPr b="1" sz="2900">
              <a:solidFill>
                <a:schemeClr val="lt1"/>
              </a:solidFill>
            </a:endParaRPr>
          </a:p>
        </p:txBody>
      </p:sp>
      <p:sp>
        <p:nvSpPr>
          <p:cNvPr id="1445" name="Google Shape;1445;p98"/>
          <p:cNvSpPr/>
          <p:nvPr/>
        </p:nvSpPr>
        <p:spPr>
          <a:xfrm>
            <a:off x="193875" y="980075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446" name="Google Shape;1446;p98"/>
          <p:cNvSpPr txBox="1"/>
          <p:nvPr/>
        </p:nvSpPr>
        <p:spPr>
          <a:xfrm>
            <a:off x="451550" y="883350"/>
            <a:ext cx="3414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</a:rPr>
              <a:t>Potentially a first detection ?  </a:t>
            </a:r>
            <a:endParaRPr b="1" sz="1800">
              <a:solidFill>
                <a:srgbClr val="FFFFFF"/>
              </a:solidFill>
            </a:endParaRPr>
          </a:p>
        </p:txBody>
      </p:sp>
      <p:cxnSp>
        <p:nvCxnSpPr>
          <p:cNvPr id="1447" name="Google Shape;1447;p98"/>
          <p:cNvCxnSpPr/>
          <p:nvPr/>
        </p:nvCxnSpPr>
        <p:spPr>
          <a:xfrm>
            <a:off x="248600" y="1514325"/>
            <a:ext cx="387000" cy="0"/>
          </a:xfrm>
          <a:prstGeom prst="straightConnector1">
            <a:avLst/>
          </a:prstGeom>
          <a:noFill/>
          <a:ln cap="flat" cmpd="sng" w="28575">
            <a:solidFill>
              <a:srgbClr val="EEEEE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48" name="Google Shape;1448;p98"/>
          <p:cNvSpPr txBox="1"/>
          <p:nvPr/>
        </p:nvSpPr>
        <p:spPr>
          <a:xfrm>
            <a:off x="657650" y="1318950"/>
            <a:ext cx="217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No LST data available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49" name="Google Shape;1449;p98"/>
          <p:cNvSpPr txBox="1"/>
          <p:nvPr/>
        </p:nvSpPr>
        <p:spPr>
          <a:xfrm>
            <a:off x="372875" y="4426075"/>
            <a:ext cx="8456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rgbClr val="FFFFFF"/>
                </a:solidFill>
              </a:rPr>
              <a:t>The last fermi data point is detectable directly by gammalearn without any model assumption </a:t>
            </a:r>
            <a:endParaRPr b="1" sz="1700">
              <a:solidFill>
                <a:srgbClr val="FFFFFF"/>
              </a:solidFill>
            </a:endParaRPr>
          </a:p>
        </p:txBody>
      </p:sp>
      <p:sp>
        <p:nvSpPr>
          <p:cNvPr id="1450" name="Google Shape;1450;p98"/>
          <p:cNvSpPr/>
          <p:nvPr/>
        </p:nvSpPr>
        <p:spPr>
          <a:xfrm>
            <a:off x="139675" y="4524425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1451" name="Google Shape;1451;p98"/>
          <p:cNvSpPr/>
          <p:nvPr/>
        </p:nvSpPr>
        <p:spPr>
          <a:xfrm>
            <a:off x="1097800" y="2022075"/>
            <a:ext cx="3315000" cy="65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2" name="Google Shape;1452;p98"/>
          <p:cNvSpPr txBox="1"/>
          <p:nvPr/>
        </p:nvSpPr>
        <p:spPr>
          <a:xfrm>
            <a:off x="1953125" y="1960638"/>
            <a:ext cx="1697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FFFFFF"/>
                </a:solidFill>
              </a:rPr>
              <a:t>Significance </a:t>
            </a:r>
            <a:r>
              <a:rPr b="1" lang="fr" sz="1700">
                <a:solidFill>
                  <a:schemeClr val="lt1"/>
                </a:solidFill>
              </a:rPr>
              <a:t>𝜎</a:t>
            </a:r>
            <a:endParaRPr b="1" sz="2100">
              <a:solidFill>
                <a:srgbClr val="FFFFFF"/>
              </a:solidFill>
            </a:endParaRPr>
          </a:p>
        </p:txBody>
      </p:sp>
      <p:sp>
        <p:nvSpPr>
          <p:cNvPr id="1453" name="Google Shape;1453;p98"/>
          <p:cNvSpPr/>
          <p:nvPr/>
        </p:nvSpPr>
        <p:spPr>
          <a:xfrm>
            <a:off x="1097800" y="2327525"/>
            <a:ext cx="1459500" cy="347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4" name="Google Shape;1454;p98"/>
          <p:cNvSpPr/>
          <p:nvPr/>
        </p:nvSpPr>
        <p:spPr>
          <a:xfrm>
            <a:off x="2557300" y="2327625"/>
            <a:ext cx="1855500" cy="347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5" name="Google Shape;1455;p98"/>
          <p:cNvSpPr txBox="1"/>
          <p:nvPr/>
        </p:nvSpPr>
        <p:spPr>
          <a:xfrm>
            <a:off x="1097800" y="2259975"/>
            <a:ext cx="1697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FFFF"/>
                </a:solidFill>
              </a:rPr>
              <a:t>lstchain pulsar </a:t>
            </a:r>
            <a:r>
              <a:rPr b="1" lang="fr" sz="1700">
                <a:solidFill>
                  <a:srgbClr val="FFFFFF"/>
                </a:solidFill>
              </a:rPr>
              <a:t> </a:t>
            </a:r>
            <a:endParaRPr b="1" sz="1700">
              <a:solidFill>
                <a:srgbClr val="FFFFFF"/>
              </a:solidFill>
            </a:endParaRPr>
          </a:p>
        </p:txBody>
      </p:sp>
      <p:sp>
        <p:nvSpPr>
          <p:cNvPr id="1456" name="Google Shape;1456;p98"/>
          <p:cNvSpPr txBox="1"/>
          <p:nvPr/>
        </p:nvSpPr>
        <p:spPr>
          <a:xfrm>
            <a:off x="2557300" y="2293875"/>
            <a:ext cx="20208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FFFF"/>
                </a:solidFill>
              </a:rPr>
              <a:t>gammalearn pulsar  </a:t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1457" name="Google Shape;1457;p98"/>
          <p:cNvSpPr/>
          <p:nvPr/>
        </p:nvSpPr>
        <p:spPr>
          <a:xfrm>
            <a:off x="2557300" y="2675375"/>
            <a:ext cx="1855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8" name="Google Shape;1458;p98"/>
          <p:cNvSpPr/>
          <p:nvPr/>
        </p:nvSpPr>
        <p:spPr>
          <a:xfrm>
            <a:off x="1097800" y="2675350"/>
            <a:ext cx="1459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9" name="Google Shape;1459;p98"/>
          <p:cNvSpPr txBox="1"/>
          <p:nvPr/>
        </p:nvSpPr>
        <p:spPr>
          <a:xfrm>
            <a:off x="1553038" y="2734325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2.79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60" name="Google Shape;1460;p98"/>
          <p:cNvSpPr/>
          <p:nvPr/>
        </p:nvSpPr>
        <p:spPr>
          <a:xfrm>
            <a:off x="153100" y="2327625"/>
            <a:ext cx="944700" cy="347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1" name="Google Shape;1461;p98"/>
          <p:cNvSpPr/>
          <p:nvPr/>
        </p:nvSpPr>
        <p:spPr>
          <a:xfrm>
            <a:off x="153100" y="2675350"/>
            <a:ext cx="9447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2" name="Google Shape;1462;p98"/>
          <p:cNvSpPr txBox="1"/>
          <p:nvPr/>
        </p:nvSpPr>
        <p:spPr>
          <a:xfrm>
            <a:off x="350938" y="273430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P1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63" name="Google Shape;1463;p98"/>
          <p:cNvSpPr txBox="1"/>
          <p:nvPr/>
        </p:nvSpPr>
        <p:spPr>
          <a:xfrm>
            <a:off x="3272625" y="273430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7.45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64" name="Google Shape;1464;p98"/>
          <p:cNvSpPr txBox="1"/>
          <p:nvPr/>
        </p:nvSpPr>
        <p:spPr>
          <a:xfrm>
            <a:off x="87700" y="2278275"/>
            <a:ext cx="1075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Sensitivity  </a:t>
            </a:r>
            <a:r>
              <a:rPr b="1" lang="fr" sz="1700">
                <a:solidFill>
                  <a:schemeClr val="lt1"/>
                </a:solidFill>
              </a:rPr>
              <a:t> </a:t>
            </a:r>
            <a:endParaRPr b="1" sz="1700">
              <a:solidFill>
                <a:schemeClr val="lt1"/>
              </a:solidFill>
            </a:endParaRPr>
          </a:p>
        </p:txBody>
      </p:sp>
      <p:sp>
        <p:nvSpPr>
          <p:cNvPr id="1465" name="Google Shape;1465;p98"/>
          <p:cNvSpPr/>
          <p:nvPr/>
        </p:nvSpPr>
        <p:spPr>
          <a:xfrm>
            <a:off x="2557300" y="3216025"/>
            <a:ext cx="1855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6" name="Google Shape;1466;p98"/>
          <p:cNvSpPr/>
          <p:nvPr/>
        </p:nvSpPr>
        <p:spPr>
          <a:xfrm>
            <a:off x="1097800" y="3216000"/>
            <a:ext cx="1459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7" name="Google Shape;1467;p98"/>
          <p:cNvSpPr txBox="1"/>
          <p:nvPr/>
        </p:nvSpPr>
        <p:spPr>
          <a:xfrm>
            <a:off x="1553038" y="3274975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2.38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68" name="Google Shape;1468;p98"/>
          <p:cNvSpPr/>
          <p:nvPr/>
        </p:nvSpPr>
        <p:spPr>
          <a:xfrm>
            <a:off x="153100" y="3216000"/>
            <a:ext cx="9447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9" name="Google Shape;1469;p98"/>
          <p:cNvSpPr txBox="1"/>
          <p:nvPr/>
        </p:nvSpPr>
        <p:spPr>
          <a:xfrm>
            <a:off x="350938" y="327495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P2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70" name="Google Shape;1470;p98"/>
          <p:cNvSpPr txBox="1"/>
          <p:nvPr/>
        </p:nvSpPr>
        <p:spPr>
          <a:xfrm>
            <a:off x="3272625" y="327495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5.40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71" name="Google Shape;1471;p98"/>
          <p:cNvSpPr/>
          <p:nvPr/>
        </p:nvSpPr>
        <p:spPr>
          <a:xfrm>
            <a:off x="2557300" y="3756700"/>
            <a:ext cx="1855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2" name="Google Shape;1472;p98"/>
          <p:cNvSpPr/>
          <p:nvPr/>
        </p:nvSpPr>
        <p:spPr>
          <a:xfrm>
            <a:off x="1097800" y="3756675"/>
            <a:ext cx="14595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3" name="Google Shape;1473;p98"/>
          <p:cNvSpPr txBox="1"/>
          <p:nvPr/>
        </p:nvSpPr>
        <p:spPr>
          <a:xfrm>
            <a:off x="1553038" y="381565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1.79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74" name="Google Shape;1474;p98"/>
          <p:cNvSpPr/>
          <p:nvPr/>
        </p:nvSpPr>
        <p:spPr>
          <a:xfrm>
            <a:off x="153100" y="3756675"/>
            <a:ext cx="944700" cy="53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5" name="Google Shape;1475;p98"/>
          <p:cNvSpPr txBox="1"/>
          <p:nvPr/>
        </p:nvSpPr>
        <p:spPr>
          <a:xfrm flipH="1">
            <a:off x="246495" y="3815625"/>
            <a:ext cx="6534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P1P2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76" name="Google Shape;1476;p98"/>
          <p:cNvSpPr txBox="1"/>
          <p:nvPr/>
        </p:nvSpPr>
        <p:spPr>
          <a:xfrm>
            <a:off x="3272625" y="3815625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2.7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477" name="Google Shape;1477;p98" title="Fitted_SED_J1913+1011_gammalearn_P1_power_law_exp_cut_off_with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6950" y="870399"/>
            <a:ext cx="4542862" cy="34580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8" name="Google Shape;1478;p98"/>
          <p:cNvCxnSpPr/>
          <p:nvPr/>
        </p:nvCxnSpPr>
        <p:spPr>
          <a:xfrm>
            <a:off x="276550" y="1821975"/>
            <a:ext cx="387000" cy="0"/>
          </a:xfrm>
          <a:prstGeom prst="straightConnector1">
            <a:avLst/>
          </a:prstGeom>
          <a:noFill/>
          <a:ln cap="flat" cmpd="sng" w="28575">
            <a:solidFill>
              <a:srgbClr val="EEEEE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79" name="Google Shape;1479;p98"/>
          <p:cNvSpPr txBox="1"/>
          <p:nvPr/>
        </p:nvSpPr>
        <p:spPr>
          <a:xfrm>
            <a:off x="663550" y="1621875"/>
            <a:ext cx="402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Power Law ExpCutOff used    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83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99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100"/>
          <p:cNvSpPr txBox="1"/>
          <p:nvPr/>
        </p:nvSpPr>
        <p:spPr>
          <a:xfrm>
            <a:off x="527525" y="1814325"/>
            <a:ext cx="85653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700">
                <a:solidFill>
                  <a:schemeClr val="lt1"/>
                </a:solidFill>
              </a:rPr>
              <a:t>Smooth Broken Power Law     </a:t>
            </a:r>
            <a:r>
              <a:rPr b="1" lang="fr" sz="3900">
                <a:solidFill>
                  <a:schemeClr val="lt1"/>
                </a:solidFill>
              </a:rPr>
              <a:t> </a:t>
            </a:r>
            <a:endParaRPr b="1" sz="3900">
              <a:solidFill>
                <a:schemeClr val="lt1"/>
              </a:solidFill>
            </a:endParaRPr>
          </a:p>
        </p:txBody>
      </p:sp>
      <p:sp>
        <p:nvSpPr>
          <p:cNvPr id="1490" name="Google Shape;1490;p100"/>
          <p:cNvSpPr txBox="1"/>
          <p:nvPr/>
        </p:nvSpPr>
        <p:spPr>
          <a:xfrm>
            <a:off x="3600750" y="2687775"/>
            <a:ext cx="15867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900">
                <a:solidFill>
                  <a:schemeClr val="lt1"/>
                </a:solidFill>
              </a:rPr>
              <a:t>LST 1      </a:t>
            </a:r>
            <a:r>
              <a:rPr b="1" lang="fr" sz="3100">
                <a:solidFill>
                  <a:schemeClr val="lt1"/>
                </a:solidFill>
              </a:rPr>
              <a:t> </a:t>
            </a:r>
            <a:endParaRPr b="1" sz="3100">
              <a:solidFill>
                <a:schemeClr val="lt1"/>
              </a:solidFill>
            </a:endParaRPr>
          </a:p>
        </p:txBody>
      </p:sp>
      <p:sp>
        <p:nvSpPr>
          <p:cNvPr id="1491" name="Google Shape;1491;p100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492" name="Google Shape;1492;p100"/>
          <p:cNvSpPr txBox="1"/>
          <p:nvPr/>
        </p:nvSpPr>
        <p:spPr>
          <a:xfrm>
            <a:off x="3216900" y="127700"/>
            <a:ext cx="24117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</a:rPr>
              <a:t>Results</a:t>
            </a:r>
            <a:endParaRPr b="1" sz="4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101"/>
          <p:cNvSpPr/>
          <p:nvPr/>
        </p:nvSpPr>
        <p:spPr>
          <a:xfrm>
            <a:off x="181075" y="40054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8" name="Google Shape;1498;p101"/>
          <p:cNvSpPr/>
          <p:nvPr/>
        </p:nvSpPr>
        <p:spPr>
          <a:xfrm>
            <a:off x="181075" y="36577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9" name="Google Shape;1499;p101"/>
          <p:cNvSpPr/>
          <p:nvPr/>
        </p:nvSpPr>
        <p:spPr>
          <a:xfrm>
            <a:off x="181075" y="33100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0" name="Google Shape;1500;p101"/>
          <p:cNvSpPr/>
          <p:nvPr/>
        </p:nvSpPr>
        <p:spPr>
          <a:xfrm>
            <a:off x="181075" y="29623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1" name="Google Shape;1501;p101"/>
          <p:cNvSpPr/>
          <p:nvPr/>
        </p:nvSpPr>
        <p:spPr>
          <a:xfrm>
            <a:off x="181075" y="26146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2" name="Google Shape;1502;p101"/>
          <p:cNvSpPr/>
          <p:nvPr/>
        </p:nvSpPr>
        <p:spPr>
          <a:xfrm>
            <a:off x="181075" y="1961388"/>
            <a:ext cx="1419900" cy="653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3" name="Google Shape;1503;p101"/>
          <p:cNvSpPr txBox="1"/>
          <p:nvPr/>
        </p:nvSpPr>
        <p:spPr>
          <a:xfrm>
            <a:off x="295675" y="2080338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lt1"/>
                </a:solidFill>
              </a:rPr>
              <a:t>Name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504" name="Google Shape;1504;p101"/>
          <p:cNvSpPr txBox="1"/>
          <p:nvPr/>
        </p:nvSpPr>
        <p:spPr>
          <a:xfrm>
            <a:off x="295675" y="2580938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J0614-3329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505" name="Google Shape;1505;p101"/>
          <p:cNvSpPr txBox="1"/>
          <p:nvPr/>
        </p:nvSpPr>
        <p:spPr>
          <a:xfrm>
            <a:off x="295675" y="2928563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J1536-4948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506" name="Google Shape;1506;p101"/>
          <p:cNvSpPr txBox="1"/>
          <p:nvPr/>
        </p:nvSpPr>
        <p:spPr>
          <a:xfrm>
            <a:off x="295675" y="3276338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J1231-1411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507" name="Google Shape;1507;p101"/>
          <p:cNvSpPr txBox="1"/>
          <p:nvPr/>
        </p:nvSpPr>
        <p:spPr>
          <a:xfrm>
            <a:off x="295675" y="3624038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J1514-4946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508" name="Google Shape;1508;p101"/>
          <p:cNvSpPr txBox="1"/>
          <p:nvPr/>
        </p:nvSpPr>
        <p:spPr>
          <a:xfrm>
            <a:off x="295675" y="3971738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6EBAD7"/>
                </a:solidFill>
              </a:rPr>
              <a:t>J2017+0603</a:t>
            </a:r>
            <a:endParaRPr b="1">
              <a:solidFill>
                <a:srgbClr val="6EBAD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09" name="Google Shape;1509;p101"/>
          <p:cNvSpPr/>
          <p:nvPr/>
        </p:nvSpPr>
        <p:spPr>
          <a:xfrm>
            <a:off x="1600975" y="40054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0" name="Google Shape;1510;p101"/>
          <p:cNvSpPr/>
          <p:nvPr/>
        </p:nvSpPr>
        <p:spPr>
          <a:xfrm>
            <a:off x="1600975" y="36577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1" name="Google Shape;1511;p101"/>
          <p:cNvSpPr/>
          <p:nvPr/>
        </p:nvSpPr>
        <p:spPr>
          <a:xfrm>
            <a:off x="1600975" y="33100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2" name="Google Shape;1512;p101"/>
          <p:cNvSpPr/>
          <p:nvPr/>
        </p:nvSpPr>
        <p:spPr>
          <a:xfrm>
            <a:off x="1600975" y="29623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3" name="Google Shape;1513;p101"/>
          <p:cNvSpPr/>
          <p:nvPr/>
        </p:nvSpPr>
        <p:spPr>
          <a:xfrm>
            <a:off x="1600975" y="26146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4" name="Google Shape;1514;p101"/>
          <p:cNvSpPr txBox="1"/>
          <p:nvPr/>
        </p:nvSpPr>
        <p:spPr>
          <a:xfrm>
            <a:off x="2036413" y="25809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3.85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15" name="Google Shape;1515;p101"/>
          <p:cNvSpPr txBox="1"/>
          <p:nvPr/>
        </p:nvSpPr>
        <p:spPr>
          <a:xfrm>
            <a:off x="2036413" y="292856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1.55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16" name="Google Shape;1516;p101"/>
          <p:cNvSpPr txBox="1"/>
          <p:nvPr/>
        </p:nvSpPr>
        <p:spPr>
          <a:xfrm>
            <a:off x="2036413" y="329321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0.64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17" name="Google Shape;1517;p101"/>
          <p:cNvSpPr txBox="1"/>
          <p:nvPr/>
        </p:nvSpPr>
        <p:spPr>
          <a:xfrm>
            <a:off x="2036413" y="36240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0.56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18" name="Google Shape;1518;p101"/>
          <p:cNvSpPr txBox="1"/>
          <p:nvPr/>
        </p:nvSpPr>
        <p:spPr>
          <a:xfrm>
            <a:off x="2036413" y="39717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0.55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19" name="Google Shape;1519;p101"/>
          <p:cNvSpPr txBox="1"/>
          <p:nvPr/>
        </p:nvSpPr>
        <p:spPr>
          <a:xfrm>
            <a:off x="112500" y="198525"/>
            <a:ext cx="1664100" cy="415200"/>
          </a:xfrm>
          <a:prstGeom prst="rect">
            <a:avLst/>
          </a:prstGeom>
          <a:solidFill>
            <a:srgbClr val="D7A46E">
              <a:alpha val="663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P1 sensitivity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520" name="Google Shape;1520;p101"/>
          <p:cNvSpPr txBox="1"/>
          <p:nvPr/>
        </p:nvSpPr>
        <p:spPr>
          <a:xfrm>
            <a:off x="677525" y="658463"/>
            <a:ext cx="820200" cy="415200"/>
          </a:xfrm>
          <a:prstGeom prst="rect">
            <a:avLst/>
          </a:prstGeom>
          <a:solidFill>
            <a:srgbClr val="6EBAD7">
              <a:alpha val="663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SBPL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521" name="Google Shape;1521;p101"/>
          <p:cNvSpPr/>
          <p:nvPr/>
        </p:nvSpPr>
        <p:spPr>
          <a:xfrm>
            <a:off x="5175775" y="424200"/>
            <a:ext cx="3383100" cy="483600"/>
          </a:xfrm>
          <a:prstGeom prst="roundRect">
            <a:avLst>
              <a:gd fmla="val 16667" name="adj"/>
            </a:avLst>
          </a:prstGeom>
          <a:solidFill>
            <a:srgbClr val="3B3A3A">
              <a:alpha val="7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2" name="Google Shape;1522;p101"/>
          <p:cNvSpPr/>
          <p:nvPr/>
        </p:nvSpPr>
        <p:spPr>
          <a:xfrm>
            <a:off x="5362550" y="613725"/>
            <a:ext cx="122100" cy="122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3" name="Google Shape;1523;p101"/>
          <p:cNvSpPr/>
          <p:nvPr/>
        </p:nvSpPr>
        <p:spPr>
          <a:xfrm>
            <a:off x="7679700" y="145875"/>
            <a:ext cx="1251000" cy="415200"/>
          </a:xfrm>
          <a:prstGeom prst="roundRect">
            <a:avLst>
              <a:gd fmla="val 16667" name="adj"/>
            </a:avLst>
          </a:prstGeom>
          <a:solidFill>
            <a:srgbClr val="585656">
              <a:alpha val="94550"/>
            </a:srgbClr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Parameter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24" name="Google Shape;1524;p101"/>
          <p:cNvSpPr txBox="1"/>
          <p:nvPr/>
        </p:nvSpPr>
        <p:spPr>
          <a:xfrm>
            <a:off x="5514925" y="4746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Observation time : 50h 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25" name="Google Shape;1525;p101"/>
          <p:cNvSpPr/>
          <p:nvPr/>
        </p:nvSpPr>
        <p:spPr>
          <a:xfrm>
            <a:off x="3020875" y="4005475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6" name="Google Shape;1526;p101"/>
          <p:cNvSpPr/>
          <p:nvPr/>
        </p:nvSpPr>
        <p:spPr>
          <a:xfrm>
            <a:off x="3020875" y="3657775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7" name="Google Shape;1527;p101"/>
          <p:cNvSpPr/>
          <p:nvPr/>
        </p:nvSpPr>
        <p:spPr>
          <a:xfrm>
            <a:off x="3020875" y="3310075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8" name="Google Shape;1528;p101"/>
          <p:cNvSpPr/>
          <p:nvPr/>
        </p:nvSpPr>
        <p:spPr>
          <a:xfrm>
            <a:off x="3020875" y="2962375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9" name="Google Shape;1529;p101"/>
          <p:cNvSpPr/>
          <p:nvPr/>
        </p:nvSpPr>
        <p:spPr>
          <a:xfrm>
            <a:off x="3020875" y="2614675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0" name="Google Shape;1530;p101"/>
          <p:cNvSpPr txBox="1"/>
          <p:nvPr/>
        </p:nvSpPr>
        <p:spPr>
          <a:xfrm>
            <a:off x="3456313" y="259925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8.44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31" name="Google Shape;1531;p101"/>
          <p:cNvSpPr/>
          <p:nvPr/>
        </p:nvSpPr>
        <p:spPr>
          <a:xfrm>
            <a:off x="1600975" y="1961400"/>
            <a:ext cx="2839800" cy="653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2" name="Google Shape;1532;p101"/>
          <p:cNvSpPr txBox="1"/>
          <p:nvPr/>
        </p:nvSpPr>
        <p:spPr>
          <a:xfrm>
            <a:off x="2634850" y="1888413"/>
            <a:ext cx="9354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lt1"/>
                </a:solidFill>
              </a:rPr>
              <a:t>Sigma</a:t>
            </a:r>
            <a:r>
              <a:rPr b="1" lang="fr" sz="1800">
                <a:solidFill>
                  <a:schemeClr val="lt1"/>
                </a:solidFill>
              </a:rPr>
              <a:t> 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533" name="Google Shape;1533;p101"/>
          <p:cNvSpPr txBox="1"/>
          <p:nvPr/>
        </p:nvSpPr>
        <p:spPr>
          <a:xfrm>
            <a:off x="3448988" y="29285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3.70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34" name="Google Shape;1534;p101"/>
          <p:cNvSpPr txBox="1"/>
          <p:nvPr/>
        </p:nvSpPr>
        <p:spPr>
          <a:xfrm>
            <a:off x="3448988" y="330236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1.65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35" name="Google Shape;1535;p101"/>
          <p:cNvSpPr txBox="1"/>
          <p:nvPr/>
        </p:nvSpPr>
        <p:spPr>
          <a:xfrm>
            <a:off x="3448988" y="365780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1.39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36" name="Google Shape;1536;p101"/>
          <p:cNvSpPr txBox="1"/>
          <p:nvPr/>
        </p:nvSpPr>
        <p:spPr>
          <a:xfrm>
            <a:off x="3448988" y="400550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1.37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37" name="Google Shape;1537;p101"/>
          <p:cNvSpPr/>
          <p:nvPr/>
        </p:nvSpPr>
        <p:spPr>
          <a:xfrm>
            <a:off x="1600975" y="226685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8" name="Google Shape;1538;p101"/>
          <p:cNvSpPr/>
          <p:nvPr/>
        </p:nvSpPr>
        <p:spPr>
          <a:xfrm>
            <a:off x="3020875" y="226695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9" name="Google Shape;1539;p101"/>
          <p:cNvSpPr txBox="1"/>
          <p:nvPr/>
        </p:nvSpPr>
        <p:spPr>
          <a:xfrm>
            <a:off x="1843225" y="2233100"/>
            <a:ext cx="10332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lt1"/>
                </a:solidFill>
              </a:rPr>
              <a:t>lstchain</a:t>
            </a:r>
            <a:r>
              <a:rPr b="1" lang="fr" sz="1800">
                <a:solidFill>
                  <a:schemeClr val="lt1"/>
                </a:solidFill>
              </a:rPr>
              <a:t> 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540" name="Google Shape;1540;p101"/>
          <p:cNvSpPr txBox="1"/>
          <p:nvPr/>
        </p:nvSpPr>
        <p:spPr>
          <a:xfrm>
            <a:off x="3063325" y="2233200"/>
            <a:ext cx="14199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lt1"/>
                </a:solidFill>
              </a:rPr>
              <a:t>gammalearn</a:t>
            </a:r>
            <a:endParaRPr b="1" sz="1700">
              <a:solidFill>
                <a:schemeClr val="lt1"/>
              </a:solidFill>
            </a:endParaRPr>
          </a:p>
        </p:txBody>
      </p:sp>
      <p:pic>
        <p:nvPicPr>
          <p:cNvPr id="1541" name="Google Shape;1541;p101" title="Fitted_SED_J0614-3329_lstchain_P1_smooth_broken_power_law_with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378706"/>
            <a:ext cx="4392248" cy="33434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2" name="Google Shape;1542;p101"/>
          <p:cNvCxnSpPr/>
          <p:nvPr/>
        </p:nvCxnSpPr>
        <p:spPr>
          <a:xfrm>
            <a:off x="470625" y="4711025"/>
            <a:ext cx="330900" cy="0"/>
          </a:xfrm>
          <a:prstGeom prst="straightConnector1">
            <a:avLst/>
          </a:prstGeom>
          <a:noFill/>
          <a:ln cap="flat" cmpd="sng" w="76200">
            <a:solidFill>
              <a:srgbClr val="F6B26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43" name="Google Shape;1543;p101"/>
          <p:cNvCxnSpPr/>
          <p:nvPr/>
        </p:nvCxnSpPr>
        <p:spPr>
          <a:xfrm>
            <a:off x="2303950" y="4722125"/>
            <a:ext cx="330900" cy="0"/>
          </a:xfrm>
          <a:prstGeom prst="straightConnector1">
            <a:avLst/>
          </a:prstGeom>
          <a:noFill/>
          <a:ln cap="flat" cmpd="sng" w="76200">
            <a:solidFill>
              <a:srgbClr val="6EBAD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44" name="Google Shape;1544;p101"/>
          <p:cNvSpPr txBox="1"/>
          <p:nvPr/>
        </p:nvSpPr>
        <p:spPr>
          <a:xfrm>
            <a:off x="801525" y="4503425"/>
            <a:ext cx="16119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</a:rPr>
              <a:t>Southern hemisphere </a:t>
            </a:r>
            <a:r>
              <a:rPr b="1" lang="fr" sz="1500">
                <a:solidFill>
                  <a:schemeClr val="lt1"/>
                </a:solidFill>
              </a:rPr>
              <a:t> 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1545" name="Google Shape;1545;p101"/>
          <p:cNvSpPr txBox="1"/>
          <p:nvPr/>
        </p:nvSpPr>
        <p:spPr>
          <a:xfrm>
            <a:off x="2710613" y="4503425"/>
            <a:ext cx="17856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</a:rPr>
              <a:t>Northern hemisphere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1546" name="Google Shape;1546;p101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50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p102"/>
          <p:cNvSpPr/>
          <p:nvPr/>
        </p:nvSpPr>
        <p:spPr>
          <a:xfrm>
            <a:off x="181075" y="40054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2" name="Google Shape;1552;p102"/>
          <p:cNvSpPr/>
          <p:nvPr/>
        </p:nvSpPr>
        <p:spPr>
          <a:xfrm>
            <a:off x="181075" y="36577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3" name="Google Shape;1553;p102"/>
          <p:cNvSpPr/>
          <p:nvPr/>
        </p:nvSpPr>
        <p:spPr>
          <a:xfrm>
            <a:off x="181075" y="33100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4" name="Google Shape;1554;p102"/>
          <p:cNvSpPr/>
          <p:nvPr/>
        </p:nvSpPr>
        <p:spPr>
          <a:xfrm>
            <a:off x="181075" y="29623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5" name="Google Shape;1555;p102"/>
          <p:cNvSpPr/>
          <p:nvPr/>
        </p:nvSpPr>
        <p:spPr>
          <a:xfrm>
            <a:off x="181075" y="26146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6" name="Google Shape;1556;p102"/>
          <p:cNvSpPr/>
          <p:nvPr/>
        </p:nvSpPr>
        <p:spPr>
          <a:xfrm>
            <a:off x="181075" y="1961388"/>
            <a:ext cx="1419900" cy="653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7" name="Google Shape;1557;p102"/>
          <p:cNvSpPr txBox="1"/>
          <p:nvPr/>
        </p:nvSpPr>
        <p:spPr>
          <a:xfrm>
            <a:off x="295675" y="2080338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lt1"/>
                </a:solidFill>
              </a:rPr>
              <a:t>Name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558" name="Google Shape;1558;p102"/>
          <p:cNvSpPr txBox="1"/>
          <p:nvPr/>
        </p:nvSpPr>
        <p:spPr>
          <a:xfrm>
            <a:off x="295675" y="2580938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J0614-3329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559" name="Google Shape;1559;p102"/>
          <p:cNvSpPr txBox="1"/>
          <p:nvPr/>
        </p:nvSpPr>
        <p:spPr>
          <a:xfrm>
            <a:off x="295675" y="2928563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J1536-4948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560" name="Google Shape;1560;p102"/>
          <p:cNvSpPr txBox="1"/>
          <p:nvPr/>
        </p:nvSpPr>
        <p:spPr>
          <a:xfrm>
            <a:off x="295675" y="3276338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J1231-1411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561" name="Google Shape;1561;p102"/>
          <p:cNvSpPr txBox="1"/>
          <p:nvPr/>
        </p:nvSpPr>
        <p:spPr>
          <a:xfrm>
            <a:off x="295675" y="3624038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J1514-4946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562" name="Google Shape;1562;p102"/>
          <p:cNvSpPr txBox="1"/>
          <p:nvPr/>
        </p:nvSpPr>
        <p:spPr>
          <a:xfrm>
            <a:off x="295675" y="3971738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6EBAD7"/>
                </a:solidFill>
              </a:rPr>
              <a:t>J2017+0603</a:t>
            </a:r>
            <a:endParaRPr b="1">
              <a:solidFill>
                <a:srgbClr val="6EBAD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63" name="Google Shape;1563;p102"/>
          <p:cNvSpPr txBox="1"/>
          <p:nvPr/>
        </p:nvSpPr>
        <p:spPr>
          <a:xfrm>
            <a:off x="112500" y="198525"/>
            <a:ext cx="1664100" cy="415200"/>
          </a:xfrm>
          <a:prstGeom prst="rect">
            <a:avLst/>
          </a:prstGeom>
          <a:solidFill>
            <a:srgbClr val="D7A46E">
              <a:alpha val="663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P2 sensitivity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564" name="Google Shape;1564;p102"/>
          <p:cNvSpPr txBox="1"/>
          <p:nvPr/>
        </p:nvSpPr>
        <p:spPr>
          <a:xfrm>
            <a:off x="677525" y="658463"/>
            <a:ext cx="820200" cy="415200"/>
          </a:xfrm>
          <a:prstGeom prst="rect">
            <a:avLst/>
          </a:prstGeom>
          <a:solidFill>
            <a:srgbClr val="6EBAD7">
              <a:alpha val="663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SBPL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565" name="Google Shape;1565;p102"/>
          <p:cNvSpPr/>
          <p:nvPr/>
        </p:nvSpPr>
        <p:spPr>
          <a:xfrm>
            <a:off x="5175775" y="424200"/>
            <a:ext cx="3383100" cy="483600"/>
          </a:xfrm>
          <a:prstGeom prst="roundRect">
            <a:avLst>
              <a:gd fmla="val 16667" name="adj"/>
            </a:avLst>
          </a:prstGeom>
          <a:solidFill>
            <a:srgbClr val="3B3A3A">
              <a:alpha val="7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6" name="Google Shape;1566;p102"/>
          <p:cNvSpPr/>
          <p:nvPr/>
        </p:nvSpPr>
        <p:spPr>
          <a:xfrm>
            <a:off x="5362550" y="613725"/>
            <a:ext cx="122100" cy="122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7" name="Google Shape;1567;p102"/>
          <p:cNvSpPr/>
          <p:nvPr/>
        </p:nvSpPr>
        <p:spPr>
          <a:xfrm>
            <a:off x="7679700" y="145875"/>
            <a:ext cx="1251000" cy="415200"/>
          </a:xfrm>
          <a:prstGeom prst="roundRect">
            <a:avLst>
              <a:gd fmla="val 16667" name="adj"/>
            </a:avLst>
          </a:prstGeom>
          <a:solidFill>
            <a:srgbClr val="585656">
              <a:alpha val="94550"/>
            </a:srgbClr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Parameter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68" name="Google Shape;1568;p102"/>
          <p:cNvSpPr txBox="1"/>
          <p:nvPr/>
        </p:nvSpPr>
        <p:spPr>
          <a:xfrm>
            <a:off x="5514925" y="4746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Observation time : 50h 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69" name="Google Shape;1569;p102"/>
          <p:cNvSpPr/>
          <p:nvPr/>
        </p:nvSpPr>
        <p:spPr>
          <a:xfrm>
            <a:off x="1600975" y="1961400"/>
            <a:ext cx="2839800" cy="653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0" name="Google Shape;1570;p102"/>
          <p:cNvSpPr txBox="1"/>
          <p:nvPr/>
        </p:nvSpPr>
        <p:spPr>
          <a:xfrm>
            <a:off x="2634850" y="1888413"/>
            <a:ext cx="9354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lt1"/>
                </a:solidFill>
              </a:rPr>
              <a:t>Sigma</a:t>
            </a:r>
            <a:r>
              <a:rPr b="1" lang="fr" sz="1800">
                <a:solidFill>
                  <a:schemeClr val="lt1"/>
                </a:solidFill>
              </a:rPr>
              <a:t> 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571" name="Google Shape;1571;p102"/>
          <p:cNvSpPr/>
          <p:nvPr/>
        </p:nvSpPr>
        <p:spPr>
          <a:xfrm>
            <a:off x="1600975" y="226685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2" name="Google Shape;1572;p102"/>
          <p:cNvSpPr/>
          <p:nvPr/>
        </p:nvSpPr>
        <p:spPr>
          <a:xfrm>
            <a:off x="3020875" y="226695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3" name="Google Shape;1573;p102"/>
          <p:cNvSpPr txBox="1"/>
          <p:nvPr/>
        </p:nvSpPr>
        <p:spPr>
          <a:xfrm>
            <a:off x="1843225" y="2233100"/>
            <a:ext cx="10332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lt1"/>
                </a:solidFill>
              </a:rPr>
              <a:t>lstchain</a:t>
            </a:r>
            <a:r>
              <a:rPr b="1" lang="fr" sz="1800">
                <a:solidFill>
                  <a:schemeClr val="lt1"/>
                </a:solidFill>
              </a:rPr>
              <a:t> 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574" name="Google Shape;1574;p102"/>
          <p:cNvSpPr txBox="1"/>
          <p:nvPr/>
        </p:nvSpPr>
        <p:spPr>
          <a:xfrm>
            <a:off x="3063325" y="2233200"/>
            <a:ext cx="14199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lt1"/>
                </a:solidFill>
              </a:rPr>
              <a:t>gammalearn</a:t>
            </a:r>
            <a:endParaRPr b="1" sz="1700">
              <a:solidFill>
                <a:schemeClr val="lt1"/>
              </a:solidFill>
            </a:endParaRPr>
          </a:p>
        </p:txBody>
      </p:sp>
      <p:cxnSp>
        <p:nvCxnSpPr>
          <p:cNvPr id="1575" name="Google Shape;1575;p102"/>
          <p:cNvCxnSpPr/>
          <p:nvPr/>
        </p:nvCxnSpPr>
        <p:spPr>
          <a:xfrm>
            <a:off x="470625" y="4711025"/>
            <a:ext cx="330900" cy="0"/>
          </a:xfrm>
          <a:prstGeom prst="straightConnector1">
            <a:avLst/>
          </a:prstGeom>
          <a:noFill/>
          <a:ln cap="flat" cmpd="sng" w="76200">
            <a:solidFill>
              <a:srgbClr val="F6B26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76" name="Google Shape;1576;p102"/>
          <p:cNvCxnSpPr/>
          <p:nvPr/>
        </p:nvCxnSpPr>
        <p:spPr>
          <a:xfrm>
            <a:off x="2303950" y="4722125"/>
            <a:ext cx="330900" cy="0"/>
          </a:xfrm>
          <a:prstGeom prst="straightConnector1">
            <a:avLst/>
          </a:prstGeom>
          <a:noFill/>
          <a:ln cap="flat" cmpd="sng" w="76200">
            <a:solidFill>
              <a:srgbClr val="6EBAD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77" name="Google Shape;1577;p102"/>
          <p:cNvSpPr txBox="1"/>
          <p:nvPr/>
        </p:nvSpPr>
        <p:spPr>
          <a:xfrm>
            <a:off x="801525" y="4503425"/>
            <a:ext cx="16119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</a:rPr>
              <a:t>Southern hemisphere </a:t>
            </a:r>
            <a:r>
              <a:rPr b="1" lang="fr" sz="1500">
                <a:solidFill>
                  <a:schemeClr val="lt1"/>
                </a:solidFill>
              </a:rPr>
              <a:t> 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1578" name="Google Shape;1578;p102"/>
          <p:cNvSpPr txBox="1"/>
          <p:nvPr/>
        </p:nvSpPr>
        <p:spPr>
          <a:xfrm>
            <a:off x="2710613" y="4503425"/>
            <a:ext cx="17856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</a:rPr>
              <a:t>Northern hemisphere</a:t>
            </a:r>
            <a:endParaRPr b="1" sz="1500">
              <a:solidFill>
                <a:schemeClr val="lt1"/>
              </a:solidFill>
            </a:endParaRPr>
          </a:p>
        </p:txBody>
      </p:sp>
      <p:pic>
        <p:nvPicPr>
          <p:cNvPr id="1579" name="Google Shape;1579;p102" title="Fitted_SED_J0614-3329_lstchain_P2_smooth_broken_power_law_with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404234"/>
            <a:ext cx="4358700" cy="3317879"/>
          </a:xfrm>
          <a:prstGeom prst="rect">
            <a:avLst/>
          </a:prstGeom>
          <a:noFill/>
          <a:ln>
            <a:noFill/>
          </a:ln>
        </p:spPr>
      </p:pic>
      <p:sp>
        <p:nvSpPr>
          <p:cNvPr id="1580" name="Google Shape;1580;p102"/>
          <p:cNvSpPr/>
          <p:nvPr/>
        </p:nvSpPr>
        <p:spPr>
          <a:xfrm>
            <a:off x="1600975" y="40054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1" name="Google Shape;1581;p102"/>
          <p:cNvSpPr/>
          <p:nvPr/>
        </p:nvSpPr>
        <p:spPr>
          <a:xfrm>
            <a:off x="1600975" y="36577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2" name="Google Shape;1582;p102"/>
          <p:cNvSpPr/>
          <p:nvPr/>
        </p:nvSpPr>
        <p:spPr>
          <a:xfrm>
            <a:off x="1600975" y="33100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3" name="Google Shape;1583;p102"/>
          <p:cNvSpPr/>
          <p:nvPr/>
        </p:nvSpPr>
        <p:spPr>
          <a:xfrm>
            <a:off x="1600975" y="29623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4" name="Google Shape;1584;p102"/>
          <p:cNvSpPr/>
          <p:nvPr/>
        </p:nvSpPr>
        <p:spPr>
          <a:xfrm>
            <a:off x="1600975" y="26146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5" name="Google Shape;1585;p102"/>
          <p:cNvSpPr txBox="1"/>
          <p:nvPr/>
        </p:nvSpPr>
        <p:spPr>
          <a:xfrm>
            <a:off x="2036413" y="25809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3.53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86" name="Google Shape;1586;p102"/>
          <p:cNvSpPr txBox="1"/>
          <p:nvPr/>
        </p:nvSpPr>
        <p:spPr>
          <a:xfrm>
            <a:off x="2036413" y="292856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1.39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87" name="Google Shape;1587;p102"/>
          <p:cNvSpPr txBox="1"/>
          <p:nvPr/>
        </p:nvSpPr>
        <p:spPr>
          <a:xfrm>
            <a:off x="2036413" y="329321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0.57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88" name="Google Shape;1588;p102"/>
          <p:cNvSpPr txBox="1"/>
          <p:nvPr/>
        </p:nvSpPr>
        <p:spPr>
          <a:xfrm>
            <a:off x="2036413" y="36240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0.50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89" name="Google Shape;1589;p102"/>
          <p:cNvSpPr txBox="1"/>
          <p:nvPr/>
        </p:nvSpPr>
        <p:spPr>
          <a:xfrm>
            <a:off x="2036413" y="39717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0.49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90" name="Google Shape;1590;p102"/>
          <p:cNvSpPr/>
          <p:nvPr/>
        </p:nvSpPr>
        <p:spPr>
          <a:xfrm>
            <a:off x="3020875" y="40054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1" name="Google Shape;1591;p102"/>
          <p:cNvSpPr/>
          <p:nvPr/>
        </p:nvSpPr>
        <p:spPr>
          <a:xfrm>
            <a:off x="3020875" y="36577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2" name="Google Shape;1592;p102"/>
          <p:cNvSpPr/>
          <p:nvPr/>
        </p:nvSpPr>
        <p:spPr>
          <a:xfrm>
            <a:off x="3020875" y="33100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3" name="Google Shape;1593;p102"/>
          <p:cNvSpPr/>
          <p:nvPr/>
        </p:nvSpPr>
        <p:spPr>
          <a:xfrm>
            <a:off x="3020875" y="29623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4" name="Google Shape;1594;p102"/>
          <p:cNvSpPr/>
          <p:nvPr/>
        </p:nvSpPr>
        <p:spPr>
          <a:xfrm>
            <a:off x="3020875" y="26146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5" name="Google Shape;1595;p102"/>
          <p:cNvSpPr txBox="1"/>
          <p:nvPr/>
        </p:nvSpPr>
        <p:spPr>
          <a:xfrm>
            <a:off x="3456313" y="25809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8.20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96" name="Google Shape;1596;p102"/>
          <p:cNvSpPr txBox="1"/>
          <p:nvPr/>
        </p:nvSpPr>
        <p:spPr>
          <a:xfrm>
            <a:off x="3456313" y="292856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3.09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97" name="Google Shape;1597;p102"/>
          <p:cNvSpPr txBox="1"/>
          <p:nvPr/>
        </p:nvSpPr>
        <p:spPr>
          <a:xfrm>
            <a:off x="3456313" y="329321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1.25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98" name="Google Shape;1598;p102"/>
          <p:cNvSpPr txBox="1"/>
          <p:nvPr/>
        </p:nvSpPr>
        <p:spPr>
          <a:xfrm>
            <a:off x="3456313" y="36240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1.09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99" name="Google Shape;1599;p102"/>
          <p:cNvSpPr txBox="1"/>
          <p:nvPr/>
        </p:nvSpPr>
        <p:spPr>
          <a:xfrm>
            <a:off x="3456313" y="39717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1.07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600" name="Google Shape;1600;p102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103"/>
          <p:cNvSpPr/>
          <p:nvPr/>
        </p:nvSpPr>
        <p:spPr>
          <a:xfrm>
            <a:off x="181075" y="40054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6" name="Google Shape;1606;p103"/>
          <p:cNvSpPr/>
          <p:nvPr/>
        </p:nvSpPr>
        <p:spPr>
          <a:xfrm>
            <a:off x="181075" y="36577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7" name="Google Shape;1607;p103"/>
          <p:cNvSpPr/>
          <p:nvPr/>
        </p:nvSpPr>
        <p:spPr>
          <a:xfrm>
            <a:off x="181075" y="33100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8" name="Google Shape;1608;p103"/>
          <p:cNvSpPr/>
          <p:nvPr/>
        </p:nvSpPr>
        <p:spPr>
          <a:xfrm>
            <a:off x="181075" y="29623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9" name="Google Shape;1609;p103"/>
          <p:cNvSpPr/>
          <p:nvPr/>
        </p:nvSpPr>
        <p:spPr>
          <a:xfrm>
            <a:off x="181075" y="26146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0" name="Google Shape;1610;p103"/>
          <p:cNvSpPr/>
          <p:nvPr/>
        </p:nvSpPr>
        <p:spPr>
          <a:xfrm>
            <a:off x="181075" y="1961388"/>
            <a:ext cx="1419900" cy="653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1" name="Google Shape;1611;p103"/>
          <p:cNvSpPr txBox="1"/>
          <p:nvPr/>
        </p:nvSpPr>
        <p:spPr>
          <a:xfrm>
            <a:off x="295675" y="2080338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lt1"/>
                </a:solidFill>
              </a:rPr>
              <a:t>Name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612" name="Google Shape;1612;p103"/>
          <p:cNvSpPr txBox="1"/>
          <p:nvPr/>
        </p:nvSpPr>
        <p:spPr>
          <a:xfrm>
            <a:off x="295675" y="2580938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J0614-3329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613" name="Google Shape;1613;p103"/>
          <p:cNvSpPr txBox="1"/>
          <p:nvPr/>
        </p:nvSpPr>
        <p:spPr>
          <a:xfrm>
            <a:off x="295675" y="2928563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J1536-4948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614" name="Google Shape;1614;p103"/>
          <p:cNvSpPr txBox="1"/>
          <p:nvPr/>
        </p:nvSpPr>
        <p:spPr>
          <a:xfrm>
            <a:off x="295675" y="3276338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J1231-1411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615" name="Google Shape;1615;p103"/>
          <p:cNvSpPr txBox="1"/>
          <p:nvPr/>
        </p:nvSpPr>
        <p:spPr>
          <a:xfrm>
            <a:off x="295675" y="3624038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J1514-4946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616" name="Google Shape;1616;p103"/>
          <p:cNvSpPr txBox="1"/>
          <p:nvPr/>
        </p:nvSpPr>
        <p:spPr>
          <a:xfrm>
            <a:off x="295675" y="3971738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6EBAD7"/>
                </a:solidFill>
              </a:rPr>
              <a:t>J2017+0603</a:t>
            </a:r>
            <a:endParaRPr b="1">
              <a:solidFill>
                <a:srgbClr val="6EBAD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617" name="Google Shape;1617;p103"/>
          <p:cNvSpPr txBox="1"/>
          <p:nvPr/>
        </p:nvSpPr>
        <p:spPr>
          <a:xfrm>
            <a:off x="112500" y="198525"/>
            <a:ext cx="1923900" cy="415200"/>
          </a:xfrm>
          <a:prstGeom prst="rect">
            <a:avLst/>
          </a:prstGeom>
          <a:solidFill>
            <a:srgbClr val="D7A46E">
              <a:alpha val="663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P1P2 sensitivity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618" name="Google Shape;1618;p103"/>
          <p:cNvSpPr txBox="1"/>
          <p:nvPr/>
        </p:nvSpPr>
        <p:spPr>
          <a:xfrm>
            <a:off x="677525" y="658463"/>
            <a:ext cx="820200" cy="415200"/>
          </a:xfrm>
          <a:prstGeom prst="rect">
            <a:avLst/>
          </a:prstGeom>
          <a:solidFill>
            <a:srgbClr val="6EBAD7">
              <a:alpha val="663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SBPL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619" name="Google Shape;1619;p103"/>
          <p:cNvSpPr/>
          <p:nvPr/>
        </p:nvSpPr>
        <p:spPr>
          <a:xfrm>
            <a:off x="5175775" y="424200"/>
            <a:ext cx="3383100" cy="483600"/>
          </a:xfrm>
          <a:prstGeom prst="roundRect">
            <a:avLst>
              <a:gd fmla="val 16667" name="adj"/>
            </a:avLst>
          </a:prstGeom>
          <a:solidFill>
            <a:srgbClr val="3B3A3A">
              <a:alpha val="7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0" name="Google Shape;1620;p103"/>
          <p:cNvSpPr/>
          <p:nvPr/>
        </p:nvSpPr>
        <p:spPr>
          <a:xfrm>
            <a:off x="5362550" y="613725"/>
            <a:ext cx="122100" cy="122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1" name="Google Shape;1621;p103"/>
          <p:cNvSpPr/>
          <p:nvPr/>
        </p:nvSpPr>
        <p:spPr>
          <a:xfrm>
            <a:off x="7679700" y="145875"/>
            <a:ext cx="1251000" cy="415200"/>
          </a:xfrm>
          <a:prstGeom prst="roundRect">
            <a:avLst>
              <a:gd fmla="val 16667" name="adj"/>
            </a:avLst>
          </a:prstGeom>
          <a:solidFill>
            <a:srgbClr val="585656">
              <a:alpha val="94550"/>
            </a:srgbClr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Parameter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22" name="Google Shape;1622;p103"/>
          <p:cNvSpPr txBox="1"/>
          <p:nvPr/>
        </p:nvSpPr>
        <p:spPr>
          <a:xfrm>
            <a:off x="5514925" y="4746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Observation time : 50h 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23" name="Google Shape;1623;p103"/>
          <p:cNvSpPr/>
          <p:nvPr/>
        </p:nvSpPr>
        <p:spPr>
          <a:xfrm>
            <a:off x="1600975" y="1961400"/>
            <a:ext cx="2839800" cy="653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4" name="Google Shape;1624;p103"/>
          <p:cNvSpPr txBox="1"/>
          <p:nvPr/>
        </p:nvSpPr>
        <p:spPr>
          <a:xfrm>
            <a:off x="2634850" y="1888413"/>
            <a:ext cx="9354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lt1"/>
                </a:solidFill>
              </a:rPr>
              <a:t>Sigma</a:t>
            </a:r>
            <a:r>
              <a:rPr b="1" lang="fr" sz="1800">
                <a:solidFill>
                  <a:schemeClr val="lt1"/>
                </a:solidFill>
              </a:rPr>
              <a:t> 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625" name="Google Shape;1625;p103"/>
          <p:cNvSpPr/>
          <p:nvPr/>
        </p:nvSpPr>
        <p:spPr>
          <a:xfrm>
            <a:off x="1600975" y="226685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6" name="Google Shape;1626;p103"/>
          <p:cNvSpPr/>
          <p:nvPr/>
        </p:nvSpPr>
        <p:spPr>
          <a:xfrm>
            <a:off x="3020875" y="226695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7" name="Google Shape;1627;p103"/>
          <p:cNvSpPr txBox="1"/>
          <p:nvPr/>
        </p:nvSpPr>
        <p:spPr>
          <a:xfrm>
            <a:off x="1843225" y="2233100"/>
            <a:ext cx="10332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lt1"/>
                </a:solidFill>
              </a:rPr>
              <a:t>lstchain</a:t>
            </a:r>
            <a:r>
              <a:rPr b="1" lang="fr" sz="1800">
                <a:solidFill>
                  <a:schemeClr val="lt1"/>
                </a:solidFill>
              </a:rPr>
              <a:t> 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628" name="Google Shape;1628;p103"/>
          <p:cNvSpPr txBox="1"/>
          <p:nvPr/>
        </p:nvSpPr>
        <p:spPr>
          <a:xfrm>
            <a:off x="3063325" y="2233200"/>
            <a:ext cx="14199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lt1"/>
                </a:solidFill>
              </a:rPr>
              <a:t>gammalearn</a:t>
            </a:r>
            <a:endParaRPr b="1" sz="1700">
              <a:solidFill>
                <a:schemeClr val="lt1"/>
              </a:solidFill>
            </a:endParaRPr>
          </a:p>
        </p:txBody>
      </p:sp>
      <p:cxnSp>
        <p:nvCxnSpPr>
          <p:cNvPr id="1629" name="Google Shape;1629;p103"/>
          <p:cNvCxnSpPr/>
          <p:nvPr/>
        </p:nvCxnSpPr>
        <p:spPr>
          <a:xfrm>
            <a:off x="470625" y="4711025"/>
            <a:ext cx="330900" cy="0"/>
          </a:xfrm>
          <a:prstGeom prst="straightConnector1">
            <a:avLst/>
          </a:prstGeom>
          <a:noFill/>
          <a:ln cap="flat" cmpd="sng" w="76200">
            <a:solidFill>
              <a:srgbClr val="F6B26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30" name="Google Shape;1630;p103"/>
          <p:cNvCxnSpPr/>
          <p:nvPr/>
        </p:nvCxnSpPr>
        <p:spPr>
          <a:xfrm>
            <a:off x="2303950" y="4722125"/>
            <a:ext cx="330900" cy="0"/>
          </a:xfrm>
          <a:prstGeom prst="straightConnector1">
            <a:avLst/>
          </a:prstGeom>
          <a:noFill/>
          <a:ln cap="flat" cmpd="sng" w="76200">
            <a:solidFill>
              <a:srgbClr val="6EBAD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31" name="Google Shape;1631;p103"/>
          <p:cNvSpPr txBox="1"/>
          <p:nvPr/>
        </p:nvSpPr>
        <p:spPr>
          <a:xfrm>
            <a:off x="801525" y="4503425"/>
            <a:ext cx="16119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</a:rPr>
              <a:t>Southern hemisphere </a:t>
            </a:r>
            <a:r>
              <a:rPr b="1" lang="fr" sz="1500">
                <a:solidFill>
                  <a:schemeClr val="lt1"/>
                </a:solidFill>
              </a:rPr>
              <a:t> 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1632" name="Google Shape;1632;p103"/>
          <p:cNvSpPr txBox="1"/>
          <p:nvPr/>
        </p:nvSpPr>
        <p:spPr>
          <a:xfrm>
            <a:off x="2710613" y="4503425"/>
            <a:ext cx="17856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</a:rPr>
              <a:t>Northern hemisphere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1633" name="Google Shape;1633;p103"/>
          <p:cNvSpPr/>
          <p:nvPr/>
        </p:nvSpPr>
        <p:spPr>
          <a:xfrm>
            <a:off x="1600975" y="40054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4" name="Google Shape;1634;p103"/>
          <p:cNvSpPr/>
          <p:nvPr/>
        </p:nvSpPr>
        <p:spPr>
          <a:xfrm>
            <a:off x="1600975" y="36577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5" name="Google Shape;1635;p103"/>
          <p:cNvSpPr/>
          <p:nvPr/>
        </p:nvSpPr>
        <p:spPr>
          <a:xfrm>
            <a:off x="1600975" y="33100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6" name="Google Shape;1636;p103"/>
          <p:cNvSpPr/>
          <p:nvPr/>
        </p:nvSpPr>
        <p:spPr>
          <a:xfrm>
            <a:off x="1600975" y="29623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7" name="Google Shape;1637;p103"/>
          <p:cNvSpPr/>
          <p:nvPr/>
        </p:nvSpPr>
        <p:spPr>
          <a:xfrm>
            <a:off x="1600975" y="26146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8" name="Google Shape;1638;p103"/>
          <p:cNvSpPr txBox="1"/>
          <p:nvPr/>
        </p:nvSpPr>
        <p:spPr>
          <a:xfrm>
            <a:off x="2036413" y="25809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2.71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639" name="Google Shape;1639;p103"/>
          <p:cNvSpPr txBox="1"/>
          <p:nvPr/>
        </p:nvSpPr>
        <p:spPr>
          <a:xfrm>
            <a:off x="2036413" y="292856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1.13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640" name="Google Shape;1640;p103"/>
          <p:cNvSpPr txBox="1"/>
          <p:nvPr/>
        </p:nvSpPr>
        <p:spPr>
          <a:xfrm>
            <a:off x="2036413" y="329321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0.49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641" name="Google Shape;1641;p103"/>
          <p:cNvSpPr txBox="1"/>
          <p:nvPr/>
        </p:nvSpPr>
        <p:spPr>
          <a:xfrm>
            <a:off x="2036413" y="36240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0.42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642" name="Google Shape;1642;p103"/>
          <p:cNvSpPr txBox="1"/>
          <p:nvPr/>
        </p:nvSpPr>
        <p:spPr>
          <a:xfrm>
            <a:off x="2036413" y="39717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0.41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643" name="Google Shape;1643;p103"/>
          <p:cNvSpPr/>
          <p:nvPr/>
        </p:nvSpPr>
        <p:spPr>
          <a:xfrm>
            <a:off x="3014250" y="40054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4" name="Google Shape;1644;p103"/>
          <p:cNvSpPr/>
          <p:nvPr/>
        </p:nvSpPr>
        <p:spPr>
          <a:xfrm>
            <a:off x="3014250" y="36577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5" name="Google Shape;1645;p103"/>
          <p:cNvSpPr/>
          <p:nvPr/>
        </p:nvSpPr>
        <p:spPr>
          <a:xfrm>
            <a:off x="3014250" y="33100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6" name="Google Shape;1646;p103"/>
          <p:cNvSpPr/>
          <p:nvPr/>
        </p:nvSpPr>
        <p:spPr>
          <a:xfrm>
            <a:off x="3014250" y="29623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7" name="Google Shape;1647;p103"/>
          <p:cNvSpPr/>
          <p:nvPr/>
        </p:nvSpPr>
        <p:spPr>
          <a:xfrm>
            <a:off x="3014250" y="26146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8" name="Google Shape;1648;p103"/>
          <p:cNvSpPr txBox="1"/>
          <p:nvPr/>
        </p:nvSpPr>
        <p:spPr>
          <a:xfrm>
            <a:off x="3449688" y="25809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4.83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649" name="Google Shape;1649;p103"/>
          <p:cNvSpPr txBox="1"/>
          <p:nvPr/>
        </p:nvSpPr>
        <p:spPr>
          <a:xfrm>
            <a:off x="3449688" y="292856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1.96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650" name="Google Shape;1650;p103"/>
          <p:cNvSpPr txBox="1"/>
          <p:nvPr/>
        </p:nvSpPr>
        <p:spPr>
          <a:xfrm>
            <a:off x="3449688" y="329321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0.86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651" name="Google Shape;1651;p103"/>
          <p:cNvSpPr txBox="1"/>
          <p:nvPr/>
        </p:nvSpPr>
        <p:spPr>
          <a:xfrm>
            <a:off x="3449688" y="36240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0.73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652" name="Google Shape;1652;p103"/>
          <p:cNvSpPr txBox="1"/>
          <p:nvPr/>
        </p:nvSpPr>
        <p:spPr>
          <a:xfrm>
            <a:off x="3449688" y="39717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0.72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653" name="Google Shape;1653;p103" title="Fitted_SED_J0614-3329_lstchain_P1P2_smooth_broken_power_law_with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0125" y="1422188"/>
            <a:ext cx="4335084" cy="3299926"/>
          </a:xfrm>
          <a:prstGeom prst="rect">
            <a:avLst/>
          </a:prstGeom>
          <a:noFill/>
          <a:ln>
            <a:noFill/>
          </a:ln>
        </p:spPr>
      </p:pic>
      <p:sp>
        <p:nvSpPr>
          <p:cNvPr id="1654" name="Google Shape;1654;p103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58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p104"/>
          <p:cNvSpPr txBox="1"/>
          <p:nvPr/>
        </p:nvSpPr>
        <p:spPr>
          <a:xfrm>
            <a:off x="1071800" y="1892250"/>
            <a:ext cx="71856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700">
                <a:solidFill>
                  <a:schemeClr val="lt1"/>
                </a:solidFill>
              </a:rPr>
              <a:t>Power Law Exp Cut Off</a:t>
            </a:r>
            <a:r>
              <a:rPr b="1" lang="fr" sz="3900">
                <a:solidFill>
                  <a:schemeClr val="lt1"/>
                </a:solidFill>
              </a:rPr>
              <a:t> </a:t>
            </a:r>
            <a:endParaRPr b="1" sz="3900">
              <a:solidFill>
                <a:schemeClr val="lt1"/>
              </a:solidFill>
            </a:endParaRPr>
          </a:p>
        </p:txBody>
      </p:sp>
      <p:sp>
        <p:nvSpPr>
          <p:cNvPr id="1660" name="Google Shape;1660;p104"/>
          <p:cNvSpPr txBox="1"/>
          <p:nvPr/>
        </p:nvSpPr>
        <p:spPr>
          <a:xfrm>
            <a:off x="3600750" y="2687775"/>
            <a:ext cx="15867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900">
                <a:solidFill>
                  <a:schemeClr val="lt1"/>
                </a:solidFill>
              </a:rPr>
              <a:t>LST 1      </a:t>
            </a:r>
            <a:r>
              <a:rPr b="1" lang="fr" sz="3100">
                <a:solidFill>
                  <a:schemeClr val="lt1"/>
                </a:solidFill>
              </a:rPr>
              <a:t> </a:t>
            </a:r>
            <a:endParaRPr b="1" sz="3100">
              <a:solidFill>
                <a:schemeClr val="lt1"/>
              </a:solidFill>
            </a:endParaRPr>
          </a:p>
        </p:txBody>
      </p:sp>
      <p:sp>
        <p:nvSpPr>
          <p:cNvPr id="1661" name="Google Shape;1661;p104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662" name="Google Shape;1662;p104"/>
          <p:cNvSpPr txBox="1"/>
          <p:nvPr/>
        </p:nvSpPr>
        <p:spPr>
          <a:xfrm>
            <a:off x="3216900" y="127700"/>
            <a:ext cx="24117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</a:rPr>
              <a:t>Results</a:t>
            </a:r>
            <a:endParaRPr b="1" sz="4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66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105"/>
          <p:cNvSpPr/>
          <p:nvPr/>
        </p:nvSpPr>
        <p:spPr>
          <a:xfrm>
            <a:off x="194075" y="37657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8" name="Google Shape;1668;p105"/>
          <p:cNvSpPr/>
          <p:nvPr/>
        </p:nvSpPr>
        <p:spPr>
          <a:xfrm>
            <a:off x="194075" y="34180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9" name="Google Shape;1669;p105"/>
          <p:cNvSpPr/>
          <p:nvPr/>
        </p:nvSpPr>
        <p:spPr>
          <a:xfrm>
            <a:off x="194075" y="30703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0" name="Google Shape;1670;p105"/>
          <p:cNvSpPr/>
          <p:nvPr/>
        </p:nvSpPr>
        <p:spPr>
          <a:xfrm>
            <a:off x="194075" y="27226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1" name="Google Shape;1671;p105"/>
          <p:cNvSpPr/>
          <p:nvPr/>
        </p:nvSpPr>
        <p:spPr>
          <a:xfrm>
            <a:off x="194075" y="23749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2" name="Google Shape;1672;p105"/>
          <p:cNvSpPr/>
          <p:nvPr/>
        </p:nvSpPr>
        <p:spPr>
          <a:xfrm>
            <a:off x="194075" y="1721600"/>
            <a:ext cx="1419900" cy="653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3" name="Google Shape;1673;p105"/>
          <p:cNvSpPr txBox="1"/>
          <p:nvPr/>
        </p:nvSpPr>
        <p:spPr>
          <a:xfrm>
            <a:off x="308675" y="184055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lt1"/>
                </a:solidFill>
              </a:rPr>
              <a:t>Name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674" name="Google Shape;1674;p105"/>
          <p:cNvSpPr txBox="1"/>
          <p:nvPr/>
        </p:nvSpPr>
        <p:spPr>
          <a:xfrm>
            <a:off x="308675" y="234115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J0614-3329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675" name="Google Shape;1675;p105"/>
          <p:cNvSpPr txBox="1"/>
          <p:nvPr/>
        </p:nvSpPr>
        <p:spPr>
          <a:xfrm>
            <a:off x="308675" y="2688775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J1536-4948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676" name="Google Shape;1676;p105"/>
          <p:cNvSpPr txBox="1"/>
          <p:nvPr/>
        </p:nvSpPr>
        <p:spPr>
          <a:xfrm>
            <a:off x="308675" y="338425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J1514-4946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677" name="Google Shape;1677;p105"/>
          <p:cNvSpPr txBox="1"/>
          <p:nvPr/>
        </p:nvSpPr>
        <p:spPr>
          <a:xfrm>
            <a:off x="308675" y="303655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6EBAD7"/>
                </a:solidFill>
              </a:rPr>
              <a:t>J2017+0603</a:t>
            </a:r>
            <a:endParaRPr b="1">
              <a:solidFill>
                <a:srgbClr val="6EBAD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678" name="Google Shape;1678;p105"/>
          <p:cNvSpPr txBox="1"/>
          <p:nvPr/>
        </p:nvSpPr>
        <p:spPr>
          <a:xfrm>
            <a:off x="112500" y="198525"/>
            <a:ext cx="1923900" cy="415200"/>
          </a:xfrm>
          <a:prstGeom prst="rect">
            <a:avLst/>
          </a:prstGeom>
          <a:solidFill>
            <a:srgbClr val="D7A46E">
              <a:alpha val="663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P1 sensitivity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679" name="Google Shape;1679;p105"/>
          <p:cNvSpPr txBox="1"/>
          <p:nvPr/>
        </p:nvSpPr>
        <p:spPr>
          <a:xfrm>
            <a:off x="677525" y="658475"/>
            <a:ext cx="1564200" cy="415200"/>
          </a:xfrm>
          <a:prstGeom prst="rect">
            <a:avLst/>
          </a:prstGeom>
          <a:solidFill>
            <a:srgbClr val="6EBAD7">
              <a:alpha val="663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PLExpCutOff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680" name="Google Shape;1680;p105"/>
          <p:cNvSpPr/>
          <p:nvPr/>
        </p:nvSpPr>
        <p:spPr>
          <a:xfrm>
            <a:off x="5175775" y="424200"/>
            <a:ext cx="3383100" cy="483600"/>
          </a:xfrm>
          <a:prstGeom prst="roundRect">
            <a:avLst>
              <a:gd fmla="val 16667" name="adj"/>
            </a:avLst>
          </a:prstGeom>
          <a:solidFill>
            <a:srgbClr val="3B3A3A">
              <a:alpha val="7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1" name="Google Shape;1681;p105"/>
          <p:cNvSpPr/>
          <p:nvPr/>
        </p:nvSpPr>
        <p:spPr>
          <a:xfrm>
            <a:off x="5362550" y="613725"/>
            <a:ext cx="122100" cy="122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2" name="Google Shape;1682;p105"/>
          <p:cNvSpPr/>
          <p:nvPr/>
        </p:nvSpPr>
        <p:spPr>
          <a:xfrm>
            <a:off x="7679700" y="145875"/>
            <a:ext cx="1251000" cy="415200"/>
          </a:xfrm>
          <a:prstGeom prst="roundRect">
            <a:avLst>
              <a:gd fmla="val 16667" name="adj"/>
            </a:avLst>
          </a:prstGeom>
          <a:solidFill>
            <a:srgbClr val="585656">
              <a:alpha val="94550"/>
            </a:srgbClr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Parameter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83" name="Google Shape;1683;p105"/>
          <p:cNvSpPr txBox="1"/>
          <p:nvPr/>
        </p:nvSpPr>
        <p:spPr>
          <a:xfrm>
            <a:off x="5514925" y="4746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Observation time : 50h 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84" name="Google Shape;1684;p105"/>
          <p:cNvSpPr/>
          <p:nvPr/>
        </p:nvSpPr>
        <p:spPr>
          <a:xfrm>
            <a:off x="1613975" y="1721613"/>
            <a:ext cx="2839800" cy="653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5" name="Google Shape;1685;p105"/>
          <p:cNvSpPr txBox="1"/>
          <p:nvPr/>
        </p:nvSpPr>
        <p:spPr>
          <a:xfrm>
            <a:off x="2647850" y="1648625"/>
            <a:ext cx="9354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lt1"/>
                </a:solidFill>
              </a:rPr>
              <a:t>Sigma</a:t>
            </a:r>
            <a:r>
              <a:rPr b="1" lang="fr" sz="1800">
                <a:solidFill>
                  <a:schemeClr val="lt1"/>
                </a:solidFill>
              </a:rPr>
              <a:t> 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686" name="Google Shape;1686;p105"/>
          <p:cNvSpPr/>
          <p:nvPr/>
        </p:nvSpPr>
        <p:spPr>
          <a:xfrm>
            <a:off x="1613975" y="2027063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7" name="Google Shape;1687;p105"/>
          <p:cNvSpPr/>
          <p:nvPr/>
        </p:nvSpPr>
        <p:spPr>
          <a:xfrm>
            <a:off x="3033875" y="2027163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8" name="Google Shape;1688;p105"/>
          <p:cNvSpPr txBox="1"/>
          <p:nvPr/>
        </p:nvSpPr>
        <p:spPr>
          <a:xfrm>
            <a:off x="1856225" y="1993313"/>
            <a:ext cx="10332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lt1"/>
                </a:solidFill>
              </a:rPr>
              <a:t>lstchain</a:t>
            </a:r>
            <a:r>
              <a:rPr b="1" lang="fr" sz="1800">
                <a:solidFill>
                  <a:schemeClr val="lt1"/>
                </a:solidFill>
              </a:rPr>
              <a:t> 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689" name="Google Shape;1689;p105"/>
          <p:cNvSpPr txBox="1"/>
          <p:nvPr/>
        </p:nvSpPr>
        <p:spPr>
          <a:xfrm>
            <a:off x="3076325" y="1993413"/>
            <a:ext cx="14199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lt1"/>
                </a:solidFill>
              </a:rPr>
              <a:t>gammalearn</a:t>
            </a:r>
            <a:endParaRPr b="1" sz="1700">
              <a:solidFill>
                <a:schemeClr val="lt1"/>
              </a:solidFill>
            </a:endParaRPr>
          </a:p>
        </p:txBody>
      </p:sp>
      <p:cxnSp>
        <p:nvCxnSpPr>
          <p:cNvPr id="1690" name="Google Shape;1690;p105"/>
          <p:cNvCxnSpPr/>
          <p:nvPr/>
        </p:nvCxnSpPr>
        <p:spPr>
          <a:xfrm>
            <a:off x="470625" y="4711025"/>
            <a:ext cx="330900" cy="0"/>
          </a:xfrm>
          <a:prstGeom prst="straightConnector1">
            <a:avLst/>
          </a:prstGeom>
          <a:noFill/>
          <a:ln cap="flat" cmpd="sng" w="76200">
            <a:solidFill>
              <a:srgbClr val="F6B26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91" name="Google Shape;1691;p105"/>
          <p:cNvCxnSpPr/>
          <p:nvPr/>
        </p:nvCxnSpPr>
        <p:spPr>
          <a:xfrm>
            <a:off x="2303950" y="4722125"/>
            <a:ext cx="330900" cy="0"/>
          </a:xfrm>
          <a:prstGeom prst="straightConnector1">
            <a:avLst/>
          </a:prstGeom>
          <a:noFill/>
          <a:ln cap="flat" cmpd="sng" w="76200">
            <a:solidFill>
              <a:srgbClr val="6EBAD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92" name="Google Shape;1692;p105"/>
          <p:cNvSpPr txBox="1"/>
          <p:nvPr/>
        </p:nvSpPr>
        <p:spPr>
          <a:xfrm>
            <a:off x="801525" y="4503425"/>
            <a:ext cx="16119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</a:rPr>
              <a:t>Southern hemisphere </a:t>
            </a:r>
            <a:r>
              <a:rPr b="1" lang="fr" sz="1500">
                <a:solidFill>
                  <a:schemeClr val="lt1"/>
                </a:solidFill>
              </a:rPr>
              <a:t> 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1693" name="Google Shape;1693;p105"/>
          <p:cNvSpPr txBox="1"/>
          <p:nvPr/>
        </p:nvSpPr>
        <p:spPr>
          <a:xfrm>
            <a:off x="2710613" y="4503425"/>
            <a:ext cx="17856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</a:rPr>
              <a:t>Northern hemisphere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1694" name="Google Shape;1694;p105"/>
          <p:cNvSpPr/>
          <p:nvPr/>
        </p:nvSpPr>
        <p:spPr>
          <a:xfrm>
            <a:off x="1613975" y="37657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5" name="Google Shape;1695;p105"/>
          <p:cNvSpPr/>
          <p:nvPr/>
        </p:nvSpPr>
        <p:spPr>
          <a:xfrm>
            <a:off x="1613975" y="34180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6" name="Google Shape;1696;p105"/>
          <p:cNvSpPr/>
          <p:nvPr/>
        </p:nvSpPr>
        <p:spPr>
          <a:xfrm>
            <a:off x="1613975" y="30703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7" name="Google Shape;1697;p105"/>
          <p:cNvSpPr/>
          <p:nvPr/>
        </p:nvSpPr>
        <p:spPr>
          <a:xfrm>
            <a:off x="1613975" y="27226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8" name="Google Shape;1698;p105"/>
          <p:cNvSpPr/>
          <p:nvPr/>
        </p:nvSpPr>
        <p:spPr>
          <a:xfrm>
            <a:off x="1613975" y="23749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9" name="Google Shape;1699;p105"/>
          <p:cNvSpPr txBox="1"/>
          <p:nvPr/>
        </p:nvSpPr>
        <p:spPr>
          <a:xfrm>
            <a:off x="2049413" y="234115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1.11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700" name="Google Shape;1700;p105"/>
          <p:cNvSpPr txBox="1"/>
          <p:nvPr/>
        </p:nvSpPr>
        <p:spPr>
          <a:xfrm>
            <a:off x="2049413" y="2688775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1.16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701" name="Google Shape;1701;p105"/>
          <p:cNvSpPr txBox="1"/>
          <p:nvPr/>
        </p:nvSpPr>
        <p:spPr>
          <a:xfrm>
            <a:off x="2049413" y="338425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0.21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702" name="Google Shape;1702;p105"/>
          <p:cNvSpPr txBox="1"/>
          <p:nvPr/>
        </p:nvSpPr>
        <p:spPr>
          <a:xfrm>
            <a:off x="2049413" y="303655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0.24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703" name="Google Shape;1703;p105" title="Fitted_SED_J0614-3329_gammalearn_P1_power_law_exp_cut_off_with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5225" y="1448500"/>
            <a:ext cx="4347581" cy="3309426"/>
          </a:xfrm>
          <a:prstGeom prst="rect">
            <a:avLst/>
          </a:prstGeom>
          <a:noFill/>
          <a:ln>
            <a:noFill/>
          </a:ln>
        </p:spPr>
      </p:pic>
      <p:sp>
        <p:nvSpPr>
          <p:cNvPr id="1704" name="Google Shape;1704;p105"/>
          <p:cNvSpPr/>
          <p:nvPr/>
        </p:nvSpPr>
        <p:spPr>
          <a:xfrm>
            <a:off x="3033875" y="37657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5" name="Google Shape;1705;p105"/>
          <p:cNvSpPr/>
          <p:nvPr/>
        </p:nvSpPr>
        <p:spPr>
          <a:xfrm>
            <a:off x="3033875" y="34180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6" name="Google Shape;1706;p105"/>
          <p:cNvSpPr/>
          <p:nvPr/>
        </p:nvSpPr>
        <p:spPr>
          <a:xfrm>
            <a:off x="3033875" y="30703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7" name="Google Shape;1707;p105"/>
          <p:cNvSpPr/>
          <p:nvPr/>
        </p:nvSpPr>
        <p:spPr>
          <a:xfrm>
            <a:off x="3033875" y="27226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8" name="Google Shape;1708;p105"/>
          <p:cNvSpPr/>
          <p:nvPr/>
        </p:nvSpPr>
        <p:spPr>
          <a:xfrm>
            <a:off x="3033875" y="23749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9" name="Google Shape;1709;p105"/>
          <p:cNvSpPr txBox="1"/>
          <p:nvPr/>
        </p:nvSpPr>
        <p:spPr>
          <a:xfrm>
            <a:off x="3469313" y="234115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4.03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710" name="Google Shape;1710;p105"/>
          <p:cNvSpPr txBox="1"/>
          <p:nvPr/>
        </p:nvSpPr>
        <p:spPr>
          <a:xfrm>
            <a:off x="3469313" y="2688775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3.50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711" name="Google Shape;1711;p105"/>
          <p:cNvSpPr txBox="1"/>
          <p:nvPr/>
        </p:nvSpPr>
        <p:spPr>
          <a:xfrm>
            <a:off x="3469313" y="30365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1.05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712" name="Google Shape;1712;p105"/>
          <p:cNvSpPr txBox="1"/>
          <p:nvPr/>
        </p:nvSpPr>
        <p:spPr>
          <a:xfrm>
            <a:off x="3469313" y="340540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0.92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713" name="Google Shape;1713;p105"/>
          <p:cNvSpPr txBox="1"/>
          <p:nvPr/>
        </p:nvSpPr>
        <p:spPr>
          <a:xfrm>
            <a:off x="3469313" y="376998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0.66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714" name="Google Shape;1714;p105"/>
          <p:cNvSpPr txBox="1"/>
          <p:nvPr/>
        </p:nvSpPr>
        <p:spPr>
          <a:xfrm>
            <a:off x="308675" y="3753113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J2339-0533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715" name="Google Shape;1715;p105"/>
          <p:cNvSpPr txBox="1"/>
          <p:nvPr/>
        </p:nvSpPr>
        <p:spPr>
          <a:xfrm>
            <a:off x="2049413" y="375311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0.16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716" name="Google Shape;1716;p105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20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106"/>
          <p:cNvSpPr/>
          <p:nvPr/>
        </p:nvSpPr>
        <p:spPr>
          <a:xfrm>
            <a:off x="194075" y="37657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2" name="Google Shape;1722;p106"/>
          <p:cNvSpPr/>
          <p:nvPr/>
        </p:nvSpPr>
        <p:spPr>
          <a:xfrm>
            <a:off x="194075" y="34180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3" name="Google Shape;1723;p106"/>
          <p:cNvSpPr/>
          <p:nvPr/>
        </p:nvSpPr>
        <p:spPr>
          <a:xfrm>
            <a:off x="194075" y="30703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4" name="Google Shape;1724;p106"/>
          <p:cNvSpPr/>
          <p:nvPr/>
        </p:nvSpPr>
        <p:spPr>
          <a:xfrm>
            <a:off x="194075" y="27226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5" name="Google Shape;1725;p106"/>
          <p:cNvSpPr/>
          <p:nvPr/>
        </p:nvSpPr>
        <p:spPr>
          <a:xfrm>
            <a:off x="194075" y="23749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6" name="Google Shape;1726;p106"/>
          <p:cNvSpPr/>
          <p:nvPr/>
        </p:nvSpPr>
        <p:spPr>
          <a:xfrm>
            <a:off x="194075" y="1721600"/>
            <a:ext cx="1419900" cy="653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7" name="Google Shape;1727;p106"/>
          <p:cNvSpPr txBox="1"/>
          <p:nvPr/>
        </p:nvSpPr>
        <p:spPr>
          <a:xfrm>
            <a:off x="308675" y="184055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lt1"/>
                </a:solidFill>
              </a:rPr>
              <a:t>Name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728" name="Google Shape;1728;p106"/>
          <p:cNvSpPr txBox="1"/>
          <p:nvPr/>
        </p:nvSpPr>
        <p:spPr>
          <a:xfrm>
            <a:off x="308675" y="268875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J0614-3329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729" name="Google Shape;1729;p106"/>
          <p:cNvSpPr txBox="1"/>
          <p:nvPr/>
        </p:nvSpPr>
        <p:spPr>
          <a:xfrm>
            <a:off x="278150" y="2319975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J1536-4948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730" name="Google Shape;1730;p106"/>
          <p:cNvSpPr txBox="1"/>
          <p:nvPr/>
        </p:nvSpPr>
        <p:spPr>
          <a:xfrm>
            <a:off x="308675" y="338425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J1514-4946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731" name="Google Shape;1731;p106"/>
          <p:cNvSpPr txBox="1"/>
          <p:nvPr/>
        </p:nvSpPr>
        <p:spPr>
          <a:xfrm>
            <a:off x="278150" y="303655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6EBAD7"/>
                </a:solidFill>
              </a:rPr>
              <a:t>J2017+0603</a:t>
            </a:r>
            <a:endParaRPr b="1">
              <a:solidFill>
                <a:srgbClr val="6EBAD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732" name="Google Shape;1732;p106"/>
          <p:cNvSpPr txBox="1"/>
          <p:nvPr/>
        </p:nvSpPr>
        <p:spPr>
          <a:xfrm>
            <a:off x="112500" y="198525"/>
            <a:ext cx="1923900" cy="415200"/>
          </a:xfrm>
          <a:prstGeom prst="rect">
            <a:avLst/>
          </a:prstGeom>
          <a:solidFill>
            <a:srgbClr val="D7A46E">
              <a:alpha val="663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P2 sensitivity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733" name="Google Shape;1733;p106"/>
          <p:cNvSpPr txBox="1"/>
          <p:nvPr/>
        </p:nvSpPr>
        <p:spPr>
          <a:xfrm>
            <a:off x="677525" y="658475"/>
            <a:ext cx="1564200" cy="415200"/>
          </a:xfrm>
          <a:prstGeom prst="rect">
            <a:avLst/>
          </a:prstGeom>
          <a:solidFill>
            <a:srgbClr val="6EBAD7">
              <a:alpha val="663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PLExpCutOff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734" name="Google Shape;1734;p106"/>
          <p:cNvSpPr/>
          <p:nvPr/>
        </p:nvSpPr>
        <p:spPr>
          <a:xfrm>
            <a:off x="5175775" y="424200"/>
            <a:ext cx="3383100" cy="483600"/>
          </a:xfrm>
          <a:prstGeom prst="roundRect">
            <a:avLst>
              <a:gd fmla="val 16667" name="adj"/>
            </a:avLst>
          </a:prstGeom>
          <a:solidFill>
            <a:srgbClr val="3B3A3A">
              <a:alpha val="7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5" name="Google Shape;1735;p106"/>
          <p:cNvSpPr/>
          <p:nvPr/>
        </p:nvSpPr>
        <p:spPr>
          <a:xfrm>
            <a:off x="5362550" y="613725"/>
            <a:ext cx="122100" cy="122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6" name="Google Shape;1736;p106"/>
          <p:cNvSpPr/>
          <p:nvPr/>
        </p:nvSpPr>
        <p:spPr>
          <a:xfrm>
            <a:off x="7679700" y="145875"/>
            <a:ext cx="1251000" cy="415200"/>
          </a:xfrm>
          <a:prstGeom prst="roundRect">
            <a:avLst>
              <a:gd fmla="val 16667" name="adj"/>
            </a:avLst>
          </a:prstGeom>
          <a:solidFill>
            <a:srgbClr val="585656">
              <a:alpha val="94550"/>
            </a:srgbClr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Parameter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37" name="Google Shape;1737;p106"/>
          <p:cNvSpPr txBox="1"/>
          <p:nvPr/>
        </p:nvSpPr>
        <p:spPr>
          <a:xfrm>
            <a:off x="5514925" y="4746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Observation time : 50h 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38" name="Google Shape;1738;p106"/>
          <p:cNvSpPr/>
          <p:nvPr/>
        </p:nvSpPr>
        <p:spPr>
          <a:xfrm>
            <a:off x="1613975" y="1721613"/>
            <a:ext cx="2839800" cy="653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9" name="Google Shape;1739;p106"/>
          <p:cNvSpPr txBox="1"/>
          <p:nvPr/>
        </p:nvSpPr>
        <p:spPr>
          <a:xfrm>
            <a:off x="2647850" y="1648625"/>
            <a:ext cx="9354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lt1"/>
                </a:solidFill>
              </a:rPr>
              <a:t>Sigma</a:t>
            </a:r>
            <a:r>
              <a:rPr b="1" lang="fr" sz="1800">
                <a:solidFill>
                  <a:schemeClr val="lt1"/>
                </a:solidFill>
              </a:rPr>
              <a:t> 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740" name="Google Shape;1740;p106"/>
          <p:cNvSpPr/>
          <p:nvPr/>
        </p:nvSpPr>
        <p:spPr>
          <a:xfrm>
            <a:off x="1613975" y="2027063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1" name="Google Shape;1741;p106"/>
          <p:cNvSpPr/>
          <p:nvPr/>
        </p:nvSpPr>
        <p:spPr>
          <a:xfrm>
            <a:off x="3033875" y="2027163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2" name="Google Shape;1742;p106"/>
          <p:cNvSpPr txBox="1"/>
          <p:nvPr/>
        </p:nvSpPr>
        <p:spPr>
          <a:xfrm>
            <a:off x="1856225" y="1993313"/>
            <a:ext cx="10332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lt1"/>
                </a:solidFill>
              </a:rPr>
              <a:t>lstchain</a:t>
            </a:r>
            <a:r>
              <a:rPr b="1" lang="fr" sz="1800">
                <a:solidFill>
                  <a:schemeClr val="lt1"/>
                </a:solidFill>
              </a:rPr>
              <a:t> 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743" name="Google Shape;1743;p106"/>
          <p:cNvSpPr txBox="1"/>
          <p:nvPr/>
        </p:nvSpPr>
        <p:spPr>
          <a:xfrm>
            <a:off x="3076325" y="1993413"/>
            <a:ext cx="14199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lt1"/>
                </a:solidFill>
              </a:rPr>
              <a:t>gammalearn</a:t>
            </a:r>
            <a:endParaRPr b="1" sz="1700">
              <a:solidFill>
                <a:schemeClr val="lt1"/>
              </a:solidFill>
            </a:endParaRPr>
          </a:p>
        </p:txBody>
      </p:sp>
      <p:cxnSp>
        <p:nvCxnSpPr>
          <p:cNvPr id="1744" name="Google Shape;1744;p106"/>
          <p:cNvCxnSpPr/>
          <p:nvPr/>
        </p:nvCxnSpPr>
        <p:spPr>
          <a:xfrm>
            <a:off x="470625" y="4711025"/>
            <a:ext cx="330900" cy="0"/>
          </a:xfrm>
          <a:prstGeom prst="straightConnector1">
            <a:avLst/>
          </a:prstGeom>
          <a:noFill/>
          <a:ln cap="flat" cmpd="sng" w="76200">
            <a:solidFill>
              <a:srgbClr val="F6B26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45" name="Google Shape;1745;p106"/>
          <p:cNvCxnSpPr/>
          <p:nvPr/>
        </p:nvCxnSpPr>
        <p:spPr>
          <a:xfrm>
            <a:off x="2303950" y="4722125"/>
            <a:ext cx="330900" cy="0"/>
          </a:xfrm>
          <a:prstGeom prst="straightConnector1">
            <a:avLst/>
          </a:prstGeom>
          <a:noFill/>
          <a:ln cap="flat" cmpd="sng" w="76200">
            <a:solidFill>
              <a:srgbClr val="6EBAD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46" name="Google Shape;1746;p106"/>
          <p:cNvSpPr txBox="1"/>
          <p:nvPr/>
        </p:nvSpPr>
        <p:spPr>
          <a:xfrm>
            <a:off x="801525" y="4503425"/>
            <a:ext cx="16119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</a:rPr>
              <a:t>Southern hemisphere </a:t>
            </a:r>
            <a:r>
              <a:rPr b="1" lang="fr" sz="1500">
                <a:solidFill>
                  <a:schemeClr val="lt1"/>
                </a:solidFill>
              </a:rPr>
              <a:t> 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1747" name="Google Shape;1747;p106"/>
          <p:cNvSpPr txBox="1"/>
          <p:nvPr/>
        </p:nvSpPr>
        <p:spPr>
          <a:xfrm>
            <a:off x="2710613" y="4503425"/>
            <a:ext cx="17856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</a:rPr>
              <a:t>Northern hemisphere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1748" name="Google Shape;1748;p106"/>
          <p:cNvSpPr/>
          <p:nvPr/>
        </p:nvSpPr>
        <p:spPr>
          <a:xfrm>
            <a:off x="3033875" y="37657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9" name="Google Shape;1749;p106"/>
          <p:cNvSpPr/>
          <p:nvPr/>
        </p:nvSpPr>
        <p:spPr>
          <a:xfrm>
            <a:off x="3033875" y="34180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0" name="Google Shape;1750;p106"/>
          <p:cNvSpPr/>
          <p:nvPr/>
        </p:nvSpPr>
        <p:spPr>
          <a:xfrm>
            <a:off x="3033875" y="30703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1" name="Google Shape;1751;p106"/>
          <p:cNvSpPr/>
          <p:nvPr/>
        </p:nvSpPr>
        <p:spPr>
          <a:xfrm>
            <a:off x="3033875" y="27226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2" name="Google Shape;1752;p106"/>
          <p:cNvSpPr/>
          <p:nvPr/>
        </p:nvSpPr>
        <p:spPr>
          <a:xfrm>
            <a:off x="3033875" y="23749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3" name="Google Shape;1753;p106"/>
          <p:cNvSpPr txBox="1"/>
          <p:nvPr/>
        </p:nvSpPr>
        <p:spPr>
          <a:xfrm>
            <a:off x="278150" y="3753113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J2339-0533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754" name="Google Shape;1754;p106"/>
          <p:cNvSpPr/>
          <p:nvPr/>
        </p:nvSpPr>
        <p:spPr>
          <a:xfrm>
            <a:off x="1613975" y="37656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5" name="Google Shape;1755;p106"/>
          <p:cNvSpPr/>
          <p:nvPr/>
        </p:nvSpPr>
        <p:spPr>
          <a:xfrm>
            <a:off x="1613975" y="34179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6" name="Google Shape;1756;p106"/>
          <p:cNvSpPr/>
          <p:nvPr/>
        </p:nvSpPr>
        <p:spPr>
          <a:xfrm>
            <a:off x="1613975" y="30702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7" name="Google Shape;1757;p106"/>
          <p:cNvSpPr/>
          <p:nvPr/>
        </p:nvSpPr>
        <p:spPr>
          <a:xfrm>
            <a:off x="1613975" y="27225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8" name="Google Shape;1758;p106"/>
          <p:cNvSpPr/>
          <p:nvPr/>
        </p:nvSpPr>
        <p:spPr>
          <a:xfrm>
            <a:off x="1613975" y="23748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9" name="Google Shape;1759;p106"/>
          <p:cNvSpPr txBox="1"/>
          <p:nvPr/>
        </p:nvSpPr>
        <p:spPr>
          <a:xfrm>
            <a:off x="2049413" y="23411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1.04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760" name="Google Shape;1760;p106"/>
          <p:cNvSpPr txBox="1"/>
          <p:nvPr/>
        </p:nvSpPr>
        <p:spPr>
          <a:xfrm>
            <a:off x="2049413" y="268876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1.00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761" name="Google Shape;1761;p106"/>
          <p:cNvSpPr txBox="1"/>
          <p:nvPr/>
        </p:nvSpPr>
        <p:spPr>
          <a:xfrm>
            <a:off x="2049413" y="305341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0.22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762" name="Google Shape;1762;p106"/>
          <p:cNvSpPr txBox="1"/>
          <p:nvPr/>
        </p:nvSpPr>
        <p:spPr>
          <a:xfrm>
            <a:off x="2049413" y="33842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0.19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763" name="Google Shape;1763;p106"/>
          <p:cNvSpPr txBox="1"/>
          <p:nvPr/>
        </p:nvSpPr>
        <p:spPr>
          <a:xfrm>
            <a:off x="2049413" y="37319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0.14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764" name="Google Shape;1764;p106" title="Fitted_SED_J1536-4948_gammalearn_P2_power_law_exp_cut_off_with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125" y="1522075"/>
            <a:ext cx="4189300" cy="3188951"/>
          </a:xfrm>
          <a:prstGeom prst="rect">
            <a:avLst/>
          </a:prstGeom>
          <a:noFill/>
          <a:ln>
            <a:noFill/>
          </a:ln>
        </p:spPr>
      </p:pic>
      <p:sp>
        <p:nvSpPr>
          <p:cNvPr id="1765" name="Google Shape;1765;p106"/>
          <p:cNvSpPr txBox="1"/>
          <p:nvPr/>
        </p:nvSpPr>
        <p:spPr>
          <a:xfrm>
            <a:off x="3469313" y="2342575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2.09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766" name="Google Shape;1766;p106"/>
          <p:cNvSpPr txBox="1"/>
          <p:nvPr/>
        </p:nvSpPr>
        <p:spPr>
          <a:xfrm>
            <a:off x="3469313" y="2688825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1.98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767" name="Google Shape;1767;p106"/>
          <p:cNvSpPr txBox="1"/>
          <p:nvPr/>
        </p:nvSpPr>
        <p:spPr>
          <a:xfrm>
            <a:off x="3469313" y="303655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0.43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768" name="Google Shape;1768;p106"/>
          <p:cNvSpPr txBox="1"/>
          <p:nvPr/>
        </p:nvSpPr>
        <p:spPr>
          <a:xfrm>
            <a:off x="3469313" y="33842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0.38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769" name="Google Shape;1769;p106"/>
          <p:cNvSpPr txBox="1"/>
          <p:nvPr/>
        </p:nvSpPr>
        <p:spPr>
          <a:xfrm>
            <a:off x="3469313" y="372891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0.28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770" name="Google Shape;1770;p106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5" name="Google Shape;295;p53"/>
          <p:cNvCxnSpPr/>
          <p:nvPr/>
        </p:nvCxnSpPr>
        <p:spPr>
          <a:xfrm>
            <a:off x="4032450" y="2494550"/>
            <a:ext cx="11277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6" name="Google Shape;296;p53"/>
          <p:cNvCxnSpPr/>
          <p:nvPr/>
        </p:nvCxnSpPr>
        <p:spPr>
          <a:xfrm flipH="1" rot="10800000">
            <a:off x="5345725" y="3328050"/>
            <a:ext cx="1078500" cy="12300"/>
          </a:xfrm>
          <a:prstGeom prst="straightConnector1">
            <a:avLst/>
          </a:prstGeom>
          <a:noFill/>
          <a:ln cap="flat" cmpd="sng" w="28575">
            <a:solidFill>
              <a:srgbClr val="47AEE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7" name="Google Shape;297;p53"/>
          <p:cNvSpPr txBox="1"/>
          <p:nvPr/>
        </p:nvSpPr>
        <p:spPr>
          <a:xfrm>
            <a:off x="4135300" y="1819275"/>
            <a:ext cx="1363200" cy="5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lt1"/>
                </a:solidFill>
              </a:rPr>
              <a:t>vᵧ</a:t>
            </a:r>
            <a:r>
              <a:rPr baseline="-25000" lang="fr" sz="2400">
                <a:solidFill>
                  <a:schemeClr val="lt1"/>
                </a:solidFill>
              </a:rPr>
              <a:t>1</a:t>
            </a:r>
            <a:r>
              <a:rPr lang="fr" sz="2400">
                <a:solidFill>
                  <a:schemeClr val="lt1"/>
                </a:solidFill>
              </a:rPr>
              <a:t>(Eᵧ</a:t>
            </a:r>
            <a:r>
              <a:rPr baseline="-25000" lang="fr" sz="2400">
                <a:solidFill>
                  <a:schemeClr val="lt1"/>
                </a:solidFill>
              </a:rPr>
              <a:t>1</a:t>
            </a:r>
            <a:r>
              <a:rPr lang="fr" sz="2400">
                <a:solidFill>
                  <a:schemeClr val="lt1"/>
                </a:solidFill>
              </a:rPr>
              <a:t>)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8" name="Google Shape;298;p53"/>
          <p:cNvSpPr txBox="1"/>
          <p:nvPr/>
        </p:nvSpPr>
        <p:spPr>
          <a:xfrm>
            <a:off x="5423975" y="2650050"/>
            <a:ext cx="1363200" cy="5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47AEEA"/>
                </a:solidFill>
              </a:rPr>
              <a:t>vᵧ</a:t>
            </a:r>
            <a:r>
              <a:rPr baseline="-25000" lang="fr" sz="2400">
                <a:solidFill>
                  <a:srgbClr val="47AEEA"/>
                </a:solidFill>
              </a:rPr>
              <a:t>2</a:t>
            </a:r>
            <a:r>
              <a:rPr lang="fr" sz="2400">
                <a:solidFill>
                  <a:srgbClr val="47AEEA"/>
                </a:solidFill>
              </a:rPr>
              <a:t>(Eᵧ</a:t>
            </a:r>
            <a:r>
              <a:rPr baseline="-25000" lang="fr" sz="2400">
                <a:solidFill>
                  <a:srgbClr val="47AEEA"/>
                </a:solidFill>
              </a:rPr>
              <a:t>2</a:t>
            </a:r>
            <a:r>
              <a:rPr lang="fr" sz="2400">
                <a:solidFill>
                  <a:srgbClr val="47AEEA"/>
                </a:solidFill>
              </a:rPr>
              <a:t>)</a:t>
            </a:r>
            <a:endParaRPr sz="2400">
              <a:solidFill>
                <a:srgbClr val="47AEEA"/>
              </a:solidFill>
            </a:endParaRPr>
          </a:p>
        </p:txBody>
      </p:sp>
      <p:cxnSp>
        <p:nvCxnSpPr>
          <p:cNvPr id="299" name="Google Shape;299;p53"/>
          <p:cNvCxnSpPr/>
          <p:nvPr/>
        </p:nvCxnSpPr>
        <p:spPr>
          <a:xfrm>
            <a:off x="5345725" y="2465300"/>
            <a:ext cx="1190700" cy="0"/>
          </a:xfrm>
          <a:prstGeom prst="straightConnector1">
            <a:avLst/>
          </a:prstGeom>
          <a:noFill/>
          <a:ln cap="flat" cmpd="sng" w="28575">
            <a:solidFill>
              <a:srgbClr val="E69138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00" name="Google Shape;300;p53"/>
          <p:cNvSpPr txBox="1"/>
          <p:nvPr/>
        </p:nvSpPr>
        <p:spPr>
          <a:xfrm>
            <a:off x="5700300" y="1904900"/>
            <a:ext cx="579600" cy="5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accent4"/>
                </a:solidFill>
              </a:rPr>
              <a:t>Δt</a:t>
            </a:r>
            <a:endParaRPr sz="2400">
              <a:solidFill>
                <a:schemeClr val="accent4"/>
              </a:solidFill>
            </a:endParaRPr>
          </a:p>
        </p:txBody>
      </p:sp>
      <p:sp>
        <p:nvSpPr>
          <p:cNvPr id="301" name="Google Shape;301;p53"/>
          <p:cNvSpPr txBox="1"/>
          <p:nvPr>
            <p:ph idx="12" type="sldNum"/>
          </p:nvPr>
        </p:nvSpPr>
        <p:spPr>
          <a:xfrm>
            <a:off x="4835100" y="4683200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02" name="Google Shape;302;p53"/>
          <p:cNvSpPr txBox="1"/>
          <p:nvPr/>
        </p:nvSpPr>
        <p:spPr>
          <a:xfrm>
            <a:off x="379875" y="137250"/>
            <a:ext cx="3551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</a:rPr>
              <a:t>LIV effect : Case with LIV     </a:t>
            </a:r>
            <a:r>
              <a:rPr lang="fr" sz="1200">
                <a:solidFill>
                  <a:schemeClr val="lt1"/>
                </a:solidFill>
              </a:rPr>
              <a:t>   </a:t>
            </a:r>
            <a:r>
              <a:rPr lang="fr" sz="1300">
                <a:solidFill>
                  <a:schemeClr val="lt1"/>
                </a:solidFill>
              </a:rPr>
              <a:t> </a:t>
            </a:r>
            <a:endParaRPr sz="100">
              <a:solidFill>
                <a:schemeClr val="dk1"/>
              </a:solidFill>
            </a:endParaRPr>
          </a:p>
        </p:txBody>
      </p:sp>
      <p:pic>
        <p:nvPicPr>
          <p:cNvPr id="303" name="Google Shape;30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700500" cy="7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53"/>
          <p:cNvSpPr txBox="1"/>
          <p:nvPr/>
        </p:nvSpPr>
        <p:spPr>
          <a:xfrm>
            <a:off x="4057825" y="926438"/>
            <a:ext cx="1857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>
                <a:solidFill>
                  <a:schemeClr val="lt1"/>
                </a:solidFill>
              </a:rPr>
              <a:t>vᵧ(Eᵧ,E</a:t>
            </a:r>
            <a:r>
              <a:rPr baseline="-25000" lang="fr" sz="2900">
                <a:solidFill>
                  <a:schemeClr val="lt1"/>
                </a:solidFill>
              </a:rPr>
              <a:t>LIV</a:t>
            </a:r>
            <a:r>
              <a:rPr lang="fr" sz="2900">
                <a:solidFill>
                  <a:schemeClr val="lt1"/>
                </a:solidFill>
              </a:rPr>
              <a:t>)</a:t>
            </a:r>
            <a:endParaRPr sz="2900">
              <a:solidFill>
                <a:schemeClr val="lt1"/>
              </a:solidFill>
            </a:endParaRPr>
          </a:p>
        </p:txBody>
      </p:sp>
      <p:sp>
        <p:nvSpPr>
          <p:cNvPr id="305" name="Google Shape;305;p53"/>
          <p:cNvSpPr txBox="1"/>
          <p:nvPr/>
        </p:nvSpPr>
        <p:spPr>
          <a:xfrm>
            <a:off x="2908975" y="926438"/>
            <a:ext cx="378300" cy="5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lt1"/>
                </a:solidFill>
              </a:rPr>
              <a:t>c</a:t>
            </a:r>
            <a:endParaRPr sz="3000">
              <a:solidFill>
                <a:schemeClr val="lt1"/>
              </a:solidFill>
            </a:endParaRPr>
          </a:p>
        </p:txBody>
      </p:sp>
      <p:cxnSp>
        <p:nvCxnSpPr>
          <p:cNvPr id="306" name="Google Shape;306;p53"/>
          <p:cNvCxnSpPr/>
          <p:nvPr/>
        </p:nvCxnSpPr>
        <p:spPr>
          <a:xfrm flipH="1" rot="10800000">
            <a:off x="3322300" y="1275863"/>
            <a:ext cx="700500" cy="6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07" name="Google Shape;30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475" y="1756163"/>
            <a:ext cx="1857674" cy="185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1975" y="1932513"/>
            <a:ext cx="1741634" cy="173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53"/>
          <p:cNvSpPr txBox="1"/>
          <p:nvPr/>
        </p:nvSpPr>
        <p:spPr>
          <a:xfrm>
            <a:off x="7444150" y="227650"/>
            <a:ext cx="1512900" cy="5232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>
                <a:solidFill>
                  <a:schemeClr val="lt1"/>
                </a:solidFill>
              </a:rPr>
              <a:t>Eᵧ2 &gt; Eᵧ1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310" name="Google Shape;310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08973" y="3853098"/>
            <a:ext cx="2787021" cy="8749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74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107"/>
          <p:cNvSpPr txBox="1"/>
          <p:nvPr/>
        </p:nvSpPr>
        <p:spPr>
          <a:xfrm>
            <a:off x="112500" y="198525"/>
            <a:ext cx="1923900" cy="415200"/>
          </a:xfrm>
          <a:prstGeom prst="rect">
            <a:avLst/>
          </a:prstGeom>
          <a:solidFill>
            <a:srgbClr val="D7A46E">
              <a:alpha val="663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P1P2 sensitivity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776" name="Google Shape;1776;p107"/>
          <p:cNvSpPr txBox="1"/>
          <p:nvPr/>
        </p:nvSpPr>
        <p:spPr>
          <a:xfrm>
            <a:off x="677525" y="658475"/>
            <a:ext cx="1564200" cy="415200"/>
          </a:xfrm>
          <a:prstGeom prst="rect">
            <a:avLst/>
          </a:prstGeom>
          <a:solidFill>
            <a:srgbClr val="6EBAD7">
              <a:alpha val="663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PLExpCutOff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777" name="Google Shape;1777;p107"/>
          <p:cNvSpPr/>
          <p:nvPr/>
        </p:nvSpPr>
        <p:spPr>
          <a:xfrm>
            <a:off x="5175775" y="424200"/>
            <a:ext cx="3383100" cy="483600"/>
          </a:xfrm>
          <a:prstGeom prst="roundRect">
            <a:avLst>
              <a:gd fmla="val 16667" name="adj"/>
            </a:avLst>
          </a:prstGeom>
          <a:solidFill>
            <a:srgbClr val="3B3A3A">
              <a:alpha val="7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8" name="Google Shape;1778;p107"/>
          <p:cNvSpPr/>
          <p:nvPr/>
        </p:nvSpPr>
        <p:spPr>
          <a:xfrm>
            <a:off x="5362550" y="613725"/>
            <a:ext cx="122100" cy="122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9" name="Google Shape;1779;p107"/>
          <p:cNvSpPr/>
          <p:nvPr/>
        </p:nvSpPr>
        <p:spPr>
          <a:xfrm>
            <a:off x="7679700" y="145875"/>
            <a:ext cx="1251000" cy="415200"/>
          </a:xfrm>
          <a:prstGeom prst="roundRect">
            <a:avLst>
              <a:gd fmla="val 16667" name="adj"/>
            </a:avLst>
          </a:prstGeom>
          <a:solidFill>
            <a:srgbClr val="585656">
              <a:alpha val="94550"/>
            </a:srgbClr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Parameter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80" name="Google Shape;1780;p107"/>
          <p:cNvSpPr txBox="1"/>
          <p:nvPr/>
        </p:nvSpPr>
        <p:spPr>
          <a:xfrm>
            <a:off x="5514925" y="4746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Observation time : 50h  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1781" name="Google Shape;1781;p107"/>
          <p:cNvCxnSpPr/>
          <p:nvPr/>
        </p:nvCxnSpPr>
        <p:spPr>
          <a:xfrm>
            <a:off x="470625" y="4711025"/>
            <a:ext cx="330900" cy="0"/>
          </a:xfrm>
          <a:prstGeom prst="straightConnector1">
            <a:avLst/>
          </a:prstGeom>
          <a:noFill/>
          <a:ln cap="flat" cmpd="sng" w="76200">
            <a:solidFill>
              <a:srgbClr val="F6B26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82" name="Google Shape;1782;p107"/>
          <p:cNvCxnSpPr/>
          <p:nvPr/>
        </p:nvCxnSpPr>
        <p:spPr>
          <a:xfrm>
            <a:off x="2303950" y="4722125"/>
            <a:ext cx="330900" cy="0"/>
          </a:xfrm>
          <a:prstGeom prst="straightConnector1">
            <a:avLst/>
          </a:prstGeom>
          <a:noFill/>
          <a:ln cap="flat" cmpd="sng" w="76200">
            <a:solidFill>
              <a:srgbClr val="6EBAD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83" name="Google Shape;1783;p107"/>
          <p:cNvSpPr txBox="1"/>
          <p:nvPr/>
        </p:nvSpPr>
        <p:spPr>
          <a:xfrm>
            <a:off x="801525" y="4503425"/>
            <a:ext cx="16119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</a:rPr>
              <a:t>Southern hemisphere </a:t>
            </a:r>
            <a:r>
              <a:rPr b="1" lang="fr" sz="1500">
                <a:solidFill>
                  <a:schemeClr val="lt1"/>
                </a:solidFill>
              </a:rPr>
              <a:t> 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1784" name="Google Shape;1784;p107"/>
          <p:cNvSpPr txBox="1"/>
          <p:nvPr/>
        </p:nvSpPr>
        <p:spPr>
          <a:xfrm>
            <a:off x="2710613" y="4503425"/>
            <a:ext cx="17856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</a:rPr>
              <a:t>Northern hemisphere</a:t>
            </a:r>
            <a:endParaRPr b="1" sz="1500">
              <a:solidFill>
                <a:schemeClr val="lt1"/>
              </a:solidFill>
            </a:endParaRPr>
          </a:p>
        </p:txBody>
      </p:sp>
      <p:pic>
        <p:nvPicPr>
          <p:cNvPr id="1785" name="Google Shape;1785;p107" title="Fitted_SED_J0614-3329_gammalearn_P1P2_power_law_exp_cut_off_with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7125" y="1434400"/>
            <a:ext cx="4319073" cy="328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6" name="Google Shape;1786;p107"/>
          <p:cNvSpPr/>
          <p:nvPr/>
        </p:nvSpPr>
        <p:spPr>
          <a:xfrm>
            <a:off x="194075" y="37657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7" name="Google Shape;1787;p107"/>
          <p:cNvSpPr/>
          <p:nvPr/>
        </p:nvSpPr>
        <p:spPr>
          <a:xfrm>
            <a:off x="194075" y="34180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8" name="Google Shape;1788;p107"/>
          <p:cNvSpPr/>
          <p:nvPr/>
        </p:nvSpPr>
        <p:spPr>
          <a:xfrm>
            <a:off x="194075" y="30703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9" name="Google Shape;1789;p107"/>
          <p:cNvSpPr/>
          <p:nvPr/>
        </p:nvSpPr>
        <p:spPr>
          <a:xfrm>
            <a:off x="194075" y="27226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0" name="Google Shape;1790;p107"/>
          <p:cNvSpPr/>
          <p:nvPr/>
        </p:nvSpPr>
        <p:spPr>
          <a:xfrm>
            <a:off x="194075" y="23749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1" name="Google Shape;1791;p107"/>
          <p:cNvSpPr/>
          <p:nvPr/>
        </p:nvSpPr>
        <p:spPr>
          <a:xfrm>
            <a:off x="194075" y="1721600"/>
            <a:ext cx="1419900" cy="653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2" name="Google Shape;1792;p107"/>
          <p:cNvSpPr txBox="1"/>
          <p:nvPr/>
        </p:nvSpPr>
        <p:spPr>
          <a:xfrm>
            <a:off x="308675" y="184055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lt1"/>
                </a:solidFill>
              </a:rPr>
              <a:t>Name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793" name="Google Shape;1793;p107"/>
          <p:cNvSpPr txBox="1"/>
          <p:nvPr/>
        </p:nvSpPr>
        <p:spPr>
          <a:xfrm>
            <a:off x="308675" y="234115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J0614-3329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794" name="Google Shape;1794;p107"/>
          <p:cNvSpPr txBox="1"/>
          <p:nvPr/>
        </p:nvSpPr>
        <p:spPr>
          <a:xfrm>
            <a:off x="308675" y="2688775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J1536-4948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795" name="Google Shape;1795;p107"/>
          <p:cNvSpPr txBox="1"/>
          <p:nvPr/>
        </p:nvSpPr>
        <p:spPr>
          <a:xfrm>
            <a:off x="308675" y="338425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J1514-4946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796" name="Google Shape;1796;p107"/>
          <p:cNvSpPr txBox="1"/>
          <p:nvPr/>
        </p:nvSpPr>
        <p:spPr>
          <a:xfrm>
            <a:off x="308675" y="303655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6EBAD7"/>
                </a:solidFill>
              </a:rPr>
              <a:t>J2017+0603</a:t>
            </a:r>
            <a:endParaRPr b="1">
              <a:solidFill>
                <a:srgbClr val="6EBAD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797" name="Google Shape;1797;p107"/>
          <p:cNvSpPr/>
          <p:nvPr/>
        </p:nvSpPr>
        <p:spPr>
          <a:xfrm>
            <a:off x="1613975" y="1721613"/>
            <a:ext cx="2839800" cy="653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8" name="Google Shape;1798;p107"/>
          <p:cNvSpPr txBox="1"/>
          <p:nvPr/>
        </p:nvSpPr>
        <p:spPr>
          <a:xfrm>
            <a:off x="2647850" y="1648625"/>
            <a:ext cx="9354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lt1"/>
                </a:solidFill>
              </a:rPr>
              <a:t>Sigma</a:t>
            </a:r>
            <a:r>
              <a:rPr b="1" lang="fr" sz="1800">
                <a:solidFill>
                  <a:schemeClr val="lt1"/>
                </a:solidFill>
              </a:rPr>
              <a:t> 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799" name="Google Shape;1799;p107"/>
          <p:cNvSpPr/>
          <p:nvPr/>
        </p:nvSpPr>
        <p:spPr>
          <a:xfrm>
            <a:off x="1613975" y="2027063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0" name="Google Shape;1800;p107"/>
          <p:cNvSpPr/>
          <p:nvPr/>
        </p:nvSpPr>
        <p:spPr>
          <a:xfrm>
            <a:off x="3033875" y="2027163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1" name="Google Shape;1801;p107"/>
          <p:cNvSpPr txBox="1"/>
          <p:nvPr/>
        </p:nvSpPr>
        <p:spPr>
          <a:xfrm>
            <a:off x="1856225" y="1993313"/>
            <a:ext cx="10332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lt1"/>
                </a:solidFill>
              </a:rPr>
              <a:t>lstchain</a:t>
            </a:r>
            <a:r>
              <a:rPr b="1" lang="fr" sz="1800">
                <a:solidFill>
                  <a:schemeClr val="lt1"/>
                </a:solidFill>
              </a:rPr>
              <a:t> 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802" name="Google Shape;1802;p107"/>
          <p:cNvSpPr txBox="1"/>
          <p:nvPr/>
        </p:nvSpPr>
        <p:spPr>
          <a:xfrm>
            <a:off x="3076325" y="1993413"/>
            <a:ext cx="14199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lt1"/>
                </a:solidFill>
              </a:rPr>
              <a:t>gammalearn</a:t>
            </a:r>
            <a:endParaRPr b="1" sz="1700">
              <a:solidFill>
                <a:schemeClr val="lt1"/>
              </a:solidFill>
            </a:endParaRPr>
          </a:p>
        </p:txBody>
      </p:sp>
      <p:sp>
        <p:nvSpPr>
          <p:cNvPr id="1803" name="Google Shape;1803;p107"/>
          <p:cNvSpPr/>
          <p:nvPr/>
        </p:nvSpPr>
        <p:spPr>
          <a:xfrm>
            <a:off x="1613975" y="37657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4" name="Google Shape;1804;p107"/>
          <p:cNvSpPr/>
          <p:nvPr/>
        </p:nvSpPr>
        <p:spPr>
          <a:xfrm>
            <a:off x="1613975" y="34180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5" name="Google Shape;1805;p107"/>
          <p:cNvSpPr/>
          <p:nvPr/>
        </p:nvSpPr>
        <p:spPr>
          <a:xfrm>
            <a:off x="1613975" y="30703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6" name="Google Shape;1806;p107"/>
          <p:cNvSpPr/>
          <p:nvPr/>
        </p:nvSpPr>
        <p:spPr>
          <a:xfrm>
            <a:off x="1613975" y="27226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7" name="Google Shape;1807;p107"/>
          <p:cNvSpPr/>
          <p:nvPr/>
        </p:nvSpPr>
        <p:spPr>
          <a:xfrm>
            <a:off x="1613975" y="23749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8" name="Google Shape;1808;p107"/>
          <p:cNvSpPr txBox="1"/>
          <p:nvPr/>
        </p:nvSpPr>
        <p:spPr>
          <a:xfrm>
            <a:off x="2049413" y="234115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1.10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09" name="Google Shape;1809;p107"/>
          <p:cNvSpPr txBox="1"/>
          <p:nvPr/>
        </p:nvSpPr>
        <p:spPr>
          <a:xfrm>
            <a:off x="2049413" y="2688775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1.00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10" name="Google Shape;1810;p107"/>
          <p:cNvSpPr txBox="1"/>
          <p:nvPr/>
        </p:nvSpPr>
        <p:spPr>
          <a:xfrm>
            <a:off x="2049413" y="338425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0.24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11" name="Google Shape;1811;p107"/>
          <p:cNvSpPr txBox="1"/>
          <p:nvPr/>
        </p:nvSpPr>
        <p:spPr>
          <a:xfrm>
            <a:off x="2049413" y="303655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0.28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12" name="Google Shape;1812;p107"/>
          <p:cNvSpPr/>
          <p:nvPr/>
        </p:nvSpPr>
        <p:spPr>
          <a:xfrm>
            <a:off x="3033875" y="37657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3" name="Google Shape;1813;p107"/>
          <p:cNvSpPr/>
          <p:nvPr/>
        </p:nvSpPr>
        <p:spPr>
          <a:xfrm>
            <a:off x="3033875" y="34180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4" name="Google Shape;1814;p107"/>
          <p:cNvSpPr/>
          <p:nvPr/>
        </p:nvSpPr>
        <p:spPr>
          <a:xfrm>
            <a:off x="3033875" y="30703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5" name="Google Shape;1815;p107"/>
          <p:cNvSpPr/>
          <p:nvPr/>
        </p:nvSpPr>
        <p:spPr>
          <a:xfrm>
            <a:off x="3033875" y="27226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6" name="Google Shape;1816;p107"/>
          <p:cNvSpPr/>
          <p:nvPr/>
        </p:nvSpPr>
        <p:spPr>
          <a:xfrm>
            <a:off x="3033875" y="23749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7" name="Google Shape;1817;p107"/>
          <p:cNvSpPr txBox="1"/>
          <p:nvPr/>
        </p:nvSpPr>
        <p:spPr>
          <a:xfrm>
            <a:off x="308675" y="3753113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J2339-0533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818" name="Google Shape;1818;p107"/>
          <p:cNvSpPr txBox="1"/>
          <p:nvPr/>
        </p:nvSpPr>
        <p:spPr>
          <a:xfrm>
            <a:off x="2049413" y="375311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0.17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19" name="Google Shape;1819;p107"/>
          <p:cNvSpPr txBox="1"/>
          <p:nvPr/>
        </p:nvSpPr>
        <p:spPr>
          <a:xfrm>
            <a:off x="3478763" y="235946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2.12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20" name="Google Shape;1820;p107"/>
          <p:cNvSpPr txBox="1"/>
          <p:nvPr/>
        </p:nvSpPr>
        <p:spPr>
          <a:xfrm>
            <a:off x="3478763" y="268876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1.76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21" name="Google Shape;1821;p107"/>
          <p:cNvSpPr txBox="1"/>
          <p:nvPr/>
        </p:nvSpPr>
        <p:spPr>
          <a:xfrm>
            <a:off x="3469313" y="30365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0.57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22" name="Google Shape;1822;p107"/>
          <p:cNvSpPr txBox="1"/>
          <p:nvPr/>
        </p:nvSpPr>
        <p:spPr>
          <a:xfrm>
            <a:off x="3478763" y="338411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0.50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23" name="Google Shape;1823;p107"/>
          <p:cNvSpPr txBox="1"/>
          <p:nvPr/>
        </p:nvSpPr>
        <p:spPr>
          <a:xfrm>
            <a:off x="3478763" y="371361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0.35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24" name="Google Shape;1824;p107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28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p108"/>
          <p:cNvSpPr txBox="1"/>
          <p:nvPr/>
        </p:nvSpPr>
        <p:spPr>
          <a:xfrm>
            <a:off x="2428775" y="1911550"/>
            <a:ext cx="41637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700">
                <a:solidFill>
                  <a:schemeClr val="lt1"/>
                </a:solidFill>
              </a:rPr>
              <a:t>Geminga-like    </a:t>
            </a:r>
            <a:r>
              <a:rPr b="1" lang="fr" sz="3900">
                <a:solidFill>
                  <a:schemeClr val="lt1"/>
                </a:solidFill>
              </a:rPr>
              <a:t> </a:t>
            </a:r>
            <a:endParaRPr b="1" sz="3900">
              <a:solidFill>
                <a:schemeClr val="lt1"/>
              </a:solidFill>
            </a:endParaRPr>
          </a:p>
        </p:txBody>
      </p:sp>
      <p:sp>
        <p:nvSpPr>
          <p:cNvPr id="1830" name="Google Shape;1830;p108"/>
          <p:cNvSpPr txBox="1"/>
          <p:nvPr/>
        </p:nvSpPr>
        <p:spPr>
          <a:xfrm>
            <a:off x="3474375" y="2872900"/>
            <a:ext cx="15978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900">
                <a:solidFill>
                  <a:schemeClr val="lt1"/>
                </a:solidFill>
              </a:rPr>
              <a:t>LST 1     </a:t>
            </a:r>
            <a:r>
              <a:rPr b="1" lang="fr" sz="3100">
                <a:solidFill>
                  <a:schemeClr val="lt1"/>
                </a:solidFill>
              </a:rPr>
              <a:t> </a:t>
            </a:r>
            <a:endParaRPr b="1" sz="3100">
              <a:solidFill>
                <a:schemeClr val="lt1"/>
              </a:solidFill>
            </a:endParaRPr>
          </a:p>
        </p:txBody>
      </p:sp>
      <p:sp>
        <p:nvSpPr>
          <p:cNvPr id="1831" name="Google Shape;1831;p108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832" name="Google Shape;1832;p108"/>
          <p:cNvSpPr txBox="1"/>
          <p:nvPr/>
        </p:nvSpPr>
        <p:spPr>
          <a:xfrm>
            <a:off x="3202875" y="428850"/>
            <a:ext cx="24117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</a:rPr>
              <a:t>Results</a:t>
            </a:r>
            <a:endParaRPr b="1" sz="4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36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p109"/>
          <p:cNvSpPr/>
          <p:nvPr/>
        </p:nvSpPr>
        <p:spPr>
          <a:xfrm>
            <a:off x="194075" y="37657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8" name="Google Shape;1838;p109"/>
          <p:cNvSpPr/>
          <p:nvPr/>
        </p:nvSpPr>
        <p:spPr>
          <a:xfrm>
            <a:off x="194075" y="34180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9" name="Google Shape;1839;p109"/>
          <p:cNvSpPr/>
          <p:nvPr/>
        </p:nvSpPr>
        <p:spPr>
          <a:xfrm>
            <a:off x="194075" y="30703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0" name="Google Shape;1840;p109"/>
          <p:cNvSpPr/>
          <p:nvPr/>
        </p:nvSpPr>
        <p:spPr>
          <a:xfrm>
            <a:off x="194075" y="27226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1" name="Google Shape;1841;p109"/>
          <p:cNvSpPr/>
          <p:nvPr/>
        </p:nvSpPr>
        <p:spPr>
          <a:xfrm>
            <a:off x="194075" y="23749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2" name="Google Shape;1842;p109"/>
          <p:cNvSpPr/>
          <p:nvPr/>
        </p:nvSpPr>
        <p:spPr>
          <a:xfrm>
            <a:off x="194075" y="1721600"/>
            <a:ext cx="1419900" cy="653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3" name="Google Shape;1843;p109"/>
          <p:cNvSpPr txBox="1"/>
          <p:nvPr/>
        </p:nvSpPr>
        <p:spPr>
          <a:xfrm>
            <a:off x="308675" y="184055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lt1"/>
                </a:solidFill>
              </a:rPr>
              <a:t>Name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844" name="Google Shape;1844;p109"/>
          <p:cNvSpPr txBox="1"/>
          <p:nvPr/>
        </p:nvSpPr>
        <p:spPr>
          <a:xfrm>
            <a:off x="308675" y="234115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J0614-3329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845" name="Google Shape;1845;p109"/>
          <p:cNvSpPr txBox="1"/>
          <p:nvPr/>
        </p:nvSpPr>
        <p:spPr>
          <a:xfrm>
            <a:off x="308675" y="2688775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J1536-4948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846" name="Google Shape;1846;p109"/>
          <p:cNvSpPr txBox="1"/>
          <p:nvPr/>
        </p:nvSpPr>
        <p:spPr>
          <a:xfrm>
            <a:off x="308675" y="340540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J1231-1411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847" name="Google Shape;1847;p109"/>
          <p:cNvSpPr txBox="1"/>
          <p:nvPr/>
        </p:nvSpPr>
        <p:spPr>
          <a:xfrm>
            <a:off x="308675" y="369990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J1514-4946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848" name="Google Shape;1848;p109"/>
          <p:cNvSpPr txBox="1"/>
          <p:nvPr/>
        </p:nvSpPr>
        <p:spPr>
          <a:xfrm>
            <a:off x="308675" y="3053413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6EBAD7"/>
                </a:solidFill>
              </a:rPr>
              <a:t>J2017+0603</a:t>
            </a:r>
            <a:endParaRPr b="1">
              <a:solidFill>
                <a:srgbClr val="6EBAD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49" name="Google Shape;1849;p109"/>
          <p:cNvSpPr txBox="1"/>
          <p:nvPr/>
        </p:nvSpPr>
        <p:spPr>
          <a:xfrm>
            <a:off x="112500" y="198525"/>
            <a:ext cx="1923900" cy="415200"/>
          </a:xfrm>
          <a:prstGeom prst="rect">
            <a:avLst/>
          </a:prstGeom>
          <a:solidFill>
            <a:srgbClr val="D7A46E">
              <a:alpha val="663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P1 sensitivity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850" name="Google Shape;1850;p109"/>
          <p:cNvSpPr txBox="1"/>
          <p:nvPr/>
        </p:nvSpPr>
        <p:spPr>
          <a:xfrm>
            <a:off x="677525" y="658475"/>
            <a:ext cx="1564200" cy="415200"/>
          </a:xfrm>
          <a:prstGeom prst="rect">
            <a:avLst/>
          </a:prstGeom>
          <a:solidFill>
            <a:srgbClr val="6EBAD7">
              <a:alpha val="663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Geminga-like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851" name="Google Shape;1851;p109"/>
          <p:cNvSpPr/>
          <p:nvPr/>
        </p:nvSpPr>
        <p:spPr>
          <a:xfrm>
            <a:off x="1613975" y="1721613"/>
            <a:ext cx="2839800" cy="653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2" name="Google Shape;1852;p109"/>
          <p:cNvSpPr txBox="1"/>
          <p:nvPr/>
        </p:nvSpPr>
        <p:spPr>
          <a:xfrm>
            <a:off x="2303950" y="1628875"/>
            <a:ext cx="19995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lt1"/>
                </a:solidFill>
              </a:rPr>
              <a:t>Spectral index </a:t>
            </a:r>
            <a:r>
              <a:rPr b="1" lang="fr" sz="1800">
                <a:solidFill>
                  <a:schemeClr val="lt1"/>
                </a:solidFill>
              </a:rPr>
              <a:t> 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853" name="Google Shape;1853;p109"/>
          <p:cNvSpPr/>
          <p:nvPr/>
        </p:nvSpPr>
        <p:spPr>
          <a:xfrm>
            <a:off x="1613975" y="2027063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4" name="Google Shape;1854;p109"/>
          <p:cNvSpPr/>
          <p:nvPr/>
        </p:nvSpPr>
        <p:spPr>
          <a:xfrm>
            <a:off x="3033875" y="2027163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5" name="Google Shape;1855;p109"/>
          <p:cNvSpPr txBox="1"/>
          <p:nvPr/>
        </p:nvSpPr>
        <p:spPr>
          <a:xfrm>
            <a:off x="1856225" y="1993313"/>
            <a:ext cx="10332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lt1"/>
                </a:solidFill>
              </a:rPr>
              <a:t>lstchain</a:t>
            </a:r>
            <a:r>
              <a:rPr b="1" lang="fr" sz="1800">
                <a:solidFill>
                  <a:schemeClr val="lt1"/>
                </a:solidFill>
              </a:rPr>
              <a:t> 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856" name="Google Shape;1856;p109"/>
          <p:cNvSpPr txBox="1"/>
          <p:nvPr/>
        </p:nvSpPr>
        <p:spPr>
          <a:xfrm>
            <a:off x="3076325" y="1993413"/>
            <a:ext cx="14199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lt1"/>
                </a:solidFill>
              </a:rPr>
              <a:t>gammalearn</a:t>
            </a:r>
            <a:endParaRPr b="1" sz="1700">
              <a:solidFill>
                <a:schemeClr val="lt1"/>
              </a:solidFill>
            </a:endParaRPr>
          </a:p>
        </p:txBody>
      </p:sp>
      <p:cxnSp>
        <p:nvCxnSpPr>
          <p:cNvPr id="1857" name="Google Shape;1857;p109"/>
          <p:cNvCxnSpPr/>
          <p:nvPr/>
        </p:nvCxnSpPr>
        <p:spPr>
          <a:xfrm>
            <a:off x="470625" y="4711025"/>
            <a:ext cx="330900" cy="0"/>
          </a:xfrm>
          <a:prstGeom prst="straightConnector1">
            <a:avLst/>
          </a:prstGeom>
          <a:noFill/>
          <a:ln cap="flat" cmpd="sng" w="76200">
            <a:solidFill>
              <a:srgbClr val="F6B26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58" name="Google Shape;1858;p109"/>
          <p:cNvCxnSpPr/>
          <p:nvPr/>
        </p:nvCxnSpPr>
        <p:spPr>
          <a:xfrm>
            <a:off x="2303950" y="4722125"/>
            <a:ext cx="330900" cy="0"/>
          </a:xfrm>
          <a:prstGeom prst="straightConnector1">
            <a:avLst/>
          </a:prstGeom>
          <a:noFill/>
          <a:ln cap="flat" cmpd="sng" w="76200">
            <a:solidFill>
              <a:srgbClr val="6EBAD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59" name="Google Shape;1859;p109"/>
          <p:cNvSpPr txBox="1"/>
          <p:nvPr/>
        </p:nvSpPr>
        <p:spPr>
          <a:xfrm>
            <a:off x="801525" y="4503425"/>
            <a:ext cx="16119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</a:rPr>
              <a:t>Southern hemisphere </a:t>
            </a:r>
            <a:r>
              <a:rPr b="1" lang="fr" sz="1500">
                <a:solidFill>
                  <a:schemeClr val="lt1"/>
                </a:solidFill>
              </a:rPr>
              <a:t> 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1860" name="Google Shape;1860;p109"/>
          <p:cNvSpPr txBox="1"/>
          <p:nvPr/>
        </p:nvSpPr>
        <p:spPr>
          <a:xfrm>
            <a:off x="2710613" y="4503425"/>
            <a:ext cx="17856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</a:rPr>
              <a:t>Northern hemisphere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1861" name="Google Shape;1861;p109"/>
          <p:cNvSpPr/>
          <p:nvPr/>
        </p:nvSpPr>
        <p:spPr>
          <a:xfrm>
            <a:off x="3033875" y="37657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2" name="Google Shape;1862;p109"/>
          <p:cNvSpPr/>
          <p:nvPr/>
        </p:nvSpPr>
        <p:spPr>
          <a:xfrm>
            <a:off x="3033875" y="34180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3" name="Google Shape;1863;p109"/>
          <p:cNvSpPr/>
          <p:nvPr/>
        </p:nvSpPr>
        <p:spPr>
          <a:xfrm>
            <a:off x="3033875" y="30703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4" name="Google Shape;1864;p109"/>
          <p:cNvSpPr/>
          <p:nvPr/>
        </p:nvSpPr>
        <p:spPr>
          <a:xfrm>
            <a:off x="3033875" y="27226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5" name="Google Shape;1865;p109"/>
          <p:cNvSpPr/>
          <p:nvPr/>
        </p:nvSpPr>
        <p:spPr>
          <a:xfrm>
            <a:off x="3033875" y="23749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6" name="Google Shape;1866;p109"/>
          <p:cNvSpPr/>
          <p:nvPr/>
        </p:nvSpPr>
        <p:spPr>
          <a:xfrm>
            <a:off x="1613975" y="37656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7" name="Google Shape;1867;p109"/>
          <p:cNvSpPr/>
          <p:nvPr/>
        </p:nvSpPr>
        <p:spPr>
          <a:xfrm>
            <a:off x="1613975" y="34179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8" name="Google Shape;1868;p109"/>
          <p:cNvSpPr/>
          <p:nvPr/>
        </p:nvSpPr>
        <p:spPr>
          <a:xfrm>
            <a:off x="1613975" y="30702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9" name="Google Shape;1869;p109"/>
          <p:cNvSpPr/>
          <p:nvPr/>
        </p:nvSpPr>
        <p:spPr>
          <a:xfrm>
            <a:off x="1613975" y="27225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0" name="Google Shape;1870;p109"/>
          <p:cNvSpPr/>
          <p:nvPr/>
        </p:nvSpPr>
        <p:spPr>
          <a:xfrm>
            <a:off x="1613975" y="23748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1" name="Google Shape;1871;p109"/>
          <p:cNvSpPr txBox="1"/>
          <p:nvPr/>
        </p:nvSpPr>
        <p:spPr>
          <a:xfrm>
            <a:off x="2049413" y="23411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3.34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72" name="Google Shape;1872;p109"/>
          <p:cNvSpPr txBox="1"/>
          <p:nvPr/>
        </p:nvSpPr>
        <p:spPr>
          <a:xfrm>
            <a:off x="2049413" y="268876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2.82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73" name="Google Shape;1873;p109"/>
          <p:cNvSpPr txBox="1"/>
          <p:nvPr/>
        </p:nvSpPr>
        <p:spPr>
          <a:xfrm>
            <a:off x="2049413" y="305341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2.31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74" name="Google Shape;1874;p109"/>
          <p:cNvSpPr txBox="1"/>
          <p:nvPr/>
        </p:nvSpPr>
        <p:spPr>
          <a:xfrm>
            <a:off x="2049413" y="33842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2.31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75" name="Google Shape;1875;p109"/>
          <p:cNvSpPr txBox="1"/>
          <p:nvPr/>
        </p:nvSpPr>
        <p:spPr>
          <a:xfrm>
            <a:off x="2049413" y="37319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2.21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76" name="Google Shape;1876;p109"/>
          <p:cNvSpPr txBox="1"/>
          <p:nvPr/>
        </p:nvSpPr>
        <p:spPr>
          <a:xfrm>
            <a:off x="3511763" y="235945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4.69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77" name="Google Shape;1877;p109"/>
          <p:cNvSpPr txBox="1"/>
          <p:nvPr/>
        </p:nvSpPr>
        <p:spPr>
          <a:xfrm>
            <a:off x="3511763" y="270570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3.55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78" name="Google Shape;1878;p109"/>
          <p:cNvSpPr txBox="1"/>
          <p:nvPr/>
        </p:nvSpPr>
        <p:spPr>
          <a:xfrm>
            <a:off x="3511763" y="375311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2.62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79" name="Google Shape;1879;p109"/>
          <p:cNvSpPr txBox="1"/>
          <p:nvPr/>
        </p:nvSpPr>
        <p:spPr>
          <a:xfrm>
            <a:off x="3511763" y="33842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2.72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80" name="Google Shape;1880;p109"/>
          <p:cNvSpPr/>
          <p:nvPr/>
        </p:nvSpPr>
        <p:spPr>
          <a:xfrm>
            <a:off x="4703950" y="368750"/>
            <a:ext cx="3383100" cy="1150200"/>
          </a:xfrm>
          <a:prstGeom prst="roundRect">
            <a:avLst>
              <a:gd fmla="val 16667" name="adj"/>
            </a:avLst>
          </a:prstGeom>
          <a:solidFill>
            <a:srgbClr val="3B3A3A">
              <a:alpha val="7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1" name="Google Shape;1881;p109"/>
          <p:cNvSpPr/>
          <p:nvPr/>
        </p:nvSpPr>
        <p:spPr>
          <a:xfrm>
            <a:off x="4890725" y="558275"/>
            <a:ext cx="122100" cy="122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2" name="Google Shape;1882;p109"/>
          <p:cNvSpPr/>
          <p:nvPr/>
        </p:nvSpPr>
        <p:spPr>
          <a:xfrm>
            <a:off x="4890725" y="854038"/>
            <a:ext cx="122100" cy="122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3" name="Google Shape;1883;p109"/>
          <p:cNvSpPr/>
          <p:nvPr/>
        </p:nvSpPr>
        <p:spPr>
          <a:xfrm>
            <a:off x="4890725" y="1149788"/>
            <a:ext cx="122100" cy="122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4" name="Google Shape;1884;p109"/>
          <p:cNvSpPr/>
          <p:nvPr/>
        </p:nvSpPr>
        <p:spPr>
          <a:xfrm>
            <a:off x="7207875" y="90425"/>
            <a:ext cx="1251000" cy="415200"/>
          </a:xfrm>
          <a:prstGeom prst="roundRect">
            <a:avLst>
              <a:gd fmla="val 16667" name="adj"/>
            </a:avLst>
          </a:prstGeom>
          <a:solidFill>
            <a:srgbClr val="585656">
              <a:alpha val="94550"/>
            </a:srgbClr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Parameters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85" name="Google Shape;1885;p109"/>
          <p:cNvSpPr txBox="1"/>
          <p:nvPr/>
        </p:nvSpPr>
        <p:spPr>
          <a:xfrm>
            <a:off x="5043100" y="4192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Observation time : 50h 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86" name="Google Shape;1886;p109"/>
          <p:cNvSpPr txBox="1"/>
          <p:nvPr/>
        </p:nvSpPr>
        <p:spPr>
          <a:xfrm>
            <a:off x="5043100" y="715000"/>
            <a:ext cx="199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Sigma condition: 5𝜎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87" name="Google Shape;1887;p109"/>
          <p:cNvSpPr txBox="1"/>
          <p:nvPr/>
        </p:nvSpPr>
        <p:spPr>
          <a:xfrm>
            <a:off x="5012825" y="1016650"/>
            <a:ext cx="247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 Energy pivot : 0.017 TeV 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88" name="Google Shape;1888;p109"/>
          <p:cNvSpPr txBox="1"/>
          <p:nvPr/>
        </p:nvSpPr>
        <p:spPr>
          <a:xfrm>
            <a:off x="3511763" y="305628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2.76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889" name="Google Shape;1889;p109" title="SED_J0614-3329_gammalearn_P1_Geminga_like_gamma_4.69_sig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3450" y="1753125"/>
            <a:ext cx="4066873" cy="309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890" name="Google Shape;1890;p109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94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p110"/>
          <p:cNvSpPr/>
          <p:nvPr/>
        </p:nvSpPr>
        <p:spPr>
          <a:xfrm>
            <a:off x="194075" y="37657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6" name="Google Shape;1896;p110"/>
          <p:cNvSpPr/>
          <p:nvPr/>
        </p:nvSpPr>
        <p:spPr>
          <a:xfrm>
            <a:off x="194075" y="34180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7" name="Google Shape;1897;p110"/>
          <p:cNvSpPr/>
          <p:nvPr/>
        </p:nvSpPr>
        <p:spPr>
          <a:xfrm>
            <a:off x="194075" y="30703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8" name="Google Shape;1898;p110"/>
          <p:cNvSpPr/>
          <p:nvPr/>
        </p:nvSpPr>
        <p:spPr>
          <a:xfrm>
            <a:off x="194075" y="27226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9" name="Google Shape;1899;p110"/>
          <p:cNvSpPr/>
          <p:nvPr/>
        </p:nvSpPr>
        <p:spPr>
          <a:xfrm>
            <a:off x="194075" y="23749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0" name="Google Shape;1900;p110"/>
          <p:cNvSpPr/>
          <p:nvPr/>
        </p:nvSpPr>
        <p:spPr>
          <a:xfrm>
            <a:off x="194075" y="1721600"/>
            <a:ext cx="1419900" cy="653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1" name="Google Shape;1901;p110"/>
          <p:cNvSpPr txBox="1"/>
          <p:nvPr/>
        </p:nvSpPr>
        <p:spPr>
          <a:xfrm>
            <a:off x="308675" y="184055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lt1"/>
                </a:solidFill>
              </a:rPr>
              <a:t>Name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902" name="Google Shape;1902;p110"/>
          <p:cNvSpPr txBox="1"/>
          <p:nvPr/>
        </p:nvSpPr>
        <p:spPr>
          <a:xfrm>
            <a:off x="308675" y="234115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J0614-3329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903" name="Google Shape;1903;p110"/>
          <p:cNvSpPr txBox="1"/>
          <p:nvPr/>
        </p:nvSpPr>
        <p:spPr>
          <a:xfrm>
            <a:off x="308675" y="2688775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J1536-4948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904" name="Google Shape;1904;p110"/>
          <p:cNvSpPr txBox="1"/>
          <p:nvPr/>
        </p:nvSpPr>
        <p:spPr>
          <a:xfrm>
            <a:off x="308675" y="303655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J1231-1411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905" name="Google Shape;1905;p110"/>
          <p:cNvSpPr txBox="1"/>
          <p:nvPr/>
        </p:nvSpPr>
        <p:spPr>
          <a:xfrm>
            <a:off x="308675" y="369990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J1514-4946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906" name="Google Shape;1906;p110"/>
          <p:cNvSpPr txBox="1"/>
          <p:nvPr/>
        </p:nvSpPr>
        <p:spPr>
          <a:xfrm>
            <a:off x="270875" y="336820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6EBAD7"/>
                </a:solidFill>
              </a:rPr>
              <a:t>J2017+0603</a:t>
            </a:r>
            <a:endParaRPr b="1">
              <a:solidFill>
                <a:srgbClr val="6EBAD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07" name="Google Shape;1907;p110"/>
          <p:cNvSpPr txBox="1"/>
          <p:nvPr/>
        </p:nvSpPr>
        <p:spPr>
          <a:xfrm>
            <a:off x="112500" y="198525"/>
            <a:ext cx="1923900" cy="415200"/>
          </a:xfrm>
          <a:prstGeom prst="rect">
            <a:avLst/>
          </a:prstGeom>
          <a:solidFill>
            <a:srgbClr val="D7A46E">
              <a:alpha val="663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P2 sensitivity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908" name="Google Shape;1908;p110"/>
          <p:cNvSpPr txBox="1"/>
          <p:nvPr/>
        </p:nvSpPr>
        <p:spPr>
          <a:xfrm>
            <a:off x="677525" y="658475"/>
            <a:ext cx="1564200" cy="415200"/>
          </a:xfrm>
          <a:prstGeom prst="rect">
            <a:avLst/>
          </a:prstGeom>
          <a:solidFill>
            <a:srgbClr val="6EBAD7">
              <a:alpha val="663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Geminga-like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909" name="Google Shape;1909;p110"/>
          <p:cNvSpPr/>
          <p:nvPr/>
        </p:nvSpPr>
        <p:spPr>
          <a:xfrm>
            <a:off x="1613975" y="1721613"/>
            <a:ext cx="2839800" cy="653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0" name="Google Shape;1910;p110"/>
          <p:cNvSpPr txBox="1"/>
          <p:nvPr/>
        </p:nvSpPr>
        <p:spPr>
          <a:xfrm>
            <a:off x="2303950" y="1628875"/>
            <a:ext cx="19995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lt1"/>
                </a:solidFill>
              </a:rPr>
              <a:t>Spectral index </a:t>
            </a:r>
            <a:r>
              <a:rPr b="1" lang="fr" sz="1800">
                <a:solidFill>
                  <a:schemeClr val="lt1"/>
                </a:solidFill>
              </a:rPr>
              <a:t> 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911" name="Google Shape;1911;p110"/>
          <p:cNvSpPr/>
          <p:nvPr/>
        </p:nvSpPr>
        <p:spPr>
          <a:xfrm>
            <a:off x="1613975" y="2027063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2" name="Google Shape;1912;p110"/>
          <p:cNvSpPr/>
          <p:nvPr/>
        </p:nvSpPr>
        <p:spPr>
          <a:xfrm>
            <a:off x="3033875" y="2027163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3" name="Google Shape;1913;p110"/>
          <p:cNvSpPr txBox="1"/>
          <p:nvPr/>
        </p:nvSpPr>
        <p:spPr>
          <a:xfrm>
            <a:off x="1856225" y="1993313"/>
            <a:ext cx="10332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lt1"/>
                </a:solidFill>
              </a:rPr>
              <a:t>lstchain</a:t>
            </a:r>
            <a:r>
              <a:rPr b="1" lang="fr" sz="1800">
                <a:solidFill>
                  <a:schemeClr val="lt1"/>
                </a:solidFill>
              </a:rPr>
              <a:t> 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914" name="Google Shape;1914;p110"/>
          <p:cNvSpPr txBox="1"/>
          <p:nvPr/>
        </p:nvSpPr>
        <p:spPr>
          <a:xfrm>
            <a:off x="3076325" y="1993413"/>
            <a:ext cx="14199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lt1"/>
                </a:solidFill>
              </a:rPr>
              <a:t>gammalearn</a:t>
            </a:r>
            <a:endParaRPr b="1" sz="1700">
              <a:solidFill>
                <a:schemeClr val="lt1"/>
              </a:solidFill>
            </a:endParaRPr>
          </a:p>
        </p:txBody>
      </p:sp>
      <p:cxnSp>
        <p:nvCxnSpPr>
          <p:cNvPr id="1915" name="Google Shape;1915;p110"/>
          <p:cNvCxnSpPr/>
          <p:nvPr/>
        </p:nvCxnSpPr>
        <p:spPr>
          <a:xfrm>
            <a:off x="470625" y="4711025"/>
            <a:ext cx="330900" cy="0"/>
          </a:xfrm>
          <a:prstGeom prst="straightConnector1">
            <a:avLst/>
          </a:prstGeom>
          <a:noFill/>
          <a:ln cap="flat" cmpd="sng" w="76200">
            <a:solidFill>
              <a:srgbClr val="F6B26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16" name="Google Shape;1916;p110"/>
          <p:cNvCxnSpPr/>
          <p:nvPr/>
        </p:nvCxnSpPr>
        <p:spPr>
          <a:xfrm>
            <a:off x="2303950" y="4722125"/>
            <a:ext cx="330900" cy="0"/>
          </a:xfrm>
          <a:prstGeom prst="straightConnector1">
            <a:avLst/>
          </a:prstGeom>
          <a:noFill/>
          <a:ln cap="flat" cmpd="sng" w="76200">
            <a:solidFill>
              <a:srgbClr val="6EBAD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17" name="Google Shape;1917;p110"/>
          <p:cNvSpPr txBox="1"/>
          <p:nvPr/>
        </p:nvSpPr>
        <p:spPr>
          <a:xfrm>
            <a:off x="801525" y="4503425"/>
            <a:ext cx="16119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</a:rPr>
              <a:t>Southern hemisphere </a:t>
            </a:r>
            <a:r>
              <a:rPr b="1" lang="fr" sz="1500">
                <a:solidFill>
                  <a:schemeClr val="lt1"/>
                </a:solidFill>
              </a:rPr>
              <a:t> 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1918" name="Google Shape;1918;p110"/>
          <p:cNvSpPr txBox="1"/>
          <p:nvPr/>
        </p:nvSpPr>
        <p:spPr>
          <a:xfrm>
            <a:off x="2710613" y="4503425"/>
            <a:ext cx="17856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</a:rPr>
              <a:t>Northern hemisphere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1919" name="Google Shape;1919;p110"/>
          <p:cNvSpPr/>
          <p:nvPr/>
        </p:nvSpPr>
        <p:spPr>
          <a:xfrm>
            <a:off x="3033875" y="37657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0" name="Google Shape;1920;p110"/>
          <p:cNvSpPr/>
          <p:nvPr/>
        </p:nvSpPr>
        <p:spPr>
          <a:xfrm>
            <a:off x="3033875" y="34180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1" name="Google Shape;1921;p110"/>
          <p:cNvSpPr/>
          <p:nvPr/>
        </p:nvSpPr>
        <p:spPr>
          <a:xfrm>
            <a:off x="3033875" y="30703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2" name="Google Shape;1922;p110"/>
          <p:cNvSpPr/>
          <p:nvPr/>
        </p:nvSpPr>
        <p:spPr>
          <a:xfrm>
            <a:off x="3033875" y="27226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3" name="Google Shape;1923;p110"/>
          <p:cNvSpPr/>
          <p:nvPr/>
        </p:nvSpPr>
        <p:spPr>
          <a:xfrm>
            <a:off x="3033875" y="23749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4" name="Google Shape;1924;p110"/>
          <p:cNvSpPr/>
          <p:nvPr/>
        </p:nvSpPr>
        <p:spPr>
          <a:xfrm>
            <a:off x="1613975" y="37656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5" name="Google Shape;1925;p110"/>
          <p:cNvSpPr/>
          <p:nvPr/>
        </p:nvSpPr>
        <p:spPr>
          <a:xfrm>
            <a:off x="1613975" y="34179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6" name="Google Shape;1926;p110"/>
          <p:cNvSpPr/>
          <p:nvPr/>
        </p:nvSpPr>
        <p:spPr>
          <a:xfrm>
            <a:off x="1613975" y="30702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7" name="Google Shape;1927;p110"/>
          <p:cNvSpPr/>
          <p:nvPr/>
        </p:nvSpPr>
        <p:spPr>
          <a:xfrm>
            <a:off x="1613975" y="27225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8" name="Google Shape;1928;p110"/>
          <p:cNvSpPr/>
          <p:nvPr/>
        </p:nvSpPr>
        <p:spPr>
          <a:xfrm>
            <a:off x="1613975" y="23748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9" name="Google Shape;1929;p110"/>
          <p:cNvSpPr txBox="1"/>
          <p:nvPr/>
        </p:nvSpPr>
        <p:spPr>
          <a:xfrm>
            <a:off x="2049413" y="23411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3.24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30" name="Google Shape;1930;p110"/>
          <p:cNvSpPr txBox="1"/>
          <p:nvPr/>
        </p:nvSpPr>
        <p:spPr>
          <a:xfrm>
            <a:off x="2049413" y="268876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2.83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31" name="Google Shape;1931;p110"/>
          <p:cNvSpPr txBox="1"/>
          <p:nvPr/>
        </p:nvSpPr>
        <p:spPr>
          <a:xfrm>
            <a:off x="2049413" y="305341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2.41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32" name="Google Shape;1932;p110"/>
          <p:cNvSpPr txBox="1"/>
          <p:nvPr/>
        </p:nvSpPr>
        <p:spPr>
          <a:xfrm>
            <a:off x="2049413" y="33842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2.41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33" name="Google Shape;1933;p110"/>
          <p:cNvSpPr txBox="1"/>
          <p:nvPr/>
        </p:nvSpPr>
        <p:spPr>
          <a:xfrm>
            <a:off x="2049413" y="37319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2.41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34" name="Google Shape;1934;p110"/>
          <p:cNvSpPr txBox="1"/>
          <p:nvPr/>
        </p:nvSpPr>
        <p:spPr>
          <a:xfrm>
            <a:off x="3511763" y="235945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4.03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35" name="Google Shape;1935;p110"/>
          <p:cNvSpPr txBox="1"/>
          <p:nvPr/>
        </p:nvSpPr>
        <p:spPr>
          <a:xfrm>
            <a:off x="3511763" y="270570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3.55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36" name="Google Shape;1936;p110"/>
          <p:cNvSpPr txBox="1"/>
          <p:nvPr/>
        </p:nvSpPr>
        <p:spPr>
          <a:xfrm>
            <a:off x="3511763" y="375311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2.72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37" name="Google Shape;1937;p110"/>
          <p:cNvSpPr txBox="1"/>
          <p:nvPr/>
        </p:nvSpPr>
        <p:spPr>
          <a:xfrm>
            <a:off x="3511763" y="33842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2.83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38" name="Google Shape;1938;p110"/>
          <p:cNvSpPr/>
          <p:nvPr/>
        </p:nvSpPr>
        <p:spPr>
          <a:xfrm>
            <a:off x="4703950" y="368750"/>
            <a:ext cx="3383100" cy="1150200"/>
          </a:xfrm>
          <a:prstGeom prst="roundRect">
            <a:avLst>
              <a:gd fmla="val 16667" name="adj"/>
            </a:avLst>
          </a:prstGeom>
          <a:solidFill>
            <a:srgbClr val="3B3A3A">
              <a:alpha val="7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9" name="Google Shape;1939;p110"/>
          <p:cNvSpPr/>
          <p:nvPr/>
        </p:nvSpPr>
        <p:spPr>
          <a:xfrm>
            <a:off x="4890725" y="558275"/>
            <a:ext cx="122100" cy="122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0" name="Google Shape;1940;p110"/>
          <p:cNvSpPr/>
          <p:nvPr/>
        </p:nvSpPr>
        <p:spPr>
          <a:xfrm>
            <a:off x="4890725" y="854038"/>
            <a:ext cx="122100" cy="122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1" name="Google Shape;1941;p110"/>
          <p:cNvSpPr/>
          <p:nvPr/>
        </p:nvSpPr>
        <p:spPr>
          <a:xfrm>
            <a:off x="4890725" y="1149788"/>
            <a:ext cx="122100" cy="122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2" name="Google Shape;1942;p110"/>
          <p:cNvSpPr/>
          <p:nvPr/>
        </p:nvSpPr>
        <p:spPr>
          <a:xfrm>
            <a:off x="7207875" y="90425"/>
            <a:ext cx="1251000" cy="415200"/>
          </a:xfrm>
          <a:prstGeom prst="roundRect">
            <a:avLst>
              <a:gd fmla="val 16667" name="adj"/>
            </a:avLst>
          </a:prstGeom>
          <a:solidFill>
            <a:srgbClr val="585656">
              <a:alpha val="94550"/>
            </a:srgbClr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Parameters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43" name="Google Shape;1943;p110"/>
          <p:cNvSpPr txBox="1"/>
          <p:nvPr/>
        </p:nvSpPr>
        <p:spPr>
          <a:xfrm>
            <a:off x="5043100" y="4192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Observation time : 50h 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44" name="Google Shape;1944;p110"/>
          <p:cNvSpPr txBox="1"/>
          <p:nvPr/>
        </p:nvSpPr>
        <p:spPr>
          <a:xfrm>
            <a:off x="5043100" y="715000"/>
            <a:ext cx="199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Sigma condition: 5𝜎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45" name="Google Shape;1945;p110"/>
          <p:cNvSpPr txBox="1"/>
          <p:nvPr/>
        </p:nvSpPr>
        <p:spPr>
          <a:xfrm>
            <a:off x="5012825" y="1016650"/>
            <a:ext cx="247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 Energy pivot : 0.017 TeV 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46" name="Google Shape;1946;p110"/>
          <p:cNvSpPr txBox="1"/>
          <p:nvPr/>
        </p:nvSpPr>
        <p:spPr>
          <a:xfrm>
            <a:off x="3511763" y="305628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2.83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947" name="Google Shape;1947;p110" title="SED_J0614-3329_gammalearn_P2_Geminga_like_gamma_4.034_sig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8675" y="1753125"/>
            <a:ext cx="4125424" cy="31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8" name="Google Shape;1948;p110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52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p111"/>
          <p:cNvSpPr/>
          <p:nvPr/>
        </p:nvSpPr>
        <p:spPr>
          <a:xfrm>
            <a:off x="194075" y="37657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4" name="Google Shape;1954;p111"/>
          <p:cNvSpPr/>
          <p:nvPr/>
        </p:nvSpPr>
        <p:spPr>
          <a:xfrm>
            <a:off x="194075" y="34180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5" name="Google Shape;1955;p111"/>
          <p:cNvSpPr/>
          <p:nvPr/>
        </p:nvSpPr>
        <p:spPr>
          <a:xfrm>
            <a:off x="194075" y="30703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6" name="Google Shape;1956;p111"/>
          <p:cNvSpPr/>
          <p:nvPr/>
        </p:nvSpPr>
        <p:spPr>
          <a:xfrm>
            <a:off x="194075" y="27226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7" name="Google Shape;1957;p111"/>
          <p:cNvSpPr/>
          <p:nvPr/>
        </p:nvSpPr>
        <p:spPr>
          <a:xfrm>
            <a:off x="194075" y="23749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8" name="Google Shape;1958;p111"/>
          <p:cNvSpPr/>
          <p:nvPr/>
        </p:nvSpPr>
        <p:spPr>
          <a:xfrm>
            <a:off x="194075" y="1721600"/>
            <a:ext cx="1419900" cy="653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9" name="Google Shape;1959;p111"/>
          <p:cNvSpPr txBox="1"/>
          <p:nvPr/>
        </p:nvSpPr>
        <p:spPr>
          <a:xfrm>
            <a:off x="308675" y="184055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lt1"/>
                </a:solidFill>
              </a:rPr>
              <a:t>Name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960" name="Google Shape;1960;p111"/>
          <p:cNvSpPr txBox="1"/>
          <p:nvPr/>
        </p:nvSpPr>
        <p:spPr>
          <a:xfrm>
            <a:off x="308675" y="234115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J0614-3329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961" name="Google Shape;1961;p111"/>
          <p:cNvSpPr txBox="1"/>
          <p:nvPr/>
        </p:nvSpPr>
        <p:spPr>
          <a:xfrm>
            <a:off x="308675" y="2688775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J1536-4948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962" name="Google Shape;1962;p111"/>
          <p:cNvSpPr txBox="1"/>
          <p:nvPr/>
        </p:nvSpPr>
        <p:spPr>
          <a:xfrm>
            <a:off x="308675" y="303655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J1231-1411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963" name="Google Shape;1963;p111"/>
          <p:cNvSpPr txBox="1"/>
          <p:nvPr/>
        </p:nvSpPr>
        <p:spPr>
          <a:xfrm>
            <a:off x="308675" y="369990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6B26B"/>
                </a:solidFill>
              </a:rPr>
              <a:t>J1514-4946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964" name="Google Shape;1964;p111"/>
          <p:cNvSpPr txBox="1"/>
          <p:nvPr/>
        </p:nvSpPr>
        <p:spPr>
          <a:xfrm>
            <a:off x="270875" y="3368200"/>
            <a:ext cx="11907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6EBAD7"/>
                </a:solidFill>
              </a:rPr>
              <a:t>J2017+0603</a:t>
            </a:r>
            <a:endParaRPr b="1">
              <a:solidFill>
                <a:srgbClr val="6EBAD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65" name="Google Shape;1965;p111"/>
          <p:cNvSpPr txBox="1"/>
          <p:nvPr/>
        </p:nvSpPr>
        <p:spPr>
          <a:xfrm>
            <a:off x="112500" y="198525"/>
            <a:ext cx="1923900" cy="415200"/>
          </a:xfrm>
          <a:prstGeom prst="rect">
            <a:avLst/>
          </a:prstGeom>
          <a:solidFill>
            <a:srgbClr val="D7A46E">
              <a:alpha val="663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P1P2 sensitivity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966" name="Google Shape;1966;p111"/>
          <p:cNvSpPr txBox="1"/>
          <p:nvPr/>
        </p:nvSpPr>
        <p:spPr>
          <a:xfrm>
            <a:off x="677525" y="658475"/>
            <a:ext cx="1564200" cy="415200"/>
          </a:xfrm>
          <a:prstGeom prst="rect">
            <a:avLst/>
          </a:prstGeom>
          <a:solidFill>
            <a:srgbClr val="6EBAD7">
              <a:alpha val="663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Geminga-like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967" name="Google Shape;1967;p111"/>
          <p:cNvSpPr/>
          <p:nvPr/>
        </p:nvSpPr>
        <p:spPr>
          <a:xfrm>
            <a:off x="1613975" y="1721613"/>
            <a:ext cx="2839800" cy="653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8" name="Google Shape;1968;p111"/>
          <p:cNvSpPr txBox="1"/>
          <p:nvPr/>
        </p:nvSpPr>
        <p:spPr>
          <a:xfrm>
            <a:off x="2303950" y="1628875"/>
            <a:ext cx="19995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lt1"/>
                </a:solidFill>
              </a:rPr>
              <a:t>Spectral index </a:t>
            </a:r>
            <a:r>
              <a:rPr b="1" lang="fr" sz="1800">
                <a:solidFill>
                  <a:schemeClr val="lt1"/>
                </a:solidFill>
              </a:rPr>
              <a:t> 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969" name="Google Shape;1969;p111"/>
          <p:cNvSpPr/>
          <p:nvPr/>
        </p:nvSpPr>
        <p:spPr>
          <a:xfrm>
            <a:off x="1613975" y="2027063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0" name="Google Shape;1970;p111"/>
          <p:cNvSpPr/>
          <p:nvPr/>
        </p:nvSpPr>
        <p:spPr>
          <a:xfrm>
            <a:off x="3033875" y="2027163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1" name="Google Shape;1971;p111"/>
          <p:cNvSpPr txBox="1"/>
          <p:nvPr/>
        </p:nvSpPr>
        <p:spPr>
          <a:xfrm>
            <a:off x="1856225" y="1993313"/>
            <a:ext cx="10332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lt1"/>
                </a:solidFill>
              </a:rPr>
              <a:t>lstchain</a:t>
            </a:r>
            <a:r>
              <a:rPr b="1" lang="fr" sz="1800">
                <a:solidFill>
                  <a:schemeClr val="lt1"/>
                </a:solidFill>
              </a:rPr>
              <a:t> 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972" name="Google Shape;1972;p111"/>
          <p:cNvSpPr txBox="1"/>
          <p:nvPr/>
        </p:nvSpPr>
        <p:spPr>
          <a:xfrm>
            <a:off x="3076325" y="1993413"/>
            <a:ext cx="14199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lt1"/>
                </a:solidFill>
              </a:rPr>
              <a:t>gammalearn</a:t>
            </a:r>
            <a:endParaRPr b="1" sz="1700">
              <a:solidFill>
                <a:schemeClr val="lt1"/>
              </a:solidFill>
            </a:endParaRPr>
          </a:p>
        </p:txBody>
      </p:sp>
      <p:cxnSp>
        <p:nvCxnSpPr>
          <p:cNvPr id="1973" name="Google Shape;1973;p111"/>
          <p:cNvCxnSpPr/>
          <p:nvPr/>
        </p:nvCxnSpPr>
        <p:spPr>
          <a:xfrm>
            <a:off x="470625" y="4711025"/>
            <a:ext cx="330900" cy="0"/>
          </a:xfrm>
          <a:prstGeom prst="straightConnector1">
            <a:avLst/>
          </a:prstGeom>
          <a:noFill/>
          <a:ln cap="flat" cmpd="sng" w="76200">
            <a:solidFill>
              <a:srgbClr val="F6B26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74" name="Google Shape;1974;p111"/>
          <p:cNvCxnSpPr/>
          <p:nvPr/>
        </p:nvCxnSpPr>
        <p:spPr>
          <a:xfrm>
            <a:off x="2303950" y="4722125"/>
            <a:ext cx="330900" cy="0"/>
          </a:xfrm>
          <a:prstGeom prst="straightConnector1">
            <a:avLst/>
          </a:prstGeom>
          <a:noFill/>
          <a:ln cap="flat" cmpd="sng" w="76200">
            <a:solidFill>
              <a:srgbClr val="6EBAD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75" name="Google Shape;1975;p111"/>
          <p:cNvSpPr txBox="1"/>
          <p:nvPr/>
        </p:nvSpPr>
        <p:spPr>
          <a:xfrm>
            <a:off x="801525" y="4503425"/>
            <a:ext cx="16119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</a:rPr>
              <a:t>Southern hemisphere </a:t>
            </a:r>
            <a:r>
              <a:rPr b="1" lang="fr" sz="1500">
                <a:solidFill>
                  <a:schemeClr val="lt1"/>
                </a:solidFill>
              </a:rPr>
              <a:t> 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1976" name="Google Shape;1976;p111"/>
          <p:cNvSpPr txBox="1"/>
          <p:nvPr/>
        </p:nvSpPr>
        <p:spPr>
          <a:xfrm>
            <a:off x="2710613" y="4503425"/>
            <a:ext cx="17856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lt1"/>
                </a:solidFill>
              </a:rPr>
              <a:t>Northern hemisphere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1977" name="Google Shape;1977;p111"/>
          <p:cNvSpPr/>
          <p:nvPr/>
        </p:nvSpPr>
        <p:spPr>
          <a:xfrm>
            <a:off x="1613975" y="37656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8" name="Google Shape;1978;p111"/>
          <p:cNvSpPr/>
          <p:nvPr/>
        </p:nvSpPr>
        <p:spPr>
          <a:xfrm>
            <a:off x="1613975" y="34179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9" name="Google Shape;1979;p111"/>
          <p:cNvSpPr/>
          <p:nvPr/>
        </p:nvSpPr>
        <p:spPr>
          <a:xfrm>
            <a:off x="1613975" y="30702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0" name="Google Shape;1980;p111"/>
          <p:cNvSpPr/>
          <p:nvPr/>
        </p:nvSpPr>
        <p:spPr>
          <a:xfrm>
            <a:off x="1613975" y="27225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1" name="Google Shape;1981;p111"/>
          <p:cNvSpPr/>
          <p:nvPr/>
        </p:nvSpPr>
        <p:spPr>
          <a:xfrm>
            <a:off x="1613975" y="2374888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2" name="Google Shape;1982;p111"/>
          <p:cNvSpPr txBox="1"/>
          <p:nvPr/>
        </p:nvSpPr>
        <p:spPr>
          <a:xfrm>
            <a:off x="2049413" y="23411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3.03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83" name="Google Shape;1983;p111"/>
          <p:cNvSpPr txBox="1"/>
          <p:nvPr/>
        </p:nvSpPr>
        <p:spPr>
          <a:xfrm>
            <a:off x="2049413" y="268876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2.72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84" name="Google Shape;1984;p111"/>
          <p:cNvSpPr txBox="1"/>
          <p:nvPr/>
        </p:nvSpPr>
        <p:spPr>
          <a:xfrm>
            <a:off x="2049413" y="305341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2.41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85" name="Google Shape;1985;p111"/>
          <p:cNvSpPr txBox="1"/>
          <p:nvPr/>
        </p:nvSpPr>
        <p:spPr>
          <a:xfrm>
            <a:off x="2049413" y="33842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2.41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86" name="Google Shape;1986;p111"/>
          <p:cNvSpPr txBox="1"/>
          <p:nvPr/>
        </p:nvSpPr>
        <p:spPr>
          <a:xfrm>
            <a:off x="2049413" y="37319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2.41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87" name="Google Shape;1987;p111"/>
          <p:cNvSpPr/>
          <p:nvPr/>
        </p:nvSpPr>
        <p:spPr>
          <a:xfrm>
            <a:off x="4703950" y="368750"/>
            <a:ext cx="3383100" cy="1150200"/>
          </a:xfrm>
          <a:prstGeom prst="roundRect">
            <a:avLst>
              <a:gd fmla="val 16667" name="adj"/>
            </a:avLst>
          </a:prstGeom>
          <a:solidFill>
            <a:srgbClr val="3B3A3A">
              <a:alpha val="7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8" name="Google Shape;1988;p111"/>
          <p:cNvSpPr/>
          <p:nvPr/>
        </p:nvSpPr>
        <p:spPr>
          <a:xfrm>
            <a:off x="4890725" y="558275"/>
            <a:ext cx="122100" cy="122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9" name="Google Shape;1989;p111"/>
          <p:cNvSpPr/>
          <p:nvPr/>
        </p:nvSpPr>
        <p:spPr>
          <a:xfrm>
            <a:off x="4890725" y="854038"/>
            <a:ext cx="122100" cy="122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0" name="Google Shape;1990;p111"/>
          <p:cNvSpPr/>
          <p:nvPr/>
        </p:nvSpPr>
        <p:spPr>
          <a:xfrm>
            <a:off x="4890725" y="1149788"/>
            <a:ext cx="122100" cy="122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1" name="Google Shape;1991;p111"/>
          <p:cNvSpPr/>
          <p:nvPr/>
        </p:nvSpPr>
        <p:spPr>
          <a:xfrm>
            <a:off x="7207875" y="90425"/>
            <a:ext cx="1251000" cy="415200"/>
          </a:xfrm>
          <a:prstGeom prst="roundRect">
            <a:avLst>
              <a:gd fmla="val 16667" name="adj"/>
            </a:avLst>
          </a:prstGeom>
          <a:solidFill>
            <a:srgbClr val="585656">
              <a:alpha val="94550"/>
            </a:srgbClr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Parameters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92" name="Google Shape;1992;p111"/>
          <p:cNvSpPr txBox="1"/>
          <p:nvPr/>
        </p:nvSpPr>
        <p:spPr>
          <a:xfrm>
            <a:off x="5043100" y="4192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Observation time : 50h 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93" name="Google Shape;1993;p111"/>
          <p:cNvSpPr txBox="1"/>
          <p:nvPr/>
        </p:nvSpPr>
        <p:spPr>
          <a:xfrm>
            <a:off x="5043100" y="715000"/>
            <a:ext cx="199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Sigma condition: 5𝜎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94" name="Google Shape;1994;p111"/>
          <p:cNvSpPr txBox="1"/>
          <p:nvPr/>
        </p:nvSpPr>
        <p:spPr>
          <a:xfrm>
            <a:off x="5012825" y="1016650"/>
            <a:ext cx="247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 Energy pivot : 0.017 TeV 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95" name="Google Shape;1995;p111"/>
          <p:cNvSpPr/>
          <p:nvPr/>
        </p:nvSpPr>
        <p:spPr>
          <a:xfrm>
            <a:off x="3033875" y="37657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6" name="Google Shape;1996;p111"/>
          <p:cNvSpPr/>
          <p:nvPr/>
        </p:nvSpPr>
        <p:spPr>
          <a:xfrm>
            <a:off x="3033875" y="34180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7" name="Google Shape;1997;p111"/>
          <p:cNvSpPr/>
          <p:nvPr/>
        </p:nvSpPr>
        <p:spPr>
          <a:xfrm>
            <a:off x="3033875" y="30703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8" name="Google Shape;1998;p111"/>
          <p:cNvSpPr/>
          <p:nvPr/>
        </p:nvSpPr>
        <p:spPr>
          <a:xfrm>
            <a:off x="3033875" y="27226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9" name="Google Shape;1999;p111"/>
          <p:cNvSpPr/>
          <p:nvPr/>
        </p:nvSpPr>
        <p:spPr>
          <a:xfrm>
            <a:off x="3033875" y="2374900"/>
            <a:ext cx="1419900" cy="347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0" name="Google Shape;2000;p111"/>
          <p:cNvSpPr txBox="1"/>
          <p:nvPr/>
        </p:nvSpPr>
        <p:spPr>
          <a:xfrm>
            <a:off x="3511763" y="235945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3.55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001" name="Google Shape;2001;p111"/>
          <p:cNvSpPr txBox="1"/>
          <p:nvPr/>
        </p:nvSpPr>
        <p:spPr>
          <a:xfrm>
            <a:off x="3511763" y="2705700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3.14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002" name="Google Shape;2002;p111"/>
          <p:cNvSpPr txBox="1"/>
          <p:nvPr/>
        </p:nvSpPr>
        <p:spPr>
          <a:xfrm>
            <a:off x="3511763" y="3753113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2.41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003" name="Google Shape;2003;p111"/>
          <p:cNvSpPr txBox="1"/>
          <p:nvPr/>
        </p:nvSpPr>
        <p:spPr>
          <a:xfrm>
            <a:off x="3511763" y="338423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2.52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004" name="Google Shape;2004;p111"/>
          <p:cNvSpPr txBox="1"/>
          <p:nvPr/>
        </p:nvSpPr>
        <p:spPr>
          <a:xfrm>
            <a:off x="3511763" y="3056288"/>
            <a:ext cx="549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</a:rPr>
              <a:t>2.52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005" name="Google Shape;2005;p111" title="SED_J0614-3329_gammalearn_P1P2_Geminga_like_gamma_3.552_sig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8375" y="1753125"/>
            <a:ext cx="4105751" cy="312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6" name="Google Shape;2006;p111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10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p112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012" name="Google Shape;2012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8575" y="-55650"/>
            <a:ext cx="1242600" cy="1233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3" name="Google Shape;2013;p112"/>
          <p:cNvCxnSpPr>
            <a:stCxn id="2014" idx="6"/>
            <a:endCxn id="2015" idx="2"/>
          </p:cNvCxnSpPr>
          <p:nvPr/>
        </p:nvCxnSpPr>
        <p:spPr>
          <a:xfrm flipH="1" rot="10800000">
            <a:off x="4614643" y="4305438"/>
            <a:ext cx="2082300" cy="29700"/>
          </a:xfrm>
          <a:prstGeom prst="straightConnector1">
            <a:avLst/>
          </a:prstGeom>
          <a:noFill/>
          <a:ln cap="flat" cmpd="sng" w="304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16" name="Google Shape;2016;p112"/>
          <p:cNvSpPr txBox="1"/>
          <p:nvPr/>
        </p:nvSpPr>
        <p:spPr>
          <a:xfrm>
            <a:off x="502225" y="3688800"/>
            <a:ext cx="2995500" cy="4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</a:rPr>
              <a:t>Sensitivity rescale</a:t>
            </a:r>
            <a:r>
              <a:rPr lang="fr" sz="1800">
                <a:solidFill>
                  <a:srgbClr val="FFFFFF"/>
                </a:solidFill>
              </a:rPr>
              <a:t> 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017" name="Google Shape;2017;p112"/>
          <p:cNvSpPr/>
          <p:nvPr/>
        </p:nvSpPr>
        <p:spPr>
          <a:xfrm>
            <a:off x="1621225" y="4232400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2014" name="Google Shape;2014;p112"/>
          <p:cNvSpPr/>
          <p:nvPr/>
        </p:nvSpPr>
        <p:spPr>
          <a:xfrm>
            <a:off x="4417243" y="4236438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2015" name="Google Shape;2015;p112"/>
          <p:cNvSpPr/>
          <p:nvPr/>
        </p:nvSpPr>
        <p:spPr>
          <a:xfrm>
            <a:off x="6696997" y="4206788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cxnSp>
        <p:nvCxnSpPr>
          <p:cNvPr id="2018" name="Google Shape;2018;p112"/>
          <p:cNvCxnSpPr>
            <a:stCxn id="2017" idx="6"/>
            <a:endCxn id="2014" idx="2"/>
          </p:cNvCxnSpPr>
          <p:nvPr/>
        </p:nvCxnSpPr>
        <p:spPr>
          <a:xfrm>
            <a:off x="1818625" y="4331100"/>
            <a:ext cx="2598600" cy="3900"/>
          </a:xfrm>
          <a:prstGeom prst="straightConnector1">
            <a:avLst/>
          </a:prstGeom>
          <a:noFill/>
          <a:ln cap="flat" cmpd="sng" w="304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19" name="Google Shape;2019;p112"/>
          <p:cNvSpPr txBox="1"/>
          <p:nvPr/>
        </p:nvSpPr>
        <p:spPr>
          <a:xfrm>
            <a:off x="2682050" y="4526400"/>
            <a:ext cx="3667800" cy="4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</a:rPr>
              <a:t>Sigma evaluation by energy bin </a:t>
            </a:r>
            <a:r>
              <a:rPr lang="fr" sz="1800">
                <a:solidFill>
                  <a:srgbClr val="FFFFFF"/>
                </a:solidFill>
              </a:rPr>
              <a:t> 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020" name="Google Shape;2020;p112"/>
          <p:cNvSpPr txBox="1"/>
          <p:nvPr/>
        </p:nvSpPr>
        <p:spPr>
          <a:xfrm>
            <a:off x="5825625" y="3633675"/>
            <a:ext cx="2698800" cy="4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</a:rPr>
              <a:t>Total significance sum  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2021" name="Google Shape;2021;p112" title="Fitted_SED_J2032+4127_gammalearn_P1_smooth_broken_power_law_with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2750" y="869812"/>
            <a:ext cx="3667801" cy="2791973"/>
          </a:xfrm>
          <a:prstGeom prst="rect">
            <a:avLst/>
          </a:prstGeom>
          <a:noFill/>
          <a:ln>
            <a:noFill/>
          </a:ln>
        </p:spPr>
      </p:pic>
      <p:sp>
        <p:nvSpPr>
          <p:cNvPr id="2022" name="Google Shape;2022;p112"/>
          <p:cNvSpPr/>
          <p:nvPr/>
        </p:nvSpPr>
        <p:spPr>
          <a:xfrm>
            <a:off x="4572000" y="1015675"/>
            <a:ext cx="1541700" cy="344400"/>
          </a:xfrm>
          <a:prstGeom prst="rect">
            <a:avLst/>
          </a:prstGeom>
          <a:noFill/>
          <a:ln cap="flat" cmpd="sng" w="38100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3" name="Google Shape;2023;p112"/>
          <p:cNvSpPr/>
          <p:nvPr/>
        </p:nvSpPr>
        <p:spPr>
          <a:xfrm>
            <a:off x="3866750" y="1760675"/>
            <a:ext cx="1492500" cy="934500"/>
          </a:xfrm>
          <a:prstGeom prst="rect">
            <a:avLst/>
          </a:prstGeom>
          <a:noFill/>
          <a:ln cap="flat" cmpd="sng" w="38100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24" name="Google Shape;2024;p1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9850" y="2185048"/>
            <a:ext cx="1702481" cy="679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25" name="Google Shape;2025;p112"/>
          <p:cNvSpPr txBox="1"/>
          <p:nvPr/>
        </p:nvSpPr>
        <p:spPr>
          <a:xfrm>
            <a:off x="877550" y="163275"/>
            <a:ext cx="77730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rgbClr val="FFFFFF"/>
                </a:solidFill>
              </a:rPr>
              <a:t>CTAO/LST detectability evaluation : ratio method    </a:t>
            </a:r>
            <a:r>
              <a:rPr lang="fr" sz="1900">
                <a:solidFill>
                  <a:srgbClr val="FFFFFF"/>
                </a:solidFill>
              </a:rPr>
              <a:t> </a:t>
            </a:r>
            <a:endParaRPr sz="19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29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Google Shape;2030;p113"/>
          <p:cNvSpPr txBox="1"/>
          <p:nvPr/>
        </p:nvSpPr>
        <p:spPr>
          <a:xfrm>
            <a:off x="664100" y="50875"/>
            <a:ext cx="70773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>
                <a:solidFill>
                  <a:schemeClr val="lt1"/>
                </a:solidFill>
              </a:rPr>
              <a:t>Results for millisecond pulsars     </a:t>
            </a:r>
            <a:endParaRPr sz="2900">
              <a:solidFill>
                <a:schemeClr val="lt1"/>
              </a:solidFill>
            </a:endParaRPr>
          </a:p>
        </p:txBody>
      </p:sp>
      <p:pic>
        <p:nvPicPr>
          <p:cNvPr id="2031" name="Google Shape;2031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050" y="81799"/>
            <a:ext cx="730586" cy="74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2" name="Google Shape;2032;p113"/>
          <p:cNvSpPr txBox="1"/>
          <p:nvPr/>
        </p:nvSpPr>
        <p:spPr>
          <a:xfrm>
            <a:off x="203688" y="1364188"/>
            <a:ext cx="74985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chemeClr val="lt1"/>
                </a:solidFill>
              </a:rPr>
              <a:t>In the very short term : 1 LST North (current CTAO configuration)           </a:t>
            </a:r>
            <a:endParaRPr sz="1900">
              <a:solidFill>
                <a:schemeClr val="lt1"/>
              </a:solidFill>
            </a:endParaRPr>
          </a:p>
        </p:txBody>
      </p:sp>
      <p:cxnSp>
        <p:nvCxnSpPr>
          <p:cNvPr id="2033" name="Google Shape;2033;p113"/>
          <p:cNvCxnSpPr/>
          <p:nvPr/>
        </p:nvCxnSpPr>
        <p:spPr>
          <a:xfrm>
            <a:off x="106025" y="2062563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34" name="Google Shape;2034;p113"/>
          <p:cNvSpPr txBox="1"/>
          <p:nvPr/>
        </p:nvSpPr>
        <p:spPr>
          <a:xfrm>
            <a:off x="493038" y="1857763"/>
            <a:ext cx="837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The best candidate is </a:t>
            </a:r>
            <a:r>
              <a:rPr b="1" lang="fr" sz="1800">
                <a:solidFill>
                  <a:srgbClr val="6EBAD7"/>
                </a:solidFill>
              </a:rPr>
              <a:t>J2017+0603</a:t>
            </a:r>
            <a:r>
              <a:rPr lang="fr" sz="1800">
                <a:solidFill>
                  <a:schemeClr val="lt1"/>
                </a:solidFill>
              </a:rPr>
              <a:t> but it will not be detectable by only one LST  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035" name="Google Shape;2035;p113"/>
          <p:cNvSpPr/>
          <p:nvPr/>
        </p:nvSpPr>
        <p:spPr>
          <a:xfrm>
            <a:off x="35506" y="1503988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2036" name="Google Shape;2036;p113"/>
          <p:cNvSpPr txBox="1"/>
          <p:nvPr/>
        </p:nvSpPr>
        <p:spPr>
          <a:xfrm>
            <a:off x="203675" y="2528575"/>
            <a:ext cx="5030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chemeClr val="lt1"/>
                </a:solidFill>
              </a:rPr>
              <a:t>In the medium term : 4 LSTs North (≈ 2027) :          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2037" name="Google Shape;2037;p113"/>
          <p:cNvSpPr/>
          <p:nvPr/>
        </p:nvSpPr>
        <p:spPr>
          <a:xfrm>
            <a:off x="35493" y="2668375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cxnSp>
        <p:nvCxnSpPr>
          <p:cNvPr id="2038" name="Google Shape;2038;p113"/>
          <p:cNvCxnSpPr/>
          <p:nvPr/>
        </p:nvCxnSpPr>
        <p:spPr>
          <a:xfrm>
            <a:off x="106013" y="3232525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39" name="Google Shape;2039;p113"/>
          <p:cNvSpPr txBox="1"/>
          <p:nvPr/>
        </p:nvSpPr>
        <p:spPr>
          <a:xfrm>
            <a:off x="543650" y="3049850"/>
            <a:ext cx="8600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The stereoscopic configuration LST1-4 will improve the sensitivity and will probably make </a:t>
            </a:r>
            <a:r>
              <a:rPr b="1" lang="fr" sz="1800">
                <a:solidFill>
                  <a:srgbClr val="6EBAD7"/>
                </a:solidFill>
              </a:rPr>
              <a:t>J2017+0603</a:t>
            </a:r>
            <a:r>
              <a:rPr lang="fr" sz="1800">
                <a:solidFill>
                  <a:srgbClr val="6EBAD7"/>
                </a:solidFill>
              </a:rPr>
              <a:t> </a:t>
            </a:r>
            <a:r>
              <a:rPr lang="fr" sz="1800">
                <a:solidFill>
                  <a:schemeClr val="lt1"/>
                </a:solidFill>
              </a:rPr>
              <a:t>detectable  ( at least a </a:t>
            </a:r>
            <a:r>
              <a:rPr lang="fr" sz="1800">
                <a:solidFill>
                  <a:schemeClr val="lt1"/>
                </a:solidFill>
              </a:rPr>
              <a:t>strong</a:t>
            </a:r>
            <a:r>
              <a:rPr lang="fr" sz="1800">
                <a:solidFill>
                  <a:schemeClr val="lt1"/>
                </a:solidFill>
              </a:rPr>
              <a:t> hint ≈ 3σ)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040" name="Google Shape;2040;p113"/>
          <p:cNvSpPr txBox="1"/>
          <p:nvPr/>
        </p:nvSpPr>
        <p:spPr>
          <a:xfrm>
            <a:off x="203675" y="3788750"/>
            <a:ext cx="5030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chemeClr val="lt1"/>
                </a:solidFill>
              </a:rPr>
              <a:t>In the long term : CTAO South (≈ 2030) :          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2041" name="Google Shape;2041;p113"/>
          <p:cNvSpPr/>
          <p:nvPr/>
        </p:nvSpPr>
        <p:spPr>
          <a:xfrm>
            <a:off x="35493" y="3928550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2042" name="Google Shape;2042;p113"/>
          <p:cNvSpPr txBox="1"/>
          <p:nvPr/>
        </p:nvSpPr>
        <p:spPr>
          <a:xfrm>
            <a:off x="462200" y="4288925"/>
            <a:ext cx="7784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At least two millisecond pulsars (</a:t>
            </a:r>
            <a:r>
              <a:rPr b="1" lang="fr" sz="1800">
                <a:solidFill>
                  <a:srgbClr val="F6B26B"/>
                </a:solidFill>
              </a:rPr>
              <a:t>J1536-4948, J0614-3329</a:t>
            </a:r>
            <a:r>
              <a:rPr lang="fr" sz="1800">
                <a:solidFill>
                  <a:schemeClr val="lt1"/>
                </a:solidFill>
              </a:rPr>
              <a:t>) potentially detectable by one LST South </a:t>
            </a:r>
            <a:r>
              <a:rPr lang="fr" sz="1800">
                <a:solidFill>
                  <a:schemeClr val="lt1"/>
                </a:solidFill>
              </a:rPr>
              <a:t> 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2043" name="Google Shape;2043;p113"/>
          <p:cNvCxnSpPr/>
          <p:nvPr/>
        </p:nvCxnSpPr>
        <p:spPr>
          <a:xfrm>
            <a:off x="99275" y="4506600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44" name="Google Shape;2044;p113"/>
          <p:cNvSpPr/>
          <p:nvPr/>
        </p:nvSpPr>
        <p:spPr>
          <a:xfrm>
            <a:off x="5234375" y="671475"/>
            <a:ext cx="3383100" cy="483600"/>
          </a:xfrm>
          <a:prstGeom prst="roundRect">
            <a:avLst>
              <a:gd fmla="val 16667" name="adj"/>
            </a:avLst>
          </a:prstGeom>
          <a:solidFill>
            <a:srgbClr val="3B3A3A">
              <a:alpha val="78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5" name="Google Shape;2045;p113"/>
          <p:cNvSpPr/>
          <p:nvPr/>
        </p:nvSpPr>
        <p:spPr>
          <a:xfrm>
            <a:off x="5421150" y="861000"/>
            <a:ext cx="122100" cy="122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6" name="Google Shape;2046;p113"/>
          <p:cNvSpPr/>
          <p:nvPr/>
        </p:nvSpPr>
        <p:spPr>
          <a:xfrm>
            <a:off x="7738300" y="393150"/>
            <a:ext cx="1251000" cy="415200"/>
          </a:xfrm>
          <a:prstGeom prst="roundRect">
            <a:avLst>
              <a:gd fmla="val 16667" name="adj"/>
            </a:avLst>
          </a:prstGeom>
          <a:solidFill>
            <a:srgbClr val="585656">
              <a:alpha val="94550"/>
            </a:srgbClr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Parameter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47" name="Google Shape;2047;p113"/>
          <p:cNvSpPr txBox="1"/>
          <p:nvPr/>
        </p:nvSpPr>
        <p:spPr>
          <a:xfrm>
            <a:off x="5573525" y="7219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Observation time : 50h 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48" name="Google Shape;2048;p113"/>
          <p:cNvSpPr txBox="1"/>
          <p:nvPr>
            <p:ph idx="12" type="sldNum"/>
          </p:nvPr>
        </p:nvSpPr>
        <p:spPr>
          <a:xfrm>
            <a:off x="8305375" y="4663225"/>
            <a:ext cx="730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52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p114"/>
          <p:cNvSpPr txBox="1"/>
          <p:nvPr/>
        </p:nvSpPr>
        <p:spPr>
          <a:xfrm>
            <a:off x="54425" y="-143525"/>
            <a:ext cx="7368300" cy="9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rgbClr val="FFFFFF"/>
                </a:solidFill>
              </a:rPr>
              <a:t>Conclusion &amp; Perspectives </a:t>
            </a:r>
            <a:r>
              <a:rPr lang="fr" sz="2300">
                <a:solidFill>
                  <a:srgbClr val="FFFFFF"/>
                </a:solidFill>
              </a:rPr>
              <a:t>  </a:t>
            </a:r>
            <a:r>
              <a:rPr lang="fr" sz="4200">
                <a:solidFill>
                  <a:srgbClr val="FFFFFF"/>
                </a:solidFill>
              </a:rPr>
              <a:t>   </a:t>
            </a:r>
            <a:r>
              <a:rPr lang="fr" sz="1700">
                <a:solidFill>
                  <a:srgbClr val="FFFFFF"/>
                </a:solidFill>
              </a:rPr>
              <a:t> </a:t>
            </a:r>
            <a:endParaRPr sz="1700">
              <a:solidFill>
                <a:srgbClr val="FFFFFF"/>
              </a:solidFill>
            </a:endParaRPr>
          </a:p>
        </p:txBody>
      </p:sp>
      <p:sp>
        <p:nvSpPr>
          <p:cNvPr id="2054" name="Google Shape;2054;p114"/>
          <p:cNvSpPr txBox="1"/>
          <p:nvPr/>
        </p:nvSpPr>
        <p:spPr>
          <a:xfrm>
            <a:off x="541575" y="4193025"/>
            <a:ext cx="87051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rgbClr val="FFFFFF"/>
                </a:solidFill>
              </a:rPr>
              <a:t>Other pulsars LIV analysis thanks to the Crab analyse code (DragonFly,  </a:t>
            </a:r>
            <a:r>
              <a:rPr lang="fr" sz="100">
                <a:solidFill>
                  <a:schemeClr val="lt1"/>
                </a:solidFill>
              </a:rPr>
              <a:t> </a:t>
            </a:r>
            <a:r>
              <a:rPr lang="fr" sz="1500">
                <a:solidFill>
                  <a:schemeClr val="lt1"/>
                </a:solidFill>
              </a:rPr>
              <a:t>2032+4127 and boomerang) </a:t>
            </a:r>
            <a:endParaRPr sz="1500">
              <a:solidFill>
                <a:schemeClr val="lt1"/>
              </a:solidFill>
            </a:endParaRPr>
          </a:p>
        </p:txBody>
      </p:sp>
      <p:cxnSp>
        <p:nvCxnSpPr>
          <p:cNvPr id="2055" name="Google Shape;2055;p114"/>
          <p:cNvCxnSpPr/>
          <p:nvPr/>
        </p:nvCxnSpPr>
        <p:spPr>
          <a:xfrm>
            <a:off x="128025" y="4412475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56" name="Google Shape;2056;p114"/>
          <p:cNvSpPr txBox="1"/>
          <p:nvPr/>
        </p:nvSpPr>
        <p:spPr>
          <a:xfrm>
            <a:off x="504750" y="3864163"/>
            <a:ext cx="59595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Use of  LIVelihood  code for a more rigorous LIV constraints  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2057" name="Google Shape;2057;p114"/>
          <p:cNvSpPr txBox="1"/>
          <p:nvPr/>
        </p:nvSpPr>
        <p:spPr>
          <a:xfrm>
            <a:off x="515025" y="3486613"/>
            <a:ext cx="82605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Taking into account the Bridge in the phasogram fit (global fit P1,P2 and Bridge) 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2058" name="Google Shape;2058;p114"/>
          <p:cNvSpPr txBox="1"/>
          <p:nvPr/>
        </p:nvSpPr>
        <p:spPr>
          <a:xfrm>
            <a:off x="535200" y="3130638"/>
            <a:ext cx="5898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Analysis for the source dependent and optimized cuts data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2059" name="Google Shape;2059;p114"/>
          <p:cNvSpPr txBox="1"/>
          <p:nvPr/>
        </p:nvSpPr>
        <p:spPr>
          <a:xfrm>
            <a:off x="519950" y="649663"/>
            <a:ext cx="78771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FFFF"/>
                </a:solidFill>
              </a:rPr>
              <a:t>Crab analysis for LIV : work in progress</a:t>
            </a:r>
            <a:r>
              <a:rPr lang="fr" sz="1800">
                <a:solidFill>
                  <a:srgbClr val="FFFFFF"/>
                </a:solidFill>
              </a:rPr>
              <a:t> 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060" name="Google Shape;2060;p114"/>
          <p:cNvSpPr/>
          <p:nvPr/>
        </p:nvSpPr>
        <p:spPr>
          <a:xfrm>
            <a:off x="274925" y="796813"/>
            <a:ext cx="197400" cy="1974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cxnSp>
        <p:nvCxnSpPr>
          <p:cNvPr id="2061" name="Google Shape;2061;p114"/>
          <p:cNvCxnSpPr/>
          <p:nvPr/>
        </p:nvCxnSpPr>
        <p:spPr>
          <a:xfrm>
            <a:off x="128025" y="3328513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62" name="Google Shape;2062;p114"/>
          <p:cNvCxnSpPr/>
          <p:nvPr/>
        </p:nvCxnSpPr>
        <p:spPr>
          <a:xfrm>
            <a:off x="128025" y="3706063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63" name="Google Shape;2063;p114"/>
          <p:cNvCxnSpPr/>
          <p:nvPr/>
        </p:nvCxnSpPr>
        <p:spPr>
          <a:xfrm>
            <a:off x="128025" y="4083625"/>
            <a:ext cx="3870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64" name="Google Shape;2064;p114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065" name="Google Shape;2065;p114"/>
          <p:cNvSpPr txBox="1"/>
          <p:nvPr/>
        </p:nvSpPr>
        <p:spPr>
          <a:xfrm>
            <a:off x="601450" y="1090575"/>
            <a:ext cx="53169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Data selection done : 192 hours of Crab data to analyse </a:t>
            </a:r>
            <a:r>
              <a:rPr b="1" lang="fr" sz="1600">
                <a:solidFill>
                  <a:srgbClr val="F6B26B"/>
                </a:solidFill>
              </a:rPr>
              <a:t> 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2066" name="Google Shape;2066;p114"/>
          <p:cNvSpPr txBox="1"/>
          <p:nvPr/>
        </p:nvSpPr>
        <p:spPr>
          <a:xfrm>
            <a:off x="580638" y="1401475"/>
            <a:ext cx="91440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Pipeline that allows us to perform high level analysis (SED and Phasogram construction) 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067" name="Google Shape;2067;p114"/>
          <p:cNvSpPr/>
          <p:nvPr/>
        </p:nvSpPr>
        <p:spPr>
          <a:xfrm>
            <a:off x="459301" y="1238976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2068" name="Google Shape;2068;p114"/>
          <p:cNvSpPr/>
          <p:nvPr/>
        </p:nvSpPr>
        <p:spPr>
          <a:xfrm>
            <a:off x="459301" y="1555676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pic>
        <p:nvPicPr>
          <p:cNvPr id="2069" name="Google Shape;2069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2600" y="1088575"/>
            <a:ext cx="452938" cy="3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0" name="Google Shape;207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5825" y="1401475"/>
            <a:ext cx="452938" cy="35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1" name="Google Shape;2071;p114"/>
          <p:cNvSpPr txBox="1"/>
          <p:nvPr/>
        </p:nvSpPr>
        <p:spPr>
          <a:xfrm>
            <a:off x="593675" y="1752250"/>
            <a:ext cx="79875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multi-zenith study to research a potential emission at high energy : no such component was detected     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072" name="Google Shape;2072;p114"/>
          <p:cNvSpPr/>
          <p:nvPr/>
        </p:nvSpPr>
        <p:spPr>
          <a:xfrm>
            <a:off x="472326" y="1906451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pic>
        <p:nvPicPr>
          <p:cNvPr id="2073" name="Google Shape;2073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4475" y="2082525"/>
            <a:ext cx="387000" cy="303440"/>
          </a:xfrm>
          <a:prstGeom prst="rect">
            <a:avLst/>
          </a:prstGeom>
          <a:noFill/>
          <a:ln>
            <a:noFill/>
          </a:ln>
        </p:spPr>
      </p:pic>
      <p:sp>
        <p:nvSpPr>
          <p:cNvPr id="2074" name="Google Shape;2074;p114"/>
          <p:cNvSpPr txBox="1"/>
          <p:nvPr/>
        </p:nvSpPr>
        <p:spPr>
          <a:xfrm>
            <a:off x="580650" y="2250625"/>
            <a:ext cx="54093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FFFFFF"/>
                </a:solidFill>
              </a:rPr>
              <a:t>simple double gaussian fit performed for the phasogram       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075" name="Google Shape;2075;p114"/>
          <p:cNvSpPr/>
          <p:nvPr/>
        </p:nvSpPr>
        <p:spPr>
          <a:xfrm>
            <a:off x="459301" y="2404826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pic>
        <p:nvPicPr>
          <p:cNvPr id="2076" name="Google Shape;2076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6450" y="2268300"/>
            <a:ext cx="387000" cy="303440"/>
          </a:xfrm>
          <a:prstGeom prst="rect">
            <a:avLst/>
          </a:prstGeom>
          <a:noFill/>
          <a:ln>
            <a:noFill/>
          </a:ln>
        </p:spPr>
      </p:pic>
      <p:sp>
        <p:nvSpPr>
          <p:cNvPr id="2077" name="Google Shape;2077;p114"/>
          <p:cNvSpPr txBox="1"/>
          <p:nvPr/>
        </p:nvSpPr>
        <p:spPr>
          <a:xfrm>
            <a:off x="580650" y="2631750"/>
            <a:ext cx="45564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</a:rPr>
              <a:t>estimation of the LIV constraints (in progress) </a:t>
            </a:r>
            <a:endParaRPr sz="1500">
              <a:solidFill>
                <a:srgbClr val="FFFFFF"/>
              </a:solidFill>
            </a:endParaRPr>
          </a:p>
        </p:txBody>
      </p:sp>
      <p:sp>
        <p:nvSpPr>
          <p:cNvPr id="2078" name="Google Shape;2078;p114"/>
          <p:cNvSpPr/>
          <p:nvPr/>
        </p:nvSpPr>
        <p:spPr>
          <a:xfrm>
            <a:off x="459301" y="2716001"/>
            <a:ext cx="135300" cy="13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82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p115"/>
          <p:cNvSpPr txBox="1"/>
          <p:nvPr/>
        </p:nvSpPr>
        <p:spPr>
          <a:xfrm>
            <a:off x="74575" y="71225"/>
            <a:ext cx="57633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4700">
                <a:solidFill>
                  <a:schemeClr val="lt1"/>
                </a:solidFill>
              </a:rPr>
              <a:t>Sensitivities used      </a:t>
            </a:r>
            <a:r>
              <a:rPr lang="fr" sz="3900">
                <a:solidFill>
                  <a:schemeClr val="lt1"/>
                </a:solidFill>
              </a:rPr>
              <a:t> </a:t>
            </a:r>
            <a:endParaRPr sz="3900">
              <a:solidFill>
                <a:schemeClr val="lt1"/>
              </a:solidFill>
            </a:endParaRPr>
          </a:p>
        </p:txBody>
      </p:sp>
      <p:pic>
        <p:nvPicPr>
          <p:cNvPr id="2084" name="Google Shape;2084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7425" y="1718000"/>
            <a:ext cx="1536151" cy="150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5" name="Google Shape;2085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4800" y="1904713"/>
            <a:ext cx="946350" cy="946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6" name="Google Shape;2086;p115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087" name="Google Shape;2087;p115"/>
          <p:cNvSpPr txBox="1"/>
          <p:nvPr/>
        </p:nvSpPr>
        <p:spPr>
          <a:xfrm>
            <a:off x="939900" y="2612663"/>
            <a:ext cx="1064100" cy="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lt1"/>
                </a:solidFill>
              </a:rPr>
              <a:t>lstchain</a:t>
            </a:r>
            <a:r>
              <a:rPr lang="fr" sz="1800">
                <a:solidFill>
                  <a:schemeClr val="lt1"/>
                </a:solidFill>
              </a:rPr>
              <a:t>    </a:t>
            </a:r>
            <a:r>
              <a:rPr b="1" lang="fr" sz="3400">
                <a:solidFill>
                  <a:schemeClr val="lt1"/>
                </a:solidFill>
              </a:rPr>
              <a:t>    </a:t>
            </a:r>
            <a:r>
              <a:rPr b="1" lang="fr" sz="2600">
                <a:solidFill>
                  <a:schemeClr val="lt1"/>
                </a:solidFill>
              </a:rPr>
              <a:t> </a:t>
            </a:r>
            <a:endParaRPr b="1" sz="2600">
              <a:solidFill>
                <a:schemeClr val="lt1"/>
              </a:solidFill>
            </a:endParaRPr>
          </a:p>
        </p:txBody>
      </p:sp>
      <p:sp>
        <p:nvSpPr>
          <p:cNvPr id="2088" name="Google Shape;2088;p115"/>
          <p:cNvSpPr txBox="1"/>
          <p:nvPr/>
        </p:nvSpPr>
        <p:spPr>
          <a:xfrm>
            <a:off x="6052475" y="2586438"/>
            <a:ext cx="1587600" cy="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lt1"/>
                </a:solidFill>
              </a:rPr>
              <a:t>gammalearn</a:t>
            </a:r>
            <a:r>
              <a:rPr b="1" lang="fr" sz="1800">
                <a:solidFill>
                  <a:schemeClr val="lt1"/>
                </a:solidFill>
              </a:rPr>
              <a:t>    </a:t>
            </a:r>
            <a:r>
              <a:rPr b="1" lang="fr" sz="3400">
                <a:solidFill>
                  <a:schemeClr val="lt1"/>
                </a:solidFill>
              </a:rPr>
              <a:t>    </a:t>
            </a:r>
            <a:r>
              <a:rPr b="1" lang="fr" sz="2600">
                <a:solidFill>
                  <a:schemeClr val="lt1"/>
                </a:solidFill>
              </a:rPr>
              <a:t> </a:t>
            </a:r>
            <a:endParaRPr b="1" sz="2600">
              <a:solidFill>
                <a:schemeClr val="lt1"/>
              </a:solidFill>
            </a:endParaRPr>
          </a:p>
        </p:txBody>
      </p:sp>
      <p:sp>
        <p:nvSpPr>
          <p:cNvPr id="2089" name="Google Shape;2089;p115"/>
          <p:cNvSpPr/>
          <p:nvPr/>
        </p:nvSpPr>
        <p:spPr>
          <a:xfrm>
            <a:off x="173688" y="3602938"/>
            <a:ext cx="156000" cy="1542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2090" name="Google Shape;2090;p115"/>
          <p:cNvSpPr txBox="1"/>
          <p:nvPr/>
        </p:nvSpPr>
        <p:spPr>
          <a:xfrm>
            <a:off x="305988" y="3415475"/>
            <a:ext cx="3036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Based on a random forest </a:t>
            </a:r>
            <a:r>
              <a:rPr lang="fr" sz="1800">
                <a:solidFill>
                  <a:schemeClr val="lt1"/>
                </a:solidFill>
              </a:rPr>
              <a:t>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091" name="Google Shape;2091;p115"/>
          <p:cNvSpPr/>
          <p:nvPr/>
        </p:nvSpPr>
        <p:spPr>
          <a:xfrm>
            <a:off x="5427438" y="3602938"/>
            <a:ext cx="156000" cy="1542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2092" name="Google Shape;2092;p115"/>
          <p:cNvSpPr txBox="1"/>
          <p:nvPr/>
        </p:nvSpPr>
        <p:spPr>
          <a:xfrm>
            <a:off x="5583438" y="3415475"/>
            <a:ext cx="3036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Based on deep learning 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093" name="Google Shape;2093;p115"/>
          <p:cNvSpPr txBox="1"/>
          <p:nvPr/>
        </p:nvSpPr>
        <p:spPr>
          <a:xfrm>
            <a:off x="2143175" y="1934300"/>
            <a:ext cx="37830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lt1"/>
                </a:solidFill>
              </a:rPr>
              <a:t>New method of reconstruction ! </a:t>
            </a:r>
            <a:r>
              <a:rPr b="1" lang="fr" sz="1800">
                <a:solidFill>
                  <a:schemeClr val="lt1"/>
                </a:solidFill>
              </a:rPr>
              <a:t>    </a:t>
            </a:r>
            <a:r>
              <a:rPr b="1" lang="fr" sz="3400">
                <a:solidFill>
                  <a:schemeClr val="lt1"/>
                </a:solidFill>
              </a:rPr>
              <a:t>    </a:t>
            </a:r>
            <a:r>
              <a:rPr b="1" lang="fr" sz="2600">
                <a:solidFill>
                  <a:schemeClr val="lt1"/>
                </a:solidFill>
              </a:rPr>
              <a:t> </a:t>
            </a:r>
            <a:endParaRPr b="1" sz="2600">
              <a:solidFill>
                <a:schemeClr val="lt1"/>
              </a:solidFill>
            </a:endParaRPr>
          </a:p>
        </p:txBody>
      </p:sp>
      <p:cxnSp>
        <p:nvCxnSpPr>
          <p:cNvPr id="2094" name="Google Shape;2094;p115"/>
          <p:cNvCxnSpPr/>
          <p:nvPr/>
        </p:nvCxnSpPr>
        <p:spPr>
          <a:xfrm>
            <a:off x="173688" y="4430175"/>
            <a:ext cx="635400" cy="36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95" name="Google Shape;2095;p115"/>
          <p:cNvSpPr txBox="1"/>
          <p:nvPr/>
        </p:nvSpPr>
        <p:spPr>
          <a:xfrm>
            <a:off x="765863" y="4002825"/>
            <a:ext cx="75567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lt1"/>
                </a:solidFill>
              </a:rPr>
              <a:t>A significant </a:t>
            </a:r>
            <a:r>
              <a:rPr b="1" lang="fr" sz="1600">
                <a:solidFill>
                  <a:schemeClr val="lt1"/>
                </a:solidFill>
              </a:rPr>
              <a:t>improvement</a:t>
            </a:r>
            <a:r>
              <a:rPr b="1" lang="fr" sz="1600">
                <a:solidFill>
                  <a:schemeClr val="lt1"/>
                </a:solidFill>
              </a:rPr>
              <a:t> in LST sensitivity at low energy ( ≈ tens of GeV) ! </a:t>
            </a:r>
            <a:r>
              <a:rPr b="1" lang="fr" sz="1600">
                <a:solidFill>
                  <a:schemeClr val="lt1"/>
                </a:solidFill>
              </a:rPr>
              <a:t>     </a:t>
            </a:r>
            <a:r>
              <a:rPr b="1" lang="fr" sz="3200">
                <a:solidFill>
                  <a:schemeClr val="lt1"/>
                </a:solidFill>
              </a:rPr>
              <a:t>    </a:t>
            </a:r>
            <a:r>
              <a:rPr b="1" lang="fr" sz="2400">
                <a:solidFill>
                  <a:schemeClr val="lt1"/>
                </a:solidFill>
              </a:rPr>
              <a:t> </a:t>
            </a:r>
            <a:endParaRPr b="1" sz="2400">
              <a:solidFill>
                <a:schemeClr val="lt1"/>
              </a:solidFill>
            </a:endParaRPr>
          </a:p>
        </p:txBody>
      </p:sp>
      <p:pic>
        <p:nvPicPr>
          <p:cNvPr id="2096" name="Google Shape;2096;p1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22275" y="2586450"/>
            <a:ext cx="635400" cy="317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7" name="Google Shape;2097;p115"/>
          <p:cNvCxnSpPr/>
          <p:nvPr/>
        </p:nvCxnSpPr>
        <p:spPr>
          <a:xfrm flipH="1" rot="10800000">
            <a:off x="3229400" y="2793363"/>
            <a:ext cx="1162500" cy="7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0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2" name="Google Shape;2102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850" y="956275"/>
            <a:ext cx="5399765" cy="283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3" name="Google Shape;2103;p116"/>
          <p:cNvSpPr txBox="1"/>
          <p:nvPr>
            <p:ph idx="12" type="sldNum"/>
          </p:nvPr>
        </p:nvSpPr>
        <p:spPr>
          <a:xfrm>
            <a:off x="8411100" y="4663225"/>
            <a:ext cx="624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104" name="Google Shape;2104;p116"/>
          <p:cNvSpPr txBox="1"/>
          <p:nvPr/>
        </p:nvSpPr>
        <p:spPr>
          <a:xfrm>
            <a:off x="-286450" y="30375"/>
            <a:ext cx="4101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lt1"/>
                </a:solidFill>
              </a:rPr>
              <a:t>Current state of the art  </a:t>
            </a:r>
            <a:r>
              <a:rPr lang="fr" sz="1700">
                <a:solidFill>
                  <a:schemeClr val="lt1"/>
                </a:solidFill>
              </a:rPr>
              <a:t> </a:t>
            </a:r>
            <a:endParaRPr sz="700"/>
          </a:p>
        </p:txBody>
      </p:sp>
      <p:sp>
        <p:nvSpPr>
          <p:cNvPr id="2105" name="Google Shape;2105;p116"/>
          <p:cNvSpPr txBox="1"/>
          <p:nvPr/>
        </p:nvSpPr>
        <p:spPr>
          <a:xfrm rot="-2447133">
            <a:off x="4198220" y="2363775"/>
            <a:ext cx="941017" cy="547513"/>
          </a:xfrm>
          <a:prstGeom prst="rect">
            <a:avLst/>
          </a:prstGeom>
          <a:noFill/>
          <a:ln>
            <a:noFill/>
          </a:ln>
        </p:spPr>
        <p:txBody>
          <a:bodyPr anchorCtr="0" anchor="t" bIns="101650" lIns="101650" spcFirstLastPara="1" rIns="101650" wrap="square" tIns="1016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45">
                <a:solidFill>
                  <a:schemeClr val="lt1"/>
                </a:solidFill>
              </a:rPr>
              <a:t> Crab</a:t>
            </a:r>
            <a:r>
              <a:rPr b="1" lang="fr" sz="2001">
                <a:solidFill>
                  <a:schemeClr val="lt1"/>
                </a:solidFill>
              </a:rPr>
              <a:t> </a:t>
            </a:r>
            <a:r>
              <a:rPr b="1" lang="fr" sz="2223">
                <a:solidFill>
                  <a:schemeClr val="lt1"/>
                </a:solidFill>
              </a:rPr>
              <a:t>  </a:t>
            </a:r>
            <a:r>
              <a:rPr b="1" lang="fr" sz="1334">
                <a:solidFill>
                  <a:schemeClr val="lt1"/>
                </a:solidFill>
              </a:rPr>
              <a:t>   </a:t>
            </a:r>
            <a:r>
              <a:rPr b="1" lang="fr" sz="1445">
                <a:solidFill>
                  <a:schemeClr val="lt1"/>
                </a:solidFill>
              </a:rPr>
              <a:t> </a:t>
            </a:r>
            <a:endParaRPr b="1" sz="111">
              <a:solidFill>
                <a:schemeClr val="lt1"/>
              </a:solidFill>
            </a:endParaRPr>
          </a:p>
        </p:txBody>
      </p:sp>
      <p:sp>
        <p:nvSpPr>
          <p:cNvPr id="2106" name="Google Shape;2106;p116"/>
          <p:cNvSpPr txBox="1"/>
          <p:nvPr/>
        </p:nvSpPr>
        <p:spPr>
          <a:xfrm rot="-2296829">
            <a:off x="3708970" y="2308044"/>
            <a:ext cx="1394162" cy="479307"/>
          </a:xfrm>
          <a:prstGeom prst="rect">
            <a:avLst/>
          </a:prstGeom>
          <a:noFill/>
          <a:ln>
            <a:noFill/>
          </a:ln>
        </p:spPr>
        <p:txBody>
          <a:bodyPr anchorCtr="0" anchor="t" bIns="101650" lIns="101650" spcFirstLastPara="1" rIns="101650" wrap="square" tIns="1016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56">
                <a:solidFill>
                  <a:schemeClr val="lt1"/>
                </a:solidFill>
              </a:rPr>
              <a:t> </a:t>
            </a:r>
            <a:r>
              <a:rPr b="1" lang="fr" sz="1445">
                <a:solidFill>
                  <a:schemeClr val="lt1"/>
                </a:solidFill>
              </a:rPr>
              <a:t>Geminga</a:t>
            </a:r>
            <a:r>
              <a:rPr b="1" lang="fr" sz="1556">
                <a:solidFill>
                  <a:schemeClr val="lt1"/>
                </a:solidFill>
              </a:rPr>
              <a:t> </a:t>
            </a:r>
            <a:r>
              <a:rPr b="1" lang="fr" sz="1779">
                <a:solidFill>
                  <a:schemeClr val="lt1"/>
                </a:solidFill>
              </a:rPr>
              <a:t>  </a:t>
            </a:r>
            <a:r>
              <a:rPr b="1" lang="fr" sz="889">
                <a:solidFill>
                  <a:schemeClr val="lt1"/>
                </a:solidFill>
              </a:rPr>
              <a:t>   </a:t>
            </a:r>
            <a:r>
              <a:rPr b="1" lang="fr" sz="1001">
                <a:solidFill>
                  <a:schemeClr val="lt1"/>
                </a:solidFill>
              </a:rPr>
              <a:t> </a:t>
            </a:r>
            <a:endParaRPr b="1" sz="111"/>
          </a:p>
        </p:txBody>
      </p:sp>
      <p:sp>
        <p:nvSpPr>
          <p:cNvPr id="2107" name="Google Shape;2107;p116"/>
          <p:cNvSpPr txBox="1"/>
          <p:nvPr/>
        </p:nvSpPr>
        <p:spPr>
          <a:xfrm rot="-2698780">
            <a:off x="2012147" y="2539652"/>
            <a:ext cx="1195576" cy="410688"/>
          </a:xfrm>
          <a:prstGeom prst="rect">
            <a:avLst/>
          </a:prstGeom>
          <a:noFill/>
          <a:ln>
            <a:noFill/>
          </a:ln>
        </p:spPr>
        <p:txBody>
          <a:bodyPr anchorCtr="0" anchor="t" bIns="101650" lIns="101650" spcFirstLastPara="1" rIns="101650" wrap="square" tIns="1016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34">
                <a:solidFill>
                  <a:schemeClr val="lt1"/>
                </a:solidFill>
              </a:rPr>
              <a:t>J1709-4429</a:t>
            </a:r>
            <a:endParaRPr b="1" sz="111"/>
          </a:p>
        </p:txBody>
      </p:sp>
      <p:sp>
        <p:nvSpPr>
          <p:cNvPr id="2108" name="Google Shape;2108;p116"/>
          <p:cNvSpPr txBox="1"/>
          <p:nvPr/>
        </p:nvSpPr>
        <p:spPr>
          <a:xfrm rot="-2115382">
            <a:off x="3458391" y="2316507"/>
            <a:ext cx="617945" cy="426169"/>
          </a:xfrm>
          <a:prstGeom prst="rect">
            <a:avLst/>
          </a:prstGeom>
          <a:noFill/>
          <a:ln>
            <a:noFill/>
          </a:ln>
        </p:spPr>
        <p:txBody>
          <a:bodyPr anchorCtr="0" anchor="t" bIns="101650" lIns="101650" spcFirstLastPara="1" rIns="101650" wrap="square" tIns="1016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34">
                <a:solidFill>
                  <a:schemeClr val="lt1"/>
                </a:solidFill>
              </a:rPr>
              <a:t>Vela</a:t>
            </a:r>
            <a:endParaRPr b="1" sz="211"/>
          </a:p>
        </p:txBody>
      </p:sp>
      <p:sp>
        <p:nvSpPr>
          <p:cNvPr id="2109" name="Google Shape;2109;p116"/>
          <p:cNvSpPr txBox="1"/>
          <p:nvPr/>
        </p:nvSpPr>
        <p:spPr>
          <a:xfrm>
            <a:off x="5907325" y="773500"/>
            <a:ext cx="324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</a:rPr>
              <a:t>4 pulsars detected by the IACTs (HESS, LST, VERITAS, MAGIC) </a:t>
            </a:r>
            <a:r>
              <a:rPr lang="fr" sz="600">
                <a:solidFill>
                  <a:schemeClr val="lt1"/>
                </a:solidFill>
              </a:rPr>
              <a:t> </a:t>
            </a:r>
            <a:endParaRPr sz="200"/>
          </a:p>
        </p:txBody>
      </p:sp>
      <p:sp>
        <p:nvSpPr>
          <p:cNvPr id="2110" name="Google Shape;2110;p116"/>
          <p:cNvSpPr txBox="1"/>
          <p:nvPr/>
        </p:nvSpPr>
        <p:spPr>
          <a:xfrm>
            <a:off x="5907325" y="2175600"/>
            <a:ext cx="3453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</a:rPr>
              <a:t>LIV application only for the Crab and Vela among pulsars  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</a:rPr>
              <a:t>(https://iopscience.iop.org/article/10.3847/1538-4357/ac5048/pdf )</a:t>
            </a:r>
            <a:endParaRPr sz="100"/>
          </a:p>
        </p:txBody>
      </p:sp>
      <p:sp>
        <p:nvSpPr>
          <p:cNvPr id="2111" name="Google Shape;2111;p116"/>
          <p:cNvSpPr txBox="1"/>
          <p:nvPr/>
        </p:nvSpPr>
        <p:spPr>
          <a:xfrm rot="993">
            <a:off x="3753202" y="3313038"/>
            <a:ext cx="20766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650" lIns="101650" spcFirstLastPara="1" rIns="101650" wrap="square" tIns="1016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34">
                <a:solidFill>
                  <a:srgbClr val="C27BA0"/>
                </a:solidFill>
              </a:rPr>
              <a:t>Southern hemisphere</a:t>
            </a:r>
            <a:endParaRPr b="1" sz="111">
              <a:solidFill>
                <a:srgbClr val="C27BA0"/>
              </a:solidFill>
            </a:endParaRPr>
          </a:p>
        </p:txBody>
      </p:sp>
      <p:sp>
        <p:nvSpPr>
          <p:cNvPr id="2112" name="Google Shape;2112;p116"/>
          <p:cNvSpPr txBox="1"/>
          <p:nvPr/>
        </p:nvSpPr>
        <p:spPr>
          <a:xfrm rot="993">
            <a:off x="255877" y="860638"/>
            <a:ext cx="20766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650" lIns="101650" spcFirstLastPara="1" rIns="101650" wrap="square" tIns="1016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34">
                <a:solidFill>
                  <a:srgbClr val="9FC5E8"/>
                </a:solidFill>
              </a:rPr>
              <a:t>Northern hemisphere</a:t>
            </a:r>
            <a:endParaRPr b="1" sz="111">
              <a:solidFill>
                <a:srgbClr val="9FC5E8"/>
              </a:solidFill>
            </a:endParaRPr>
          </a:p>
        </p:txBody>
      </p:sp>
      <p:cxnSp>
        <p:nvCxnSpPr>
          <p:cNvPr id="2113" name="Google Shape;2113;p116"/>
          <p:cNvCxnSpPr/>
          <p:nvPr/>
        </p:nvCxnSpPr>
        <p:spPr>
          <a:xfrm flipH="1">
            <a:off x="3253075" y="1035200"/>
            <a:ext cx="2422200" cy="1152600"/>
          </a:xfrm>
          <a:prstGeom prst="straightConnector1">
            <a:avLst/>
          </a:prstGeom>
          <a:noFill/>
          <a:ln cap="flat" cmpd="sng" w="233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14" name="Google Shape;2114;p116"/>
          <p:cNvCxnSpPr/>
          <p:nvPr/>
        </p:nvCxnSpPr>
        <p:spPr>
          <a:xfrm flipH="1">
            <a:off x="4132400" y="1054725"/>
            <a:ext cx="1497300" cy="1191600"/>
          </a:xfrm>
          <a:prstGeom prst="straightConnector1">
            <a:avLst/>
          </a:prstGeom>
          <a:noFill/>
          <a:ln cap="flat" cmpd="sng" w="233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15" name="Google Shape;2115;p116"/>
          <p:cNvCxnSpPr/>
          <p:nvPr/>
        </p:nvCxnSpPr>
        <p:spPr>
          <a:xfrm flipH="1">
            <a:off x="4961875" y="1035200"/>
            <a:ext cx="713400" cy="1112700"/>
          </a:xfrm>
          <a:prstGeom prst="straightConnector1">
            <a:avLst/>
          </a:prstGeom>
          <a:noFill/>
          <a:ln cap="flat" cmpd="sng" w="233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16" name="Google Shape;2116;p116"/>
          <p:cNvCxnSpPr/>
          <p:nvPr/>
        </p:nvCxnSpPr>
        <p:spPr>
          <a:xfrm flipH="1">
            <a:off x="5043850" y="1054725"/>
            <a:ext cx="624900" cy="1289100"/>
          </a:xfrm>
          <a:prstGeom prst="straightConnector1">
            <a:avLst/>
          </a:prstGeom>
          <a:noFill/>
          <a:ln cap="flat" cmpd="sng" w="233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17" name="Google Shape;2117;p116"/>
          <p:cNvSpPr txBox="1"/>
          <p:nvPr/>
        </p:nvSpPr>
        <p:spPr>
          <a:xfrm>
            <a:off x="1821300" y="4218350"/>
            <a:ext cx="5843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What are the best pulsar candidates to detect with CTAO ? </a:t>
            </a:r>
            <a:endParaRPr sz="100"/>
          </a:p>
        </p:txBody>
      </p:sp>
      <p:sp>
        <p:nvSpPr>
          <p:cNvPr id="2118" name="Google Shape;2118;p116"/>
          <p:cNvSpPr txBox="1"/>
          <p:nvPr/>
        </p:nvSpPr>
        <p:spPr>
          <a:xfrm>
            <a:off x="1821300" y="4586325"/>
            <a:ext cx="4585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What are the best pulsar candidates to probe LIV ? </a:t>
            </a:r>
            <a:endParaRPr sz="100"/>
          </a:p>
        </p:txBody>
      </p:sp>
      <p:sp>
        <p:nvSpPr>
          <p:cNvPr id="2119" name="Google Shape;2119;p116"/>
          <p:cNvSpPr txBox="1"/>
          <p:nvPr/>
        </p:nvSpPr>
        <p:spPr>
          <a:xfrm>
            <a:off x="172625" y="3960850"/>
            <a:ext cx="1246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Next steps  :  </a:t>
            </a:r>
            <a:endParaRPr/>
          </a:p>
        </p:txBody>
      </p:sp>
      <p:sp>
        <p:nvSpPr>
          <p:cNvPr id="2120" name="Google Shape;2120;p116"/>
          <p:cNvSpPr/>
          <p:nvPr/>
        </p:nvSpPr>
        <p:spPr>
          <a:xfrm>
            <a:off x="5713300" y="900525"/>
            <a:ext cx="156000" cy="1542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2121" name="Google Shape;2121;p116"/>
          <p:cNvSpPr/>
          <p:nvPr/>
        </p:nvSpPr>
        <p:spPr>
          <a:xfrm>
            <a:off x="5675275" y="2294075"/>
            <a:ext cx="156000" cy="1542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cxnSp>
        <p:nvCxnSpPr>
          <p:cNvPr id="2122" name="Google Shape;2122;p116"/>
          <p:cNvCxnSpPr>
            <a:endCxn id="2117" idx="1"/>
          </p:cNvCxnSpPr>
          <p:nvPr/>
        </p:nvCxnSpPr>
        <p:spPr>
          <a:xfrm flipH="1" rot="10800000">
            <a:off x="1479600" y="4426100"/>
            <a:ext cx="341700" cy="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23" name="Google Shape;2123;p116"/>
          <p:cNvCxnSpPr/>
          <p:nvPr/>
        </p:nvCxnSpPr>
        <p:spPr>
          <a:xfrm flipH="1" rot="10800000">
            <a:off x="1479600" y="4793625"/>
            <a:ext cx="341700" cy="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24" name="Google Shape;2124;p116"/>
          <p:cNvCxnSpPr/>
          <p:nvPr/>
        </p:nvCxnSpPr>
        <p:spPr>
          <a:xfrm>
            <a:off x="130200" y="4297100"/>
            <a:ext cx="840000" cy="12900"/>
          </a:xfrm>
          <a:prstGeom prst="straightConnector1">
            <a:avLst/>
          </a:prstGeom>
          <a:noFill/>
          <a:ln cap="flat" cmpd="sng" w="28575">
            <a:solidFill>
              <a:srgbClr val="47AEE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25" name="Google Shape;2125;p116"/>
          <p:cNvSpPr/>
          <p:nvPr/>
        </p:nvSpPr>
        <p:spPr>
          <a:xfrm>
            <a:off x="2909825" y="2312013"/>
            <a:ext cx="124200" cy="12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2126" name="Google Shape;2126;p116"/>
          <p:cNvSpPr/>
          <p:nvPr/>
        </p:nvSpPr>
        <p:spPr>
          <a:xfrm>
            <a:off x="3932650" y="2312000"/>
            <a:ext cx="124200" cy="12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2127" name="Google Shape;2127;p116"/>
          <p:cNvSpPr/>
          <p:nvPr/>
        </p:nvSpPr>
        <p:spPr>
          <a:xfrm>
            <a:off x="4811525" y="2187788"/>
            <a:ext cx="124200" cy="12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2128" name="Google Shape;2128;p116"/>
          <p:cNvSpPr/>
          <p:nvPr/>
        </p:nvSpPr>
        <p:spPr>
          <a:xfrm>
            <a:off x="4935725" y="2378563"/>
            <a:ext cx="124200" cy="12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2129" name="Google Shape;2129;p116"/>
          <p:cNvSpPr txBox="1"/>
          <p:nvPr/>
        </p:nvSpPr>
        <p:spPr>
          <a:xfrm>
            <a:off x="5869300" y="1511475"/>
            <a:ext cx="3582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chemeClr val="lt1"/>
                </a:solidFill>
              </a:rPr>
              <a:t>No millisecond pulsars have been detected yet by the IACTs</a:t>
            </a:r>
            <a:endParaRPr sz="100"/>
          </a:p>
        </p:txBody>
      </p:sp>
      <p:sp>
        <p:nvSpPr>
          <p:cNvPr id="2130" name="Google Shape;2130;p116"/>
          <p:cNvSpPr/>
          <p:nvPr/>
        </p:nvSpPr>
        <p:spPr>
          <a:xfrm>
            <a:off x="5713300" y="1626688"/>
            <a:ext cx="156000" cy="1542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2131" name="Google Shape;2131;p116"/>
          <p:cNvSpPr/>
          <p:nvPr/>
        </p:nvSpPr>
        <p:spPr>
          <a:xfrm>
            <a:off x="1419425" y="4588525"/>
            <a:ext cx="5577900" cy="393600"/>
          </a:xfrm>
          <a:prstGeom prst="rect">
            <a:avLst/>
          </a:prstGeom>
          <a:noFill/>
          <a:ln cap="flat" cmpd="sng" w="28575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4"/>
          <p:cNvSpPr txBox="1"/>
          <p:nvPr/>
        </p:nvSpPr>
        <p:spPr>
          <a:xfrm>
            <a:off x="661975" y="236950"/>
            <a:ext cx="7686600" cy="9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chemeClr val="lt1"/>
                </a:solidFill>
              </a:rPr>
              <a:t>Gamma-Ray Pulsars as probes for Lorentz</a:t>
            </a:r>
            <a:r>
              <a:rPr lang="fr" sz="2600">
                <a:solidFill>
                  <a:srgbClr val="47AEEA"/>
                </a:solidFill>
              </a:rPr>
              <a:t> </a:t>
            </a:r>
            <a:r>
              <a:rPr lang="fr" sz="2600">
                <a:solidFill>
                  <a:schemeClr val="lt1"/>
                </a:solidFill>
              </a:rPr>
              <a:t>Invariance Violation with </a:t>
            </a:r>
            <a:r>
              <a:rPr lang="fr" sz="2600">
                <a:solidFill>
                  <a:schemeClr val="lt1"/>
                </a:solidFill>
              </a:rPr>
              <a:t>CTAO</a:t>
            </a:r>
            <a:r>
              <a:rPr lang="fr" sz="3700">
                <a:solidFill>
                  <a:schemeClr val="lt1"/>
                </a:solidFill>
              </a:rPr>
              <a:t>  </a:t>
            </a:r>
            <a:endParaRPr sz="3700">
              <a:solidFill>
                <a:schemeClr val="lt1"/>
              </a:solidFill>
            </a:endParaRPr>
          </a:p>
        </p:txBody>
      </p:sp>
      <p:sp>
        <p:nvSpPr>
          <p:cNvPr id="316" name="Google Shape;316;p54"/>
          <p:cNvSpPr txBox="1"/>
          <p:nvPr>
            <p:ph idx="12" type="sldNum"/>
          </p:nvPr>
        </p:nvSpPr>
        <p:spPr>
          <a:xfrm>
            <a:off x="4828450" y="4844150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17" name="Google Shape;31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">
            <a:off x="3759100" y="3013304"/>
            <a:ext cx="1498000" cy="1464792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54"/>
          <p:cNvSpPr txBox="1"/>
          <p:nvPr/>
        </p:nvSpPr>
        <p:spPr>
          <a:xfrm>
            <a:off x="2900100" y="4115825"/>
            <a:ext cx="3343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 Pulsars and millisecond pulsars  </a:t>
            </a:r>
            <a:r>
              <a:rPr lang="fr" sz="2000">
                <a:solidFill>
                  <a:schemeClr val="lt1"/>
                </a:solidFill>
              </a:rPr>
              <a:t>  </a:t>
            </a:r>
            <a:r>
              <a:rPr lang="fr" sz="1200">
                <a:solidFill>
                  <a:schemeClr val="lt1"/>
                </a:solidFill>
              </a:rPr>
              <a:t>   </a:t>
            </a:r>
            <a:r>
              <a:rPr lang="fr" sz="1300">
                <a:solidFill>
                  <a:schemeClr val="lt1"/>
                </a:solidFill>
              </a:rPr>
              <a:t> </a:t>
            </a:r>
            <a:endParaRPr sz="100"/>
          </a:p>
        </p:txBody>
      </p:sp>
      <p:sp>
        <p:nvSpPr>
          <p:cNvPr id="319" name="Google Shape;319;p54"/>
          <p:cNvSpPr txBox="1"/>
          <p:nvPr/>
        </p:nvSpPr>
        <p:spPr>
          <a:xfrm>
            <a:off x="0" y="2489888"/>
            <a:ext cx="347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 Lorentz Invariance Violation through time lag effect</a:t>
            </a:r>
            <a:r>
              <a:rPr lang="fr" sz="1200">
                <a:solidFill>
                  <a:schemeClr val="lt1"/>
                </a:solidFill>
              </a:rPr>
              <a:t> </a:t>
            </a:r>
            <a:r>
              <a:rPr lang="fr" sz="1300">
                <a:solidFill>
                  <a:schemeClr val="lt1"/>
                </a:solidFill>
              </a:rPr>
              <a:t> </a:t>
            </a:r>
            <a:endParaRPr sz="100"/>
          </a:p>
        </p:txBody>
      </p:sp>
      <p:pic>
        <p:nvPicPr>
          <p:cNvPr id="320" name="Google Shape;320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7800" y="1643625"/>
            <a:ext cx="875400" cy="87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54"/>
          <p:cNvSpPr/>
          <p:nvPr/>
        </p:nvSpPr>
        <p:spPr>
          <a:xfrm>
            <a:off x="1298875" y="276925"/>
            <a:ext cx="3183900" cy="526200"/>
          </a:xfrm>
          <a:prstGeom prst="rect">
            <a:avLst/>
          </a:prstGeom>
          <a:noFill/>
          <a:ln cap="flat" cmpd="sng" w="28575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35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136;p117"/>
          <p:cNvSpPr txBox="1"/>
          <p:nvPr>
            <p:ph idx="12" type="sldNum"/>
          </p:nvPr>
        </p:nvSpPr>
        <p:spPr>
          <a:xfrm>
            <a:off x="4828450" y="466322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5"/>
          <p:cNvSpPr/>
          <p:nvPr/>
        </p:nvSpPr>
        <p:spPr>
          <a:xfrm>
            <a:off x="89050" y="1644800"/>
            <a:ext cx="4081200" cy="3251400"/>
          </a:xfrm>
          <a:prstGeom prst="rect">
            <a:avLst/>
          </a:prstGeom>
          <a:noFill/>
          <a:ln cap="flat" cmpd="sng" w="28575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55"/>
          <p:cNvSpPr txBox="1"/>
          <p:nvPr>
            <p:ph idx="12" type="sldNum"/>
          </p:nvPr>
        </p:nvSpPr>
        <p:spPr>
          <a:xfrm>
            <a:off x="8626750" y="4663225"/>
            <a:ext cx="409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28" name="Google Shape;328;p55"/>
          <p:cNvSpPr txBox="1"/>
          <p:nvPr/>
        </p:nvSpPr>
        <p:spPr>
          <a:xfrm>
            <a:off x="824100" y="134425"/>
            <a:ext cx="1116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</a:rPr>
              <a:t> Pulsars  </a:t>
            </a:r>
            <a:r>
              <a:rPr lang="fr" sz="2000">
                <a:solidFill>
                  <a:schemeClr val="lt1"/>
                </a:solidFill>
              </a:rPr>
              <a:t>  </a:t>
            </a:r>
            <a:r>
              <a:rPr lang="fr" sz="1200">
                <a:solidFill>
                  <a:schemeClr val="lt1"/>
                </a:solidFill>
              </a:rPr>
              <a:t>   </a:t>
            </a:r>
            <a:r>
              <a:rPr lang="fr" sz="1300">
                <a:solidFill>
                  <a:schemeClr val="lt1"/>
                </a:solidFill>
              </a:rPr>
              <a:t> </a:t>
            </a:r>
            <a:endParaRPr sz="100"/>
          </a:p>
        </p:txBody>
      </p:sp>
      <p:pic>
        <p:nvPicPr>
          <p:cNvPr id="329" name="Google Shape;329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">
            <a:off x="-183600" y="-351671"/>
            <a:ext cx="1498000" cy="146479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55"/>
          <p:cNvSpPr txBox="1"/>
          <p:nvPr/>
        </p:nvSpPr>
        <p:spPr>
          <a:xfrm>
            <a:off x="267750" y="1134550"/>
            <a:ext cx="7681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Extremely dense ! (</a:t>
            </a:r>
            <a:r>
              <a:rPr lang="fr" sz="1500">
                <a:solidFill>
                  <a:schemeClr val="lt1"/>
                </a:solidFill>
              </a:rPr>
              <a:t>≈ a solar mass contained within a sphere with a diameter of 20 km</a:t>
            </a:r>
            <a:r>
              <a:rPr lang="fr" sz="1500">
                <a:solidFill>
                  <a:schemeClr val="lt1"/>
                </a:solidFill>
              </a:rPr>
              <a:t>)</a:t>
            </a:r>
            <a:endParaRPr baseline="30000" sz="1500">
              <a:solidFill>
                <a:schemeClr val="lt1"/>
              </a:solidFill>
            </a:endParaRPr>
          </a:p>
        </p:txBody>
      </p:sp>
      <p:sp>
        <p:nvSpPr>
          <p:cNvPr id="331" name="Google Shape;331;p55"/>
          <p:cNvSpPr txBox="1"/>
          <p:nvPr/>
        </p:nvSpPr>
        <p:spPr>
          <a:xfrm>
            <a:off x="202425" y="787775"/>
            <a:ext cx="3752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 Rapidly rotating neutron stars </a:t>
            </a:r>
            <a:r>
              <a:rPr lang="fr">
                <a:solidFill>
                  <a:schemeClr val="lt1"/>
                </a:solidFill>
              </a:rPr>
              <a:t> </a:t>
            </a:r>
            <a:endParaRPr/>
          </a:p>
        </p:txBody>
      </p:sp>
      <p:sp>
        <p:nvSpPr>
          <p:cNvPr id="332" name="Google Shape;332;p55"/>
          <p:cNvSpPr/>
          <p:nvPr/>
        </p:nvSpPr>
        <p:spPr>
          <a:xfrm>
            <a:off x="108450" y="1260550"/>
            <a:ext cx="159300" cy="1635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333" name="Google Shape;333;p55"/>
          <p:cNvSpPr/>
          <p:nvPr/>
        </p:nvSpPr>
        <p:spPr>
          <a:xfrm>
            <a:off x="108450" y="913775"/>
            <a:ext cx="159300" cy="1635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pic>
        <p:nvPicPr>
          <p:cNvPr id="334" name="Google Shape;334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600" y="2060300"/>
            <a:ext cx="3097723" cy="2323288"/>
          </a:xfrm>
          <a:prstGeom prst="rect">
            <a:avLst/>
          </a:prstGeom>
          <a:noFill/>
          <a:ln cap="flat" cmpd="sng" w="19050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5" name="Google Shape;335;p55"/>
          <p:cNvSpPr txBox="1"/>
          <p:nvPr/>
        </p:nvSpPr>
        <p:spPr>
          <a:xfrm>
            <a:off x="1263200" y="1644788"/>
            <a:ext cx="1164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Phasogram </a:t>
            </a:r>
            <a:r>
              <a:rPr lang="fr" sz="1500">
                <a:solidFill>
                  <a:schemeClr val="lt1"/>
                </a:solidFill>
              </a:rPr>
              <a:t> </a:t>
            </a:r>
            <a:r>
              <a:rPr lang="fr">
                <a:solidFill>
                  <a:schemeClr val="lt1"/>
                </a:solidFill>
              </a:rPr>
              <a:t> </a:t>
            </a:r>
            <a:endParaRPr/>
          </a:p>
        </p:txBody>
      </p:sp>
      <p:sp>
        <p:nvSpPr>
          <p:cNvPr id="336" name="Google Shape;336;p55"/>
          <p:cNvSpPr txBox="1"/>
          <p:nvPr/>
        </p:nvSpPr>
        <p:spPr>
          <a:xfrm>
            <a:off x="4944450" y="1571463"/>
            <a:ext cx="3480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Spectral energy distribution (SED)  </a:t>
            </a:r>
            <a:r>
              <a:rPr lang="fr" sz="1500">
                <a:solidFill>
                  <a:schemeClr val="lt1"/>
                </a:solidFill>
              </a:rPr>
              <a:t>  </a:t>
            </a:r>
            <a:r>
              <a:rPr lang="fr">
                <a:solidFill>
                  <a:schemeClr val="lt1"/>
                </a:solidFill>
              </a:rPr>
              <a:t> </a:t>
            </a:r>
            <a:endParaRPr/>
          </a:p>
        </p:txBody>
      </p:sp>
      <p:sp>
        <p:nvSpPr>
          <p:cNvPr id="337" name="Google Shape;337;p55"/>
          <p:cNvSpPr txBox="1"/>
          <p:nvPr/>
        </p:nvSpPr>
        <p:spPr>
          <a:xfrm>
            <a:off x="267750" y="4444675"/>
            <a:ext cx="404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 Generally the same pattern: P1, P2 and Bridge</a:t>
            </a:r>
            <a:endParaRPr baseline="30000">
              <a:solidFill>
                <a:schemeClr val="lt1"/>
              </a:solidFill>
            </a:endParaRPr>
          </a:p>
        </p:txBody>
      </p:sp>
      <p:sp>
        <p:nvSpPr>
          <p:cNvPr id="338" name="Google Shape;338;p55"/>
          <p:cNvSpPr/>
          <p:nvPr/>
        </p:nvSpPr>
        <p:spPr>
          <a:xfrm>
            <a:off x="172900" y="4563025"/>
            <a:ext cx="159300" cy="1635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339" name="Google Shape;339;p55"/>
          <p:cNvSpPr txBox="1"/>
          <p:nvPr/>
        </p:nvSpPr>
        <p:spPr>
          <a:xfrm>
            <a:off x="4469425" y="4436275"/>
            <a:ext cx="4353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</a:rPr>
              <a:t>The emission of the pulsar VS energy fitted by a specific model </a:t>
            </a:r>
            <a:endParaRPr baseline="30000">
              <a:solidFill>
                <a:schemeClr val="lt1"/>
              </a:solidFill>
            </a:endParaRPr>
          </a:p>
        </p:txBody>
      </p:sp>
      <p:sp>
        <p:nvSpPr>
          <p:cNvPr id="340" name="Google Shape;340;p55"/>
          <p:cNvSpPr/>
          <p:nvPr/>
        </p:nvSpPr>
        <p:spPr>
          <a:xfrm>
            <a:off x="4348075" y="4563025"/>
            <a:ext cx="159300" cy="1635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pic>
        <p:nvPicPr>
          <p:cNvPr id="341" name="Google Shape;341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86450" y="1953250"/>
            <a:ext cx="3170399" cy="2405199"/>
          </a:xfrm>
          <a:prstGeom prst="rect">
            <a:avLst/>
          </a:prstGeom>
          <a:noFill/>
          <a:ln cap="flat" cmpd="sng" w="19050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2" name="Google Shape;342;p55"/>
          <p:cNvSpPr txBox="1"/>
          <p:nvPr/>
        </p:nvSpPr>
        <p:spPr>
          <a:xfrm>
            <a:off x="4801150" y="4075800"/>
            <a:ext cx="190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800">
                <a:solidFill>
                  <a:schemeClr val="dk1"/>
                </a:solidFill>
              </a:rPr>
              <a:t>https://fermi.gsfc.nasa.gov/</a:t>
            </a:r>
            <a:endParaRPr b="1" baseline="30000" sz="800">
              <a:solidFill>
                <a:schemeClr val="dk1"/>
              </a:solidFill>
            </a:endParaRPr>
          </a:p>
        </p:txBody>
      </p:sp>
      <p:sp>
        <p:nvSpPr>
          <p:cNvPr id="343" name="Google Shape;343;p55"/>
          <p:cNvSpPr/>
          <p:nvPr/>
        </p:nvSpPr>
        <p:spPr>
          <a:xfrm>
            <a:off x="4316550" y="1598475"/>
            <a:ext cx="4081200" cy="3416100"/>
          </a:xfrm>
          <a:prstGeom prst="rect">
            <a:avLst/>
          </a:prstGeom>
          <a:noFill/>
          <a:ln cap="flat" cmpd="sng" w="28575">
            <a:solidFill>
              <a:srgbClr val="47AE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6"/>
          <p:cNvSpPr txBox="1"/>
          <p:nvPr/>
        </p:nvSpPr>
        <p:spPr>
          <a:xfrm>
            <a:off x="109075" y="63475"/>
            <a:ext cx="4538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lt1"/>
                </a:solidFill>
              </a:rPr>
              <a:t>Pulsars : good candidates for LIV</a:t>
            </a:r>
            <a:endParaRPr/>
          </a:p>
        </p:txBody>
      </p:sp>
      <p:pic>
        <p:nvPicPr>
          <p:cNvPr id="349" name="Google Shape;34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975" y="928275"/>
            <a:ext cx="609200" cy="6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6"/>
          <p:cNvSpPr txBox="1"/>
          <p:nvPr/>
        </p:nvSpPr>
        <p:spPr>
          <a:xfrm>
            <a:off x="918300" y="1059413"/>
            <a:ext cx="3685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Periodic nature of pulsar  :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51" name="Google Shape;351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988" y="2406512"/>
            <a:ext cx="778700" cy="761423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6"/>
          <p:cNvSpPr txBox="1"/>
          <p:nvPr/>
        </p:nvSpPr>
        <p:spPr>
          <a:xfrm>
            <a:off x="758938" y="2579463"/>
            <a:ext cx="4059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Galactic origin: 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353" name="Google Shape;353;p56"/>
          <p:cNvSpPr txBox="1"/>
          <p:nvPr/>
        </p:nvSpPr>
        <p:spPr>
          <a:xfrm>
            <a:off x="966950" y="1829975"/>
            <a:ext cx="3566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Data accumulation for a long time 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354" name="Google Shape;354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988" y="3801729"/>
            <a:ext cx="778700" cy="761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700" y="4124165"/>
            <a:ext cx="609201" cy="59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225" y="4031550"/>
            <a:ext cx="403725" cy="394769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56"/>
          <p:cNvSpPr txBox="1"/>
          <p:nvPr/>
        </p:nvSpPr>
        <p:spPr>
          <a:xfrm>
            <a:off x="1026950" y="3920925"/>
            <a:ext cx="3612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Combined pulsars analysis necessary to</a:t>
            </a:r>
            <a:r>
              <a:rPr lang="fr" sz="1700">
                <a:solidFill>
                  <a:schemeClr val="lt1"/>
                </a:solidFill>
              </a:rPr>
              <a:t> </a:t>
            </a:r>
            <a:r>
              <a:rPr lang="fr" sz="1500">
                <a:solidFill>
                  <a:schemeClr val="lt1"/>
                </a:solidFill>
              </a:rPr>
              <a:t>disentangle LIV (propagation effect)  from intrinsic effect</a:t>
            </a:r>
            <a:r>
              <a:rPr lang="fr" sz="1600">
                <a:solidFill>
                  <a:schemeClr val="lt1"/>
                </a:solidFill>
              </a:rPr>
              <a:t> 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58" name="Google Shape;358;p56"/>
          <p:cNvSpPr txBox="1"/>
          <p:nvPr>
            <p:ph idx="12" type="sldNum"/>
          </p:nvPr>
        </p:nvSpPr>
        <p:spPr>
          <a:xfrm>
            <a:off x="4893525" y="4754875"/>
            <a:ext cx="4207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59" name="Google Shape;359;p56"/>
          <p:cNvSpPr txBox="1"/>
          <p:nvPr/>
        </p:nvSpPr>
        <p:spPr>
          <a:xfrm>
            <a:off x="901625" y="1483200"/>
            <a:ext cx="3752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 Deterministic and almost stable variability</a:t>
            </a:r>
            <a:r>
              <a:rPr lang="fr">
                <a:solidFill>
                  <a:schemeClr val="lt1"/>
                </a:solidFill>
              </a:rPr>
              <a:t> </a:t>
            </a:r>
            <a:endParaRPr/>
          </a:p>
        </p:txBody>
      </p:sp>
      <p:sp>
        <p:nvSpPr>
          <p:cNvPr id="360" name="Google Shape;360;p56"/>
          <p:cNvSpPr/>
          <p:nvPr/>
        </p:nvSpPr>
        <p:spPr>
          <a:xfrm>
            <a:off x="807650" y="1955975"/>
            <a:ext cx="159300" cy="1635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361" name="Google Shape;361;p56"/>
          <p:cNvSpPr/>
          <p:nvPr/>
        </p:nvSpPr>
        <p:spPr>
          <a:xfrm>
            <a:off x="807650" y="1609200"/>
            <a:ext cx="159300" cy="1635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sp>
        <p:nvSpPr>
          <p:cNvPr id="362" name="Google Shape;362;p56"/>
          <p:cNvSpPr txBox="1"/>
          <p:nvPr/>
        </p:nvSpPr>
        <p:spPr>
          <a:xfrm>
            <a:off x="1026900" y="2994963"/>
            <a:ext cx="4313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1"/>
                </a:solidFill>
              </a:rPr>
              <a:t>A</a:t>
            </a:r>
            <a:r>
              <a:rPr lang="fr" sz="1500">
                <a:solidFill>
                  <a:schemeClr val="lt1"/>
                </a:solidFill>
              </a:rPr>
              <a:t>voids cosmological effect on the time lag propagation (better model independence)  </a:t>
            </a:r>
            <a:endParaRPr/>
          </a:p>
        </p:txBody>
      </p:sp>
      <p:sp>
        <p:nvSpPr>
          <p:cNvPr id="363" name="Google Shape;363;p56"/>
          <p:cNvSpPr/>
          <p:nvPr/>
        </p:nvSpPr>
        <p:spPr>
          <a:xfrm>
            <a:off x="818700" y="3122475"/>
            <a:ext cx="159300" cy="163500"/>
          </a:xfrm>
          <a:prstGeom prst="ellipse">
            <a:avLst/>
          </a:prstGeom>
          <a:solidFill>
            <a:srgbClr val="47AEEA"/>
          </a:solidFill>
          <a:ln>
            <a:noFill/>
          </a:ln>
        </p:spPr>
        <p:txBody>
          <a:bodyPr anchorCtr="0" anchor="ctr" bIns="145900" lIns="145900" spcFirstLastPara="1" rIns="145900" wrap="square" tIns="145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34"/>
          </a:p>
        </p:txBody>
      </p:sp>
      <p:pic>
        <p:nvPicPr>
          <p:cNvPr id="364" name="Google Shape;364;p56"/>
          <p:cNvPicPr preferRelativeResize="0"/>
          <p:nvPr/>
        </p:nvPicPr>
        <p:blipFill rotWithShape="1">
          <a:blip r:embed="rId6">
            <a:alphaModFix/>
          </a:blip>
          <a:srcRect b="0" l="2162" r="0" t="6393"/>
          <a:stretch/>
        </p:blipFill>
        <p:spPr>
          <a:xfrm>
            <a:off x="5428527" y="1609212"/>
            <a:ext cx="2859700" cy="2130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