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78" r:id="rId2"/>
    <p:sldId id="275" r:id="rId3"/>
    <p:sldId id="318" r:id="rId4"/>
    <p:sldId id="280" r:id="rId5"/>
    <p:sldId id="302" r:id="rId6"/>
    <p:sldId id="303" r:id="rId7"/>
    <p:sldId id="322" r:id="rId8"/>
    <p:sldId id="296" r:id="rId9"/>
    <p:sldId id="283" r:id="rId10"/>
    <p:sldId id="323" r:id="rId11"/>
    <p:sldId id="324" r:id="rId12"/>
    <p:sldId id="325" r:id="rId13"/>
    <p:sldId id="281" r:id="rId14"/>
    <p:sldId id="284" r:id="rId15"/>
    <p:sldId id="381" r:id="rId16"/>
    <p:sldId id="433" r:id="rId17"/>
    <p:sldId id="394" r:id="rId18"/>
    <p:sldId id="362" r:id="rId19"/>
    <p:sldId id="363" r:id="rId20"/>
    <p:sldId id="364" r:id="rId21"/>
    <p:sldId id="435" r:id="rId22"/>
    <p:sldId id="434" r:id="rId23"/>
    <p:sldId id="397" r:id="rId24"/>
    <p:sldId id="398" r:id="rId25"/>
    <p:sldId id="399" r:id="rId26"/>
    <p:sldId id="408" r:id="rId27"/>
    <p:sldId id="409" r:id="rId28"/>
    <p:sldId id="395" r:id="rId29"/>
    <p:sldId id="410" r:id="rId30"/>
    <p:sldId id="411" r:id="rId31"/>
    <p:sldId id="438" r:id="rId32"/>
    <p:sldId id="385" r:id="rId33"/>
    <p:sldId id="297" r:id="rId34"/>
    <p:sldId id="380" r:id="rId35"/>
    <p:sldId id="274" r:id="rId36"/>
    <p:sldId id="282" r:id="rId37"/>
    <p:sldId id="285" r:id="rId38"/>
    <p:sldId id="442" r:id="rId39"/>
    <p:sldId id="443" r:id="rId40"/>
    <p:sldId id="444" r:id="rId41"/>
    <p:sldId id="412" r:id="rId42"/>
    <p:sldId id="413" r:id="rId43"/>
    <p:sldId id="414" r:id="rId44"/>
    <p:sldId id="415" r:id="rId45"/>
    <p:sldId id="445" r:id="rId46"/>
    <p:sldId id="446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39" r:id="rId56"/>
    <p:sldId id="440" r:id="rId57"/>
    <p:sldId id="424" r:id="rId58"/>
    <p:sldId id="437" r:id="rId59"/>
    <p:sldId id="425" r:id="rId60"/>
    <p:sldId id="426" r:id="rId61"/>
    <p:sldId id="427" r:id="rId62"/>
    <p:sldId id="428" r:id="rId63"/>
    <p:sldId id="441" r:id="rId64"/>
    <p:sldId id="429" r:id="rId65"/>
    <p:sldId id="447" r:id="rId66"/>
    <p:sldId id="400" r:id="rId67"/>
    <p:sldId id="401" r:id="rId68"/>
    <p:sldId id="406" r:id="rId69"/>
    <p:sldId id="402" r:id="rId70"/>
    <p:sldId id="403" r:id="rId71"/>
    <p:sldId id="404" r:id="rId72"/>
    <p:sldId id="407" r:id="rId73"/>
    <p:sldId id="405" r:id="rId74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8"/>
    <p:restoredTop sz="94620"/>
  </p:normalViewPr>
  <p:slideViewPr>
    <p:cSldViewPr snapToGrid="0">
      <p:cViewPr varScale="1">
        <p:scale>
          <a:sx n="214" d="100"/>
          <a:sy n="214" d="100"/>
        </p:scale>
        <p:origin x="1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D2EF6-BF24-9246-BC75-0E5BF4C55188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667E1-2759-6842-85D9-73C2C58916F8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1414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13413-E262-3B4E-B309-D3FBB1F4E567}" type="slidenum">
              <a:rPr lang="en-FR" smtClean="0"/>
              <a:t>4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24900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67B23-C8AB-4336-34F9-F00282169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4B749-1554-B3E7-FB8F-68F6C8163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0206F-F529-6860-FA8D-6A89C3012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839B0-07A2-3F26-F602-AC703ACCF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58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94486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1CEF9-1859-D730-7E79-FAD45711D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535332-AE98-F0AE-1C4C-CAF899FD8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4531EF-71F0-7F49-4CFB-95E91B5C62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04B00-06D4-6673-B6D0-8F315265C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64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80954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9B5B-38C2-2494-FDC1-FA55971F1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F217D0-ADCD-C784-523D-D82B39C09D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B32F8-ECB3-563E-9AD3-3D699DCAD9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55D53-42B6-C289-1D1B-225E60A22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65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0258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1A14F-9050-87C0-51E0-859993FB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950DDD-5D88-D60F-EC7A-CD2735230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C1F16D-536D-E12B-51E2-FBEC62F52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87BC0-6477-0AB4-F3BD-701C7F1CB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13413-E262-3B4E-B309-D3FBB1F4E567}" type="slidenum">
              <a:rPr lang="en-FR" smtClean="0"/>
              <a:t>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52891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C5BCD-84EF-D705-1CA9-080AB88B3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41658-7991-4940-119E-F0E1F252A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6CDBF-969F-6B77-943D-B77DB6BDE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48AEA-263B-DD84-9120-C544BA31A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16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24395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9B1CD-4A50-8FF6-1B23-8D90A89B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A54F3F-6948-2C33-0BB1-6F49396FF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235FC0-ACD4-A4B0-FA81-221CC02FDF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6FA45-9A48-0677-ADB6-2C4DB0828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21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68198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EDCEA-A91C-DEB5-C164-ED722AA5C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D1F524-DEA2-258C-D38F-4FFF975E5C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FE0B3E-A836-C02A-F102-389225BEF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71932-CAC1-07C7-8F1C-303318331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22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21624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35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78383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F5F51-62EB-AAAE-B101-6C91F9EE5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5DC31-4E87-9D98-8E43-732BE7507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3CEBBD-4251-3CFE-1C57-84118994D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10AB5-DA2A-0597-7FC8-D1366D6F1F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40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186655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42645-2F6A-5D12-B172-B137B139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FA8ACB-5BCE-E254-81D7-E38BBFCD91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7BDB5-059A-C8E9-7066-E4922735A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C42DC-E2D2-43CA-1C44-376EB94CF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46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26422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013C6-D452-AB69-9A3A-36E36B31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AD138D-80FE-F4E8-7DED-30D24DFF5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C45E5-A81C-0417-9727-A6BEE86BA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C8E26-9FF7-932C-7470-A98C214A6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48788-A700-2042-87E6-603BA73BD8BF}" type="slidenum">
              <a:rPr lang="en-FR" smtClean="0"/>
              <a:t>57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3642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2C67-2E10-1AEE-142D-C7E0079DF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71A28-7290-CB63-0CD8-8758C5BF6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A5755-2618-7D08-809E-664E1B4D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97A19-B841-B636-4F05-316DCB150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CDEAF-A7D0-D192-9418-3F07497A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07785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EC2F7-1D49-33EC-26B3-2E1A2AD80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E2C2F0-678E-0F20-4487-82ACC0AA5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2A6A-50F8-0DB7-FA3D-C806CFFEE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B1DCA-9B7C-9399-16C0-8413A9D2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22AB3-0FC4-661F-5383-D289E8C4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6646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4186C0-EDE3-9C39-5E75-225FD231C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99C33-2895-0F6F-EC41-77BB8C128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F2F1F-364B-21BC-E5E2-F1FD142DD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F3FE8-9CF6-9872-002D-FEEC3BF2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1C248-9125-DED8-CB7C-AA0472FC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2465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6CE7-4009-0E35-F143-D5741613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BDE17-B9B0-D590-A028-C53C08071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65EB6-38FC-512E-4F8C-4BCFB19D6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5558E-5BCE-848C-4F7D-8D8B407E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C3751-91B1-00B3-4494-7EC5D7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1945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21675-5B84-6B03-2850-CB2AD78B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6BA29-30E7-EFA8-9655-2FF20DDA3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0295E-86DD-36E0-857A-20ED37FB9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0F8F-6661-BB45-3EB6-BE8F330F5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87E02-7903-DAF2-7BA0-1F1C2D7D4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8378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F6C6-A332-DBDA-9E94-AC05FAE3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2ED87-2F14-049A-3BE4-86B241AFF6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1D4EE-5F4A-2837-1226-F6579592E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27E09-29BA-F799-617E-567E1563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5989C-0F0F-B918-9939-DE82F9A9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F88E3-FD9F-9BE9-3A6A-7A190E14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1992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8964-11E6-DAF8-CCD8-1315A811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9F3AC-918F-3394-F6C6-769D20E6B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2F6F0-6E80-060B-445E-CFBDBA865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13D961-C4A4-FA57-941B-2DE978623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BCF58-F3B4-50B5-A389-80CE210FFD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B4711F-CD05-3B20-75E9-3A0114DBC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7FF96-7D2A-90BC-5B33-E9C6FC60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52C7C-F2A8-F86C-40DA-01F374605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8328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44C3-3896-CF7C-143E-0737C994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AAD8D-B533-352F-8326-997D12B66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6EC7D-AE72-5B5E-7086-0C31BBEAC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F3625-C652-13B6-0685-8B468EB3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672521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1BECC-27EE-343E-B4A3-118E6896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AF2E0D-E2FB-680F-7EA0-B857C513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CB847-8031-A207-3A61-75322094E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6195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A11E-06C1-A649-925D-75B98A3F7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B79BC-491D-FF8D-D1FA-233D526F6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932BE-91B0-506F-9564-4E992C31F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3DD5F-90DD-04E6-4A16-2673E66B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14411-F0A0-66B9-0036-2DB9E19D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76D39-0382-3093-8212-DD398D606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34569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993E1-D921-ACD8-A266-3871966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A31C1C-4EF5-2144-75E6-DB5BFB4C7D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DBF28-302E-CBC9-C39E-6259257BB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009A0D-D554-A515-79E6-92A89BF9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4C27D-05E5-EF5A-CB8A-B69CF4D11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5E558-4AC4-07AC-07B0-64DAC2B50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9283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62324-6C77-FDC1-093F-726DAF4F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2C241-ED97-7FBE-75CE-4E65D6A3C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860AD-6CAD-57EA-77AF-3D18EEBD0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7165D7-B125-514E-981A-123C768B0AB7}" type="datetimeFigureOut">
              <a:rPr lang="en-FR" smtClean="0"/>
              <a:t>26/06/2026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9E207-DB8B-C4B5-123B-19BD09079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7F2A2-2278-948D-F698-4FD18EEA8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239DBE-EA3E-8E44-9E22-A49EB58B0D25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46967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0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26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0.png"/><Relationship Id="rId3" Type="http://schemas.openxmlformats.org/officeDocument/2006/relationships/image" Target="../media/image2.png"/><Relationship Id="rId7" Type="http://schemas.openxmlformats.org/officeDocument/2006/relationships/image" Target="../media/image2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Relationship Id="rId14" Type="http://schemas.openxmlformats.org/officeDocument/2006/relationships/image" Target="../media/image2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ink.springer.com/article/10.1007/JHEP06(2024)192" TargetMode="Externa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5" Type="http://schemas.openxmlformats.org/officeDocument/2006/relationships/image" Target="../media/image11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70.png"/><Relationship Id="rId3" Type="http://schemas.openxmlformats.org/officeDocument/2006/relationships/image" Target="../media/image2.png"/><Relationship Id="rId17" Type="http://schemas.openxmlformats.org/officeDocument/2006/relationships/image" Target="../media/image43.emf"/><Relationship Id="rId2" Type="http://schemas.openxmlformats.org/officeDocument/2006/relationships/image" Target="../media/image3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3.png"/><Relationship Id="rId19" Type="http://schemas.openxmlformats.org/officeDocument/2006/relationships/image" Target="../media/image280.png"/><Relationship Id="rId4" Type="http://schemas.openxmlformats.org/officeDocument/2006/relationships/image" Target="../media/image340.png"/><Relationship Id="rId1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ink.springer.com/article/10.1007/JHEP06(2024)192" TargetMode="Externa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70.png"/><Relationship Id="rId3" Type="http://schemas.openxmlformats.org/officeDocument/2006/relationships/image" Target="../media/image2.png"/><Relationship Id="rId17" Type="http://schemas.openxmlformats.org/officeDocument/2006/relationships/image" Target="../media/image52.emf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23.png"/><Relationship Id="rId19" Type="http://schemas.openxmlformats.org/officeDocument/2006/relationships/image" Target="../media/image280.png"/><Relationship Id="rId4" Type="http://schemas.openxmlformats.org/officeDocument/2006/relationships/image" Target="../media/image340.png"/><Relationship Id="rId1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emf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hyperlink" Target="https://link.springer.com/article/10.1007/JHEP06(2024)192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4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1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.png"/><Relationship Id="rId7" Type="http://schemas.openxmlformats.org/officeDocument/2006/relationships/image" Target="../media/image2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1.emf"/><Relationship Id="rId4" Type="http://schemas.openxmlformats.org/officeDocument/2006/relationships/image" Target="../media/image60.png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2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ink.springer.com/article/10.1007/JHEP06(2024)192" TargetMode="Externa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10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.png"/><Relationship Id="rId7" Type="http://schemas.openxmlformats.org/officeDocument/2006/relationships/image" Target="../media/image6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23.png"/><Relationship Id="rId10" Type="http://schemas.openxmlformats.org/officeDocument/2006/relationships/image" Target="../media/image61.png"/><Relationship Id="rId4" Type="http://schemas.openxmlformats.org/officeDocument/2006/relationships/image" Target="../media/image340.png"/><Relationship Id="rId9" Type="http://schemas.openxmlformats.org/officeDocument/2006/relationships/image" Target="../media/image2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6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s.cern.ch/record/2903866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ink.springer.com/article/10.1007/JHEP06(2024)192" TargetMode="Externa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.png"/><Relationship Id="rId7" Type="http://schemas.openxmlformats.org/officeDocument/2006/relationships/image" Target="../media/image7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23.png"/><Relationship Id="rId10" Type="http://schemas.openxmlformats.org/officeDocument/2006/relationships/image" Target="../media/image61.png"/><Relationship Id="rId4" Type="http://schemas.openxmlformats.org/officeDocument/2006/relationships/image" Target="../media/image340.png"/><Relationship Id="rId9" Type="http://schemas.openxmlformats.org/officeDocument/2006/relationships/image" Target="../media/image2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7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emf"/><Relationship Id="rId4" Type="http://schemas.openxmlformats.org/officeDocument/2006/relationships/image" Target="../media/image7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hyperlink" Target="https://link.springer.com/article/10.1007/JHEP06(2024)192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0.png"/><Relationship Id="rId3" Type="http://schemas.openxmlformats.org/officeDocument/2006/relationships/image" Target="../media/image2.png"/><Relationship Id="rId7" Type="http://schemas.openxmlformats.org/officeDocument/2006/relationships/image" Target="../media/image7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0.png"/><Relationship Id="rId5" Type="http://schemas.openxmlformats.org/officeDocument/2006/relationships/image" Target="../media/image500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1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11" Type="http://schemas.openxmlformats.org/officeDocument/2006/relationships/image" Target="../media/image251.png"/><Relationship Id="rId5" Type="http://schemas.openxmlformats.org/officeDocument/2006/relationships/image" Target="../media/image180.png"/><Relationship Id="rId10" Type="http://schemas.openxmlformats.org/officeDocument/2006/relationships/image" Target="../media/image230.png"/><Relationship Id="rId4" Type="http://schemas.openxmlformats.org/officeDocument/2006/relationships/image" Target="../media/image3.png"/><Relationship Id="rId9" Type="http://schemas.openxmlformats.org/officeDocument/2006/relationships/image" Target="../media/image2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10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emf"/><Relationship Id="rId4" Type="http://schemas.openxmlformats.org/officeDocument/2006/relationships/image" Target="../media/image8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pdf/1412.8367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emf"/><Relationship Id="rId4" Type="http://schemas.openxmlformats.org/officeDocument/2006/relationships/image" Target="../media/image8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9FDA1-936A-3EF8-C66E-5CC152000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Υπότιτλος 2">
                <a:extLst>
                  <a:ext uri="{FF2B5EF4-FFF2-40B4-BE49-F238E27FC236}">
                    <a16:creationId xmlns:a16="http://schemas.microsoft.com/office/drawing/2014/main" id="{D151BB00-52D5-CAC6-3B26-32F7B9525B93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614311" y="193727"/>
                <a:ext cx="8952089" cy="6082807"/>
              </a:xfrm>
            </p:spPr>
            <p:txBody>
              <a:bodyPr>
                <a:normAutofit/>
              </a:bodyPr>
              <a:lstStyle/>
              <a:p>
                <a:endParaRPr lang="el-G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CSI Presentation</a:t>
                </a:r>
              </a:p>
              <a:p>
                <a:endParaRPr lang="en-US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 of the Vector Boson Scattering process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𝑍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channel, with the ATLAS detector at LHC</a:t>
                </a:r>
              </a:p>
              <a:p>
                <a:endParaRPr lang="en-US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Panagiotis Ziakas</a:t>
                </a:r>
                <a:endParaRPr lang="el-G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l-GR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l-GR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l-GR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l-GR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l-GR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l-GR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l-GR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l-GR" sz="20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Υπότιτλος 2">
                <a:extLst>
                  <a:ext uri="{FF2B5EF4-FFF2-40B4-BE49-F238E27FC236}">
                    <a16:creationId xmlns:a16="http://schemas.microsoft.com/office/drawing/2014/main" id="{D151BB00-52D5-CAC6-3B26-32F7B9525B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614311" y="193727"/>
                <a:ext cx="8952089" cy="608280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241D8CF9-5F98-2273-7F76-F3CCF292F62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DD14DAD9-6A7D-36A5-ECCC-7669B5F5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Εικόνα 1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2ABD8DB-FEE4-9FF6-E568-5CE8279C0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8" y="4438537"/>
            <a:ext cx="3205015" cy="1603864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21D468A-712A-7C82-2838-98F8340D9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01" y="4355866"/>
            <a:ext cx="3205078" cy="1686535"/>
          </a:xfrm>
          <a:prstGeom prst="rect">
            <a:avLst/>
          </a:prstGeom>
        </p:spPr>
      </p:pic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C54D3AFE-FF6A-286A-1A78-D118B1DF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091529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87B4-7FBA-177D-E3F6-602375535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60C77CCE-362A-402B-3903-76A2BDA236E9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C86D187C-6F9F-30A2-A02D-B03492BD7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6583D6-48CB-AE47-8295-9F118B51EEDF}"/>
              </a:ext>
            </a:extLst>
          </p:cNvPr>
          <p:cNvSpPr txBox="1"/>
          <p:nvPr/>
        </p:nvSpPr>
        <p:spPr>
          <a:xfrm>
            <a:off x="1400783" y="2645923"/>
            <a:ext cx="886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</a:t>
            </a:r>
            <a:endParaRPr lang="el-GR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ημερομηνίας 11">
            <a:extLst>
              <a:ext uri="{FF2B5EF4-FFF2-40B4-BE49-F238E27FC236}">
                <a16:creationId xmlns:a16="http://schemas.microsoft.com/office/drawing/2014/main" id="{B4C6C8B0-6F70-5D82-791B-CE7C0FAE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263225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422C2-5BD5-9CC9-B0B9-B4416780B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8775E8B9-CAF9-45DE-9A14-E7FC60BCE253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72BFAE1B-B773-1D51-139E-AC2E2B72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C1BA2A-5E4A-90AA-4B15-D02C1FBFBF68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Unfolding definition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B148084E-E3FB-348B-86CB-23B1DBE74FF9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9CC0F2C-84AD-D982-0AF9-45A89135D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5A1BBE2-73E3-B5AD-C51F-410ED36BC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id="{DD0F7181-4710-25FE-AF9E-4BCE142AC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271928"/>
            <a:ext cx="7772400" cy="23141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BEF0C0-10CE-832D-3A46-507B2CCBA002}"/>
              </a:ext>
            </a:extLst>
          </p:cNvPr>
          <p:cNvSpPr txBox="1"/>
          <p:nvPr/>
        </p:nvSpPr>
        <p:spPr>
          <a:xfrm>
            <a:off x="0" y="1070367"/>
            <a:ext cx="1005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distributions of kinematic variables at Particle level are subject to distortions due to detector effects!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7FAAD-3058-47B9-1FF6-044D8FAB5C9F}"/>
              </a:ext>
            </a:extLst>
          </p:cNvPr>
          <p:cNvSpPr txBox="1"/>
          <p:nvPr/>
        </p:nvSpPr>
        <p:spPr>
          <a:xfrm>
            <a:off x="2597728" y="2087262"/>
            <a:ext cx="212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 level (Truth)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416693-3DE6-94A1-67F5-72C722E25A07}"/>
              </a:ext>
            </a:extLst>
          </p:cNvPr>
          <p:cNvSpPr txBox="1"/>
          <p:nvPr/>
        </p:nvSpPr>
        <p:spPr>
          <a:xfrm>
            <a:off x="7706591" y="2082488"/>
            <a:ext cx="219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level (Reco)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9C003B-6484-7FC1-8237-2A83893148A7}"/>
              </a:ext>
            </a:extLst>
          </p:cNvPr>
          <p:cNvSpPr txBox="1"/>
          <p:nvPr/>
        </p:nvSpPr>
        <p:spPr>
          <a:xfrm>
            <a:off x="5191989" y="2092128"/>
            <a:ext cx="1808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 effects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E756A-E66C-16C9-ECA2-E58D8DC5F8D8}"/>
              </a:ext>
            </a:extLst>
          </p:cNvPr>
          <p:cNvSpPr txBox="1"/>
          <p:nvPr/>
        </p:nvSpPr>
        <p:spPr>
          <a:xfrm>
            <a:off x="124287" y="58434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Unfolding</a:t>
            </a: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proccess of correcting the detector level distributions to get a good guess of the particle level distributions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1C80DDF-B9A0-C752-6A2C-44CDDFA2FDBA}"/>
              </a:ext>
            </a:extLst>
          </p:cNvPr>
          <p:cNvSpPr/>
          <p:nvPr/>
        </p:nvSpPr>
        <p:spPr>
          <a:xfrm rot="5400000">
            <a:off x="5545035" y="1638765"/>
            <a:ext cx="1195944" cy="70905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3E51B925-FD6C-A08F-B296-96CB7852D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43042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6C84-3A27-113C-7171-176A723A7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D6070C86-0C3E-6585-F8DC-F6626CA81757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DC6E5F25-3D75-D2BE-C86E-5BCF884A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D33F0F-6C66-0798-918F-DB48B203958C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Mathematical Formulation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FAE38055-DBB8-BBAF-4DB1-611BCF86AA7E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E3FBAB3-7C73-0979-A5DD-C219FE853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057EBE5-063B-7DE1-1E18-EC51CF3A4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6" name="Picture 5" descr="A black and white symbol&#10;&#10;AI-generated content may be incorrect.">
            <a:extLst>
              <a:ext uri="{FF2B5EF4-FFF2-40B4-BE49-F238E27FC236}">
                <a16:creationId xmlns:a16="http://schemas.microsoft.com/office/drawing/2014/main" id="{AF529946-9C42-B2EC-25A2-AE80DDB1B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756" y="736823"/>
            <a:ext cx="5122281" cy="191106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5054ED-4D8E-4D9F-B6F5-F015F23970E1}"/>
              </a:ext>
            </a:extLst>
          </p:cNvPr>
          <p:cNvCxnSpPr/>
          <p:nvPr/>
        </p:nvCxnSpPr>
        <p:spPr>
          <a:xfrm flipH="1">
            <a:off x="2941642" y="1885888"/>
            <a:ext cx="1284515" cy="1208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BC108C-7A3F-4388-5F14-32D39C877623}"/>
                  </a:ext>
                </a:extLst>
              </p:cNvPr>
              <p:cNvSpPr txBox="1"/>
              <p:nvPr/>
            </p:nvSpPr>
            <p:spPr>
              <a:xfrm>
                <a:off x="279186" y="3480022"/>
                <a:ext cx="36857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events 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𝑡h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bin of the detector level distribution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BC108C-7A3F-4388-5F14-32D39C877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86" y="3480022"/>
                <a:ext cx="3685713" cy="646331"/>
              </a:xfrm>
              <a:prstGeom prst="rect">
                <a:avLst/>
              </a:prstGeom>
              <a:blipFill>
                <a:blip r:embed="rId5"/>
                <a:stretch>
                  <a:fillRect t="-5882" r="-1379" b="-1372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ABCD0D-4BA7-0491-3E56-E9BEBBBC856F}"/>
              </a:ext>
            </a:extLst>
          </p:cNvPr>
          <p:cNvCxnSpPr>
            <a:cxnSpLocks/>
          </p:cNvCxnSpPr>
          <p:nvPr/>
        </p:nvCxnSpPr>
        <p:spPr>
          <a:xfrm flipH="1">
            <a:off x="5400970" y="2028008"/>
            <a:ext cx="814773" cy="15924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6302D98-9BBF-7612-D290-65FD302DCC71}"/>
              </a:ext>
            </a:extLst>
          </p:cNvPr>
          <p:cNvSpPr txBox="1"/>
          <p:nvPr/>
        </p:nvSpPr>
        <p:spPr>
          <a:xfrm>
            <a:off x="3689756" y="3716402"/>
            <a:ext cx="262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matrix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628DF0-5587-9719-1BE4-2EF5EA08A62D}"/>
              </a:ext>
            </a:extLst>
          </p:cNvPr>
          <p:cNvCxnSpPr>
            <a:cxnSpLocks/>
          </p:cNvCxnSpPr>
          <p:nvPr/>
        </p:nvCxnSpPr>
        <p:spPr>
          <a:xfrm>
            <a:off x="6685481" y="2028008"/>
            <a:ext cx="458047" cy="158067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337717-E349-5C62-CD64-752C63D286CB}"/>
                  </a:ext>
                </a:extLst>
              </p:cNvPr>
              <p:cNvSpPr txBox="1"/>
              <p:nvPr/>
            </p:nvSpPr>
            <p:spPr>
              <a:xfrm>
                <a:off x="6038070" y="3620438"/>
                <a:ext cx="36857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events </a:t>
                </a:r>
                <a:r>
                  <a:rPr lang="en-GB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𝑡h</m:t>
                    </m:r>
                  </m:oMath>
                </a14:m>
                <a:r>
                  <a:rPr lang="en-FR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bin of the particle level distribution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337717-E349-5C62-CD64-752C63D28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070" y="3620438"/>
                <a:ext cx="3685713" cy="646331"/>
              </a:xfrm>
              <a:prstGeom prst="rect">
                <a:avLst/>
              </a:prstGeom>
              <a:blipFill>
                <a:blip r:embed="rId6"/>
                <a:stretch>
                  <a:fillRect t="-5882" r="-687" b="-1372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2ECD1C-3C93-4DDE-53BB-34C353A936CB}"/>
              </a:ext>
            </a:extLst>
          </p:cNvPr>
          <p:cNvCxnSpPr>
            <a:cxnSpLocks/>
          </p:cNvCxnSpPr>
          <p:nvPr/>
        </p:nvCxnSpPr>
        <p:spPr>
          <a:xfrm>
            <a:off x="7965845" y="1828362"/>
            <a:ext cx="1405731" cy="475339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EB6A8D-5A38-5215-868D-F0C9E2B6171D}"/>
                  </a:ext>
                </a:extLst>
              </p:cNvPr>
              <p:cNvSpPr txBox="1"/>
              <p:nvPr/>
            </p:nvSpPr>
            <p:spPr>
              <a:xfrm>
                <a:off x="8136662" y="2364661"/>
                <a:ext cx="36857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FR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Background events </a:t>
                </a:r>
                <a:r>
                  <a:rPr lang="en-GB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𝑡h</m:t>
                    </m:r>
                  </m:oMath>
                </a14:m>
                <a:r>
                  <a:rPr lang="en-FR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bin of the detector level distribution 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EB6A8D-5A38-5215-868D-F0C9E2B61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6662" y="2364661"/>
                <a:ext cx="3685713" cy="646331"/>
              </a:xfrm>
              <a:prstGeom prst="rect">
                <a:avLst/>
              </a:prstGeom>
              <a:blipFill>
                <a:blip r:embed="rId7"/>
                <a:stretch>
                  <a:fillRect t="-5769" r="-344" b="-11538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 descr="A black symbols with arrows&#10;&#10;AI-generated content may be incorrect.">
            <a:extLst>
              <a:ext uri="{FF2B5EF4-FFF2-40B4-BE49-F238E27FC236}">
                <a16:creationId xmlns:a16="http://schemas.microsoft.com/office/drawing/2014/main" id="{723DCC9C-EEAD-8604-6FF2-B7856309FD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4070" y="4776060"/>
            <a:ext cx="2786777" cy="11666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5365725-48A1-B6D3-2B3B-319DF157B633}"/>
              </a:ext>
            </a:extLst>
          </p:cNvPr>
          <p:cNvSpPr txBox="1"/>
          <p:nvPr/>
        </p:nvSpPr>
        <p:spPr>
          <a:xfrm>
            <a:off x="5069402" y="525478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</p:txBody>
      </p:sp>
      <p:pic>
        <p:nvPicPr>
          <p:cNvPr id="40" name="Picture 39" descr="A mathematical equation with numbers and arrows&#10;&#10;AI-generated content may be incorrect.">
            <a:extLst>
              <a:ext uri="{FF2B5EF4-FFF2-40B4-BE49-F238E27FC236}">
                <a16:creationId xmlns:a16="http://schemas.microsoft.com/office/drawing/2014/main" id="{1E50FCDB-93D2-D806-9985-1AD17A28B8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3834" y="4800822"/>
            <a:ext cx="2488460" cy="1205174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346D736-9452-E366-B38D-8DA81912D41E}"/>
              </a:ext>
            </a:extLst>
          </p:cNvPr>
          <p:cNvSpPr/>
          <p:nvPr/>
        </p:nvSpPr>
        <p:spPr>
          <a:xfrm>
            <a:off x="2724070" y="4776060"/>
            <a:ext cx="6087967" cy="12051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9783B751-050A-B92C-1FC8-113070F8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776399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59AFC-577F-AB4A-12E3-924069EDB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53F1D12-FB3C-02B7-9F06-B58614E1267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5D4F311-70B5-7A91-D503-C27B8BA9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7517F-A536-9F98-BEB4-D6C605616863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Mathematical Formulation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9D98492-CFB4-5B45-CA9B-1CB5B7A7C1A5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0BE5D26-4B4B-3657-124C-0D509C8AB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12A5791-4C92-0575-82D8-EECF8B86D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40" name="Picture 39" descr="A mathematical equation with numbers and arrows&#10;&#10;AI-generated content may be incorrect.">
            <a:extLst>
              <a:ext uri="{FF2B5EF4-FFF2-40B4-BE49-F238E27FC236}">
                <a16:creationId xmlns:a16="http://schemas.microsoft.com/office/drawing/2014/main" id="{AEB760B4-BCB4-E614-E29D-AD534033E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71" y="1500537"/>
            <a:ext cx="2488460" cy="1205174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0E605D1B-BEEC-C8F3-1187-23EA9732C52F}"/>
              </a:ext>
            </a:extLst>
          </p:cNvPr>
          <p:cNvSpPr/>
          <p:nvPr/>
        </p:nvSpPr>
        <p:spPr>
          <a:xfrm>
            <a:off x="3328700" y="1500537"/>
            <a:ext cx="457200" cy="126274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D6435D-BC19-82BF-7898-5F58BA843A14}"/>
                  </a:ext>
                </a:extLst>
              </p:cNvPr>
              <p:cNvSpPr txBox="1"/>
              <p:nvPr/>
            </p:nvSpPr>
            <p:spPr>
              <a:xfrm>
                <a:off x="3950668" y="1393244"/>
                <a:ext cx="265611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Acceptance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Efficiency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Migration </a:t>
                </a: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2D6435D-BC19-82BF-7898-5F58BA843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668" y="1393244"/>
                <a:ext cx="2656114" cy="1477328"/>
              </a:xfrm>
              <a:prstGeom prst="rect">
                <a:avLst/>
              </a:prstGeom>
              <a:blipFill>
                <a:blip r:embed="rId5"/>
                <a:stretch>
                  <a:fillRect l="-1429" t="-2542" b="-508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diagram of a diagram of a event selection&#10;&#10;AI-generated content may be incorrect.">
            <a:extLst>
              <a:ext uri="{FF2B5EF4-FFF2-40B4-BE49-F238E27FC236}">
                <a16:creationId xmlns:a16="http://schemas.microsoft.com/office/drawing/2014/main" id="{53230529-44D8-EEB0-5C68-E90B86FC29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149"/>
          <a:stretch/>
        </p:blipFill>
        <p:spPr>
          <a:xfrm>
            <a:off x="7462420" y="1486983"/>
            <a:ext cx="4724400" cy="2384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BDA3FE-2CD3-1CEE-C351-208466B44239}"/>
                  </a:ext>
                </a:extLst>
              </p:cNvPr>
              <p:cNvSpPr txBox="1"/>
              <p:nvPr/>
            </p:nvSpPr>
            <p:spPr>
              <a:xfrm>
                <a:off x="360150" y="3807802"/>
                <a:ext cx="11471695" cy="2096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FR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∩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Percentage of truth events that get reconstructed 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∩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FR" dirty="0"/>
                  <a:t> </a:t>
                </a: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Percentage of reconstructed events that come from actual truth events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FR" dirty="0"/>
                  <a:t> </a:t>
                </a: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Migration matrix that accounts for the probability of an event produced at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𝑡h</m:t>
                    </m:r>
                  </m:oMath>
                </a14:m>
                <a:r>
                  <a:rPr lang="en-FR" dirty="0"/>
                  <a:t> </a:t>
                </a: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at Particle level, to be reconstructed in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𝑡h</m:t>
                    </m:r>
                  </m:oMath>
                </a14:m>
                <a:r>
                  <a:rPr lang="en-FR" dirty="0"/>
                  <a:t> </a:t>
                </a: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at Detector level</a:t>
                </a:r>
                <a:endParaRPr lang="en-FR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BDA3FE-2CD3-1CEE-C351-208466B44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50" y="3807802"/>
                <a:ext cx="11471695" cy="2096984"/>
              </a:xfrm>
              <a:prstGeom prst="rect">
                <a:avLst/>
              </a:prstGeom>
              <a:blipFill>
                <a:blip r:embed="rId7"/>
                <a:stretch>
                  <a:fillRect l="-332" b="-3012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F291CB0C-7322-F9C0-F799-6A9F569E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194705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36501-D007-4927-5689-C296EC858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5B1E6D8-F8D7-8AC6-81AE-FAB3BC435248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2FBFF7C-6CC2-1A64-FDBF-CD6D6BB8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0AB91D-7799-27F0-F5D1-52168B8AB07C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Profile Likelihood Unfolding methodology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3FB87BA-D33F-E84B-24F3-A078D75A4F33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5931304-3D6C-0316-EC55-FD7B3399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114AEFA-E864-83C3-A6AB-997CF162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23E50FFC-1DB8-4404-21B5-58FD01498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62" y="1326961"/>
            <a:ext cx="6942364" cy="37207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01D1F7-485D-FE42-5243-8AB2705E6C24}"/>
              </a:ext>
            </a:extLst>
          </p:cNvPr>
          <p:cNvSpPr txBox="1"/>
          <p:nvPr/>
        </p:nvSpPr>
        <p:spPr>
          <a:xfrm>
            <a:off x="7161926" y="1618322"/>
            <a:ext cx="47202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 of PLU</a:t>
            </a:r>
          </a:p>
          <a:p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implemented within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TRexFitter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Systematics are treated normally as part of the Likelihood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Straightforward inclusion of many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Coherence and consistency due to the same formalism applied for all the ATLAS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unfolding constitutes an innovation since it is used for the first time!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E7F83BA5-67EC-1A5B-11BC-58BBE587D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EDEC2-5FB2-7644-EA79-B3D951A635C4}"/>
                  </a:ext>
                </a:extLst>
              </p:cNvPr>
              <p:cNvSpPr txBox="1"/>
              <p:nvPr/>
            </p:nvSpPr>
            <p:spPr>
              <a:xfrm>
                <a:off x="390135" y="1050414"/>
                <a:ext cx="4716255" cy="328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𝑡𝑟𝑢𝑡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𝑏𝑖𝑛</m:t>
                              </m:r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𝑡𝑟𝑢𝑡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𝑏𝑖𝑛</m:t>
                              </m:r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𝑡𝑟𝑢𝑡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𝑏𝑖𝑛</m:t>
                              </m:r>
                              <m:r>
                                <a:rPr 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…+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𝑏𝑎𝑐𝑘𝑔𝑟𝑜𝑢𝑛𝑑</m:t>
                          </m:r>
                        </m:sub>
                      </m:sSub>
                    </m:oMath>
                  </m:oMathPara>
                </a14:m>
                <a:endParaRPr lang="en-FR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EDEC2-5FB2-7644-EA79-B3D951A63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35" y="1050414"/>
                <a:ext cx="4716255" cy="328808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B678CB-D55C-4A6D-DB3D-FEB20ED61A85}"/>
              </a:ext>
            </a:extLst>
          </p:cNvPr>
          <p:cNvCxnSpPr/>
          <p:nvPr/>
        </p:nvCxnSpPr>
        <p:spPr>
          <a:xfrm>
            <a:off x="1341912" y="1425039"/>
            <a:ext cx="0" cy="676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87BBA7-8B7E-5FE5-378E-4E0418771A3F}"/>
              </a:ext>
            </a:extLst>
          </p:cNvPr>
          <p:cNvCxnSpPr>
            <a:cxnSpLocks/>
          </p:cNvCxnSpPr>
          <p:nvPr/>
        </p:nvCxnSpPr>
        <p:spPr>
          <a:xfrm flipH="1">
            <a:off x="1644732" y="1379222"/>
            <a:ext cx="176152" cy="384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C281BD-AC50-453C-24A4-108B9A6AA550}"/>
              </a:ext>
            </a:extLst>
          </p:cNvPr>
          <p:cNvCxnSpPr>
            <a:cxnSpLocks/>
          </p:cNvCxnSpPr>
          <p:nvPr/>
        </p:nvCxnSpPr>
        <p:spPr>
          <a:xfrm flipH="1">
            <a:off x="2051450" y="1326961"/>
            <a:ext cx="571017" cy="7096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385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57737-4F6B-D83A-7143-33307C961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BE0EED7-3A14-5BE2-1848-14EFBE1E9C43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98C59B36-B4E2-C7C7-E227-76C9DA954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88640B-9D3E-40C1-5232-597F3E529308}"/>
              </a:ext>
            </a:extLst>
          </p:cNvPr>
          <p:cNvSpPr txBox="1"/>
          <p:nvPr/>
        </p:nvSpPr>
        <p:spPr>
          <a:xfrm>
            <a:off x="1400783" y="2645923"/>
            <a:ext cx="886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Cross Section Measurements</a:t>
            </a:r>
            <a:endParaRPr lang="el-GR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ημερομηνίας 11">
            <a:extLst>
              <a:ext uri="{FF2B5EF4-FFF2-40B4-BE49-F238E27FC236}">
                <a16:creationId xmlns:a16="http://schemas.microsoft.com/office/drawing/2014/main" id="{AF45D1FB-D5D4-98AC-05EA-0FC2E4C3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6618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EAF4-BFA4-436F-607E-03309F35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F918528-675E-B2AC-D19F-35C4AEB0E61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97CBA830-2311-BEC0-761B-6E133B58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2B0ED9-BA81-B6BA-925A-BBEC6A0E7749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Inclusive Fit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696E370C-BF72-5A4B-98D8-8932F0A09348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4A14C78-5A84-566D-C51E-327EA1890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E82941B-BB70-950E-26E8-B2A458FD6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DADBE2E1-FF1A-05BC-EBF0-24E2E0F2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693FDA-D619-E6D6-8B4A-FFBE017F95E6}"/>
              </a:ext>
            </a:extLst>
          </p:cNvPr>
          <p:cNvSpPr txBox="1"/>
          <p:nvPr/>
        </p:nvSpPr>
        <p:spPr>
          <a:xfrm>
            <a:off x="279185" y="1045598"/>
            <a:ext cx="1013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the </a:t>
            </a:r>
            <a:r>
              <a:rPr lang="en-F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inclusive</a:t>
            </a: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differential cross sections means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</a:t>
            </a:r>
            <a:r>
              <a:rPr lang="en-US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total cross sections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below processes</a:t>
            </a: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6" name="Picture 5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65D752F5-11CD-2F9B-F354-5417C4D50B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65735"/>
          <a:stretch/>
        </p:blipFill>
        <p:spPr>
          <a:xfrm>
            <a:off x="2512670" y="1811963"/>
            <a:ext cx="3033486" cy="28162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54BBCB3-F7CF-E24A-5556-26ACBC9CB0E0}"/>
              </a:ext>
            </a:extLst>
          </p:cNvPr>
          <p:cNvSpPr/>
          <p:nvPr/>
        </p:nvSpPr>
        <p:spPr>
          <a:xfrm>
            <a:off x="3849783" y="2714917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487A0B-9831-011B-3AA2-5C17AE7B1292}"/>
              </a:ext>
            </a:extLst>
          </p:cNvPr>
          <p:cNvSpPr/>
          <p:nvPr/>
        </p:nvSpPr>
        <p:spPr>
          <a:xfrm>
            <a:off x="3818777" y="3685088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1C7FB3-798A-A8B9-E4DD-81AF0518B703}"/>
                  </a:ext>
                </a:extLst>
              </p:cNvPr>
              <p:cNvSpPr txBox="1"/>
              <p:nvPr/>
            </p:nvSpPr>
            <p:spPr>
              <a:xfrm>
                <a:off x="3779404" y="2376363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1C7FB3-798A-A8B9-E4DD-81AF0518B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404" y="2376363"/>
                <a:ext cx="436970" cy="338554"/>
              </a:xfrm>
              <a:prstGeom prst="rect">
                <a:avLst/>
              </a:prstGeom>
              <a:blipFill>
                <a:blip r:embed="rId7"/>
                <a:stretch>
                  <a:fillRect l="-16667" r="-1666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F09B99-3ABD-A004-F825-DDFECA99482E}"/>
                  </a:ext>
                </a:extLst>
              </p:cNvPr>
              <p:cNvSpPr txBox="1"/>
              <p:nvPr/>
            </p:nvSpPr>
            <p:spPr>
              <a:xfrm>
                <a:off x="3726746" y="3847881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7F09B99-3ABD-A004-F825-DDFECA994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746" y="3847881"/>
                <a:ext cx="436970" cy="338554"/>
              </a:xfrm>
              <a:prstGeom prst="rect">
                <a:avLst/>
              </a:prstGeom>
              <a:blipFill>
                <a:blip r:embed="rId8"/>
                <a:stretch>
                  <a:fillRect l="-17143" r="-20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B217511-C208-55E8-F909-A523DF2350DD}"/>
              </a:ext>
            </a:extLst>
          </p:cNvPr>
          <p:cNvSpPr txBox="1"/>
          <p:nvPr/>
        </p:nvSpPr>
        <p:spPr>
          <a:xfrm>
            <a:off x="5818921" y="3121260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+</a:t>
            </a:r>
          </a:p>
        </p:txBody>
      </p:sp>
      <p:pic>
        <p:nvPicPr>
          <p:cNvPr id="13" name="Picture 12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D24B0825-7DED-E947-F107-EAD8627C09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3816" t="11873" r="4460"/>
          <a:stretch/>
        </p:blipFill>
        <p:spPr>
          <a:xfrm>
            <a:off x="6313416" y="2176526"/>
            <a:ext cx="2808514" cy="24818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162D9E-ADF4-E208-028C-2C56D8FAA870}"/>
              </a:ext>
            </a:extLst>
          </p:cNvPr>
          <p:cNvSpPr txBox="1"/>
          <p:nvPr/>
        </p:nvSpPr>
        <p:spPr>
          <a:xfrm>
            <a:off x="6391283" y="4564459"/>
            <a:ext cx="2277704" cy="34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QCD WZjj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931307-DFF7-032B-ED29-72ADE88EFF2B}"/>
              </a:ext>
            </a:extLst>
          </p:cNvPr>
          <p:cNvSpPr/>
          <p:nvPr/>
        </p:nvSpPr>
        <p:spPr>
          <a:xfrm>
            <a:off x="7028635" y="2864058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6EE109-D3A9-910E-166C-0CAD505AEFF9}"/>
              </a:ext>
            </a:extLst>
          </p:cNvPr>
          <p:cNvSpPr/>
          <p:nvPr/>
        </p:nvSpPr>
        <p:spPr>
          <a:xfrm>
            <a:off x="7028635" y="3642679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BB9146-7BE4-3F8E-99EA-6A892281B925}"/>
                  </a:ext>
                </a:extLst>
              </p:cNvPr>
              <p:cNvSpPr txBox="1"/>
              <p:nvPr/>
            </p:nvSpPr>
            <p:spPr>
              <a:xfrm>
                <a:off x="6958256" y="2525504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BB9146-7BE4-3F8E-99EA-6A892281B9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256" y="2525504"/>
                <a:ext cx="43697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DCD330-3F23-93B8-31C6-EA9D789EE03D}"/>
                  </a:ext>
                </a:extLst>
              </p:cNvPr>
              <p:cNvSpPr txBox="1"/>
              <p:nvPr/>
            </p:nvSpPr>
            <p:spPr>
              <a:xfrm>
                <a:off x="6934437" y="3812321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7DCD330-3F23-93B8-31C6-EA9D789EE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437" y="3812321"/>
                <a:ext cx="43697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A0368A-E39D-0C61-19AA-3E5A4411ACE7}"/>
                  </a:ext>
                </a:extLst>
              </p:cNvPr>
              <p:cNvSpPr txBox="1"/>
              <p:nvPr/>
            </p:nvSpPr>
            <p:spPr>
              <a:xfrm>
                <a:off x="3207274" y="1723187"/>
                <a:ext cx="1912883" cy="3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 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FA0368A-E39D-0C61-19AA-3E5A4411A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274" y="1723187"/>
                <a:ext cx="1912883" cy="344710"/>
              </a:xfrm>
              <a:prstGeom prst="rect">
                <a:avLst/>
              </a:prstGeom>
              <a:blipFill>
                <a:blip r:embed="rId11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1757C24-7EFF-A8AC-F19A-AB9243CD826F}"/>
              </a:ext>
            </a:extLst>
          </p:cNvPr>
          <p:cNvSpPr txBox="1"/>
          <p:nvPr/>
        </p:nvSpPr>
        <p:spPr>
          <a:xfrm>
            <a:off x="3072971" y="4584460"/>
            <a:ext cx="1912883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EW WZjj VBS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75A564-CAE1-8283-9903-9432A5BFCB82}"/>
                  </a:ext>
                </a:extLst>
              </p:cNvPr>
              <p:cNvSpPr txBox="1"/>
              <p:nvPr/>
            </p:nvSpPr>
            <p:spPr>
              <a:xfrm>
                <a:off x="6414965" y="1720316"/>
                <a:ext cx="1912883" cy="3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 </m:t>
                        </m:r>
                        <m:sSubSup>
                          <m:sSub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75A564-CAE1-8283-9903-9432A5BFC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965" y="1720316"/>
                <a:ext cx="1912883" cy="342145"/>
              </a:xfrm>
              <a:prstGeom prst="rect">
                <a:avLst/>
              </a:prstGeom>
              <a:blipFill>
                <a:blip r:embed="rId12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0E00947-937E-8BB1-D617-61E1C4B2F2F9}"/>
              </a:ext>
            </a:extLst>
          </p:cNvPr>
          <p:cNvSpPr txBox="1"/>
          <p:nvPr/>
        </p:nvSpPr>
        <p:spPr>
          <a:xfrm>
            <a:off x="9237035" y="3118117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C03BC1-5EAD-A623-084E-DF6670A8A158}"/>
              </a:ext>
            </a:extLst>
          </p:cNvPr>
          <p:cNvSpPr txBox="1"/>
          <p:nvPr/>
        </p:nvSpPr>
        <p:spPr>
          <a:xfrm>
            <a:off x="9518394" y="3118117"/>
            <a:ext cx="20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Inteference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DE5309-7364-E95E-D8CB-ACCA2D55156E}"/>
                  </a:ext>
                </a:extLst>
              </p:cNvPr>
              <p:cNvSpPr txBox="1"/>
              <p:nvPr/>
            </p:nvSpPr>
            <p:spPr>
              <a:xfrm>
                <a:off x="9557047" y="1719023"/>
                <a:ext cx="1912883" cy="348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b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9DE5309-7364-E95E-D8CB-ACCA2D551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047" y="1719023"/>
                <a:ext cx="1912883" cy="348237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92A2782-7234-3B94-9C91-20854A11EA42}"/>
              </a:ext>
            </a:extLst>
          </p:cNvPr>
          <p:cNvSpPr txBox="1"/>
          <p:nvPr/>
        </p:nvSpPr>
        <p:spPr>
          <a:xfrm>
            <a:off x="9424570" y="4563085"/>
            <a:ext cx="2277704" cy="34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INT WZjj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AEB914-D760-2C3E-9856-4075823B7961}"/>
              </a:ext>
            </a:extLst>
          </p:cNvPr>
          <p:cNvSpPr txBox="1"/>
          <p:nvPr/>
        </p:nvSpPr>
        <p:spPr>
          <a:xfrm>
            <a:off x="2746312" y="5621430"/>
            <a:ext cx="6305797" cy="40011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inclusive process includes </a:t>
            </a:r>
            <a:r>
              <a:rPr lang="en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above diagrams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D8DAB02-2FEB-EDD6-0107-62C3EAC4830D}"/>
                  </a:ext>
                </a:extLst>
              </p:cNvPr>
              <p:cNvSpPr txBox="1"/>
              <p:nvPr/>
            </p:nvSpPr>
            <p:spPr>
              <a:xfrm>
                <a:off x="729082" y="3112352"/>
                <a:ext cx="1668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𝑾𝒁𝒋𝒋</m:t>
                      </m:r>
                    </m:oMath>
                  </m:oMathPara>
                </a14:m>
                <a:endParaRPr lang="en-FR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D8DAB02-2FEB-EDD6-0107-62C3EAC48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82" y="3112352"/>
                <a:ext cx="1668483" cy="369332"/>
              </a:xfrm>
              <a:prstGeom prst="rect">
                <a:avLst/>
              </a:prstGeom>
              <a:blipFill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EF46F130-439F-337B-4492-1FE7986316D4}"/>
              </a:ext>
            </a:extLst>
          </p:cNvPr>
          <p:cNvSpPr txBox="1"/>
          <p:nvPr/>
        </p:nvSpPr>
        <p:spPr>
          <a:xfrm>
            <a:off x="2218552" y="3112352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5F2E60-9ADD-0C81-FDCD-F1E30DF4B284}"/>
              </a:ext>
            </a:extLst>
          </p:cNvPr>
          <p:cNvSpPr txBox="1"/>
          <p:nvPr/>
        </p:nvSpPr>
        <p:spPr>
          <a:xfrm>
            <a:off x="606881" y="4561634"/>
            <a:ext cx="1912883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Inclusive WZjj</a:t>
            </a:r>
          </a:p>
        </p:txBody>
      </p:sp>
    </p:spTree>
    <p:extLst>
      <p:ext uri="{BB962C8B-B14F-4D97-AF65-F5344CB8AC3E}">
        <p14:creationId xmlns:p14="http://schemas.microsoft.com/office/powerpoint/2010/main" val="3832458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A96A-22BC-E781-F40F-543F7B290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AE1210D-3735-58D6-4B15-6E2D1499644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48A28DE-2DCA-F65A-C983-7336DBC7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1FC10-D658-829F-86CB-6C869BF23708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Inclusive Unfolding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E836E59-785A-843C-F204-FC91F183F5C8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711B14F-73E4-8037-7B22-4CCE53099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D30693E-C545-909F-42D3-1AD519E8E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6" name="Εικόνα 4">
            <a:extLst>
              <a:ext uri="{FF2B5EF4-FFF2-40B4-BE49-F238E27FC236}">
                <a16:creationId xmlns:a16="http://schemas.microsoft.com/office/drawing/2014/main" id="{36BAC7D4-639F-D6C3-033A-7B74ADC82C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3131" y="3549342"/>
            <a:ext cx="3563590" cy="2430185"/>
          </a:xfrm>
          <a:prstGeom prst="rect">
            <a:avLst/>
          </a:prstGeom>
        </p:spPr>
      </p:pic>
      <p:pic>
        <p:nvPicPr>
          <p:cNvPr id="8" name="Εικόνα 2">
            <a:extLst>
              <a:ext uri="{FF2B5EF4-FFF2-40B4-BE49-F238E27FC236}">
                <a16:creationId xmlns:a16="http://schemas.microsoft.com/office/drawing/2014/main" id="{2B41DED4-0DFC-E8D2-45D1-4A42795754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673041" y="3178970"/>
            <a:ext cx="3042305" cy="3170931"/>
          </a:xfrm>
          <a:prstGeom prst="rect">
            <a:avLst/>
          </a:prstGeom>
        </p:spPr>
      </p:pic>
      <p:pic>
        <p:nvPicPr>
          <p:cNvPr id="19" name="Picture 18" descr="A mathematical equation with numbers and arrows&#10;&#10;AI-generated content may be incorrect.">
            <a:extLst>
              <a:ext uri="{FF2B5EF4-FFF2-40B4-BE49-F238E27FC236}">
                <a16:creationId xmlns:a16="http://schemas.microsoft.com/office/drawing/2014/main" id="{D76B36D1-E6E8-3D3D-57F1-871247611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140" y="1077574"/>
            <a:ext cx="2411587" cy="1167944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3FAD09-D05D-E8E6-8A45-D8F17EA0D3B6}"/>
                  </a:ext>
                </a:extLst>
              </p:cNvPr>
              <p:cNvSpPr txBox="1"/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Acceptance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Efficiency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A3FAD09-D05D-E8E6-8A45-D8F17EA0D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blipFill>
                <a:blip r:embed="rId7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5E3700E-751A-C859-AF1D-CE3C23B0362C}"/>
                  </a:ext>
                </a:extLst>
              </p:cNvPr>
              <p:cNvSpPr txBox="1"/>
              <p:nvPr/>
            </p:nvSpPr>
            <p:spPr>
              <a:xfrm>
                <a:off x="6096000" y="912254"/>
                <a:ext cx="4548409" cy="1588897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&lt;700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3: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00&lt;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&lt;1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4: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&lt;2000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5: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&gt;2000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5E3700E-751A-C859-AF1D-CE3C23B03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912254"/>
                <a:ext cx="4548409" cy="1588897"/>
              </a:xfrm>
              <a:prstGeom prst="rect">
                <a:avLst/>
              </a:prstGeom>
              <a:blipFill>
                <a:blip r:embed="rId13"/>
                <a:stretch>
                  <a:fillRect t="-1575" b="-3150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C5F1B463-EF56-2E62-1843-78171D616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372757-C4AB-6A3E-AA1F-9A0B4001738D}"/>
                  </a:ext>
                </a:extLst>
              </p:cNvPr>
              <p:cNvSpPr txBox="1"/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Migration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9372757-C4AB-6A3E-AA1F-9A0B40017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blipFill>
                <a:blip r:embed="rId14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123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D9956-9652-C136-BF5F-A380D0634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A3ACD6D0-DE92-BDDC-54F9-AC00C335407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8E1DC870-335C-CB02-7763-895E9A5A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BFEA8E-49DC-D090-1220-046A214C773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Inclusive Unfolding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42E464A4-0A1D-ABFE-8E9C-D56A63FB13A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048AF11-AFC3-3DC3-28BC-6F3510DD6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8D812884-03B7-40E5-04CF-92365397A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2">
            <a:extLst>
              <a:ext uri="{FF2B5EF4-FFF2-40B4-BE49-F238E27FC236}">
                <a16:creationId xmlns:a16="http://schemas.microsoft.com/office/drawing/2014/main" id="{A7D53BAF-6276-9F00-24CB-C000DA28B6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478356" y="1819766"/>
            <a:ext cx="3501163" cy="3649191"/>
          </a:xfrm>
          <a:prstGeom prst="rect">
            <a:avLst/>
          </a:prstGeom>
        </p:spPr>
      </p:pic>
      <p:pic>
        <p:nvPicPr>
          <p:cNvPr id="7" name="Εικόνα 4">
            <a:extLst>
              <a:ext uri="{FF2B5EF4-FFF2-40B4-BE49-F238E27FC236}">
                <a16:creationId xmlns:a16="http://schemas.microsoft.com/office/drawing/2014/main" id="{14223F95-3A64-2123-EB81-40F27C31B3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99109" y="2279803"/>
            <a:ext cx="3850624" cy="26259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7C8487-BEF5-CD13-EE37-71F02B9A68F4}"/>
                  </a:ext>
                </a:extLst>
              </p:cNvPr>
              <p:cNvSpPr txBox="1"/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7C8487-BEF5-CD13-EE37-71F02B9A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3B52E-189B-8922-63B9-36ADF2BE545F}"/>
                  </a:ext>
                </a:extLst>
              </p:cNvPr>
              <p:cNvSpPr txBox="1"/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Response Matrix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3B52E-189B-8922-63B9-36ADF2BE5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0812D51-0B1C-BF8D-6D04-F3290CFE5EE7}"/>
              </a:ext>
            </a:extLst>
          </p:cNvPr>
          <p:cNvSpPr txBox="1"/>
          <p:nvPr/>
        </p:nvSpPr>
        <p:spPr>
          <a:xfrm>
            <a:off x="6299676" y="1147550"/>
            <a:ext cx="385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 Distribution (</a:t>
            </a:r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 + EW + INT)</a:t>
            </a:r>
          </a:p>
        </p:txBody>
      </p:sp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2072E3AB-C2D8-1759-30F5-24E9EEB8A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40233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B4F94-0056-FE7D-8AFB-A5C310E68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2EBFC91-9A57-B4A9-B655-7A1568160014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2A56892-A595-9D48-B319-62E772EA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210F94-38C6-B051-A685-2997E671AAB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Fit Results – WZ INC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F1798C90-8A38-8811-A09D-8B2F7F71D016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0334A8A-A886-0403-649B-46C0AC8F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C66DD1F-8CDE-F90F-668B-132C96276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F8650B-88C6-53D3-BD92-490869B8658D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4E2AB-0ABA-7C85-5313-BE654DC3ECBE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CADEF-5D8B-C23F-DA41-3C8AF4E9DE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582814" y="1263339"/>
            <a:ext cx="4128237" cy="4616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4F85E4-36D3-3699-5CC4-E01B7A56BA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9" cy="4628919"/>
          </a:xfrm>
          <a:prstGeom prst="rect">
            <a:avLst/>
          </a:prstGeom>
        </p:spPr>
      </p:pic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7DD41662-8ED2-4989-FBF0-09E2EEEB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898550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422C2-5BD5-9CC9-B0B9-B4416780B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8775E8B9-CAF9-45DE-9A14-E7FC60BCE253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72BFAE1B-B773-1D51-139E-AC2E2B72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C1BA2A-5E4A-90AA-4B15-D02C1FBFBF68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B148084E-E3FB-348B-86CB-23B1DBE74FF9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B6C9732C-A549-8319-D067-4C71DDCEE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9D5A129A-E095-3658-4345-62957F48D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221F1-86DE-4DA3-D677-D98552879508}"/>
              </a:ext>
            </a:extLst>
          </p:cNvPr>
          <p:cNvSpPr txBox="1"/>
          <p:nvPr/>
        </p:nvSpPr>
        <p:spPr>
          <a:xfrm>
            <a:off x="1038687" y="862062"/>
            <a:ext cx="566702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VBS process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VBS important?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VBS topology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Mathematical formulation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Cross Section Measurements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Run2 Inclusive Unfolding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Run2 Simultaneous Unfolding</a:t>
            </a:r>
          </a:p>
          <a:p>
            <a:pPr lvl="1"/>
            <a:endParaRPr lang="en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next steps</a:t>
            </a:r>
          </a:p>
          <a:p>
            <a:pPr lvl="1"/>
            <a:endParaRPr lang="en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Doctoral School Training</a:t>
            </a:r>
          </a:p>
        </p:txBody>
      </p:sp>
      <p:sp>
        <p:nvSpPr>
          <p:cNvPr id="4" name="Θέση ημερομηνίας 11">
            <a:extLst>
              <a:ext uri="{FF2B5EF4-FFF2-40B4-BE49-F238E27FC236}">
                <a16:creationId xmlns:a16="http://schemas.microsoft.com/office/drawing/2014/main" id="{727B2504-10EC-E4EC-DDC8-8BF2AB848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960630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49197-684D-FBAD-E296-D5119AFD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D6F3A42-6258-B955-B71E-D2878336ACA6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42C9E13-78A9-E0C1-8F18-65448002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F0860F-57FA-195B-7CEB-F2FD8CF91CF9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INC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DA474B0-49A7-2684-CF10-BECCF6AF9B07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FBD5C7B-C1DE-A0E4-A23C-E0C3A3CA6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CD2384D-B97A-8070-5D88-1ADFA81D0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F7C6A-E1A3-D6CE-260C-C229FD5378BD}"/>
              </a:ext>
            </a:extLst>
          </p:cNvPr>
          <p:cNvSpPr txBox="1"/>
          <p:nvPr/>
        </p:nvSpPr>
        <p:spPr>
          <a:xfrm>
            <a:off x="3937288" y="5022937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D9BC5-18D8-458F-3975-492226F27EB3}"/>
              </a:ext>
            </a:extLst>
          </p:cNvPr>
          <p:cNvSpPr txBox="1"/>
          <p:nvPr/>
        </p:nvSpPr>
        <p:spPr>
          <a:xfrm rot="16200000">
            <a:off x="1144028" y="2562971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6281CC6-5469-1AA1-E1FD-BE0D80F1C8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5991068"/>
                  </p:ext>
                </p:extLst>
              </p:nvPr>
            </p:nvGraphicFramePr>
            <p:xfrm>
              <a:off x="756993" y="1878012"/>
              <a:ext cx="10118238" cy="2818928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37274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72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𝑷𝑳𝑼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&lt;700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0.59±0.06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𝑠𝑡𝑎𝑡</m:t>
                                  </m:r>
                                </m:e>
                              </m:d>
                            </m:oMath>
                          </a14:m>
                          <a:r>
                            <a:rPr lang="en-FR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± 0.03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0.64±0.06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&lt;100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0.37±0.05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𝑠𝑡𝑎𝑡</m:t>
                                  </m:r>
                                </m:e>
                              </m:d>
                            </m:oMath>
                          </a14:m>
                          <a:r>
                            <a:rPr lang="en-FR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± 0.03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0.40±0.05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&lt;1500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0.32±0.04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𝑠𝑡𝑎𝑡</m:t>
                                  </m:r>
                                </m:e>
                              </m:d>
                            </m:oMath>
                          </a14:m>
                          <a:r>
                            <a:rPr lang="en-FR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± 0.02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0.35±0.04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1500&lt;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0.11±0.02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𝑠𝑡𝑎𝑡</m:t>
                                  </m:r>
                                </m:e>
                              </m:d>
                            </m:oMath>
                          </a14:m>
                          <a:r>
                            <a:rPr lang="en-FR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± 0.01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0.12±0.03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4147713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0.07±0.02 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𝑠𝑡𝑎𝑡</m:t>
                                  </m:r>
                                </m:e>
                              </m:d>
                            </m:oMath>
                          </a14:m>
                          <a:r>
                            <a:rPr lang="en-FR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± 0.01 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𝑠𝑦𝑠𝑡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0.08±0.02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9376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6281CC6-5469-1AA1-E1FD-BE0D80F1C8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5991068"/>
                  </p:ext>
                </p:extLst>
              </p:nvPr>
            </p:nvGraphicFramePr>
            <p:xfrm>
              <a:off x="756993" y="1878012"/>
              <a:ext cx="10118238" cy="2818928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37274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72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405" r="-100752" b="-50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405" r="-752" b="-508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102632" r="-200752" b="-3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02632" r="-100752" b="-3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2632" r="-752" b="-3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208108" r="-200752" b="-3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208108" r="-100752" b="-3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208108" r="-752" b="-3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308108" r="-20075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08108" r="-10075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308108" r="-752" b="-2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408108" r="-200752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408108" r="-100752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408108" r="-752" b="-1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4147713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508108" r="-200752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08108" r="-100752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08108" r="-752" b="-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9376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3BF48140-30B4-FFB6-2A62-75F2C9C2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3AB91-E362-423C-BCC2-44171E296236}"/>
              </a:ext>
            </a:extLst>
          </p:cNvPr>
          <p:cNvSpPr txBox="1"/>
          <p:nvPr/>
        </p:nvSpPr>
        <p:spPr>
          <a:xfrm>
            <a:off x="4411855" y="1267987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measurement using Bayesian iterative method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186F3-C14B-D7BE-8E92-DAEF339BF9F6}"/>
              </a:ext>
            </a:extLst>
          </p:cNvPr>
          <p:cNvSpPr txBox="1"/>
          <p:nvPr/>
        </p:nvSpPr>
        <p:spPr>
          <a:xfrm>
            <a:off x="7647265" y="1257390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measurement using Profile Likelihood Unfolding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417D3-6572-79C5-78B1-CFC591EF6763}"/>
              </a:ext>
            </a:extLst>
          </p:cNvPr>
          <p:cNvSpPr txBox="1"/>
          <p:nvPr/>
        </p:nvSpPr>
        <p:spPr>
          <a:xfrm>
            <a:off x="3672315" y="5303563"/>
            <a:ext cx="4847365" cy="58477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uncertainties are not yet included for our results but their implementation is ongoing!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477B70-F098-06F0-1747-EE655DD403A4}"/>
              </a:ext>
            </a:extLst>
          </p:cNvPr>
          <p:cNvSpPr txBox="1"/>
          <p:nvPr/>
        </p:nvSpPr>
        <p:spPr>
          <a:xfrm>
            <a:off x="51712" y="854288"/>
            <a:ext cx="2198520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JHEP06(2024)192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66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CBADB-9118-83B4-D7BF-084FBC18C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6144534-7509-AE64-6D42-DA6FE62FCB29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901B343-1AAC-A705-707C-CD635D4C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5D6662-42D0-AFEB-DA73-06CA0E315817}"/>
              </a:ext>
            </a:extLst>
          </p:cNvPr>
          <p:cNvSpPr txBox="1"/>
          <p:nvPr/>
        </p:nvSpPr>
        <p:spPr>
          <a:xfrm>
            <a:off x="1038685" y="165770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Simultaneous Fit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AB17388E-A2A7-9DB6-BE7C-31B38F8A624A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9C64DB7-E930-D9FB-66A4-66FBDFCD0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F4F1B97-A01B-16D2-49C0-FE93FD102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69B0C493-F6BE-FC78-C4AB-5747DEB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96533-9802-F6E1-AD88-87C990CC1FE7}"/>
              </a:ext>
            </a:extLst>
          </p:cNvPr>
          <p:cNvSpPr txBox="1"/>
          <p:nvPr/>
        </p:nvSpPr>
        <p:spPr>
          <a:xfrm>
            <a:off x="62141" y="1038915"/>
            <a:ext cx="12067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differential cross sections </a:t>
            </a:r>
            <a:r>
              <a:rPr lang="en-F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means measuring the cross sections the below processes </a:t>
            </a:r>
            <a:r>
              <a:rPr lang="en-US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independently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same fit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70FCD4A4-6574-8961-26F3-3BB98BE9BB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65735"/>
          <a:stretch/>
        </p:blipFill>
        <p:spPr>
          <a:xfrm>
            <a:off x="1033241" y="1875913"/>
            <a:ext cx="3033486" cy="28162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E8CC88-A3C9-44FE-BA0E-F55C29838F45}"/>
              </a:ext>
            </a:extLst>
          </p:cNvPr>
          <p:cNvSpPr/>
          <p:nvPr/>
        </p:nvSpPr>
        <p:spPr>
          <a:xfrm>
            <a:off x="2370354" y="2778867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23511AD-D760-FA29-B888-4D32A3B33EE3}"/>
              </a:ext>
            </a:extLst>
          </p:cNvPr>
          <p:cNvSpPr/>
          <p:nvPr/>
        </p:nvSpPr>
        <p:spPr>
          <a:xfrm>
            <a:off x="2339348" y="3749038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920F25-00A4-69E0-26CE-C39A04A333A4}"/>
                  </a:ext>
                </a:extLst>
              </p:cNvPr>
              <p:cNvSpPr txBox="1"/>
              <p:nvPr/>
            </p:nvSpPr>
            <p:spPr>
              <a:xfrm>
                <a:off x="2299975" y="2440313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920F25-00A4-69E0-26CE-C39A04A33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975" y="2440313"/>
                <a:ext cx="436970" cy="338554"/>
              </a:xfrm>
              <a:prstGeom prst="rect">
                <a:avLst/>
              </a:prstGeom>
              <a:blipFill>
                <a:blip r:embed="rId7"/>
                <a:stretch>
                  <a:fillRect l="-13889" r="-1666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CCA993-FC71-00ED-DAC5-BA891B4C6420}"/>
                  </a:ext>
                </a:extLst>
              </p:cNvPr>
              <p:cNvSpPr txBox="1"/>
              <p:nvPr/>
            </p:nvSpPr>
            <p:spPr>
              <a:xfrm>
                <a:off x="2247317" y="3911831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CCA993-FC71-00ED-DAC5-BA891B4C6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317" y="3911831"/>
                <a:ext cx="436970" cy="338554"/>
              </a:xfrm>
              <a:prstGeom prst="rect">
                <a:avLst/>
              </a:prstGeom>
              <a:blipFill>
                <a:blip r:embed="rId8"/>
                <a:stretch>
                  <a:fillRect l="-20000" r="-1714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FB3310B5-08A4-A7D6-5DCA-9B18BC4A18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3816" t="11873" r="4460"/>
          <a:stretch/>
        </p:blipFill>
        <p:spPr>
          <a:xfrm>
            <a:off x="6533110" y="2215648"/>
            <a:ext cx="2808514" cy="24818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35A95F-29E0-6A8A-2E70-FA0AA3E5C4A5}"/>
              </a:ext>
            </a:extLst>
          </p:cNvPr>
          <p:cNvSpPr txBox="1"/>
          <p:nvPr/>
        </p:nvSpPr>
        <p:spPr>
          <a:xfrm>
            <a:off x="6610977" y="4603581"/>
            <a:ext cx="2277704" cy="34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QCD WZjj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BE9A07-A9A2-6CF4-C054-4774AB86DDD5}"/>
              </a:ext>
            </a:extLst>
          </p:cNvPr>
          <p:cNvSpPr/>
          <p:nvPr/>
        </p:nvSpPr>
        <p:spPr>
          <a:xfrm>
            <a:off x="7248329" y="2903180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72A48F-58BE-5C10-8EEB-4C46CD9E5A4A}"/>
              </a:ext>
            </a:extLst>
          </p:cNvPr>
          <p:cNvSpPr/>
          <p:nvPr/>
        </p:nvSpPr>
        <p:spPr>
          <a:xfrm>
            <a:off x="7248329" y="3681801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33AE7F-A391-1D39-2C32-A88A25283F81}"/>
                  </a:ext>
                </a:extLst>
              </p:cNvPr>
              <p:cNvSpPr txBox="1"/>
              <p:nvPr/>
            </p:nvSpPr>
            <p:spPr>
              <a:xfrm>
                <a:off x="7177950" y="2564626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33AE7F-A391-1D39-2C32-A88A25283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7950" y="2564626"/>
                <a:ext cx="43697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9D741B-16F3-AD60-82FF-05DDCAA7F52C}"/>
                  </a:ext>
                </a:extLst>
              </p:cNvPr>
              <p:cNvSpPr txBox="1"/>
              <p:nvPr/>
            </p:nvSpPr>
            <p:spPr>
              <a:xfrm>
                <a:off x="7154131" y="3851443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9D741B-16F3-AD60-82FF-05DDCAA7F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131" y="3851443"/>
                <a:ext cx="43697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0C9D65-A8A4-EDCC-58AB-BBBD0F9E429B}"/>
                  </a:ext>
                </a:extLst>
              </p:cNvPr>
              <p:cNvSpPr txBox="1"/>
              <p:nvPr/>
            </p:nvSpPr>
            <p:spPr>
              <a:xfrm>
                <a:off x="1727845" y="1787137"/>
                <a:ext cx="1912883" cy="3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 </m:t>
                        </m:r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0C9D65-A8A4-EDCC-58AB-BBBD0F9E4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845" y="1787137"/>
                <a:ext cx="1912883" cy="344710"/>
              </a:xfrm>
              <a:prstGeom prst="rect">
                <a:avLst/>
              </a:prstGeom>
              <a:blipFill>
                <a:blip r:embed="rId11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77C0D6A-011B-A130-5C3F-4609AE82368C}"/>
              </a:ext>
            </a:extLst>
          </p:cNvPr>
          <p:cNvSpPr txBox="1"/>
          <p:nvPr/>
        </p:nvSpPr>
        <p:spPr>
          <a:xfrm>
            <a:off x="1593542" y="4648410"/>
            <a:ext cx="1912883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EW WZjj VBS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A8C9C4-074E-66CE-5A2D-AF0AACC1CEA5}"/>
                  </a:ext>
                </a:extLst>
              </p:cNvPr>
              <p:cNvSpPr txBox="1"/>
              <p:nvPr/>
            </p:nvSpPr>
            <p:spPr>
              <a:xfrm>
                <a:off x="6634659" y="1759438"/>
                <a:ext cx="1912883" cy="3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 </m:t>
                        </m:r>
                        <m:sSubSup>
                          <m:sSubSup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A8C9C4-074E-66CE-5A2D-AF0AACC1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659" y="1759438"/>
                <a:ext cx="1912883" cy="342145"/>
              </a:xfrm>
              <a:prstGeom prst="rect">
                <a:avLst/>
              </a:prstGeom>
              <a:blipFill>
                <a:blip r:embed="rId12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02D39B43-960C-4AD7-09F7-E80DB3BD4787}"/>
              </a:ext>
            </a:extLst>
          </p:cNvPr>
          <p:cNvSpPr txBox="1"/>
          <p:nvPr/>
        </p:nvSpPr>
        <p:spPr>
          <a:xfrm>
            <a:off x="9456729" y="3157239"/>
            <a:ext cx="33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5E43D7-4E8F-D3A9-9538-ABDAE846A3D6}"/>
              </a:ext>
            </a:extLst>
          </p:cNvPr>
          <p:cNvSpPr txBox="1"/>
          <p:nvPr/>
        </p:nvSpPr>
        <p:spPr>
          <a:xfrm>
            <a:off x="9738088" y="3157239"/>
            <a:ext cx="2090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Inteference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26CB44-F02C-B21F-A0E8-33CABDBA51DB}"/>
                  </a:ext>
                </a:extLst>
              </p:cNvPr>
              <p:cNvSpPr txBox="1"/>
              <p:nvPr/>
            </p:nvSpPr>
            <p:spPr>
              <a:xfrm>
                <a:off x="9776741" y="1758145"/>
                <a:ext cx="1912883" cy="348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  <m:sup>
                        <m:r>
                          <a:rPr lang="en-US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bSup>
                    <m:r>
                      <a:rPr lang="en-US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326CB44-F02C-B21F-A0E8-33CABDBA5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6741" y="1758145"/>
                <a:ext cx="1912883" cy="348237"/>
              </a:xfrm>
              <a:prstGeom prst="rect">
                <a:avLst/>
              </a:prstGeom>
              <a:blipFill>
                <a:blip r:embed="rId13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2DC4C2E-E22E-624B-3A7F-3AA4F5E03E02}"/>
              </a:ext>
            </a:extLst>
          </p:cNvPr>
          <p:cNvSpPr txBox="1"/>
          <p:nvPr/>
        </p:nvSpPr>
        <p:spPr>
          <a:xfrm>
            <a:off x="9644264" y="4602207"/>
            <a:ext cx="2277704" cy="345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INT WZjj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C8DB14-BEE7-1427-4006-067ECCD7E8E9}"/>
              </a:ext>
            </a:extLst>
          </p:cNvPr>
          <p:cNvSpPr txBox="1"/>
          <p:nvPr/>
        </p:nvSpPr>
        <p:spPr>
          <a:xfrm>
            <a:off x="2746310" y="5454969"/>
            <a:ext cx="6305797" cy="70788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 is to measure </a:t>
            </a:r>
            <a:r>
              <a:rPr lang="en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</a:t>
            </a:r>
            <a:r>
              <a:rPr lang="en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differential cross section of the EW and the QCD+INT processes!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4AA614-35A5-8FF0-8AF8-EC16820A93A5}"/>
              </a:ext>
            </a:extLst>
          </p:cNvPr>
          <p:cNvCxnSpPr/>
          <p:nvPr/>
        </p:nvCxnSpPr>
        <p:spPr>
          <a:xfrm>
            <a:off x="5735781" y="1525980"/>
            <a:ext cx="0" cy="36041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162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6A926-6365-821A-F82A-CAAAFE7DC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4D7C765-738E-F4C2-BD4B-9D57C5758E45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FEFE67A3-6086-A099-CB08-4B4C8D41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F3E6D4-7E9F-6E57-C0DB-B60D1D25729D}"/>
              </a:ext>
            </a:extLst>
          </p:cNvPr>
          <p:cNvSpPr txBox="1"/>
          <p:nvPr/>
        </p:nvSpPr>
        <p:spPr>
          <a:xfrm>
            <a:off x="1038685" y="165770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Simultaneous Fit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9538740-7257-298F-BA3C-565AB26D5ADC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B84540E8-5EBF-550D-A7E2-83D9BBA2B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81C9DC7-88A8-1ECC-089A-45B02AB93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44F4C539-39D5-3078-8440-2C15330D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AF142B-95FF-5C07-3428-39E75CDA3F43}"/>
              </a:ext>
            </a:extLst>
          </p:cNvPr>
          <p:cNvSpPr txBox="1"/>
          <p:nvPr/>
        </p:nvSpPr>
        <p:spPr>
          <a:xfrm>
            <a:off x="62142" y="1038915"/>
            <a:ext cx="1032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challenge of this type of fit is the separation of the processes. For this reason we are using machine learning techniques.</a:t>
            </a:r>
          </a:p>
        </p:txBody>
      </p:sp>
      <p:pic>
        <p:nvPicPr>
          <p:cNvPr id="36" name="Picture 35" descr="A graph of a graph&#10;&#10;AI-generated content may be incorrect.">
            <a:extLst>
              <a:ext uri="{FF2B5EF4-FFF2-40B4-BE49-F238E27FC236}">
                <a16:creationId xmlns:a16="http://schemas.microsoft.com/office/drawing/2014/main" id="{A804E05B-325C-2060-9EDF-F47373C69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996" y="2171307"/>
            <a:ext cx="5222101" cy="354142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899D695-4865-8732-A627-F939DEF887B1}"/>
              </a:ext>
            </a:extLst>
          </p:cNvPr>
          <p:cNvSpPr txBox="1"/>
          <p:nvPr/>
        </p:nvSpPr>
        <p:spPr>
          <a:xfrm>
            <a:off x="3434992" y="1682595"/>
            <a:ext cx="4752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Separation based on Boosted Decision Trees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6C78EE4-F75B-7139-0367-446725BC3DC7}"/>
              </a:ext>
            </a:extLst>
          </p:cNvPr>
          <p:cNvCxnSpPr>
            <a:cxnSpLocks/>
          </p:cNvCxnSpPr>
          <p:nvPr/>
        </p:nvCxnSpPr>
        <p:spPr>
          <a:xfrm flipH="1">
            <a:off x="7054322" y="2928196"/>
            <a:ext cx="3277210" cy="15689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791E1D3-0C94-1F2A-A708-507A07DCC40C}"/>
              </a:ext>
            </a:extLst>
          </p:cNvPr>
          <p:cNvCxnSpPr>
            <a:cxnSpLocks/>
          </p:cNvCxnSpPr>
          <p:nvPr/>
        </p:nvCxnSpPr>
        <p:spPr>
          <a:xfrm flipH="1">
            <a:off x="6258296" y="2921539"/>
            <a:ext cx="4073236" cy="8525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85FB4A0-588D-438E-2EF4-607342A0596C}"/>
              </a:ext>
            </a:extLst>
          </p:cNvPr>
          <p:cNvCxnSpPr>
            <a:cxnSpLocks/>
          </p:cNvCxnSpPr>
          <p:nvPr/>
        </p:nvCxnSpPr>
        <p:spPr>
          <a:xfrm flipH="1">
            <a:off x="5379522" y="2928196"/>
            <a:ext cx="4952010" cy="13633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F1FDCF2-8C90-F6BC-8DF0-55A01004AE28}"/>
              </a:ext>
            </a:extLst>
          </p:cNvPr>
          <p:cNvCxnSpPr>
            <a:cxnSpLocks/>
          </p:cNvCxnSpPr>
          <p:nvPr/>
        </p:nvCxnSpPr>
        <p:spPr>
          <a:xfrm flipH="1">
            <a:off x="4589813" y="2928196"/>
            <a:ext cx="5741719" cy="22472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5A0CD6F-D8EC-4AC7-DBE6-1F21A2A372FE}"/>
              </a:ext>
            </a:extLst>
          </p:cNvPr>
          <p:cNvSpPr txBox="1"/>
          <p:nvPr/>
        </p:nvSpPr>
        <p:spPr>
          <a:xfrm>
            <a:off x="9033566" y="1810581"/>
            <a:ext cx="2905899" cy="107721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achieve maximum separation we devide the Singal Region in further regions based on a BDT score cut!</a:t>
            </a:r>
          </a:p>
        </p:txBody>
      </p:sp>
    </p:spTree>
    <p:extLst>
      <p:ext uri="{BB962C8B-B14F-4D97-AF65-F5344CB8AC3E}">
        <p14:creationId xmlns:p14="http://schemas.microsoft.com/office/powerpoint/2010/main" val="15766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A96A-22BC-E781-F40F-543F7B290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AE1210D-3735-58D6-4B15-6E2D1499644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48A28DE-2DCA-F65A-C983-7336DBC7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1FC10-D658-829F-86CB-6C869BF23708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Simultaneous Unfolding – WZ EW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E836E59-785A-843C-F204-FC91F183F5C8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711B14F-73E4-8037-7B22-4CCE53099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D30693E-C545-909F-42D3-1AD519E8E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5E3700E-751A-C859-AF1D-CE3C23B0362C}"/>
                  </a:ext>
                </a:extLst>
              </p:cNvPr>
              <p:cNvSpPr txBox="1"/>
              <p:nvPr/>
            </p:nvSpPr>
            <p:spPr>
              <a:xfrm>
                <a:off x="279186" y="1039893"/>
                <a:ext cx="4310742" cy="1521955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1: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2: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3: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0.2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0.2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4: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.2&lt;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5: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&lt;1.0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5E3700E-751A-C859-AF1D-CE3C23B03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86" y="1039893"/>
                <a:ext cx="4310742" cy="1521955"/>
              </a:xfrm>
              <a:prstGeom prst="rect">
                <a:avLst/>
              </a:prstGeom>
              <a:blipFill>
                <a:blip r:embed="rId4"/>
                <a:stretch>
                  <a:fillRect t="-1639" b="-1639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9DFAA24B-4B0B-0D14-8686-07B1C62721CA}"/>
              </a:ext>
            </a:extLst>
          </p:cNvPr>
          <p:cNvSpPr txBox="1"/>
          <p:nvPr/>
        </p:nvSpPr>
        <p:spPr>
          <a:xfrm>
            <a:off x="6267129" y="5992451"/>
            <a:ext cx="609659" cy="220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3B7A1-2665-6D81-8E92-6A90802A0E50}"/>
                  </a:ext>
                </a:extLst>
              </p:cNvPr>
              <p:cNvSpPr txBox="1"/>
              <p:nvPr/>
            </p:nvSpPr>
            <p:spPr>
              <a:xfrm>
                <a:off x="4759021" y="1315994"/>
                <a:ext cx="4235533" cy="990271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&lt;1300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&lt;2000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&gt;2000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3B7A1-2665-6D81-8E92-6A90802A0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021" y="1315994"/>
                <a:ext cx="4235533" cy="990271"/>
              </a:xfrm>
              <a:prstGeom prst="rect">
                <a:avLst/>
              </a:prstGeom>
              <a:blipFill>
                <a:blip r:embed="rId14"/>
                <a:stretch>
                  <a:fillRect t="-2500" b="-5000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mathematical equation with numbers and arrows&#10;&#10;AI-generated content may be incorrect.">
            <a:extLst>
              <a:ext uri="{FF2B5EF4-FFF2-40B4-BE49-F238E27FC236}">
                <a16:creationId xmlns:a16="http://schemas.microsoft.com/office/drawing/2014/main" id="{C5D20736-D975-80CC-87ED-7E19FA629A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85711" y="1227157"/>
            <a:ext cx="2411587" cy="1167944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407EE80-6ABE-36C3-A93F-85A7390D6016}"/>
              </a:ext>
            </a:extLst>
          </p:cNvPr>
          <p:cNvSpPr/>
          <p:nvPr/>
        </p:nvSpPr>
        <p:spPr>
          <a:xfrm>
            <a:off x="437328" y="1033037"/>
            <a:ext cx="3847604" cy="3751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6B559927-8880-A769-D636-7C71DECDEA8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913131" y="3549342"/>
            <a:ext cx="3563590" cy="2430184"/>
          </a:xfrm>
          <a:prstGeom prst="rect">
            <a:avLst/>
          </a:prstGeom>
        </p:spPr>
      </p:pic>
      <p:pic>
        <p:nvPicPr>
          <p:cNvPr id="11" name="Εικόνα 2">
            <a:extLst>
              <a:ext uri="{FF2B5EF4-FFF2-40B4-BE49-F238E27FC236}">
                <a16:creationId xmlns:a16="http://schemas.microsoft.com/office/drawing/2014/main" id="{C4E2D658-8C73-14FA-62E3-0F555C3E3D1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 rot="5400000">
            <a:off x="6673041" y="3178970"/>
            <a:ext cx="3042304" cy="3170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249317-076D-6C21-DBFF-C57DB32FAF40}"/>
                  </a:ext>
                </a:extLst>
              </p:cNvPr>
              <p:cNvSpPr txBox="1"/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Acceptance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Efficiency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249317-076D-6C21-DBFF-C57DB32FA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blipFill>
                <a:blip r:embed="rId18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B92E74-A2A9-AE27-DBAA-7BA0920468A4}"/>
                  </a:ext>
                </a:extLst>
              </p:cNvPr>
              <p:cNvSpPr txBox="1"/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Migration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B92E74-A2A9-AE27-DBAA-7BA092046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blipFill>
                <a:blip r:embed="rId1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Θέση ημερομηνίας 11">
            <a:extLst>
              <a:ext uri="{FF2B5EF4-FFF2-40B4-BE49-F238E27FC236}">
                <a16:creationId xmlns:a16="http://schemas.microsoft.com/office/drawing/2014/main" id="{DB42AD6E-B824-E57A-3E7B-FB0788989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62247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D9956-9652-C136-BF5F-A380D0634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A3ACD6D0-DE92-BDDC-54F9-AC00C335407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8E1DC870-335C-CB02-7763-895E9A5A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BFEA8E-49DC-D090-1220-046A214C773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Unfolding the EW sample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42E464A4-0A1D-ABFE-8E9C-D56A63FB13A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048AF11-AFC3-3DC3-28BC-6F3510DD6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8D812884-03B7-40E5-04CF-92365397A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2">
            <a:extLst>
              <a:ext uri="{FF2B5EF4-FFF2-40B4-BE49-F238E27FC236}">
                <a16:creationId xmlns:a16="http://schemas.microsoft.com/office/drawing/2014/main" id="{A7D53BAF-6276-9F00-24CB-C000DA28B6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478356" y="1819766"/>
            <a:ext cx="3501163" cy="3649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7C8487-BEF5-CD13-EE37-71F02B9A68F4}"/>
                  </a:ext>
                </a:extLst>
              </p:cNvPr>
              <p:cNvSpPr txBox="1"/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7C8487-BEF5-CD13-EE37-71F02B9A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3B52E-189B-8922-63B9-36ADF2BE545F}"/>
                  </a:ext>
                </a:extLst>
              </p:cNvPr>
              <p:cNvSpPr txBox="1"/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Response Matrix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3B52E-189B-8922-63B9-36ADF2BE5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0812D51-0B1C-BF8D-6D04-F3290CFE5EE7}"/>
              </a:ext>
            </a:extLst>
          </p:cNvPr>
          <p:cNvSpPr txBox="1"/>
          <p:nvPr/>
        </p:nvSpPr>
        <p:spPr>
          <a:xfrm>
            <a:off x="6299676" y="1147550"/>
            <a:ext cx="385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 Distribution (</a:t>
            </a:r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EW)</a:t>
            </a:r>
          </a:p>
        </p:txBody>
      </p:sp>
      <p:pic>
        <p:nvPicPr>
          <p:cNvPr id="18" name="Εικόνα 4">
            <a:extLst>
              <a:ext uri="{FF2B5EF4-FFF2-40B4-BE49-F238E27FC236}">
                <a16:creationId xmlns:a16="http://schemas.microsoft.com/office/drawing/2014/main" id="{B49124D6-BFC9-E9BD-A27B-1C96AB6908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5400000">
            <a:off x="6985878" y="1764892"/>
            <a:ext cx="2567361" cy="3761482"/>
          </a:xfrm>
          <a:prstGeom prst="rect">
            <a:avLst/>
          </a:prstGeom>
        </p:spPr>
      </p:pic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9594C396-FF28-E5D9-B715-89EB85DA0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566512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B4F94-0056-FE7D-8AFB-A5C310E68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2EBFC91-9A57-B4A9-B655-7A1568160014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2A56892-A595-9D48-B319-62E772EA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210F94-38C6-B051-A685-2997E671AAB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Fit Results – WZ EW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F1798C90-8A38-8811-A09D-8B2F7F71D016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0334A8A-A886-0403-649B-46C0AC8F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C66DD1F-8CDE-F90F-668B-132C96276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F8650B-88C6-53D3-BD92-490869B8658D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4E2AB-0ABA-7C85-5313-BE654DC3ECBE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CADEF-5D8B-C23F-DA41-3C8AF4E9DE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582814" y="1496634"/>
            <a:ext cx="4128237" cy="4150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4F85E4-36D3-3699-5CC4-E01B7A56BA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9" cy="4628918"/>
          </a:xfrm>
          <a:prstGeom prst="rect">
            <a:avLst/>
          </a:prstGeom>
        </p:spPr>
      </p:pic>
      <p:sp>
        <p:nvSpPr>
          <p:cNvPr id="7" name="Θέση ημερομηνίας 11">
            <a:extLst>
              <a:ext uri="{FF2B5EF4-FFF2-40B4-BE49-F238E27FC236}">
                <a16:creationId xmlns:a16="http://schemas.microsoft.com/office/drawing/2014/main" id="{30DD514F-BC5B-0EB5-27E4-4C1BF8217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4039986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A0960-B018-A70A-0AEB-0AFBF7AA1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87FF35A-CBBB-830B-E796-824E0635EC61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62E134A-E718-5580-198F-58325E53B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B7EC98-E9AD-8BE8-454E-AF4861756314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EW Differential cross section measurements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D89151CA-B9E9-3246-F5A7-4960680D14F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5B7954F-4735-7DCB-2B3D-D323F7AF1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FF530AE0-A050-BC4F-85E6-FA986283F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6DABA1-A63C-7A9C-1520-F9C39325F5EC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10979-B7A5-E9EE-1120-0D7B5F99A722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8435A62-9C36-D9DD-FA69-73564D42D5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4860579"/>
                  </p:ext>
                </p:extLst>
              </p:nvPr>
            </p:nvGraphicFramePr>
            <p:xfrm>
              <a:off x="1835140" y="2305588"/>
              <a:ext cx="9018320" cy="1957863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354090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969300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2694930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𝑬𝑾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𝑷𝑳𝑼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&lt;1300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0.204±0.049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)+0.045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0.197±0.068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1300&lt;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0.097±0.023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)+0.015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0.095±0.034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0.040±0.013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)+0.07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0.038±0.019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8435A62-9C36-D9DD-FA69-73564D42D5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4860579"/>
                  </p:ext>
                </p:extLst>
              </p:nvPr>
            </p:nvGraphicFramePr>
            <p:xfrm>
              <a:off x="1835140" y="2305588"/>
              <a:ext cx="9018320" cy="1957863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354090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969300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2694930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9744" t="-5882" r="-68371" b="-3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35849" t="-5882" r="-943" b="-35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38" t="-90000" r="-283333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9744" t="-90000" r="-68371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35849" t="-90000" r="-943" b="-2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38" t="-185366" r="-28333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9744" t="-185366" r="-683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35849" t="-185366" r="-94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38" t="-292500" r="-283333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9744" t="-292500" r="-68371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35849" t="-292500" r="-943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0204935F-8D4A-FED8-7531-0E50B6401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0297A-F936-6A82-BDFC-743493E788FC}"/>
              </a:ext>
            </a:extLst>
          </p:cNvPr>
          <p:cNvSpPr txBox="1"/>
          <p:nvPr/>
        </p:nvSpPr>
        <p:spPr>
          <a:xfrm>
            <a:off x="8044946" y="1697807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measurement using Profile Likelihood Unfolding Method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8DEED-1DE0-F750-9E01-D8472FAEEF7A}"/>
              </a:ext>
            </a:extLst>
          </p:cNvPr>
          <p:cNvSpPr txBox="1"/>
          <p:nvPr/>
        </p:nvSpPr>
        <p:spPr>
          <a:xfrm>
            <a:off x="4738398" y="1676349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measurement using standard bin by bin unfolding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CDA53-8707-0977-635C-BD98EA21D8E0}"/>
              </a:ext>
            </a:extLst>
          </p:cNvPr>
          <p:cNvSpPr txBox="1"/>
          <p:nvPr/>
        </p:nvSpPr>
        <p:spPr>
          <a:xfrm>
            <a:off x="51712" y="854288"/>
            <a:ext cx="2198520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JHEP06(2024)192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CD44ED-007F-C910-28A1-E8C0336C8263}"/>
              </a:ext>
            </a:extLst>
          </p:cNvPr>
          <p:cNvSpPr txBox="1"/>
          <p:nvPr/>
        </p:nvSpPr>
        <p:spPr>
          <a:xfrm>
            <a:off x="3852331" y="4981148"/>
            <a:ext cx="4847365" cy="58477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uncertainties are not yet included for our results but their implementation is ongoing!</a:t>
            </a:r>
          </a:p>
        </p:txBody>
      </p:sp>
    </p:spTree>
    <p:extLst>
      <p:ext uri="{BB962C8B-B14F-4D97-AF65-F5344CB8AC3E}">
        <p14:creationId xmlns:p14="http://schemas.microsoft.com/office/powerpoint/2010/main" val="3178768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D14CD-E7E4-F15D-7C17-DFC70EE1F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8A515EE-B3B7-817F-771E-A4F166E75597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B32D8EB6-252A-4B37-46A6-352BDFC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6A5737-8C68-8C5E-5D53-8A42DF6C583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Simultaneous Unfolding – WZ QCD+INT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C4B2414-F767-DD46-E587-19EF8A086411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B26CEF2-BEC9-80C1-34B8-0D67FA71E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4EDC9B7-91C0-0AF0-AF9B-05A10AE55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A8E0A4-FD90-B695-7EB9-02F980F4CB4E}"/>
                  </a:ext>
                </a:extLst>
              </p:cNvPr>
              <p:cNvSpPr txBox="1"/>
              <p:nvPr/>
            </p:nvSpPr>
            <p:spPr>
              <a:xfrm>
                <a:off x="279186" y="1039893"/>
                <a:ext cx="4310742" cy="1521955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1: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2: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3: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0.2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0.2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4: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.2&lt;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5: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&lt;1.0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CA8E0A4-FD90-B695-7EB9-02F980F4C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86" y="1039893"/>
                <a:ext cx="4310742" cy="1521955"/>
              </a:xfrm>
              <a:prstGeom prst="rect">
                <a:avLst/>
              </a:prstGeom>
              <a:blipFill>
                <a:blip r:embed="rId4"/>
                <a:stretch>
                  <a:fillRect t="-1639" b="-1639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7E1778F-8687-2DC5-472A-6BE6872B47CD}"/>
              </a:ext>
            </a:extLst>
          </p:cNvPr>
          <p:cNvSpPr txBox="1"/>
          <p:nvPr/>
        </p:nvSpPr>
        <p:spPr>
          <a:xfrm>
            <a:off x="6267129" y="5992451"/>
            <a:ext cx="609659" cy="220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9564561-9CD2-DE51-7BA6-A22C5DC15684}"/>
                  </a:ext>
                </a:extLst>
              </p:cNvPr>
              <p:cNvSpPr txBox="1"/>
              <p:nvPr/>
            </p:nvSpPr>
            <p:spPr>
              <a:xfrm>
                <a:off x="4759021" y="1315994"/>
                <a:ext cx="4235533" cy="990271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&lt;1300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&lt;2000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&gt;2000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3B7A1-2665-6D81-8E92-6A90802A0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021" y="1315994"/>
                <a:ext cx="4235533" cy="990271"/>
              </a:xfrm>
              <a:prstGeom prst="rect">
                <a:avLst/>
              </a:prstGeom>
              <a:blipFill>
                <a:blip r:embed="rId14"/>
                <a:stretch>
                  <a:fillRect t="-2500" b="-5000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mathematical equation with numbers and arrows&#10;&#10;AI-generated content may be incorrect.">
            <a:extLst>
              <a:ext uri="{FF2B5EF4-FFF2-40B4-BE49-F238E27FC236}">
                <a16:creationId xmlns:a16="http://schemas.microsoft.com/office/drawing/2014/main" id="{A2ED3082-4664-6B69-F0EA-E2EF3BE077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85711" y="1227157"/>
            <a:ext cx="2411587" cy="1167944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3F8327B-7C1F-C921-D098-87D8C618BF7E}"/>
              </a:ext>
            </a:extLst>
          </p:cNvPr>
          <p:cNvSpPr/>
          <p:nvPr/>
        </p:nvSpPr>
        <p:spPr>
          <a:xfrm>
            <a:off x="437328" y="1033037"/>
            <a:ext cx="3847604" cy="3751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95EF0937-02B1-5F0C-B649-A9800E7929B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913131" y="3549342"/>
            <a:ext cx="3563589" cy="2430184"/>
          </a:xfrm>
          <a:prstGeom prst="rect">
            <a:avLst/>
          </a:prstGeom>
        </p:spPr>
      </p:pic>
      <p:pic>
        <p:nvPicPr>
          <p:cNvPr id="11" name="Εικόνα 2">
            <a:extLst>
              <a:ext uri="{FF2B5EF4-FFF2-40B4-BE49-F238E27FC236}">
                <a16:creationId xmlns:a16="http://schemas.microsoft.com/office/drawing/2014/main" id="{30D721CA-2607-759B-EB7F-D0096138931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 rot="5400000">
            <a:off x="6673041" y="3178970"/>
            <a:ext cx="3042304" cy="3170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974DC9-5767-FDFA-825A-DF66F7101E7C}"/>
                  </a:ext>
                </a:extLst>
              </p:cNvPr>
              <p:cNvSpPr txBox="1"/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Acceptance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Efficiency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974DC9-5767-FDFA-825A-DF66F7101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blipFill>
                <a:blip r:embed="rId18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9C4260-39B1-AA3B-0D7D-540BBE2B6C2E}"/>
                  </a:ext>
                </a:extLst>
              </p:cNvPr>
              <p:cNvSpPr txBox="1"/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Migration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9C4260-39B1-AA3B-0D7D-540BBE2B6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blipFill>
                <a:blip r:embed="rId1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Θέση ημερομηνίας 11">
            <a:extLst>
              <a:ext uri="{FF2B5EF4-FFF2-40B4-BE49-F238E27FC236}">
                <a16:creationId xmlns:a16="http://schemas.microsoft.com/office/drawing/2014/main" id="{BB57D2B2-8B5B-89A3-7730-F32D1D798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933356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9144A-486F-D0E0-2B70-E0F30D799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0CD6989-4306-9A7B-4586-B8213601089B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CAC5F7D7-805B-EC00-E403-99439FA2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CE2BD6-2F6F-711B-3E4C-A1A5ADF4D62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Unfolding the QCD + INT sample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27352D99-9739-DA1E-8EDA-8C1990326ED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447DBC3-999F-D9EA-1A96-54FCE4F4C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5BF4832-B720-A0E2-26F9-5207AFA71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2">
            <a:extLst>
              <a:ext uri="{FF2B5EF4-FFF2-40B4-BE49-F238E27FC236}">
                <a16:creationId xmlns:a16="http://schemas.microsoft.com/office/drawing/2014/main" id="{0B2736AD-FA98-BEDA-D24D-6ED5F56545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478356" y="1819766"/>
            <a:ext cx="3501162" cy="3649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C86872-8F6A-3BD5-98A1-458283E1F9AC}"/>
                  </a:ext>
                </a:extLst>
              </p:cNvPr>
              <p:cNvSpPr txBox="1"/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C86872-8F6A-3BD5-98A1-458283E1F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5833D4-7A34-4E19-6EE6-7117C87A6230}"/>
                  </a:ext>
                </a:extLst>
              </p:cNvPr>
              <p:cNvSpPr txBox="1"/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Response Matrix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5833D4-7A34-4E19-6EE6-7117C87A6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2D20222-F096-0C74-32B8-BE7DAB8596B5}"/>
              </a:ext>
            </a:extLst>
          </p:cNvPr>
          <p:cNvSpPr txBox="1"/>
          <p:nvPr/>
        </p:nvSpPr>
        <p:spPr>
          <a:xfrm>
            <a:off x="6299676" y="1147550"/>
            <a:ext cx="385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 Distribution (</a:t>
            </a:r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QCD+INT</a:t>
            </a: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Εικόνα 4">
            <a:extLst>
              <a:ext uri="{FF2B5EF4-FFF2-40B4-BE49-F238E27FC236}">
                <a16:creationId xmlns:a16="http://schemas.microsoft.com/office/drawing/2014/main" id="{56662616-EAB8-1D57-3C41-AFD028C377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5400000">
            <a:off x="6985878" y="1764892"/>
            <a:ext cx="2567360" cy="3761482"/>
          </a:xfrm>
          <a:prstGeom prst="rect">
            <a:avLst/>
          </a:prstGeom>
        </p:spPr>
      </p:pic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8EFC3BDE-ECA9-BBCE-3CAB-F191B728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756240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AF422-3518-162B-6393-5F42874EC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09DDCDF-2C72-FCC5-8EDB-F256C77AD4DD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F72CD15A-1142-EA8F-6783-41E25079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177D8B-FD15-6C0E-CBFF-E2679E299941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Fit Results – WZ QCD+INT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66A6CDE-7440-63F0-7D1D-A9027F29F89C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5578C58-ABAC-13EA-0B55-0C9ABB584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5837C969-1496-5372-A251-5DBEC11B8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611321-4BDC-CC88-B58E-EF562A9E3CCA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9781FE-B233-E22A-AEB4-A74F35B8253A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D9E238-6A43-3610-6DD8-A9556F9507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582814" y="1496634"/>
            <a:ext cx="4128237" cy="4150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49F200-AC02-A770-26C7-FC77B333F2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8" cy="4628918"/>
          </a:xfrm>
          <a:prstGeom prst="rect">
            <a:avLst/>
          </a:prstGeom>
        </p:spPr>
      </p:pic>
      <p:sp>
        <p:nvSpPr>
          <p:cNvPr id="7" name="Θέση ημερομηνίας 11">
            <a:extLst>
              <a:ext uri="{FF2B5EF4-FFF2-40B4-BE49-F238E27FC236}">
                <a16:creationId xmlns:a16="http://schemas.microsoft.com/office/drawing/2014/main" id="{3CA6DD85-5F8A-6A5F-CB29-D43F6D257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89171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E7712-54BA-EF95-42D8-4E873EC4B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E79137B-9B92-D088-33A2-B2EB0E62E08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AB110668-DFEA-B859-DA71-73C3E6AB3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19A5DB-1908-BF04-FBF4-7CAA9ED90930}"/>
              </a:ext>
            </a:extLst>
          </p:cNvPr>
          <p:cNvSpPr txBox="1"/>
          <p:nvPr/>
        </p:nvSpPr>
        <p:spPr>
          <a:xfrm>
            <a:off x="1400783" y="2645923"/>
            <a:ext cx="886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l-GR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ημερομηνίας 11">
            <a:extLst>
              <a:ext uri="{FF2B5EF4-FFF2-40B4-BE49-F238E27FC236}">
                <a16:creationId xmlns:a16="http://schemas.microsoft.com/office/drawing/2014/main" id="{F926D176-1D95-5269-FBD7-807E6853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065977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D3B4E-25D9-B3E7-47CE-F4AFD8107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AEA1DDB-A4F2-62A9-C6A7-6073E135344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D608B3E4-1CE5-D195-035C-6BF33A66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88D7A9-CD2E-A22C-5A03-8EDB741CCF03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QCD+INT Differential cross section measurements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B99BB1E5-8BCB-E907-E507-7EB6F2D414A6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C762DBF-85EB-3EB6-B51B-F9A30930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8A8B6D02-3998-71F0-BE05-AA71CE621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9914DD-600B-2811-3FE6-F15DAE49E8C3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1D484A-1928-4245-4222-E9AB113A0C8C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C491C54E-CB51-E635-379C-106C54D1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41612-4CEB-F5C9-98F4-4A0F047558AB}"/>
              </a:ext>
            </a:extLst>
          </p:cNvPr>
          <p:cNvSpPr txBox="1"/>
          <p:nvPr/>
        </p:nvSpPr>
        <p:spPr>
          <a:xfrm>
            <a:off x="4691741" y="1769134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measurement using standard bin by bin unfolding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5A806-C954-8C78-75C9-E9854574C9DB}"/>
              </a:ext>
            </a:extLst>
          </p:cNvPr>
          <p:cNvSpPr txBox="1"/>
          <p:nvPr/>
        </p:nvSpPr>
        <p:spPr>
          <a:xfrm>
            <a:off x="8086651" y="1834848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measurement using Profile Likelihood Unfolding Method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DF67C1-2F5F-4488-5A1A-ECF2FFA651A6}"/>
              </a:ext>
            </a:extLst>
          </p:cNvPr>
          <p:cNvSpPr txBox="1"/>
          <p:nvPr/>
        </p:nvSpPr>
        <p:spPr>
          <a:xfrm>
            <a:off x="51712" y="854288"/>
            <a:ext cx="2198520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JHEP06(2024)192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A80C47-BA14-F9AF-DCA5-65A37BCED28A}"/>
              </a:ext>
            </a:extLst>
          </p:cNvPr>
          <p:cNvSpPr txBox="1"/>
          <p:nvPr/>
        </p:nvSpPr>
        <p:spPr>
          <a:xfrm>
            <a:off x="3852331" y="4777537"/>
            <a:ext cx="4847365" cy="58477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uncertainties are not yet included for our results but their implementation is ongoing!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F120B39-590B-B1E1-EBAE-16735F87E9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8063055"/>
                  </p:ext>
                </p:extLst>
              </p:nvPr>
            </p:nvGraphicFramePr>
            <p:xfrm>
              <a:off x="1799092" y="2381130"/>
              <a:ext cx="9018320" cy="1957863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354090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969300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2694930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𝒏𝒐𝒏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𝒏𝒐𝒏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𝑬𝑾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𝑷𝑳𝑼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&lt;1300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0.956±0.067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)+0.096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1.099±0.094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1300&lt;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0.127±0.025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)+0.019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0.161±0.040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0.030±0.015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)+0.009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0.041±0.023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2F120B39-590B-B1E1-EBAE-16735F87E9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8063055"/>
                  </p:ext>
                </p:extLst>
              </p:nvPr>
            </p:nvGraphicFramePr>
            <p:xfrm>
              <a:off x="1799092" y="2381130"/>
              <a:ext cx="9018320" cy="1957863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354090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969300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2694930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9425" t="-5882" r="-68371" b="-35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235377" t="-5882" r="-943" b="-3588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t="-90000" r="-283333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9425" t="-90000" r="-68371" b="-2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235377" t="-90000" r="-943" b="-2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t="-185366" r="-28333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9425" t="-185366" r="-6837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235377" t="-185366" r="-943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t="-292500" r="-283333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9425" t="-292500" r="-68371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235377" t="-292500" r="-943" b="-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28205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4C88-0B5B-0AD0-56FD-9908B4992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D93441E-2E57-4ED7-6ADF-FC0766E239F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C326874F-2DB8-1A60-CE28-C6119203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B2967F-E3BA-7F37-D639-76F605D17C33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Conclusions - Next steps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DD42A67B-D482-A82B-CE1C-657C98C7F825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CCD9DDE-4D88-A66D-09C8-76E83821D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B06CDA9-4AE3-F87F-EC4C-AE2CA95C2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FCBC7-22E5-CCC4-2B67-B53F27D9DBB3}"/>
              </a:ext>
            </a:extLst>
          </p:cNvPr>
          <p:cNvSpPr txBox="1"/>
          <p:nvPr/>
        </p:nvSpPr>
        <p:spPr>
          <a:xfrm>
            <a:off x="124287" y="862062"/>
            <a:ext cx="117084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FR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Attempted to reproduce differential cross section measurements of Run2 with the PLU method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measurements were performed for both the inclusive and simultaneous fit cases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PLU method is producing reliable results with respect to already perfomed measurements for both cases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were validated across different variables</a:t>
            </a:r>
          </a:p>
          <a:p>
            <a:pPr lvl="1"/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machinery for Run3 is almost ready, first Asimov fit studies have already been performed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99161-7C56-52BD-A0DD-B267628CD618}"/>
              </a:ext>
            </a:extLst>
          </p:cNvPr>
          <p:cNvSpPr txBox="1"/>
          <p:nvPr/>
        </p:nvSpPr>
        <p:spPr>
          <a:xfrm>
            <a:off x="124287" y="4048087"/>
            <a:ext cx="11708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FR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FR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uncertainties need to be inserted in the fit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addition of the 2025 dataset, the luminosity is expected to increase by a factor of ~2, so binning optimisation studies need to be performed (Preliminary studies have already been presented)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itchFamily="2" charset="2"/>
              <a:buChar char="q"/>
            </a:pPr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 studies to check potential Run2 and Run3 combined measurements</a:t>
            </a:r>
          </a:p>
        </p:txBody>
      </p:sp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77103FD7-E87B-592C-6D72-77E70633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465218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D6B94-D714-269C-9A0E-7680724E2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A92C0028-DEC3-0F43-A684-EC65D175E41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C81ADECE-051C-78DB-305D-8253DB18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1827A5-E51A-CFDF-31B4-CFE8CD406BC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Doctoral School Training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AE39F245-9B47-903E-4B8C-2E657BFA7C8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AA542EC5-B463-6A0E-632A-159DD5759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020A98A-5D26-757F-1EF2-D37815F55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9" name="Θέση ημερομηνίας 11">
            <a:extLst>
              <a:ext uri="{FF2B5EF4-FFF2-40B4-BE49-F238E27FC236}">
                <a16:creationId xmlns:a16="http://schemas.microsoft.com/office/drawing/2014/main" id="{B0AFB268-CFB8-0A73-5FEF-66A6F9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F0E4BD-92D9-8561-9072-A35E50C3FE15}"/>
              </a:ext>
            </a:extLst>
          </p:cNvPr>
          <p:cNvSpPr txBox="1"/>
          <p:nvPr/>
        </p:nvSpPr>
        <p:spPr>
          <a:xfrm>
            <a:off x="494776" y="790255"/>
            <a:ext cx="116972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Successfully registered  training hours:</a:t>
            </a:r>
            <a:endParaRPr lang="en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Physics in the XXIst Centrury (13 March – 22 May 2025, 20 hours)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Français Langue Etrangère (20 January – 18 April 2025, 45 hours)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Constuire son Projet Professionnel (26 March – 27 March 2025, 12h)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Journée de rentrée des doctorants (14 November 2024, 4h)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Hunting Strategies (20 October – 22 October 2025, 21 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MOOC PhD and Carreer Development (13 January – 24 February 2026, 12h)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MOOC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Ethique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recherche – Univ. Lyon (20 October 2025 – 21 June 2026, 15h,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Mandatory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✅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MOOC Research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integrity in scientific professions - Univ. Bordeaux (01 September 2025 – 31 August 2026, 15h,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Mandatory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✅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based and sexual violence, discrimination and harassment (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Mandatory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❌ (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Not validated yet)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8AD78-0A9F-F9FD-0E96-991D6883365E}"/>
              </a:ext>
            </a:extLst>
          </p:cNvPr>
          <p:cNvSpPr txBox="1"/>
          <p:nvPr/>
        </p:nvSpPr>
        <p:spPr>
          <a:xfrm>
            <a:off x="494776" y="3332385"/>
            <a:ext cx="110064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 Schools:</a:t>
            </a:r>
            <a:endParaRPr lang="en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Gray Scott Computing School (L.A.P.P., Annecy, 23 June – 4 July 2025)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IN2P3 School of Statistics (Centre Paul-Langevin, Aussois, 31 May – 5 June 2026)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C2C44A-5A77-B91F-8BCB-801F114450F7}"/>
                  </a:ext>
                </a:extLst>
              </p:cNvPr>
              <p:cNvSpPr txBox="1"/>
              <p:nvPr/>
            </p:nvSpPr>
            <p:spPr>
              <a:xfrm>
                <a:off x="494776" y="4263530"/>
                <a:ext cx="11697222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Talks and conferences:</a:t>
                </a:r>
                <a:endParaRPr lang="en-FR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Physique ATLAS France (Conference, Annecy, 26 May – 28 May 2025)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Congrès  Général de la Société Française de Physique (Talk: Studying the VBS process, Troyes, 30 June – 4 July 2025)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Journées de Rencontre des Jeunes Chercheur.ses.s (Talk: Measurement of the electroweak diboson production in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𝑍</m:t>
                    </m:r>
                  </m:oMath>
                </a14:m>
                <a:r>
                  <a:rPr lang="en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channel with the ATLAS dector at LHC, Saint-Jacut de la mer, 30 November – 6 December 2025)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WZ leptonic weekly meeting (Bi-weekly progress presentation)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PMG Weak Boson meeting (QP progress presentation and finilization)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Shifts in the ATLAS Control Room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C2C44A-5A77-B91F-8BCB-801F11445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776" y="4263530"/>
                <a:ext cx="11697222" cy="2092881"/>
              </a:xfrm>
              <a:prstGeom prst="rect">
                <a:avLst/>
              </a:prstGeom>
              <a:blipFill>
                <a:blip r:embed="rId4"/>
                <a:stretch>
                  <a:fillRect l="-325" t="-1205" r="-108" b="-241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7877571C-B552-6B9F-D57C-EC53ECA09C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19344" y="1253754"/>
            <a:ext cx="3020816" cy="6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53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C9BA1-3854-25E1-3234-441F206E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4911A79A-7DE7-171F-71EC-424AC091763A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04A1424-0FA6-A0F3-BA17-A400835C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80606-522E-F2AF-10A9-64C47155E1FD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</a:t>
            </a:r>
            <a:r>
              <a:rPr lang="en-US" sz="36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YOUR 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ATTENTION!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CC2D3676-C582-E636-A34B-8CDE931D2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950304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9DBFE-57B0-49F8-115A-C6000EAF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9045D6B-4DE8-A696-A9B8-92FD8E49B045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7D742BC7-E214-D01D-5792-10CD6AA3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E1E14-7348-7446-EB95-4F772A3EB275}"/>
              </a:ext>
            </a:extLst>
          </p:cNvPr>
          <p:cNvSpPr txBox="1"/>
          <p:nvPr/>
        </p:nvSpPr>
        <p:spPr>
          <a:xfrm>
            <a:off x="1400783" y="2645923"/>
            <a:ext cx="8861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Backup Slides</a:t>
            </a:r>
            <a:endParaRPr lang="el-GR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Θέση ημερομηνίας 11">
            <a:extLst>
              <a:ext uri="{FF2B5EF4-FFF2-40B4-BE49-F238E27FC236}">
                <a16:creationId xmlns:a16="http://schemas.microsoft.com/office/drawing/2014/main" id="{89AB02D4-C094-A3A9-2ACC-CFAD5A98A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885558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32A54-2B04-CF60-08C7-F13F51488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28DC36F2-C597-9AFD-BA86-DED7639B1144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95669B0C-21A3-344D-3646-5199CD539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F0BC60-A307-DB1F-F3F8-D5B9211070C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Phase Spaces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6C0BF943-3878-7690-D626-2A4B5B781532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6E9D6F5-6541-4C04-20AF-F0EED919E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98075F3-CB05-1D04-3F5B-1B3A62AB3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grpSp>
        <p:nvGrpSpPr>
          <p:cNvPr id="3" name="Groupe 11">
            <a:extLst>
              <a:ext uri="{FF2B5EF4-FFF2-40B4-BE49-F238E27FC236}">
                <a16:creationId xmlns:a16="http://schemas.microsoft.com/office/drawing/2014/main" id="{A6AA8B91-ABE0-D8BB-990A-4740946D7BE9}"/>
              </a:ext>
            </a:extLst>
          </p:cNvPr>
          <p:cNvGrpSpPr/>
          <p:nvPr/>
        </p:nvGrpSpPr>
        <p:grpSpPr>
          <a:xfrm>
            <a:off x="3205980" y="1304102"/>
            <a:ext cx="4987629" cy="4249796"/>
            <a:chOff x="4283968" y="723118"/>
            <a:chExt cx="4860032" cy="3819196"/>
          </a:xfrm>
        </p:grpSpPr>
        <p:pic>
          <p:nvPicPr>
            <p:cNvPr id="5" name="Image 9">
              <a:extLst>
                <a:ext uri="{FF2B5EF4-FFF2-40B4-BE49-F238E27FC236}">
                  <a16:creationId xmlns:a16="http://schemas.microsoft.com/office/drawing/2014/main" id="{23F97C62-08C9-41D3-BDD1-D0FF2C17E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33"/>
            <a:stretch/>
          </p:blipFill>
          <p:spPr>
            <a:xfrm>
              <a:off x="4283968" y="723118"/>
              <a:ext cx="2717800" cy="3819196"/>
            </a:xfrm>
            <a:prstGeom prst="rect">
              <a:avLst/>
            </a:prstGeom>
          </p:spPr>
        </p:pic>
        <p:pic>
          <p:nvPicPr>
            <p:cNvPr id="6" name="Image 10">
              <a:extLst>
                <a:ext uri="{FF2B5EF4-FFF2-40B4-BE49-F238E27FC236}">
                  <a16:creationId xmlns:a16="http://schemas.microsoft.com/office/drawing/2014/main" id="{BEC52920-F389-A52D-DF98-02FCCC42D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78"/>
            <a:stretch/>
          </p:blipFill>
          <p:spPr>
            <a:xfrm>
              <a:off x="6934944" y="723118"/>
              <a:ext cx="2209056" cy="3819196"/>
            </a:xfrm>
            <a:prstGeom prst="rect">
              <a:avLst/>
            </a:prstGeom>
          </p:spPr>
        </p:pic>
      </p:grpSp>
      <p:sp>
        <p:nvSpPr>
          <p:cNvPr id="7" name="Δεξί άγκιστρο 6">
            <a:extLst>
              <a:ext uri="{FF2B5EF4-FFF2-40B4-BE49-F238E27FC236}">
                <a16:creationId xmlns:a16="http://schemas.microsoft.com/office/drawing/2014/main" id="{FF597983-0579-9E0E-BE49-A23E702A005E}"/>
              </a:ext>
            </a:extLst>
          </p:cNvPr>
          <p:cNvSpPr/>
          <p:nvPr/>
        </p:nvSpPr>
        <p:spPr>
          <a:xfrm rot="10800000">
            <a:off x="2871283" y="1819071"/>
            <a:ext cx="515565" cy="141050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E32307-3C2B-FAA8-EB2E-59D13B4ED147}"/>
              </a:ext>
            </a:extLst>
          </p:cNvPr>
          <p:cNvSpPr txBox="1"/>
          <p:nvPr/>
        </p:nvSpPr>
        <p:spPr>
          <a:xfrm>
            <a:off x="920973" y="2339658"/>
            <a:ext cx="188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Fiducial Inclusive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Δεξί άγκιστρο 8">
            <a:extLst>
              <a:ext uri="{FF2B5EF4-FFF2-40B4-BE49-F238E27FC236}">
                <a16:creationId xmlns:a16="http://schemas.microsoft.com/office/drawing/2014/main" id="{A67001AF-8EC3-3444-A28D-34FC33C6FD45}"/>
              </a:ext>
            </a:extLst>
          </p:cNvPr>
          <p:cNvSpPr/>
          <p:nvPr/>
        </p:nvSpPr>
        <p:spPr>
          <a:xfrm>
            <a:off x="8457927" y="1819071"/>
            <a:ext cx="515565" cy="34727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D6F73-E450-D1E1-0C64-DB194F6A2F7B}"/>
              </a:ext>
            </a:extLst>
          </p:cNvPr>
          <p:cNvSpPr txBox="1"/>
          <p:nvPr/>
        </p:nvSpPr>
        <p:spPr>
          <a:xfrm>
            <a:off x="8973492" y="3205156"/>
            <a:ext cx="238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Fiducial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WZjj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EW Signal Region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Θέση ημερομηνίας 11">
            <a:extLst>
              <a:ext uri="{FF2B5EF4-FFF2-40B4-BE49-F238E27FC236}">
                <a16:creationId xmlns:a16="http://schemas.microsoft.com/office/drawing/2014/main" id="{DBC8BB30-55DC-1AD4-2C41-37423EAB1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834945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4D646-E7E7-4C30-2D1C-CBFA41989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6CA2D56-7CDE-7EE4-4F35-282E4EFB770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C9C59548-805D-62CC-C90B-18B2D660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67BE61-6E63-459A-1CBC-5423482482C9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Profile Likelihood Unfolding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BE5BA8C-B048-B8A6-AE1F-C6472DF9048A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62DCB26-F55B-0A13-CA0F-AD25B646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80C1F693-4B34-2CC5-1EB8-0CFF5CC8D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06C29A-2BF0-DCB8-7715-137284BD9680}"/>
              </a:ext>
            </a:extLst>
          </p:cNvPr>
          <p:cNvSpPr txBox="1"/>
          <p:nvPr/>
        </p:nvSpPr>
        <p:spPr>
          <a:xfrm>
            <a:off x="0" y="1070367"/>
            <a:ext cx="1005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Unfolding is treated by Profile Likelihood Unfolding as a scaling factor estimation problem!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114F7A-3818-AE34-2E76-AE8DA9EED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02" y="2338053"/>
            <a:ext cx="11192591" cy="886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5E790-BF08-8D33-98F9-57D15B116A03}"/>
                  </a:ext>
                </a:extLst>
              </p:cNvPr>
              <p:cNvSpPr txBox="1"/>
              <p:nvPr/>
            </p:nvSpPr>
            <p:spPr>
              <a:xfrm>
                <a:off x="499702" y="3893153"/>
                <a:ext cx="11572555" cy="2096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FR" dirty="0">
                    <a:solidFill>
                      <a:schemeClr val="tx1"/>
                    </a:solidFill>
                  </a:rPr>
                  <a:t> </a:t>
                </a:r>
                <a:r>
                  <a:rPr lang="en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 Of Interest (POI)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FR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Unconstrained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</m:t>
                    </m:r>
                  </m:oMath>
                </a14:m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Background Normalization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Unconstrained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</m:acc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→</m:t>
                    </m:r>
                  </m:oMath>
                </a14:m>
                <a:r>
                  <a:rPr lang="en-FR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Nuisance parameters to account for systematic uncertainties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FR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Follow Gaussian distributions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=0, 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FR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</m:t>
                    </m:r>
                  </m:oMath>
                </a14:m>
                <a:r>
                  <a:rPr lang="en-FR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Nuisance parameters to account for finite MC statistics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FR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Follow Gaussian distributions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FR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5E790-BF08-8D33-98F9-57D15B116A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02" y="3893153"/>
                <a:ext cx="11572555" cy="2096279"/>
              </a:xfrm>
              <a:prstGeom prst="rect">
                <a:avLst/>
              </a:prstGeom>
              <a:blipFill>
                <a:blip r:embed="rId5"/>
                <a:stretch>
                  <a:fillRect l="-329" t="-1205" b="-241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EC4C268A-8796-BC20-92B4-8FA0D8195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473541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22D69-1BB8-9EA1-5523-8CB1080D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CB567DA-0C13-62D8-FD78-4C1FB141098A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6F3F506-AE94-AF61-08AB-24E6172B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B11A7E-33D9-B866-CFD5-47171FF99C8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Honorable mentions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B756461B-3C08-67A2-2C09-7A06D357996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A9866B5-9101-314B-F78A-03EAEEFFA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FFF67C8-0514-ECF6-87D2-DE4964D4F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54DD3C-6E1E-5FB0-D608-66C990546057}"/>
                  </a:ext>
                </a:extLst>
              </p:cNvPr>
              <p:cNvSpPr txBox="1"/>
              <p:nvPr/>
            </p:nvSpPr>
            <p:spPr>
              <a:xfrm>
                <a:off x="124287" y="862062"/>
                <a:ext cx="11708484" cy="2640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Inclusive fit</a:t>
                </a:r>
                <a:r>
                  <a:rPr lang="en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FR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&gt;40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(Run2, Data fit)</a:t>
                </a:r>
              </a:p>
              <a:p>
                <a:pPr marL="742950" lvl="1" indent="-285750">
                  <a:buFont typeface="Wingdings" pitchFamily="2" charset="2"/>
                  <a:buChar char="q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𝑊𝑍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(Run2, Data fit)</a:t>
                </a:r>
              </a:p>
              <a:p>
                <a:pPr marL="742950" lvl="1" indent="-285750">
                  <a:buFont typeface="Wingdings" pitchFamily="2" charset="2"/>
                  <a:buChar char="q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&gt;40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(Run3, Asimov fit)</a:t>
                </a:r>
              </a:p>
              <a:p>
                <a:pPr marL="742950" lvl="1" indent="-285750">
                  <a:buFont typeface="Wingdings" pitchFamily="2" charset="2"/>
                  <a:buChar char="q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𝑊𝑍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(Run3, Asimov fit)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54DD3C-6E1E-5FB0-D608-66C990546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87" y="862062"/>
                <a:ext cx="11708484" cy="2640466"/>
              </a:xfrm>
              <a:prstGeom prst="rect">
                <a:avLst/>
              </a:prstGeom>
              <a:blipFill>
                <a:blip r:embed="rId4"/>
                <a:stretch>
                  <a:fillRect l="-433" t="-957" b="-2871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103372-E5B2-0C6C-737A-D74FEC4C5730}"/>
                  </a:ext>
                </a:extLst>
              </p:cNvPr>
              <p:cNvSpPr txBox="1"/>
              <p:nvPr/>
            </p:nvSpPr>
            <p:spPr>
              <a:xfrm>
                <a:off x="124287" y="3917336"/>
                <a:ext cx="11708484" cy="207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Simultaneous fit</a:t>
                </a:r>
                <a:r>
                  <a:rPr lang="en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FR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(Run2, Data fit)</a:t>
                </a:r>
              </a:p>
              <a:p>
                <a:pPr marL="742950" lvl="1" indent="-285750">
                  <a:buFont typeface="Wingdings" pitchFamily="2" charset="2"/>
                  <a:buChar char="q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𝑚𝑗𝑗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(Run3, Asimov fit)</a:t>
                </a:r>
              </a:p>
              <a:p>
                <a:pPr marL="742950" lvl="1" indent="-285750">
                  <a:buFont typeface="Wingdings" pitchFamily="2" charset="2"/>
                  <a:buChar char="q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𝐺𝑒𝑉</m:t>
                    </m:r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(Run3, Asimov fit)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2103372-E5B2-0C6C-737A-D74FEC4C5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87" y="3917336"/>
                <a:ext cx="11708484" cy="2075953"/>
              </a:xfrm>
              <a:prstGeom prst="rect">
                <a:avLst/>
              </a:prstGeom>
              <a:blipFill>
                <a:blip r:embed="rId5"/>
                <a:stretch>
                  <a:fillRect l="-433" t="-1220" b="-304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EB4A3887-C385-C895-7FFD-ACA9D3444A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2F13757F-A086-22B3-83D5-9B14E30EA203}"/>
              </a:ext>
            </a:extLst>
          </p:cNvPr>
          <p:cNvSpPr/>
          <p:nvPr/>
        </p:nvSpPr>
        <p:spPr>
          <a:xfrm>
            <a:off x="6507629" y="1294410"/>
            <a:ext cx="1132562" cy="457793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EC3803-4694-6FAA-F1B3-C545673733F3}"/>
              </a:ext>
            </a:extLst>
          </p:cNvPr>
          <p:cNvSpPr txBox="1"/>
          <p:nvPr/>
        </p:nvSpPr>
        <p:spPr>
          <a:xfrm>
            <a:off x="7881926" y="3116803"/>
            <a:ext cx="2452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Studied variables but not shown today due to lack of time!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9F2A3-E1AD-B50C-2671-B7F89EE69B0B}"/>
              </a:ext>
            </a:extLst>
          </p:cNvPr>
          <p:cNvSpPr txBox="1"/>
          <p:nvPr/>
        </p:nvSpPr>
        <p:spPr>
          <a:xfrm>
            <a:off x="4779819" y="1439285"/>
            <a:ext cx="48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endParaRPr lang="en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E0D5F-C78D-25C3-8188-4739A7573672}"/>
              </a:ext>
            </a:extLst>
          </p:cNvPr>
          <p:cNvSpPr txBox="1"/>
          <p:nvPr/>
        </p:nvSpPr>
        <p:spPr>
          <a:xfrm>
            <a:off x="2996541" y="2042947"/>
            <a:ext cx="48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endParaRPr lang="en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A2FC83-3D2C-B8C5-854B-868BEF6FE68C}"/>
              </a:ext>
            </a:extLst>
          </p:cNvPr>
          <p:cNvSpPr txBox="1"/>
          <p:nvPr/>
        </p:nvSpPr>
        <p:spPr>
          <a:xfrm>
            <a:off x="5020294" y="2577336"/>
            <a:ext cx="48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endParaRPr lang="en-F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99194C-A88B-B0E0-C170-B555C2C31B6B}"/>
              </a:ext>
            </a:extLst>
          </p:cNvPr>
          <p:cNvSpPr txBox="1"/>
          <p:nvPr/>
        </p:nvSpPr>
        <p:spPr>
          <a:xfrm>
            <a:off x="3237016" y="3185384"/>
            <a:ext cx="48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endParaRPr lang="en-FR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4287B-4D93-52B3-1A62-5548202A01DE}"/>
              </a:ext>
            </a:extLst>
          </p:cNvPr>
          <p:cNvSpPr txBox="1"/>
          <p:nvPr/>
        </p:nvSpPr>
        <p:spPr>
          <a:xfrm>
            <a:off x="4706588" y="4477276"/>
            <a:ext cx="48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3638BA-AB22-92DF-BF24-98B1C2128668}"/>
              </a:ext>
            </a:extLst>
          </p:cNvPr>
          <p:cNvSpPr txBox="1"/>
          <p:nvPr/>
        </p:nvSpPr>
        <p:spPr>
          <a:xfrm>
            <a:off x="3121232" y="5081496"/>
            <a:ext cx="48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endParaRPr lang="en-F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7E7855-7ADA-3FC2-4F79-14B0FD8E4762}"/>
              </a:ext>
            </a:extLst>
          </p:cNvPr>
          <p:cNvSpPr txBox="1"/>
          <p:nvPr/>
        </p:nvSpPr>
        <p:spPr>
          <a:xfrm>
            <a:off x="5020294" y="5615885"/>
            <a:ext cx="480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338050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E4283-4D82-1062-3939-DA446D118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8B0CDBF-38F8-53E1-C4AA-71D35D34ECA5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EDF4C42A-54F6-6949-9052-6D2BFCAA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6E73B-B21E-F0B4-8486-87AD3417BAC6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Run2 studies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F9134320-FA2D-7306-8CD4-AF4227F0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644378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08B45-E5E3-2B3E-B6E9-DF0F258C7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AADC652-0582-5240-E161-996766B278C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083DBC8-995A-5599-A518-0099C7C3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CC5BA-D975-6ACB-1ABC-C6BA76EC4BBF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Inclusive Fit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BC9FF308-82FA-77A7-0B9F-112411F35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01477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AF920-8927-D338-358F-20AC70EA5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6839C5D-FA57-963E-2C05-AD488D98673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D64A558-D3FD-4BD4-4E85-DAB0DAD0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29A074-3231-6C38-235B-256403604978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Large Hadron Collider &amp; ATLAS experiment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C02C1C12-2C8B-D856-0269-28DC6C1B8B19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B1B8C2C-33BF-4C4A-1DB1-B77B7451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158E747-2A71-8C58-EA32-6435B8E04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3D7E6555-4BA7-46DD-7564-DACAB2AE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D58162-D2F8-497D-F008-52913A6E1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877" y="508075"/>
            <a:ext cx="7635836" cy="4286976"/>
          </a:xfrm>
          <a:prstGeom prst="rect">
            <a:avLst/>
          </a:prstGeom>
        </p:spPr>
      </p:pic>
      <p:pic>
        <p:nvPicPr>
          <p:cNvPr id="12" name="Εικόνα 4" descr="Εικόνα που περιέχει κείμενο, χάρτης, στιγμιότυπο οθόνης, αφίσα&#10;&#10;Περιγραφή που δημιουργήθηκε αυτόματα">
            <a:extLst>
              <a:ext uri="{FF2B5EF4-FFF2-40B4-BE49-F238E27FC236}">
                <a16:creationId xmlns:a16="http://schemas.microsoft.com/office/drawing/2014/main" id="{068C4F73-DB7A-2367-0EBA-DC48404085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00"/>
            <a:ext cx="4485503" cy="3464032"/>
          </a:xfrm>
          <a:prstGeom prst="rect">
            <a:avLst/>
          </a:prstGeom>
        </p:spPr>
      </p:pic>
      <p:pic>
        <p:nvPicPr>
          <p:cNvPr id="18" name="Picture 17" descr="A diagram of a machine&#10;&#10;AI-generated content may be incorrect.">
            <a:extLst>
              <a:ext uri="{FF2B5EF4-FFF2-40B4-BE49-F238E27FC236}">
                <a16:creationId xmlns:a16="http://schemas.microsoft.com/office/drawing/2014/main" id="{827D2B6D-D849-3ACF-969E-71442B200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87" y="4410609"/>
            <a:ext cx="2343485" cy="180310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C2D6E5C-B979-3FDE-27CE-1F8BCBF96919}"/>
              </a:ext>
            </a:extLst>
          </p:cNvPr>
          <p:cNvCxnSpPr>
            <a:cxnSpLocks/>
          </p:cNvCxnSpPr>
          <p:nvPr/>
        </p:nvCxnSpPr>
        <p:spPr>
          <a:xfrm flipH="1">
            <a:off x="2467772" y="3481252"/>
            <a:ext cx="215185" cy="13137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Οβάλ 5">
            <a:extLst>
              <a:ext uri="{FF2B5EF4-FFF2-40B4-BE49-F238E27FC236}">
                <a16:creationId xmlns:a16="http://schemas.microsoft.com/office/drawing/2014/main" id="{0FBBA3E6-B51B-82D9-F4A5-CCD036A5FA56}"/>
              </a:ext>
            </a:extLst>
          </p:cNvPr>
          <p:cNvSpPr/>
          <p:nvPr/>
        </p:nvSpPr>
        <p:spPr>
          <a:xfrm>
            <a:off x="2099297" y="2593780"/>
            <a:ext cx="1167320" cy="8463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479D37-E0B4-CB60-CCC0-0EF9D6B0A8D8}"/>
              </a:ext>
            </a:extLst>
          </p:cNvPr>
          <p:cNvSpPr/>
          <p:nvPr/>
        </p:nvSpPr>
        <p:spPr>
          <a:xfrm>
            <a:off x="4888457" y="2168609"/>
            <a:ext cx="358346" cy="7432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E83399-A53F-3E1B-ECE2-17A903D26815}"/>
              </a:ext>
            </a:extLst>
          </p:cNvPr>
          <p:cNvCxnSpPr>
            <a:cxnSpLocks/>
          </p:cNvCxnSpPr>
          <p:nvPr/>
        </p:nvCxnSpPr>
        <p:spPr>
          <a:xfrm flipH="1">
            <a:off x="4567068" y="3036155"/>
            <a:ext cx="535770" cy="19448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55D8DEE-1F1D-F494-D5D8-F74F2AEB2ADB}"/>
              </a:ext>
            </a:extLst>
          </p:cNvPr>
          <p:cNvSpPr txBox="1"/>
          <p:nvPr/>
        </p:nvSpPr>
        <p:spPr>
          <a:xfrm>
            <a:off x="3032444" y="5043563"/>
            <a:ext cx="286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Higgs boson Discovery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6E6D21-11AF-C665-6B38-37F392E268A5}"/>
              </a:ext>
            </a:extLst>
          </p:cNvPr>
          <p:cNvSpPr/>
          <p:nvPr/>
        </p:nvSpPr>
        <p:spPr>
          <a:xfrm>
            <a:off x="5899211" y="2127488"/>
            <a:ext cx="1302923" cy="93258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rgbClr val="7030A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5149939-24F0-6A8C-3E55-05F48DD680D1}"/>
              </a:ext>
            </a:extLst>
          </p:cNvPr>
          <p:cNvCxnSpPr>
            <a:cxnSpLocks/>
          </p:cNvCxnSpPr>
          <p:nvPr/>
        </p:nvCxnSpPr>
        <p:spPr>
          <a:xfrm>
            <a:off x="6851758" y="3077110"/>
            <a:ext cx="463442" cy="196645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E63656C-CF8A-8818-44AF-93439C4CF722}"/>
              </a:ext>
            </a:extLst>
          </p:cNvPr>
          <p:cNvSpPr txBox="1"/>
          <p:nvPr/>
        </p:nvSpPr>
        <p:spPr>
          <a:xfrm>
            <a:off x="6314303" y="5043563"/>
            <a:ext cx="2296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and precise measurements of rare processes </a:t>
            </a:r>
            <a:endParaRPr lang="en-FR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A286691-9AFF-5169-C9C7-C3312E026529}"/>
              </a:ext>
            </a:extLst>
          </p:cNvPr>
          <p:cNvSpPr/>
          <p:nvPr/>
        </p:nvSpPr>
        <p:spPr>
          <a:xfrm>
            <a:off x="8299592" y="1952369"/>
            <a:ext cx="1495577" cy="1142122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rgbClr val="7030A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E2A3320-8B11-22E6-9E4B-A15ED7CE027C}"/>
              </a:ext>
            </a:extLst>
          </p:cNvPr>
          <p:cNvCxnSpPr>
            <a:cxnSpLocks/>
          </p:cNvCxnSpPr>
          <p:nvPr/>
        </p:nvCxnSpPr>
        <p:spPr>
          <a:xfrm>
            <a:off x="9795169" y="3104043"/>
            <a:ext cx="340846" cy="169100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936DFA7-50DF-D130-9187-B997EED89EEE}"/>
              </a:ext>
            </a:extLst>
          </p:cNvPr>
          <p:cNvSpPr txBox="1"/>
          <p:nvPr/>
        </p:nvSpPr>
        <p:spPr>
          <a:xfrm>
            <a:off x="9159556" y="4850496"/>
            <a:ext cx="2296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Deeper understanding of the existing processes &amp; exploration of New Physics</a:t>
            </a:r>
          </a:p>
        </p:txBody>
      </p:sp>
    </p:spTree>
    <p:extLst>
      <p:ext uri="{BB962C8B-B14F-4D97-AF65-F5344CB8AC3E}">
        <p14:creationId xmlns:p14="http://schemas.microsoft.com/office/powerpoint/2010/main" val="17096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/>
      <p:bldP spid="33" grpId="0" animBg="1"/>
      <p:bldP spid="37" grpId="0"/>
      <p:bldP spid="39" grpId="0" animBg="1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07976-FB0C-9BEF-3865-619DED1DE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3F00F1B7-47BF-8FF8-4ACC-94A3507FB95F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BEEA884-118B-7EC4-3D29-9969C3DD1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508A88-3851-30E8-BAED-B501EFF93BD0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Inclusive Fit setup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856EF3BD-4A9F-828D-7269-D12D355967B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865728F-2BA7-2304-89AE-ABBB103AC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0BD1C89A-F430-F579-50BF-F99F1AD0A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D1140A-26A9-9F34-307B-A8498E9CB93D}"/>
                  </a:ext>
                </a:extLst>
              </p:cNvPr>
              <p:cNvSpPr txBox="1"/>
              <p:nvPr/>
            </p:nvSpPr>
            <p:spPr>
              <a:xfrm>
                <a:off x="432437" y="737343"/>
                <a:ext cx="8005106" cy="5405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perform the fit we divide the phase space in the following regions:</a:t>
                </a:r>
              </a:p>
              <a:p>
                <a:endParaRPr lang="en-F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WZ VBS Signal Region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 Control Region</a:t>
                </a: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 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introduce scaling factors simulataneously estimated in the SR+CRs:</a:t>
                </a:r>
                <a:endParaRPr lang="en-FR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𝑡𝑟𝑢𝑡h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…,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𝑡𝑟𝑢𝑡h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𝑏𝑖𝑛𝑁</m:t>
                        </m:r>
                      </m:sub>
                    </m:sSub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𝑄𝐶𝐷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𝑡𝑉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ZZCR, </a:t>
                </a: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𝑡𝑍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ZZCR, </a:t>
                </a: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8A8F0B-5573-51F3-3DBB-0DDDD10F9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7" y="737343"/>
                <a:ext cx="8005106" cy="5405198"/>
              </a:xfrm>
              <a:prstGeom prst="rect">
                <a:avLst/>
              </a:prstGeom>
              <a:blipFill>
                <a:blip r:embed="rId5"/>
                <a:stretch>
                  <a:fillRect l="-634" t="-704" b="-70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4732A062-5FB6-5424-EE85-F3D621101635}"/>
              </a:ext>
            </a:extLst>
          </p:cNvPr>
          <p:cNvSpPr/>
          <p:nvPr/>
        </p:nvSpPr>
        <p:spPr>
          <a:xfrm>
            <a:off x="8253301" y="1108384"/>
            <a:ext cx="1132562" cy="50792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1CFE3A2C-C61A-FE97-81FB-A7983B45C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941FBA-6967-2449-25A8-E9DF77FF9448}"/>
              </a:ext>
            </a:extLst>
          </p:cNvPr>
          <p:cNvSpPr txBox="1"/>
          <p:nvPr/>
        </p:nvSpPr>
        <p:spPr>
          <a:xfrm>
            <a:off x="9075098" y="3324848"/>
            <a:ext cx="251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Run2 Data Fit </a:t>
            </a:r>
          </a:p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(2015 - 2018)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E61D20E3-884F-DC46-2615-CEF58D093322}"/>
              </a:ext>
            </a:extLst>
          </p:cNvPr>
          <p:cNvSpPr/>
          <p:nvPr/>
        </p:nvSpPr>
        <p:spPr>
          <a:xfrm>
            <a:off x="3164774" y="1294410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7AA25-2208-251D-3B8B-2F15B0699EF5}"/>
              </a:ext>
            </a:extLst>
          </p:cNvPr>
          <p:cNvSpPr txBox="1"/>
          <p:nvPr/>
        </p:nvSpPr>
        <p:spPr>
          <a:xfrm>
            <a:off x="3455719" y="1108384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where we expect to have the most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9C018-76AA-8FD5-0017-FD4E7D614911}"/>
              </a:ext>
            </a:extLst>
          </p:cNvPr>
          <p:cNvSpPr txBox="1"/>
          <p:nvPr/>
        </p:nvSpPr>
        <p:spPr>
          <a:xfrm>
            <a:off x="3455719" y="1479425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are performed in this region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E26276C-3961-0317-5E26-6E6F2967C56E}"/>
              </a:ext>
            </a:extLst>
          </p:cNvPr>
          <p:cNvSpPr/>
          <p:nvPr/>
        </p:nvSpPr>
        <p:spPr>
          <a:xfrm>
            <a:off x="2660664" y="2124783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D365E0-E0FB-4F90-EB93-56578C0C9511}"/>
              </a:ext>
            </a:extLst>
          </p:cNvPr>
          <p:cNvSpPr txBox="1"/>
          <p:nvPr/>
        </p:nvSpPr>
        <p:spPr>
          <a:xfrm>
            <a:off x="2951609" y="1955506"/>
            <a:ext cx="360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rich in the ZZ background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3DD4EE-C9E6-C8DA-A066-BEF6F849522A}"/>
              </a:ext>
            </a:extLst>
          </p:cNvPr>
          <p:cNvSpPr txBox="1"/>
          <p:nvPr/>
        </p:nvSpPr>
        <p:spPr>
          <a:xfrm>
            <a:off x="2951609" y="2290245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to constrain the ZZ background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DFB7528-CF6D-1AAA-D16B-B66CC237203C}"/>
              </a:ext>
            </a:extLst>
          </p:cNvPr>
          <p:cNvSpPr/>
          <p:nvPr/>
        </p:nvSpPr>
        <p:spPr>
          <a:xfrm>
            <a:off x="1477090" y="2939245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F90C13-42A2-4B03-E87F-C5A9B8290FFD}"/>
                  </a:ext>
                </a:extLst>
              </p:cNvPr>
              <p:cNvSpPr txBox="1"/>
              <p:nvPr/>
            </p:nvSpPr>
            <p:spPr>
              <a:xfrm>
                <a:off x="1768034" y="3120343"/>
                <a:ext cx="60518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Used to constrain the background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  <m:r>
                      <a:rPr lang="en-US" sz="16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𝑡𝑉</m:t>
                    </m:r>
                  </m:oMath>
                </a14:m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𝑡𝑍</m:t>
                    </m:r>
                  </m:oMath>
                </a14:m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background processes</a:t>
                </a:r>
                <a:endParaRPr lang="en-FR" sz="16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FB6BBE1-51BE-10E3-037F-D4019BD53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034" y="3120343"/>
                <a:ext cx="6051867" cy="338554"/>
              </a:xfrm>
              <a:prstGeom prst="rect">
                <a:avLst/>
              </a:prstGeom>
              <a:blipFill>
                <a:blip r:embed="rId6"/>
                <a:stretch>
                  <a:fillRect l="-629" t="-3571" b="-1785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A48E40B-9D0F-816D-0487-4BC0210B4A1E}"/>
              </a:ext>
            </a:extLst>
          </p:cNvPr>
          <p:cNvSpPr txBox="1"/>
          <p:nvPr/>
        </p:nvSpPr>
        <p:spPr>
          <a:xfrm>
            <a:off x="1768034" y="2759785"/>
            <a:ext cx="3053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with at least on b-quark jet</a:t>
            </a:r>
          </a:p>
        </p:txBody>
      </p:sp>
    </p:spTree>
    <p:extLst>
      <p:ext uri="{BB962C8B-B14F-4D97-AF65-F5344CB8AC3E}">
        <p14:creationId xmlns:p14="http://schemas.microsoft.com/office/powerpoint/2010/main" val="3682087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8DB02-922B-1078-D26B-D5CACF868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CD7ACFA-6523-F202-EECD-9D8D3F54B3CF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F57B5D4A-8F02-F92E-3020-916399E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9EE075-02F3-74E3-1EDF-6CBB49570971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Inclusive Unfolding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29F6B3B-D86C-E4A2-413D-1D563C17E801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7785663-0B80-8170-46A2-934C9683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E2834F3-9EE6-98F8-E02E-DE8D89D39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6" name="Εικόνα 4">
            <a:extLst>
              <a:ext uri="{FF2B5EF4-FFF2-40B4-BE49-F238E27FC236}">
                <a16:creationId xmlns:a16="http://schemas.microsoft.com/office/drawing/2014/main" id="{42E8E29C-F103-5542-4585-DBBFAA4A65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3131" y="3549342"/>
            <a:ext cx="3563590" cy="2430184"/>
          </a:xfrm>
          <a:prstGeom prst="rect">
            <a:avLst/>
          </a:prstGeom>
        </p:spPr>
      </p:pic>
      <p:pic>
        <p:nvPicPr>
          <p:cNvPr id="8" name="Εικόνα 2">
            <a:extLst>
              <a:ext uri="{FF2B5EF4-FFF2-40B4-BE49-F238E27FC236}">
                <a16:creationId xmlns:a16="http://schemas.microsoft.com/office/drawing/2014/main" id="{46280F3C-5E1B-F68D-05D0-73ADD8C3DD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673041" y="3178970"/>
            <a:ext cx="3042304" cy="3170931"/>
          </a:xfrm>
          <a:prstGeom prst="rect">
            <a:avLst/>
          </a:prstGeom>
        </p:spPr>
      </p:pic>
      <p:pic>
        <p:nvPicPr>
          <p:cNvPr id="19" name="Picture 18" descr="A mathematical equation with numbers and arrows&#10;&#10;AI-generated content may be incorrect.">
            <a:extLst>
              <a:ext uri="{FF2B5EF4-FFF2-40B4-BE49-F238E27FC236}">
                <a16:creationId xmlns:a16="http://schemas.microsoft.com/office/drawing/2014/main" id="{E598EBB0-DDDA-1B5D-D614-0338D9103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140" y="1077574"/>
            <a:ext cx="2411587" cy="1167944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91D9D9-09EA-B962-D17D-D9F09B2DB6DC}"/>
                  </a:ext>
                </a:extLst>
              </p:cNvPr>
              <p:cNvSpPr txBox="1"/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Acceptance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Efficiency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791D9D9-09EA-B962-D17D-D9F09B2DB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blipFill>
                <a:blip r:embed="rId7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B86B0D3F-F3DE-1A18-0FBF-CD09F6A9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C0B24C-129D-F551-18C4-94ED82849869}"/>
                  </a:ext>
                </a:extLst>
              </p:cNvPr>
              <p:cNvSpPr txBox="1"/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Migration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C0B24C-129D-F551-18C4-94ED82849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4BC1B1-B67E-945C-BABA-FE0031DB9451}"/>
                  </a:ext>
                </a:extLst>
              </p:cNvPr>
              <p:cNvSpPr txBox="1"/>
              <p:nvPr/>
            </p:nvSpPr>
            <p:spPr>
              <a:xfrm>
                <a:off x="6096000" y="912254"/>
                <a:ext cx="4548409" cy="1520673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𝑊𝑍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&lt;200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00&lt;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𝑊𝑍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&lt;300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3: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𝑊𝑍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&lt;400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4: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00&lt;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𝑊𝑍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&lt;550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5: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𝑊𝑍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&gt;550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4BC1B1-B67E-945C-BABA-FE0031DB9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912254"/>
                <a:ext cx="4548409" cy="1520673"/>
              </a:xfrm>
              <a:prstGeom prst="rect">
                <a:avLst/>
              </a:prstGeom>
              <a:blipFill>
                <a:blip r:embed="rId9"/>
                <a:stretch>
                  <a:fillRect t="-820" b="-3279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452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043A3-3653-515B-5F0D-4BAA7113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41992620-B023-E7F4-B4D6-5095B1D3AB93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C1D268C3-881F-DA9E-F015-8E3B5712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3BB0F1-C061-D1B7-402C-BBC8E9FA724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Inclusive Unfolding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EB335D2-ADAC-9871-A610-1525225CD7D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D8CBF24-491B-1938-DC83-62FAADF59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F912665-3027-D7A8-C8CA-09B08EF94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2">
            <a:extLst>
              <a:ext uri="{FF2B5EF4-FFF2-40B4-BE49-F238E27FC236}">
                <a16:creationId xmlns:a16="http://schemas.microsoft.com/office/drawing/2014/main" id="{E58EFDB3-DD73-CEE9-4640-80A5CEB0A8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478356" y="1819766"/>
            <a:ext cx="3501163" cy="3649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E19B068-F861-D8E9-DECC-D91284E609E9}"/>
                  </a:ext>
                </a:extLst>
              </p:cNvPr>
              <p:cNvSpPr txBox="1"/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7C8487-BEF5-CD13-EE37-71F02B9A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CAA3C5-22C5-A9BD-0D0A-CE1DAFA74980}"/>
                  </a:ext>
                </a:extLst>
              </p:cNvPr>
              <p:cNvSpPr txBox="1"/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Response Matrix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3B52E-189B-8922-63B9-36ADF2BE5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8ACA0C8-4CA4-2824-C078-CCC12F2D4637}"/>
              </a:ext>
            </a:extLst>
          </p:cNvPr>
          <p:cNvSpPr txBox="1"/>
          <p:nvPr/>
        </p:nvSpPr>
        <p:spPr>
          <a:xfrm>
            <a:off x="6299676" y="1147550"/>
            <a:ext cx="385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 Distribution (</a:t>
            </a:r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 + EW + INT)</a:t>
            </a:r>
          </a:p>
        </p:txBody>
      </p:sp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DCC1D1D1-EFE2-9896-8986-4937CEE09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pic>
        <p:nvPicPr>
          <p:cNvPr id="6" name="Εικόνα 4">
            <a:extLst>
              <a:ext uri="{FF2B5EF4-FFF2-40B4-BE49-F238E27FC236}">
                <a16:creationId xmlns:a16="http://schemas.microsoft.com/office/drawing/2014/main" id="{04503B42-0EBA-B2D5-9071-40B25DDFC4E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99110" y="2279803"/>
            <a:ext cx="3850622" cy="26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16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43267-7229-B75D-2254-B8725E871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BD808BA-DE7D-A112-2D48-606866AD696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AA0BA81B-E211-1FC0-5109-2CCB2243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86465B-19C6-CB4D-BFA4-3BC802971E0C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Fit Results – WZ INC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0839F3DF-FC99-EF1C-C7BC-51A410336F31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8E541B7-14E8-85BD-A2EB-1B24B5559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99B4D59C-A15C-54FE-9682-F0C003B50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771EFA-2123-2484-61B5-D675CD9FBEA2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AF4B3-AA46-7779-8C80-C42E97E9AD34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26CAA4-E9FE-74C4-2FAD-9B4121C455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513964" y="1542447"/>
            <a:ext cx="4441149" cy="4628918"/>
          </a:xfrm>
          <a:prstGeom prst="rect">
            <a:avLst/>
          </a:prstGeom>
        </p:spPr>
      </p:pic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D08DEB0B-D535-2DCF-4562-F9CE797F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9CD05-BA9C-1F31-5EA7-E06897100E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1582814" y="1263339"/>
            <a:ext cx="4128237" cy="46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7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41148-836D-C302-A471-24EAB2BDE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7830B373-342D-C30C-D1E9-74BE140B1AC7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DCAAE4E7-4812-5E5E-5FC2-7568D37D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3C53D2-5F1A-F34A-7BE8-3A70D9514FB0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INC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D2F3D27-5062-FB85-392B-87849C3EF498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12E2FCC-9617-C00D-C039-5209B98F3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A3C4B078-4A66-3C08-0964-24F67FC34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A32224-0771-2972-CE48-8F5FA6D0257C}"/>
              </a:ext>
            </a:extLst>
          </p:cNvPr>
          <p:cNvSpPr txBox="1"/>
          <p:nvPr/>
        </p:nvSpPr>
        <p:spPr>
          <a:xfrm>
            <a:off x="3937288" y="5022937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74CE02-7E3C-B6B3-3CB6-D929C7A10290}"/>
              </a:ext>
            </a:extLst>
          </p:cNvPr>
          <p:cNvSpPr txBox="1"/>
          <p:nvPr/>
        </p:nvSpPr>
        <p:spPr>
          <a:xfrm rot="16200000">
            <a:off x="1144028" y="2562971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70F778E-4D2C-16DC-5C60-DBB0213564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5814479"/>
                  </p:ext>
                </p:extLst>
              </p:nvPr>
            </p:nvGraphicFramePr>
            <p:xfrm>
              <a:off x="756993" y="1878012"/>
              <a:ext cx="10118238" cy="2818928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37274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72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𝑷𝑳𝑼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0&lt;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𝑊𝑍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&lt;200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0.64±0.06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±0.05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𝑠𝑦𝑠𝑡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0.70±0.07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200&lt;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𝑊𝑍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&lt;300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0.51±0.06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±0.03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𝑠𝑦𝑠𝑡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0.54±0.06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300&lt;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𝑊𝑍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&lt;400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0.18±0.03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±0.01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𝑠𝑦𝑠𝑡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0.20±0.04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400 &lt;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𝑊𝑍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&lt;550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0.08±0.02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±0.01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𝑠𝑦𝑠𝑡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0.08±0.02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4147713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𝑊𝑍</m:t>
                                    </m:r>
                                  </m:sup>
                                </m:sSub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&gt;550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0.05±0.02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±0.00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𝑠𝑦𝑠𝑡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0.05±0.02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9376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970F778E-4D2C-16DC-5C60-DBB0213564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85814479"/>
                  </p:ext>
                </p:extLst>
              </p:nvPr>
            </p:nvGraphicFramePr>
            <p:xfrm>
              <a:off x="756993" y="1878012"/>
              <a:ext cx="10118238" cy="2818928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37274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72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405" r="-100752" b="-50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405" r="-752" b="-508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102632" r="-200752" b="-3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02632" r="-100752" b="-3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2632" r="-752" b="-3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208108" r="-200752" b="-3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208108" r="-100752" b="-3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208108" r="-752" b="-3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308108" r="-20075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08108" r="-10075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308108" r="-752" b="-2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408108" r="-200752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408108" r="-100752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408108" r="-752" b="-1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4147713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508108" r="-200752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08108" r="-100752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08108" r="-752" b="-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9376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B1E144D2-5ED6-53E3-D588-C358052182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754BA-74F8-8DC6-87D8-F2E517A3185B}"/>
              </a:ext>
            </a:extLst>
          </p:cNvPr>
          <p:cNvSpPr txBox="1"/>
          <p:nvPr/>
        </p:nvSpPr>
        <p:spPr>
          <a:xfrm>
            <a:off x="3672315" y="5303563"/>
            <a:ext cx="4847365" cy="58477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uncertainties are not yet included for our results but their implementation is ongoing!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ED42BB-D454-0C01-8FF9-3E09F7F6C326}"/>
              </a:ext>
            </a:extLst>
          </p:cNvPr>
          <p:cNvSpPr txBox="1"/>
          <p:nvPr/>
        </p:nvSpPr>
        <p:spPr>
          <a:xfrm>
            <a:off x="51712" y="854288"/>
            <a:ext cx="2198520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JHEP06(2024)192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A94FD-37C0-A1DC-55CF-D5D44B5719BC}"/>
              </a:ext>
            </a:extLst>
          </p:cNvPr>
          <p:cNvSpPr txBox="1"/>
          <p:nvPr/>
        </p:nvSpPr>
        <p:spPr>
          <a:xfrm>
            <a:off x="4411855" y="1273925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measurement using Bayesian iterative method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3A0B8-DBE5-17BD-E727-4AF54F92B2CA}"/>
              </a:ext>
            </a:extLst>
          </p:cNvPr>
          <p:cNvSpPr txBox="1"/>
          <p:nvPr/>
        </p:nvSpPr>
        <p:spPr>
          <a:xfrm>
            <a:off x="7647265" y="1263328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measurement using Profile Likelihood Unfolding Method</a:t>
            </a:r>
          </a:p>
        </p:txBody>
      </p:sp>
    </p:spTree>
    <p:extLst>
      <p:ext uri="{BB962C8B-B14F-4D97-AF65-F5344CB8AC3E}">
        <p14:creationId xmlns:p14="http://schemas.microsoft.com/office/powerpoint/2010/main" val="4163025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BF0BE-EF30-46E8-2D4B-3461D060F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267A6D5-C6C2-E709-D4FB-CF56DC1463A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76F32FE7-CE35-EC66-82B9-0321A1D43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8B03B-CC10-39BE-55E2-F28985FF770B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Fit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A680E8A6-086C-AE26-DDCA-E54E08E6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778210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20CF8-A2C7-BACF-246D-1502C1191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D7448BC-4618-01ED-A39D-AEA4365EAF38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A0B6EF8-8150-E17B-8230-3E69C660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EFEC9-90EA-C283-9131-E1B3CE192960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Simultaneous Fit setup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F4D0E5D-9538-54B1-67FB-AB863F0DE9D9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AF4E8A9-F71D-1510-1A90-BEAAA7338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5B38230-1EA5-BD7A-109F-8E51C712D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77BEE9-6AFB-64B3-3485-B2D5F93E0AE1}"/>
                  </a:ext>
                </a:extLst>
              </p:cNvPr>
              <p:cNvSpPr txBox="1"/>
              <p:nvPr/>
            </p:nvSpPr>
            <p:spPr>
              <a:xfrm>
                <a:off x="432437" y="743281"/>
                <a:ext cx="8005106" cy="5405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perform the fit we divide the phase space in the following regions:</a:t>
                </a:r>
              </a:p>
              <a:p>
                <a:endParaRPr lang="en-F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WZ VBS Signal Region per BDT bin </a:t>
                </a:r>
              </a:p>
              <a:p>
                <a:endParaRPr lang="en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 Control Region</a:t>
                </a: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 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introduce scaling factors simulataneously estimated in the SR+CRs:</a:t>
                </a:r>
                <a:endParaRPr lang="en-FR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𝑡𝑟𝑢𝑡h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…,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𝑡𝑟𝑢𝑡h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𝑏𝑖𝑛𝑁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each unfolded process (EW and QCD+INT)</a:t>
                </a: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𝑄𝐶𝐷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SRs,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𝑡𝑉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SRs,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ZZCR, </a:t>
                </a: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𝑡𝑍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SRs,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ZZCR, </a:t>
                </a: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05F3D-99DC-11A3-EF7D-885728AED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7" y="743281"/>
                <a:ext cx="8005106" cy="5405198"/>
              </a:xfrm>
              <a:prstGeom prst="rect">
                <a:avLst/>
              </a:prstGeom>
              <a:blipFill>
                <a:blip r:embed="rId5"/>
                <a:stretch>
                  <a:fillRect l="-634" t="-468" b="-70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06677B3C-E18D-069B-887B-2EF1144A0BCD}"/>
              </a:ext>
            </a:extLst>
          </p:cNvPr>
          <p:cNvSpPr/>
          <p:nvPr/>
        </p:nvSpPr>
        <p:spPr>
          <a:xfrm>
            <a:off x="9269807" y="1170215"/>
            <a:ext cx="1132562" cy="50792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E41E9579-EBDF-66D4-BD4B-641E5D89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4235BC-2D19-9B2F-58FD-4BD2EC358815}"/>
              </a:ext>
            </a:extLst>
          </p:cNvPr>
          <p:cNvSpPr txBox="1"/>
          <p:nvPr/>
        </p:nvSpPr>
        <p:spPr>
          <a:xfrm>
            <a:off x="10035337" y="3386679"/>
            <a:ext cx="251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Run2 Data Fit </a:t>
            </a:r>
          </a:p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(2015 - 2018)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A69B3350-D849-A167-931B-3B857CF14087}"/>
              </a:ext>
            </a:extLst>
          </p:cNvPr>
          <p:cNvSpPr/>
          <p:nvPr/>
        </p:nvSpPr>
        <p:spPr>
          <a:xfrm>
            <a:off x="4719723" y="1311907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4169FA-0837-F891-31CA-D806A901C787}"/>
              </a:ext>
            </a:extLst>
          </p:cNvPr>
          <p:cNvSpPr txBox="1"/>
          <p:nvPr/>
        </p:nvSpPr>
        <p:spPr>
          <a:xfrm>
            <a:off x="5023359" y="1124628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where we expect to have the most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F53DE1-A7BF-63D6-A802-664FF3DCD057}"/>
              </a:ext>
            </a:extLst>
          </p:cNvPr>
          <p:cNvSpPr txBox="1"/>
          <p:nvPr/>
        </p:nvSpPr>
        <p:spPr>
          <a:xfrm>
            <a:off x="5023359" y="1490937"/>
            <a:ext cx="431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Achieves maximum separation between processes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A32D308-5E32-5430-6FF4-4EBB330AEA69}"/>
              </a:ext>
            </a:extLst>
          </p:cNvPr>
          <p:cNvSpPr/>
          <p:nvPr/>
        </p:nvSpPr>
        <p:spPr>
          <a:xfrm>
            <a:off x="2660664" y="2124783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F0BFC-087B-1772-B5D7-F795317FCFD3}"/>
              </a:ext>
            </a:extLst>
          </p:cNvPr>
          <p:cNvSpPr txBox="1"/>
          <p:nvPr/>
        </p:nvSpPr>
        <p:spPr>
          <a:xfrm>
            <a:off x="2951609" y="1955506"/>
            <a:ext cx="360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rich in the ZZ background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BE1271-75CB-F662-B58F-1415F8BEA86D}"/>
              </a:ext>
            </a:extLst>
          </p:cNvPr>
          <p:cNvSpPr txBox="1"/>
          <p:nvPr/>
        </p:nvSpPr>
        <p:spPr>
          <a:xfrm>
            <a:off x="2951609" y="2290245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to constrain the ZZ background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70CDFB87-DD6A-2BF8-B59D-859D3815F5ED}"/>
              </a:ext>
            </a:extLst>
          </p:cNvPr>
          <p:cNvSpPr/>
          <p:nvPr/>
        </p:nvSpPr>
        <p:spPr>
          <a:xfrm>
            <a:off x="1477090" y="2939245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8A4C9A-BD9E-DD49-DB68-D3993E7A2881}"/>
                  </a:ext>
                </a:extLst>
              </p:cNvPr>
              <p:cNvSpPr txBox="1"/>
              <p:nvPr/>
            </p:nvSpPr>
            <p:spPr>
              <a:xfrm>
                <a:off x="1768034" y="3120343"/>
                <a:ext cx="60518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Used to constrain the background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  <m:r>
                      <a:rPr lang="en-US" sz="16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𝑡𝑉</m:t>
                    </m:r>
                  </m:oMath>
                </a14:m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𝑡𝑍</m:t>
                    </m:r>
                  </m:oMath>
                </a14:m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background processes</a:t>
                </a:r>
                <a:endParaRPr lang="en-FR" sz="16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93C2EC-4FB8-8AD8-2D51-A8E1F1D2B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034" y="3120343"/>
                <a:ext cx="6051867" cy="338554"/>
              </a:xfrm>
              <a:prstGeom prst="rect">
                <a:avLst/>
              </a:prstGeom>
              <a:blipFill>
                <a:blip r:embed="rId6"/>
                <a:stretch>
                  <a:fillRect l="-629" t="-3571" b="-1785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183930A-72B0-9944-383C-BD5354EC1B8A}"/>
              </a:ext>
            </a:extLst>
          </p:cNvPr>
          <p:cNvSpPr txBox="1"/>
          <p:nvPr/>
        </p:nvSpPr>
        <p:spPr>
          <a:xfrm>
            <a:off x="1768034" y="2759785"/>
            <a:ext cx="3053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with at least on b-quark jet</a:t>
            </a:r>
          </a:p>
        </p:txBody>
      </p:sp>
    </p:spTree>
    <p:extLst>
      <p:ext uri="{BB962C8B-B14F-4D97-AF65-F5344CB8AC3E}">
        <p14:creationId xmlns:p14="http://schemas.microsoft.com/office/powerpoint/2010/main" val="3745883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FD5DA-FE15-99B9-2AF0-E1B57E75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7B58A3EA-6144-944A-5FC7-5F841C1BDE31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44625B8-073F-97B4-BF6C-1B8A89C2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86E5C9-364E-8827-65E3-D5819FF9665A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Simultaneous Unfolding – WZ EW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68909CB9-9F04-30BE-2572-F1F5060E0783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CC64BA9-0997-F3A9-7D2D-3044AA2A0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F1E82BD-1E9B-ED76-58D1-14DD293E8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3E8450-384D-0736-8907-23C4AB9B3256}"/>
                  </a:ext>
                </a:extLst>
              </p:cNvPr>
              <p:cNvSpPr txBox="1"/>
              <p:nvPr/>
            </p:nvSpPr>
            <p:spPr>
              <a:xfrm>
                <a:off x="279186" y="1039893"/>
                <a:ext cx="4310742" cy="1521955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1: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2: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3: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0.2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0.2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4: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.2&lt;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5: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&lt;1.0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3E8450-384D-0736-8907-23C4AB9B3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86" y="1039893"/>
                <a:ext cx="4310742" cy="1521955"/>
              </a:xfrm>
              <a:prstGeom prst="rect">
                <a:avLst/>
              </a:prstGeom>
              <a:blipFill>
                <a:blip r:embed="rId4"/>
                <a:stretch>
                  <a:fillRect t="-1639" b="-1639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B7745554-EB2E-A3A2-FFBC-ED13B53ED1C7}"/>
              </a:ext>
            </a:extLst>
          </p:cNvPr>
          <p:cNvSpPr txBox="1"/>
          <p:nvPr/>
        </p:nvSpPr>
        <p:spPr>
          <a:xfrm>
            <a:off x="6267129" y="5992451"/>
            <a:ext cx="609659" cy="220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9" name="Picture 8" descr="A mathematical equation with numbers and arrows&#10;&#10;AI-generated content may be incorrect.">
            <a:extLst>
              <a:ext uri="{FF2B5EF4-FFF2-40B4-BE49-F238E27FC236}">
                <a16:creationId xmlns:a16="http://schemas.microsoft.com/office/drawing/2014/main" id="{819149F5-4DB9-19DF-0DE5-EE6DD9C2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124" y="1213150"/>
            <a:ext cx="2411587" cy="1167944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0FE7448-E84E-2D71-AA94-DECA537DE169}"/>
              </a:ext>
            </a:extLst>
          </p:cNvPr>
          <p:cNvSpPr/>
          <p:nvPr/>
        </p:nvSpPr>
        <p:spPr>
          <a:xfrm>
            <a:off x="437328" y="1033037"/>
            <a:ext cx="3847604" cy="3751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37ABC9E2-D379-46CD-ED42-B7D231C056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3131" y="3549342"/>
            <a:ext cx="3563589" cy="2430184"/>
          </a:xfrm>
          <a:prstGeom prst="rect">
            <a:avLst/>
          </a:prstGeom>
        </p:spPr>
      </p:pic>
      <p:pic>
        <p:nvPicPr>
          <p:cNvPr id="11" name="Εικόνα 2">
            <a:extLst>
              <a:ext uri="{FF2B5EF4-FFF2-40B4-BE49-F238E27FC236}">
                <a16:creationId xmlns:a16="http://schemas.microsoft.com/office/drawing/2014/main" id="{CD053D92-0100-D691-4EEC-023EF11A84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5400000">
            <a:off x="6673041" y="3178970"/>
            <a:ext cx="3042304" cy="3170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419F23-5B3F-9646-C051-3276DA42319C}"/>
                  </a:ext>
                </a:extLst>
              </p:cNvPr>
              <p:cNvSpPr txBox="1"/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Acceptance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Efficiency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419F23-5B3F-9646-C051-3276DA423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blipFill>
                <a:blip r:embed="rId8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F3CA1D-29AE-0AAC-6B79-9F303E6758EF}"/>
                  </a:ext>
                </a:extLst>
              </p:cNvPr>
              <p:cNvSpPr txBox="1"/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Migration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3F3CA1D-29AE-0AAC-6B79-9F303E675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Θέση ημερομηνίας 11">
            <a:extLst>
              <a:ext uri="{FF2B5EF4-FFF2-40B4-BE49-F238E27FC236}">
                <a16:creationId xmlns:a16="http://schemas.microsoft.com/office/drawing/2014/main" id="{2BA4A118-C0F7-1BF8-FE06-1AC4EDBB8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DF5404-9440-9D22-C670-9A490DAAA4F1}"/>
                  </a:ext>
                </a:extLst>
              </p:cNvPr>
              <p:cNvSpPr txBox="1"/>
              <p:nvPr/>
            </p:nvSpPr>
            <p:spPr>
              <a:xfrm>
                <a:off x="5247517" y="1451643"/>
                <a:ext cx="2722419" cy="690958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DF5404-9440-9D22-C670-9A490DAAA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517" y="1451643"/>
                <a:ext cx="2722419" cy="690958"/>
              </a:xfrm>
              <a:prstGeom prst="rect">
                <a:avLst/>
              </a:prstGeom>
              <a:blipFill>
                <a:blip r:embed="rId10"/>
                <a:stretch>
                  <a:fillRect t="-1754" b="-8772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6094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5681F-5A1A-1053-8758-302F03A47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5907AFA6-4225-26E3-3B81-FF5065057F88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9F278332-A7E4-A755-5EAF-4B0CD8078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038013-E522-3629-684B-00DDA8706ABD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Simultaneous Unfolding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A6D4D367-FFC1-3949-DCF7-F6A7C304BB45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07E6A65-5BBB-83D9-6FCF-53FF5945B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B8993F47-E02A-CA90-99C7-4D319D2A6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2">
            <a:extLst>
              <a:ext uri="{FF2B5EF4-FFF2-40B4-BE49-F238E27FC236}">
                <a16:creationId xmlns:a16="http://schemas.microsoft.com/office/drawing/2014/main" id="{C4BFCFC5-21F8-4B57-701D-844D952235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478356" y="1819766"/>
            <a:ext cx="3501162" cy="3649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628835-472E-602B-C0E7-68387C9149B9}"/>
                  </a:ext>
                </a:extLst>
              </p:cNvPr>
              <p:cNvSpPr txBox="1"/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7C8487-BEF5-CD13-EE37-71F02B9A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BA95F7-44E1-6812-85C3-C51C1DFA4A92}"/>
                  </a:ext>
                </a:extLst>
              </p:cNvPr>
              <p:cNvSpPr txBox="1"/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Response Matrix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3B52E-189B-8922-63B9-36ADF2BE5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C7C7232-CBFF-E1ED-0959-48ED97B7A2DE}"/>
              </a:ext>
            </a:extLst>
          </p:cNvPr>
          <p:cNvSpPr txBox="1"/>
          <p:nvPr/>
        </p:nvSpPr>
        <p:spPr>
          <a:xfrm>
            <a:off x="6299676" y="1147550"/>
            <a:ext cx="385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 Distribution (</a:t>
            </a:r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EW)</a:t>
            </a:r>
          </a:p>
        </p:txBody>
      </p:sp>
      <p:pic>
        <p:nvPicPr>
          <p:cNvPr id="18" name="Εικόνα 4">
            <a:extLst>
              <a:ext uri="{FF2B5EF4-FFF2-40B4-BE49-F238E27FC236}">
                <a16:creationId xmlns:a16="http://schemas.microsoft.com/office/drawing/2014/main" id="{1457BF29-3DD8-835B-CAE3-9E409C3A59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01900" y="2332156"/>
            <a:ext cx="3848400" cy="2624409"/>
          </a:xfrm>
          <a:prstGeom prst="rect">
            <a:avLst/>
          </a:prstGeom>
        </p:spPr>
      </p:pic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87E598D3-76A4-A052-4A9E-CEB91F57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377403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7DD3-C543-AFE6-3D0D-CE518A88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1531510-87F5-9F6E-466E-80E2EF98536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E92E9A2-7258-CD8A-844B-19809528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84FF43-3003-C596-A07E-89AF90A568A2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Fit Results – WZ EW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D78140BD-914C-CF29-BB98-BAD9EA20B3A6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2FAE8E7-F071-DD77-4FA7-EC19A57BA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5C604929-B47C-2625-7CDA-EFF2FB679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A25467-0515-F8A8-329F-CD47F057F67E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686A2-25C4-2661-E5CC-5F9DFFB0456C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4B261-49DE-50AD-394B-8F4672CC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2000030" y="1496634"/>
            <a:ext cx="3293805" cy="4150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8DD0A7-9608-D1B9-C0CD-5843A7A188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8385"/>
            <a:ext cx="4441148" cy="4628918"/>
          </a:xfrm>
          <a:prstGeom prst="rect">
            <a:avLst/>
          </a:prstGeom>
        </p:spPr>
      </p:pic>
      <p:sp>
        <p:nvSpPr>
          <p:cNvPr id="7" name="Θέση ημερομηνίας 11">
            <a:extLst>
              <a:ext uri="{FF2B5EF4-FFF2-40B4-BE49-F238E27FC236}">
                <a16:creationId xmlns:a16="http://schemas.microsoft.com/office/drawing/2014/main" id="{872AFC5E-D26D-08C2-E475-E31AD3C9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68802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F658A-0647-3D43-3AE0-F301574B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D96E2F74-0566-AA24-63E0-EE19B789F809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7F15115C-F300-5A54-56AF-643FDF27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5D5646-97FC-25D9-1487-AEAB87F2BA6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VBS as a rare process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C19E0CF0-4BEC-DF62-80AF-C902E402EDE3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37217B27-5AE4-3B3C-A6E5-4E2AFB2E4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664D10F-1602-8735-F357-B36DB7ABB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5D4E2C58-0687-7515-5D06-ED356082A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pic>
        <p:nvPicPr>
          <p:cNvPr id="16" name="object 3">
            <a:extLst>
              <a:ext uri="{FF2B5EF4-FFF2-40B4-BE49-F238E27FC236}">
                <a16:creationId xmlns:a16="http://schemas.microsoft.com/office/drawing/2014/main" id="{543C1689-7A02-AC5F-06F7-38D062A4808F}"/>
              </a:ext>
            </a:extLst>
          </p:cNvPr>
          <p:cNvPicPr/>
          <p:nvPr/>
        </p:nvPicPr>
        <p:blipFill>
          <a:blip r:embed="rId5"/>
          <a:srcRect/>
          <a:stretch/>
        </p:blipFill>
        <p:spPr>
          <a:xfrm>
            <a:off x="4330135" y="871252"/>
            <a:ext cx="7552963" cy="541443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85A0B96-4A82-0B62-4911-E9364AB57AFF}"/>
              </a:ext>
            </a:extLst>
          </p:cNvPr>
          <p:cNvSpPr/>
          <p:nvPr/>
        </p:nvSpPr>
        <p:spPr>
          <a:xfrm>
            <a:off x="10874592" y="4846725"/>
            <a:ext cx="533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01A27-2026-7572-B925-67D4235962F9}"/>
              </a:ext>
            </a:extLst>
          </p:cNvPr>
          <p:cNvSpPr txBox="1"/>
          <p:nvPr/>
        </p:nvSpPr>
        <p:spPr>
          <a:xfrm>
            <a:off x="9681236" y="1015303"/>
            <a:ext cx="1933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PT Sans" panose="020B0503020203020204" pitchFamily="34" charset="77"/>
                <a:hlinkClick r:id="rId6"/>
              </a:rPr>
              <a:t>ATL-PHYS-PUB-2024-011</a:t>
            </a:r>
            <a:endParaRPr lang="en-FR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B58C1-BF12-A737-DA94-7A0C7BC69F0F}"/>
              </a:ext>
            </a:extLst>
          </p:cNvPr>
          <p:cNvSpPr txBox="1"/>
          <p:nvPr/>
        </p:nvSpPr>
        <p:spPr>
          <a:xfrm>
            <a:off x="576860" y="1107636"/>
            <a:ext cx="329950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Vector Boson Scattering (VBS) 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1EFAEE04-938B-7EA2-5167-7158DD5A7EC0}"/>
              </a:ext>
            </a:extLst>
          </p:cNvPr>
          <p:cNvSpPr/>
          <p:nvPr/>
        </p:nvSpPr>
        <p:spPr>
          <a:xfrm>
            <a:off x="2092606" y="1620269"/>
            <a:ext cx="134007" cy="50787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80353-34F6-57FF-913F-0D60013A8255}"/>
              </a:ext>
            </a:extLst>
          </p:cNvPr>
          <p:cNvSpPr txBox="1"/>
          <p:nvPr/>
        </p:nvSpPr>
        <p:spPr>
          <a:xfrm>
            <a:off x="617375" y="2249825"/>
            <a:ext cx="3114317" cy="3385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Rare but very important process!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FB3080-DDA4-98F6-1257-EBCA829E67AB}"/>
              </a:ext>
            </a:extLst>
          </p:cNvPr>
          <p:cNvCxnSpPr>
            <a:cxnSpLocks/>
          </p:cNvCxnSpPr>
          <p:nvPr/>
        </p:nvCxnSpPr>
        <p:spPr>
          <a:xfrm flipH="1">
            <a:off x="1098314" y="2705267"/>
            <a:ext cx="1009217" cy="19495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FF22E1C-D0FC-FDE6-89C8-5D7B9EDD4F62}"/>
              </a:ext>
            </a:extLst>
          </p:cNvPr>
          <p:cNvCxnSpPr>
            <a:cxnSpLocks/>
          </p:cNvCxnSpPr>
          <p:nvPr/>
        </p:nvCxnSpPr>
        <p:spPr>
          <a:xfrm>
            <a:off x="2107531" y="2710065"/>
            <a:ext cx="823559" cy="19447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56B4357-180C-8F30-D5E4-466FBDF32E07}"/>
              </a:ext>
            </a:extLst>
          </p:cNvPr>
          <p:cNvSpPr txBox="1"/>
          <p:nvPr/>
        </p:nvSpPr>
        <p:spPr>
          <a:xfrm>
            <a:off x="279186" y="4745568"/>
            <a:ext cx="148777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EW symmetry breaking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3C1EE-33BC-832D-C158-719721FF94E8}"/>
              </a:ext>
            </a:extLst>
          </p:cNvPr>
          <p:cNvSpPr txBox="1"/>
          <p:nvPr/>
        </p:nvSpPr>
        <p:spPr>
          <a:xfrm>
            <a:off x="2305695" y="4745568"/>
            <a:ext cx="1644529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dirty="0"/>
              <a:t>Vector boson self -couplings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0120B33-53AA-E275-1869-108D480AE93B}"/>
              </a:ext>
            </a:extLst>
          </p:cNvPr>
          <p:cNvSpPr/>
          <p:nvPr/>
        </p:nvSpPr>
        <p:spPr>
          <a:xfrm>
            <a:off x="8106616" y="3308194"/>
            <a:ext cx="533400" cy="3196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4BD4DB-F087-CFFE-C9FB-EB93C736F100}"/>
              </a:ext>
            </a:extLst>
          </p:cNvPr>
          <p:cNvSpPr txBox="1"/>
          <p:nvPr/>
        </p:nvSpPr>
        <p:spPr>
          <a:xfrm>
            <a:off x="7621323" y="2917009"/>
            <a:ext cx="1503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Higgs production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97B638-915D-FAB0-2CE9-EBE6A9A38D25}"/>
              </a:ext>
            </a:extLst>
          </p:cNvPr>
          <p:cNvSpPr txBox="1"/>
          <p:nvPr/>
        </p:nvSpPr>
        <p:spPr>
          <a:xfrm>
            <a:off x="10428478" y="4468222"/>
            <a:ext cx="1425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VBS production</a:t>
            </a:r>
          </a:p>
        </p:txBody>
      </p:sp>
    </p:spTree>
    <p:extLst>
      <p:ext uri="{BB962C8B-B14F-4D97-AF65-F5344CB8AC3E}">
        <p14:creationId xmlns:p14="http://schemas.microsoft.com/office/powerpoint/2010/main" val="121268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18139-0CF9-F7CA-BA20-D488989D1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FCA6976-B542-B048-F7A6-32E72A5E7E5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6DA0439-560E-C577-F0FB-739E956BA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157473-76C5-D2CF-B096-67A1EF0629D8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EW Differential cross section measurements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89B0DDB9-AB2D-63CC-6F30-01245E254349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84DF314-F922-6427-75EA-1E3ADA85C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55D1052-37B4-BC10-7238-9F7301322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73942B-E2B7-CB48-3F4F-09984BAD85A0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D2095F-39E6-8080-AF19-EE9514786669}"/>
              </a:ext>
            </a:extLst>
          </p:cNvPr>
          <p:cNvSpPr txBox="1"/>
          <p:nvPr/>
        </p:nvSpPr>
        <p:spPr>
          <a:xfrm rot="16200000">
            <a:off x="656238" y="2900939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A54F01D-236E-0499-05F6-A0AA00CE6F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4962302"/>
                  </p:ext>
                </p:extLst>
              </p:nvPr>
            </p:nvGraphicFramePr>
            <p:xfrm>
              <a:off x="1407881" y="2428247"/>
              <a:ext cx="9721049" cy="144710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53752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4529695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2653828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𝑬𝑾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𝑷𝑳𝑼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0.232±0.037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)+0.035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0.233±0.051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0.136±0.037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)+0.031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0.144±0.073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3A54F01D-236E-0499-05F6-A0AA00CE6F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4962302"/>
                  </p:ext>
                </p:extLst>
              </p:nvPr>
            </p:nvGraphicFramePr>
            <p:xfrm>
              <a:off x="1407881" y="2428247"/>
              <a:ext cx="9721049" cy="144710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53752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4529695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2653828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6145" t="-5882" r="-58939" b="-24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67464" t="-5882" r="-957" b="-24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00" t="-90000" r="-284500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6145" t="-90000" r="-58939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67464" t="-90000" r="-957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00" t="-185366" r="-284500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56145" t="-185366" r="-58939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67464" t="-185366" r="-957" b="-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C6701592-52FF-CDBF-C3FD-3C42E373F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88266-76F8-FD76-527A-CE299E6EA0A2}"/>
              </a:ext>
            </a:extLst>
          </p:cNvPr>
          <p:cNvSpPr txBox="1"/>
          <p:nvPr/>
        </p:nvSpPr>
        <p:spPr>
          <a:xfrm>
            <a:off x="51712" y="836474"/>
            <a:ext cx="2198520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JHEP06(2024)192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A5666-1757-2A61-24DB-CEBCC26D010A}"/>
              </a:ext>
            </a:extLst>
          </p:cNvPr>
          <p:cNvSpPr txBox="1"/>
          <p:nvPr/>
        </p:nvSpPr>
        <p:spPr>
          <a:xfrm>
            <a:off x="4864148" y="1860639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measurement using standard bin by bin method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A31E9-0276-0E8A-AB99-4CCB5609ACEC}"/>
              </a:ext>
            </a:extLst>
          </p:cNvPr>
          <p:cNvSpPr txBox="1"/>
          <p:nvPr/>
        </p:nvSpPr>
        <p:spPr>
          <a:xfrm>
            <a:off x="8420363" y="1860639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measurement using Profile Likelihood Unfolding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78A54-3371-49EB-6517-0B68B9837518}"/>
              </a:ext>
            </a:extLst>
          </p:cNvPr>
          <p:cNvSpPr txBox="1"/>
          <p:nvPr/>
        </p:nvSpPr>
        <p:spPr>
          <a:xfrm>
            <a:off x="3850919" y="4297885"/>
            <a:ext cx="4847365" cy="58477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uncertainties are not yet included for our results but their implementation is ongoing!</a:t>
            </a:r>
          </a:p>
        </p:txBody>
      </p:sp>
    </p:spTree>
    <p:extLst>
      <p:ext uri="{BB962C8B-B14F-4D97-AF65-F5344CB8AC3E}">
        <p14:creationId xmlns:p14="http://schemas.microsoft.com/office/powerpoint/2010/main" val="2813258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4375-4339-904E-ECA7-C553F36FD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5FFDA1B-F4BA-33DD-BC70-A6DBED75BD06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CCB967CD-4C28-B804-C825-FA519EC5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FB1E2E-7AE2-D39A-3643-F7FEFF1830FA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Inclusive Unfolding – WZ QCD+INT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D4CAD4F-F8CF-E24B-92EB-1B783DFB285C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1AF3A735-BCAF-98A2-44BA-0D35D102C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BED83F64-7A26-16CE-D12B-7BF1EEFDD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A39EB30-9D9A-5260-BBC8-8E65072B7E32}"/>
                  </a:ext>
                </a:extLst>
              </p:cNvPr>
              <p:cNvSpPr txBox="1"/>
              <p:nvPr/>
            </p:nvSpPr>
            <p:spPr>
              <a:xfrm>
                <a:off x="279186" y="1039893"/>
                <a:ext cx="4310742" cy="1521955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1: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2: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3: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0.2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0.2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4: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.2&lt;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5: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&lt;1.0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A39EB30-9D9A-5260-BBC8-8E65072B7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86" y="1039893"/>
                <a:ext cx="4310742" cy="1521955"/>
              </a:xfrm>
              <a:prstGeom prst="rect">
                <a:avLst/>
              </a:prstGeom>
              <a:blipFill>
                <a:blip r:embed="rId4"/>
                <a:stretch>
                  <a:fillRect t="-1639" b="-1639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D566DF8E-ADA6-2D80-F264-A6067E5318CD}"/>
              </a:ext>
            </a:extLst>
          </p:cNvPr>
          <p:cNvSpPr txBox="1"/>
          <p:nvPr/>
        </p:nvSpPr>
        <p:spPr>
          <a:xfrm>
            <a:off x="6267129" y="5992451"/>
            <a:ext cx="609659" cy="220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9" name="Picture 8" descr="A mathematical equation with numbers and arrows&#10;&#10;AI-generated content may be incorrect.">
            <a:extLst>
              <a:ext uri="{FF2B5EF4-FFF2-40B4-BE49-F238E27FC236}">
                <a16:creationId xmlns:a16="http://schemas.microsoft.com/office/drawing/2014/main" id="{E6E6579F-B350-63CC-9FCE-52062370F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5124" y="1213150"/>
            <a:ext cx="2411587" cy="1167944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24B9585-35F8-B1F2-2899-49EB622456EE}"/>
              </a:ext>
            </a:extLst>
          </p:cNvPr>
          <p:cNvSpPr/>
          <p:nvPr/>
        </p:nvSpPr>
        <p:spPr>
          <a:xfrm>
            <a:off x="437328" y="1033037"/>
            <a:ext cx="3847604" cy="3751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3" name="Εικόνα 4">
            <a:extLst>
              <a:ext uri="{FF2B5EF4-FFF2-40B4-BE49-F238E27FC236}">
                <a16:creationId xmlns:a16="http://schemas.microsoft.com/office/drawing/2014/main" id="{3A1EC005-E2F9-8F90-0F5F-99AE67D35C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3131" y="3549342"/>
            <a:ext cx="3563589" cy="2430183"/>
          </a:xfrm>
          <a:prstGeom prst="rect">
            <a:avLst/>
          </a:prstGeom>
        </p:spPr>
      </p:pic>
      <p:pic>
        <p:nvPicPr>
          <p:cNvPr id="11" name="Εικόνα 2">
            <a:extLst>
              <a:ext uri="{FF2B5EF4-FFF2-40B4-BE49-F238E27FC236}">
                <a16:creationId xmlns:a16="http://schemas.microsoft.com/office/drawing/2014/main" id="{74ACCC83-B4B5-80C9-4FAF-190F0BDBF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5400000">
            <a:off x="6673041" y="3178970"/>
            <a:ext cx="3042303" cy="3170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3D7C62-ECE0-C41E-7B84-B0F3274E11E0}"/>
                  </a:ext>
                </a:extLst>
              </p:cNvPr>
              <p:cNvSpPr txBox="1"/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Acceptance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 Efficiency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𝜖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43D7C62-ECE0-C41E-7B84-B0F3274E1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595" y="2880011"/>
                <a:ext cx="4082663" cy="369332"/>
              </a:xfrm>
              <a:prstGeom prst="rect">
                <a:avLst/>
              </a:prstGeom>
              <a:blipFill>
                <a:blip r:embed="rId8"/>
                <a:stretch>
                  <a:fillRect t="-10000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47280C-0C6A-092D-E809-C533B92B7C73}"/>
                  </a:ext>
                </a:extLst>
              </p:cNvPr>
              <p:cNvSpPr txBox="1"/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Migration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47280C-0C6A-092D-E809-C533B92B7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133" y="2873951"/>
                <a:ext cx="2646123" cy="369332"/>
              </a:xfrm>
              <a:prstGeom prst="rect">
                <a:avLst/>
              </a:prstGeom>
              <a:blipFill>
                <a:blip r:embed="rId9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Θέση ημερομηνίας 11">
            <a:extLst>
              <a:ext uri="{FF2B5EF4-FFF2-40B4-BE49-F238E27FC236}">
                <a16:creationId xmlns:a16="http://schemas.microsoft.com/office/drawing/2014/main" id="{B408B162-944E-F63F-D66C-BAFBFD906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A5EB62-E468-579D-A866-01FE4F951C8D}"/>
                  </a:ext>
                </a:extLst>
              </p:cNvPr>
              <p:cNvSpPr txBox="1"/>
              <p:nvPr/>
            </p:nvSpPr>
            <p:spPr>
              <a:xfrm>
                <a:off x="5247517" y="1451643"/>
                <a:ext cx="2722419" cy="690958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A5EB62-E468-579D-A866-01FE4F951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7517" y="1451643"/>
                <a:ext cx="2722419" cy="690958"/>
              </a:xfrm>
              <a:prstGeom prst="rect">
                <a:avLst/>
              </a:prstGeom>
              <a:blipFill>
                <a:blip r:embed="rId10"/>
                <a:stretch>
                  <a:fillRect t="-1754" b="-8772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5649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AC828-8801-D673-024E-55171CAAE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C5C5250-DC6C-6DF1-D244-84E00A3A2048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66234998-FF5E-5C67-00BE-006319E8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A37941-2A78-F43B-EAC5-E87FCCCA8404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Run2 Simultaneous Unfolding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FBA5DF57-06B1-ADA0-BA8B-5E68FF22E73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EFAD709-F13B-E795-0DDB-889A7701A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18A41369-CB56-A957-4721-65B7E6CC1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2">
            <a:extLst>
              <a:ext uri="{FF2B5EF4-FFF2-40B4-BE49-F238E27FC236}">
                <a16:creationId xmlns:a16="http://schemas.microsoft.com/office/drawing/2014/main" id="{00CFDE97-F40A-0F80-B1F7-3F225497A2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478356" y="1819766"/>
            <a:ext cx="3501162" cy="36491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4F00DB-E373-EEDC-2FFC-4B98A67889AF}"/>
                  </a:ext>
                </a:extLst>
              </p:cNvPr>
              <p:cNvSpPr txBox="1"/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C7C8487-BEF5-CD13-EE37-71F02B9A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207" y="3454266"/>
                <a:ext cx="300229" cy="276999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12C3011-87CF-E4A7-54EA-35820A9FE2F5}"/>
                  </a:ext>
                </a:extLst>
              </p:cNvPr>
              <p:cNvSpPr txBox="1"/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Response Matrix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13B52E-189B-8922-63B9-36ADF2BE5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700" y="1147550"/>
                <a:ext cx="2686157" cy="369332"/>
              </a:xfrm>
              <a:prstGeom prst="rect">
                <a:avLst/>
              </a:prstGeom>
              <a:blipFill>
                <a:blip r:embed="rId6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65E8397-26A3-B33D-C427-2E1DB7FE4423}"/>
              </a:ext>
            </a:extLst>
          </p:cNvPr>
          <p:cNvSpPr txBox="1"/>
          <p:nvPr/>
        </p:nvSpPr>
        <p:spPr>
          <a:xfrm>
            <a:off x="6299676" y="1147550"/>
            <a:ext cx="3850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 Distribution (</a:t>
            </a:r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QCD+INT)</a:t>
            </a:r>
          </a:p>
        </p:txBody>
      </p:sp>
      <p:pic>
        <p:nvPicPr>
          <p:cNvPr id="18" name="Εικόνα 4">
            <a:extLst>
              <a:ext uri="{FF2B5EF4-FFF2-40B4-BE49-F238E27FC236}">
                <a16:creationId xmlns:a16="http://schemas.microsoft.com/office/drawing/2014/main" id="{661F5467-78D9-6942-BFC0-764199DA51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01901" y="2332156"/>
            <a:ext cx="3848398" cy="2624409"/>
          </a:xfrm>
          <a:prstGeom prst="rect">
            <a:avLst/>
          </a:prstGeom>
        </p:spPr>
      </p:pic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947025E1-42CA-6474-0A33-422FA5603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463176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868BD-457C-5A90-C38F-3F5EF4038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53A6BB4-D10F-2836-DBE0-97CBD703E704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5A261470-590E-2B1F-918B-3A034B15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1C4032-49D0-C364-D009-B51C817D9445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Data Fit Results – WZ QCD+INT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B81CF520-4A29-F8F0-2224-CA84D48CC4C7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D58192C-5E2C-9A41-11EA-BFC573988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B208CDF-C3A6-EA06-3B09-A246BC6FD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33B7BFF-8BAA-A360-E81A-7D5FFAE0B65B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E8D777-6DF1-BA4A-0236-6A16D8379CBD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A2FEAA-A465-D55B-20D4-861C4A0280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2000030" y="1496634"/>
            <a:ext cx="3293805" cy="4150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374C0D-A0FD-AF27-2C03-7E6E56A693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8" cy="4628917"/>
          </a:xfrm>
          <a:prstGeom prst="rect">
            <a:avLst/>
          </a:prstGeom>
        </p:spPr>
      </p:pic>
      <p:sp>
        <p:nvSpPr>
          <p:cNvPr id="7" name="Θέση ημερομηνίας 11">
            <a:extLst>
              <a:ext uri="{FF2B5EF4-FFF2-40B4-BE49-F238E27FC236}">
                <a16:creationId xmlns:a16="http://schemas.microsoft.com/office/drawing/2014/main" id="{5DFF4397-1EA5-2027-FC34-FCA1B33E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547582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F5D27-5CB4-CA15-C502-528BA6954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A4C3D352-2FEC-C707-C045-B7A25202E5EA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F78E91B9-5FC7-4477-341D-7A0350C1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2160DD-C4A6-67AB-8D1F-1E6ADECEE2D7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       QCD+INT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2B474986-25D1-A020-AF24-D27D55C7F150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EC42EE9-DC44-8C1D-8EDB-0F06AA108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71F3DF5-C7B3-77F1-B469-1C17E2E84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5BE618-F17C-B16E-A257-AED9B4469B5D}"/>
              </a:ext>
            </a:extLst>
          </p:cNvPr>
          <p:cNvSpPr txBox="1"/>
          <p:nvPr/>
        </p:nvSpPr>
        <p:spPr>
          <a:xfrm>
            <a:off x="3751240" y="3202434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40CA8FE9-126C-BC6A-1172-2C522B4E1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019F18-36D1-D037-35C9-80CF54280E34}"/>
              </a:ext>
            </a:extLst>
          </p:cNvPr>
          <p:cNvSpPr txBox="1"/>
          <p:nvPr/>
        </p:nvSpPr>
        <p:spPr>
          <a:xfrm>
            <a:off x="51712" y="836474"/>
            <a:ext cx="2198520" cy="338554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JHEP06(2024)192</a:t>
            </a: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50629-F79E-FA79-645C-63B24E6C3852}"/>
              </a:ext>
            </a:extLst>
          </p:cNvPr>
          <p:cNvSpPr txBox="1"/>
          <p:nvPr/>
        </p:nvSpPr>
        <p:spPr>
          <a:xfrm rot="16200000">
            <a:off x="371230" y="3615188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5CB2EC4F-AC88-EDCA-3010-B8846F004C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1695516"/>
                  </p:ext>
                </p:extLst>
              </p:nvPr>
            </p:nvGraphicFramePr>
            <p:xfrm>
              <a:off x="1164436" y="2660648"/>
              <a:ext cx="9721049" cy="144710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53752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4529695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2653828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𝒏𝒐𝒏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𝒏𝒐𝒏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𝑬𝑾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𝑷𝑳𝑼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0.189±0.038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)+0.036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0.229±0.057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0.905±0.063 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𝑠𝑡𝑎𝑡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)+0.012 (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𝑠𝑦𝑠𝑡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1.028±0.095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5CB2EC4F-AC88-EDCA-3010-B8846F004C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1695516"/>
                  </p:ext>
                </p:extLst>
              </p:nvPr>
            </p:nvGraphicFramePr>
            <p:xfrm>
              <a:off x="1164436" y="2660648"/>
              <a:ext cx="9721049" cy="144710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53752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4529695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2653828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6145" t="-5882" r="-58939" b="-24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267464" t="-5882" r="-957" b="-24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00" t="-90000" r="-284500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6145" t="-90000" r="-58939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267464" t="-90000" r="-957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00" t="-185366" r="-284500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56145" t="-185366" r="-58939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5"/>
                          <a:stretch>
                            <a:fillRect l="-267464" t="-185366" r="-957" b="-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60A1AD6-4ECA-7FDC-27FA-98A978E403D8}"/>
              </a:ext>
            </a:extLst>
          </p:cNvPr>
          <p:cNvSpPr txBox="1"/>
          <p:nvPr/>
        </p:nvSpPr>
        <p:spPr>
          <a:xfrm>
            <a:off x="4620703" y="2093040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 measurement using standard bin by bin method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E5DA62-AEAB-36A0-98F1-F3B2735F080F}"/>
              </a:ext>
            </a:extLst>
          </p:cNvPr>
          <p:cNvSpPr txBox="1"/>
          <p:nvPr/>
        </p:nvSpPr>
        <p:spPr>
          <a:xfrm>
            <a:off x="8176918" y="2093040"/>
            <a:ext cx="280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measurement using Profile Likelihood Unfolding Method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1FEA2F-42C6-49B4-9B4F-A655F0228DA5}"/>
              </a:ext>
            </a:extLst>
          </p:cNvPr>
          <p:cNvSpPr txBox="1"/>
          <p:nvPr/>
        </p:nvSpPr>
        <p:spPr>
          <a:xfrm>
            <a:off x="3601277" y="4572526"/>
            <a:ext cx="4847365" cy="58477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 uncertainties are not yet included for our results but their implementation is ongoing!</a:t>
            </a:r>
          </a:p>
        </p:txBody>
      </p:sp>
    </p:spTree>
    <p:extLst>
      <p:ext uri="{BB962C8B-B14F-4D97-AF65-F5344CB8AC3E}">
        <p14:creationId xmlns:p14="http://schemas.microsoft.com/office/powerpoint/2010/main" val="29898343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82A9C-8C33-5F7E-5D48-7D9E2D27A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3C377DA-0313-1610-342B-6C37538BD7E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47BDB45-C12B-9566-6F01-E2E05433D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176F5-86D6-DF3E-D3B7-526EB622A68D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Run3 studies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303F50BE-2B9D-AC11-9D66-7B7FD25B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3401508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DA6D1-AC12-0D94-D9EB-07A9D7AF3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30CB6C3-E325-0F67-144A-9E58952CC0D8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8E5601E-07C6-5BD0-0580-AC914B4A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760B9-CDA0-3441-5910-47EEE5512E32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Inclusive Fit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7C54FCE8-ECBD-4E03-A19A-BAED46997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8716075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469E-37CD-292B-1E7D-AFB5E8F6C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84B611E-EA8D-B16A-119C-632F522C81BC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63EE1AE7-E387-2E84-0732-0A586C71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F12815-3C44-48EB-4555-DEF73B1254C2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Run3 Inclusive Unfolding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33FC47E-7360-A81F-A856-0EB3AA283D5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F4F9915-8AD8-494B-6010-3F1CF7F7E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2772EA0-236B-F6FC-C01B-FAC48CB73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F465AE-FD65-DC2E-018C-BAF6EEAE39E9}"/>
                  </a:ext>
                </a:extLst>
              </p:cNvPr>
              <p:cNvSpPr txBox="1"/>
              <p:nvPr/>
            </p:nvSpPr>
            <p:spPr>
              <a:xfrm>
                <a:off x="2468089" y="1569687"/>
                <a:ext cx="4548409" cy="1588897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&lt;700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3: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00&lt;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&lt;1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4: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&lt;2000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5: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&gt;2000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F465AE-FD65-DC2E-018C-BAF6EEAE3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089" y="1569687"/>
                <a:ext cx="4548409" cy="1588897"/>
              </a:xfrm>
              <a:prstGeom prst="rect">
                <a:avLst/>
              </a:prstGeom>
              <a:blipFill>
                <a:blip r:embed="rId5"/>
                <a:stretch>
                  <a:fillRect t="-781" b="-3125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C24098-C64F-739C-7EA3-19A0B9A9F539}"/>
                  </a:ext>
                </a:extLst>
              </p:cNvPr>
              <p:cNvSpPr txBox="1"/>
              <p:nvPr/>
            </p:nvSpPr>
            <p:spPr>
              <a:xfrm>
                <a:off x="504701" y="2106795"/>
                <a:ext cx="2143496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C24098-C64F-739C-7EA3-19A0B9A9F5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01" y="2106795"/>
                <a:ext cx="2143496" cy="391646"/>
              </a:xfrm>
              <a:prstGeom prst="rect">
                <a:avLst/>
              </a:prstGeom>
              <a:blipFill>
                <a:blip r:embed="rId6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468367-32A9-A5DC-BC25-085CFDA8ED42}"/>
                  </a:ext>
                </a:extLst>
              </p:cNvPr>
              <p:cNvSpPr txBox="1"/>
              <p:nvPr/>
            </p:nvSpPr>
            <p:spPr>
              <a:xfrm>
                <a:off x="3381083" y="4067164"/>
                <a:ext cx="2722419" cy="1289584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=3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=4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4: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≥5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4468367-32A9-A5DC-BC25-085CFDA8E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083" y="4067164"/>
                <a:ext cx="2722419" cy="1289584"/>
              </a:xfrm>
              <a:prstGeom prst="rect">
                <a:avLst/>
              </a:prstGeom>
              <a:blipFill>
                <a:blip r:embed="rId7"/>
                <a:stretch>
                  <a:fillRect t="-962" b="-3846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9FD0D7-6A1E-376F-8CFE-0ED0B4EC6D72}"/>
                  </a:ext>
                </a:extLst>
              </p:cNvPr>
              <p:cNvSpPr txBox="1"/>
              <p:nvPr/>
            </p:nvSpPr>
            <p:spPr>
              <a:xfrm>
                <a:off x="504701" y="4487336"/>
                <a:ext cx="2143496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𝑗𝑒𝑡𝑠</m:t>
                          </m:r>
                        </m:sub>
                      </m:sSub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E9FD0D7-6A1E-376F-8CFE-0ED0B4EC6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01" y="4487336"/>
                <a:ext cx="2143496" cy="391646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37CDF4CF-2E4D-5CFD-960B-31A16BD8528F}"/>
              </a:ext>
            </a:extLst>
          </p:cNvPr>
          <p:cNvSpPr/>
          <p:nvPr/>
        </p:nvSpPr>
        <p:spPr>
          <a:xfrm>
            <a:off x="7932717" y="1569687"/>
            <a:ext cx="1347849" cy="3839523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7D0556-39D0-5344-C0A3-3D4B652EA0FF}"/>
                  </a:ext>
                </a:extLst>
              </p:cNvPr>
              <p:cNvSpPr txBox="1"/>
              <p:nvPr/>
            </p:nvSpPr>
            <p:spPr>
              <a:xfrm>
                <a:off x="9393381" y="3304264"/>
                <a:ext cx="19604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𝑾𝒁𝒋𝒋</m:t>
                    </m:r>
                  </m:oMath>
                </a14:m>
                <a:r>
                  <a:rPr lang="en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Inclusive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A7D0556-39D0-5344-C0A3-3D4B652EA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381" y="3304264"/>
                <a:ext cx="1960419" cy="369332"/>
              </a:xfrm>
              <a:prstGeom prst="rect">
                <a:avLst/>
              </a:prstGeom>
              <a:blipFill>
                <a:blip r:embed="rId9"/>
                <a:stretch>
                  <a:fillRect l="-641"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Θέση ημερομηνίας 11">
            <a:extLst>
              <a:ext uri="{FF2B5EF4-FFF2-40B4-BE49-F238E27FC236}">
                <a16:creationId xmlns:a16="http://schemas.microsoft.com/office/drawing/2014/main" id="{135AE96B-6FC2-FBE7-040D-44D098D4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3911695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9EAD0-3692-830B-E612-3EF4490BD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67335FAB-0B38-E80B-E592-7290B5342DA2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A1CE827-6678-9B2F-F3E6-F1465E81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EED837-1179-0EF5-BC7B-6E1AD9814435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Run3 Inclusive Fit setup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A0B1FAB6-A19D-5011-9EB1-8622546734DF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A062F16-8246-82F4-0508-55A003543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966C165-9C94-CEE7-AE17-2865D46FC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34E8AE-B60F-76B3-9701-2F3F315C29F0}"/>
                  </a:ext>
                </a:extLst>
              </p:cNvPr>
              <p:cNvSpPr txBox="1"/>
              <p:nvPr/>
            </p:nvSpPr>
            <p:spPr>
              <a:xfrm>
                <a:off x="432437" y="737343"/>
                <a:ext cx="8005106" cy="5405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perform the fit we divide the phase space in the following regions:</a:t>
                </a:r>
              </a:p>
              <a:p>
                <a:endParaRPr lang="en-F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WZ VBS Signal Region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 Control Region</a:t>
                </a: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 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introduce scaling factors simulataneously estimated in the SR+CRs:</a:t>
                </a:r>
                <a:endParaRPr lang="en-FR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𝑡𝑟𝑢𝑡h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…,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𝑡𝑟𝑢𝑡h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𝑏𝑖𝑛𝑁</m:t>
                        </m:r>
                      </m:sub>
                    </m:sSub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𝑄𝐶𝐷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𝑡𝑉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ZZCR, </a:t>
                </a: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𝑡𝑍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ZZCR, </a:t>
                </a: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634E8AE-B60F-76B3-9701-2F3F315C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7" y="737343"/>
                <a:ext cx="8005106" cy="5405198"/>
              </a:xfrm>
              <a:prstGeom prst="rect">
                <a:avLst/>
              </a:prstGeom>
              <a:blipFill>
                <a:blip r:embed="rId5"/>
                <a:stretch>
                  <a:fillRect l="-634" t="-704" b="-704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BFF7CA74-2C01-600C-0FFE-A3509D58740B}"/>
              </a:ext>
            </a:extLst>
          </p:cNvPr>
          <p:cNvSpPr/>
          <p:nvPr/>
        </p:nvSpPr>
        <p:spPr>
          <a:xfrm>
            <a:off x="8253301" y="1108384"/>
            <a:ext cx="1132562" cy="50792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0BBCF267-C579-870D-78D6-572143EB7C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74BB4-5C9C-1A30-B568-17302B25209B}"/>
              </a:ext>
            </a:extLst>
          </p:cNvPr>
          <p:cNvSpPr txBox="1"/>
          <p:nvPr/>
        </p:nvSpPr>
        <p:spPr>
          <a:xfrm>
            <a:off x="9241391" y="3451919"/>
            <a:ext cx="251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Asimov Dataset Fit 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FCD24ECD-A162-FF4B-6B31-0582316369D7}"/>
              </a:ext>
            </a:extLst>
          </p:cNvPr>
          <p:cNvSpPr/>
          <p:nvPr/>
        </p:nvSpPr>
        <p:spPr>
          <a:xfrm>
            <a:off x="3164774" y="1294410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30117-9866-D964-0588-19D7270CB37B}"/>
              </a:ext>
            </a:extLst>
          </p:cNvPr>
          <p:cNvSpPr txBox="1"/>
          <p:nvPr/>
        </p:nvSpPr>
        <p:spPr>
          <a:xfrm>
            <a:off x="3455719" y="1108384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where we expect to have the most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1C129-4341-4CF9-664E-0DF458A6E065}"/>
              </a:ext>
            </a:extLst>
          </p:cNvPr>
          <p:cNvSpPr txBox="1"/>
          <p:nvPr/>
        </p:nvSpPr>
        <p:spPr>
          <a:xfrm>
            <a:off x="3455719" y="1479425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are performed in this region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789F782-46DF-D8C2-13A1-7198EC63428F}"/>
              </a:ext>
            </a:extLst>
          </p:cNvPr>
          <p:cNvSpPr/>
          <p:nvPr/>
        </p:nvSpPr>
        <p:spPr>
          <a:xfrm>
            <a:off x="2660664" y="2124783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71E3FF-412D-744E-EC55-2D4BDB9D29D5}"/>
              </a:ext>
            </a:extLst>
          </p:cNvPr>
          <p:cNvSpPr txBox="1"/>
          <p:nvPr/>
        </p:nvSpPr>
        <p:spPr>
          <a:xfrm>
            <a:off x="2951609" y="1955506"/>
            <a:ext cx="360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rich in the ZZ background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B6ABF-9C2F-9AA7-2B69-AB0A4FE1A17B}"/>
              </a:ext>
            </a:extLst>
          </p:cNvPr>
          <p:cNvSpPr txBox="1"/>
          <p:nvPr/>
        </p:nvSpPr>
        <p:spPr>
          <a:xfrm>
            <a:off x="2951609" y="2290245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to constrain the ZZ background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05F004E4-B548-14A5-44DE-E5AD74C6BEB0}"/>
              </a:ext>
            </a:extLst>
          </p:cNvPr>
          <p:cNvSpPr/>
          <p:nvPr/>
        </p:nvSpPr>
        <p:spPr>
          <a:xfrm>
            <a:off x="1477090" y="2939245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2D6504-9358-D7FD-A28A-16F721958C3F}"/>
                  </a:ext>
                </a:extLst>
              </p:cNvPr>
              <p:cNvSpPr txBox="1"/>
              <p:nvPr/>
            </p:nvSpPr>
            <p:spPr>
              <a:xfrm>
                <a:off x="1768034" y="3120343"/>
                <a:ext cx="60518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Used to constrain the background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  <m:r>
                      <a:rPr lang="en-US" sz="16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𝑡𝑉</m:t>
                    </m:r>
                  </m:oMath>
                </a14:m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𝑡𝑍</m:t>
                    </m:r>
                  </m:oMath>
                </a14:m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background processes</a:t>
                </a:r>
                <a:endParaRPr lang="en-FR" sz="16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2D6504-9358-D7FD-A28A-16F721958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034" y="3120343"/>
                <a:ext cx="6051867" cy="338554"/>
              </a:xfrm>
              <a:prstGeom prst="rect">
                <a:avLst/>
              </a:prstGeom>
              <a:blipFill>
                <a:blip r:embed="rId6"/>
                <a:stretch>
                  <a:fillRect l="-629" t="-3571" b="-1785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BE465DF0-D8AB-26A6-2B4E-7669C6E5F61D}"/>
              </a:ext>
            </a:extLst>
          </p:cNvPr>
          <p:cNvSpPr txBox="1"/>
          <p:nvPr/>
        </p:nvSpPr>
        <p:spPr>
          <a:xfrm>
            <a:off x="1768034" y="2759785"/>
            <a:ext cx="3053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with at least on b-quark jet</a:t>
            </a:r>
          </a:p>
        </p:txBody>
      </p:sp>
    </p:spTree>
    <p:extLst>
      <p:ext uri="{BB962C8B-B14F-4D97-AF65-F5344CB8AC3E}">
        <p14:creationId xmlns:p14="http://schemas.microsoft.com/office/powerpoint/2010/main" val="15020742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B4F94-0056-FE7D-8AFB-A5C310E68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2EBFC91-9A57-B4A9-B655-7A1568160014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2A56892-A595-9D48-B319-62E772EA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210F94-38C6-B051-A685-2997E671AAB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Asimov Fit results – WZ INC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F1798C90-8A38-8811-A09D-8B2F7F71D016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0334A8A-A886-0403-649B-46C0AC8F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6C66DD1F-8CDE-F90F-668B-132C96276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F8650B-88C6-53D3-BD92-490869B8658D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4E2AB-0ABA-7C85-5313-BE654DC3ECBE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CADEF-5D8B-C23F-DA41-3C8AF4E9DE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582814" y="1263339"/>
            <a:ext cx="4128236" cy="46167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4F85E4-36D3-3699-5CC4-E01B7A56BA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9" cy="4628918"/>
          </a:xfrm>
          <a:prstGeom prst="rect">
            <a:avLst/>
          </a:prstGeom>
        </p:spPr>
      </p:pic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24036C6C-9303-936E-7B98-E7FA7CF2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139839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F9C0D-F064-FF22-D4CA-92F272EAC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64DE49C-F14A-C2B9-AB0E-4ABCA72D5400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67863C54-EC63-55E5-C3B9-70E851EC2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3C97CD-6901-FF3C-743B-87D3CF7C391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Vector Boson Scattering process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3B57B74-3FA4-84EB-E857-9DBE1F4B8600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E2A354F-F895-0FA8-B0D4-C7EC5911C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70736A93-E06C-461F-7BEA-9D8D4C36B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D4E4C31D-E299-3281-54F2-410D79E5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pic>
        <p:nvPicPr>
          <p:cNvPr id="3" name="Espace réservé du contenu 7">
            <a:extLst>
              <a:ext uri="{FF2B5EF4-FFF2-40B4-BE49-F238E27FC236}">
                <a16:creationId xmlns:a16="http://schemas.microsoft.com/office/drawing/2014/main" id="{507F45FD-B76A-B32D-8C7B-25566D2283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r="24940"/>
          <a:stretch/>
        </p:blipFill>
        <p:spPr>
          <a:xfrm>
            <a:off x="8564143" y="1707728"/>
            <a:ext cx="1839311" cy="1855016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20" name="Espace réservé du contenu 7">
            <a:extLst>
              <a:ext uri="{FF2B5EF4-FFF2-40B4-BE49-F238E27FC236}">
                <a16:creationId xmlns:a16="http://schemas.microsoft.com/office/drawing/2014/main" id="{8F12E0D3-1248-A292-88CF-49614DB36B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134" y="3620195"/>
            <a:ext cx="3384376" cy="1477328"/>
          </a:xfrm>
          <a:prstGeom prst="rect">
            <a:avLst/>
          </a:prstGeom>
          <a:ln w="15875">
            <a:solidFill>
              <a:srgbClr val="0070C0"/>
            </a:solidFill>
          </a:ln>
        </p:spPr>
      </p:pic>
      <p:pic>
        <p:nvPicPr>
          <p:cNvPr id="25" name="Espace réservé du contenu 7">
            <a:extLst>
              <a:ext uri="{FF2B5EF4-FFF2-40B4-BE49-F238E27FC236}">
                <a16:creationId xmlns:a16="http://schemas.microsoft.com/office/drawing/2014/main" id="{B1B1D4B9-C1F1-9BE1-DDF7-BC5BADDC57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134" y="2019717"/>
            <a:ext cx="1666311" cy="1449805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pic>
        <p:nvPicPr>
          <p:cNvPr id="4" name="Picture 3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F2E602BF-421E-285E-6487-448AC63F1B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65735"/>
          <a:stretch/>
        </p:blipFill>
        <p:spPr>
          <a:xfrm>
            <a:off x="1509194" y="1475467"/>
            <a:ext cx="3033486" cy="2816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875C18-53F7-BC71-7384-6F0711B8E1A1}"/>
              </a:ext>
            </a:extLst>
          </p:cNvPr>
          <p:cNvSpPr txBox="1"/>
          <p:nvPr/>
        </p:nvSpPr>
        <p:spPr>
          <a:xfrm>
            <a:off x="2174606" y="4615952"/>
            <a:ext cx="1912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EW VVjj via VBS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0EB3CE5-F871-21B8-6415-77ED7EAEFB64}"/>
              </a:ext>
            </a:extLst>
          </p:cNvPr>
          <p:cNvSpPr/>
          <p:nvPr/>
        </p:nvSpPr>
        <p:spPr>
          <a:xfrm>
            <a:off x="5017054" y="1856979"/>
            <a:ext cx="1027134" cy="309752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1A710-DB26-6086-CFA3-096C19BB7D38}"/>
              </a:ext>
            </a:extLst>
          </p:cNvPr>
          <p:cNvSpPr/>
          <p:nvPr/>
        </p:nvSpPr>
        <p:spPr>
          <a:xfrm>
            <a:off x="2846307" y="2378421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D449DF-7395-26E3-7317-9CA42931C181}"/>
              </a:ext>
            </a:extLst>
          </p:cNvPr>
          <p:cNvSpPr/>
          <p:nvPr/>
        </p:nvSpPr>
        <p:spPr>
          <a:xfrm>
            <a:off x="2815301" y="3348592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DDF347-4154-F5F0-397D-623F4BD1421A}"/>
                  </a:ext>
                </a:extLst>
              </p:cNvPr>
              <p:cNvSpPr txBox="1"/>
              <p:nvPr/>
            </p:nvSpPr>
            <p:spPr>
              <a:xfrm>
                <a:off x="2775928" y="2039867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DDF347-4154-F5F0-397D-623F4BD14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928" y="2039867"/>
                <a:ext cx="436970" cy="338554"/>
              </a:xfrm>
              <a:prstGeom prst="rect">
                <a:avLst/>
              </a:prstGeom>
              <a:blipFill>
                <a:blip r:embed="rId9"/>
                <a:stretch>
                  <a:fillRect l="-17143" r="-2000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37E26A-19EA-A870-C5AD-9F58B74AADD7}"/>
                  </a:ext>
                </a:extLst>
              </p:cNvPr>
              <p:cNvSpPr txBox="1"/>
              <p:nvPr/>
            </p:nvSpPr>
            <p:spPr>
              <a:xfrm>
                <a:off x="2723270" y="3511385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𝐸𝑊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37E26A-19EA-A870-C5AD-9F58B74AA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270" y="3511385"/>
                <a:ext cx="436970" cy="338554"/>
              </a:xfrm>
              <a:prstGeom prst="rect">
                <a:avLst/>
              </a:prstGeom>
              <a:blipFill>
                <a:blip r:embed="rId10"/>
                <a:stretch>
                  <a:fillRect l="-17143" r="-1714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48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49197-684D-FBAD-E296-D5119AFD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D6F3A42-6258-B955-B71E-D2878336ACA6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42C9E13-78A9-E0C1-8F18-65448002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F0860F-57FA-195B-7CEB-F2FD8CF91CF9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INC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DA474B0-49A7-2684-CF10-BECCF6AF9B07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FBD5C7B-C1DE-A0E4-A23C-E0C3A3CA6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CD2384D-B97A-8070-5D88-1ADFA81D0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F7C6A-E1A3-D6CE-260C-C229FD5378BD}"/>
              </a:ext>
            </a:extLst>
          </p:cNvPr>
          <p:cNvSpPr txBox="1"/>
          <p:nvPr/>
        </p:nvSpPr>
        <p:spPr>
          <a:xfrm>
            <a:off x="3937288" y="5022937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D9BC5-18D8-458F-3975-492226F27EB3}"/>
              </a:ext>
            </a:extLst>
          </p:cNvPr>
          <p:cNvSpPr txBox="1"/>
          <p:nvPr/>
        </p:nvSpPr>
        <p:spPr>
          <a:xfrm rot="16200000">
            <a:off x="1144028" y="2562971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6281CC6-5469-1AA1-E1FD-BE0D80F1C8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2756572"/>
                  </p:ext>
                </p:extLst>
              </p:nvPr>
            </p:nvGraphicFramePr>
            <p:xfrm>
              <a:off x="756993" y="1878012"/>
              <a:ext cx="10118238" cy="2818928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37274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72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𝑷𝑳𝑼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𝑹𝒖𝒏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𝑷𝑳𝑼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&lt;700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0.75±0.06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0.77±0.06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&lt;100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0.56±0.06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0.60±0.06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&lt;1500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0.37±0.05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0.41±0.04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1500&lt;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0.13±0.03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0.15±0.03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4147713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0.10±0.02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0.12±0.02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9376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F6281CC6-5469-1AA1-E1FD-BE0D80F1C8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2756572"/>
                  </p:ext>
                </p:extLst>
              </p:nvPr>
            </p:nvGraphicFramePr>
            <p:xfrm>
              <a:off x="756993" y="1878012"/>
              <a:ext cx="10118238" cy="2818928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37274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72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405" r="-100752" b="-50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405" r="-752" b="-508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102632" r="-200752" b="-3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02632" r="-100752" b="-3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2632" r="-752" b="-39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208108" r="-200752" b="-3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208108" r="-100752" b="-3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208108" r="-752" b="-3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308108" r="-20075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08108" r="-10075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308108" r="-752" b="-2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408108" r="-200752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408108" r="-100752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408108" r="-752" b="-1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4147713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508108" r="-200752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08108" r="-100752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08108" r="-752" b="-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49376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EF35F373-2F64-0BD0-F05B-C5E05B041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666445-288F-E684-1305-40FDBEB0E2F1}"/>
              </a:ext>
            </a:extLst>
          </p:cNvPr>
          <p:cNvSpPr txBox="1"/>
          <p:nvPr/>
        </p:nvSpPr>
        <p:spPr>
          <a:xfrm>
            <a:off x="4260907" y="1215237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A4DAE7-2B85-B59F-8719-4951AD1CADEA}"/>
              </a:ext>
            </a:extLst>
          </p:cNvPr>
          <p:cNvSpPr txBox="1"/>
          <p:nvPr/>
        </p:nvSpPr>
        <p:spPr>
          <a:xfrm>
            <a:off x="7651910" y="1211212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Run3</a:t>
            </a:r>
          </a:p>
        </p:txBody>
      </p:sp>
    </p:spTree>
    <p:extLst>
      <p:ext uri="{BB962C8B-B14F-4D97-AF65-F5344CB8AC3E}">
        <p14:creationId xmlns:p14="http://schemas.microsoft.com/office/powerpoint/2010/main" val="7567667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73833-8C39-B541-23B3-757308EF1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7E954DC4-A3C5-6938-DCD0-6DB189E0D2B3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A60B5CAC-7AC3-A40A-83CA-38F1392AC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6CF918-8E79-D868-A29B-8DE4B047128D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Asimov Fit results – WZ INC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506820A-6DD0-0F8B-A178-8621F208141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37FBE7C-35C2-575D-7CE2-7D7E5FFCE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7C23FE9F-A810-B156-B9CA-ADF820DF4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96DE74-63FA-964B-D375-AC2CFC4925FF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F1DA9F-0045-6678-875D-385EF6B25F79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F4D18-B569-61E1-362F-53EBD753E1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814875" y="1263340"/>
            <a:ext cx="3664115" cy="46167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7E945-87DF-4EA3-85EB-3BD6EF7E56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9" cy="4628918"/>
          </a:xfrm>
          <a:prstGeom prst="rect">
            <a:avLst/>
          </a:prstGeom>
        </p:spPr>
      </p:pic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37D1C03C-B9A8-BB39-B8BB-B6E0AD307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807741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F9CAE-C709-7869-D616-486D3073E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E4221D5-10CC-68D5-3D11-F862CB3CE75C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A8BA282B-063F-5E4D-E2D4-53EEB1DA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E04F76-A92F-4EAA-DE4B-CFA2731E6B92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INC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7EF3D301-F9F4-7FE8-042A-162A85C9ACD0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3AB7BB2-7C8F-BC52-A787-315B22AC8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0B5E10D-6823-24FA-BA77-76AD18831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3117F6-BC82-F410-0C7B-7A5357448472}"/>
              </a:ext>
            </a:extLst>
          </p:cNvPr>
          <p:cNvSpPr txBox="1"/>
          <p:nvPr/>
        </p:nvSpPr>
        <p:spPr>
          <a:xfrm>
            <a:off x="3937288" y="5022937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53569-7EE9-0F4C-3278-B300E7F39C43}"/>
              </a:ext>
            </a:extLst>
          </p:cNvPr>
          <p:cNvSpPr txBox="1"/>
          <p:nvPr/>
        </p:nvSpPr>
        <p:spPr>
          <a:xfrm rot="16200000">
            <a:off x="1144028" y="2562971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78A0535-8A9A-ACE6-7926-E8E6D2E3DA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0627415"/>
                  </p:ext>
                </p:extLst>
              </p:nvPr>
            </p:nvGraphicFramePr>
            <p:xfrm>
              <a:off x="756993" y="1878012"/>
              <a:ext cx="10118238" cy="234973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37274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72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𝑹𝒖𝒏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0.96±0.07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1.06±0.06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0.65±0.07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0.62±0.06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=4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0.22±0.05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0.26±0.05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≥5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0.08±0.03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0.12±0.03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41477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78A0535-8A9A-ACE6-7926-E8E6D2E3DAC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0627415"/>
                  </p:ext>
                </p:extLst>
              </p:nvPr>
            </p:nvGraphicFramePr>
            <p:xfrm>
              <a:off x="756993" y="1878012"/>
              <a:ext cx="10118238" cy="234973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3372746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372746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7295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5405" r="-100752" b="-4081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5405" r="-752" b="-4081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102632" r="-200752" b="-29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102632" r="-100752" b="-29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102632" r="-752" b="-29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208108" r="-20075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208108" r="-100752" b="-2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208108" r="-752" b="-2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308108" r="-200752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08108" r="-100752" b="-1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308108" r="-752" b="-1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  <a:tr h="46919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408108" r="-200752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408108" r="-100752" b="-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200000" t="-408108" r="-752" b="-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141477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Θέση ημερομηνίας 11">
            <a:extLst>
              <a:ext uri="{FF2B5EF4-FFF2-40B4-BE49-F238E27FC236}">
                <a16:creationId xmlns:a16="http://schemas.microsoft.com/office/drawing/2014/main" id="{ACCDD792-C5CE-DAAC-735B-6F59E002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F162E-DD40-4CF5-8DC3-357CD78C2BBC}"/>
              </a:ext>
            </a:extLst>
          </p:cNvPr>
          <p:cNvSpPr txBox="1"/>
          <p:nvPr/>
        </p:nvSpPr>
        <p:spPr>
          <a:xfrm>
            <a:off x="4260907" y="1215237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D443B-5E98-0D37-C3B0-8CF23E546832}"/>
              </a:ext>
            </a:extLst>
          </p:cNvPr>
          <p:cNvSpPr txBox="1"/>
          <p:nvPr/>
        </p:nvSpPr>
        <p:spPr>
          <a:xfrm>
            <a:off x="7651910" y="1211212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Run3</a:t>
            </a:r>
          </a:p>
        </p:txBody>
      </p:sp>
    </p:spTree>
    <p:extLst>
      <p:ext uri="{BB962C8B-B14F-4D97-AF65-F5344CB8AC3E}">
        <p14:creationId xmlns:p14="http://schemas.microsoft.com/office/powerpoint/2010/main" val="22053920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F13B-C8BD-55C1-795C-F6D069A37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E7B22B33-A5E4-BCE1-5C73-75A48712A3F4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E8B0F4E2-3776-3D0C-1C6C-E59E926A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A77F4-3775-52E5-F3F8-CA0F6DEA4925}"/>
              </a:ext>
            </a:extLst>
          </p:cNvPr>
          <p:cNvSpPr txBox="1"/>
          <p:nvPr/>
        </p:nvSpPr>
        <p:spPr>
          <a:xfrm>
            <a:off x="996274" y="2763773"/>
            <a:ext cx="10199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Fit</a:t>
            </a:r>
            <a:endParaRPr lang="el-GR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37515DFC-9422-1105-0F20-30592CF94B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5585836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65F30-8DCB-EE81-531A-109A6922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0AD1405E-B8AA-D427-5F9A-185DBC0603D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8C9EA3E9-A478-C837-FAA7-FBBB9187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2DC97D-9174-A3E9-158E-56657751E2C6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Run3 Simultaneous Unfolding 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F5A7AD3-C0D7-851F-FEBF-092D57CD27EA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F4FA099C-C80E-B353-A181-FC48B5353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D121D63-2FBE-DBFE-8CC8-4CE48BCF5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57CBBD-31B6-7B94-21F2-6524E8CD5EDE}"/>
                  </a:ext>
                </a:extLst>
              </p:cNvPr>
              <p:cNvSpPr txBox="1"/>
              <p:nvPr/>
            </p:nvSpPr>
            <p:spPr>
              <a:xfrm>
                <a:off x="565198" y="1577909"/>
                <a:ext cx="2143496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𝑗𝑗</m:t>
                          </m:r>
                        </m:sub>
                      </m:sSub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57CBBD-31B6-7B94-21F2-6524E8CD5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8" y="1577909"/>
                <a:ext cx="2143496" cy="391646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4496BE-519F-B19C-FD5F-7BE49E23BEE0}"/>
                  </a:ext>
                </a:extLst>
              </p:cNvPr>
              <p:cNvSpPr txBox="1"/>
              <p:nvPr/>
            </p:nvSpPr>
            <p:spPr>
              <a:xfrm>
                <a:off x="565198" y="3077048"/>
                <a:ext cx="2143496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𝑗𝑒𝑡𝑠</m:t>
                          </m:r>
                        </m:sub>
                      </m:sSub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4496BE-519F-B19C-FD5F-7BE49E23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8" y="3077048"/>
                <a:ext cx="2143496" cy="391646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2D68FADB-1FD5-27FB-50B6-A5D0047687C7}"/>
              </a:ext>
            </a:extLst>
          </p:cNvPr>
          <p:cNvSpPr/>
          <p:nvPr/>
        </p:nvSpPr>
        <p:spPr>
          <a:xfrm>
            <a:off x="7397038" y="1319416"/>
            <a:ext cx="1347849" cy="4374515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162393-B4F4-7416-762B-E662A77AF7B8}"/>
                  </a:ext>
                </a:extLst>
              </p:cNvPr>
              <p:cNvSpPr txBox="1"/>
              <p:nvPr/>
            </p:nvSpPr>
            <p:spPr>
              <a:xfrm>
                <a:off x="8879456" y="3318933"/>
                <a:ext cx="30929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𝑾𝒁𝒋𝒋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𝑬𝑾</m:t>
                    </m:r>
                  </m:oMath>
                </a14:m>
                <a:r>
                  <a:rPr lang="en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𝑾𝒁𝒋𝒋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𝑸𝑪𝑫</m:t>
                    </m:r>
                  </m:oMath>
                </a14:m>
                <a:r>
                  <a:rPr lang="en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8162393-B4F4-7416-762B-E662A77AF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456" y="3318933"/>
                <a:ext cx="3092985" cy="369332"/>
              </a:xfrm>
              <a:prstGeom prst="rect">
                <a:avLst/>
              </a:prstGeom>
              <a:blipFill>
                <a:blip r:embed="rId7"/>
                <a:stretch>
                  <a:fillRect l="-820" t="-6667" b="-2333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E2896C-1563-24C7-2956-58937328D6EC}"/>
                  </a:ext>
                </a:extLst>
              </p:cNvPr>
              <p:cNvSpPr txBox="1"/>
              <p:nvPr/>
            </p:nvSpPr>
            <p:spPr>
              <a:xfrm>
                <a:off x="2639688" y="4171986"/>
                <a:ext cx="4310742" cy="1521955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1: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2: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&lt;−0.2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3: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0.2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0.2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4: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.2&lt;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&lt;0.6</m:t>
                    </m:r>
                  </m:oMath>
                </a14:m>
                <a:endParaRPr lang="en-US" b="0" dirty="0">
                  <a:latin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 5: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0.6&lt;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𝐵𝐷𝑇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&lt;1.0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3E2896C-1563-24C7-2956-58937328D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688" y="4171986"/>
                <a:ext cx="4310742" cy="1521955"/>
              </a:xfrm>
              <a:prstGeom prst="rect">
                <a:avLst/>
              </a:prstGeom>
              <a:blipFill>
                <a:blip r:embed="rId8"/>
                <a:stretch>
                  <a:fillRect t="-813" b="-1626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37D0BB-E553-7C2B-FF9E-726F6A4E3F17}"/>
                  </a:ext>
                </a:extLst>
              </p:cNvPr>
              <p:cNvSpPr txBox="1"/>
              <p:nvPr/>
            </p:nvSpPr>
            <p:spPr>
              <a:xfrm>
                <a:off x="2635488" y="1319416"/>
                <a:ext cx="4235533" cy="990271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&lt;1300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&lt;2000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&gt;2000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37D0BB-E553-7C2B-FF9E-726F6A4E3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488" y="1319416"/>
                <a:ext cx="4235533" cy="990271"/>
              </a:xfrm>
              <a:prstGeom prst="rect">
                <a:avLst/>
              </a:prstGeom>
              <a:blipFill>
                <a:blip r:embed="rId9"/>
                <a:stretch>
                  <a:fillRect t="-2500" b="-5000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188552-B50C-77D7-4C5C-ACDB08F3C274}"/>
                  </a:ext>
                </a:extLst>
              </p:cNvPr>
              <p:cNvSpPr txBox="1"/>
              <p:nvPr/>
            </p:nvSpPr>
            <p:spPr>
              <a:xfrm>
                <a:off x="3392046" y="2950941"/>
                <a:ext cx="2722419" cy="690958"/>
              </a:xfrm>
              <a:prstGeom prst="rect">
                <a:avLst/>
              </a:prstGeom>
              <a:noFill/>
              <a:ln w="15875"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1: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𝑗𝑒𝑡𝑠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&gt;2</m:t>
                    </m:r>
                  </m:oMath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7188552-B50C-77D7-4C5C-ACDB08F3C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046" y="2950941"/>
                <a:ext cx="2722419" cy="690958"/>
              </a:xfrm>
              <a:prstGeom prst="rect">
                <a:avLst/>
              </a:prstGeom>
              <a:blipFill>
                <a:blip r:embed="rId10"/>
                <a:stretch>
                  <a:fillRect t="-1754" b="-8772"/>
                </a:stretch>
              </a:blipFill>
              <a:ln w="158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0758F6-1446-2DDD-6A5A-D0450E5A5E4A}"/>
                  </a:ext>
                </a:extLst>
              </p:cNvPr>
              <p:cNvSpPr txBox="1"/>
              <p:nvPr/>
            </p:nvSpPr>
            <p:spPr>
              <a:xfrm>
                <a:off x="565198" y="4794720"/>
                <a:ext cx="21434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𝐵𝐷𝑇</m:t>
                      </m:r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80758F6-1446-2DDD-6A5A-D0450E5A5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98" y="4794720"/>
                <a:ext cx="214349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639DFE60-BDA2-70E1-D394-559AD7F8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698749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0763-9C96-848C-C517-DDDA8A1DA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4E6F09E-8C2B-C2C6-00D0-0BB8786740F6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98C9FA68-FB96-568C-CA2A-C023D560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A57E42-A20D-5E99-8ACB-B758566A80C2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Simultaneous Fit setup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582908E6-BA9A-B152-727F-22DEA961B627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ABAF4F2E-D1F3-B448-51BB-F6401DAA2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4" y="47687"/>
            <a:ext cx="1638257" cy="819822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37A459C-F9C7-8578-0A99-89A7D2DA9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2398729-007F-4EBE-EA21-BC9939C626ED}"/>
                  </a:ext>
                </a:extLst>
              </p:cNvPr>
              <p:cNvSpPr txBox="1"/>
              <p:nvPr/>
            </p:nvSpPr>
            <p:spPr>
              <a:xfrm>
                <a:off x="432437" y="743281"/>
                <a:ext cx="8005106" cy="5405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perform the fit we divide the phase space in the following regions:</a:t>
                </a:r>
              </a:p>
              <a:p>
                <a:endParaRPr lang="en-F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WZ VBS Signal Region per BDT bin </a:t>
                </a:r>
              </a:p>
              <a:p>
                <a:endParaRPr lang="en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 Control Region</a:t>
                </a: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 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introduce scaling factors simulataneously estimated in the SR+CRs:</a:t>
                </a:r>
                <a:endParaRPr lang="en-FR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𝑡𝑟𝑢𝑡h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𝑏𝑖𝑛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…,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𝑡𝑟𝑢𝑡h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𝑏𝑖𝑛𝑁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each unfolded process (EW and QCD+INT)</a:t>
                </a: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𝑄𝐶𝐷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SRs,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𝑡𝑉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SRs,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ZZCR, </a:t>
                </a: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𝑡𝑍</m:t>
                        </m:r>
                      </m:sub>
                    </m:sSub>
                  </m:oMath>
                </a14:m>
                <a:r>
                  <a:rPr lang="en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FR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SRs, </a:t>
                </a:r>
                <a:r>
                  <a:rPr lang="en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ZZCR, </a:t>
                </a:r>
                <a:r>
                  <a:rPr lang="en-GB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CR</a:t>
                </a:r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2205F3D-99DC-11A3-EF7D-885728AED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37" y="743281"/>
                <a:ext cx="8005106" cy="5405198"/>
              </a:xfrm>
              <a:prstGeom prst="rect">
                <a:avLst/>
              </a:prstGeom>
              <a:blipFill>
                <a:blip r:embed="rId5"/>
                <a:stretch>
                  <a:fillRect l="-634" t="-468" b="-70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Brace 14">
            <a:extLst>
              <a:ext uri="{FF2B5EF4-FFF2-40B4-BE49-F238E27FC236}">
                <a16:creationId xmlns:a16="http://schemas.microsoft.com/office/drawing/2014/main" id="{E1B77674-2E5B-761D-17B7-5D7FC7DBB02C}"/>
              </a:ext>
            </a:extLst>
          </p:cNvPr>
          <p:cNvSpPr/>
          <p:nvPr/>
        </p:nvSpPr>
        <p:spPr>
          <a:xfrm>
            <a:off x="9269807" y="1170215"/>
            <a:ext cx="1132562" cy="507926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3EB7D25B-ABDC-9EE5-3A01-7CEFFD3F3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C8C7C88C-914A-725B-B561-EC19441EC978}"/>
              </a:ext>
            </a:extLst>
          </p:cNvPr>
          <p:cNvSpPr/>
          <p:nvPr/>
        </p:nvSpPr>
        <p:spPr>
          <a:xfrm>
            <a:off x="4719723" y="1311907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698A1-7978-A2C0-789E-87E5E00AE066}"/>
              </a:ext>
            </a:extLst>
          </p:cNvPr>
          <p:cNvSpPr txBox="1"/>
          <p:nvPr/>
        </p:nvSpPr>
        <p:spPr>
          <a:xfrm>
            <a:off x="5023359" y="1124628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where we expect to have the most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D12B8-4CF7-DEC8-23B6-C2ECFAAF6F2E}"/>
              </a:ext>
            </a:extLst>
          </p:cNvPr>
          <p:cNvSpPr txBox="1"/>
          <p:nvPr/>
        </p:nvSpPr>
        <p:spPr>
          <a:xfrm>
            <a:off x="5023359" y="1490937"/>
            <a:ext cx="431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Achieves maximum separation between processes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71BCC0A-9506-5439-608C-050CBDC42316}"/>
              </a:ext>
            </a:extLst>
          </p:cNvPr>
          <p:cNvSpPr/>
          <p:nvPr/>
        </p:nvSpPr>
        <p:spPr>
          <a:xfrm>
            <a:off x="2660664" y="2124783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51ADC-DB13-7994-5E32-D3C22A283B34}"/>
              </a:ext>
            </a:extLst>
          </p:cNvPr>
          <p:cNvSpPr txBox="1"/>
          <p:nvPr/>
        </p:nvSpPr>
        <p:spPr>
          <a:xfrm>
            <a:off x="2951609" y="1955506"/>
            <a:ext cx="3609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rich in the ZZ background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5EEEBC-E46F-CAA1-FD05-E68394C494E6}"/>
              </a:ext>
            </a:extLst>
          </p:cNvPr>
          <p:cNvSpPr txBox="1"/>
          <p:nvPr/>
        </p:nvSpPr>
        <p:spPr>
          <a:xfrm>
            <a:off x="2951609" y="2290245"/>
            <a:ext cx="414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to constrain the ZZ background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FBB64568-373E-17DB-35CA-66AAEFADF9F3}"/>
              </a:ext>
            </a:extLst>
          </p:cNvPr>
          <p:cNvSpPr/>
          <p:nvPr/>
        </p:nvSpPr>
        <p:spPr>
          <a:xfrm>
            <a:off x="1477090" y="2939245"/>
            <a:ext cx="290945" cy="36219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A4D5AB-1016-586E-EAE7-6FF247C3DE83}"/>
                  </a:ext>
                </a:extLst>
              </p:cNvPr>
              <p:cNvSpPr txBox="1"/>
              <p:nvPr/>
            </p:nvSpPr>
            <p:spPr>
              <a:xfrm>
                <a:off x="1768034" y="3120343"/>
                <a:ext cx="60518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Used to constrain the background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  <m:r>
                      <a:rPr lang="en-US" sz="16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𝑡𝑉</m:t>
                    </m:r>
                  </m:oMath>
                </a14:m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𝑡𝑍</m:t>
                    </m:r>
                  </m:oMath>
                </a14:m>
                <a:r>
                  <a:rPr lang="en-FR" sz="16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background processes</a:t>
                </a:r>
                <a:endParaRPr lang="en-FR" sz="16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93C2EC-4FB8-8AD8-2D51-A8E1F1D2B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034" y="3120343"/>
                <a:ext cx="6051867" cy="338554"/>
              </a:xfrm>
              <a:prstGeom prst="rect">
                <a:avLst/>
              </a:prstGeom>
              <a:blipFill>
                <a:blip r:embed="rId6"/>
                <a:stretch>
                  <a:fillRect l="-629" t="-3571" b="-17857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56A8186-0646-2EE1-DB06-95D9D626AADD}"/>
              </a:ext>
            </a:extLst>
          </p:cNvPr>
          <p:cNvSpPr txBox="1"/>
          <p:nvPr/>
        </p:nvSpPr>
        <p:spPr>
          <a:xfrm>
            <a:off x="1768034" y="2759785"/>
            <a:ext cx="3053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with at least on b-quark jet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36616-D82B-3E24-D1F7-A8F41D737B2E}"/>
              </a:ext>
            </a:extLst>
          </p:cNvPr>
          <p:cNvSpPr txBox="1"/>
          <p:nvPr/>
        </p:nvSpPr>
        <p:spPr>
          <a:xfrm>
            <a:off x="10415504" y="3386679"/>
            <a:ext cx="1638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Asimov Dataset Fit </a:t>
            </a:r>
          </a:p>
        </p:txBody>
      </p:sp>
    </p:spTree>
    <p:extLst>
      <p:ext uri="{BB962C8B-B14F-4D97-AF65-F5344CB8AC3E}">
        <p14:creationId xmlns:p14="http://schemas.microsoft.com/office/powerpoint/2010/main" val="13627891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7984-504D-CCBA-D298-0ABE6F838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8950F2D-9D19-995B-830F-306C9C360D46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B36583A6-DD16-71AC-F4F6-DECB43158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782C0C-F368-9C01-C85A-51AB76BEE26C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Asimov EW Fit results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11E42E0D-5314-135D-7526-A0994A9F3A2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806EC33-35B8-7572-FEC8-23E4B6DF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98C1C04-49D9-E7B4-39AB-CE90EE8DF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FC4964-AF37-6194-63A7-152CD66EAC6C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2EEB67-A6FA-D60A-6273-15E6471356AA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587CDB-ACBC-6734-AB92-A2CB30C6B9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582814" y="1496634"/>
            <a:ext cx="4128236" cy="4150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5814C-20AE-F10E-5C8E-80AF02E5BB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9" cy="4628918"/>
          </a:xfrm>
          <a:prstGeom prst="rect">
            <a:avLst/>
          </a:prstGeom>
        </p:spPr>
      </p:pic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C95F54F1-3CE5-3CDA-575F-DA46C4F6D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724277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49197-684D-FBAD-E296-D5119AFD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D6F3A42-6258-B955-B71E-D2878336ACA6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242C9E13-78A9-E0C1-8F18-65448002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F0860F-57FA-195B-7CEB-F2FD8CF91CF9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EW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DA474B0-49A7-2684-CF10-BECCF6AF9B07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FBD5C7B-C1DE-A0E4-A23C-E0C3A3CA6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CD2384D-B97A-8070-5D88-1ADFA81D0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F7C6A-E1A3-D6CE-260C-C229FD5378BD}"/>
              </a:ext>
            </a:extLst>
          </p:cNvPr>
          <p:cNvSpPr txBox="1"/>
          <p:nvPr/>
        </p:nvSpPr>
        <p:spPr>
          <a:xfrm>
            <a:off x="3937288" y="5022937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9D9BC5-18D8-458F-3975-492226F27EB3}"/>
              </a:ext>
            </a:extLst>
          </p:cNvPr>
          <p:cNvSpPr txBox="1"/>
          <p:nvPr/>
        </p:nvSpPr>
        <p:spPr>
          <a:xfrm rot="16200000">
            <a:off x="1144028" y="2562971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8E441E3E-AFFB-2422-9964-F4034BE09D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5263788"/>
                  </p:ext>
                </p:extLst>
              </p:nvPr>
            </p:nvGraphicFramePr>
            <p:xfrm>
              <a:off x="1675468" y="2549215"/>
              <a:ext cx="8559940" cy="1957863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34437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067092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258411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𝑬𝑾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𝑹𝒖𝒏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&lt;1300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0.223±0.073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0.218±0.072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1300&lt;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0.089±0.033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0.082±0.033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0.062±0.021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0.057±0.021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8E441E3E-AFFB-2422-9964-F4034BE09D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15263788"/>
                  </p:ext>
                </p:extLst>
              </p:nvPr>
            </p:nvGraphicFramePr>
            <p:xfrm>
              <a:off x="1675468" y="2549215"/>
              <a:ext cx="8559940" cy="1957863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34437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067092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258411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5882" r="-107438" b="-36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5882" r="-1167" b="-36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90000" r="-285227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90000" r="-107438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90000" r="-1167" b="-20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185366" r="-285227" b="-1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185366" r="-107438" b="-1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185366" r="-1167" b="-10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292500" r="-285227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292500" r="-107438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292500" r="-1167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52B317E2-F01C-9484-8158-08182BC5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55599-D042-863A-CB8F-4B8578F6A61C}"/>
              </a:ext>
            </a:extLst>
          </p:cNvPr>
          <p:cNvSpPr txBox="1"/>
          <p:nvPr/>
        </p:nvSpPr>
        <p:spPr>
          <a:xfrm>
            <a:off x="3929156" y="1867010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A34F1-2B1C-98E4-CE95-AEB32DD4A2C0}"/>
              </a:ext>
            </a:extLst>
          </p:cNvPr>
          <p:cNvSpPr txBox="1"/>
          <p:nvPr/>
        </p:nvSpPr>
        <p:spPr>
          <a:xfrm>
            <a:off x="7320159" y="1862985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Run3</a:t>
            </a:r>
          </a:p>
        </p:txBody>
      </p:sp>
    </p:spTree>
    <p:extLst>
      <p:ext uri="{BB962C8B-B14F-4D97-AF65-F5344CB8AC3E}">
        <p14:creationId xmlns:p14="http://schemas.microsoft.com/office/powerpoint/2010/main" val="42058729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9703F-CE05-7830-0380-1387981A8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CDE9E90D-D6C7-9EB6-A354-A6AC3A52FFB3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0A80C142-AC81-71D2-65B3-753DD906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2BC8FD-8D7F-EEA6-9FBA-B4FEC7E4A18C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Asimov QCD Fit results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7FC59526-656F-1D4B-7ECF-31507AE8CBA6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EF059D2-7D49-C68F-5F5E-04B9E958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87232D6F-8F7E-3C2D-EC0D-05E3DB56D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1B831F-C487-145B-521C-1E60F5E825A6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F20445-E582-98A0-FEB7-A4042EBA43D6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91CA9-85B1-BF65-103B-2A06DECE5F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582814" y="1496634"/>
            <a:ext cx="4128236" cy="4150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6E1056-8E29-6686-54EF-C143307809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9" cy="4628918"/>
          </a:xfrm>
          <a:prstGeom prst="rect">
            <a:avLst/>
          </a:prstGeom>
        </p:spPr>
      </p:pic>
      <p:sp>
        <p:nvSpPr>
          <p:cNvPr id="7" name="Θέση ημερομηνίας 11">
            <a:extLst>
              <a:ext uri="{FF2B5EF4-FFF2-40B4-BE49-F238E27FC236}">
                <a16:creationId xmlns:a16="http://schemas.microsoft.com/office/drawing/2014/main" id="{0B86BB72-F8CD-3E26-7B15-628BCBDEE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9024366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13282-72B2-0C9F-F8BA-31F84BD71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A922693A-E99C-10DB-7626-6DA9B4771FF8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4B067D65-683E-040F-F436-9D9CA6CF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907C6A-08B3-06F1-2680-BD25A1EB8269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QCD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E34C25DD-DB45-9CDA-767E-4A90ADA7B150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912C431-6036-C0AC-4707-4475B842A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2611F17D-8952-3307-F509-198874587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26320B-E8FA-6032-BFDD-88C218CF15DF}"/>
              </a:ext>
            </a:extLst>
          </p:cNvPr>
          <p:cNvSpPr txBox="1"/>
          <p:nvPr/>
        </p:nvSpPr>
        <p:spPr>
          <a:xfrm>
            <a:off x="3937288" y="5022937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FD2522-5E04-336C-657A-C5D27067134D}"/>
              </a:ext>
            </a:extLst>
          </p:cNvPr>
          <p:cNvSpPr txBox="1"/>
          <p:nvPr/>
        </p:nvSpPr>
        <p:spPr>
          <a:xfrm rot="16200000">
            <a:off x="1144028" y="2562971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129983C7-6245-4E1B-AB28-01B541007F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3745213"/>
                  </p:ext>
                </p:extLst>
              </p:nvPr>
            </p:nvGraphicFramePr>
            <p:xfrm>
              <a:off x="1675468" y="2549215"/>
              <a:ext cx="8559940" cy="1957863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34437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067092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258411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𝒏𝒐𝒏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𝒏𝒐𝒏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𝑬𝑾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𝑹𝒖𝒏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500&lt;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&lt;1300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1.357±0.101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1.449±0.096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1300&lt;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0.145±0.038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0.186±0.040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𝑗𝑗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&gt;2000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0.040±0.023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0.062±0.023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129983C7-6245-4E1B-AB28-01B541007F6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3745213"/>
                  </p:ext>
                </p:extLst>
              </p:nvPr>
            </p:nvGraphicFramePr>
            <p:xfrm>
              <a:off x="1675468" y="2549215"/>
              <a:ext cx="8559940" cy="1957863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34437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067092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258411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5882" r="-107438" b="-36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5882" r="-1167" b="-36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90000" r="-285227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90000" r="-107438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90000" r="-1167" b="-20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185366" r="-285227" b="-1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185366" r="-107438" b="-10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185366" r="-1167" b="-10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292500" r="-285227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292500" r="-107438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292500" r="-1167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042208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62EF362B-EA36-AD60-6802-E8908AF7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9C664-F19C-941F-CF95-950599C63B41}"/>
              </a:ext>
            </a:extLst>
          </p:cNvPr>
          <p:cNvSpPr txBox="1"/>
          <p:nvPr/>
        </p:nvSpPr>
        <p:spPr>
          <a:xfrm>
            <a:off x="3978613" y="1937219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D3B48-1A59-2749-B6A7-C3B3765C5E81}"/>
              </a:ext>
            </a:extLst>
          </p:cNvPr>
          <p:cNvSpPr txBox="1"/>
          <p:nvPr/>
        </p:nvSpPr>
        <p:spPr>
          <a:xfrm>
            <a:off x="7369616" y="1933194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Run3</a:t>
            </a:r>
          </a:p>
        </p:txBody>
      </p:sp>
    </p:spTree>
    <p:extLst>
      <p:ext uri="{BB962C8B-B14F-4D97-AF65-F5344CB8AC3E}">
        <p14:creationId xmlns:p14="http://schemas.microsoft.com/office/powerpoint/2010/main" val="315322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03D10-88E8-2405-C307-1AB120329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51AE0AB-7BD6-0064-0AD7-CA7A3B8A790C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1264947D-260C-D94E-50A5-35AB537D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CE5BD2-36F5-7D14-224C-36368BCBB7F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Polarized WZ production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95B50969-86F7-4276-CCE9-4AB0661582CF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F29ED504-E1A1-5F93-6F8B-35EAD339F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966FDD9-387F-C2BD-35E8-470602051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7AFF2D0F-D834-C9F2-5CDC-942974EFA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7BE6F-E51A-95D3-5888-4A18B4A4BF65}"/>
              </a:ext>
            </a:extLst>
          </p:cNvPr>
          <p:cNvSpPr txBox="1"/>
          <p:nvPr/>
        </p:nvSpPr>
        <p:spPr>
          <a:xfrm>
            <a:off x="1098314" y="1090901"/>
            <a:ext cx="1009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Longitudinaly polarized boson prodcuction offers an excellent test of the electroweak symmetry breaking!</a:t>
            </a:r>
          </a:p>
        </p:txBody>
      </p:sp>
      <p:pic>
        <p:nvPicPr>
          <p:cNvPr id="4" name="Picture 3" descr="A graph of 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03AA380E-4340-682A-60BC-0E0C29B64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001" y="1702064"/>
            <a:ext cx="5031918" cy="4245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6C89F-547E-6186-3F54-DDE0F6E64EC4}"/>
              </a:ext>
            </a:extLst>
          </p:cNvPr>
          <p:cNvSpPr txBox="1"/>
          <p:nvPr/>
        </p:nvSpPr>
        <p:spPr>
          <a:xfrm>
            <a:off x="9084950" y="3501738"/>
            <a:ext cx="288748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FR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Unitarity violation if Higgs coupling deviates from SM!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27A10F-4FE5-0295-D4B1-C41EBA496E33}"/>
              </a:ext>
            </a:extLst>
          </p:cNvPr>
          <p:cNvCxnSpPr>
            <a:cxnSpLocks/>
          </p:cNvCxnSpPr>
          <p:nvPr/>
        </p:nvCxnSpPr>
        <p:spPr>
          <a:xfrm flipH="1" flipV="1">
            <a:off x="6578779" y="3084682"/>
            <a:ext cx="2353881" cy="7251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4F961C-C0CB-8713-CBE5-2978C1A61B35}"/>
              </a:ext>
            </a:extLst>
          </p:cNvPr>
          <p:cNvCxnSpPr>
            <a:cxnSpLocks/>
          </p:cNvCxnSpPr>
          <p:nvPr/>
        </p:nvCxnSpPr>
        <p:spPr>
          <a:xfrm flipH="1">
            <a:off x="6578779" y="3803094"/>
            <a:ext cx="2353881" cy="14206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AD5484-650A-002D-1726-10D088734220}"/>
              </a:ext>
            </a:extLst>
          </p:cNvPr>
          <p:cNvCxnSpPr>
            <a:cxnSpLocks/>
          </p:cNvCxnSpPr>
          <p:nvPr/>
        </p:nvCxnSpPr>
        <p:spPr>
          <a:xfrm flipH="1">
            <a:off x="5759532" y="3809795"/>
            <a:ext cx="3173128" cy="59595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287599-18F7-E067-E9E7-BE2F25772794}"/>
              </a:ext>
            </a:extLst>
          </p:cNvPr>
          <p:cNvCxnSpPr>
            <a:cxnSpLocks/>
          </p:cNvCxnSpPr>
          <p:nvPr/>
        </p:nvCxnSpPr>
        <p:spPr>
          <a:xfrm flipH="1">
            <a:off x="6210795" y="3803094"/>
            <a:ext cx="2721865" cy="89953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Espace réservé du contenu 7">
            <a:extLst>
              <a:ext uri="{FF2B5EF4-FFF2-40B4-BE49-F238E27FC236}">
                <a16:creationId xmlns:a16="http://schemas.microsoft.com/office/drawing/2014/main" id="{2A71D155-5C85-147D-696F-2945B52EDB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6" r="24940"/>
          <a:stretch/>
        </p:blipFill>
        <p:spPr>
          <a:xfrm>
            <a:off x="613502" y="2687136"/>
            <a:ext cx="2353881" cy="2373980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9D95E8-3260-C64C-8C71-F4D4034D3CC3}"/>
              </a:ext>
            </a:extLst>
          </p:cNvPr>
          <p:cNvSpPr txBox="1"/>
          <p:nvPr/>
        </p:nvSpPr>
        <p:spPr>
          <a:xfrm>
            <a:off x="3895485" y="5667619"/>
            <a:ext cx="23924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</a:t>
            </a:r>
            <a:r>
              <a:rPr lang="en-FR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rXiv:1412.8367</a:t>
            </a:r>
            <a:endParaRPr lang="en-FR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891C4-DEF3-B506-12D3-42A72BCA9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F698AC15-5777-9A74-F1A2-59B6DF083146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80F26BB6-40BC-2313-56AD-32104DDF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5A0006-E9A0-47CA-C832-78461D4D9275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Asimov EW Fit results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AB2E00D-3B76-0824-2848-4CD32910C56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E473BE5-995E-8DA4-6E25-A2498494D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2231355C-A46F-5B88-B8BE-CD42C73F3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181831-EE85-6C19-5A37-910A1E0F963A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A0E425-A389-FBD6-A46F-2D7A94F30FCC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760A7-AE8A-C71B-62EB-1BEDEBA61E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814875" y="1263339"/>
            <a:ext cx="3664115" cy="4616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8E0BC9-2AFC-6A50-545B-A2A20521F2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9" cy="4628919"/>
          </a:xfrm>
          <a:prstGeom prst="rect">
            <a:avLst/>
          </a:prstGeom>
        </p:spPr>
      </p:pic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F02DF1CA-FA7E-D978-3AFF-361C7AD88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9304107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B2F7E-2777-22C8-0F00-3D6C41A93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BD1E36DD-597C-9166-5266-36EFCA8B586B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FE90D61A-34BA-E9BD-675A-C47C39067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2E3EB8-1AC8-A30B-D205-38C4DFFE503F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EW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B7E38939-2C57-746E-1CDB-81E17FD3CE74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44231B0-6CB7-8910-63C3-E219A2F54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DD9E2C07-DC9E-2F10-BC86-3A531588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49811D-C849-0632-6A19-3D3164208334}"/>
              </a:ext>
            </a:extLst>
          </p:cNvPr>
          <p:cNvSpPr txBox="1"/>
          <p:nvPr/>
        </p:nvSpPr>
        <p:spPr>
          <a:xfrm>
            <a:off x="3937288" y="5022937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907549-E3E3-BA18-CEE6-1F08036A44DF}"/>
              </a:ext>
            </a:extLst>
          </p:cNvPr>
          <p:cNvSpPr txBox="1"/>
          <p:nvPr/>
        </p:nvSpPr>
        <p:spPr>
          <a:xfrm rot="16200000">
            <a:off x="1144028" y="2562971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A408E0B-0130-B2CD-5903-C08A3B63F0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8823184"/>
                  </p:ext>
                </p:extLst>
              </p:nvPr>
            </p:nvGraphicFramePr>
            <p:xfrm>
              <a:off x="1675468" y="2549215"/>
              <a:ext cx="8559940" cy="144710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34437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067092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258411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𝑬𝑾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𝑹𝒖𝒏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0.220±0.051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0.223±0.051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0.154±0.075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0.135±0.096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AA408E0B-0130-B2CD-5903-C08A3B63F02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8823184"/>
                  </p:ext>
                </p:extLst>
              </p:nvPr>
            </p:nvGraphicFramePr>
            <p:xfrm>
              <a:off x="1675468" y="2549215"/>
              <a:ext cx="8559940" cy="144710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34437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067092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258411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5882" r="-107438" b="-24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5882" r="-1167" b="-24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90000" r="-285227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90000" r="-107438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90000" r="-1167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185366" r="-285227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185366" r="-107438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185366" r="-1167" b="-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E0D0CBD7-607D-F73D-F588-5ABCB91EBD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1C5B6-4D80-388D-BDB1-CA01DCF0760A}"/>
              </a:ext>
            </a:extLst>
          </p:cNvPr>
          <p:cNvSpPr txBox="1"/>
          <p:nvPr/>
        </p:nvSpPr>
        <p:spPr>
          <a:xfrm>
            <a:off x="3929156" y="1895859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02A27-C42D-4210-94B1-9E5333C95930}"/>
              </a:ext>
            </a:extLst>
          </p:cNvPr>
          <p:cNvSpPr txBox="1"/>
          <p:nvPr/>
        </p:nvSpPr>
        <p:spPr>
          <a:xfrm>
            <a:off x="7320159" y="1891834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Run3</a:t>
            </a:r>
          </a:p>
        </p:txBody>
      </p:sp>
    </p:spTree>
    <p:extLst>
      <p:ext uri="{BB962C8B-B14F-4D97-AF65-F5344CB8AC3E}">
        <p14:creationId xmlns:p14="http://schemas.microsoft.com/office/powerpoint/2010/main" val="34628474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E929D-7B7A-0AAB-E383-C49ADD0EA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7A90BAE7-C440-B4AA-B616-C05EFF75DF6F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E92CD09F-4035-ABDD-E9E7-9B1496475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99A4C-FD09-BD28-978C-45057E7396F2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Asimov QCD Fit results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3BBD5128-4691-04A1-F529-66A34306105A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C32F10E3-12EC-7EE2-D5D9-11F0F96CB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58C78D80-2786-081E-9ADD-2E6D8AE03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BBC773-10D4-92C8-847D-CB5E29A216EF}"/>
              </a:ext>
            </a:extLst>
          </p:cNvPr>
          <p:cNvSpPr txBox="1"/>
          <p:nvPr/>
        </p:nvSpPr>
        <p:spPr>
          <a:xfrm>
            <a:off x="3959059" y="5362312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162F1-A635-C013-24B5-5711F4C842C8}"/>
              </a:ext>
            </a:extLst>
          </p:cNvPr>
          <p:cNvSpPr txBox="1"/>
          <p:nvPr/>
        </p:nvSpPr>
        <p:spPr>
          <a:xfrm rot="16200000">
            <a:off x="1165799" y="2902346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E47256-5EC5-43C6-305D-6F3D0B893E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1814875" y="1263339"/>
            <a:ext cx="3664115" cy="4616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CD32EB-8F61-C466-5E8E-E6F3330AD8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5400000">
            <a:off x="6513964" y="1542447"/>
            <a:ext cx="4441149" cy="4628919"/>
          </a:xfrm>
          <a:prstGeom prst="rect">
            <a:avLst/>
          </a:prstGeom>
        </p:spPr>
      </p:pic>
      <p:sp>
        <p:nvSpPr>
          <p:cNvPr id="6" name="Θέση ημερομηνίας 11">
            <a:extLst>
              <a:ext uri="{FF2B5EF4-FFF2-40B4-BE49-F238E27FC236}">
                <a16:creationId xmlns:a16="http://schemas.microsoft.com/office/drawing/2014/main" id="{B9B5ACDE-7418-8C64-CE9E-C589C361E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853902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B50FA-5713-7527-7776-CF12016BB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57E5D20B-7A00-65E3-6166-AFD0F4294FC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F023EE15-7F14-5D95-9B88-B1CF5121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8B1BEC-BA2B-2A91-3B41-1FA03DE28A49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QCD Differential cross section measurements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69A77657-456F-94CA-6DCC-7C02F18C26AF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290ACD1-5FBF-A9A5-B943-98886127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4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93CA0B3-AF6D-D8B3-9679-21480FCE4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6DD787-FB8D-EBFB-BB5A-2E6EB41A36DB}"/>
              </a:ext>
            </a:extLst>
          </p:cNvPr>
          <p:cNvSpPr txBox="1"/>
          <p:nvPr/>
        </p:nvSpPr>
        <p:spPr>
          <a:xfrm>
            <a:off x="3937288" y="5022937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EBE580-C488-D289-9F27-42A263AB5A1D}"/>
              </a:ext>
            </a:extLst>
          </p:cNvPr>
          <p:cNvSpPr txBox="1"/>
          <p:nvPr/>
        </p:nvSpPr>
        <p:spPr>
          <a:xfrm rot="16200000">
            <a:off x="1144028" y="2562971"/>
            <a:ext cx="647238" cy="301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F1BE489-DABD-D209-7DCF-B839E766C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5345009"/>
                  </p:ext>
                </p:extLst>
              </p:nvPr>
            </p:nvGraphicFramePr>
            <p:xfrm>
              <a:off x="1675468" y="2549215"/>
              <a:ext cx="8559940" cy="144710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34437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067092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258411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𝝈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𝒏𝒐𝒏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𝑬𝑾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𝑹𝒖𝒏</m:t>
                                    </m:r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𝒇𝒃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𝒏𝒐𝒏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𝑬𝑾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𝑹𝒖𝒏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𝒇𝒃</m:t>
                              </m:r>
                            </m:oMath>
                          </a14:m>
                          <a:r>
                            <a:rPr lang="en-FR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0.406±0.064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0.458±0.067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𝑗𝑒𝑡𝑠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&gt;2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1.135±0.099 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1.239±0.108(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𝑠𝑡𝑎𝑡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6F1BE489-DABD-D209-7DCF-B839E766CE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5345009"/>
                  </p:ext>
                </p:extLst>
              </p:nvPr>
            </p:nvGraphicFramePr>
            <p:xfrm>
              <a:off x="1675468" y="2549215"/>
              <a:ext cx="8559940" cy="1447109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234437">
                      <a:extLst>
                        <a:ext uri="{9D8B030D-6E8A-4147-A177-3AD203B41FA5}">
                          <a16:colId xmlns:a16="http://schemas.microsoft.com/office/drawing/2014/main" val="150536312"/>
                        </a:ext>
                      </a:extLst>
                    </a:gridCol>
                    <a:gridCol w="3067092">
                      <a:extLst>
                        <a:ext uri="{9D8B030D-6E8A-4147-A177-3AD203B41FA5}">
                          <a16:colId xmlns:a16="http://schemas.microsoft.com/office/drawing/2014/main" val="2556948260"/>
                        </a:ext>
                      </a:extLst>
                    </a:gridCol>
                    <a:gridCol w="3258411">
                      <a:extLst>
                        <a:ext uri="{9D8B030D-6E8A-4147-A177-3AD203B41FA5}">
                          <a16:colId xmlns:a16="http://schemas.microsoft.com/office/drawing/2014/main" val="1556334713"/>
                        </a:ext>
                      </a:extLst>
                    </a:gridCol>
                  </a:tblGrid>
                  <a:tr h="4256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FR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Bins (GeV)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5882" r="-107438" b="-24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5882" r="-1167" b="-241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5516758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90000" r="-285227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90000" r="-107438" b="-1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90000" r="-1167" b="-1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65867646"/>
                      </a:ext>
                    </a:extLst>
                  </a:tr>
                  <a:tr h="510754"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t="-185366" r="-285227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72727" t="-185366" r="-107438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FR"/>
                        </a:p>
                      </a:txBody>
                      <a:tcPr>
                        <a:blipFill>
                          <a:blip r:embed="rId4"/>
                          <a:stretch>
                            <a:fillRect l="-162646" t="-185366" r="-1167" b="-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887743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Θέση ημερομηνίας 11">
            <a:extLst>
              <a:ext uri="{FF2B5EF4-FFF2-40B4-BE49-F238E27FC236}">
                <a16:creationId xmlns:a16="http://schemas.microsoft.com/office/drawing/2014/main" id="{6ABF3712-DEB1-59E5-F3A7-D1B4C1CC4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2EED3-75A8-7542-DF66-F245430BF1FB}"/>
              </a:ext>
            </a:extLst>
          </p:cNvPr>
          <p:cNvSpPr txBox="1"/>
          <p:nvPr/>
        </p:nvSpPr>
        <p:spPr>
          <a:xfrm>
            <a:off x="3929156" y="1891834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C0C09A-1BA1-9735-7854-EBA1C977E354}"/>
              </a:ext>
            </a:extLst>
          </p:cNvPr>
          <p:cNvSpPr txBox="1"/>
          <p:nvPr/>
        </p:nvSpPr>
        <p:spPr>
          <a:xfrm>
            <a:off x="7320159" y="1887809"/>
            <a:ext cx="2915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Profile Likelihood Unfolding Method Asimov measurement for Run3</a:t>
            </a:r>
          </a:p>
        </p:txBody>
      </p:sp>
    </p:spTree>
    <p:extLst>
      <p:ext uri="{BB962C8B-B14F-4D97-AF65-F5344CB8AC3E}">
        <p14:creationId xmlns:p14="http://schemas.microsoft.com/office/powerpoint/2010/main" val="982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EE07C-272F-25F9-22DD-76EBB02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114674A4-8480-14C6-60E5-B684FD804617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35140F7E-86BC-4EDB-9A13-A23EBA4E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7EC298-53D6-D976-25C3-6FCC2967963B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Quartic Gauge Coupling measurement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7F52D60B-2487-6195-E7EA-A6F5323F6A6F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CE90079-B871-EFDD-0652-4DBDF055B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CE27F2A-51DB-05D1-069D-50AD126BD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sp>
        <p:nvSpPr>
          <p:cNvPr id="2" name="Θέση ημερομηνίας 11">
            <a:extLst>
              <a:ext uri="{FF2B5EF4-FFF2-40B4-BE49-F238E27FC236}">
                <a16:creationId xmlns:a16="http://schemas.microsoft.com/office/drawing/2014/main" id="{4ECE29A8-8C02-F3FC-74FC-875C6C6E17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492C921-E057-6D30-1B19-772C96CA87E9}"/>
              </a:ext>
            </a:extLst>
          </p:cNvPr>
          <p:cNvSpPr/>
          <p:nvPr/>
        </p:nvSpPr>
        <p:spPr>
          <a:xfrm>
            <a:off x="1098314" y="3824218"/>
            <a:ext cx="147146" cy="1576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949A15-C038-3E69-46F0-BD1C85C3D2A7}"/>
              </a:ext>
            </a:extLst>
          </p:cNvPr>
          <p:cNvSpPr txBox="1"/>
          <p:nvPr/>
        </p:nvSpPr>
        <p:spPr>
          <a:xfrm>
            <a:off x="1228862" y="3728619"/>
            <a:ext cx="340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dirty="0"/>
              <a:t>Quartic Gauge Coupling (QGCs)</a:t>
            </a:r>
          </a:p>
        </p:txBody>
      </p:sp>
      <p:pic>
        <p:nvPicPr>
          <p:cNvPr id="25" name="Espace réservé du contenu 7">
            <a:extLst>
              <a:ext uri="{FF2B5EF4-FFF2-40B4-BE49-F238E27FC236}">
                <a16:creationId xmlns:a16="http://schemas.microsoft.com/office/drawing/2014/main" id="{7D00B042-3D7D-1D06-AA21-D9C37E33A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712" y="1716965"/>
            <a:ext cx="1944142" cy="1747741"/>
          </a:xfrm>
          <a:prstGeom prst="rect">
            <a:avLst/>
          </a:prstGeom>
          <a:ln w="15875">
            <a:solidFill>
              <a:srgbClr val="C00000"/>
            </a:solidFill>
          </a:ln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6C1AD76-393D-D415-8989-F91A37AE02B1}"/>
              </a:ext>
            </a:extLst>
          </p:cNvPr>
          <p:cNvSpPr/>
          <p:nvPr/>
        </p:nvSpPr>
        <p:spPr>
          <a:xfrm>
            <a:off x="2710783" y="2521576"/>
            <a:ext cx="147145" cy="1576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6" name="Espace réservé du contenu 7">
            <a:extLst>
              <a:ext uri="{FF2B5EF4-FFF2-40B4-BE49-F238E27FC236}">
                <a16:creationId xmlns:a16="http://schemas.microsoft.com/office/drawing/2014/main" id="{B04F2350-2576-A390-2824-36F0FDF485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0189" y="772855"/>
            <a:ext cx="4149211" cy="418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7F6C4CA-7B0B-7473-522E-0947B6CB2157}"/>
              </a:ext>
            </a:extLst>
          </p:cNvPr>
          <p:cNvSpPr/>
          <p:nvPr/>
        </p:nvSpPr>
        <p:spPr>
          <a:xfrm>
            <a:off x="9391575" y="1716965"/>
            <a:ext cx="686959" cy="955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3230D30-014A-12DD-7634-D58D017AD24C}"/>
              </a:ext>
            </a:extLst>
          </p:cNvPr>
          <p:cNvSpPr/>
          <p:nvPr/>
        </p:nvSpPr>
        <p:spPr>
          <a:xfrm>
            <a:off x="5251447" y="5412253"/>
            <a:ext cx="830168" cy="2597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12EDC-5963-F4A6-B481-40F3E4A35C82}"/>
              </a:ext>
            </a:extLst>
          </p:cNvPr>
          <p:cNvSpPr txBox="1"/>
          <p:nvPr/>
        </p:nvSpPr>
        <p:spPr>
          <a:xfrm>
            <a:off x="124287" y="5126642"/>
            <a:ext cx="4898975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 SM theories predict enhanced couplings!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FR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Deviations might signal the existence of new physics!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8BE81-5C8D-0FA2-18B3-6375B714BD0E}"/>
              </a:ext>
            </a:extLst>
          </p:cNvPr>
          <p:cNvSpPr txBox="1"/>
          <p:nvPr/>
        </p:nvSpPr>
        <p:spPr>
          <a:xfrm>
            <a:off x="6309800" y="5129081"/>
            <a:ext cx="5196028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Deviations manifest themselves as excess of events!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FR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to measure cross section differentially!</a:t>
            </a:r>
          </a:p>
        </p:txBody>
      </p:sp>
    </p:spTree>
    <p:extLst>
      <p:ext uri="{BB962C8B-B14F-4D97-AF65-F5344CB8AC3E}">
        <p14:creationId xmlns:p14="http://schemas.microsoft.com/office/powerpoint/2010/main" val="129917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94DB8-7DD3-6FE6-930F-72D9694A4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8C683B00-8536-5668-44B5-C2F254F0483E}"/>
              </a:ext>
            </a:extLst>
          </p:cNvPr>
          <p:cNvCxnSpPr/>
          <p:nvPr/>
        </p:nvCxnSpPr>
        <p:spPr>
          <a:xfrm>
            <a:off x="0" y="6356411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Θέση αριθμού διαφάνειας 13">
            <a:extLst>
              <a:ext uri="{FF2B5EF4-FFF2-40B4-BE49-F238E27FC236}">
                <a16:creationId xmlns:a16="http://schemas.microsoft.com/office/drawing/2014/main" id="{0FBE7734-8C08-8617-054F-EA2C42BA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45188"/>
            <a:ext cx="2743200" cy="365125"/>
          </a:xfrm>
        </p:spPr>
        <p:txBody>
          <a:bodyPr/>
          <a:lstStyle/>
          <a:p>
            <a:fld id="{E43D7A3F-7402-4D35-87F4-68AE6C2F6B25}" type="slidenum">
              <a:rPr lang="el-GR" sz="16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l-G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690F79-00B0-1EA8-8676-5EA4B1E72E8E}"/>
              </a:ext>
            </a:extLst>
          </p:cNvPr>
          <p:cNvSpPr txBox="1"/>
          <p:nvPr/>
        </p:nvSpPr>
        <p:spPr>
          <a:xfrm>
            <a:off x="1038687" y="159784"/>
            <a:ext cx="972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VBS event topology</a:t>
            </a:r>
            <a:endParaRPr lang="el-GR" sz="2400" b="1" dirty="0"/>
          </a:p>
        </p:txBody>
      </p:sp>
      <p:sp>
        <p:nvSpPr>
          <p:cNvPr id="28" name="Ορθογώνιο 27">
            <a:extLst>
              <a:ext uri="{FF2B5EF4-FFF2-40B4-BE49-F238E27FC236}">
                <a16:creationId xmlns:a16="http://schemas.microsoft.com/office/drawing/2014/main" id="{CF0A30D4-F877-04A7-A4F2-5C1BA63A9C1D}"/>
              </a:ext>
            </a:extLst>
          </p:cNvPr>
          <p:cNvSpPr/>
          <p:nvPr/>
        </p:nvSpPr>
        <p:spPr>
          <a:xfrm>
            <a:off x="2367377" y="124285"/>
            <a:ext cx="7457243" cy="53266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Εικόνα 28" descr="Εικόνα που περιέχει στιγμιότυπο οθόνης, γραφικά, γραφιστική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C7D11C00-CB2F-B4C6-9FB8-B3AF799F5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181" y="-19296"/>
            <a:ext cx="1638257" cy="819822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αφικά, καλαθοσφαίρ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072BA09-81E6-07EF-F7A5-102BABE8F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6" y="0"/>
            <a:ext cx="1638257" cy="862062"/>
          </a:xfrm>
          <a:prstGeom prst="rect">
            <a:avLst/>
          </a:prstGeom>
        </p:spPr>
      </p:pic>
      <p:pic>
        <p:nvPicPr>
          <p:cNvPr id="3" name="Picture 2" descr="A diagram of a diagram of a molecule&#10;&#10;AI-generated content may be incorrect.">
            <a:extLst>
              <a:ext uri="{FF2B5EF4-FFF2-40B4-BE49-F238E27FC236}">
                <a16:creationId xmlns:a16="http://schemas.microsoft.com/office/drawing/2014/main" id="{3F8C1596-C7DF-F811-C8A4-AFFC714043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3816" t="11873" r="4460"/>
          <a:stretch/>
        </p:blipFill>
        <p:spPr>
          <a:xfrm>
            <a:off x="6069972" y="3458050"/>
            <a:ext cx="2808514" cy="2481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2F983-F5F2-CD88-C4D0-81F5237FF21E}"/>
              </a:ext>
            </a:extLst>
          </p:cNvPr>
          <p:cNvSpPr txBox="1"/>
          <p:nvPr/>
        </p:nvSpPr>
        <p:spPr>
          <a:xfrm>
            <a:off x="6195340" y="5855164"/>
            <a:ext cx="1912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dirty="0">
                <a:solidFill>
                  <a:srgbClr val="FF0000"/>
                </a:solidFill>
              </a:rPr>
              <a:t>QCD VVjj  </a:t>
            </a:r>
          </a:p>
        </p:txBody>
      </p:sp>
      <p:pic>
        <p:nvPicPr>
          <p:cNvPr id="7" name="Picture 6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8C7BA051-DDC0-FB2D-7AF3-2F0984F6C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3" y="1428968"/>
            <a:ext cx="5448536" cy="38341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C0F225-F905-2629-4959-C320C7A35388}"/>
              </a:ext>
            </a:extLst>
          </p:cNvPr>
          <p:cNvSpPr txBox="1"/>
          <p:nvPr/>
        </p:nvSpPr>
        <p:spPr>
          <a:xfrm>
            <a:off x="9834496" y="3813463"/>
            <a:ext cx="1469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background source!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Fortunately, different topology!</a:t>
            </a:r>
          </a:p>
        </p:txBody>
      </p:sp>
      <p:sp>
        <p:nvSpPr>
          <p:cNvPr id="17" name="Down Arrow Callout 16">
            <a:extLst>
              <a:ext uri="{FF2B5EF4-FFF2-40B4-BE49-F238E27FC236}">
                <a16:creationId xmlns:a16="http://schemas.microsoft.com/office/drawing/2014/main" id="{32C91CDA-C758-B51A-1993-E555A5BF9939}"/>
              </a:ext>
            </a:extLst>
          </p:cNvPr>
          <p:cNvSpPr/>
          <p:nvPr/>
        </p:nvSpPr>
        <p:spPr>
          <a:xfrm rot="5400000">
            <a:off x="9251760" y="3504133"/>
            <a:ext cx="1854348" cy="2460139"/>
          </a:xfrm>
          <a:prstGeom prst="downArrow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E423B1-0271-EF5C-394F-0E1C0E557BE6}"/>
              </a:ext>
            </a:extLst>
          </p:cNvPr>
          <p:cNvSpPr/>
          <p:nvPr/>
        </p:nvSpPr>
        <p:spPr>
          <a:xfrm>
            <a:off x="6785191" y="4145582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A70C18-2864-5C86-2160-07FEF311DEE0}"/>
              </a:ext>
            </a:extLst>
          </p:cNvPr>
          <p:cNvSpPr/>
          <p:nvPr/>
        </p:nvSpPr>
        <p:spPr>
          <a:xfrm>
            <a:off x="6785191" y="4924203"/>
            <a:ext cx="124287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2583FB-9F6C-8765-6D86-020B3D3FBC9C}"/>
                  </a:ext>
                </a:extLst>
              </p:cNvPr>
              <p:cNvSpPr txBox="1"/>
              <p:nvPr/>
            </p:nvSpPr>
            <p:spPr>
              <a:xfrm>
                <a:off x="6714812" y="3807028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2583FB-9F6C-8765-6D86-020B3D3FB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4812" y="3807028"/>
                <a:ext cx="43697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93B38E-DD53-4E5A-4FA3-7705294271F5}"/>
                  </a:ext>
                </a:extLst>
              </p:cNvPr>
              <p:cNvSpPr txBox="1"/>
              <p:nvPr/>
            </p:nvSpPr>
            <p:spPr>
              <a:xfrm>
                <a:off x="6690993" y="5093845"/>
                <a:ext cx="4369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FR" sz="1600" dirty="0">
                    <a:solidFill>
                      <a:srgbClr val="FF0000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93B38E-DD53-4E5A-4FA3-7705294271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993" y="5093845"/>
                <a:ext cx="436970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F5864D5-D9C0-85B3-DFF9-BF5E85A9095A}"/>
              </a:ext>
            </a:extLst>
          </p:cNvPr>
          <p:cNvSpPr txBox="1"/>
          <p:nvPr/>
        </p:nvSpPr>
        <p:spPr>
          <a:xfrm>
            <a:off x="10398637" y="1943988"/>
            <a:ext cx="1998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WZ VBS Signal Region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B4C872-E243-116C-4124-69CD148AE3CA}"/>
              </a:ext>
            </a:extLst>
          </p:cNvPr>
          <p:cNvSpPr txBox="1"/>
          <p:nvPr/>
        </p:nvSpPr>
        <p:spPr>
          <a:xfrm>
            <a:off x="5665401" y="1328435"/>
            <a:ext cx="44389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oppositely charged leptons from Z (</a:t>
            </a:r>
            <a:r>
              <a:rPr lang="en-FR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lepton and one neutrino from W ( </a:t>
            </a:r>
            <a:r>
              <a:rPr lang="en-FR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high energy forward jets (</a:t>
            </a:r>
            <a:r>
              <a:rPr lang="en-FR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FR" sz="16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jets due to higher order effects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66EDC9F6-6441-6EBE-8B79-30279217CEE4}"/>
              </a:ext>
            </a:extLst>
          </p:cNvPr>
          <p:cNvSpPr/>
          <p:nvPr/>
        </p:nvSpPr>
        <p:spPr>
          <a:xfrm>
            <a:off x="10104333" y="1391304"/>
            <a:ext cx="487541" cy="1672383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9" name="Θέση ημερομηνίας 11">
            <a:extLst>
              <a:ext uri="{FF2B5EF4-FFF2-40B4-BE49-F238E27FC236}">
                <a16:creationId xmlns:a16="http://schemas.microsoft.com/office/drawing/2014/main" id="{67DC3893-0C5D-EECF-160E-9D8AB984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287" y="6436289"/>
            <a:ext cx="3854326" cy="365125"/>
          </a:xfrm>
        </p:spPr>
        <p:txBody>
          <a:bodyPr/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"/>
              </a:rPr>
              <a:t>CSI Presentation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46510-6570-11A8-3458-3146293EA15C}"/>
                  </a:ext>
                </a:extLst>
              </p:cNvPr>
              <p:cNvSpPr txBox="1"/>
              <p:nvPr/>
            </p:nvSpPr>
            <p:spPr>
              <a:xfrm>
                <a:off x="1490352" y="5342999"/>
                <a:ext cx="2173185" cy="307777"/>
              </a:xfrm>
              <a:prstGeom prst="rect">
                <a:avLst/>
              </a:prstGeom>
              <a:noFill/>
              <a:ln w="158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𝑊𝑊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𝑙𝑣𝑙𝑣</m:t>
                    </m:r>
                  </m:oMath>
                </a14:m>
                <a:r>
                  <a:rPr lang="en-FR" sz="1400" dirty="0"/>
                  <a:t> event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46510-6570-11A8-3458-3146293EA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352" y="5342999"/>
                <a:ext cx="2173185" cy="307777"/>
              </a:xfrm>
              <a:prstGeom prst="rect">
                <a:avLst/>
              </a:prstGeom>
              <a:blipFill>
                <a:blip r:embed="rId9"/>
                <a:stretch>
                  <a:fillRect b="-19231"/>
                </a:stretch>
              </a:blipFill>
              <a:ln w="158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2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7" grpId="0" animBg="1"/>
      <p:bldP spid="6" grpId="0" animBg="1"/>
      <p:bldP spid="8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2149</TotalTime>
  <Words>3780</Words>
  <Application>Microsoft Macintosh PowerPoint</Application>
  <PresentationFormat>Widescreen</PresentationFormat>
  <Paragraphs>831</Paragraphs>
  <Slides>73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Aptos</vt:lpstr>
      <vt:lpstr>Aptos Display</vt:lpstr>
      <vt:lpstr>Arial</vt:lpstr>
      <vt:lpstr>Cambria Math</vt:lpstr>
      <vt:lpstr>Courier New</vt:lpstr>
      <vt:lpstr>PT Sans</vt:lpstr>
      <vt:lpstr>Times New Roma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Eirini Kasimi</dc:creator>
  <cp:lastModifiedBy>Eirini Kasimi</cp:lastModifiedBy>
  <cp:revision>248</cp:revision>
  <dcterms:created xsi:type="dcterms:W3CDTF">2026-06-15T07:14:29Z</dcterms:created>
  <dcterms:modified xsi:type="dcterms:W3CDTF">2026-06-26T09:11:58Z</dcterms:modified>
</cp:coreProperties>
</file>