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55" r:id="rId2"/>
    <p:sldId id="549" r:id="rId3"/>
    <p:sldId id="543" r:id="rId4"/>
    <p:sldId id="55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ois Richard" initials="F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204"/>
    <a:srgbClr val="03C0ED"/>
    <a:srgbClr val="FF7C80"/>
    <a:srgbClr val="00206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59" autoAdjust="0"/>
    <p:restoredTop sz="95859" autoAdjust="0"/>
  </p:normalViewPr>
  <p:slideViewPr>
    <p:cSldViewPr snapToGrid="0">
      <p:cViewPr varScale="1">
        <p:scale>
          <a:sx n="98" d="100"/>
          <a:sy n="98" d="100"/>
        </p:scale>
        <p:origin x="208" y="5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86" y="143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290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0AD5A-0816-474A-8F84-24A93FFA0DFF}" type="datetimeFigureOut">
              <a:rPr lang="fr-FR" smtClean="0"/>
              <a:t>27/05/2026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B2476-472D-4676-82E9-92B12DAE45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923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6D2F6-90FE-41C9-9CF3-FEACFBFD6A8A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FFAB0-7E94-4E93-9125-A43D6D89B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7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2B85D-5A48-9222-5415-B9558C9B4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499D5DC-6D28-C147-CCB7-0149771F7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C746E6F-A04E-F508-5BEA-86DE99FE22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E2EC38-C9C3-D6B9-D413-DFC1D9AEAE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6571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738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189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358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3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3" y="360204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49C6-656B-474F-8189-05286B32DA13}" type="datetime1">
              <a:rPr lang="en-GB" smtClean="0"/>
              <a:t>27/05/2026</a:t>
            </a:fld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820899" y="6356361"/>
            <a:ext cx="4669971" cy="365125"/>
          </a:xfrm>
        </p:spPr>
        <p:txBody>
          <a:bodyPr/>
          <a:lstStyle/>
          <a:p>
            <a:r>
              <a:rPr lang="nl-NL"/>
              <a:t>F. Richard GDR November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C4D6-1B47-4022-8026-00760D333865}" type="datetime1">
              <a:rPr lang="en-GB" smtClean="0"/>
              <a:t>27/05/2026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99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7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7"/>
            <a:ext cx="7734299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3819-943B-4FD9-8340-FEE0B19773A4}" type="datetime1">
              <a:rPr lang="en-GB" smtClean="0"/>
              <a:t>27/05/2026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61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FE6A1-1807-4564-BF54-DB1159F7A395}" type="datetime1">
              <a:rPr lang="en-GB" smtClean="0"/>
              <a:t>27/05/2026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0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F935-EB10-4A66-8C12-5E7C6CBDAA33}" type="datetime1">
              <a:rPr lang="en-GB" smtClean="0"/>
              <a:t>27/05/2026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2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88C7-ED31-4555-9AA2-1F3ED22CC2D4}" type="datetime1">
              <a:rPr lang="en-GB" smtClean="0"/>
              <a:t>27/05/2026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9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6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8FAC0-9A9A-4B72-80BA-829739B98163}" type="datetime1">
              <a:rPr lang="en-GB" smtClean="0"/>
              <a:t>27/05/2026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EAC6-5800-4FD6-A6B6-56F6DCB1E4D4}" type="datetime1">
              <a:rPr lang="en-GB" smtClean="0"/>
              <a:t>27/05/2026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6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AC5F-25FB-4F53-BB78-140EB35B2163}" type="datetime1">
              <a:rPr lang="en-GB" smtClean="0"/>
              <a:t>27/05/2026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3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7554-D574-449A-938A-C510F2BE2146}" type="datetime1">
              <a:rPr lang="en-GB" smtClean="0"/>
              <a:t>27/05/2026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4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1A027-D10B-4746-AB18-9A7901F571E0}" type="datetime1">
              <a:rPr lang="en-GB" smtClean="0"/>
              <a:t>27/05/2026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7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3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2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0CA08-E74A-4F5C-A230-24A2D363FC45}" type="datetime1">
              <a:rPr lang="en-GB" smtClean="0"/>
              <a:t>27/05/2026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3" y="635636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3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ebcast.in2p3.fr/container/journees-de-cnrs-nucleaire-et-particul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B07C2-BD18-141A-3540-C59C291A9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20B17DDA-0866-3227-6A89-FB38426DD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829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News, </a:t>
            </a:r>
            <a:r>
              <a:rPr lang="fr-FR" sz="4000" b="1" dirty="0" err="1"/>
              <a:t>Particle</a:t>
            </a:r>
            <a:r>
              <a:rPr lang="fr-FR" sz="4000" b="1" dirty="0"/>
              <a:t> group meeting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3F38085-0A19-727E-7027-391CE2419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1E5B1D-85FA-8A72-3B8A-F81A7D7BF55B}"/>
              </a:ext>
            </a:extLst>
          </p:cNvPr>
          <p:cNvSpPr txBox="1"/>
          <p:nvPr/>
        </p:nvSpPr>
        <p:spPr>
          <a:xfrm>
            <a:off x="152400" y="748635"/>
            <a:ext cx="118872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7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IN2P3/UCBL/lab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Journées</a:t>
            </a: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IN2P3 held on May 5-6: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webcast 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https://webcast.in2p3.fr/container/journees-de-cnrs-nucleaire-et-particules</a:t>
            </a:r>
            <a:endParaRPr lang="en-GB" sz="17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IP2I technical director: Christelle </a:t>
            </a:r>
            <a:r>
              <a:rPr lang="en-GB" sz="1700" u="sng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Rossin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start in June (NOEMI)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IP2I </a:t>
            </a:r>
            <a:r>
              <a:rPr lang="en-GB" sz="1700" u="sng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admnistrative</a:t>
            </a: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director: Damien </a:t>
            </a:r>
            <a:r>
              <a:rPr lang="en-GB" sz="1700" u="sng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Seon</a:t>
            </a: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start in June (Concours DA)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IP2I director: Jacques Marteau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start in September (pending validation from CNRS section 04 beginning of June)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Professor position,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theme Infinitely small: Gerald </a:t>
            </a:r>
            <a:r>
              <a:rPr lang="en-GB" sz="17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Grenier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to be validated by the University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Candidates</a:t>
            </a:r>
            <a:r>
              <a:rPr lang="en-GB" sz="1700" b="1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the ED-PHAST doctoral school interview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Maryam Mourad, UZH</a:t>
            </a:r>
            <a:r>
              <a:rPr lang="en-GB" sz="17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(supervisors Kenneth and Nicolas)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Preparing proposition to hold ICHEP 2030 conference in Lyon 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(cite </a:t>
            </a:r>
            <a:r>
              <a:rPr lang="en-GB" sz="17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internationale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with a local organization common to AURA region. Chairs J. </a:t>
            </a:r>
            <a:r>
              <a:rPr lang="en-GB" sz="17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Colliot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(LPSC Grenoble) and G. </a:t>
            </a:r>
            <a:r>
              <a:rPr lang="en-GB" sz="17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Boudoul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(IP2I Lyon). Other IP2I members: Suzanne, Nicolas, Kenneth, Florian, </a:t>
            </a:r>
            <a:r>
              <a:rPr lang="en-GB" sz="17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Nazila</a:t>
            </a:r>
            <a:r>
              <a:rPr lang="en-GB" sz="17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CC-IN2P3: Adriano di Florio, Pierre-Étienne Machi.</a:t>
            </a:r>
            <a:endParaRPr lang="en-GB" sz="1700" dirty="0">
              <a:solidFill>
                <a:srgbClr val="FC920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sz="1700" b="1" dirty="0">
              <a:solidFill>
                <a:srgbClr val="FC920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1700" b="1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R&amp;D for future collider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CERN Council endorsed the European Strategy </a:t>
            </a:r>
            <a:r>
              <a:rPr lang="en-GB" sz="17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presented in December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debate on FCC started</a:t>
            </a:r>
            <a:r>
              <a:rPr lang="en-GB" sz="17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France (https://</a:t>
            </a:r>
            <a:r>
              <a:rPr lang="en-GB" sz="1700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www.debatpublic.fr</a:t>
            </a:r>
            <a:r>
              <a:rPr lang="en-GB" sz="17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GB" sz="1700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projet-accelerateur-particules</a:t>
            </a:r>
            <a:r>
              <a:rPr lang="en-GB" sz="17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and Switzerland. Involvement of </a:t>
            </a:r>
            <a:r>
              <a:rPr lang="en-GB" sz="1700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Gaelle</a:t>
            </a:r>
            <a:r>
              <a:rPr lang="en-GB" sz="17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News T-MRPC</a:t>
            </a:r>
            <a:r>
              <a:rPr lang="en-GB" sz="17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preparing for the construction of small chambers by an external company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News Tracker LIFT</a:t>
            </a:r>
            <a:r>
              <a:rPr lang="en-GB" sz="17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setting up a national collaboration in view of ANR application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News Tracker DOTIIX/MANTA</a:t>
            </a:r>
            <a:r>
              <a:rPr lang="en-GB" sz="17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re-organizing lab participation in MANTA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Welcome to new M2 interns: </a:t>
            </a:r>
            <a:r>
              <a:rPr lang="en-GB" sz="17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SARRAF Layla (PICMIC), IDIR Mohamed (PICMIC)</a:t>
            </a:r>
          </a:p>
          <a:p>
            <a:pPr>
              <a:defRPr/>
            </a:pPr>
            <a:endParaRPr lang="en-GB" sz="17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17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rgbClr val="00B050"/>
                </a:solidFill>
              </a:rPr>
              <a:t>Data taking 2026: </a:t>
            </a:r>
            <a:r>
              <a:rPr lang="en-GB" sz="1700" dirty="0">
                <a:solidFill>
                  <a:srgbClr val="00B050"/>
                </a:solidFill>
              </a:rPr>
              <a:t>CMS recorded 30.4 fb-1 of p-p data, among which 2 fb-1 of low pileup data. Preparing for heavy ion. </a:t>
            </a:r>
          </a:p>
          <a:p>
            <a:pPr marL="342900" indent="-342900">
              <a:buFontTx/>
              <a:buChar char="-"/>
              <a:defRPr/>
            </a:pPr>
            <a:r>
              <a:rPr lang="en-GB" sz="1700" u="sng" dirty="0">
                <a:solidFill>
                  <a:srgbClr val="00B050"/>
                </a:solidFill>
              </a:rPr>
              <a:t>Second round of the vote for 2027 remote CMS week</a:t>
            </a:r>
            <a:r>
              <a:rPr lang="en-GB" sz="1700" dirty="0">
                <a:solidFill>
                  <a:srgbClr val="00B050"/>
                </a:solidFill>
              </a:rPr>
              <a:t>: Belgrade and Oviedo. We voted Oviedo.</a:t>
            </a:r>
          </a:p>
        </p:txBody>
      </p:sp>
    </p:spTree>
    <p:extLst>
      <p:ext uri="{BB962C8B-B14F-4D97-AF65-F5344CB8AC3E}">
        <p14:creationId xmlns:p14="http://schemas.microsoft.com/office/powerpoint/2010/main" val="407991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65627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err="1"/>
              <a:t>Upcoming</a:t>
            </a:r>
            <a:r>
              <a:rPr lang="fr-FR" sz="4000" b="1" dirty="0"/>
              <a:t> (</a:t>
            </a:r>
            <a:r>
              <a:rPr lang="fr-FR" sz="4000" b="1" dirty="0" err="1"/>
              <a:t>known</a:t>
            </a:r>
            <a:r>
              <a:rPr lang="fr-FR" sz="4000" b="1" dirty="0"/>
              <a:t>) </a:t>
            </a:r>
            <a:r>
              <a:rPr lang="fr-FR" sz="4000" b="1" dirty="0" err="1"/>
              <a:t>events</a:t>
            </a:r>
            <a:r>
              <a:rPr lang="fr-FR" sz="4000" b="1" dirty="0"/>
              <a:t> and deadlines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115E9-60A7-73C2-4BFC-CDEE5A651F54}"/>
              </a:ext>
            </a:extLst>
          </p:cNvPr>
          <p:cNvSpPr txBox="1"/>
          <p:nvPr/>
        </p:nvSpPr>
        <p:spPr>
          <a:xfrm>
            <a:off x="1031631" y="1108415"/>
            <a:ext cx="1071815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FR" dirty="0">
                <a:solidFill>
                  <a:srgbClr val="03C0ED"/>
                </a:solidFill>
              </a:rPr>
              <a:t>❑ Jun 1-5: Rencontres de Noirmoutier</a:t>
            </a:r>
          </a:p>
          <a:p>
            <a:r>
              <a:rPr lang="en-FR" dirty="0">
                <a:solidFill>
                  <a:srgbClr val="7030A0"/>
                </a:solidFill>
              </a:rPr>
              <a:t>❑ Jun 1-5: School of Statistics</a:t>
            </a:r>
            <a:r>
              <a:rPr lang="en-GB" dirty="0">
                <a:solidFill>
                  <a:srgbClr val="7030A0"/>
                </a:solidFill>
              </a:rPr>
              <a:t>, </a:t>
            </a:r>
            <a:r>
              <a:rPr lang="en-GB" dirty="0" err="1">
                <a:solidFill>
                  <a:srgbClr val="7030A0"/>
                </a:solidFill>
              </a:rPr>
              <a:t>Aussois</a:t>
            </a:r>
            <a:endParaRPr lang="en-GB" dirty="0">
              <a:solidFill>
                <a:srgbClr val="7030A0"/>
              </a:solidFill>
            </a:endParaRPr>
          </a:p>
          <a:p>
            <a:r>
              <a:rPr lang="en-FR" dirty="0">
                <a:solidFill>
                  <a:srgbClr val="FC9204"/>
                </a:solidFill>
              </a:rPr>
              <a:t>❑ Jun 1-5: Forum on Tracking Detector Mechanics + DRD8</a:t>
            </a:r>
            <a:r>
              <a:rPr lang="en-GB" dirty="0">
                <a:solidFill>
                  <a:srgbClr val="FC9204"/>
                </a:solidFill>
              </a:rPr>
              <a:t>, Elba (Italy)</a:t>
            </a:r>
            <a:endParaRPr lang="en-FR" dirty="0">
              <a:solidFill>
                <a:srgbClr val="FC9204"/>
              </a:solidFill>
            </a:endParaRPr>
          </a:p>
          <a:p>
            <a:r>
              <a:rPr lang="en-FR" dirty="0">
                <a:solidFill>
                  <a:srgbClr val="FC9204"/>
                </a:solidFill>
              </a:rPr>
              <a:t>❑ Jun 8-</a:t>
            </a:r>
            <a:r>
              <a:rPr lang="en-GB" dirty="0">
                <a:solidFill>
                  <a:srgbClr val="FC9204"/>
                </a:solidFill>
              </a:rPr>
              <a:t>12: </a:t>
            </a:r>
            <a:r>
              <a:rPr lang="en-US" dirty="0">
                <a:solidFill>
                  <a:srgbClr val="FC9204"/>
                </a:solidFill>
              </a:rPr>
              <a:t>FCC week, Helsinki (Finland)</a:t>
            </a:r>
          </a:p>
          <a:p>
            <a:r>
              <a:rPr lang="en-FR" dirty="0">
                <a:solidFill>
                  <a:srgbClr val="00B050"/>
                </a:solidFill>
              </a:rPr>
              <a:t>❑ Jun 8-12: </a:t>
            </a:r>
            <a:r>
              <a:rPr lang="en-GB" dirty="0">
                <a:solidFill>
                  <a:srgbClr val="00B050"/>
                </a:solidFill>
              </a:rPr>
              <a:t>CMS week, CERN</a:t>
            </a:r>
            <a:endParaRPr lang="en-US" dirty="0">
              <a:solidFill>
                <a:srgbClr val="FC9204"/>
              </a:solidFill>
            </a:endParaRPr>
          </a:p>
          <a:p>
            <a:r>
              <a:rPr lang="en-FR" dirty="0">
                <a:solidFill>
                  <a:srgbClr val="FF0000"/>
                </a:solidFill>
              </a:rPr>
              <a:t>❑ Jun 23: DOR, IP2I</a:t>
            </a:r>
          </a:p>
          <a:p>
            <a:r>
              <a:rPr lang="en-FR" dirty="0">
                <a:solidFill>
                  <a:srgbClr val="FF0000"/>
                </a:solidFill>
              </a:rPr>
              <a:t>❑ Jun 29-July 3: FCPPL/N workshop, IP2I</a:t>
            </a:r>
          </a:p>
          <a:p>
            <a:r>
              <a:rPr lang="en-FR" dirty="0">
                <a:solidFill>
                  <a:srgbClr val="FC9204"/>
                </a:solidFill>
              </a:rPr>
              <a:t>❑ Jun 29-July 3: DRD3 Collaboration meeting, </a:t>
            </a:r>
            <a:r>
              <a:rPr lang="en-GB" dirty="0">
                <a:solidFill>
                  <a:srgbClr val="FC9204"/>
                </a:solidFill>
              </a:rPr>
              <a:t>Bucharest (Romania)</a:t>
            </a:r>
            <a:endParaRPr lang="en-FR" dirty="0">
              <a:solidFill>
                <a:srgbClr val="FC9204"/>
              </a:solidFill>
            </a:endParaRPr>
          </a:p>
          <a:p>
            <a:r>
              <a:rPr lang="en-FR" dirty="0">
                <a:solidFill>
                  <a:srgbClr val="00B050"/>
                </a:solidFill>
              </a:rPr>
              <a:t>❑ Jul 13-17: </a:t>
            </a:r>
            <a:r>
              <a:rPr lang="en-GB" dirty="0">
                <a:solidFill>
                  <a:srgbClr val="00B050"/>
                </a:solidFill>
              </a:rPr>
              <a:t>CMS Tracker week, CERN</a:t>
            </a:r>
            <a:endParaRPr lang="en-FR" dirty="0">
              <a:solidFill>
                <a:srgbClr val="7030A0"/>
              </a:solidFill>
            </a:endParaRPr>
          </a:p>
          <a:p>
            <a:r>
              <a:rPr lang="en-FR" dirty="0">
                <a:solidFill>
                  <a:srgbClr val="03C0ED"/>
                </a:solidFill>
              </a:rPr>
              <a:t>❑ Jul 30-Aug 5: ICHEP, Natal (Brazil)</a:t>
            </a:r>
          </a:p>
          <a:p>
            <a:r>
              <a:rPr lang="en-FR" dirty="0">
                <a:solidFill>
                  <a:srgbClr val="03C0ED"/>
                </a:solidFill>
              </a:rPr>
              <a:t>❑ Sept 21-25: QCD@LHC, Oxford (UK)</a:t>
            </a:r>
          </a:p>
          <a:p>
            <a:r>
              <a:rPr lang="en-FR" dirty="0">
                <a:solidFill>
                  <a:srgbClr val="03C0ED"/>
                </a:solidFill>
              </a:rPr>
              <a:t>❑ Oct 5-9: TOP2026, Belek (TUrkey)</a:t>
            </a:r>
          </a:p>
          <a:p>
            <a:endParaRPr lang="en-FR" dirty="0">
              <a:solidFill>
                <a:srgbClr val="03C0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05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 on </a:t>
            </a:r>
            <a:r>
              <a:rPr lang="fr-FR" sz="4000" b="1" dirty="0" err="1"/>
              <a:t>our</a:t>
            </a:r>
            <a:r>
              <a:rPr lang="fr-FR" sz="4000" b="1" dirty="0"/>
              <a:t> </a:t>
            </a:r>
            <a:r>
              <a:rPr lang="fr-FR" sz="4000" b="1" dirty="0" err="1"/>
              <a:t>activities</a:t>
            </a:r>
            <a:r>
              <a:rPr lang="fr-FR" sz="4000" b="1" dirty="0"/>
              <a:t> (tour de table)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11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Back-up slides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3123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182265</TotalTime>
  <Words>472</Words>
  <Application>Microsoft Macintosh PowerPoint</Application>
  <PresentationFormat>Widescreen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News, Particle group meeting</vt:lpstr>
      <vt:lpstr>Upcoming (known) events and deadlines</vt:lpstr>
      <vt:lpstr>News on our activities (tour de table)</vt:lpstr>
      <vt:lpstr>Back-up slides</vt:lpstr>
    </vt:vector>
  </TitlesOfParts>
  <Company>CNRS/LAL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Diboson at LHC ?</dc:title>
  <dc:creator>Francois Richard</dc:creator>
  <cp:lastModifiedBy>nchanon</cp:lastModifiedBy>
  <cp:revision>4014</cp:revision>
  <cp:lastPrinted>2024-06-05T12:01:16Z</cp:lastPrinted>
  <dcterms:created xsi:type="dcterms:W3CDTF">2015-06-25T13:12:30Z</dcterms:created>
  <dcterms:modified xsi:type="dcterms:W3CDTF">2026-05-28T08:21:44Z</dcterms:modified>
</cp:coreProperties>
</file>