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2" r:id="rId1"/>
  </p:sldMasterIdLst>
  <p:notesMasterIdLst>
    <p:notesMasterId r:id="rId84"/>
  </p:notesMasterIdLst>
  <p:handoutMasterIdLst>
    <p:handoutMasterId r:id="rId85"/>
  </p:handoutMasterIdLst>
  <p:sldIdLst>
    <p:sldId id="256" r:id="rId2"/>
    <p:sldId id="409" r:id="rId3"/>
    <p:sldId id="384" r:id="rId4"/>
    <p:sldId id="257" r:id="rId5"/>
    <p:sldId id="261" r:id="rId6"/>
    <p:sldId id="290" r:id="rId7"/>
    <p:sldId id="412" r:id="rId8"/>
    <p:sldId id="300" r:id="rId9"/>
    <p:sldId id="272" r:id="rId10"/>
    <p:sldId id="258" r:id="rId11"/>
    <p:sldId id="313" r:id="rId12"/>
    <p:sldId id="301" r:id="rId13"/>
    <p:sldId id="271" r:id="rId14"/>
    <p:sldId id="394" r:id="rId15"/>
    <p:sldId id="377" r:id="rId16"/>
    <p:sldId id="304" r:id="rId17"/>
    <p:sldId id="288" r:id="rId18"/>
    <p:sldId id="308" r:id="rId19"/>
    <p:sldId id="407" r:id="rId20"/>
    <p:sldId id="309" r:id="rId21"/>
    <p:sldId id="291" r:id="rId22"/>
    <p:sldId id="414" r:id="rId23"/>
    <p:sldId id="311" r:id="rId24"/>
    <p:sldId id="292" r:id="rId25"/>
    <p:sldId id="273" r:id="rId26"/>
    <p:sldId id="360" r:id="rId27"/>
    <p:sldId id="293" r:id="rId28"/>
    <p:sldId id="350" r:id="rId29"/>
    <p:sldId id="316" r:id="rId30"/>
    <p:sldId id="274" r:id="rId31"/>
    <p:sldId id="356" r:id="rId32"/>
    <p:sldId id="314" r:id="rId33"/>
    <p:sldId id="315" r:id="rId34"/>
    <p:sldId id="325" r:id="rId35"/>
    <p:sldId id="302" r:id="rId36"/>
    <p:sldId id="303" r:id="rId37"/>
    <p:sldId id="324" r:id="rId38"/>
    <p:sldId id="372" r:id="rId39"/>
    <p:sldId id="276" r:id="rId40"/>
    <p:sldId id="299" r:id="rId41"/>
    <p:sldId id="370" r:id="rId42"/>
    <p:sldId id="277" r:id="rId43"/>
    <p:sldId id="333" r:id="rId44"/>
    <p:sldId id="382" r:id="rId45"/>
    <p:sldId id="339" r:id="rId46"/>
    <p:sldId id="358" r:id="rId47"/>
    <p:sldId id="334" r:id="rId48"/>
    <p:sldId id="371" r:id="rId49"/>
    <p:sldId id="381" r:id="rId50"/>
    <p:sldId id="335" r:id="rId51"/>
    <p:sldId id="332" r:id="rId52"/>
    <p:sldId id="340" r:id="rId53"/>
    <p:sldId id="354" r:id="rId54"/>
    <p:sldId id="355" r:id="rId55"/>
    <p:sldId id="336" r:id="rId56"/>
    <p:sldId id="331" r:id="rId57"/>
    <p:sldId id="328" r:id="rId58"/>
    <p:sldId id="329" r:id="rId59"/>
    <p:sldId id="361" r:id="rId60"/>
    <p:sldId id="275" r:id="rId61"/>
    <p:sldId id="341" r:id="rId62"/>
    <p:sldId id="352" r:id="rId63"/>
    <p:sldId id="320" r:id="rId64"/>
    <p:sldId id="321" r:id="rId65"/>
    <p:sldId id="364" r:id="rId66"/>
    <p:sldId id="283" r:id="rId67"/>
    <p:sldId id="376" r:id="rId68"/>
    <p:sldId id="362" r:id="rId69"/>
    <p:sldId id="279" r:id="rId70"/>
    <p:sldId id="393" r:id="rId71"/>
    <p:sldId id="343" r:id="rId72"/>
    <p:sldId id="385" r:id="rId73"/>
    <p:sldId id="386" r:id="rId74"/>
    <p:sldId id="402" r:id="rId75"/>
    <p:sldId id="403" r:id="rId76"/>
    <p:sldId id="392" r:id="rId77"/>
    <p:sldId id="404" r:id="rId78"/>
    <p:sldId id="405" r:id="rId79"/>
    <p:sldId id="406" r:id="rId80"/>
    <p:sldId id="408" r:id="rId81"/>
    <p:sldId id="410" r:id="rId82"/>
    <p:sldId id="411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0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CCFF"/>
    <a:srgbClr val="CC9900"/>
    <a:srgbClr val="FFFFFF"/>
    <a:srgbClr val="09BB09"/>
    <a:srgbClr val="66FF66"/>
    <a:srgbClr val="EC231E"/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9" autoAdjust="0"/>
  </p:normalViewPr>
  <p:slideViewPr>
    <p:cSldViewPr>
      <p:cViewPr varScale="1">
        <p:scale>
          <a:sx n="87" d="100"/>
          <a:sy n="87" d="100"/>
        </p:scale>
        <p:origin x="-90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28"/>
    </p:cViewPr>
  </p:sorterViewPr>
  <p:notesViewPr>
    <p:cSldViewPr>
      <p:cViewPr varScale="1">
        <p:scale>
          <a:sx n="81" d="100"/>
          <a:sy n="81" d="100"/>
        </p:scale>
        <p:origin x="-2952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93F945-F728-45CA-8E4D-042D41EDDF8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101971-C2C2-43B5-8B71-E9C73ACE21DE}">
      <dgm:prSet phldrT="[Texte]" custT="1"/>
      <dgm:spPr/>
      <dgm:t>
        <a:bodyPr/>
        <a:lstStyle/>
        <a:p>
          <a:r>
            <a:rPr lang="it-IT" sz="1600" b="1" dirty="0" smtClean="0">
              <a:solidFill>
                <a:srgbClr val="333399"/>
              </a:solidFill>
              <a:latin typeface="Calibri" pitchFamily="34" charset="0"/>
            </a:rPr>
            <a:t>Use data from the real-time detectors (scint hits, # p.e., identified tracks in the target and spectrometers) to build a probability map of the bricks where the interaction might have occurred</a:t>
          </a:r>
          <a:endParaRPr lang="en-US" sz="1600" b="1" dirty="0"/>
        </a:p>
      </dgm:t>
    </dgm:pt>
    <dgm:pt modelId="{CAC87CBD-3E17-43AF-B7CE-3B5EAE807A8D}" type="parTrans" cxnId="{1D08AF1A-F7DE-446B-85B0-067FCEB4F80E}">
      <dgm:prSet/>
      <dgm:spPr/>
      <dgm:t>
        <a:bodyPr/>
        <a:lstStyle/>
        <a:p>
          <a:endParaRPr lang="en-US" b="1"/>
        </a:p>
      </dgm:t>
    </dgm:pt>
    <dgm:pt modelId="{6E95DF11-5051-45FF-AD82-68615A83F7AF}" type="sibTrans" cxnId="{1D08AF1A-F7DE-446B-85B0-067FCEB4F80E}">
      <dgm:prSet/>
      <dgm:spPr/>
      <dgm:t>
        <a:bodyPr/>
        <a:lstStyle/>
        <a:p>
          <a:endParaRPr lang="en-US" b="1"/>
        </a:p>
      </dgm:t>
    </dgm:pt>
    <dgm:pt modelId="{7684EBC7-4276-459F-BF08-05B270D10887}">
      <dgm:prSet phldrT="[Texte]" custT="1"/>
      <dgm:spPr/>
      <dgm:t>
        <a:bodyPr/>
        <a:lstStyle/>
        <a:p>
          <a:r>
            <a:rPr lang="it-IT" sz="2000" b="1" dirty="0" smtClean="0">
              <a:solidFill>
                <a:srgbClr val="333399"/>
              </a:solidFill>
              <a:latin typeface="Calibri" pitchFamily="34" charset="0"/>
            </a:rPr>
            <a:t>Are the tracks found compatible with the expectations from the real time detectors ?</a:t>
          </a:r>
          <a:endParaRPr lang="en-US" sz="2000" b="1" dirty="0"/>
        </a:p>
      </dgm:t>
    </dgm:pt>
    <dgm:pt modelId="{82FE639B-659C-426E-8791-4EEADF05EF25}" type="parTrans" cxnId="{131D2661-4633-49B6-8B24-6166C096CF9C}">
      <dgm:prSet/>
      <dgm:spPr/>
      <dgm:t>
        <a:bodyPr/>
        <a:lstStyle/>
        <a:p>
          <a:endParaRPr lang="en-US" b="1"/>
        </a:p>
      </dgm:t>
    </dgm:pt>
    <dgm:pt modelId="{756C5132-00DD-4684-932D-D822128EB25C}" type="sibTrans" cxnId="{131D2661-4633-49B6-8B24-6166C096CF9C}">
      <dgm:prSet/>
      <dgm:spPr/>
      <dgm:t>
        <a:bodyPr/>
        <a:lstStyle/>
        <a:p>
          <a:endParaRPr lang="en-US" b="1"/>
        </a:p>
      </dgm:t>
    </dgm:pt>
    <dgm:pt modelId="{F9EDBE60-D403-4F65-B1C9-BC519844D51A}">
      <dgm:prSet phldrT="[Texte]" custT="1"/>
      <dgm:spPr/>
      <dgm:t>
        <a:bodyPr/>
        <a:lstStyle/>
        <a:p>
          <a:r>
            <a:rPr lang="en-US" sz="3200" b="1" dirty="0" smtClean="0">
              <a:solidFill>
                <a:srgbClr val="6C0000"/>
              </a:solidFill>
              <a:latin typeface="Calibri" pitchFamily="34" charset="0"/>
            </a:rPr>
            <a:t>YES</a:t>
          </a:r>
          <a:r>
            <a:rPr lang="it-IT" sz="3200" b="1" dirty="0" smtClean="0">
              <a:solidFill>
                <a:srgbClr val="7030A0"/>
              </a:solidFill>
              <a:latin typeface="Calibri" pitchFamily="34" charset="0"/>
            </a:rPr>
            <a:t>(60%)</a:t>
          </a:r>
          <a:endParaRPr lang="en-US" sz="3200" b="1" dirty="0">
            <a:solidFill>
              <a:srgbClr val="6C0000"/>
            </a:solidFill>
            <a:latin typeface="Calibri" pitchFamily="34" charset="0"/>
          </a:endParaRPr>
        </a:p>
      </dgm:t>
    </dgm:pt>
    <dgm:pt modelId="{EABF9759-5CD4-47BA-AD13-4BB0A50CE71F}" type="parTrans" cxnId="{776D4FF8-D44D-4C63-A75B-F7D171E2D659}">
      <dgm:prSet/>
      <dgm:spPr/>
      <dgm:t>
        <a:bodyPr/>
        <a:lstStyle/>
        <a:p>
          <a:endParaRPr lang="en-US" b="1"/>
        </a:p>
      </dgm:t>
    </dgm:pt>
    <dgm:pt modelId="{26618E60-3A58-490D-A56E-B42C4F0C7298}" type="sibTrans" cxnId="{776D4FF8-D44D-4C63-A75B-F7D171E2D659}">
      <dgm:prSet/>
      <dgm:spPr/>
      <dgm:t>
        <a:bodyPr/>
        <a:lstStyle/>
        <a:p>
          <a:endParaRPr lang="en-US" b="1"/>
        </a:p>
      </dgm:t>
    </dgm:pt>
    <dgm:pt modelId="{4819D7C9-F8AC-4D8C-BF26-8E2287E9F1B0}">
      <dgm:prSet custT="1"/>
      <dgm:spPr/>
      <dgm:t>
        <a:bodyPr/>
        <a:lstStyle/>
        <a:p>
          <a:pPr algn="ctr" rtl="0"/>
          <a:r>
            <a:rPr lang="it-IT" sz="1600" b="1" dirty="0" smtClean="0">
              <a:solidFill>
                <a:srgbClr val="6C0000"/>
              </a:solidFill>
              <a:latin typeface="Calibri" pitchFamily="34" charset="0"/>
            </a:rPr>
            <a:t>The most probable brick is extracted and the corresponding Changeable Sheet is </a:t>
          </a:r>
          <a:r>
            <a:rPr lang="it-IT" sz="1600" b="1" dirty="0" smtClean="0">
              <a:solidFill>
                <a:srgbClr val="6C0000"/>
              </a:solidFill>
              <a:latin typeface="Calibri" pitchFamily="34" charset="0"/>
            </a:rPr>
            <a:t>detached </a:t>
          </a:r>
          <a:r>
            <a:rPr lang="it-IT" sz="1600" b="1" dirty="0" smtClean="0">
              <a:solidFill>
                <a:srgbClr val="6C0000"/>
              </a:solidFill>
              <a:latin typeface="Calibri" pitchFamily="34" charset="0"/>
            </a:rPr>
            <a:t>developped and </a:t>
          </a:r>
          <a:r>
            <a:rPr lang="it-IT" sz="1600" b="1" dirty="0" smtClean="0">
              <a:solidFill>
                <a:srgbClr val="6C0000"/>
              </a:solidFill>
              <a:latin typeface="Calibri" pitchFamily="34" charset="0"/>
            </a:rPr>
            <a:t>scanned</a:t>
          </a:r>
          <a:endParaRPr lang="it-IT" sz="1600" b="1" dirty="0">
            <a:solidFill>
              <a:srgbClr val="7030A0"/>
            </a:solidFill>
            <a:latin typeface="Calibri" pitchFamily="34" charset="0"/>
          </a:endParaRPr>
        </a:p>
      </dgm:t>
    </dgm:pt>
    <dgm:pt modelId="{AC4F7995-CB10-40EC-9997-9741205DB57C}" type="parTrans" cxnId="{F4D79E6A-24AE-4905-8B61-E5390F6B1E76}">
      <dgm:prSet/>
      <dgm:spPr/>
      <dgm:t>
        <a:bodyPr/>
        <a:lstStyle/>
        <a:p>
          <a:endParaRPr lang="en-US" b="1"/>
        </a:p>
      </dgm:t>
    </dgm:pt>
    <dgm:pt modelId="{7B9ADB4F-09ED-4F93-92B0-4F45536F097C}" type="sibTrans" cxnId="{F4D79E6A-24AE-4905-8B61-E5390F6B1E76}">
      <dgm:prSet/>
      <dgm:spPr/>
      <dgm:t>
        <a:bodyPr/>
        <a:lstStyle/>
        <a:p>
          <a:endParaRPr lang="en-US" b="1"/>
        </a:p>
      </dgm:t>
    </dgm:pt>
    <dgm:pt modelId="{36EC92FF-8956-4223-9493-DD73D7A825DC}">
      <dgm:prSet phldrT="[Texte]" custT="1"/>
      <dgm:spPr/>
      <dgm:t>
        <a:bodyPr/>
        <a:lstStyle/>
        <a:p>
          <a:r>
            <a:rPr lang="it-IT" sz="2800" b="1" dirty="0" smtClean="0">
              <a:solidFill>
                <a:srgbClr val="333399"/>
              </a:solidFill>
              <a:latin typeface="Calibri" pitchFamily="34" charset="0"/>
            </a:rPr>
            <a:t>the brick is put </a:t>
          </a:r>
          <a:r>
            <a:rPr lang="it-IT" sz="2800" b="1" dirty="0" smtClean="0">
              <a:solidFill>
                <a:srgbClr val="333399"/>
              </a:solidFill>
              <a:latin typeface="Calibri" pitchFamily="34" charset="0"/>
            </a:rPr>
            <a:t>back in </a:t>
          </a:r>
          <a:r>
            <a:rPr lang="it-IT" sz="2800" b="1" dirty="0" smtClean="0">
              <a:solidFill>
                <a:srgbClr val="333399"/>
              </a:solidFill>
              <a:latin typeface="Calibri" pitchFamily="34" charset="0"/>
            </a:rPr>
            <a:t>the </a:t>
          </a:r>
          <a:r>
            <a:rPr lang="it-IT" sz="2800" b="1" dirty="0" smtClean="0">
              <a:solidFill>
                <a:srgbClr val="333399"/>
              </a:solidFill>
              <a:latin typeface="Calibri" pitchFamily="34" charset="0"/>
            </a:rPr>
            <a:t>detector with new cs-pair</a:t>
          </a:r>
          <a:endParaRPr lang="it-IT" sz="2800" b="1" dirty="0" smtClean="0">
            <a:solidFill>
              <a:srgbClr val="333399"/>
            </a:solidFill>
            <a:latin typeface="Calibri" pitchFamily="34" charset="0"/>
          </a:endParaRPr>
        </a:p>
      </dgm:t>
    </dgm:pt>
    <dgm:pt modelId="{84CAA2AD-E525-4B98-BB15-6B631D144941}" type="sibTrans" cxnId="{FCF06038-1FFD-4B00-A62F-FF3735F6A041}">
      <dgm:prSet/>
      <dgm:spPr/>
      <dgm:t>
        <a:bodyPr/>
        <a:lstStyle/>
        <a:p>
          <a:endParaRPr lang="en-US" b="1"/>
        </a:p>
      </dgm:t>
    </dgm:pt>
    <dgm:pt modelId="{FE825664-A6C8-4524-A72E-11AEFA89C563}" type="parTrans" cxnId="{FCF06038-1FFD-4B00-A62F-FF3735F6A041}">
      <dgm:prSet/>
      <dgm:spPr/>
      <dgm:t>
        <a:bodyPr/>
        <a:lstStyle/>
        <a:p>
          <a:endParaRPr lang="en-US" b="1"/>
        </a:p>
      </dgm:t>
    </dgm:pt>
    <dgm:pt modelId="{A64F2917-1A9D-48C2-8626-E8AAB5FB14B7}">
      <dgm:prSet phldrT="[Texte]" custT="1"/>
      <dgm:spPr/>
      <dgm:t>
        <a:bodyPr/>
        <a:lstStyle/>
        <a:p>
          <a:endParaRPr lang="en-US" sz="2800" b="1" dirty="0"/>
        </a:p>
      </dgm:t>
    </dgm:pt>
    <dgm:pt modelId="{BB9AC9E9-5165-4A8A-85A9-8689F263EABE}" type="parTrans" cxnId="{E96DBCE4-C8EB-4014-8902-3AE874601615}">
      <dgm:prSet/>
      <dgm:spPr/>
      <dgm:t>
        <a:bodyPr/>
        <a:lstStyle/>
        <a:p>
          <a:endParaRPr lang="en-US" b="1"/>
        </a:p>
      </dgm:t>
    </dgm:pt>
    <dgm:pt modelId="{5832B699-6A82-47DA-AB37-2561FBE88325}" type="sibTrans" cxnId="{E96DBCE4-C8EB-4014-8902-3AE874601615}">
      <dgm:prSet/>
      <dgm:spPr/>
      <dgm:t>
        <a:bodyPr/>
        <a:lstStyle/>
        <a:p>
          <a:endParaRPr lang="en-US" b="1"/>
        </a:p>
      </dgm:t>
    </dgm:pt>
    <dgm:pt modelId="{43C4B071-C261-4DF4-AE49-3613BD450434}">
      <dgm:prSet phldrT="[Texte]" custT="1"/>
      <dgm:spPr/>
      <dgm:t>
        <a:bodyPr/>
        <a:lstStyle/>
        <a:p>
          <a:pPr algn="l"/>
          <a:r>
            <a:rPr lang="en-US" sz="2400" b="1" dirty="0" smtClean="0">
              <a:solidFill>
                <a:srgbClr val="6C0000"/>
              </a:solidFill>
              <a:latin typeface="Calibri" pitchFamily="34" charset="0"/>
            </a:rPr>
            <a:t>Volume scan for vertex location and event reconstruction</a:t>
          </a:r>
          <a:endParaRPr lang="en-US" sz="2400" b="1" dirty="0">
            <a:solidFill>
              <a:srgbClr val="6C0000"/>
            </a:solidFill>
            <a:latin typeface="Calibri" pitchFamily="34" charset="0"/>
          </a:endParaRPr>
        </a:p>
      </dgm:t>
    </dgm:pt>
    <dgm:pt modelId="{B623004E-6041-42EF-827B-6D65AAB77EFC}" type="parTrans" cxnId="{BAA63AEC-F582-464D-8E64-C065649C28CE}">
      <dgm:prSet/>
      <dgm:spPr/>
      <dgm:t>
        <a:bodyPr/>
        <a:lstStyle/>
        <a:p>
          <a:endParaRPr lang="en-US"/>
        </a:p>
      </dgm:t>
    </dgm:pt>
    <dgm:pt modelId="{66F2C27F-109A-46F0-9828-8E0385A2EE65}" type="sibTrans" cxnId="{BAA63AEC-F582-464D-8E64-C065649C28CE}">
      <dgm:prSet/>
      <dgm:spPr/>
      <dgm:t>
        <a:bodyPr/>
        <a:lstStyle/>
        <a:p>
          <a:endParaRPr lang="en-US"/>
        </a:p>
      </dgm:t>
    </dgm:pt>
    <dgm:pt modelId="{F7E2D2AE-F72F-4E25-95A8-117147E7DB02}">
      <dgm:prSet/>
      <dgm:spPr/>
      <dgm:t>
        <a:bodyPr/>
        <a:lstStyle/>
        <a:p>
          <a:r>
            <a:rPr lang="it-IT" b="1" dirty="0" smtClean="0">
              <a:solidFill>
                <a:srgbClr val="333399"/>
              </a:solidFill>
              <a:latin typeface="Calibri" pitchFamily="34" charset="0"/>
            </a:rPr>
            <a:t>try again with the second most probable brick </a:t>
          </a:r>
          <a:r>
            <a:rPr lang="it-IT" b="1" dirty="0" smtClean="0">
              <a:solidFill>
                <a:srgbClr val="7030A0"/>
              </a:solidFill>
              <a:latin typeface="Calibri" pitchFamily="34" charset="0"/>
            </a:rPr>
            <a:t>(80</a:t>
          </a:r>
          <a:r>
            <a:rPr lang="it-IT" b="1" dirty="0" smtClean="0">
              <a:solidFill>
                <a:srgbClr val="7030A0"/>
              </a:solidFill>
              <a:latin typeface="Calibri" pitchFamily="34" charset="0"/>
            </a:rPr>
            <a:t>%)</a:t>
          </a:r>
          <a:r>
            <a:rPr lang="it-IT" b="1" dirty="0" smtClean="0">
              <a:solidFill>
                <a:srgbClr val="333399"/>
              </a:solidFill>
              <a:latin typeface="Calibri" pitchFamily="34" charset="0"/>
            </a:rPr>
            <a:t>  </a:t>
          </a:r>
          <a:endParaRPr lang="en-US" dirty="0"/>
        </a:p>
      </dgm:t>
    </dgm:pt>
    <dgm:pt modelId="{A78245D6-6027-4E7B-8DEB-DE08740D13DD}" type="parTrans" cxnId="{4065223E-1328-439D-B0E8-7460AF46FB28}">
      <dgm:prSet/>
      <dgm:spPr/>
      <dgm:t>
        <a:bodyPr/>
        <a:lstStyle/>
        <a:p>
          <a:endParaRPr lang="en-US"/>
        </a:p>
      </dgm:t>
    </dgm:pt>
    <dgm:pt modelId="{AAB502A4-9CE9-4421-8464-54C8F0BD3867}" type="sibTrans" cxnId="{4065223E-1328-439D-B0E8-7460AF46FB28}">
      <dgm:prSet/>
      <dgm:spPr/>
      <dgm:t>
        <a:bodyPr/>
        <a:lstStyle/>
        <a:p>
          <a:endParaRPr lang="en-US"/>
        </a:p>
      </dgm:t>
    </dgm:pt>
    <dgm:pt modelId="{46E746F7-3F6E-42A4-830C-AB3551623305}">
      <dgm:prSet phldrT="[Texte]" custT="1"/>
      <dgm:spPr/>
      <dgm:t>
        <a:bodyPr/>
        <a:lstStyle/>
        <a:p>
          <a:r>
            <a:rPr lang="it-IT" sz="2400" b="1" dirty="0" smtClean="0">
              <a:solidFill>
                <a:srgbClr val="6C0000"/>
              </a:solidFill>
              <a:latin typeface="Calibri" pitchFamily="34" charset="0"/>
            </a:rPr>
            <a:t>the brick is developed </a:t>
          </a:r>
          <a:r>
            <a:rPr lang="it-IT" sz="2400" b="1" dirty="0" smtClean="0">
              <a:solidFill>
                <a:srgbClr val="7030A0"/>
              </a:solidFill>
              <a:latin typeface="Calibri" pitchFamily="34" charset="0"/>
            </a:rPr>
            <a:t>(70% success in event location)</a:t>
          </a:r>
          <a:endParaRPr lang="en-US" sz="2400" b="1" dirty="0">
            <a:solidFill>
              <a:srgbClr val="6C0000"/>
            </a:solidFill>
          </a:endParaRPr>
        </a:p>
      </dgm:t>
    </dgm:pt>
    <dgm:pt modelId="{72347DA0-99E6-4309-9031-FA15F079F6DA}" type="sibTrans" cxnId="{89F968EE-FDA5-465F-A40C-3D692FC60A3B}">
      <dgm:prSet/>
      <dgm:spPr/>
      <dgm:t>
        <a:bodyPr/>
        <a:lstStyle/>
        <a:p>
          <a:endParaRPr lang="en-US" b="1"/>
        </a:p>
      </dgm:t>
    </dgm:pt>
    <dgm:pt modelId="{B696D3A1-A238-4E39-ABC9-0E871122F361}" type="parTrans" cxnId="{89F968EE-FDA5-465F-A40C-3D692FC60A3B}">
      <dgm:prSet/>
      <dgm:spPr/>
      <dgm:t>
        <a:bodyPr/>
        <a:lstStyle/>
        <a:p>
          <a:endParaRPr lang="en-US" b="1"/>
        </a:p>
      </dgm:t>
    </dgm:pt>
    <dgm:pt modelId="{19FC91FF-3B3E-477B-B411-AB574FC36D9D}">
      <dgm:prSet phldrT="[Texte]" phldr="1"/>
      <dgm:spPr/>
      <dgm:t>
        <a:bodyPr/>
        <a:lstStyle/>
        <a:p>
          <a:endParaRPr lang="en-US" b="1" dirty="0"/>
        </a:p>
      </dgm:t>
    </dgm:pt>
    <dgm:pt modelId="{046D5783-B1E7-4CAD-B5B2-1A14EEB7EB27}" type="sibTrans" cxnId="{045FDE7C-7671-411B-82FC-1149EC5C168A}">
      <dgm:prSet/>
      <dgm:spPr/>
      <dgm:t>
        <a:bodyPr/>
        <a:lstStyle/>
        <a:p>
          <a:endParaRPr lang="en-US" b="1"/>
        </a:p>
      </dgm:t>
    </dgm:pt>
    <dgm:pt modelId="{EED1771C-CFDC-436D-9E79-9CBC2CE41CFE}" type="parTrans" cxnId="{045FDE7C-7671-411B-82FC-1149EC5C168A}">
      <dgm:prSet/>
      <dgm:spPr/>
      <dgm:t>
        <a:bodyPr/>
        <a:lstStyle/>
        <a:p>
          <a:endParaRPr lang="en-US" b="1"/>
        </a:p>
      </dgm:t>
    </dgm:pt>
    <dgm:pt modelId="{24E18DCE-5906-4274-B3FE-64D70E5AFF98}">
      <dgm:prSet phldrT="[Texte]" custT="1"/>
      <dgm:spPr/>
      <dgm:t>
        <a:bodyPr/>
        <a:lstStyle/>
        <a:p>
          <a:r>
            <a:rPr lang="en-US" sz="3200" b="1" smtClean="0">
              <a:solidFill>
                <a:schemeClr val="accent6"/>
              </a:solidFill>
              <a:latin typeface="Calibri" pitchFamily="34" charset="0"/>
            </a:rPr>
            <a:t>NO</a:t>
          </a:r>
          <a:endParaRPr lang="en-US" sz="3200" b="1" dirty="0">
            <a:solidFill>
              <a:schemeClr val="accent6"/>
            </a:solidFill>
            <a:latin typeface="Calibri" pitchFamily="34" charset="0"/>
          </a:endParaRPr>
        </a:p>
      </dgm:t>
    </dgm:pt>
    <dgm:pt modelId="{71B344BF-4598-4689-BC71-398DE04C4421}" type="sibTrans" cxnId="{C2023242-E34A-4538-A9C6-D5E03526D515}">
      <dgm:prSet/>
      <dgm:spPr/>
      <dgm:t>
        <a:bodyPr/>
        <a:lstStyle/>
        <a:p>
          <a:endParaRPr lang="en-US" b="1"/>
        </a:p>
      </dgm:t>
    </dgm:pt>
    <dgm:pt modelId="{98D82F0B-51D1-42CB-AA3B-A3E2129E5624}" type="parTrans" cxnId="{C2023242-E34A-4538-A9C6-D5E03526D515}">
      <dgm:prSet/>
      <dgm:spPr/>
      <dgm:t>
        <a:bodyPr/>
        <a:lstStyle/>
        <a:p>
          <a:endParaRPr lang="en-US" b="1"/>
        </a:p>
      </dgm:t>
    </dgm:pt>
    <dgm:pt modelId="{B751EC65-C0C2-4F59-A9F6-64ECA7C1DC4B}" type="pres">
      <dgm:prSet presAssocID="{2A93F945-F728-45CA-8E4D-042D41EDDF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53DF26-73D3-4F4D-9901-300B141B652C}" type="pres">
      <dgm:prSet presAssocID="{A64F2917-1A9D-48C2-8626-E8AAB5FB14B7}" presName="boxAndChildren" presStyleCnt="0"/>
      <dgm:spPr/>
    </dgm:pt>
    <dgm:pt modelId="{0D317B33-C67D-4C9C-809F-5E870E9F743B}" type="pres">
      <dgm:prSet presAssocID="{A64F2917-1A9D-48C2-8626-E8AAB5FB14B7}" presName="parentTextBox" presStyleLbl="node1" presStyleIdx="0" presStyleCnt="4" custScaleX="100000" custScaleY="211017" custLinFactNeighborX="26645" custLinFactNeighborY="-1619"/>
      <dgm:spPr/>
      <dgm:t>
        <a:bodyPr/>
        <a:lstStyle/>
        <a:p>
          <a:endParaRPr lang="en-US"/>
        </a:p>
      </dgm:t>
    </dgm:pt>
    <dgm:pt modelId="{7641E735-CBF3-4461-B0EC-1FDFF7B65801}" type="pres">
      <dgm:prSet presAssocID="{A64F2917-1A9D-48C2-8626-E8AAB5FB14B7}" presName="entireBox" presStyleLbl="node1" presStyleIdx="0" presStyleCnt="4"/>
      <dgm:spPr/>
      <dgm:t>
        <a:bodyPr/>
        <a:lstStyle/>
        <a:p>
          <a:endParaRPr lang="en-US"/>
        </a:p>
      </dgm:t>
    </dgm:pt>
    <dgm:pt modelId="{B27CF82E-DCB6-4B6C-918D-B9E6BEB06CF9}" type="pres">
      <dgm:prSet presAssocID="{A64F2917-1A9D-48C2-8626-E8AAB5FB14B7}" presName="descendantBox" presStyleCnt="0"/>
      <dgm:spPr/>
    </dgm:pt>
    <dgm:pt modelId="{5CA91D80-3795-444C-8AEA-9EAB9CB5E8BC}" type="pres">
      <dgm:prSet presAssocID="{43C4B071-C261-4DF4-AE49-3613BD450434}" presName="childTextBox" presStyleLbl="fgAccFollowNode1" presStyleIdx="0" presStyleCnt="7" custScaleY="211452" custLinFactNeighborY="-492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B5AEC-58A5-49F0-B790-D701502AA7AF}" type="pres">
      <dgm:prSet presAssocID="{F7E2D2AE-F72F-4E25-95A8-117147E7DB02}" presName="childTextBox" presStyleLbl="fgAccFollowNode1" presStyleIdx="1" presStyleCnt="7" custScaleY="214331" custLinFactNeighborY="-478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062566-D681-4550-A521-7AE1F3A52FB9}" type="pres">
      <dgm:prSet presAssocID="{046D5783-B1E7-4CAD-B5B2-1A14EEB7EB27}" presName="sp" presStyleCnt="0"/>
      <dgm:spPr/>
    </dgm:pt>
    <dgm:pt modelId="{34868486-304A-4236-A6C7-EC96D1B0DCE5}" type="pres">
      <dgm:prSet presAssocID="{19FC91FF-3B3E-477B-B411-AB574FC36D9D}" presName="arrowAndChildren" presStyleCnt="0"/>
      <dgm:spPr/>
    </dgm:pt>
    <dgm:pt modelId="{4B053144-D6D1-48D9-A5F9-30377C60641E}" type="pres">
      <dgm:prSet presAssocID="{19FC91FF-3B3E-477B-B411-AB574FC36D9D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95B5DF53-0760-44A1-94C5-AB81F3FC694B}" type="pres">
      <dgm:prSet presAssocID="{19FC91FF-3B3E-477B-B411-AB574FC36D9D}" presName="arrow" presStyleLbl="node1" presStyleIdx="1" presStyleCnt="4" custLinFactNeighborX="0" custLinFactNeighborY="-743"/>
      <dgm:spPr/>
      <dgm:t>
        <a:bodyPr/>
        <a:lstStyle/>
        <a:p>
          <a:endParaRPr lang="en-US"/>
        </a:p>
      </dgm:t>
    </dgm:pt>
    <dgm:pt modelId="{DBA8148E-AC4A-493A-90FD-5F8210959735}" type="pres">
      <dgm:prSet presAssocID="{19FC91FF-3B3E-477B-B411-AB574FC36D9D}" presName="descendantArrow" presStyleCnt="0"/>
      <dgm:spPr/>
    </dgm:pt>
    <dgm:pt modelId="{0ECB611B-9438-4DF7-A6CE-78D5E99543A0}" type="pres">
      <dgm:prSet presAssocID="{46E746F7-3F6E-42A4-830C-AB3551623305}" presName="childTextArrow" presStyleLbl="fgAccFollowNode1" presStyleIdx="2" presStyleCnt="7" custScaleY="210732" custLinFactNeighborY="-61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3C4CB-DBD5-4F16-9D1B-A1D5610C01EF}" type="pres">
      <dgm:prSet presAssocID="{36EC92FF-8956-4223-9493-DD73D7A825DC}" presName="childTextArrow" presStyleLbl="fgAccFollowNode1" presStyleIdx="3" presStyleCnt="7" custScaleY="210731" custLinFactNeighborY="-61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28C2E-FD39-415E-AD8B-A7E372F387B6}" type="pres">
      <dgm:prSet presAssocID="{756C5132-00DD-4684-932D-D822128EB25C}" presName="sp" presStyleCnt="0"/>
      <dgm:spPr/>
    </dgm:pt>
    <dgm:pt modelId="{FA37A5E3-9B16-4F79-A652-22CFE4ADC09C}" type="pres">
      <dgm:prSet presAssocID="{7684EBC7-4276-459F-BF08-05B270D10887}" presName="arrowAndChildren" presStyleCnt="0"/>
      <dgm:spPr/>
    </dgm:pt>
    <dgm:pt modelId="{F062550A-8207-43D7-9382-AA253F4E429E}" type="pres">
      <dgm:prSet presAssocID="{7684EBC7-4276-459F-BF08-05B270D10887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7B54F2B1-46ED-416B-845E-B6710212262D}" type="pres">
      <dgm:prSet presAssocID="{7684EBC7-4276-459F-BF08-05B270D10887}" presName="arrow" presStyleLbl="node1" presStyleIdx="2" presStyleCnt="4"/>
      <dgm:spPr/>
      <dgm:t>
        <a:bodyPr/>
        <a:lstStyle/>
        <a:p>
          <a:endParaRPr lang="en-US"/>
        </a:p>
      </dgm:t>
    </dgm:pt>
    <dgm:pt modelId="{F0D2DADA-EA80-4B44-996C-4056AF91F380}" type="pres">
      <dgm:prSet presAssocID="{7684EBC7-4276-459F-BF08-05B270D10887}" presName="descendantArrow" presStyleCnt="0"/>
      <dgm:spPr/>
    </dgm:pt>
    <dgm:pt modelId="{37B40CA6-9D46-4BDF-9044-3AA76DC520D2}" type="pres">
      <dgm:prSet presAssocID="{F9EDBE60-D403-4F65-B1C9-BC519844D51A}" presName="childTextArrow" presStyleLbl="f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DEACDA-A119-48BB-9426-C8636D89C1F1}" type="pres">
      <dgm:prSet presAssocID="{24E18DCE-5906-4274-B3FE-64D70E5AFF98}" presName="childTextArrow" presStyleLbl="fgAccFollowNode1" presStyleIdx="5" presStyleCnt="7" custLinFactNeighborX="343" custLinFactNeighborY="-67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77590-1B2E-4F0D-9E47-42B67E03A51E}" type="pres">
      <dgm:prSet presAssocID="{6E95DF11-5051-45FF-AD82-68615A83F7AF}" presName="sp" presStyleCnt="0"/>
      <dgm:spPr/>
    </dgm:pt>
    <dgm:pt modelId="{A5AEB849-FB22-441E-A719-7BCBC804C280}" type="pres">
      <dgm:prSet presAssocID="{8D101971-C2C2-43B5-8B71-E9C73ACE21DE}" presName="arrowAndChildren" presStyleCnt="0"/>
      <dgm:spPr/>
    </dgm:pt>
    <dgm:pt modelId="{C0CF6650-CCFD-4EE8-8BF4-5E4EE469873A}" type="pres">
      <dgm:prSet presAssocID="{8D101971-C2C2-43B5-8B71-E9C73ACE21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A4B3A1D1-CF04-4484-93F9-962077F5F632}" type="pres">
      <dgm:prSet presAssocID="{8D101971-C2C2-43B5-8B71-E9C73ACE21DE}" presName="arrow" presStyleLbl="node1" presStyleIdx="3" presStyleCnt="4" custLinFactNeighborX="-3289" custLinFactNeighborY="-98839"/>
      <dgm:spPr/>
      <dgm:t>
        <a:bodyPr/>
        <a:lstStyle/>
        <a:p>
          <a:endParaRPr lang="en-US"/>
        </a:p>
      </dgm:t>
    </dgm:pt>
    <dgm:pt modelId="{EFFE9C6E-C576-4A72-9838-1EA81ABBE688}" type="pres">
      <dgm:prSet presAssocID="{8D101971-C2C2-43B5-8B71-E9C73ACE21DE}" presName="descendantArrow" presStyleCnt="0"/>
      <dgm:spPr/>
    </dgm:pt>
    <dgm:pt modelId="{5753CBCC-A99E-49FC-AAE8-E005F27D343C}" type="pres">
      <dgm:prSet presAssocID="{4819D7C9-F8AC-4D8C-BF26-8E2287E9F1B0}" presName="childTextArrow" presStyleLbl="fgAccFollowNode1" presStyleIdx="6" presStyleCnt="7" custScaleX="2000000" custLinFactNeighborX="-44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070EB3-3C7A-4823-8A47-59389CC7A341}" type="presOf" srcId="{24E18DCE-5906-4274-B3FE-64D70E5AFF98}" destId="{36DEACDA-A119-48BB-9426-C8636D89C1F1}" srcOrd="0" destOrd="0" presId="urn:microsoft.com/office/officeart/2005/8/layout/process4"/>
    <dgm:cxn modelId="{CDB745C9-089C-4728-BDE2-BF0541C372A8}" type="presOf" srcId="{A64F2917-1A9D-48C2-8626-E8AAB5FB14B7}" destId="{0D317B33-C67D-4C9C-809F-5E870E9F743B}" srcOrd="0" destOrd="0" presId="urn:microsoft.com/office/officeart/2005/8/layout/process4"/>
    <dgm:cxn modelId="{7546DA47-13A7-438E-A51A-318215F66B24}" type="presOf" srcId="{A64F2917-1A9D-48C2-8626-E8AAB5FB14B7}" destId="{7641E735-CBF3-4461-B0EC-1FDFF7B65801}" srcOrd="1" destOrd="0" presId="urn:microsoft.com/office/officeart/2005/8/layout/process4"/>
    <dgm:cxn modelId="{FCF06038-1FFD-4B00-A62F-FF3735F6A041}" srcId="{19FC91FF-3B3E-477B-B411-AB574FC36D9D}" destId="{36EC92FF-8956-4223-9493-DD73D7A825DC}" srcOrd="1" destOrd="0" parTransId="{FE825664-A6C8-4524-A72E-11AEFA89C563}" sibTransId="{84CAA2AD-E525-4B98-BB15-6B631D144941}"/>
    <dgm:cxn modelId="{B318512F-5A89-4B2F-84DD-846376D0A0B4}" type="presOf" srcId="{7684EBC7-4276-459F-BF08-05B270D10887}" destId="{F062550A-8207-43D7-9382-AA253F4E429E}" srcOrd="0" destOrd="0" presId="urn:microsoft.com/office/officeart/2005/8/layout/process4"/>
    <dgm:cxn modelId="{11F648A9-A8EC-4A8B-982C-21D377771605}" type="presOf" srcId="{2A93F945-F728-45CA-8E4D-042D41EDDF81}" destId="{B751EC65-C0C2-4F59-A9F6-64ECA7C1DC4B}" srcOrd="0" destOrd="0" presId="urn:microsoft.com/office/officeart/2005/8/layout/process4"/>
    <dgm:cxn modelId="{1D08AF1A-F7DE-446B-85B0-067FCEB4F80E}" srcId="{2A93F945-F728-45CA-8E4D-042D41EDDF81}" destId="{8D101971-C2C2-43B5-8B71-E9C73ACE21DE}" srcOrd="0" destOrd="0" parTransId="{CAC87CBD-3E17-43AF-B7CE-3B5EAE807A8D}" sibTransId="{6E95DF11-5051-45FF-AD82-68615A83F7AF}"/>
    <dgm:cxn modelId="{4065223E-1328-439D-B0E8-7460AF46FB28}" srcId="{A64F2917-1A9D-48C2-8626-E8AAB5FB14B7}" destId="{F7E2D2AE-F72F-4E25-95A8-117147E7DB02}" srcOrd="1" destOrd="0" parTransId="{A78245D6-6027-4E7B-8DEB-DE08740D13DD}" sibTransId="{AAB502A4-9CE9-4421-8464-54C8F0BD3867}"/>
    <dgm:cxn modelId="{7074C8D9-DDE2-4D0D-BDB1-775233D1653C}" type="presOf" srcId="{7684EBC7-4276-459F-BF08-05B270D10887}" destId="{7B54F2B1-46ED-416B-845E-B6710212262D}" srcOrd="1" destOrd="0" presId="urn:microsoft.com/office/officeart/2005/8/layout/process4"/>
    <dgm:cxn modelId="{F30EC60B-98B0-4288-A52F-7691DC01BF61}" type="presOf" srcId="{F7E2D2AE-F72F-4E25-95A8-117147E7DB02}" destId="{730B5AEC-58A5-49F0-B790-D701502AA7AF}" srcOrd="0" destOrd="0" presId="urn:microsoft.com/office/officeart/2005/8/layout/process4"/>
    <dgm:cxn modelId="{E64ED2E8-3E62-4882-A20C-17FA1CA0FBA6}" type="presOf" srcId="{8D101971-C2C2-43B5-8B71-E9C73ACE21DE}" destId="{C0CF6650-CCFD-4EE8-8BF4-5E4EE469873A}" srcOrd="0" destOrd="0" presId="urn:microsoft.com/office/officeart/2005/8/layout/process4"/>
    <dgm:cxn modelId="{131D2661-4633-49B6-8B24-6166C096CF9C}" srcId="{2A93F945-F728-45CA-8E4D-042D41EDDF81}" destId="{7684EBC7-4276-459F-BF08-05B270D10887}" srcOrd="1" destOrd="0" parTransId="{82FE639B-659C-426E-8791-4EEADF05EF25}" sibTransId="{756C5132-00DD-4684-932D-D822128EB25C}"/>
    <dgm:cxn modelId="{BAA63AEC-F582-464D-8E64-C065649C28CE}" srcId="{A64F2917-1A9D-48C2-8626-E8AAB5FB14B7}" destId="{43C4B071-C261-4DF4-AE49-3613BD450434}" srcOrd="0" destOrd="0" parTransId="{B623004E-6041-42EF-827B-6D65AAB77EFC}" sibTransId="{66F2C27F-109A-46F0-9828-8E0385A2EE65}"/>
    <dgm:cxn modelId="{CA138E9D-D5D7-4917-A5BE-53674655D4D9}" type="presOf" srcId="{F9EDBE60-D403-4F65-B1C9-BC519844D51A}" destId="{37B40CA6-9D46-4BDF-9044-3AA76DC520D2}" srcOrd="0" destOrd="0" presId="urn:microsoft.com/office/officeart/2005/8/layout/process4"/>
    <dgm:cxn modelId="{94B03D6D-D72A-46DF-9122-535F06600650}" type="presOf" srcId="{8D101971-C2C2-43B5-8B71-E9C73ACE21DE}" destId="{A4B3A1D1-CF04-4484-93F9-962077F5F632}" srcOrd="1" destOrd="0" presId="urn:microsoft.com/office/officeart/2005/8/layout/process4"/>
    <dgm:cxn modelId="{776D4FF8-D44D-4C63-A75B-F7D171E2D659}" srcId="{7684EBC7-4276-459F-BF08-05B270D10887}" destId="{F9EDBE60-D403-4F65-B1C9-BC519844D51A}" srcOrd="0" destOrd="0" parTransId="{EABF9759-5CD4-47BA-AD13-4BB0A50CE71F}" sibTransId="{26618E60-3A58-490D-A56E-B42C4F0C7298}"/>
    <dgm:cxn modelId="{2C6FC5B9-E022-4BD8-999D-6B2D867CAA43}" type="presOf" srcId="{19FC91FF-3B3E-477B-B411-AB574FC36D9D}" destId="{95B5DF53-0760-44A1-94C5-AB81F3FC694B}" srcOrd="1" destOrd="0" presId="urn:microsoft.com/office/officeart/2005/8/layout/process4"/>
    <dgm:cxn modelId="{95C3C379-A4F2-458E-B363-E8570F077CC8}" type="presOf" srcId="{4819D7C9-F8AC-4D8C-BF26-8E2287E9F1B0}" destId="{5753CBCC-A99E-49FC-AAE8-E005F27D343C}" srcOrd="0" destOrd="0" presId="urn:microsoft.com/office/officeart/2005/8/layout/process4"/>
    <dgm:cxn modelId="{05F3D09F-C537-4C81-85C4-98F2E0EEBF28}" type="presOf" srcId="{43C4B071-C261-4DF4-AE49-3613BD450434}" destId="{5CA91D80-3795-444C-8AEA-9EAB9CB5E8BC}" srcOrd="0" destOrd="0" presId="urn:microsoft.com/office/officeart/2005/8/layout/process4"/>
    <dgm:cxn modelId="{89F968EE-FDA5-465F-A40C-3D692FC60A3B}" srcId="{19FC91FF-3B3E-477B-B411-AB574FC36D9D}" destId="{46E746F7-3F6E-42A4-830C-AB3551623305}" srcOrd="0" destOrd="0" parTransId="{B696D3A1-A238-4E39-ABC9-0E871122F361}" sibTransId="{72347DA0-99E6-4309-9031-FA15F079F6DA}"/>
    <dgm:cxn modelId="{C2023242-E34A-4538-A9C6-D5E03526D515}" srcId="{7684EBC7-4276-459F-BF08-05B270D10887}" destId="{24E18DCE-5906-4274-B3FE-64D70E5AFF98}" srcOrd="1" destOrd="0" parTransId="{98D82F0B-51D1-42CB-AA3B-A3E2129E5624}" sibTransId="{71B344BF-4598-4689-BC71-398DE04C4421}"/>
    <dgm:cxn modelId="{F4D79E6A-24AE-4905-8B61-E5390F6B1E76}" srcId="{8D101971-C2C2-43B5-8B71-E9C73ACE21DE}" destId="{4819D7C9-F8AC-4D8C-BF26-8E2287E9F1B0}" srcOrd="0" destOrd="0" parTransId="{AC4F7995-CB10-40EC-9997-9741205DB57C}" sibTransId="{7B9ADB4F-09ED-4F93-92B0-4F45536F097C}"/>
    <dgm:cxn modelId="{D8FE54F3-FF52-44CC-9379-3EF288E4AADB}" type="presOf" srcId="{46E746F7-3F6E-42A4-830C-AB3551623305}" destId="{0ECB611B-9438-4DF7-A6CE-78D5E99543A0}" srcOrd="0" destOrd="0" presId="urn:microsoft.com/office/officeart/2005/8/layout/process4"/>
    <dgm:cxn modelId="{E96DBCE4-C8EB-4014-8902-3AE874601615}" srcId="{2A93F945-F728-45CA-8E4D-042D41EDDF81}" destId="{A64F2917-1A9D-48C2-8626-E8AAB5FB14B7}" srcOrd="3" destOrd="0" parTransId="{BB9AC9E9-5165-4A8A-85A9-8689F263EABE}" sibTransId="{5832B699-6A82-47DA-AB37-2561FBE88325}"/>
    <dgm:cxn modelId="{045FDE7C-7671-411B-82FC-1149EC5C168A}" srcId="{2A93F945-F728-45CA-8E4D-042D41EDDF81}" destId="{19FC91FF-3B3E-477B-B411-AB574FC36D9D}" srcOrd="2" destOrd="0" parTransId="{EED1771C-CFDC-436D-9E79-9CBC2CE41CFE}" sibTransId="{046D5783-B1E7-4CAD-B5B2-1A14EEB7EB27}"/>
    <dgm:cxn modelId="{A491BA58-1E9E-413C-8C58-07C3A19E17C0}" type="presOf" srcId="{36EC92FF-8956-4223-9493-DD73D7A825DC}" destId="{7753C4CB-DBD5-4F16-9D1B-A1D5610C01EF}" srcOrd="0" destOrd="0" presId="urn:microsoft.com/office/officeart/2005/8/layout/process4"/>
    <dgm:cxn modelId="{688833AE-55AB-4B66-8164-2D90728AE3EF}" type="presOf" srcId="{19FC91FF-3B3E-477B-B411-AB574FC36D9D}" destId="{4B053144-D6D1-48D9-A5F9-30377C60641E}" srcOrd="0" destOrd="0" presId="urn:microsoft.com/office/officeart/2005/8/layout/process4"/>
    <dgm:cxn modelId="{0262C209-F8DF-4F7A-A791-EDB9038FCC5E}" type="presParOf" srcId="{B751EC65-C0C2-4F59-A9F6-64ECA7C1DC4B}" destId="{3253DF26-73D3-4F4D-9901-300B141B652C}" srcOrd="0" destOrd="0" presId="urn:microsoft.com/office/officeart/2005/8/layout/process4"/>
    <dgm:cxn modelId="{EAC672A7-1E77-427B-B2D5-E43A1670E7F9}" type="presParOf" srcId="{3253DF26-73D3-4F4D-9901-300B141B652C}" destId="{0D317B33-C67D-4C9C-809F-5E870E9F743B}" srcOrd="0" destOrd="0" presId="urn:microsoft.com/office/officeart/2005/8/layout/process4"/>
    <dgm:cxn modelId="{6376A6DC-8FA8-4531-9633-D233F0C82571}" type="presParOf" srcId="{3253DF26-73D3-4F4D-9901-300B141B652C}" destId="{7641E735-CBF3-4461-B0EC-1FDFF7B65801}" srcOrd="1" destOrd="0" presId="urn:microsoft.com/office/officeart/2005/8/layout/process4"/>
    <dgm:cxn modelId="{433BCF6E-C4B5-4632-8460-1DB666F7A0AF}" type="presParOf" srcId="{3253DF26-73D3-4F4D-9901-300B141B652C}" destId="{B27CF82E-DCB6-4B6C-918D-B9E6BEB06CF9}" srcOrd="2" destOrd="0" presId="urn:microsoft.com/office/officeart/2005/8/layout/process4"/>
    <dgm:cxn modelId="{53218F12-B566-4E34-918A-203FB6BC6F2A}" type="presParOf" srcId="{B27CF82E-DCB6-4B6C-918D-B9E6BEB06CF9}" destId="{5CA91D80-3795-444C-8AEA-9EAB9CB5E8BC}" srcOrd="0" destOrd="0" presId="urn:microsoft.com/office/officeart/2005/8/layout/process4"/>
    <dgm:cxn modelId="{E99D12E3-7B50-48FF-9D46-8D921B51EE29}" type="presParOf" srcId="{B27CF82E-DCB6-4B6C-918D-B9E6BEB06CF9}" destId="{730B5AEC-58A5-49F0-B790-D701502AA7AF}" srcOrd="1" destOrd="0" presId="urn:microsoft.com/office/officeart/2005/8/layout/process4"/>
    <dgm:cxn modelId="{E734A2B9-A523-4F11-B77C-7FF0462D5D55}" type="presParOf" srcId="{B751EC65-C0C2-4F59-A9F6-64ECA7C1DC4B}" destId="{87062566-D681-4550-A521-7AE1F3A52FB9}" srcOrd="1" destOrd="0" presId="urn:microsoft.com/office/officeart/2005/8/layout/process4"/>
    <dgm:cxn modelId="{FB90DEC3-2B6E-4155-B0A0-F2FD8B977730}" type="presParOf" srcId="{B751EC65-C0C2-4F59-A9F6-64ECA7C1DC4B}" destId="{34868486-304A-4236-A6C7-EC96D1B0DCE5}" srcOrd="2" destOrd="0" presId="urn:microsoft.com/office/officeart/2005/8/layout/process4"/>
    <dgm:cxn modelId="{1ACD985D-FF66-4113-BF34-3B73015BE1F4}" type="presParOf" srcId="{34868486-304A-4236-A6C7-EC96D1B0DCE5}" destId="{4B053144-D6D1-48D9-A5F9-30377C60641E}" srcOrd="0" destOrd="0" presId="urn:microsoft.com/office/officeart/2005/8/layout/process4"/>
    <dgm:cxn modelId="{69C8938F-DBB3-4C1F-B99F-4FD2B00EB54D}" type="presParOf" srcId="{34868486-304A-4236-A6C7-EC96D1B0DCE5}" destId="{95B5DF53-0760-44A1-94C5-AB81F3FC694B}" srcOrd="1" destOrd="0" presId="urn:microsoft.com/office/officeart/2005/8/layout/process4"/>
    <dgm:cxn modelId="{3B0FF04D-B370-48D4-B900-AF5D534C22DA}" type="presParOf" srcId="{34868486-304A-4236-A6C7-EC96D1B0DCE5}" destId="{DBA8148E-AC4A-493A-90FD-5F8210959735}" srcOrd="2" destOrd="0" presId="urn:microsoft.com/office/officeart/2005/8/layout/process4"/>
    <dgm:cxn modelId="{EE76DF78-3B58-4F42-91AC-A328A6B61E5B}" type="presParOf" srcId="{DBA8148E-AC4A-493A-90FD-5F8210959735}" destId="{0ECB611B-9438-4DF7-A6CE-78D5E99543A0}" srcOrd="0" destOrd="0" presId="urn:microsoft.com/office/officeart/2005/8/layout/process4"/>
    <dgm:cxn modelId="{CBB2386E-3D2D-48DF-A7D9-A071B184B056}" type="presParOf" srcId="{DBA8148E-AC4A-493A-90FD-5F8210959735}" destId="{7753C4CB-DBD5-4F16-9D1B-A1D5610C01EF}" srcOrd="1" destOrd="0" presId="urn:microsoft.com/office/officeart/2005/8/layout/process4"/>
    <dgm:cxn modelId="{3FE99B3B-52B6-439B-9287-C1C888CA239C}" type="presParOf" srcId="{B751EC65-C0C2-4F59-A9F6-64ECA7C1DC4B}" destId="{B5E28C2E-FD39-415E-AD8B-A7E372F387B6}" srcOrd="3" destOrd="0" presId="urn:microsoft.com/office/officeart/2005/8/layout/process4"/>
    <dgm:cxn modelId="{5F30ED20-88FF-4AC2-99B8-86C6AECB54C3}" type="presParOf" srcId="{B751EC65-C0C2-4F59-A9F6-64ECA7C1DC4B}" destId="{FA37A5E3-9B16-4F79-A652-22CFE4ADC09C}" srcOrd="4" destOrd="0" presId="urn:microsoft.com/office/officeart/2005/8/layout/process4"/>
    <dgm:cxn modelId="{A01F1FD3-497F-4241-A82B-BD8EE9A3A4D5}" type="presParOf" srcId="{FA37A5E3-9B16-4F79-A652-22CFE4ADC09C}" destId="{F062550A-8207-43D7-9382-AA253F4E429E}" srcOrd="0" destOrd="0" presId="urn:microsoft.com/office/officeart/2005/8/layout/process4"/>
    <dgm:cxn modelId="{13857CFB-37C6-466C-A0CA-ADAFBE0DC8F3}" type="presParOf" srcId="{FA37A5E3-9B16-4F79-A652-22CFE4ADC09C}" destId="{7B54F2B1-46ED-416B-845E-B6710212262D}" srcOrd="1" destOrd="0" presId="urn:microsoft.com/office/officeart/2005/8/layout/process4"/>
    <dgm:cxn modelId="{C085F372-72DD-4BD5-AB6B-29283C8D8EC8}" type="presParOf" srcId="{FA37A5E3-9B16-4F79-A652-22CFE4ADC09C}" destId="{F0D2DADA-EA80-4B44-996C-4056AF91F380}" srcOrd="2" destOrd="0" presId="urn:microsoft.com/office/officeart/2005/8/layout/process4"/>
    <dgm:cxn modelId="{399FED7E-0CAA-45AD-8A58-D06BB6EAF94E}" type="presParOf" srcId="{F0D2DADA-EA80-4B44-996C-4056AF91F380}" destId="{37B40CA6-9D46-4BDF-9044-3AA76DC520D2}" srcOrd="0" destOrd="0" presId="urn:microsoft.com/office/officeart/2005/8/layout/process4"/>
    <dgm:cxn modelId="{8258DC86-FA94-4632-9865-3E3B1DA47F1A}" type="presParOf" srcId="{F0D2DADA-EA80-4B44-996C-4056AF91F380}" destId="{36DEACDA-A119-48BB-9426-C8636D89C1F1}" srcOrd="1" destOrd="0" presId="urn:microsoft.com/office/officeart/2005/8/layout/process4"/>
    <dgm:cxn modelId="{6DB259EE-A03D-4167-986F-CC15C888A314}" type="presParOf" srcId="{B751EC65-C0C2-4F59-A9F6-64ECA7C1DC4B}" destId="{9A277590-1B2E-4F0D-9E47-42B67E03A51E}" srcOrd="5" destOrd="0" presId="urn:microsoft.com/office/officeart/2005/8/layout/process4"/>
    <dgm:cxn modelId="{DEA9B01C-F7DD-4BC0-B879-7515F7E71DD8}" type="presParOf" srcId="{B751EC65-C0C2-4F59-A9F6-64ECA7C1DC4B}" destId="{A5AEB849-FB22-441E-A719-7BCBC804C280}" srcOrd="6" destOrd="0" presId="urn:microsoft.com/office/officeart/2005/8/layout/process4"/>
    <dgm:cxn modelId="{D543F894-553C-46D7-9CDF-741C39E81F2E}" type="presParOf" srcId="{A5AEB849-FB22-441E-A719-7BCBC804C280}" destId="{C0CF6650-CCFD-4EE8-8BF4-5E4EE469873A}" srcOrd="0" destOrd="0" presId="urn:microsoft.com/office/officeart/2005/8/layout/process4"/>
    <dgm:cxn modelId="{03015A53-C36C-4871-BF0F-EF375EBAFFA5}" type="presParOf" srcId="{A5AEB849-FB22-441E-A719-7BCBC804C280}" destId="{A4B3A1D1-CF04-4484-93F9-962077F5F632}" srcOrd="1" destOrd="0" presId="urn:microsoft.com/office/officeart/2005/8/layout/process4"/>
    <dgm:cxn modelId="{00A5BB2B-0F20-4A76-8446-D98477963258}" type="presParOf" srcId="{A5AEB849-FB22-441E-A719-7BCBC804C280}" destId="{EFFE9C6E-C576-4A72-9838-1EA81ABBE688}" srcOrd="2" destOrd="0" presId="urn:microsoft.com/office/officeart/2005/8/layout/process4"/>
    <dgm:cxn modelId="{CD8AD18F-4568-453F-BB03-D65183507C9F}" type="presParOf" srcId="{EFFE9C6E-C576-4A72-9838-1EA81ABBE688}" destId="{5753CBCC-A99E-49FC-AAE8-E005F27D343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41E735-CBF3-4461-B0EC-1FDFF7B65801}">
      <dsp:nvSpPr>
        <dsp:cNvPr id="0" name=""/>
        <dsp:cNvSpPr/>
      </dsp:nvSpPr>
      <dsp:spPr>
        <a:xfrm>
          <a:off x="0" y="4322643"/>
          <a:ext cx="8686800" cy="9454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 dirty="0"/>
        </a:p>
      </dsp:txBody>
      <dsp:txXfrm>
        <a:off x="0" y="4322643"/>
        <a:ext cx="8686800" cy="510536"/>
      </dsp:txXfrm>
    </dsp:sp>
    <dsp:sp modelId="{5CA91D80-3795-444C-8AEA-9EAB9CB5E8BC}">
      <dsp:nvSpPr>
        <dsp:cNvPr id="0" name=""/>
        <dsp:cNvSpPr/>
      </dsp:nvSpPr>
      <dsp:spPr>
        <a:xfrm>
          <a:off x="0" y="4357720"/>
          <a:ext cx="4343400" cy="9196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6C0000"/>
              </a:solidFill>
              <a:latin typeface="Calibri" pitchFamily="34" charset="0"/>
            </a:rPr>
            <a:t>Volume scan for vertex location and event reconstruction</a:t>
          </a:r>
          <a:endParaRPr lang="en-US" sz="2400" b="1" kern="1200" dirty="0">
            <a:solidFill>
              <a:srgbClr val="6C0000"/>
            </a:solidFill>
            <a:latin typeface="Calibri" pitchFamily="34" charset="0"/>
          </a:endParaRPr>
        </a:p>
      </dsp:txBody>
      <dsp:txXfrm>
        <a:off x="0" y="4357720"/>
        <a:ext cx="4343400" cy="919607"/>
      </dsp:txXfrm>
    </dsp:sp>
    <dsp:sp modelId="{730B5AEC-58A5-49F0-B790-D701502AA7AF}">
      <dsp:nvSpPr>
        <dsp:cNvPr id="0" name=""/>
        <dsp:cNvSpPr/>
      </dsp:nvSpPr>
      <dsp:spPr>
        <a:xfrm>
          <a:off x="4343400" y="4357718"/>
          <a:ext cx="4343400" cy="9321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try again with the second most probable brick </a:t>
          </a:r>
          <a:r>
            <a:rPr lang="it-IT" sz="2800" b="1" kern="1200" dirty="0" smtClean="0">
              <a:solidFill>
                <a:srgbClr val="7030A0"/>
              </a:solidFill>
              <a:latin typeface="Calibri" pitchFamily="34" charset="0"/>
            </a:rPr>
            <a:t>(80</a:t>
          </a:r>
          <a:r>
            <a:rPr lang="it-IT" sz="2800" b="1" kern="1200" dirty="0" smtClean="0">
              <a:solidFill>
                <a:srgbClr val="7030A0"/>
              </a:solidFill>
              <a:latin typeface="Calibri" pitchFamily="34" charset="0"/>
            </a:rPr>
            <a:t>%)</a:t>
          </a: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  </a:t>
          </a:r>
          <a:endParaRPr lang="en-US" sz="2800" kern="1200" dirty="0"/>
        </a:p>
      </dsp:txBody>
      <dsp:txXfrm>
        <a:off x="4343400" y="4357718"/>
        <a:ext cx="4343400" cy="932127"/>
      </dsp:txXfrm>
    </dsp:sp>
    <dsp:sp modelId="{95B5DF53-0760-44A1-94C5-AB81F3FC694B}">
      <dsp:nvSpPr>
        <dsp:cNvPr id="0" name=""/>
        <dsp:cNvSpPr/>
      </dsp:nvSpPr>
      <dsp:spPr>
        <a:xfrm rot="10800000">
          <a:off x="0" y="2871938"/>
          <a:ext cx="8686800" cy="1454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/>
        </a:p>
      </dsp:txBody>
      <dsp:txXfrm>
        <a:off x="0" y="2871938"/>
        <a:ext cx="8686800" cy="510382"/>
      </dsp:txXfrm>
    </dsp:sp>
    <dsp:sp modelId="{0ECB611B-9438-4DF7-A6CE-78D5E99543A0}">
      <dsp:nvSpPr>
        <dsp:cNvPr id="0" name=""/>
        <dsp:cNvSpPr/>
      </dsp:nvSpPr>
      <dsp:spPr>
        <a:xfrm>
          <a:off x="0" y="2884522"/>
          <a:ext cx="4343400" cy="916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solidFill>
                <a:srgbClr val="6C0000"/>
              </a:solidFill>
              <a:latin typeface="Calibri" pitchFamily="34" charset="0"/>
            </a:rPr>
            <a:t>the brick is developed </a:t>
          </a:r>
          <a:r>
            <a:rPr lang="it-IT" sz="2400" b="1" kern="1200" dirty="0" smtClean="0">
              <a:solidFill>
                <a:srgbClr val="7030A0"/>
              </a:solidFill>
              <a:latin typeface="Calibri" pitchFamily="34" charset="0"/>
            </a:rPr>
            <a:t>(70% success in event location)</a:t>
          </a:r>
          <a:endParaRPr lang="en-US" sz="2400" b="1" kern="1200" dirty="0">
            <a:solidFill>
              <a:srgbClr val="6C0000"/>
            </a:solidFill>
          </a:endParaRPr>
        </a:p>
      </dsp:txBody>
      <dsp:txXfrm>
        <a:off x="0" y="2884522"/>
        <a:ext cx="4343400" cy="916200"/>
      </dsp:txXfrm>
    </dsp:sp>
    <dsp:sp modelId="{7753C4CB-DBD5-4F16-9D1B-A1D5610C01EF}">
      <dsp:nvSpPr>
        <dsp:cNvPr id="0" name=""/>
        <dsp:cNvSpPr/>
      </dsp:nvSpPr>
      <dsp:spPr>
        <a:xfrm>
          <a:off x="4343400" y="2884524"/>
          <a:ext cx="4343400" cy="9161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the brick is put </a:t>
          </a: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back in </a:t>
          </a: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the </a:t>
          </a:r>
          <a:r>
            <a:rPr lang="it-IT" sz="2800" b="1" kern="1200" dirty="0" smtClean="0">
              <a:solidFill>
                <a:srgbClr val="333399"/>
              </a:solidFill>
              <a:latin typeface="Calibri" pitchFamily="34" charset="0"/>
            </a:rPr>
            <a:t>detector with new cs-pair</a:t>
          </a:r>
          <a:endParaRPr lang="it-IT" sz="2800" b="1" kern="1200" dirty="0" smtClean="0">
            <a:solidFill>
              <a:srgbClr val="333399"/>
            </a:solidFill>
            <a:latin typeface="Calibri" pitchFamily="34" charset="0"/>
          </a:endParaRPr>
        </a:p>
      </dsp:txBody>
      <dsp:txXfrm>
        <a:off x="4343400" y="2884524"/>
        <a:ext cx="4343400" cy="916196"/>
      </dsp:txXfrm>
    </dsp:sp>
    <dsp:sp modelId="{7B54F2B1-46ED-416B-845E-B6710212262D}">
      <dsp:nvSpPr>
        <dsp:cNvPr id="0" name=""/>
        <dsp:cNvSpPr/>
      </dsp:nvSpPr>
      <dsp:spPr>
        <a:xfrm rot="10800000">
          <a:off x="0" y="1442841"/>
          <a:ext cx="8686800" cy="1454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rgbClr val="333399"/>
              </a:solidFill>
              <a:latin typeface="Calibri" pitchFamily="34" charset="0"/>
            </a:rPr>
            <a:t>Are the tracks found compatible with the expectations from the real time detectors ?</a:t>
          </a:r>
          <a:endParaRPr lang="en-US" sz="2000" b="1" kern="1200" dirty="0"/>
        </a:p>
      </dsp:txBody>
      <dsp:txXfrm>
        <a:off x="0" y="1442841"/>
        <a:ext cx="8686800" cy="510382"/>
      </dsp:txXfrm>
    </dsp:sp>
    <dsp:sp modelId="{37B40CA6-9D46-4BDF-9044-3AA76DC520D2}">
      <dsp:nvSpPr>
        <dsp:cNvPr id="0" name=""/>
        <dsp:cNvSpPr/>
      </dsp:nvSpPr>
      <dsp:spPr>
        <a:xfrm>
          <a:off x="0" y="1953224"/>
          <a:ext cx="4343400" cy="4347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6C0000"/>
              </a:solidFill>
              <a:latin typeface="Calibri" pitchFamily="34" charset="0"/>
            </a:rPr>
            <a:t>YES</a:t>
          </a:r>
          <a:r>
            <a:rPr lang="it-IT" sz="3200" b="1" kern="1200" dirty="0" smtClean="0">
              <a:solidFill>
                <a:srgbClr val="7030A0"/>
              </a:solidFill>
              <a:latin typeface="Calibri" pitchFamily="34" charset="0"/>
            </a:rPr>
            <a:t>(60%)</a:t>
          </a:r>
          <a:endParaRPr lang="en-US" sz="3200" b="1" kern="1200" dirty="0">
            <a:solidFill>
              <a:srgbClr val="6C0000"/>
            </a:solidFill>
            <a:latin typeface="Calibri" pitchFamily="34" charset="0"/>
          </a:endParaRPr>
        </a:p>
      </dsp:txBody>
      <dsp:txXfrm>
        <a:off x="0" y="1953224"/>
        <a:ext cx="4343400" cy="434770"/>
      </dsp:txXfrm>
    </dsp:sp>
    <dsp:sp modelId="{36DEACDA-A119-48BB-9426-C8636D89C1F1}">
      <dsp:nvSpPr>
        <dsp:cNvPr id="0" name=""/>
        <dsp:cNvSpPr/>
      </dsp:nvSpPr>
      <dsp:spPr>
        <a:xfrm>
          <a:off x="4343400" y="1923694"/>
          <a:ext cx="4343400" cy="4347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mtClean="0">
              <a:solidFill>
                <a:schemeClr val="accent6"/>
              </a:solidFill>
              <a:latin typeface="Calibri" pitchFamily="34" charset="0"/>
            </a:rPr>
            <a:t>NO</a:t>
          </a:r>
          <a:endParaRPr lang="en-US" sz="3200" b="1" kern="1200" dirty="0">
            <a:solidFill>
              <a:schemeClr val="accent6"/>
            </a:solidFill>
            <a:latin typeface="Calibri" pitchFamily="34" charset="0"/>
          </a:endParaRPr>
        </a:p>
      </dsp:txBody>
      <dsp:txXfrm>
        <a:off x="4343400" y="1923694"/>
        <a:ext cx="4343400" cy="434770"/>
      </dsp:txXfrm>
    </dsp:sp>
    <dsp:sp modelId="{A4B3A1D1-CF04-4484-93F9-962077F5F632}">
      <dsp:nvSpPr>
        <dsp:cNvPr id="0" name=""/>
        <dsp:cNvSpPr/>
      </dsp:nvSpPr>
      <dsp:spPr>
        <a:xfrm rot="10800000">
          <a:off x="0" y="0"/>
          <a:ext cx="8686800" cy="14540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rgbClr val="333399"/>
              </a:solidFill>
              <a:latin typeface="Calibri" pitchFamily="34" charset="0"/>
            </a:rPr>
            <a:t>Use data from the real-time detectors (scint hits, # p.e., identified tracks in the target and spectrometers) to build a probability map of the bricks where the interaction might have occurred</a:t>
          </a:r>
          <a:endParaRPr lang="en-US" sz="1600" b="1" kern="1200" dirty="0"/>
        </a:p>
      </dsp:txBody>
      <dsp:txXfrm>
        <a:off x="0" y="0"/>
        <a:ext cx="8686800" cy="510382"/>
      </dsp:txXfrm>
    </dsp:sp>
    <dsp:sp modelId="{5753CBCC-A99E-49FC-AAE8-E005F27D343C}">
      <dsp:nvSpPr>
        <dsp:cNvPr id="0" name=""/>
        <dsp:cNvSpPr/>
      </dsp:nvSpPr>
      <dsp:spPr>
        <a:xfrm>
          <a:off x="0" y="513323"/>
          <a:ext cx="8684679" cy="4347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rgbClr val="6C0000"/>
              </a:solidFill>
              <a:latin typeface="Calibri" pitchFamily="34" charset="0"/>
            </a:rPr>
            <a:t>The most probable brick is extracted and the corresponding Changeable Sheet is </a:t>
          </a:r>
          <a:r>
            <a:rPr lang="it-IT" sz="1600" b="1" kern="1200" dirty="0" smtClean="0">
              <a:solidFill>
                <a:srgbClr val="6C0000"/>
              </a:solidFill>
              <a:latin typeface="Calibri" pitchFamily="34" charset="0"/>
            </a:rPr>
            <a:t>detached </a:t>
          </a:r>
          <a:r>
            <a:rPr lang="it-IT" sz="1600" b="1" kern="1200" dirty="0" smtClean="0">
              <a:solidFill>
                <a:srgbClr val="6C0000"/>
              </a:solidFill>
              <a:latin typeface="Calibri" pitchFamily="34" charset="0"/>
            </a:rPr>
            <a:t>developped and </a:t>
          </a:r>
          <a:r>
            <a:rPr lang="it-IT" sz="1600" b="1" kern="1200" dirty="0" smtClean="0">
              <a:solidFill>
                <a:srgbClr val="6C0000"/>
              </a:solidFill>
              <a:latin typeface="Calibri" pitchFamily="34" charset="0"/>
            </a:rPr>
            <a:t>scanned</a:t>
          </a:r>
          <a:endParaRPr lang="it-IT" sz="1600" b="1" kern="1200" dirty="0">
            <a:solidFill>
              <a:srgbClr val="7030A0"/>
            </a:solidFill>
            <a:latin typeface="Calibri" pitchFamily="34" charset="0"/>
          </a:endParaRPr>
        </a:p>
      </dsp:txBody>
      <dsp:txXfrm>
        <a:off x="0" y="513323"/>
        <a:ext cx="8684679" cy="434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r>
              <a:rPr lang="fr-FR"/>
              <a:t>A. Zghiche, LAPP le 2juillet 2010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D1B9CD-5584-43ED-B4E3-D23127592E7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r>
              <a:rPr lang="fr-FR"/>
              <a:t>A. Zghiche, LAPP le 2juillet 2010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4471D0-420B-4CBF-A2F0-73AE7FF5610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05F4AD-7E78-434D-A5E1-1D5E340CEE6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114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319D24-19B1-4229-A56B-D715EEE705EA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0752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kumimoji="1" lang="ja-JP" altLang="en-US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95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DC73FF-C2A3-4AEF-A688-CC4D057BB64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0957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it-IT" altLang="ja-JP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FD9597-5AD3-4AB3-AFD0-5B5AD9D768F4}" type="slidenum">
              <a:rPr lang="en-US" altLang="ja-JP" smtClean="0"/>
              <a:pPr/>
              <a:t>24</a:t>
            </a:fld>
            <a:endParaRPr lang="en-US" altLang="ja-JP" smtClean="0"/>
          </a:p>
        </p:txBody>
      </p:sp>
      <p:sp>
        <p:nvSpPr>
          <p:cNvPr id="10854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CBAA3B-EA54-4E1F-93F2-9425A1A40148}" type="slidenum">
              <a:rPr kumimoji="1" lang="ja-JP" altLang="en-US" smtClean="0"/>
              <a:pPr/>
              <a:t>27</a:t>
            </a:fld>
            <a:endParaRPr kumimoji="1" lang="en-US" altLang="ja-JP" smtClean="0"/>
          </a:p>
        </p:txBody>
      </p:sp>
      <p:sp>
        <p:nvSpPr>
          <p:cNvPr id="11059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D53AC-BAF3-4486-83B0-75BA7D04DCDD}" type="slidenum">
              <a:rPr kumimoji="1" lang="ja-JP" altLang="en-US" smtClean="0"/>
              <a:pPr/>
              <a:t>28</a:t>
            </a:fld>
            <a:endParaRPr kumimoji="1" lang="en-US" altLang="ja-JP" smtClean="0"/>
          </a:p>
        </p:txBody>
      </p:sp>
      <p:sp>
        <p:nvSpPr>
          <p:cNvPr id="11162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2C9F0D-56D7-4428-9F3D-9CCDE2885387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1264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6F0C98-3A7A-4497-B454-CF37383EFB9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1366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0B32D-1F1A-4DD1-A2AA-658DAB34EFA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1469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FA8696-BA35-46C0-8836-28D3359D87BE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1571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4E349B-4E35-4463-B2D6-8662B89D572E}" type="slidenum">
              <a:rPr kumimoji="1" lang="ja-JP" altLang="en-US" smtClean="0"/>
              <a:pPr/>
              <a:t>36</a:t>
            </a:fld>
            <a:endParaRPr kumimoji="1" lang="en-US" altLang="ja-JP" smtClean="0"/>
          </a:p>
        </p:txBody>
      </p:sp>
      <p:sp>
        <p:nvSpPr>
          <p:cNvPr id="11674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F348CE-6249-431D-B141-CEA3C711F93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31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E2C55-1D2E-4415-B12C-B65A6C8AEF0E}" type="slidenum">
              <a:rPr kumimoji="1" lang="ja-JP" altLang="en-US" smtClean="0"/>
              <a:pPr/>
              <a:t>37</a:t>
            </a:fld>
            <a:endParaRPr kumimoji="1" lang="en-US" altLang="ja-JP" smtClean="0"/>
          </a:p>
        </p:txBody>
      </p:sp>
      <p:sp>
        <p:nvSpPr>
          <p:cNvPr id="11776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A4C41D-339D-47C8-88E5-9FC513F87EA2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187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0CE807-86FA-43CB-A896-F28B351AFD3D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1981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06CB94-D287-4C0D-8F77-0D0D8EBD1282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2083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-108" charset="-128"/>
              </a:rPr>
              <a:t>	</a:t>
            </a:r>
            <a:endParaRPr lang="en-US" smtClean="0">
              <a:latin typeface="Arial" pitchFamily="34" charset="0"/>
              <a:ea typeface="ＭＳ Ｐゴシック" pitchFamily="-108" charset="-128"/>
            </a:endParaRPr>
          </a:p>
          <a:p>
            <a:endParaRPr lang="en-US" smtClean="0">
              <a:latin typeface="Arial" pitchFamily="34" charset="0"/>
              <a:ea typeface="ＭＳ Ｐゴシック" pitchFamily="-108" charset="-128"/>
            </a:endParaRPr>
          </a:p>
          <a:p>
            <a:endParaRPr lang="en-US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DEB7A-5F16-4679-A7C4-98457B12744E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2186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E477CC-FB98-419A-8EBB-87855257AD78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2288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71E2D6-39CF-4682-ADC4-69AA718AA411}" type="slidenum">
              <a:rPr kumimoji="1" lang="ja-JP" altLang="en-US" smtClean="0"/>
              <a:pPr/>
              <a:t>53</a:t>
            </a:fld>
            <a:endParaRPr kumimoji="1" lang="en-US" altLang="ja-JP" smtClean="0"/>
          </a:p>
        </p:txBody>
      </p:sp>
      <p:sp>
        <p:nvSpPr>
          <p:cNvPr id="12390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0DA1B5-A86A-4A5B-9683-3F92E2F9D453}" type="slidenum">
              <a:rPr kumimoji="1" lang="ja-JP" altLang="en-US" smtClean="0"/>
              <a:pPr/>
              <a:t>54</a:t>
            </a:fld>
            <a:endParaRPr kumimoji="1" lang="en-US" altLang="ja-JP" smtClean="0"/>
          </a:p>
        </p:txBody>
      </p:sp>
      <p:sp>
        <p:nvSpPr>
          <p:cNvPr id="12493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B9DE-ECA5-47DA-B693-C2ED8735CF2D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2595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A3DD4-CF83-4B3E-9821-91EE875B8635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2698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0DD2E-3F93-4F56-BDBF-69AB24187226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4211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421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6AD58-60E2-4A9D-A6B6-9271F248A91E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3005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8DB50C-B171-4446-8E0F-B2D741FCA296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9216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9332" name="Espace réservé du pied de page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702A8D-497C-414C-B19A-7E800D692C59}" type="slidenum">
              <a:rPr lang="de-CH" altLang="ja-JP" smtClean="0"/>
              <a:pPr/>
              <a:t>77</a:t>
            </a:fld>
            <a:endParaRPr lang="de-CH" altLang="ja-JP" smtClean="0"/>
          </a:p>
        </p:txBody>
      </p:sp>
      <p:sp>
        <p:nvSpPr>
          <p:cNvPr id="105475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5A2585-9BEB-4955-97E5-FBBADD271DC0}" type="slidenum">
              <a:rPr lang="ja-JP" altLang="en-GB" sz="1200">
                <a:latin typeface="Calibri" pitchFamily="34" charset="0"/>
              </a:rPr>
              <a:pPr algn="r"/>
              <a:t>77</a:t>
            </a:fld>
            <a:endParaRPr lang="en-GB" altLang="ja-JP" sz="1200">
              <a:latin typeface="Calibri" pitchFamily="34" charset="0"/>
            </a:endParaRPr>
          </a:p>
        </p:txBody>
      </p:sp>
      <p:sp>
        <p:nvSpPr>
          <p:cNvPr id="105476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547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ja-JP" altLang="en-US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5478" name="Espace réservé du pied de page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1" lang="ja-JP" altLang="en-US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65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A4CC37-545E-41CF-97E9-28A39143421D}" type="slidenum">
              <a:rPr lang="en-US" altLang="ja-JP" smtClean="0"/>
              <a:pPr/>
              <a:t>78</a:t>
            </a:fld>
            <a:endParaRPr lang="en-US" altLang="ja-JP" smtClean="0"/>
          </a:p>
        </p:txBody>
      </p:sp>
      <p:sp>
        <p:nvSpPr>
          <p:cNvPr id="10650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F20D4-559C-4523-B967-B783497317B0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12800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303B1-70BF-4F43-8FE1-4B9CAAFF1E97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12902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3EEEE-49AA-477D-8758-2D2F0C2E3B2A}" type="slidenum">
              <a:rPr kumimoji="1" lang="ja-JP" altLang="en-US" smtClean="0"/>
              <a:pPr/>
              <a:t>6</a:t>
            </a:fld>
            <a:endParaRPr kumimoji="1" lang="en-US" altLang="ja-JP" smtClean="0"/>
          </a:p>
        </p:txBody>
      </p:sp>
      <p:sp>
        <p:nvSpPr>
          <p:cNvPr id="9523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6FC7EF-AD51-463B-B90B-941FCAE0BE64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9626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44594D-BB24-47F2-B90B-1A5AB6A02620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003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035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-108" charset="-128"/>
              </a:rPr>
              <a:t>MTE</a:t>
            </a:r>
          </a:p>
          <a:p>
            <a:endParaRPr lang="en-US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7C9698-3787-4493-AF76-3A318AF7F15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138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AC11B-D46C-4216-A8F8-174530B43F5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0240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47D54-A3CF-44BF-AACA-8C1E126DFD87}" type="slidenum">
              <a:rPr kumimoji="1" lang="ja-JP" altLang="en-US" smtClean="0"/>
              <a:pPr/>
              <a:t>17</a:t>
            </a:fld>
            <a:endParaRPr kumimoji="1" lang="en-US" altLang="ja-JP" smtClean="0"/>
          </a:p>
        </p:txBody>
      </p:sp>
      <p:sp>
        <p:nvSpPr>
          <p:cNvPr id="10445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ea typeface="ＭＳ Ｐゴシック" pitchFamily="-108" charset="-128"/>
              </a:rPr>
              <a:t>A. Zghiche, LAPP le 2juillet 2010</a:t>
            </a:r>
            <a:endParaRPr lang="en-US">
              <a:latin typeface="Arial" pitchFamily="34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9CF9-C9EB-47DD-B410-B6B9AB9E15A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3A16-6E21-45F2-B4D7-7D5D80C1C9F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E47B-5C90-4ACC-85DF-31F54121134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lois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1295400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85720" y="1571612"/>
            <a:ext cx="8686800" cy="44577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42875" y="6237288"/>
            <a:ext cx="3133725" cy="457200"/>
          </a:xfrm>
        </p:spPr>
        <p:txBody>
          <a:bodyPr/>
          <a:lstStyle>
            <a:lvl1pPr>
              <a:defRPr sz="1000"/>
            </a:lvl1pPr>
          </a:lstStyle>
          <a:p>
            <a:endParaRPr lang="fr-FR" dirty="0">
              <a:latin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40088" y="6237288"/>
            <a:ext cx="38163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fr-FR" sz="1000" smtClean="0"/>
              <a:t>A. Zghiche, LAPP le 2 juillet 2010</a:t>
            </a:r>
            <a:endParaRPr lang="en-GB" dirty="0">
              <a:latin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127875" y="6237288"/>
            <a:ext cx="1873250" cy="4572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642F984A-090B-408E-9B55-43B49F04F733}" type="slidenum">
              <a:rPr lang="en-GB" smtClean="0"/>
              <a:pPr/>
              <a:t>‹N°›</a:t>
            </a:fld>
            <a:r>
              <a:rPr lang="en-GB" smtClean="0"/>
              <a:t>/18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EA0AE-ED81-45E0-9C1E-9C4C728E81E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5BD55-FFAE-47BC-B243-264951A26FC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B759F-309F-48A8-B6F1-3D42AD07EF4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1EAD8-C9A1-475C-924F-BE67528B028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608BC-6E92-4DFD-AE59-F64076A76A0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E85F1-1F88-4AE7-9AA3-0CB0724DB1A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9C816-AAF0-41BE-8630-3F88451EB89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24FA1-B037-4B0F-9D2F-F1F3C325FD8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FDB2B441-12AE-48FA-9FDE-CF647A48722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5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6" r:id="rId12"/>
  </p:sldLayoutIdLst>
  <p:transition spd="slow"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\Users\ereditat\Desktop\SpecialEvent100510\bam\04-ciclo%20emul%20copy.MPG" TargetMode="External"/><Relationship Id="rId5" Type="http://schemas.openxmlformats.org/officeDocument/2006/relationships/image" Target="../media/image24.wmf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image" Target="../media/image100.wmf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6" Type="http://schemas.openxmlformats.org/officeDocument/2006/relationships/hyperlink" Target="http://operaweb.web.cern.ch/operaweb/index.s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wmf"/><Relationship Id="rId11" Type="http://schemas.openxmlformats.org/officeDocument/2006/relationships/image" Target="../media/image98.png"/><Relationship Id="rId5" Type="http://schemas.openxmlformats.org/officeDocument/2006/relationships/image" Target="../media/image92.wmf"/><Relationship Id="rId15" Type="http://schemas.openxmlformats.org/officeDocument/2006/relationships/image" Target="../media/image102.wmf"/><Relationship Id="rId10" Type="http://schemas.openxmlformats.org/officeDocument/2006/relationships/image" Target="../media/image97.wmf"/><Relationship Id="rId4" Type="http://schemas.openxmlformats.org/officeDocument/2006/relationships/image" Target="../media/image91.jpeg"/><Relationship Id="rId9" Type="http://schemas.openxmlformats.org/officeDocument/2006/relationships/image" Target="../media/image96.wmf"/><Relationship Id="rId1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1043608" y="3124125"/>
            <a:ext cx="70104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Détection d'un premier candidat dans la recherche d'une preuve directe de l'oscillation des neutrinos</a:t>
            </a: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53" name="Text Box 9"/>
          <p:cNvSpPr txBox="1">
            <a:spLocks noChangeArrowheads="1"/>
          </p:cNvSpPr>
          <p:nvPr/>
        </p:nvSpPr>
        <p:spPr bwMode="auto">
          <a:xfrm>
            <a:off x="2195513" y="5099050"/>
            <a:ext cx="46799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Amina Zghiche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Pour la Collaboration OPERA</a:t>
            </a:r>
            <a:endParaRPr lang="fr-FR" b="1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Séminaire LAPP 02 juillet 2010</a:t>
            </a:r>
          </a:p>
        </p:txBody>
      </p:sp>
      <p:pic>
        <p:nvPicPr>
          <p:cNvPr id="3078" name="Picture 12"/>
          <p:cNvPicPr>
            <a:picLocks noChangeArrowheads="1"/>
          </p:cNvPicPr>
          <p:nvPr/>
        </p:nvPicPr>
        <p:blipFill>
          <a:blip r:embed="rId3"/>
          <a:srcRect l="26407" t="26483" r="30698" b="50577"/>
          <a:stretch>
            <a:fillRect/>
          </a:stretch>
        </p:blipFill>
        <p:spPr bwMode="auto">
          <a:xfrm>
            <a:off x="3384550" y="404813"/>
            <a:ext cx="21240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709A2-22BC-4092-9F4F-684B0E4E829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28600" y="60325"/>
            <a:ext cx="876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CNGS beam: tuned for </a:t>
            </a:r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sz="2000">
                <a:solidFill>
                  <a:schemeClr val="bg1"/>
                </a:solidFill>
              </a:rPr>
              <a:t>-appearance at LNGS (730 km away from CERN) </a:t>
            </a:r>
          </a:p>
        </p:txBody>
      </p:sp>
      <p:graphicFrame>
        <p:nvGraphicFramePr>
          <p:cNvPr id="16" name="Group 482"/>
          <p:cNvGraphicFramePr>
            <a:graphicFrameLocks noGrp="1"/>
          </p:cNvGraphicFramePr>
          <p:nvPr/>
        </p:nvGraphicFramePr>
        <p:xfrm>
          <a:off x="457200" y="4606925"/>
          <a:ext cx="3095625" cy="1946276"/>
        </p:xfrm>
        <a:graphic>
          <a:graphicData uri="http://schemas.openxmlformats.org/drawingml/2006/table">
            <a:tbl>
              <a:tblPr/>
              <a:tblGrid>
                <a:gridCol w="1730375"/>
                <a:gridCol w="1365250"/>
              </a:tblGrid>
              <a:tr h="501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&lt; E &gt;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17 GeV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730 km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( </a:t>
                      </a:r>
                      <a:r>
                        <a:rPr kumimoji="0" 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e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+ </a:t>
                      </a:r>
                      <a:r>
                        <a:rPr kumimoji="0" 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e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) / </a:t>
                      </a:r>
                      <a:r>
                        <a:rPr kumimoji="0" 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  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(CC)</a:t>
                      </a:r>
                      <a:endParaRPr kumimoji="0" lang="fr-FR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sym typeface="Symbol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0.87%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</a:t>
                      </a: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 / </a:t>
                      </a:r>
                      <a:r>
                        <a:rPr kumimoji="0" lang="fr-F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  </a:t>
                      </a: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(CC)</a:t>
                      </a:r>
                      <a:endParaRPr kumimoji="0" lang="fr-FR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sym typeface="Symbol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2.1%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</a:t>
                      </a:r>
                      <a:r>
                        <a:rPr kumimoji="0" 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 prompt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negligible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</a:tr>
            </a:tbl>
          </a:graphicData>
        </a:graphic>
      </p:graphicFrame>
      <p:grpSp>
        <p:nvGrpSpPr>
          <p:cNvPr id="17432" name="Group 22"/>
          <p:cNvGrpSpPr>
            <a:grpSpLocks/>
          </p:cNvGrpSpPr>
          <p:nvPr/>
        </p:nvGrpSpPr>
        <p:grpSpPr bwMode="auto">
          <a:xfrm>
            <a:off x="1436688" y="630238"/>
            <a:ext cx="6259512" cy="3865562"/>
            <a:chOff x="1905000" y="914400"/>
            <a:chExt cx="4800600" cy="2578100"/>
          </a:xfrm>
        </p:grpSpPr>
        <p:grpSp>
          <p:nvGrpSpPr>
            <p:cNvPr id="17439" name="Group 225"/>
            <p:cNvGrpSpPr>
              <a:grpSpLocks/>
            </p:cNvGrpSpPr>
            <p:nvPr/>
          </p:nvGrpSpPr>
          <p:grpSpPr bwMode="auto">
            <a:xfrm>
              <a:off x="1905000" y="914400"/>
              <a:ext cx="4800600" cy="2578100"/>
              <a:chOff x="96" y="1488"/>
              <a:chExt cx="3024" cy="1624"/>
            </a:xfrm>
          </p:grpSpPr>
          <p:pic>
            <p:nvPicPr>
              <p:cNvPr id="17441" name="Picture 226" descr="fig0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6" y="1488"/>
                <a:ext cx="3024" cy="1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42" name="Text Box 227"/>
              <p:cNvSpPr txBox="1">
                <a:spLocks noChangeArrowheads="1"/>
              </p:cNvSpPr>
              <p:nvPr/>
            </p:nvSpPr>
            <p:spPr bwMode="auto">
              <a:xfrm>
                <a:off x="1645" y="2513"/>
                <a:ext cx="452" cy="11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altLang="ja-JP" sz="1200" dirty="0">
                    <a:solidFill>
                      <a:srgbClr val="FFFFFF"/>
                    </a:solidFill>
                    <a:latin typeface="Helvetica" pitchFamily="-108" charset="0"/>
                  </a:rPr>
                  <a:t>L = 730 km</a:t>
                </a:r>
              </a:p>
            </p:txBody>
          </p:sp>
          <p:sp>
            <p:nvSpPr>
              <p:cNvPr id="17443" name="Text Box 228"/>
              <p:cNvSpPr txBox="1">
                <a:spLocks noChangeArrowheads="1"/>
              </p:cNvSpPr>
              <p:nvPr/>
            </p:nvSpPr>
            <p:spPr bwMode="auto">
              <a:xfrm>
                <a:off x="238" y="2592"/>
                <a:ext cx="434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altLang="ja-JP" sz="1400">
                    <a:solidFill>
                      <a:srgbClr val="FFFFFF"/>
                    </a:solidFill>
                    <a:latin typeface="Helvetica" pitchFamily="-108" charset="0"/>
                  </a:rPr>
                  <a:t>CERN</a:t>
                </a:r>
              </a:p>
            </p:txBody>
          </p:sp>
          <p:sp>
            <p:nvSpPr>
              <p:cNvPr id="17444" name="Text Box 229"/>
              <p:cNvSpPr txBox="1">
                <a:spLocks noChangeArrowheads="1"/>
              </p:cNvSpPr>
              <p:nvPr/>
            </p:nvSpPr>
            <p:spPr bwMode="auto">
              <a:xfrm>
                <a:off x="2496" y="2496"/>
                <a:ext cx="427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altLang="ja-JP" sz="1400">
                    <a:solidFill>
                      <a:srgbClr val="FFFFFF"/>
                    </a:solidFill>
                    <a:latin typeface="Helvetica" pitchFamily="-108" charset="0"/>
                  </a:rPr>
                  <a:t>LNGS</a:t>
                </a:r>
              </a:p>
            </p:txBody>
          </p:sp>
        </p:grpSp>
        <p:sp>
          <p:nvSpPr>
            <p:cNvPr id="17440" name="Text Box 235"/>
            <p:cNvSpPr txBox="1">
              <a:spLocks noChangeArrowheads="1"/>
            </p:cNvSpPr>
            <p:nvPr/>
          </p:nvSpPr>
          <p:spPr bwMode="auto">
            <a:xfrm>
              <a:off x="3657600" y="3195637"/>
              <a:ext cx="1254125" cy="18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ja-JP" sz="1200">
                  <a:solidFill>
                    <a:schemeClr val="bg1"/>
                  </a:solidFill>
                  <a:latin typeface="Helvetica" pitchFamily="-108" charset="0"/>
                </a:rPr>
                <a:t>T</a:t>
              </a:r>
              <a:r>
                <a:rPr lang="en-GB" altLang="ja-JP" sz="1200" baseline="-25000">
                  <a:solidFill>
                    <a:schemeClr val="bg1"/>
                  </a:solidFill>
                  <a:latin typeface="Helvetica" pitchFamily="-108" charset="0"/>
                </a:rPr>
                <a:t>flight</a:t>
              </a:r>
              <a:r>
                <a:rPr lang="en-GB" altLang="ja-JP" sz="1200">
                  <a:solidFill>
                    <a:schemeClr val="bg1"/>
                  </a:solidFill>
                  <a:latin typeface="Helvetica" pitchFamily="-108" charset="0"/>
                </a:rPr>
                <a:t> = 2.44 ms</a:t>
              </a:r>
            </a:p>
          </p:txBody>
        </p:sp>
      </p:grpSp>
      <p:grpSp>
        <p:nvGrpSpPr>
          <p:cNvPr id="17433" name="グループ化 26"/>
          <p:cNvGrpSpPr>
            <a:grpSpLocks/>
          </p:cNvGrpSpPr>
          <p:nvPr/>
        </p:nvGrpSpPr>
        <p:grpSpPr bwMode="auto">
          <a:xfrm>
            <a:off x="839837" y="5157193"/>
            <a:ext cx="7846967" cy="1200150"/>
            <a:chOff x="2094126" y="5351166"/>
            <a:chExt cx="7927220" cy="695951"/>
          </a:xfrm>
        </p:grpSpPr>
        <p:sp>
          <p:nvSpPr>
            <p:cNvPr id="16413" name="Text Box 484"/>
            <p:cNvSpPr txBox="1">
              <a:spLocks noChangeArrowheads="1"/>
            </p:cNvSpPr>
            <p:nvPr/>
          </p:nvSpPr>
          <p:spPr bwMode="auto">
            <a:xfrm>
              <a:off x="5248627" y="5351166"/>
              <a:ext cx="4772719" cy="695951"/>
            </a:xfrm>
            <a:prstGeom prst="rect">
              <a:avLst/>
            </a:prstGeom>
            <a:solidFill>
              <a:srgbClr val="40404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Expected neutrino interactions for 22.5x10</a:t>
              </a:r>
              <a:r>
                <a:rPr lang="en-GB" altLang="ja-JP" sz="1800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19 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pot: </a:t>
              </a:r>
            </a:p>
            <a:p>
              <a:pPr>
                <a:buFont typeface="Symbol" pitchFamily="18" charset="2"/>
                <a:buNone/>
                <a:defRPr/>
              </a:pP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~ 23600 </a:t>
              </a:r>
              <a:r>
                <a:rPr lang="en-GB" altLang="ja-JP" sz="18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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 CC + NC</a:t>
              </a:r>
            </a:p>
            <a:p>
              <a:pPr>
                <a:buFont typeface="Symbol" pitchFamily="18" charset="2"/>
                <a:buNone/>
                <a:defRPr/>
              </a:pP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~ 160 </a:t>
              </a:r>
              <a:r>
                <a:rPr lang="en-GB" altLang="ja-JP" sz="18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e 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+</a:t>
              </a:r>
              <a:r>
                <a:rPr lang="en-GB" altLang="ja-JP" sz="18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 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</a:t>
              </a:r>
              <a:r>
                <a:rPr lang="en-GB" altLang="ja-JP" sz="18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e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 CC</a:t>
              </a:r>
            </a:p>
            <a:p>
              <a:pPr>
                <a:buFont typeface="Symbol" pitchFamily="18" charset="2"/>
                <a:buNone/>
                <a:defRPr/>
              </a:pP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~ 115 </a:t>
              </a:r>
              <a:r>
                <a:rPr lang="en-GB" altLang="ja-JP" sz="180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 </a:t>
              </a:r>
              <a:r>
                <a:rPr lang="en-GB" altLang="ja-JP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CC </a:t>
              </a:r>
              <a:r>
                <a:rPr lang="en-GB" altLang="ja-JP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(m</a:t>
              </a:r>
              <a:r>
                <a:rPr lang="en-GB" altLang="ja-JP" sz="1600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2</a:t>
              </a:r>
              <a:r>
                <a:rPr lang="en-GB" altLang="ja-JP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 = 2.5 x 10</a:t>
              </a:r>
              <a:r>
                <a:rPr lang="en-GB" altLang="ja-JP" sz="1600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-3</a:t>
              </a:r>
              <a:r>
                <a:rPr lang="en-GB" altLang="ja-JP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 eV</a:t>
              </a:r>
              <a:r>
                <a:rPr lang="en-GB" altLang="ja-JP" sz="1600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2</a:t>
              </a:r>
              <a:r>
                <a:rPr lang="en-GB" altLang="ja-JP" sz="1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itchFamily="34" charset="0"/>
                  <a:sym typeface="Symbol" pitchFamily="18" charset="2"/>
                </a:rPr>
                <a:t>)</a:t>
              </a:r>
            </a:p>
          </p:txBody>
        </p:sp>
        <p:sp>
          <p:nvSpPr>
            <p:cNvPr id="16414" name="Line 55"/>
            <p:cNvSpPr>
              <a:spLocks noChangeShapeType="1"/>
            </p:cNvSpPr>
            <p:nvPr/>
          </p:nvSpPr>
          <p:spPr bwMode="auto">
            <a:xfrm>
              <a:off x="2094126" y="5807193"/>
              <a:ext cx="133111" cy="0"/>
            </a:xfrm>
            <a:prstGeom prst="line">
              <a:avLst/>
            </a:prstGeom>
            <a:noFill/>
            <a:ln w="15875">
              <a:solidFill>
                <a:srgbClr val="FFFF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7434" name="Line 55"/>
          <p:cNvSpPr>
            <a:spLocks noChangeShapeType="1"/>
          </p:cNvSpPr>
          <p:nvPr/>
        </p:nvSpPr>
        <p:spPr bwMode="auto">
          <a:xfrm>
            <a:off x="1066800" y="5603875"/>
            <a:ext cx="131763" cy="0"/>
          </a:xfrm>
          <a:prstGeom prst="line">
            <a:avLst/>
          </a:prstGeom>
          <a:noFill/>
          <a:ln w="15875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435" name="Line 55"/>
          <p:cNvSpPr>
            <a:spLocks noChangeShapeType="1"/>
          </p:cNvSpPr>
          <p:nvPr/>
        </p:nvSpPr>
        <p:spPr bwMode="auto">
          <a:xfrm>
            <a:off x="4978400" y="5805264"/>
            <a:ext cx="133350" cy="0"/>
          </a:xfrm>
          <a:prstGeom prst="line">
            <a:avLst/>
          </a:prstGeom>
          <a:noFill/>
          <a:ln w="15875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75" name="Picture 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60848"/>
            <a:ext cx="48768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3C423-B6F5-417F-A6AB-28698F7C238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107504" y="376238"/>
            <a:ext cx="3025187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CNGS performance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表 73"/>
          <p:cNvGraphicFramePr>
            <a:graphicFrameLocks noGrp="1"/>
          </p:cNvGraphicFramePr>
          <p:nvPr/>
        </p:nvGraphicFramePr>
        <p:xfrm>
          <a:off x="3275856" y="100013"/>
          <a:ext cx="5747494" cy="1927225"/>
        </p:xfrm>
        <a:graphic>
          <a:graphicData uri="http://schemas.openxmlformats.org/drawingml/2006/table">
            <a:tbl>
              <a:tblPr/>
              <a:tblGrid>
                <a:gridCol w="648072"/>
                <a:gridCol w="2376264"/>
                <a:gridCol w="1046534"/>
                <a:gridCol w="1676624"/>
              </a:tblGrid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0.076x10</a:t>
                      </a:r>
                      <a:r>
                        <a:rPr kumimoji="1" lang="en-US" altLang="ja-JP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19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pot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no bricks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Commissioning</a:t>
                      </a:r>
                      <a:endParaRPr kumimoji="1" lang="ja-JP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2007</a:t>
                      </a:r>
                      <a:endParaRPr kumimoji="1" lang="ja-JP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0.082x10</a:t>
                      </a:r>
                      <a:r>
                        <a:rPr kumimoji="1" lang="en-US" altLang="ja-JP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19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pot</a:t>
                      </a:r>
                      <a:endParaRPr kumimoji="1" lang="ja-JP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38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ev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.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Commissioning</a:t>
                      </a:r>
                      <a:endParaRPr kumimoji="1" lang="ja-JP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2008</a:t>
                      </a:r>
                      <a:endParaRPr kumimoji="1" lang="ja-JP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1.78x10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19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pot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1698 ev.</a:t>
                      </a:r>
                      <a:endParaRPr kumimoji="1" lang="ja-JP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First physics run</a:t>
                      </a:r>
                      <a:endParaRPr kumimoji="1" lang="ja-JP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3.52x10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19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pot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3693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ev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.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Physics  run</a:t>
                      </a:r>
                      <a:endParaRPr kumimoji="1" lang="ja-JP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fr-FR" sz="1600" b="1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1.33x10</a:t>
                      </a:r>
                      <a:r>
                        <a:rPr kumimoji="0" lang="fr-FR" sz="1600" b="1" kern="1200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19</a:t>
                      </a:r>
                      <a:r>
                        <a:rPr kumimoji="0" lang="fr-FR" sz="1600" b="1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pot (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june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28th)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 </a:t>
                      </a:r>
                      <a:r>
                        <a:rPr kumimoji="0" lang="fr-FR" sz="1600" b="1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1430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ev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.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Physics  run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0979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469" name="Rectangle 8"/>
          <p:cNvSpPr>
            <a:spLocks noChangeArrowheads="1"/>
          </p:cNvSpPr>
          <p:nvPr/>
        </p:nvSpPr>
        <p:spPr bwMode="auto">
          <a:xfrm>
            <a:off x="3919538" y="3198813"/>
            <a:ext cx="652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>
                <a:solidFill>
                  <a:srgbClr val="FF0000"/>
                </a:solidFill>
                <a:latin typeface="Calibri" pitchFamily="34" charset="0"/>
              </a:rPr>
              <a:t>2010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8470" name="Rectangle 9"/>
          <p:cNvSpPr>
            <a:spLocks noChangeArrowheads="1"/>
          </p:cNvSpPr>
          <p:nvPr/>
        </p:nvSpPr>
        <p:spPr bwMode="auto">
          <a:xfrm>
            <a:off x="2667000" y="5268913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>
                <a:solidFill>
                  <a:srgbClr val="FF0000"/>
                </a:solidFill>
                <a:latin typeface="Calibri" pitchFamily="34" charset="0"/>
              </a:rPr>
              <a:t>2009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8471" name="Rectangle 10"/>
          <p:cNvSpPr>
            <a:spLocks noChangeArrowheads="1"/>
          </p:cNvSpPr>
          <p:nvPr/>
        </p:nvSpPr>
        <p:spPr bwMode="auto">
          <a:xfrm>
            <a:off x="1066800" y="6030913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>
                <a:solidFill>
                  <a:srgbClr val="FF0000"/>
                </a:solidFill>
                <a:latin typeface="Calibri" pitchFamily="34" charset="0"/>
              </a:rPr>
              <a:t>2008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7449" name="Rectangle 11"/>
          <p:cNvSpPr>
            <a:spLocks noChangeArrowheads="1"/>
          </p:cNvSpPr>
          <p:nvPr/>
        </p:nvSpPr>
        <p:spPr bwMode="auto">
          <a:xfrm>
            <a:off x="4876800" y="2743200"/>
            <a:ext cx="4114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6821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events collected until 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June 28</a:t>
            </a:r>
            <a:r>
              <a:rPr lang="en-US" sz="18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2010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Improving features, high CNGS efficiency (97% in 2008-2009)</a:t>
            </a:r>
          </a:p>
          <a:p>
            <a:pPr>
              <a:defRPr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2010: close to nominal year; </a:t>
            </a:r>
          </a:p>
          <a:p>
            <a:pPr>
              <a:defRPr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Aim at high-intensity runs in 2011 and 2012</a:t>
            </a:r>
          </a:p>
          <a:p>
            <a:pPr>
              <a:defRPr/>
            </a:pP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8473" name="Rectangle 8"/>
          <p:cNvSpPr>
            <a:spLocks noChangeArrowheads="1"/>
          </p:cNvSpPr>
          <p:nvPr/>
        </p:nvSpPr>
        <p:spPr bwMode="auto">
          <a:xfrm>
            <a:off x="3944938" y="6021288"/>
            <a:ext cx="627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sz="1800" dirty="0">
                <a:solidFill>
                  <a:srgbClr val="FF0000"/>
                </a:solidFill>
                <a:latin typeface="Calibri" pitchFamily="34" charset="0"/>
              </a:rPr>
              <a:t>Days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CE556-C972-4F8B-9452-3AF32335E07E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8839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dirty="0">
                <a:solidFill>
                  <a:schemeClr val="bg1"/>
                </a:solidFill>
              </a:rPr>
              <a:t>LNGS of </a:t>
            </a:r>
            <a:r>
              <a:rPr lang="en-US" sz="2200" dirty="0" smtClean="0">
                <a:solidFill>
                  <a:schemeClr val="bg1"/>
                </a:solidFill>
              </a:rPr>
              <a:t>INFN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~180’000 m</a:t>
            </a:r>
            <a:r>
              <a:rPr lang="en-US" sz="1800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caverns’ volume, ~3’100 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m.w.e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overburden, ~1 cosmic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m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/ m</a:t>
            </a:r>
            <a:r>
              <a:rPr lang="en-US" sz="1800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x hour, experimental infrastructure, variety of experiments. Perfectly fit to host detector and related facilities, caverns oriented towards CERN.</a:t>
            </a:r>
          </a:p>
        </p:txBody>
      </p:sp>
      <p:grpSp>
        <p:nvGrpSpPr>
          <p:cNvPr id="19460" name="Group 10"/>
          <p:cNvGrpSpPr>
            <a:grpSpLocks/>
          </p:cNvGrpSpPr>
          <p:nvPr/>
        </p:nvGrpSpPr>
        <p:grpSpPr bwMode="auto">
          <a:xfrm>
            <a:off x="1447800" y="1487488"/>
            <a:ext cx="6791624" cy="5218112"/>
            <a:chOff x="1371600" y="1030287"/>
            <a:chExt cx="7095703" cy="5446713"/>
          </a:xfrm>
        </p:grpSpPr>
        <p:pic>
          <p:nvPicPr>
            <p:cNvPr id="19462" name="Segnaposto contenuto 4" descr="montLaboratoriofinale_aprili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71600" y="1030287"/>
              <a:ext cx="6553200" cy="544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Text Box 12"/>
            <p:cNvSpPr txBox="1">
              <a:spLocks noChangeArrowheads="1"/>
            </p:cNvSpPr>
            <p:nvPr/>
          </p:nvSpPr>
          <p:spPr bwMode="auto">
            <a:xfrm>
              <a:off x="6256081" y="5562600"/>
              <a:ext cx="1046045" cy="35338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600">
                  <a:solidFill>
                    <a:srgbClr val="FF3300"/>
                  </a:solidFill>
                </a:rPr>
                <a:t>OPERA</a:t>
              </a:r>
            </a:p>
          </p:txBody>
        </p:sp>
        <p:sp>
          <p:nvSpPr>
            <p:cNvPr id="19464" name="Right Arrow 7"/>
            <p:cNvSpPr>
              <a:spLocks noChangeArrowheads="1"/>
            </p:cNvSpPr>
            <p:nvPr/>
          </p:nvSpPr>
          <p:spPr bwMode="auto">
            <a:xfrm rot="9637165">
              <a:off x="7150969" y="4093815"/>
              <a:ext cx="4572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65" name="Rectangle 8"/>
            <p:cNvSpPr>
              <a:spLocks noChangeArrowheads="1"/>
            </p:cNvSpPr>
            <p:nvPr/>
          </p:nvSpPr>
          <p:spPr bwMode="auto">
            <a:xfrm rot="20449022">
              <a:off x="7498126" y="3721946"/>
              <a:ext cx="969177" cy="385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CNGS</a:t>
              </a:r>
            </a:p>
          </p:txBody>
        </p:sp>
        <p:sp>
          <p:nvSpPr>
            <p:cNvPr id="19466" name="Right Arrow 9"/>
            <p:cNvSpPr>
              <a:spLocks noChangeArrowheads="1"/>
            </p:cNvSpPr>
            <p:nvPr/>
          </p:nvSpPr>
          <p:spPr bwMode="auto">
            <a:xfrm rot="-7785748">
              <a:off x="6453190" y="5338136"/>
              <a:ext cx="4572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A. Zghiche, LAPP le 2 juillet 2010</a:t>
            </a:r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067944" y="1916832"/>
            <a:ext cx="15841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 Sasso Chain</a:t>
            </a: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699792" y="1556792"/>
            <a:ext cx="15841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Corno</a:t>
            </a:r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Grande peak 2912m</a:t>
            </a: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851920" y="4149080"/>
            <a:ext cx="1584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LNGS under 1400m of rock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DCFEDC-2E3A-45BB-A942-FEAFEF74983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13843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DETECTORS AND FACILITIES:</a:t>
            </a:r>
          </a:p>
          <a:p>
            <a:pPr algn="ctr">
              <a:defRPr/>
            </a:pPr>
            <a:endParaRPr lang="en-US" sz="2800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A very complex experiment…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EA0AE-ED81-45E0-9C1E-9C4C728E81E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14" descr="prov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70" r="1370" b="7281"/>
          <a:stretch>
            <a:fillRect/>
          </a:stretch>
        </p:blipFill>
        <p:spPr bwMode="auto">
          <a:xfrm>
            <a:off x="395536" y="1988840"/>
            <a:ext cx="8469343" cy="409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5565"/>
            <a:ext cx="8229600" cy="138114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</a:rPr>
              <a:t>Two target super-modules, each with an iron spectrometer for 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</a:rPr>
              <a:t>muon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</a:rPr>
              <a:t> detection (BG rejection and tau-into-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</a:rPr>
              <a:t>muon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</a:rPr>
              <a:t> decay channel)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 descr="daq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600200"/>
            <a:ext cx="7162800" cy="4708525"/>
          </a:xfrm>
        </p:spPr>
      </p:pic>
      <p:sp>
        <p:nvSpPr>
          <p:cNvPr id="26633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FFDD5-93ED-41CE-BE2F-11025E767DEE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76200" y="0"/>
            <a:ext cx="8991600" cy="1600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90"/>
                </a:solidFill>
              </a:rPr>
              <a:t>DATA ACQUISITION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 </a:t>
            </a:r>
            <a:r>
              <a:rPr lang="en-US" sz="1800" dirty="0"/>
              <a:t>Trigger-less scheme: hits from single detectors with GPS time stamp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800" dirty="0"/>
              <a:t> About 1200 sensors for controlling groups of pixels, strips or wires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800" dirty="0"/>
              <a:t> All hits recorded in the DB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800" dirty="0"/>
              <a:t> Events extracted offline from DB</a:t>
            </a:r>
          </a:p>
        </p:txBody>
      </p:sp>
      <p:grpSp>
        <p:nvGrpSpPr>
          <p:cNvPr id="27653" name="Group 9"/>
          <p:cNvGrpSpPr>
            <a:grpSpLocks/>
          </p:cNvGrpSpPr>
          <p:nvPr/>
        </p:nvGrpSpPr>
        <p:grpSpPr bwMode="auto">
          <a:xfrm>
            <a:off x="385763" y="5969000"/>
            <a:ext cx="1747837" cy="584200"/>
            <a:chOff x="385089" y="5816024"/>
            <a:chExt cx="1748511" cy="584776"/>
          </a:xfrm>
        </p:grpSpPr>
        <p:sp>
          <p:nvSpPr>
            <p:cNvPr id="27664" name="TextBox 5"/>
            <p:cNvSpPr txBox="1">
              <a:spLocks noChangeArrowheads="1"/>
            </p:cNvSpPr>
            <p:nvPr/>
          </p:nvSpPr>
          <p:spPr bwMode="auto">
            <a:xfrm>
              <a:off x="385089" y="5816024"/>
              <a:ext cx="113113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 (Body)" charset="0"/>
                </a:rPr>
                <a:t>Detectors</a:t>
              </a:r>
            </a:p>
            <a:p>
              <a:endParaRPr lang="en-US" sz="1600"/>
            </a:p>
          </p:txBody>
        </p:sp>
        <p:cxnSp>
          <p:nvCxnSpPr>
            <p:cNvPr id="8" name="Straight Arrow Connector 7"/>
            <p:cNvCxnSpPr>
              <a:cxnSpLocks noChangeShapeType="1"/>
            </p:cNvCxnSpPr>
            <p:nvPr/>
          </p:nvCxnSpPr>
          <p:spPr bwMode="auto">
            <a:xfrm>
              <a:off x="837700" y="6171975"/>
              <a:ext cx="1295900" cy="159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27654" name="Group 10"/>
          <p:cNvGrpSpPr>
            <a:grpSpLocks/>
          </p:cNvGrpSpPr>
          <p:nvPr/>
        </p:nvGrpSpPr>
        <p:grpSpPr bwMode="auto">
          <a:xfrm>
            <a:off x="381000" y="4840288"/>
            <a:ext cx="1676400" cy="584200"/>
            <a:chOff x="152400" y="5983069"/>
            <a:chExt cx="1676400" cy="584776"/>
          </a:xfrm>
        </p:grpSpPr>
        <p:sp>
          <p:nvSpPr>
            <p:cNvPr id="27662" name="TextBox 11"/>
            <p:cNvSpPr txBox="1">
              <a:spLocks noChangeArrowheads="1"/>
            </p:cNvSpPr>
            <p:nvPr/>
          </p:nvSpPr>
          <p:spPr bwMode="auto">
            <a:xfrm>
              <a:off x="152400" y="5983069"/>
              <a:ext cx="99438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Sensors</a:t>
              </a:r>
            </a:p>
            <a:p>
              <a:endParaRPr lang="en-US" sz="1600"/>
            </a:p>
          </p:txBody>
        </p:sp>
        <p:cxnSp>
          <p:nvCxnSpPr>
            <p:cNvPr id="13" name="Straight Arrow Connector 12"/>
            <p:cNvCxnSpPr>
              <a:cxnSpLocks noChangeShapeType="1"/>
            </p:cNvCxnSpPr>
            <p:nvPr/>
          </p:nvCxnSpPr>
          <p:spPr bwMode="auto">
            <a:xfrm>
              <a:off x="533400" y="6400993"/>
              <a:ext cx="1295400" cy="159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27655" name="Group 14"/>
          <p:cNvGrpSpPr>
            <a:grpSpLocks/>
          </p:cNvGrpSpPr>
          <p:nvPr/>
        </p:nvGrpSpPr>
        <p:grpSpPr bwMode="auto">
          <a:xfrm>
            <a:off x="350838" y="3452813"/>
            <a:ext cx="1712912" cy="584200"/>
            <a:chOff x="199008" y="6655440"/>
            <a:chExt cx="1712428" cy="584776"/>
          </a:xfrm>
        </p:grpSpPr>
        <p:sp>
          <p:nvSpPr>
            <p:cNvPr id="27660" name="TextBox 15"/>
            <p:cNvSpPr txBox="1">
              <a:spLocks noChangeArrowheads="1"/>
            </p:cNvSpPr>
            <p:nvPr/>
          </p:nvSpPr>
          <p:spPr bwMode="auto">
            <a:xfrm>
              <a:off x="199008" y="6655440"/>
              <a:ext cx="1712428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Ethernet switch</a:t>
              </a:r>
            </a:p>
            <a:p>
              <a:endParaRPr lang="en-US" sz="1600"/>
            </a:p>
          </p:txBody>
        </p:sp>
        <p:cxnSp>
          <p:nvCxnSpPr>
            <p:cNvPr id="17" name="Straight Arrow Connector 16"/>
            <p:cNvCxnSpPr>
              <a:cxnSpLocks noChangeShapeType="1"/>
            </p:cNvCxnSpPr>
            <p:nvPr/>
          </p:nvCxnSpPr>
          <p:spPr bwMode="auto">
            <a:xfrm>
              <a:off x="610054" y="7047939"/>
              <a:ext cx="1295034" cy="159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27656" name="Group 17"/>
          <p:cNvGrpSpPr>
            <a:grpSpLocks/>
          </p:cNvGrpSpPr>
          <p:nvPr/>
        </p:nvGrpSpPr>
        <p:grpSpPr bwMode="auto">
          <a:xfrm>
            <a:off x="381000" y="2082800"/>
            <a:ext cx="1803400" cy="584200"/>
            <a:chOff x="152400" y="6708338"/>
            <a:chExt cx="1803599" cy="584776"/>
          </a:xfrm>
        </p:grpSpPr>
        <p:sp>
          <p:nvSpPr>
            <p:cNvPr id="27658" name="TextBox 18"/>
            <p:cNvSpPr txBox="1">
              <a:spLocks noChangeArrowheads="1"/>
            </p:cNvSpPr>
            <p:nvPr/>
          </p:nvSpPr>
          <p:spPr bwMode="auto">
            <a:xfrm>
              <a:off x="152400" y="6708338"/>
              <a:ext cx="180359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Remote controls</a:t>
              </a:r>
            </a:p>
            <a:p>
              <a:endParaRPr lang="en-US" sz="1600"/>
            </a:p>
          </p:txBody>
        </p: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533442" y="7048398"/>
              <a:ext cx="1295543" cy="159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8AFE1A-FC97-4499-B45E-8227EF1C6F45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23555" name="Picture 2" descr="C:\Documents and Settings\terranov\Desktop\ritiro\100510_Foto_Opera\Wall_detail.jpg"/>
          <p:cNvPicPr>
            <a:picLocks noChangeAspect="1" noChangeArrowheads="1"/>
          </p:cNvPicPr>
          <p:nvPr/>
        </p:nvPicPr>
        <p:blipFill>
          <a:blip r:embed="rId2"/>
          <a:srcRect l="11520"/>
          <a:stretch>
            <a:fillRect/>
          </a:stretch>
        </p:blipFill>
        <p:spPr bwMode="auto">
          <a:xfrm>
            <a:off x="76200" y="838200"/>
            <a:ext cx="45021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DSC000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838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4800600" y="4114800"/>
            <a:ext cx="41148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en-GB" sz="1600">
                <a:cs typeface="Times New Roman" pitchFamily="18" charset="0"/>
              </a:rPr>
              <a:t>&gt; 5 p.e. for a m.i.p. </a:t>
            </a:r>
          </a:p>
          <a:p>
            <a:pPr eaLnBrk="1" hangingPunct="1">
              <a:spcAft>
                <a:spcPts val="600"/>
              </a:spcAft>
            </a:pPr>
            <a:r>
              <a:rPr lang="en-GB" sz="1600">
                <a:cs typeface="Times New Roman" pitchFamily="18" charset="0"/>
              </a:rPr>
              <a:t>~ 99% detection efficiency </a:t>
            </a:r>
            <a:r>
              <a:rPr lang="en-GB" sz="1600">
                <a:cs typeface="Times New Roman" pitchFamily="18" charset="0"/>
                <a:sym typeface="Symbol" pitchFamily="18" charset="2"/>
              </a:rPr>
              <a:t> trigger</a:t>
            </a:r>
          </a:p>
          <a:p>
            <a:pPr>
              <a:spcAft>
                <a:spcPts val="600"/>
              </a:spcAft>
            </a:pPr>
            <a:r>
              <a:rPr lang="en-US" sz="1600"/>
              <a:t>position accuracy: ~8 mm </a:t>
            </a:r>
          </a:p>
          <a:p>
            <a:pPr>
              <a:spcAft>
                <a:spcPts val="600"/>
              </a:spcAft>
            </a:pPr>
            <a:r>
              <a:rPr lang="en-US" sz="1600"/>
              <a:t>angular accuracy: ~ 20 mrad</a:t>
            </a:r>
          </a:p>
        </p:txBody>
      </p:sp>
      <p:sp>
        <p:nvSpPr>
          <p:cNvPr id="2253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86868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SCINTILLATOR STRIPS TARGET TRACKER AND BRICK TRAYS</a:t>
            </a: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2151063" y="5602288"/>
            <a:ext cx="3905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mechanical structure: </a:t>
            </a:r>
          </a:p>
          <a:p>
            <a:r>
              <a:rPr lang="en-US" sz="1800"/>
              <a:t>brick trays: only 0.5% of target mass</a:t>
            </a:r>
          </a:p>
        </p:txBody>
      </p:sp>
      <p:sp>
        <p:nvSpPr>
          <p:cNvPr id="23560" name="Up Arrow 10"/>
          <p:cNvSpPr>
            <a:spLocks noChangeArrowheads="1"/>
          </p:cNvSpPr>
          <p:nvPr/>
        </p:nvSpPr>
        <p:spPr bwMode="auto">
          <a:xfrm>
            <a:off x="3733800" y="5302250"/>
            <a:ext cx="1524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4932040" y="1052736"/>
            <a:ext cx="3748088" cy="4197752"/>
            <a:chOff x="5406008" y="914400"/>
            <a:chExt cx="3748087" cy="4197752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06008" y="1346448"/>
              <a:ext cx="3748087" cy="376570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3" name="テキスト ボックス 83"/>
            <p:cNvSpPr txBox="1">
              <a:spLocks noChangeArrowheads="1"/>
            </p:cNvSpPr>
            <p:nvPr/>
          </p:nvSpPr>
          <p:spPr bwMode="auto">
            <a:xfrm>
              <a:off x="5715000" y="914400"/>
              <a:ext cx="3124199" cy="400050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altLang="ja-JP" sz="2000" dirty="0">
                  <a:solidFill>
                    <a:srgbClr val="000000"/>
                  </a:solidFill>
                  <a:latin typeface="Calibri" pitchFamily="34" charset="0"/>
                </a:rPr>
                <a:t>Hybrid target structure.</a:t>
              </a:r>
              <a:endParaRPr kumimoji="1" lang="ja-JP" altLang="en-US" sz="2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" name="テキスト ボックス 84"/>
            <p:cNvSpPr txBox="1">
              <a:spLocks noChangeArrowheads="1"/>
            </p:cNvSpPr>
            <p:nvPr/>
          </p:nvSpPr>
          <p:spPr bwMode="auto">
            <a:xfrm>
              <a:off x="6629400" y="396240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>
                  <a:latin typeface="Calibri" pitchFamily="34" charset="0"/>
                </a:rPr>
                <a:t>(CS)</a:t>
              </a:r>
              <a:endParaRPr kumimoji="1" lang="ja-JP" alt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46"/>
          <p:cNvGrpSpPr>
            <a:grpSpLocks/>
          </p:cNvGrpSpPr>
          <p:nvPr/>
        </p:nvGrpSpPr>
        <p:grpSpPr bwMode="auto">
          <a:xfrm>
            <a:off x="287338" y="1030288"/>
            <a:ext cx="4513262" cy="3084512"/>
            <a:chOff x="134938" y="209550"/>
            <a:chExt cx="4932362" cy="3385668"/>
          </a:xfrm>
        </p:grpSpPr>
        <p:pic>
          <p:nvPicPr>
            <p:cNvPr id="28714" name="Picture 5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1650" y="209550"/>
              <a:ext cx="4418013" cy="3367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8715" name="Line 56"/>
            <p:cNvSpPr>
              <a:spLocks noChangeShapeType="1"/>
            </p:cNvSpPr>
            <p:nvPr/>
          </p:nvSpPr>
          <p:spPr bwMode="auto">
            <a:xfrm flipV="1">
              <a:off x="2509838" y="2641600"/>
              <a:ext cx="1781175" cy="8413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8716" name="Text Box 57"/>
            <p:cNvSpPr txBox="1">
              <a:spLocks noChangeArrowheads="1"/>
            </p:cNvSpPr>
            <p:nvPr/>
          </p:nvSpPr>
          <p:spPr bwMode="auto">
            <a:xfrm>
              <a:off x="4241800" y="1617663"/>
              <a:ext cx="825500" cy="289952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10.2 cm</a:t>
              </a:r>
            </a:p>
          </p:txBody>
        </p:sp>
        <p:sp>
          <p:nvSpPr>
            <p:cNvPr id="28717" name="Text Box 58"/>
            <p:cNvSpPr txBox="1">
              <a:spLocks noChangeArrowheads="1"/>
            </p:cNvSpPr>
            <p:nvPr/>
          </p:nvSpPr>
          <p:spPr bwMode="auto">
            <a:xfrm>
              <a:off x="3327400" y="3122613"/>
              <a:ext cx="946150" cy="289952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12.5 cm</a:t>
              </a:r>
            </a:p>
          </p:txBody>
        </p:sp>
        <p:sp>
          <p:nvSpPr>
            <p:cNvPr id="28718" name="Text Box 59"/>
            <p:cNvSpPr txBox="1">
              <a:spLocks noChangeArrowheads="1"/>
            </p:cNvSpPr>
            <p:nvPr/>
          </p:nvSpPr>
          <p:spPr bwMode="auto">
            <a:xfrm>
              <a:off x="595313" y="2971801"/>
              <a:ext cx="836612" cy="623417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7.5 cm</a:t>
              </a:r>
            </a:p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10 X0</a:t>
              </a:r>
              <a:endParaRPr lang="en-GB" altLang="ja-JP" sz="1300" b="1">
                <a:solidFill>
                  <a:srgbClr val="000000"/>
                </a:solidFill>
                <a:latin typeface="Corbel" pitchFamily="34" charset="0"/>
                <a:ea typeface="ＭＳ ゴシック" pitchFamily="-108" charset="-128"/>
              </a:endParaRPr>
            </a:p>
          </p:txBody>
        </p:sp>
        <p:sp>
          <p:nvSpPr>
            <p:cNvPr id="28719" name="Line 60"/>
            <p:cNvSpPr>
              <a:spLocks noChangeShapeType="1"/>
            </p:cNvSpPr>
            <p:nvPr/>
          </p:nvSpPr>
          <p:spPr bwMode="auto">
            <a:xfrm>
              <a:off x="1333500" y="3036888"/>
              <a:ext cx="882650" cy="441325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8720" name="Line 61"/>
            <p:cNvSpPr>
              <a:spLocks noChangeShapeType="1"/>
            </p:cNvSpPr>
            <p:nvPr/>
          </p:nvSpPr>
          <p:spPr bwMode="auto">
            <a:xfrm flipV="1">
              <a:off x="4352925" y="598488"/>
              <a:ext cx="1588" cy="2024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8721" name="AutoShape 106"/>
            <p:cNvSpPr>
              <a:spLocks noChangeArrowheads="1"/>
            </p:cNvSpPr>
            <p:nvPr/>
          </p:nvSpPr>
          <p:spPr bwMode="auto">
            <a:xfrm rot="900000">
              <a:off x="134938" y="862013"/>
              <a:ext cx="931862" cy="523875"/>
            </a:xfrm>
            <a:prstGeom prst="rightArrow">
              <a:avLst>
                <a:gd name="adj1" fmla="val 47037"/>
                <a:gd name="adj2" fmla="val 30396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1639" tIns="40820" rIns="81639" bIns="40820" anchor="ctr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600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neutrino</a:t>
              </a:r>
            </a:p>
          </p:txBody>
        </p:sp>
      </p:grpSp>
      <p:sp>
        <p:nvSpPr>
          <p:cNvPr id="27652" name="Text Box 62"/>
          <p:cNvSpPr txBox="1">
            <a:spLocks noChangeArrowheads="1"/>
          </p:cNvSpPr>
          <p:nvPr/>
        </p:nvSpPr>
        <p:spPr bwMode="auto">
          <a:xfrm>
            <a:off x="5140325" y="4572000"/>
            <a:ext cx="3983038" cy="20621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altLang="ja-JP" sz="1800" dirty="0">
                <a:solidFill>
                  <a:schemeClr val="bg1"/>
                </a:solidFill>
                <a:latin typeface="Gill Sans" pitchFamily="-108" charset="0"/>
              </a:rPr>
              <a:t>The OPERA target consists of 150’000 ECC bricks.</a:t>
            </a: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latin typeface="Gill Sans" pitchFamily="-108" charset="0"/>
              </a:rPr>
              <a:t>Total 105’000 m</a:t>
            </a:r>
            <a:r>
              <a:rPr lang="en-US" sz="1800" baseline="30000" dirty="0">
                <a:latin typeface="Gill Sans" pitchFamily="-108" charset="0"/>
              </a:rPr>
              <a:t>2  </a:t>
            </a:r>
            <a:r>
              <a:rPr lang="en-US" sz="1800" dirty="0">
                <a:latin typeface="Gill Sans" pitchFamily="-108" charset="0"/>
              </a:rPr>
              <a:t>of lead surface</a:t>
            </a: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latin typeface="Gill Sans" pitchFamily="-108" charset="0"/>
              </a:rPr>
              <a:t>and 111’000 m</a:t>
            </a:r>
            <a:r>
              <a:rPr lang="en-US" sz="1800" baseline="30000" dirty="0">
                <a:latin typeface="Gill Sans" pitchFamily="-108" charset="0"/>
              </a:rPr>
              <a:t>2  </a:t>
            </a:r>
            <a:r>
              <a:rPr lang="en-US" sz="1800" dirty="0">
                <a:latin typeface="Gill Sans" pitchFamily="-108" charset="0"/>
              </a:rPr>
              <a:t>of film surface 	</a:t>
            </a: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latin typeface="Gill Sans" pitchFamily="-108" charset="0"/>
              </a:rPr>
              <a:t>(~ 8.9 million films)</a:t>
            </a:r>
          </a:p>
          <a:p>
            <a:pPr>
              <a:spcAft>
                <a:spcPts val="600"/>
              </a:spcAft>
              <a:defRPr/>
            </a:pPr>
            <a:r>
              <a:rPr lang="en-US" altLang="ja-JP" sz="1800" dirty="0">
                <a:solidFill>
                  <a:schemeClr val="bg1"/>
                </a:solidFill>
                <a:latin typeface="Gill Sans" pitchFamily="-108" charset="0"/>
              </a:rPr>
              <a:t>Total target mass: 1.25 </a:t>
            </a:r>
            <a:r>
              <a:rPr lang="en-US" altLang="ja-JP" sz="1800" dirty="0" err="1">
                <a:solidFill>
                  <a:schemeClr val="bg1"/>
                </a:solidFill>
                <a:latin typeface="Gill Sans" pitchFamily="-108" charset="0"/>
              </a:rPr>
              <a:t>kton</a:t>
            </a:r>
            <a:endParaRPr lang="en-US" altLang="ja-JP" sz="1800" dirty="0">
              <a:solidFill>
                <a:schemeClr val="bg1"/>
              </a:solidFill>
              <a:latin typeface="Gill Sans" pitchFamily="-108" charset="0"/>
            </a:endParaRPr>
          </a:p>
        </p:txBody>
      </p:sp>
      <p:grpSp>
        <p:nvGrpSpPr>
          <p:cNvPr id="28676" name="Group 49"/>
          <p:cNvGrpSpPr>
            <a:grpSpLocks/>
          </p:cNvGrpSpPr>
          <p:nvPr/>
        </p:nvGrpSpPr>
        <p:grpSpPr bwMode="auto">
          <a:xfrm>
            <a:off x="152400" y="4038600"/>
            <a:ext cx="4937125" cy="2838450"/>
            <a:chOff x="473075" y="3944104"/>
            <a:chExt cx="4937125" cy="2837696"/>
          </a:xfrm>
        </p:grpSpPr>
        <p:sp>
          <p:nvSpPr>
            <p:cNvPr id="28685" name="Rectangle 33"/>
            <p:cNvSpPr>
              <a:spLocks noChangeArrowheads="1"/>
            </p:cNvSpPr>
            <p:nvPr/>
          </p:nvSpPr>
          <p:spPr bwMode="auto">
            <a:xfrm>
              <a:off x="4559300" y="4451338"/>
              <a:ext cx="850900" cy="1703387"/>
            </a:xfrm>
            <a:prstGeom prst="rect">
              <a:avLst/>
            </a:prstGeom>
            <a:solidFill>
              <a:srgbClr val="808080"/>
            </a:solidFill>
            <a:ln w="9360">
              <a:noFill/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ja-JP" altLang="en-US">
                <a:latin typeface="Corbel" pitchFamily="34" charset="0"/>
                <a:ea typeface="ＭＳ ゴシック" pitchFamily="-108" charset="-128"/>
              </a:endParaRPr>
            </a:p>
          </p:txBody>
        </p:sp>
        <p:grpSp>
          <p:nvGrpSpPr>
            <p:cNvPr id="28686" name="Group 47"/>
            <p:cNvGrpSpPr>
              <a:grpSpLocks/>
            </p:cNvGrpSpPr>
            <p:nvPr/>
          </p:nvGrpSpPr>
          <p:grpSpPr bwMode="auto">
            <a:xfrm>
              <a:off x="473075" y="3944104"/>
              <a:ext cx="4327525" cy="2837696"/>
              <a:chOff x="457200" y="3657600"/>
              <a:chExt cx="4327525" cy="2837696"/>
            </a:xfrm>
          </p:grpSpPr>
          <p:sp>
            <p:nvSpPr>
              <p:cNvPr id="28687" name="Rectangle 20"/>
              <p:cNvSpPr>
                <a:spLocks noChangeArrowheads="1"/>
              </p:cNvSpPr>
              <p:nvPr/>
            </p:nvSpPr>
            <p:spPr bwMode="auto">
              <a:xfrm>
                <a:off x="468313" y="3856037"/>
                <a:ext cx="1703387" cy="2170113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255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88" name="Rectangle 25"/>
              <p:cNvSpPr>
                <a:spLocks noChangeArrowheads="1"/>
              </p:cNvSpPr>
              <p:nvPr/>
            </p:nvSpPr>
            <p:spPr bwMode="auto">
              <a:xfrm>
                <a:off x="3276600" y="4152900"/>
                <a:ext cx="84138" cy="17018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89" name="Rectangle 26"/>
              <p:cNvSpPr>
                <a:spLocks noChangeArrowheads="1"/>
              </p:cNvSpPr>
              <p:nvPr/>
            </p:nvSpPr>
            <p:spPr bwMode="auto">
              <a:xfrm>
                <a:off x="3019425" y="4152900"/>
                <a:ext cx="85725" cy="17018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90" name="Rectangle 30"/>
              <p:cNvSpPr>
                <a:spLocks noChangeArrowheads="1"/>
              </p:cNvSpPr>
              <p:nvPr/>
            </p:nvSpPr>
            <p:spPr bwMode="auto">
              <a:xfrm>
                <a:off x="4470400" y="4152900"/>
                <a:ext cx="84138" cy="17018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91" name="Rectangle 31"/>
              <p:cNvSpPr>
                <a:spLocks noChangeArrowheads="1"/>
              </p:cNvSpPr>
              <p:nvPr/>
            </p:nvSpPr>
            <p:spPr bwMode="auto">
              <a:xfrm>
                <a:off x="4213225" y="4152900"/>
                <a:ext cx="85725" cy="17018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92" name="Rectangle 34"/>
              <p:cNvSpPr>
                <a:spLocks noChangeArrowheads="1"/>
              </p:cNvSpPr>
              <p:nvPr/>
            </p:nvSpPr>
            <p:spPr bwMode="auto">
              <a:xfrm>
                <a:off x="2601913" y="4152900"/>
                <a:ext cx="423862" cy="1703387"/>
              </a:xfrm>
              <a:prstGeom prst="rect">
                <a:avLst/>
              </a:prstGeom>
              <a:solidFill>
                <a:srgbClr val="808080"/>
              </a:solidFill>
              <a:ln w="9360">
                <a:noFill/>
                <a:miter lim="800000"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 useBgFill="1">
            <p:nvSpPr>
              <p:cNvPr id="28693" name="AutoShape 35"/>
              <p:cNvSpPr>
                <a:spLocks noChangeArrowheads="1"/>
              </p:cNvSpPr>
              <p:nvPr/>
            </p:nvSpPr>
            <p:spPr bwMode="auto">
              <a:xfrm rot="5400000">
                <a:off x="1530350" y="4762500"/>
                <a:ext cx="2000250" cy="571500"/>
              </a:xfrm>
              <a:prstGeom prst="wave">
                <a:avLst>
                  <a:gd name="adj1" fmla="val 6481"/>
                  <a:gd name="adj2" fmla="val 0"/>
                </a:avLst>
              </a:prstGeom>
              <a:ln w="9525">
                <a:noFill/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94" name="Line 36"/>
              <p:cNvSpPr>
                <a:spLocks noChangeShapeType="1"/>
              </p:cNvSpPr>
              <p:nvPr/>
            </p:nvSpPr>
            <p:spPr bwMode="auto">
              <a:xfrm flipV="1">
                <a:off x="2003425" y="4165600"/>
                <a:ext cx="798513" cy="568325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695" name="Line 37"/>
              <p:cNvSpPr>
                <a:spLocks noChangeShapeType="1"/>
              </p:cNvSpPr>
              <p:nvPr/>
            </p:nvSpPr>
            <p:spPr bwMode="auto">
              <a:xfrm>
                <a:off x="2003425" y="5318125"/>
                <a:ext cx="762000" cy="544512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696" name="AutoShape 39"/>
              <p:cNvSpPr>
                <a:spLocks/>
              </p:cNvSpPr>
              <p:nvPr/>
            </p:nvSpPr>
            <p:spPr bwMode="auto">
              <a:xfrm rot="-5400000">
                <a:off x="1231107" y="5315743"/>
                <a:ext cx="152400" cy="1658937"/>
              </a:xfrm>
              <a:prstGeom prst="leftBrace">
                <a:avLst>
                  <a:gd name="adj1" fmla="val 90712"/>
                  <a:gd name="adj2" fmla="val 50801"/>
                </a:avLst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697" name="Text Box 40"/>
              <p:cNvSpPr txBox="1">
                <a:spLocks noChangeArrowheads="1"/>
              </p:cNvSpPr>
              <p:nvPr/>
            </p:nvSpPr>
            <p:spPr bwMode="auto">
              <a:xfrm>
                <a:off x="457200" y="6238875"/>
                <a:ext cx="3048000" cy="25642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101000"/>
                  </a:lnSpc>
                  <a:spcBef>
                    <a:spcPts val="56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GB" altLang="ja-JP" sz="1100">
                    <a:solidFill>
                      <a:srgbClr val="000000"/>
                    </a:solidFill>
                    <a:latin typeface="Verdana" pitchFamily="34" charset="0"/>
                    <a:ea typeface="ＭＳ ゴシック" pitchFamily="-108" charset="-128"/>
                  </a:rPr>
                  <a:t>57 OPERA films, 56 lead plates</a:t>
                </a:r>
              </a:p>
            </p:txBody>
          </p:sp>
          <p:sp>
            <p:nvSpPr>
              <p:cNvPr id="28698" name="Line 45"/>
              <p:cNvSpPr>
                <a:spLocks noChangeShapeType="1"/>
              </p:cNvSpPr>
              <p:nvPr/>
            </p:nvSpPr>
            <p:spPr bwMode="auto">
              <a:xfrm flipV="1">
                <a:off x="3025775" y="3757612"/>
                <a:ext cx="1588" cy="392113"/>
              </a:xfrm>
              <a:prstGeom prst="line">
                <a:avLst/>
              </a:prstGeom>
              <a:noFill/>
              <a:ln w="1908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699" name="Line 46"/>
              <p:cNvSpPr>
                <a:spLocks noChangeShapeType="1"/>
              </p:cNvSpPr>
              <p:nvPr/>
            </p:nvSpPr>
            <p:spPr bwMode="auto">
              <a:xfrm flipV="1">
                <a:off x="3367088" y="3757612"/>
                <a:ext cx="1587" cy="392113"/>
              </a:xfrm>
              <a:prstGeom prst="line">
                <a:avLst/>
              </a:prstGeom>
              <a:noFill/>
              <a:ln w="1908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0" name="Line 47"/>
              <p:cNvSpPr>
                <a:spLocks noChangeShapeType="1"/>
              </p:cNvSpPr>
              <p:nvPr/>
            </p:nvSpPr>
            <p:spPr bwMode="auto">
              <a:xfrm flipV="1">
                <a:off x="4217988" y="3895725"/>
                <a:ext cx="1587" cy="254000"/>
              </a:xfrm>
              <a:prstGeom prst="line">
                <a:avLst/>
              </a:prstGeom>
              <a:noFill/>
              <a:ln w="1908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1" name="Line 48"/>
              <p:cNvSpPr>
                <a:spLocks noChangeShapeType="1"/>
              </p:cNvSpPr>
              <p:nvPr/>
            </p:nvSpPr>
            <p:spPr bwMode="auto">
              <a:xfrm flipV="1">
                <a:off x="4559300" y="3895725"/>
                <a:ext cx="1588" cy="254000"/>
              </a:xfrm>
              <a:prstGeom prst="line">
                <a:avLst/>
              </a:prstGeom>
              <a:noFill/>
              <a:ln w="1908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2" name="Line 49"/>
              <p:cNvSpPr>
                <a:spLocks noChangeShapeType="1"/>
              </p:cNvSpPr>
              <p:nvPr/>
            </p:nvSpPr>
            <p:spPr bwMode="auto">
              <a:xfrm>
                <a:off x="3367088" y="4060825"/>
                <a:ext cx="850900" cy="158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3" name="Text Box 50"/>
              <p:cNvSpPr txBox="1">
                <a:spLocks noChangeArrowheads="1"/>
              </p:cNvSpPr>
              <p:nvPr/>
            </p:nvSpPr>
            <p:spPr bwMode="auto">
              <a:xfrm>
                <a:off x="3540125" y="3803650"/>
                <a:ext cx="638175" cy="21431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4000"/>
                  </a:lnSpc>
                  <a:spcBef>
                    <a:spcPts val="675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GB" altLang="ja-JP" sz="900">
                    <a:solidFill>
                      <a:srgbClr val="000000"/>
                    </a:solidFill>
                    <a:latin typeface="Verdana" pitchFamily="34" charset="0"/>
                    <a:ea typeface="ＭＳ ゴシック" pitchFamily="-108" charset="-128"/>
                  </a:rPr>
                  <a:t>1mm</a:t>
                </a:r>
              </a:p>
            </p:txBody>
          </p:sp>
          <p:sp>
            <p:nvSpPr>
              <p:cNvPr id="28704" name="Line 51"/>
              <p:cNvSpPr>
                <a:spLocks noChangeShapeType="1"/>
              </p:cNvSpPr>
              <p:nvPr/>
            </p:nvSpPr>
            <p:spPr bwMode="auto">
              <a:xfrm>
                <a:off x="4005263" y="3913187"/>
                <a:ext cx="212725" cy="15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5" name="Line 52"/>
              <p:cNvSpPr>
                <a:spLocks noChangeShapeType="1"/>
              </p:cNvSpPr>
              <p:nvPr/>
            </p:nvSpPr>
            <p:spPr bwMode="auto">
              <a:xfrm flipH="1">
                <a:off x="4554538" y="3913187"/>
                <a:ext cx="222250" cy="15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sp>
            <p:nvSpPr>
              <p:cNvPr id="28706" name="Text Box 53"/>
              <p:cNvSpPr txBox="1">
                <a:spLocks noChangeArrowheads="1"/>
              </p:cNvSpPr>
              <p:nvPr/>
            </p:nvSpPr>
            <p:spPr bwMode="auto">
              <a:xfrm>
                <a:off x="4144963" y="3657600"/>
                <a:ext cx="639762" cy="21431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4000"/>
                  </a:lnSpc>
                  <a:spcBef>
                    <a:spcPts val="56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GB" altLang="ja-JP" sz="900">
                    <a:solidFill>
                      <a:srgbClr val="000000"/>
                    </a:solidFill>
                    <a:latin typeface="Verdana" pitchFamily="34" charset="0"/>
                    <a:ea typeface="ＭＳ ゴシック" pitchFamily="-108" charset="-128"/>
                  </a:rPr>
                  <a:t>0.3mm</a:t>
                </a:r>
              </a:p>
            </p:txBody>
          </p:sp>
          <p:sp>
            <p:nvSpPr>
              <p:cNvPr id="28707" name="Oval 103"/>
              <p:cNvSpPr>
                <a:spLocks noChangeArrowheads="1"/>
              </p:cNvSpPr>
              <p:nvPr/>
            </p:nvSpPr>
            <p:spPr bwMode="auto">
              <a:xfrm>
                <a:off x="1876425" y="4705350"/>
                <a:ext cx="423863" cy="638175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08" name="Rectangle 24"/>
              <p:cNvSpPr>
                <a:spLocks noChangeArrowheads="1"/>
              </p:cNvSpPr>
              <p:nvPr/>
            </p:nvSpPr>
            <p:spPr bwMode="auto">
              <a:xfrm>
                <a:off x="3108325" y="4152900"/>
                <a:ext cx="187325" cy="1701800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09" name="Rectangle 24"/>
              <p:cNvSpPr>
                <a:spLocks noChangeArrowheads="1"/>
              </p:cNvSpPr>
              <p:nvPr/>
            </p:nvSpPr>
            <p:spPr bwMode="auto">
              <a:xfrm>
                <a:off x="4300538" y="4162425"/>
                <a:ext cx="187325" cy="1701800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10" name="Rectangle 27"/>
              <p:cNvSpPr>
                <a:spLocks noChangeArrowheads="1"/>
              </p:cNvSpPr>
              <p:nvPr/>
            </p:nvSpPr>
            <p:spPr bwMode="auto">
              <a:xfrm>
                <a:off x="3024188" y="4152900"/>
                <a:ext cx="339725" cy="170180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11" name="Rectangle 32"/>
              <p:cNvSpPr>
                <a:spLocks noChangeArrowheads="1"/>
              </p:cNvSpPr>
              <p:nvPr/>
            </p:nvSpPr>
            <p:spPr bwMode="auto">
              <a:xfrm>
                <a:off x="4217988" y="4152900"/>
                <a:ext cx="339725" cy="170180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12" name="Rectangle 22"/>
              <p:cNvSpPr>
                <a:spLocks noChangeArrowheads="1"/>
              </p:cNvSpPr>
              <p:nvPr/>
            </p:nvSpPr>
            <p:spPr bwMode="auto">
              <a:xfrm>
                <a:off x="3371850" y="4160837"/>
                <a:ext cx="852488" cy="1703388"/>
              </a:xfrm>
              <a:prstGeom prst="rect">
                <a:avLst/>
              </a:prstGeom>
              <a:solidFill>
                <a:srgbClr val="808080"/>
              </a:solidFill>
              <a:ln w="9360">
                <a:noFill/>
                <a:miter lim="800000"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ja-JP" altLang="en-US">
                  <a:latin typeface="Corbel" pitchFamily="34" charset="0"/>
                  <a:ea typeface="ＭＳ ゴシック" pitchFamily="-108" charset="-128"/>
                </a:endParaRPr>
              </a:p>
            </p:txBody>
          </p:sp>
          <p:sp>
            <p:nvSpPr>
              <p:cNvPr id="28713" name="Text Box 44"/>
              <p:cNvSpPr txBox="1">
                <a:spLocks noChangeArrowheads="1"/>
              </p:cNvSpPr>
              <p:nvPr/>
            </p:nvSpPr>
            <p:spPr bwMode="auto">
              <a:xfrm>
                <a:off x="3470275" y="4852987"/>
                <a:ext cx="1055688" cy="4905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4000"/>
                  </a:lnSpc>
                  <a:spcBef>
                    <a:spcPts val="56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GB" altLang="ja-JP" sz="1400">
                    <a:solidFill>
                      <a:srgbClr val="000000"/>
                    </a:solidFill>
                    <a:latin typeface="Verdana" pitchFamily="34" charset="0"/>
                    <a:ea typeface="ＭＳ ゴシック" pitchFamily="-108" charset="-128"/>
                  </a:rPr>
                  <a:t>Lead plate</a:t>
                </a:r>
              </a:p>
            </p:txBody>
          </p:sp>
        </p:grpSp>
      </p:grpSp>
      <p:sp>
        <p:nvSpPr>
          <p:cNvPr id="27655" name="TextBox 48"/>
          <p:cNvSpPr txBox="1">
            <a:spLocks noChangeArrowheads="1"/>
          </p:cNvSpPr>
          <p:nvPr/>
        </p:nvSpPr>
        <p:spPr bwMode="auto">
          <a:xfrm>
            <a:off x="198438" y="84138"/>
            <a:ext cx="4678362" cy="83026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heart of the experiment:</a:t>
            </a:r>
          </a:p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ECC TARGET BRICKS</a:t>
            </a:r>
          </a:p>
        </p:txBody>
      </p:sp>
      <p:sp>
        <p:nvSpPr>
          <p:cNvPr id="27657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FE18E-9F31-49DB-A2B1-193B452C3B6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8680" name="テキスト ボックス 84"/>
          <p:cNvSpPr txBox="1">
            <a:spLocks noChangeArrowheads="1"/>
          </p:cNvSpPr>
          <p:nvPr/>
        </p:nvSpPr>
        <p:spPr bwMode="auto">
          <a:xfrm>
            <a:off x="3200400" y="2438400"/>
            <a:ext cx="83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Calibri" pitchFamily="34" charset="0"/>
              </a:rPr>
              <a:t>(CS)</a:t>
            </a:r>
            <a:endParaRPr kumimoji="1" lang="ja-JP" alt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3" name="Espace réservé du pied de page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grpSp>
        <p:nvGrpSpPr>
          <p:cNvPr id="50" name="Group 24"/>
          <p:cNvGrpSpPr>
            <a:grpSpLocks/>
          </p:cNvGrpSpPr>
          <p:nvPr/>
        </p:nvGrpSpPr>
        <p:grpSpPr bwMode="auto">
          <a:xfrm>
            <a:off x="4873940" y="476672"/>
            <a:ext cx="4270060" cy="3393668"/>
            <a:chOff x="1206500" y="3429000"/>
            <a:chExt cx="4179888" cy="3394269"/>
          </a:xfrm>
        </p:grpSpPr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5"/>
            <a:srcRect t="16843"/>
            <a:stretch>
              <a:fillRect/>
            </a:stretch>
          </p:blipFill>
          <p:spPr bwMode="auto">
            <a:xfrm>
              <a:off x="1206500" y="3429000"/>
              <a:ext cx="4179888" cy="26336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2" name="Text Box 5"/>
            <p:cNvSpPr txBox="1">
              <a:spLocks noChangeArrowheads="1"/>
            </p:cNvSpPr>
            <p:nvPr/>
          </p:nvSpPr>
          <p:spPr bwMode="auto">
            <a:xfrm>
              <a:off x="1403350" y="5151437"/>
              <a:ext cx="1470025" cy="31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800">
                  <a:solidFill>
                    <a:srgbClr val="000000"/>
                  </a:solidFill>
                  <a:latin typeface="Calibri" pitchFamily="34" charset="0"/>
                </a:rPr>
                <a:t>20 μm</a:t>
              </a:r>
            </a:p>
          </p:txBody>
        </p:sp>
        <p:sp>
          <p:nvSpPr>
            <p:cNvPr id="54" name="Text Box 6"/>
            <p:cNvSpPr txBox="1">
              <a:spLocks noChangeArrowheads="1"/>
            </p:cNvSpPr>
            <p:nvPr/>
          </p:nvSpPr>
          <p:spPr bwMode="auto">
            <a:xfrm>
              <a:off x="1404347" y="3789104"/>
              <a:ext cx="1468437" cy="31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800" dirty="0" err="1">
                  <a:solidFill>
                    <a:srgbClr val="000000"/>
                  </a:solidFill>
                  <a:latin typeface="Calibri" pitchFamily="34" charset="0"/>
                </a:rPr>
                <a:t>mip</a:t>
              </a:r>
              <a:endParaRPr lang="en-GB" altLang="ja-JP" sz="1800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endParaRPr lang="en-GB" altLang="ja-JP" sz="18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V="1">
              <a:off x="1263373" y="4149208"/>
              <a:ext cx="979487" cy="428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56" name="Line 8"/>
            <p:cNvSpPr>
              <a:spLocks noChangeShapeType="1"/>
            </p:cNvSpPr>
            <p:nvPr/>
          </p:nvSpPr>
          <p:spPr bwMode="auto">
            <a:xfrm>
              <a:off x="3003550" y="5068887"/>
              <a:ext cx="490538" cy="32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57" name="Text Box 9"/>
            <p:cNvSpPr txBox="1">
              <a:spLocks noChangeArrowheads="1"/>
            </p:cNvSpPr>
            <p:nvPr/>
          </p:nvSpPr>
          <p:spPr bwMode="auto">
            <a:xfrm>
              <a:off x="2382838" y="4840287"/>
              <a:ext cx="1611312" cy="274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0820" rIns="81639" bIns="40820"/>
            <a:lstStyle/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>
                  <a:solidFill>
                    <a:srgbClr val="000000"/>
                  </a:solidFill>
                  <a:latin typeface="Calibri" pitchFamily="34" charset="0"/>
                </a:rPr>
                <a:t>electron </a:t>
              </a:r>
              <a:r>
                <a:rPr lang="ja-JP" altLang="en-GB" sz="1400">
                  <a:solidFill>
                    <a:srgbClr val="000000"/>
                  </a:solidFill>
                  <a:latin typeface="Calibri" pitchFamily="34" charset="0"/>
                </a:rPr>
                <a:t>～</a:t>
              </a:r>
              <a:r>
                <a:rPr lang="en-GB" altLang="ja-JP" sz="1400">
                  <a:solidFill>
                    <a:srgbClr val="000000"/>
                  </a:solidFill>
                  <a:latin typeface="Calibri" pitchFamily="34" charset="0"/>
                </a:rPr>
                <a:t>100 keV</a:t>
              </a:r>
            </a:p>
          </p:txBody>
        </p:sp>
        <p:sp>
          <p:nvSpPr>
            <p:cNvPr id="58" name="Line 10"/>
            <p:cNvSpPr>
              <a:spLocks noChangeShapeType="1"/>
            </p:cNvSpPr>
            <p:nvPr/>
          </p:nvSpPr>
          <p:spPr bwMode="auto">
            <a:xfrm flipV="1">
              <a:off x="3983038" y="4738687"/>
              <a:ext cx="979487" cy="1714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>
              <a:off x="1697037" y="5431193"/>
              <a:ext cx="979488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82945" tIns="41473" rIns="82945" bIns="41473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0" name="Text Box 17"/>
            <p:cNvSpPr txBox="1">
              <a:spLocks noChangeArrowheads="1"/>
            </p:cNvSpPr>
            <p:nvPr/>
          </p:nvSpPr>
          <p:spPr bwMode="auto">
            <a:xfrm>
              <a:off x="1514475" y="3468687"/>
              <a:ext cx="3590925" cy="39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945" tIns="41473" rIns="82945" bIns="4147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>
                  <a:solidFill>
                    <a:srgbClr val="0000CC"/>
                  </a:solidFill>
                  <a:latin typeface="Calibri" pitchFamily="34" charset="0"/>
                </a:rPr>
                <a:t>sensitivity</a:t>
              </a:r>
              <a:r>
                <a:rPr lang="ja-JP" altLang="en-US" sz="200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n-US" altLang="ja-JP" sz="2000">
                  <a:solidFill>
                    <a:srgbClr val="0000CC"/>
                  </a:solidFill>
                  <a:latin typeface="Calibri" pitchFamily="34" charset="0"/>
                </a:rPr>
                <a:t>15 grains/44 microns</a:t>
              </a:r>
            </a:p>
          </p:txBody>
        </p:sp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6">
              <a:lum contrast="40000"/>
            </a:blip>
            <a:srcRect l="19646" t="32443" r="-11594" b="16432"/>
            <a:stretch>
              <a:fillRect/>
            </a:stretch>
          </p:blipFill>
          <p:spPr bwMode="auto">
            <a:xfrm>
              <a:off x="1295400" y="5845346"/>
              <a:ext cx="3886200" cy="970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Box 35"/>
            <p:cNvSpPr txBox="1">
              <a:spLocks noChangeArrowheads="1"/>
            </p:cNvSpPr>
            <p:nvPr/>
          </p:nvSpPr>
          <p:spPr bwMode="auto">
            <a:xfrm>
              <a:off x="1897760" y="6453872"/>
              <a:ext cx="1462460" cy="369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high </a:t>
              </a:r>
              <a:r>
                <a:rPr lang="en-US" sz="900" dirty="0" err="1">
                  <a:solidFill>
                    <a:schemeClr val="bg1"/>
                  </a:solidFill>
                </a:rPr>
                <a:t>dE</a:t>
              </a:r>
              <a:r>
                <a:rPr lang="en-US" sz="900" dirty="0">
                  <a:solidFill>
                    <a:schemeClr val="bg1"/>
                  </a:solidFill>
                </a:rPr>
                <a:t>/</a:t>
              </a:r>
              <a:r>
                <a:rPr lang="en-US" sz="900" dirty="0" err="1">
                  <a:solidFill>
                    <a:schemeClr val="bg1"/>
                  </a:solidFill>
                </a:rPr>
                <a:t>dx</a:t>
              </a:r>
              <a:r>
                <a:rPr lang="en-US" sz="900" dirty="0">
                  <a:solidFill>
                    <a:schemeClr val="bg1"/>
                  </a:solidFill>
                </a:rPr>
                <a:t> tracks</a:t>
              </a:r>
            </a:p>
            <a:p>
              <a:r>
                <a:rPr lang="en-US" sz="900" dirty="0">
                  <a:solidFill>
                    <a:schemeClr val="bg1"/>
                  </a:solidFill>
                </a:rPr>
                <a:t>from nuclear evaporation</a:t>
              </a:r>
            </a:p>
          </p:txBody>
        </p:sp>
        <p:cxnSp>
          <p:nvCxnSpPr>
            <p:cNvPr id="63" name="Straight Arrow Connector 43"/>
            <p:cNvCxnSpPr/>
            <p:nvPr/>
          </p:nvCxnSpPr>
          <p:spPr>
            <a:xfrm>
              <a:off x="1474835" y="6165789"/>
              <a:ext cx="914400" cy="7621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6DB6F-12A3-46E5-93AD-00B47AF3866C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1066800" y="152400"/>
            <a:ext cx="73152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BRICK ASSEMBLY MACHINE (BAM)</a:t>
            </a:r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173038" y="723900"/>
            <a:ext cx="87630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en-GB" sz="1800" dirty="0">
                <a:cs typeface="Times New Roman" pitchFamily="18" charset="0"/>
              </a:rPr>
              <a:t>Major engineering infrastructure: automatic production of 150’000 bricks (2006-2008</a:t>
            </a:r>
            <a:r>
              <a:rPr lang="en-GB" sz="1800" dirty="0" smtClean="0">
                <a:cs typeface="Times New Roman" pitchFamily="18" charset="0"/>
              </a:rPr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GB" sz="1800" dirty="0" smtClean="0">
                <a:cs typeface="Times New Roman" pitchFamily="18" charset="0"/>
              </a:rPr>
              <a:t>~9x10</a:t>
            </a:r>
            <a:r>
              <a:rPr lang="en-GB" sz="1800" baseline="30000" dirty="0" smtClean="0">
                <a:cs typeface="Times New Roman" pitchFamily="18" charset="0"/>
              </a:rPr>
              <a:t>6 </a:t>
            </a:r>
            <a:r>
              <a:rPr lang="en-GB" sz="1800" dirty="0"/>
              <a:t>emulsion plates and </a:t>
            </a:r>
            <a:r>
              <a:rPr lang="en-GB" sz="1800" dirty="0" smtClean="0"/>
              <a:t>about 8.5</a:t>
            </a:r>
            <a:r>
              <a:rPr lang="en-GB" sz="1800" dirty="0" smtClean="0">
                <a:cs typeface="Times New Roman" pitchFamily="18" charset="0"/>
              </a:rPr>
              <a:t>x10</a:t>
            </a:r>
            <a:r>
              <a:rPr lang="en-GB" sz="1800" baseline="30000" dirty="0" smtClean="0">
                <a:cs typeface="Times New Roman" pitchFamily="18" charset="0"/>
              </a:rPr>
              <a:t>6</a:t>
            </a:r>
            <a:r>
              <a:rPr lang="en-GB" sz="1800" dirty="0" smtClean="0"/>
              <a:t> for lead plates at a rate of 1000 bricks/day</a:t>
            </a:r>
            <a:endParaRPr lang="en-GB" sz="1800" baseline="30000" dirty="0">
              <a:cs typeface="Times New Roman" pitchFamily="18" charset="0"/>
            </a:endParaRPr>
          </a:p>
        </p:txBody>
      </p:sp>
      <p:pic>
        <p:nvPicPr>
          <p:cNvPr id="61446" name="04-ciclo emul copy.MPG" descr="/Users/ereditat/Desktop/SpecialEvent100510/bam/04-ciclo emul copy.MPG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9512" y="2132856"/>
            <a:ext cx="5646374" cy="423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052" y="1484784"/>
            <a:ext cx="3091436" cy="224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 l="5093" t="2618" r="10185" b="7855"/>
          <a:stretch>
            <a:fillRect/>
          </a:stretch>
        </p:blipFill>
        <p:spPr bwMode="auto">
          <a:xfrm>
            <a:off x="6223892" y="3861048"/>
            <a:ext cx="26685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588224" y="5445224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it-IT" sz="1400" kern="1200" dirty="0">
                <a:solidFill>
                  <a:srgbClr val="000000"/>
                </a:solidFill>
                <a:latin typeface="Times New Roman" charset="0"/>
                <a:ea typeface="+mn-ea"/>
                <a:cs typeface="+mn-cs"/>
              </a:rPr>
              <a:t>Mar 07</a:t>
            </a: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100392" y="5085184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it-IT" sz="1400" kern="1200" dirty="0">
                <a:solidFill>
                  <a:srgbClr val="000000"/>
                </a:solidFill>
                <a:latin typeface="Times New Roman" charset="0"/>
                <a:ea typeface="+mn-ea"/>
                <a:cs typeface="+mn-cs"/>
              </a:rPr>
              <a:t>Jun 08</a:t>
            </a: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rot="10800000">
            <a:off x="8604448" y="4221088"/>
            <a:ext cx="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6804248" y="5661248"/>
            <a:ext cx="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660232" y="4060304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it-IT" sz="1400" dirty="0" smtClean="0">
                <a:solidFill>
                  <a:srgbClr val="000000"/>
                </a:solidFill>
                <a:latin typeface="Times New Roman" charset="0"/>
                <a:ea typeface="+mn-ea"/>
              </a:rPr>
              <a:t>#bricks</a:t>
            </a: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4" fill="hold"/>
                                        <p:tgtEl>
                                          <p:spTgt spid="61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9144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Changeable Sheet (CS) assembly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facility at LNGS underground</a:t>
            </a:r>
          </a:p>
        </p:txBody>
      </p:sp>
      <p:sp>
        <p:nvSpPr>
          <p:cNvPr id="34823" name="Content Placeholder 13"/>
          <p:cNvSpPr>
            <a:spLocks noGrp="1"/>
          </p:cNvSpPr>
          <p:nvPr>
            <p:ph idx="1"/>
          </p:nvPr>
        </p:nvSpPr>
        <p:spPr>
          <a:xfrm>
            <a:off x="5334000" y="825500"/>
            <a:ext cx="3810000" cy="1524000"/>
          </a:xfrm>
          <a:solidFill>
            <a:schemeClr val="tx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600" dirty="0" smtClean="0"/>
              <a:t>To pick up event related tracks.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600" dirty="0" smtClean="0"/>
              <a:t>On-site refreshing and doublet packing: very low background emulsion tracker.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600" dirty="0" smtClean="0"/>
              <a:t>160’000 CS produced in 2006-2008.</a:t>
            </a: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09701-D3C7-4541-A027-07F0633D7EFA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35845" name="Picture 5" descr="C:\Users\ariga\Desktop\OPERA WEEK\chamber.gif.png"/>
          <p:cNvPicPr>
            <a:picLocks noChangeAspect="1" noChangeArrowheads="1"/>
          </p:cNvPicPr>
          <p:nvPr/>
        </p:nvPicPr>
        <p:blipFill>
          <a:blip r:embed="rId2"/>
          <a:srcRect t="13300"/>
          <a:stretch>
            <a:fillRect/>
          </a:stretch>
        </p:blipFill>
        <p:spPr bwMode="auto">
          <a:xfrm>
            <a:off x="5410200" y="2362200"/>
            <a:ext cx="365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 descr="PackingMachines2"/>
          <p:cNvPicPr>
            <a:picLocks noChangeAspect="1" noChangeArrowheads="1"/>
          </p:cNvPicPr>
          <p:nvPr/>
        </p:nvPicPr>
        <p:blipFill>
          <a:blip r:embed="rId3"/>
          <a:srcRect r="22041"/>
          <a:stretch>
            <a:fillRect/>
          </a:stretch>
        </p:blipFill>
        <p:spPr bwMode="auto">
          <a:xfrm>
            <a:off x="533400" y="4267200"/>
            <a:ext cx="4375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9"/>
          <p:cNvSpPr txBox="1">
            <a:spLocks noChangeArrowheads="1"/>
          </p:cNvSpPr>
          <p:nvPr/>
        </p:nvSpPr>
        <p:spPr bwMode="auto">
          <a:xfrm>
            <a:off x="1295400" y="59436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Packing machines</a:t>
            </a:r>
          </a:p>
        </p:txBody>
      </p:sp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5562600" y="64008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Refreshing chambers</a:t>
            </a:r>
          </a:p>
        </p:txBody>
      </p:sp>
      <p:pic>
        <p:nvPicPr>
          <p:cNvPr id="35849" name="Picture 2" descr="C:\Users\ariga\Pictures\csdouble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057275"/>
            <a:ext cx="1963738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427288" y="1066800"/>
            <a:ext cx="3113087" cy="2895600"/>
            <a:chOff x="685800" y="4102184"/>
            <a:chExt cx="3025735" cy="2817189"/>
          </a:xfrm>
        </p:grpSpPr>
        <p:pic>
          <p:nvPicPr>
            <p:cNvPr id="14" name="Picture 5" descr="C:\Users\ariga\Desktop\Capture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3514" y="4131530"/>
              <a:ext cx="2624568" cy="236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tl" rotWithShape="0">
                <a:srgbClr val="808080">
                  <a:alpha val="70000"/>
                </a:srgbClr>
              </a:outerShdw>
            </a:effectLst>
          </p:spPr>
        </p:pic>
        <p:sp>
          <p:nvSpPr>
            <p:cNvPr id="35853" name="TextBox 14"/>
            <p:cNvSpPr txBox="1">
              <a:spLocks noChangeArrowheads="1"/>
            </p:cNvSpPr>
            <p:nvPr/>
          </p:nvSpPr>
          <p:spPr bwMode="auto">
            <a:xfrm>
              <a:off x="685800" y="5791200"/>
              <a:ext cx="2819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89620" y="4114800"/>
              <a:ext cx="3021915" cy="2804573"/>
              <a:chOff x="1056" y="624"/>
              <a:chExt cx="4207" cy="3603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1056" y="624"/>
                <a:ext cx="3648" cy="3072"/>
                <a:chOff x="1056" y="624"/>
                <a:chExt cx="3648" cy="3072"/>
              </a:xfrm>
            </p:grpSpPr>
            <p:sp>
              <p:nvSpPr>
                <p:cNvPr id="25" name="Line 6"/>
                <p:cNvSpPr>
                  <a:spLocks noChangeShapeType="1"/>
                </p:cNvSpPr>
                <p:nvPr/>
              </p:nvSpPr>
              <p:spPr bwMode="auto">
                <a:xfrm>
                  <a:off x="1055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26" name="Line 7"/>
                <p:cNvSpPr>
                  <a:spLocks noChangeShapeType="1"/>
                </p:cNvSpPr>
                <p:nvPr/>
              </p:nvSpPr>
              <p:spPr bwMode="auto">
                <a:xfrm>
                  <a:off x="1354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27" name="Line 8"/>
                <p:cNvSpPr>
                  <a:spLocks noChangeShapeType="1"/>
                </p:cNvSpPr>
                <p:nvPr/>
              </p:nvSpPr>
              <p:spPr bwMode="auto">
                <a:xfrm>
                  <a:off x="2587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28" name="Line 9"/>
                <p:cNvSpPr>
                  <a:spLocks noChangeShapeType="1"/>
                </p:cNvSpPr>
                <p:nvPr/>
              </p:nvSpPr>
              <p:spPr bwMode="auto">
                <a:xfrm>
                  <a:off x="2881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29" name="Line 10"/>
                <p:cNvSpPr>
                  <a:spLocks noChangeShapeType="1"/>
                </p:cNvSpPr>
                <p:nvPr/>
              </p:nvSpPr>
              <p:spPr bwMode="auto">
                <a:xfrm>
                  <a:off x="3169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30" name="Line 11"/>
                <p:cNvSpPr>
                  <a:spLocks noChangeShapeType="1"/>
                </p:cNvSpPr>
                <p:nvPr/>
              </p:nvSpPr>
              <p:spPr bwMode="auto">
                <a:xfrm>
                  <a:off x="4417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31" name="Line 12"/>
                <p:cNvSpPr>
                  <a:spLocks noChangeShapeType="1"/>
                </p:cNvSpPr>
                <p:nvPr/>
              </p:nvSpPr>
              <p:spPr bwMode="auto">
                <a:xfrm>
                  <a:off x="4705" y="624"/>
                  <a:ext cx="0" cy="30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  <a:ea typeface="ＭＳ Ｐゴシック" charset="-128"/>
                  </a:endParaRPr>
                </a:p>
              </p:txBody>
            </p:sp>
          </p:grpSp>
          <p:sp>
            <p:nvSpPr>
              <p:cNvPr id="21" name="Line 13"/>
              <p:cNvSpPr>
                <a:spLocks noChangeShapeType="1"/>
              </p:cNvSpPr>
              <p:nvPr/>
            </p:nvSpPr>
            <p:spPr bwMode="auto">
              <a:xfrm>
                <a:off x="1055" y="3792"/>
                <a:ext cx="36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 sz="1050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5859" name="Text Box 14"/>
              <p:cNvSpPr txBox="1">
                <a:spLocks noChangeArrowheads="1"/>
              </p:cNvSpPr>
              <p:nvPr/>
            </p:nvSpPr>
            <p:spPr bwMode="auto">
              <a:xfrm>
                <a:off x="2078" y="3888"/>
                <a:ext cx="1559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>
                <a:spAutoFit/>
              </a:bodyPr>
              <a:lstStyle/>
              <a:p>
                <a:r>
                  <a:rPr lang="en-US" altLang="ja-JP" sz="1100"/>
                  <a:t>600 microns</a:t>
                </a:r>
              </a:p>
            </p:txBody>
          </p:sp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4848" y="624"/>
                <a:ext cx="0" cy="30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 sz="1050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5861" name="Text Box 16"/>
              <p:cNvSpPr txBox="1">
                <a:spLocks noChangeArrowheads="1"/>
              </p:cNvSpPr>
              <p:nvPr/>
            </p:nvSpPr>
            <p:spPr bwMode="auto">
              <a:xfrm rot="-5400000">
                <a:off x="4541" y="1905"/>
                <a:ext cx="1078" cy="3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00794" tIns="50397" rIns="100794" bIns="50397">
                <a:spAutoFit/>
              </a:bodyPr>
              <a:lstStyle/>
              <a:p>
                <a:r>
                  <a:rPr lang="en-US" altLang="ja-JP" sz="1100"/>
                  <a:t>160micron</a:t>
                </a:r>
              </a:p>
            </p:txBody>
          </p:sp>
        </p:grpSp>
        <p:sp>
          <p:nvSpPr>
            <p:cNvPr id="35855" name="TextBox 16"/>
            <p:cNvSpPr txBox="1">
              <a:spLocks noChangeArrowheads="1"/>
            </p:cNvSpPr>
            <p:nvPr/>
          </p:nvSpPr>
          <p:spPr bwMode="auto">
            <a:xfrm>
              <a:off x="992297" y="4991885"/>
              <a:ext cx="1879807" cy="254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 muon track</a:t>
              </a:r>
            </a:p>
          </p:txBody>
        </p:sp>
        <p:sp>
          <p:nvSpPr>
            <p:cNvPr id="35856" name="TextBox 17"/>
            <p:cNvSpPr txBox="1">
              <a:spLocks noChangeArrowheads="1"/>
            </p:cNvSpPr>
            <p:nvPr/>
          </p:nvSpPr>
          <p:spPr bwMode="auto">
            <a:xfrm>
              <a:off x="865855" y="4102184"/>
              <a:ext cx="2125000" cy="568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Side view of a CS doublet</a:t>
              </a:r>
            </a:p>
          </p:txBody>
        </p:sp>
      </p:grp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The </a:t>
            </a:r>
            <a:r>
              <a:rPr lang="en-US" b="1" dirty="0" smtClean="0">
                <a:solidFill>
                  <a:schemeClr val="tx1"/>
                </a:solidFill>
              </a:rPr>
              <a:t>present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picture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70852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4000" b="1" dirty="0" smtClean="0">
                <a:latin typeface="Times New Roman"/>
                <a:ea typeface="Calibri"/>
                <a:cs typeface="Times New Roman"/>
              </a:rPr>
              <a:t>Neutrino oscillation experiments</a:t>
            </a:r>
            <a:endParaRPr lang="fr-FR" sz="1200" b="1" dirty="0">
              <a:ea typeface="Calibri"/>
              <a:cs typeface="Times New Roman"/>
            </a:endParaRPr>
          </a:p>
          <a:p>
            <a:pPr lvl="1">
              <a:lnSpc>
                <a:spcPct val="115000"/>
              </a:lnSpc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Natural neutrino sources:</a:t>
            </a:r>
            <a:endParaRPr lang="fr-FR" sz="800" b="1" dirty="0" smtClean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A70000"/>
                </a:solidFill>
                <a:latin typeface="CMSY10"/>
                <a:ea typeface="Calibri"/>
                <a:cs typeface="CMSY10"/>
              </a:rPr>
              <a:t>	•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solar neutrinos</a:t>
            </a:r>
            <a:endParaRPr lang="fr-FR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5A5A5A"/>
                </a:solidFill>
                <a:latin typeface="Arial"/>
                <a:ea typeface="Calibri"/>
                <a:cs typeface="Times New Roman"/>
              </a:rPr>
              <a:t>		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Homestake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, SAGE+GNO, Super-K, SNO,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and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Borexino</a:t>
            </a:r>
            <a:endParaRPr lang="fr-FR" sz="1200" dirty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A70000"/>
                </a:solidFill>
                <a:latin typeface="CMSY10"/>
                <a:ea typeface="Calibri"/>
                <a:cs typeface="CMSY10"/>
              </a:rPr>
              <a:t>	•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atmospheric neutrinos</a:t>
            </a:r>
            <a:endParaRPr lang="fr-FR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5A5A5A"/>
                </a:solidFill>
                <a:latin typeface="Arial"/>
                <a:ea typeface="Calibri"/>
                <a:cs typeface="Times New Roman"/>
              </a:rPr>
              <a:t>		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Super-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Kamiokande</a:t>
            </a:r>
            <a:endParaRPr lang="fr-FR" sz="1200" dirty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 lvl="1">
              <a:lnSpc>
                <a:spcPct val="115000"/>
              </a:lnSpc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Artificial neutrino sources:</a:t>
            </a:r>
            <a:endParaRPr lang="fr-FR" sz="800" b="1" dirty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A70000"/>
                </a:solidFill>
                <a:latin typeface="CMSY10"/>
                <a:ea typeface="Calibri"/>
                <a:cs typeface="CMSY10"/>
              </a:rPr>
              <a:t>	•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reactor neutrinos</a:t>
            </a:r>
            <a:endParaRPr lang="fr-FR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5A5A5A"/>
                </a:solidFill>
                <a:latin typeface="Arial"/>
                <a:ea typeface="Calibri"/>
                <a:cs typeface="Times New Roman"/>
              </a:rPr>
              <a:t>		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Chooz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 (1 km),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and </a:t>
            </a:r>
            <a:r>
              <a:rPr lang="en-US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KamLAND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(180 km)</a:t>
            </a:r>
            <a:endParaRPr lang="fr-FR" sz="1200" dirty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A70000"/>
                </a:solidFill>
                <a:latin typeface="CMSY10"/>
                <a:ea typeface="Calibri"/>
                <a:cs typeface="CMSY10"/>
              </a:rPr>
              <a:t>	•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long-baseline accelerator experiments</a:t>
            </a:r>
            <a:endParaRPr lang="fr-FR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2800" dirty="0" smtClean="0">
                <a:solidFill>
                  <a:srgbClr val="5A5A5A"/>
                </a:solidFill>
                <a:latin typeface="Arial"/>
                <a:ea typeface="Calibri"/>
                <a:cs typeface="Times New Roman"/>
              </a:rPr>
              <a:t>		</a:t>
            </a:r>
            <a:r>
              <a:rPr lang="fr-FR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K2K (250 </a:t>
            </a:r>
            <a:r>
              <a:rPr lang="fr-FR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km</a:t>
            </a:r>
            <a:r>
              <a:rPr lang="fr-FR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  <a:sym typeface="Symbol"/>
              </a:rPr>
              <a:t>  </a:t>
            </a:r>
            <a:r>
              <a:rPr lang="fr-FR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SK), NUMI (</a:t>
            </a:r>
            <a:r>
              <a:rPr lang="fr-FR" sz="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735 </a:t>
            </a:r>
            <a:r>
              <a:rPr lang="fr-FR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km</a:t>
            </a:r>
            <a:r>
              <a:rPr lang="fr-FR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  <a:sym typeface="Symbol"/>
              </a:rPr>
              <a:t></a:t>
            </a:r>
            <a:r>
              <a:rPr lang="fr-FR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MINOS</a:t>
            </a:r>
            <a:r>
              <a:rPr lang="fr-F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), and 		  	CNGS(730km</a:t>
            </a:r>
            <a:r>
              <a:rPr lang="fr-FR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  <a:sym typeface="Symbol"/>
              </a:rPr>
              <a:t></a:t>
            </a:r>
            <a:r>
              <a:rPr lang="fr-F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OPERA</a:t>
            </a:r>
            <a:r>
              <a:rPr lang="fr-FR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Calibri"/>
                <a:cs typeface="Times New Roman"/>
              </a:rPr>
              <a:t>)</a:t>
            </a:r>
            <a:endParaRPr lang="fr-FR" sz="1200" b="1" dirty="0">
              <a:solidFill>
                <a:schemeClr val="tx2">
                  <a:lumMod val="20000"/>
                  <a:lumOff val="80000"/>
                </a:schemeClr>
              </a:solidFill>
              <a:ea typeface="Calibri"/>
              <a:cs typeface="Times New Roman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9E926-C1AA-4B99-80F9-EF45D673BD4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107504" y="152400"/>
            <a:ext cx="8928992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BRICK MANIPULATOR SYSTEM (BMS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by LAPP/ Brick Positioning precision of 0.1 mm</a:t>
            </a:r>
          </a:p>
          <a:p>
            <a:pPr algn="ctr"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6" name="Picture 2" descr="C:\Documents and Settings\terranov\Desktop\ritiro\100510_Foto_Opera\BMS_VV_bri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600" y="1444352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8"/>
          <p:cNvSpPr txBox="1">
            <a:spLocks noChangeArrowheads="1"/>
          </p:cNvSpPr>
          <p:nvPr/>
        </p:nvSpPr>
        <p:spPr bwMode="auto">
          <a:xfrm>
            <a:off x="990600" y="4863231"/>
            <a:ext cx="74676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Extraction of “hit” bricks in parallel with CNGS data taking:</a:t>
            </a: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 initially used to fill the brick target (two twin devices at either detector sides)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 fully automatic extraction of 25 bricks/8 hour shift (neutrino interactions)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 ~90’000 bricks handled until 2009 for the extraction of ~7000 event bricks</a:t>
            </a:r>
            <a:endParaRPr lang="en-GB" sz="1600" dirty="0">
              <a:cs typeface="Times New Roman" pitchFamily="18" charset="0"/>
            </a:endParaRPr>
          </a:p>
        </p:txBody>
      </p:sp>
      <p:pic>
        <p:nvPicPr>
          <p:cNvPr id="33798" name="Picture 7" descr="Detector_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5302"/>
            <a:ext cx="458311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03848" y="980728"/>
            <a:ext cx="28083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it-IT" sz="14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+mn-ea"/>
                <a:cs typeface="+mn-cs"/>
              </a:rPr>
              <a:t>A total of 1.25kton target</a:t>
            </a:r>
            <a:endParaRPr lang="en-US" sz="14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コンテンツ プレースホルダ 2"/>
          <p:cNvSpPr>
            <a:spLocks noGrp="1"/>
          </p:cNvSpPr>
          <p:nvPr>
            <p:ph idx="1"/>
          </p:nvPr>
        </p:nvSpPr>
        <p:spPr>
          <a:xfrm>
            <a:off x="228600" y="4876800"/>
            <a:ext cx="8305800" cy="1752600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kumimoji="1" lang="en-US" altLang="ja-JP" sz="1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kumimoji="1" lang="en-US" altLang="ja-JP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Scanning effort/event: 	CHORUS 1x1 mm</a:t>
            </a:r>
            <a:r>
              <a:rPr kumimoji="1" lang="en-US" altLang="ja-JP" sz="1800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kumimoji="1" lang="en-US" altLang="ja-JP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			DONUT	   5x5 mm</a:t>
            </a:r>
            <a:r>
              <a:rPr kumimoji="1" lang="en-US" altLang="ja-JP" sz="1800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kumimoji="1" lang="en-US" altLang="ja-JP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kumimoji="1" lang="en-US" altLang="ja-JP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			</a:t>
            </a:r>
            <a:r>
              <a:rPr kumimoji="1" lang="en-US" altLang="ja-JP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OPERA  100x100 mm</a:t>
            </a:r>
            <a:r>
              <a:rPr kumimoji="1" lang="en-US" altLang="ja-JP" sz="1800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kumimoji="1" lang="en-US" altLang="ja-JP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 far, 640’000 cm</a:t>
            </a:r>
            <a:r>
              <a:rPr kumimoji="1" lang="en-US" altLang="ja-JP" sz="1800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 </a:t>
            </a:r>
            <a:r>
              <a:rPr kumimoji="1" lang="en-US" altLang="ja-JP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of CS surface have been scanned in OPERA</a:t>
            </a:r>
            <a:endParaRPr kumimoji="1" lang="ja-JP" altLang="en-US" sz="1800" b="1" baseline="300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89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21831-0AF3-457E-B021-0DEE35CF1B5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grpSp>
        <p:nvGrpSpPr>
          <p:cNvPr id="38916" name="グループ化 7"/>
          <p:cNvGrpSpPr>
            <a:grpSpLocks/>
          </p:cNvGrpSpPr>
          <p:nvPr/>
        </p:nvGrpSpPr>
        <p:grpSpPr bwMode="auto">
          <a:xfrm>
            <a:off x="762000" y="914400"/>
            <a:ext cx="4267200" cy="2362200"/>
            <a:chOff x="838200" y="1600200"/>
            <a:chExt cx="4267200" cy="2362200"/>
          </a:xfrm>
        </p:grpSpPr>
        <p:pic>
          <p:nvPicPr>
            <p:cNvPr id="38937" name="Picture 121"/>
            <p:cNvPicPr>
              <a:picLocks noChangeAspect="1" noChangeArrowheads="1"/>
            </p:cNvPicPr>
            <p:nvPr/>
          </p:nvPicPr>
          <p:blipFill>
            <a:blip r:embed="rId3"/>
            <a:srcRect l="22981" t="6210" r="29353" b="52254"/>
            <a:stretch>
              <a:fillRect/>
            </a:stretch>
          </p:blipFill>
          <p:spPr bwMode="auto">
            <a:xfrm>
              <a:off x="838200" y="1600200"/>
              <a:ext cx="4267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正方形/長方形 5"/>
            <p:cNvSpPr/>
            <p:nvPr/>
          </p:nvSpPr>
          <p:spPr>
            <a:xfrm>
              <a:off x="1955800" y="2551113"/>
              <a:ext cx="228600" cy="323850"/>
            </a:xfrm>
            <a:prstGeom prst="rect">
              <a:avLst/>
            </a:prstGeom>
            <a:solidFill>
              <a:srgbClr val="95C7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グループ化 11"/>
          <p:cNvGrpSpPr>
            <a:grpSpLocks/>
          </p:cNvGrpSpPr>
          <p:nvPr/>
        </p:nvGrpSpPr>
        <p:grpSpPr bwMode="auto">
          <a:xfrm>
            <a:off x="1897063" y="1503363"/>
            <a:ext cx="215900" cy="679450"/>
            <a:chOff x="1968674" y="2094978"/>
            <a:chExt cx="216000" cy="679948"/>
          </a:xfrm>
        </p:grpSpPr>
        <p:sp>
          <p:nvSpPr>
            <p:cNvPr id="5" name="正方形/長方形 4"/>
            <p:cNvSpPr/>
            <p:nvPr/>
          </p:nvSpPr>
          <p:spPr>
            <a:xfrm>
              <a:off x="1968674" y="2094978"/>
              <a:ext cx="216000" cy="324087"/>
            </a:xfrm>
            <a:prstGeom prst="rect">
              <a:avLst/>
            </a:prstGeom>
            <a:solidFill>
              <a:srgbClr val="F715E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968674" y="2450839"/>
              <a:ext cx="216000" cy="324087"/>
            </a:xfrm>
            <a:prstGeom prst="rect">
              <a:avLst/>
            </a:prstGeom>
            <a:solidFill>
              <a:srgbClr val="F715E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8918" name="グループ化 10"/>
          <p:cNvGrpSpPr>
            <a:grpSpLocks/>
          </p:cNvGrpSpPr>
          <p:nvPr/>
        </p:nvGrpSpPr>
        <p:grpSpPr bwMode="auto">
          <a:xfrm>
            <a:off x="6096000" y="152400"/>
            <a:ext cx="2819400" cy="2819400"/>
            <a:chOff x="6532139" y="1066800"/>
            <a:chExt cx="2611861" cy="262413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2139" y="1066800"/>
              <a:ext cx="2611861" cy="2624137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38934" name="テキスト ボックス 9"/>
            <p:cNvSpPr txBox="1">
              <a:spLocks noChangeArrowheads="1"/>
            </p:cNvSpPr>
            <p:nvPr/>
          </p:nvSpPr>
          <p:spPr bwMode="auto">
            <a:xfrm>
              <a:off x="7026275" y="3136903"/>
              <a:ext cx="1058862" cy="3685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>
                  <a:latin typeface="Calibri" pitchFamily="34" charset="0"/>
                </a:rPr>
                <a:t>         </a:t>
              </a:r>
              <a:r>
                <a:rPr kumimoji="1" lang="en-US" altLang="ja-JP" b="1">
                  <a:latin typeface="Calibri" pitchFamily="34" charset="0"/>
                </a:rPr>
                <a:t>CS</a:t>
              </a:r>
              <a:endParaRPr kumimoji="1" lang="ja-JP" altLang="en-US" b="1">
                <a:latin typeface="Calibri" pitchFamily="34" charset="0"/>
              </a:endParaRPr>
            </a:p>
          </p:txBody>
        </p:sp>
      </p:grpSp>
      <p:grpSp>
        <p:nvGrpSpPr>
          <p:cNvPr id="8" name="グループ化 25"/>
          <p:cNvGrpSpPr>
            <a:grpSpLocks/>
          </p:cNvGrpSpPr>
          <p:nvPr/>
        </p:nvGrpSpPr>
        <p:grpSpPr bwMode="auto">
          <a:xfrm>
            <a:off x="1893888" y="1279525"/>
            <a:ext cx="2581275" cy="1066800"/>
            <a:chOff x="1991525" y="1853852"/>
            <a:chExt cx="2580475" cy="1066800"/>
          </a:xfrm>
        </p:grpSpPr>
        <p:cxnSp>
          <p:nvCxnSpPr>
            <p:cNvPr id="14" name="直線コネクタ 13"/>
            <p:cNvCxnSpPr>
              <a:cxnSpLocks noChangeShapeType="1"/>
            </p:cNvCxnSpPr>
            <p:nvPr/>
          </p:nvCxnSpPr>
          <p:spPr bwMode="auto">
            <a:xfrm flipV="1">
              <a:off x="2077223" y="1853852"/>
              <a:ext cx="2494777" cy="6223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6" name="直線コネクタ 15"/>
            <p:cNvCxnSpPr>
              <a:cxnSpLocks noChangeShapeType="1"/>
            </p:cNvCxnSpPr>
            <p:nvPr/>
          </p:nvCxnSpPr>
          <p:spPr bwMode="auto">
            <a:xfrm flipV="1">
              <a:off x="2077223" y="2311052"/>
              <a:ext cx="2494777" cy="1651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" name="直線コネクタ 17"/>
            <p:cNvCxnSpPr>
              <a:cxnSpLocks noChangeShapeType="1"/>
            </p:cNvCxnSpPr>
            <p:nvPr/>
          </p:nvCxnSpPr>
          <p:spPr bwMode="auto">
            <a:xfrm>
              <a:off x="2077223" y="2476152"/>
              <a:ext cx="2494777" cy="1143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直線コネクタ 19"/>
            <p:cNvCxnSpPr>
              <a:cxnSpLocks noChangeShapeType="1"/>
            </p:cNvCxnSpPr>
            <p:nvPr/>
          </p:nvCxnSpPr>
          <p:spPr bwMode="auto">
            <a:xfrm>
              <a:off x="2077223" y="2476152"/>
              <a:ext cx="2494777" cy="4445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5" name="正方形/長方形 24"/>
            <p:cNvSpPr/>
            <p:nvPr/>
          </p:nvSpPr>
          <p:spPr>
            <a:xfrm>
              <a:off x="1991525" y="2438052"/>
              <a:ext cx="215833" cy="32385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グループ化 28"/>
          <p:cNvGrpSpPr>
            <a:grpSpLocks/>
          </p:cNvGrpSpPr>
          <p:nvPr/>
        </p:nvGrpSpPr>
        <p:grpSpPr bwMode="auto">
          <a:xfrm>
            <a:off x="1773238" y="1766888"/>
            <a:ext cx="2286000" cy="598487"/>
            <a:chOff x="1828800" y="2362200"/>
            <a:chExt cx="2286000" cy="598083"/>
          </a:xfrm>
        </p:grpSpPr>
        <p:sp>
          <p:nvSpPr>
            <p:cNvPr id="27" name="円/楕円 26"/>
            <p:cNvSpPr/>
            <p:nvPr/>
          </p:nvSpPr>
          <p:spPr>
            <a:xfrm>
              <a:off x="1828800" y="2362200"/>
              <a:ext cx="457200" cy="53304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テキスト ボックス 27"/>
            <p:cNvSpPr txBox="1">
              <a:spLocks noChangeArrowheads="1"/>
            </p:cNvSpPr>
            <p:nvPr/>
          </p:nvSpPr>
          <p:spPr bwMode="auto">
            <a:xfrm>
              <a:off x="2209800" y="2590646"/>
              <a:ext cx="1905000" cy="369637"/>
            </a:xfrm>
            <a:prstGeom prst="rect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altLang="ja-JP" sz="1800" dirty="0">
                  <a:solidFill>
                    <a:srgbClr val="FFFFFF"/>
                  </a:solidFill>
                  <a:latin typeface="Calibri" pitchFamily="34" charset="0"/>
                </a:rPr>
                <a:t>Develop this brick</a:t>
              </a:r>
              <a:endParaRPr kumimoji="1" lang="ja-JP" altLang="en-US" sz="18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7896" name="TextBox 22"/>
          <p:cNvSpPr txBox="1">
            <a:spLocks noChangeArrowheads="1"/>
          </p:cNvSpPr>
          <p:nvPr/>
        </p:nvSpPr>
        <p:spPr bwMode="auto">
          <a:xfrm>
            <a:off x="381000" y="152400"/>
            <a:ext cx="46482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BRICK VALIDATION BY THE CS</a:t>
            </a:r>
          </a:p>
        </p:txBody>
      </p:sp>
      <p:pic>
        <p:nvPicPr>
          <p:cNvPr id="38922" name="Picture 23" descr="dx_baseCompton_Merging_final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2766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Rectangle 28"/>
          <p:cNvSpPr>
            <a:spLocks noChangeArrowheads="1"/>
          </p:cNvSpPr>
          <p:nvPr/>
        </p:nvSpPr>
        <p:spPr bwMode="auto">
          <a:xfrm>
            <a:off x="609600" y="3592513"/>
            <a:ext cx="6022975" cy="3698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CS doublet alignment by Compton electrons: 2.5 microns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8924" name="Straight Arrow Connector 30"/>
          <p:cNvCxnSpPr>
            <a:cxnSpLocks noChangeShapeType="1"/>
          </p:cNvCxnSpPr>
          <p:nvPr/>
        </p:nvCxnSpPr>
        <p:spPr bwMode="auto">
          <a:xfrm>
            <a:off x="6553200" y="3962400"/>
            <a:ext cx="533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1" name="Espace réservé du pied de page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96356" cy="490518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it-IT" sz="3200" kern="1200" dirty="0" smtClean="0">
                <a:solidFill>
                  <a:schemeClr val="tx1"/>
                </a:solidFill>
              </a:rPr>
              <a:t>Event selection flowchart: Brick finding</a:t>
            </a:r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9" name="Espace réservé du tableau 8"/>
          <p:cNvGraphicFramePr>
            <a:graphicFrameLocks noGrp="1"/>
          </p:cNvGraphicFramePr>
          <p:nvPr>
            <p:ph type="tbl" idx="1"/>
          </p:nvPr>
        </p:nvGraphicFramePr>
        <p:xfrm>
          <a:off x="285720" y="857232"/>
          <a:ext cx="868680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000" smtClean="0"/>
              <a:t>A. Zghiche, LAPP le 2 juillet 2010</a:t>
            </a:r>
            <a:endParaRPr lang="en-GB" dirty="0"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4B3A1D1-CF04-4484-93F9-962077F5F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A4B3A1D1-CF04-4484-93F9-962077F5F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A4B3A1D1-CF04-4484-93F9-962077F5F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53CBCC-A99E-49FC-AAE8-E005F27D3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dgm id="{5753CBCC-A99E-49FC-AAE8-E005F27D3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graphicEl>
                                              <a:dgm id="{5753CBCC-A99E-49FC-AAE8-E005F27D3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B54F2B1-46ED-416B-845E-B67102122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dgm id="{7B54F2B1-46ED-416B-845E-B67102122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graphicEl>
                                              <a:dgm id="{7B54F2B1-46ED-416B-845E-B67102122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7B40CA6-9D46-4BDF-9044-3AA76DC5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dgm id="{37B40CA6-9D46-4BDF-9044-3AA76DC5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37B40CA6-9D46-4BDF-9044-3AA76DC52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B5DF53-0760-44A1-94C5-AB81F3FC6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95B5DF53-0760-44A1-94C5-AB81F3FC6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95B5DF53-0760-44A1-94C5-AB81F3FC6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ECB611B-9438-4DF7-A6CE-78D5E9954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0ECB611B-9438-4DF7-A6CE-78D5E9954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0ECB611B-9438-4DF7-A6CE-78D5E9954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641E735-CBF3-4461-B0EC-1FDFF7B65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7641E735-CBF3-4461-B0EC-1FDFF7B65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7641E735-CBF3-4461-B0EC-1FDFF7B65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CA91D80-3795-444C-8AEA-9EAB9CB5E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5CA91D80-3795-444C-8AEA-9EAB9CB5E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5CA91D80-3795-444C-8AEA-9EAB9CB5E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6DEACDA-A119-48BB-9426-C8636D89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36DEACDA-A119-48BB-9426-C8636D89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36DEACDA-A119-48BB-9426-C8636D89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753C4CB-DBD5-4F16-9D1B-A1D5610C01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7753C4CB-DBD5-4F16-9D1B-A1D5610C01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7753C4CB-DBD5-4F16-9D1B-A1D5610C01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0B5AEC-58A5-49F0-B790-D701502AA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graphicEl>
                                              <a:dgm id="{730B5AEC-58A5-49F0-B790-D701502AA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730B5AEC-58A5-49F0-B790-D701502AA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  <p:bldGraphic spid="9" grpId="1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DCFC2-6A09-4875-8AEF-B926E284991C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1066800" y="152400"/>
            <a:ext cx="73152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DEVELOPMENT FACILITY</a:t>
            </a:r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1752600" y="5646738"/>
            <a:ext cx="58674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>
                <a:cs typeface="Times New Roman" pitchFamily="18" charset="0"/>
              </a:rPr>
              <a:t> 6 automatic lines running in parallel, in dark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>
                <a:cs typeface="Times New Roman" pitchFamily="18" charset="0"/>
              </a:rPr>
              <a:t> maximum rate: 150 bricks/week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>
                <a:cs typeface="Times New Roman" pitchFamily="18" charset="0"/>
              </a:rPr>
              <a:t> additional facility underground for CS: max 300 CS/week</a:t>
            </a:r>
          </a:p>
        </p:txBody>
      </p:sp>
      <p:pic>
        <p:nvPicPr>
          <p:cNvPr id="34821" name="Picture 6" descr="Dev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763" y="762000"/>
            <a:ext cx="70564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Scanning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" y="563563"/>
            <a:ext cx="46926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33400"/>
            <a:ext cx="4240213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19"/>
          <p:cNvSpPr txBox="1">
            <a:spLocks noChangeArrowheads="1"/>
          </p:cNvSpPr>
          <p:nvPr/>
        </p:nvSpPr>
        <p:spPr bwMode="auto">
          <a:xfrm>
            <a:off x="8108950" y="696913"/>
            <a:ext cx="90011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ja-JP" sz="1800" b="1">
                <a:latin typeface="Calibri" pitchFamily="34" charset="0"/>
              </a:rPr>
              <a:t>Nagoya</a:t>
            </a:r>
          </a:p>
        </p:txBody>
      </p:sp>
      <p:sp>
        <p:nvSpPr>
          <p:cNvPr id="36869" name="Text Box 18"/>
          <p:cNvSpPr txBox="1">
            <a:spLocks noChangeArrowheads="1"/>
          </p:cNvSpPr>
          <p:nvPr/>
        </p:nvSpPr>
        <p:spPr bwMode="auto">
          <a:xfrm>
            <a:off x="142875" y="620713"/>
            <a:ext cx="135731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ja-JP" sz="1800" b="1">
                <a:latin typeface="Calibri" pitchFamily="34" charset="0"/>
              </a:rPr>
              <a:t>LNGS</a:t>
            </a:r>
          </a:p>
        </p:txBody>
      </p:sp>
      <p:grpSp>
        <p:nvGrpSpPr>
          <p:cNvPr id="36870" name="Group 10"/>
          <p:cNvGrpSpPr>
            <a:grpSpLocks/>
          </p:cNvGrpSpPr>
          <p:nvPr/>
        </p:nvGrpSpPr>
        <p:grpSpPr bwMode="auto">
          <a:xfrm>
            <a:off x="76200" y="4171950"/>
            <a:ext cx="3381375" cy="2533650"/>
            <a:chOff x="685800" y="4171950"/>
            <a:chExt cx="3381375" cy="2533650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" y="4171950"/>
              <a:ext cx="3381375" cy="2533650"/>
            </a:xfrm>
            <a:prstGeom prst="rect">
              <a:avLst/>
            </a:prstGeom>
            <a:noFill/>
            <a:ln w="91440">
              <a:noFill/>
              <a:miter lim="800000"/>
              <a:headEnd/>
              <a:tailEnd/>
            </a:ln>
            <a:effectLst>
              <a:outerShdw blurRad="63500" dist="103351" dir="2700000" algn="ctr" rotWithShape="0">
                <a:srgbClr val="000000">
                  <a:alpha val="50026"/>
                </a:srgbClr>
              </a:outerShdw>
            </a:effectLst>
          </p:spPr>
        </p:pic>
        <p:sp>
          <p:nvSpPr>
            <p:cNvPr id="36881" name="Text Box 18"/>
            <p:cNvSpPr txBox="1">
              <a:spLocks noChangeArrowheads="1"/>
            </p:cNvSpPr>
            <p:nvPr/>
          </p:nvSpPr>
          <p:spPr bwMode="auto">
            <a:xfrm>
              <a:off x="1214438" y="6276975"/>
              <a:ext cx="2214562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ja-JP" sz="1200" b="1">
                  <a:latin typeface="Calibri" pitchFamily="34" charset="0"/>
                </a:rPr>
                <a:t>European Scanning System</a:t>
              </a:r>
            </a:p>
          </p:txBody>
        </p:sp>
      </p:grpSp>
      <p:grpSp>
        <p:nvGrpSpPr>
          <p:cNvPr id="36871" name="Group 11"/>
          <p:cNvGrpSpPr>
            <a:grpSpLocks/>
          </p:cNvGrpSpPr>
          <p:nvPr/>
        </p:nvGrpSpPr>
        <p:grpSpPr bwMode="auto">
          <a:xfrm>
            <a:off x="5832475" y="4146550"/>
            <a:ext cx="3276600" cy="2601913"/>
            <a:chOff x="5222900" y="4146550"/>
            <a:chExt cx="3276600" cy="2601913"/>
          </a:xfrm>
        </p:grpSpPr>
        <p:pic>
          <p:nvPicPr>
            <p:cNvPr id="36878" name="Picture 5" descr="S-UT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22900" y="4146550"/>
              <a:ext cx="3276600" cy="260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9" name="Text Box 18"/>
            <p:cNvSpPr txBox="1">
              <a:spLocks noChangeArrowheads="1"/>
            </p:cNvSpPr>
            <p:nvPr/>
          </p:nvSpPr>
          <p:spPr bwMode="auto">
            <a:xfrm>
              <a:off x="5638825" y="6353175"/>
              <a:ext cx="2609875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ja-JP" sz="1200" b="1">
                  <a:latin typeface="Calibri" pitchFamily="34" charset="0"/>
                </a:rPr>
                <a:t>Super-UltraTrack Selector (Japan)</a:t>
              </a:r>
            </a:p>
          </p:txBody>
        </p:sp>
      </p:grpSp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1066800" y="76200"/>
            <a:ext cx="73152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CHANGEABLE  SHEET  SCANNING  STATIONS</a:t>
            </a:r>
          </a:p>
        </p:txBody>
      </p:sp>
      <p:sp>
        <p:nvSpPr>
          <p:cNvPr id="36875" name="TextBox 13"/>
          <p:cNvSpPr txBox="1">
            <a:spLocks noChangeArrowheads="1"/>
          </p:cNvSpPr>
          <p:nvPr/>
        </p:nvSpPr>
        <p:spPr bwMode="auto">
          <a:xfrm>
            <a:off x="3505200" y="4075113"/>
            <a:ext cx="23622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High speed automatic microscopes: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 ~ 200 cm</a:t>
            </a:r>
            <a:r>
              <a:rPr lang="en-US" sz="1400" baseline="30000">
                <a:solidFill>
                  <a:schemeClr val="bg1"/>
                </a:solidFill>
              </a:rPr>
              <a:t>2</a:t>
            </a:r>
            <a:r>
              <a:rPr lang="en-US" sz="1400">
                <a:solidFill>
                  <a:schemeClr val="bg1"/>
                </a:solidFill>
              </a:rPr>
              <a:t> emulsion film surface/hour/facility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Based on state of the art technologies:</a:t>
            </a:r>
          </a:p>
          <a:p>
            <a:endParaRPr lang="en-US" sz="1200">
              <a:solidFill>
                <a:schemeClr val="bg1"/>
              </a:solidFill>
            </a:endParaRPr>
          </a:p>
          <a:p>
            <a:r>
              <a:rPr lang="en-US" sz="1200">
                <a:solidFill>
                  <a:schemeClr val="bg1"/>
                </a:solidFill>
              </a:rPr>
              <a:t>precision mechanics, stepping motors,  CCD readout, pattern recognition, image analysis,…</a:t>
            </a:r>
          </a:p>
        </p:txBody>
      </p:sp>
      <p:sp>
        <p:nvSpPr>
          <p:cNvPr id="35851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39509-4450-469F-AE19-D83F18632BD7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54CCC2-1778-40B3-919A-A55606E29BB5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DETECTOR OPERATION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2819400" cy="12192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Typical </a:t>
            </a: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n</a:t>
            </a:r>
            <a:r>
              <a:rPr lang="en-US" sz="2400" baseline="-250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m</a:t>
            </a: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CC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 </a:t>
            </a:r>
            <a:b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and NC-like events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52400" y="2743200"/>
            <a:ext cx="3124200" cy="1371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1600" smtClean="0">
                <a:solidFill>
                  <a:schemeClr val="bg1"/>
                </a:solidFill>
              </a:rPr>
              <a:t>The measured ratio of NC-like/CC-like events after muon ID and event location is ~20%, as expected from simulations</a:t>
            </a:r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4E036-F6C9-405D-884C-4B3C39A2AF4F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41989" name="Picture 5" descr="brick_1094228_Event916400072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406775"/>
            <a:ext cx="57150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brick_1041510_Event9150054731_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57150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91" name="Group 10"/>
          <p:cNvGrpSpPr>
            <a:grpSpLocks/>
          </p:cNvGrpSpPr>
          <p:nvPr/>
        </p:nvGrpSpPr>
        <p:grpSpPr bwMode="auto">
          <a:xfrm>
            <a:off x="4953000" y="2971800"/>
            <a:ext cx="2667000" cy="338138"/>
            <a:chOff x="4953000" y="2971800"/>
            <a:chExt cx="2667000" cy="338554"/>
          </a:xfrm>
        </p:grpSpPr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4953000" y="3275386"/>
              <a:ext cx="2667000" cy="1589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1994" name="Rectangle 9"/>
            <p:cNvSpPr>
              <a:spLocks noChangeArrowheads="1"/>
            </p:cNvSpPr>
            <p:nvPr/>
          </p:nvSpPr>
          <p:spPr bwMode="auto">
            <a:xfrm>
              <a:off x="5912380" y="2971800"/>
              <a:ext cx="65234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20 m</a:t>
              </a:r>
            </a:p>
          </p:txBody>
        </p:sp>
      </p:grp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109538" y="76200"/>
            <a:ext cx="3624262" cy="8382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kumimoji="1" lang="en-US" altLang="ja-JP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PARALLEL ANALYSIS </a:t>
            </a:r>
            <a:br>
              <a:rPr kumimoji="1" lang="en-US" altLang="ja-JP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kumimoji="1" lang="en-US" altLang="ja-JP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OF BRICKS</a:t>
            </a:r>
            <a:endParaRPr kumimoji="1" lang="ja-JP" altLang="en-US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939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" y="1600200"/>
            <a:ext cx="4279776" cy="1143000"/>
          </a:xfrm>
        </p:spPr>
        <p:txBody>
          <a:bodyPr/>
          <a:lstStyle/>
          <a:p>
            <a:pPr>
              <a:buFontTx/>
              <a:buNone/>
            </a:pPr>
            <a:r>
              <a:rPr kumimoji="1" lang="en-US" altLang="ja-JP" sz="2000" dirty="0" smtClean="0">
                <a:cs typeface="HG明朝B"/>
              </a:rPr>
              <a:t>selected </a:t>
            </a:r>
            <a:r>
              <a:rPr lang="en-US" altLang="ja-JP" sz="2000" dirty="0" smtClean="0">
                <a:cs typeface="HG明朝B"/>
              </a:rPr>
              <a:t>brick</a:t>
            </a:r>
            <a:r>
              <a:rPr kumimoji="1" lang="en-US" altLang="ja-JP" sz="2000" dirty="0" smtClean="0">
                <a:cs typeface="HG明朝B"/>
              </a:rPr>
              <a:t>s sent </a:t>
            </a:r>
            <a:r>
              <a:rPr kumimoji="1" lang="en-US" altLang="ja-JP" sz="2000" dirty="0" smtClean="0">
                <a:cs typeface="HG明朝B"/>
              </a:rPr>
              <a:t>to scannin</a:t>
            </a:r>
            <a:r>
              <a:rPr lang="en-US" altLang="ja-JP" sz="2000" dirty="0" smtClean="0">
                <a:cs typeface="HG明朝B"/>
              </a:rPr>
              <a:t>g </a:t>
            </a:r>
            <a:r>
              <a:rPr lang="en-US" altLang="ja-JP" sz="2000" dirty="0" smtClean="0">
                <a:cs typeface="HG明朝B"/>
              </a:rPr>
              <a:t>labs (</a:t>
            </a:r>
            <a:r>
              <a:rPr lang="en-US" altLang="ja-JP" sz="2000" b="1" dirty="0" smtClean="0">
                <a:solidFill>
                  <a:srgbClr val="000090"/>
                </a:solidFill>
                <a:cs typeface="HG明朝B"/>
              </a:rPr>
              <a:t>presently 12</a:t>
            </a:r>
            <a:r>
              <a:rPr lang="en-US" altLang="ja-JP" sz="2000" dirty="0" smtClean="0">
                <a:cs typeface="HG明朝B"/>
              </a:rPr>
              <a:t>)</a:t>
            </a:r>
          </a:p>
        </p:txBody>
      </p:sp>
      <p:sp>
        <p:nvSpPr>
          <p:cNvPr id="38920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540A47-3B17-4091-B63D-CF685DC83FA8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9941" name="テキスト ボックス 27"/>
          <p:cNvSpPr txBox="1">
            <a:spLocks noChangeArrowheads="1"/>
          </p:cNvSpPr>
          <p:nvPr/>
        </p:nvSpPr>
        <p:spPr bwMode="auto">
          <a:xfrm>
            <a:off x="4953000" y="5162550"/>
            <a:ext cx="335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ja-JP" sz="2000" b="1">
                <a:solidFill>
                  <a:srgbClr val="000090"/>
                </a:solidFill>
                <a:latin typeface="Calibri" pitchFamily="34" charset="0"/>
              </a:rPr>
              <a:t>one of the brick scanning labs</a:t>
            </a:r>
            <a:endParaRPr kumimoji="1" lang="ja-JP" altLang="en-US" sz="2000" b="1">
              <a:solidFill>
                <a:srgbClr val="000090"/>
              </a:solidFill>
              <a:latin typeface="Calibri" pitchFamily="34" charset="0"/>
            </a:endParaRPr>
          </a:p>
        </p:txBody>
      </p:sp>
      <p:grpSp>
        <p:nvGrpSpPr>
          <p:cNvPr id="39942" name="Group 43"/>
          <p:cNvGrpSpPr>
            <a:grpSpLocks/>
          </p:cNvGrpSpPr>
          <p:nvPr/>
        </p:nvGrpSpPr>
        <p:grpSpPr bwMode="auto">
          <a:xfrm>
            <a:off x="3865563" y="-76200"/>
            <a:ext cx="5299075" cy="4029075"/>
            <a:chOff x="0" y="1295400"/>
            <a:chExt cx="5299075" cy="4029075"/>
          </a:xfrm>
        </p:grpSpPr>
        <p:pic>
          <p:nvPicPr>
            <p:cNvPr id="39945" name="Picture 3"/>
            <p:cNvPicPr>
              <a:picLocks noChangeAspect="1" noChangeArrowheads="1"/>
            </p:cNvPicPr>
            <p:nvPr/>
          </p:nvPicPr>
          <p:blipFill>
            <a:blip r:embed="rId3"/>
            <a:srcRect t="3484"/>
            <a:stretch>
              <a:fillRect/>
            </a:stretch>
          </p:blipFill>
          <p:spPr bwMode="auto">
            <a:xfrm>
              <a:off x="0" y="1366838"/>
              <a:ext cx="5287963" cy="395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Striped Right Arrow 9"/>
            <p:cNvSpPr/>
            <p:nvPr/>
          </p:nvSpPr>
          <p:spPr bwMode="auto">
            <a:xfrm rot="20655542">
              <a:off x="3121025" y="3305175"/>
              <a:ext cx="2178050" cy="360363"/>
            </a:xfrm>
            <a:prstGeom prst="stripedRightArrow">
              <a:avLst/>
            </a:prstGeom>
            <a:solidFill>
              <a:srgbClr val="FF9933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To Japan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3000375" y="3724275"/>
              <a:ext cx="1123950" cy="460375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 rot="16200000" flipH="1">
              <a:off x="3000375" y="3795712"/>
              <a:ext cx="571500" cy="428625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rot="16200000" flipH="1">
              <a:off x="2928937" y="3867150"/>
              <a:ext cx="500063" cy="214313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rot="16200000" flipV="1">
              <a:off x="2250281" y="2974181"/>
              <a:ext cx="857250" cy="642938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10800000" flipV="1">
              <a:off x="2714625" y="3725863"/>
              <a:ext cx="304800" cy="141287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52" name="TextBox 21"/>
            <p:cNvSpPr txBox="1">
              <a:spLocks noChangeArrowheads="1"/>
            </p:cNvSpPr>
            <p:nvPr/>
          </p:nvSpPr>
          <p:spPr bwMode="auto">
            <a:xfrm>
              <a:off x="2441575" y="1981200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Padova</a:t>
              </a:r>
              <a:endParaRPr lang="en-US" sz="900">
                <a:latin typeface="Calibri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16200000" flipV="1">
              <a:off x="2071688" y="2795587"/>
              <a:ext cx="1357312" cy="500063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 rot="5400000" flipH="1" flipV="1">
              <a:off x="2398713" y="2109787"/>
              <a:ext cx="2201862" cy="1001713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55" name="TextBox 26"/>
            <p:cNvSpPr txBox="1">
              <a:spLocks noChangeArrowheads="1"/>
            </p:cNvSpPr>
            <p:nvPr/>
          </p:nvSpPr>
          <p:spPr bwMode="auto">
            <a:xfrm>
              <a:off x="3786188" y="1295400"/>
              <a:ext cx="13192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To Dubna</a:t>
              </a:r>
            </a:p>
          </p:txBody>
        </p:sp>
        <p:cxnSp>
          <p:nvCxnSpPr>
            <p:cNvPr id="20" name="Straight Arrow Connector 18"/>
            <p:cNvCxnSpPr/>
            <p:nvPr/>
          </p:nvCxnSpPr>
          <p:spPr bwMode="auto">
            <a:xfrm rot="10800000">
              <a:off x="1009650" y="1731963"/>
              <a:ext cx="2014537" cy="2000250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 bwMode="auto">
            <a:xfrm>
              <a:off x="2687637" y="3505200"/>
              <a:ext cx="762000" cy="381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/>
                <a:t>LNGS</a:t>
              </a:r>
            </a:p>
          </p:txBody>
        </p:sp>
        <p:sp>
          <p:nvSpPr>
            <p:cNvPr id="23" name="円/楕円 22"/>
            <p:cNvSpPr>
              <a:spLocks noChangeArrowheads="1"/>
            </p:cNvSpPr>
            <p:nvPr/>
          </p:nvSpPr>
          <p:spPr bwMode="auto">
            <a:xfrm>
              <a:off x="933450" y="15906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29" name="円/楕円 28"/>
            <p:cNvSpPr>
              <a:spLocks noChangeArrowheads="1"/>
            </p:cNvSpPr>
            <p:nvPr/>
          </p:nvSpPr>
          <p:spPr bwMode="auto">
            <a:xfrm>
              <a:off x="2228850" y="26574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30" name="円/楕円 29"/>
            <p:cNvSpPr>
              <a:spLocks noChangeArrowheads="1"/>
            </p:cNvSpPr>
            <p:nvPr/>
          </p:nvSpPr>
          <p:spPr bwMode="auto">
            <a:xfrm>
              <a:off x="2381250" y="22002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31" name="円/楕円 30"/>
            <p:cNvSpPr>
              <a:spLocks noChangeArrowheads="1"/>
            </p:cNvSpPr>
            <p:nvPr/>
          </p:nvSpPr>
          <p:spPr bwMode="auto">
            <a:xfrm>
              <a:off x="2609850" y="38766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33" name="円/楕円 32"/>
            <p:cNvSpPr>
              <a:spLocks noChangeArrowheads="1"/>
            </p:cNvSpPr>
            <p:nvPr/>
          </p:nvSpPr>
          <p:spPr bwMode="auto">
            <a:xfrm>
              <a:off x="3219450" y="42957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35" name="円/楕円 34"/>
            <p:cNvSpPr>
              <a:spLocks noChangeArrowheads="1"/>
            </p:cNvSpPr>
            <p:nvPr/>
          </p:nvSpPr>
          <p:spPr bwMode="auto">
            <a:xfrm>
              <a:off x="3422650" y="43719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sp>
          <p:nvSpPr>
            <p:cNvPr id="36" name="円/楕円 35"/>
            <p:cNvSpPr>
              <a:spLocks noChangeArrowheads="1"/>
            </p:cNvSpPr>
            <p:nvPr/>
          </p:nvSpPr>
          <p:spPr bwMode="auto">
            <a:xfrm>
              <a:off x="4197350" y="4195763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3303587" y="3810000"/>
              <a:ext cx="1725613" cy="88900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66" name="Rectangle 31"/>
            <p:cNvSpPr>
              <a:spLocks noChangeArrowheads="1"/>
            </p:cNvSpPr>
            <p:nvPr/>
          </p:nvSpPr>
          <p:spPr bwMode="auto">
            <a:xfrm rot="183107">
              <a:off x="4022725" y="3610403"/>
              <a:ext cx="109855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To Ankara</a:t>
              </a:r>
            </a:p>
          </p:txBody>
        </p:sp>
        <p:sp>
          <p:nvSpPr>
            <p:cNvPr id="39967" name="TextBox 21"/>
            <p:cNvSpPr txBox="1">
              <a:spLocks noChangeArrowheads="1"/>
            </p:cNvSpPr>
            <p:nvPr/>
          </p:nvSpPr>
          <p:spPr bwMode="auto">
            <a:xfrm>
              <a:off x="1146175" y="1459468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Bern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68" name="TextBox 21"/>
            <p:cNvSpPr txBox="1">
              <a:spLocks noChangeArrowheads="1"/>
            </p:cNvSpPr>
            <p:nvPr/>
          </p:nvSpPr>
          <p:spPr bwMode="auto">
            <a:xfrm>
              <a:off x="1849450" y="2332572"/>
              <a:ext cx="1066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Bologna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69" name="TextBox 21"/>
            <p:cNvSpPr txBox="1">
              <a:spLocks noChangeArrowheads="1"/>
            </p:cNvSpPr>
            <p:nvPr/>
          </p:nvSpPr>
          <p:spPr bwMode="auto">
            <a:xfrm>
              <a:off x="2057400" y="3581400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Roma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70" name="TextBox 21"/>
            <p:cNvSpPr txBox="1">
              <a:spLocks noChangeArrowheads="1"/>
            </p:cNvSpPr>
            <p:nvPr/>
          </p:nvSpPr>
          <p:spPr bwMode="auto">
            <a:xfrm>
              <a:off x="2286000" y="3897868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LNF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71" name="TextBox 21"/>
            <p:cNvSpPr txBox="1">
              <a:spLocks noChangeArrowheads="1"/>
            </p:cNvSpPr>
            <p:nvPr/>
          </p:nvSpPr>
          <p:spPr bwMode="auto">
            <a:xfrm>
              <a:off x="2514600" y="4202668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Napoli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72" name="TextBox 21"/>
            <p:cNvSpPr txBox="1">
              <a:spLocks noChangeArrowheads="1"/>
            </p:cNvSpPr>
            <p:nvPr/>
          </p:nvSpPr>
          <p:spPr bwMode="auto">
            <a:xfrm>
              <a:off x="3051175" y="4431268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Salerno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39973" name="TextBox 21"/>
            <p:cNvSpPr txBox="1">
              <a:spLocks noChangeArrowheads="1"/>
            </p:cNvSpPr>
            <p:nvPr/>
          </p:nvSpPr>
          <p:spPr bwMode="auto">
            <a:xfrm>
              <a:off x="4270375" y="3962400"/>
              <a:ext cx="9112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Bari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43" name="円/楕円 22"/>
            <p:cNvSpPr>
              <a:spLocks noChangeArrowheads="1"/>
            </p:cNvSpPr>
            <p:nvPr/>
          </p:nvSpPr>
          <p:spPr bwMode="auto">
            <a:xfrm>
              <a:off x="2778125" y="3897313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Calibri" pitchFamily="-110" charset="0"/>
                <a:ea typeface="ＭＳ Ｐゴシック" pitchFamily="-110" charset="-128"/>
              </a:endParaRPr>
            </a:p>
          </p:txBody>
        </p:sp>
      </p:grpSp>
      <p:pic>
        <p:nvPicPr>
          <p:cNvPr id="39943" name="Picture 1" descr="L:\ariga\Pictures\IMG_03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Espace réservé du pied de page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タイトル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95325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Located </a:t>
            </a:r>
            <a:r>
              <a:rPr lang="en-US" altLang="ja-JP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neutrino interaction</a:t>
            </a:r>
            <a:endParaRPr kumimoji="1" lang="ja-JP" altLang="en-US" sz="32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94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77F19F-5D0B-4D06-AA68-02B08CEFAD1C}" type="slidenum">
              <a:rPr lang="en-US"/>
              <a:pPr>
                <a:defRPr/>
              </a:pPr>
              <a:t>28</a:t>
            </a:fld>
            <a:endParaRPr lang="en-US"/>
          </a:p>
        </p:txBody>
      </p:sp>
      <p:cxnSp>
        <p:nvCxnSpPr>
          <p:cNvPr id="6" name="直線矢印コネクタ 12"/>
          <p:cNvCxnSpPr/>
          <p:nvPr/>
        </p:nvCxnSpPr>
        <p:spPr>
          <a:xfrm rot="5400000">
            <a:off x="753269" y="4037806"/>
            <a:ext cx="1828800" cy="1588"/>
          </a:xfrm>
          <a:prstGeom prst="straightConnector1">
            <a:avLst/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テキスト ボックス 13"/>
          <p:cNvSpPr txBox="1">
            <a:spLocks noChangeArrowheads="1"/>
          </p:cNvSpPr>
          <p:nvPr/>
        </p:nvSpPr>
        <p:spPr bwMode="auto">
          <a:xfrm>
            <a:off x="1181100" y="379730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1400">
                <a:solidFill>
                  <a:schemeClr val="bg1"/>
                </a:solidFill>
              </a:rPr>
              <a:t>1 cm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827584" y="908720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Emulsions give 3D vector data, with micrometric precision of the </a:t>
            </a:r>
            <a:r>
              <a:rPr lang="en-US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vertexing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 accuracy</a:t>
            </a:r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.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</a:endParaRPr>
          </a:p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The frames correspond to the scanning area. Yellow short lines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sym typeface="Wingdings" pitchFamily="2" charset="2"/>
              </a:rPr>
              <a:t> measured tracks. </a:t>
            </a:r>
          </a:p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sym typeface="Wingdings" pitchFamily="2" charset="2"/>
              </a:rPr>
              <a:t>O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ther colored lines 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  <a:sym typeface="Wingdings" pitchFamily="2" charset="2"/>
              </a:rPr>
              <a:t>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 interpolation or extrapolation. 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pic>
        <p:nvPicPr>
          <p:cNvPr id="9" name="Image 8" descr="verte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2" y="1772816"/>
            <a:ext cx="6543675" cy="4133850"/>
          </a:xfrm>
          <a:prstGeom prst="rect">
            <a:avLst/>
          </a:prstGeom>
        </p:spPr>
      </p:pic>
      <p:pic>
        <p:nvPicPr>
          <p:cNvPr id="40963" name="Content Placeholder 3" descr="vs4.gif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309688" y="1804988"/>
            <a:ext cx="6524625" cy="41148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78F331-6577-4A3F-A1C4-2E0E556F6FDE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3287713" y="228600"/>
            <a:ext cx="2579687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Event statistics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012" name="TextBox 6"/>
          <p:cNvSpPr txBox="1">
            <a:spLocks noChangeArrowheads="1"/>
          </p:cNvSpPr>
          <p:nvPr/>
        </p:nvSpPr>
        <p:spPr bwMode="auto">
          <a:xfrm>
            <a:off x="304800" y="965200"/>
            <a:ext cx="8610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solidFill>
                <a:srgbClr val="FFFF00"/>
              </a:solidFill>
            </a:endParaRPr>
          </a:p>
          <a:p>
            <a:r>
              <a:rPr lang="en-US" sz="2000"/>
              <a:t>Brick tagging efficiency times vertex location efficiency:</a:t>
            </a:r>
            <a:r>
              <a:rPr lang="en-US" sz="2000">
                <a:solidFill>
                  <a:srgbClr val="FFFF00"/>
                </a:solidFill>
              </a:rPr>
              <a:t>	</a:t>
            </a:r>
            <a:r>
              <a:rPr lang="en-US" sz="2000">
                <a:solidFill>
                  <a:schemeClr val="bg1"/>
                </a:solidFill>
              </a:rPr>
              <a:t>~ 60%</a:t>
            </a:r>
          </a:p>
          <a:p>
            <a:endParaRPr lang="en-US" sz="2000">
              <a:solidFill>
                <a:srgbClr val="FFFF00"/>
              </a:solidFill>
            </a:endParaRPr>
          </a:p>
          <a:p>
            <a:endParaRPr lang="en-US" sz="2000">
              <a:solidFill>
                <a:srgbClr val="FFFF00"/>
              </a:solidFill>
            </a:endParaRPr>
          </a:p>
          <a:p>
            <a:r>
              <a:rPr lang="en-US" sz="2000"/>
              <a:t>Total found neutrino vertices:</a:t>
            </a:r>
            <a:r>
              <a:rPr lang="en-US" sz="2000">
                <a:solidFill>
                  <a:srgbClr val="FFFF00"/>
                </a:solidFill>
              </a:rPr>
              <a:t>				  </a:t>
            </a:r>
            <a:r>
              <a:rPr lang="en-US" sz="2000">
                <a:solidFill>
                  <a:srgbClr val="FFFFFF"/>
                </a:solidFill>
              </a:rPr>
              <a:t>1617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/>
              <a:t>Events for which “decay search” was completed:</a:t>
            </a:r>
            <a:r>
              <a:rPr lang="en-US" sz="2000">
                <a:solidFill>
                  <a:srgbClr val="FFFF00"/>
                </a:solidFill>
              </a:rPr>
              <a:t>	       </a:t>
            </a:r>
            <a:r>
              <a:rPr lang="en-US" sz="2800">
                <a:solidFill>
                  <a:srgbClr val="C00000"/>
                </a:solidFill>
              </a:rPr>
              <a:t>1088 (187 NC)</a:t>
            </a:r>
            <a:endParaRPr lang="en-US" sz="2000">
              <a:solidFill>
                <a:srgbClr val="C00000"/>
              </a:solidFill>
            </a:endParaRPr>
          </a:p>
          <a:p>
            <a:endParaRPr lang="en-US" sz="2000">
              <a:solidFill>
                <a:srgbClr val="FFFFFF"/>
              </a:solidFill>
            </a:endParaRPr>
          </a:p>
          <a:p>
            <a:r>
              <a:rPr lang="en-US" sz="2000">
                <a:solidFill>
                  <a:srgbClr val="C00000"/>
                </a:solidFill>
              </a:rPr>
              <a:t>This is ~35% of the total 2008-2009 run statistics, </a:t>
            </a:r>
          </a:p>
          <a:p>
            <a:r>
              <a:rPr lang="en-US" sz="2000">
                <a:solidFill>
                  <a:srgbClr val="C00000"/>
                </a:solidFill>
              </a:rPr>
              <a:t>corresponding to 1.85 x 10</a:t>
            </a:r>
            <a:r>
              <a:rPr lang="en-US" sz="2000" baseline="30000">
                <a:solidFill>
                  <a:srgbClr val="C00000"/>
                </a:solidFill>
              </a:rPr>
              <a:t>19</a:t>
            </a:r>
            <a:r>
              <a:rPr lang="en-US" sz="2000">
                <a:solidFill>
                  <a:srgbClr val="C00000"/>
                </a:solidFill>
              </a:rPr>
              <a:t> pot</a:t>
            </a:r>
          </a:p>
          <a:p>
            <a:endParaRPr lang="en-US" sz="2000">
              <a:solidFill>
                <a:srgbClr val="FF0000"/>
              </a:solidFill>
            </a:endParaRPr>
          </a:p>
          <a:p>
            <a:r>
              <a:rPr lang="en-US" sz="2000"/>
              <a:t>With the above statistics, and for </a:t>
            </a:r>
            <a:r>
              <a:rPr lang="en-US" sz="2000">
                <a:latin typeface="Symbol" pitchFamily="18" charset="2"/>
              </a:rPr>
              <a:t>D</a:t>
            </a:r>
            <a:r>
              <a:rPr lang="en-US" sz="2000"/>
              <a:t>m</a:t>
            </a:r>
            <a:r>
              <a:rPr lang="en-US" sz="2000" baseline="30000"/>
              <a:t>2</a:t>
            </a:r>
            <a:r>
              <a:rPr lang="en-US" sz="2000" baseline="-25000"/>
              <a:t>23</a:t>
            </a:r>
            <a:r>
              <a:rPr lang="en-US" sz="2000"/>
              <a:t> = 2.5 x10</a:t>
            </a:r>
            <a:r>
              <a:rPr lang="en-US" sz="2000" baseline="30000"/>
              <a:t>-3</a:t>
            </a:r>
            <a:r>
              <a:rPr lang="en-US" sz="2000"/>
              <a:t> eV</a:t>
            </a:r>
            <a:r>
              <a:rPr lang="en-US" sz="2000" baseline="30000"/>
              <a:t>2</a:t>
            </a:r>
            <a:r>
              <a:rPr lang="en-US" sz="2000"/>
              <a:t>  and full mixing, OPERA expects: </a:t>
            </a:r>
          </a:p>
          <a:p>
            <a:r>
              <a:rPr lang="en-US" sz="2000">
                <a:solidFill>
                  <a:srgbClr val="FFFF00"/>
                </a:solidFill>
              </a:rPr>
              <a:t>						</a:t>
            </a:r>
            <a:r>
              <a:rPr lang="en-US" sz="2000">
                <a:solidFill>
                  <a:srgbClr val="FFFFFF"/>
                </a:solidFill>
              </a:rPr>
              <a:t>       ~ 0.5 </a:t>
            </a:r>
            <a:r>
              <a:rPr lang="en-US" sz="200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lang="en-US" sz="2000">
                <a:solidFill>
                  <a:srgbClr val="FFFFFF"/>
                </a:solidFill>
              </a:rPr>
              <a:t> events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556792"/>
            <a:ext cx="77416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1043608" y="1484784"/>
            <a:ext cx="2143140" cy="2143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857628"/>
            <a:ext cx="8229600" cy="2268535"/>
          </a:xfrm>
        </p:spPr>
        <p:txBody>
          <a:bodyPr>
            <a:norm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3-flavour effects are suppressed because</a:t>
            </a:r>
          </a:p>
          <a:p>
            <a:pPr>
              <a:buNone/>
            </a:pPr>
            <a:r>
              <a:rPr lang="en-US" baseline="0" dirty="0" smtClean="0">
                <a:solidFill>
                  <a:srgbClr val="09952A"/>
                </a:solidFill>
                <a:latin typeface="CMMI12"/>
                <a:sym typeface="Symbol"/>
              </a:rPr>
              <a:t>			</a:t>
            </a:r>
            <a:r>
              <a:rPr lang="en-US" baseline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MMI12"/>
                <a:sym typeface="Symbol"/>
              </a:rPr>
              <a:t></a:t>
            </a:r>
            <a:r>
              <a:rPr lang="en-US" baseline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MMI12"/>
              </a:rPr>
              <a:t>m</a:t>
            </a:r>
            <a:r>
              <a:rPr lang="en-US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MMI12"/>
              </a:rPr>
              <a:t>2</a:t>
            </a:r>
            <a:r>
              <a:rPr lang="en-US" sz="1800" baseline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MR8"/>
              </a:rPr>
              <a:t>21 </a:t>
            </a:r>
            <a:r>
              <a:rPr lang="en-US" baseline="0" dirty="0" smtClean="0">
                <a:latin typeface="CMSY10"/>
              </a:rPr>
              <a:t>≪ |</a:t>
            </a:r>
            <a:r>
              <a:rPr lang="en-US" baseline="0" dirty="0" smtClean="0">
                <a:latin typeface="CMMI12"/>
                <a:sym typeface="Symbol"/>
              </a:rPr>
              <a:t></a:t>
            </a:r>
            <a:r>
              <a:rPr lang="en-US" baseline="0" dirty="0" smtClean="0">
                <a:latin typeface="CMMI12"/>
              </a:rPr>
              <a:t>m</a:t>
            </a:r>
            <a:r>
              <a:rPr lang="en-US" baseline="30000" dirty="0" smtClean="0">
                <a:latin typeface="CMMI12"/>
              </a:rPr>
              <a:t>2</a:t>
            </a:r>
            <a:r>
              <a:rPr lang="en-US" sz="1800" baseline="0" dirty="0" smtClean="0">
                <a:latin typeface="CMR8"/>
              </a:rPr>
              <a:t>31</a:t>
            </a:r>
            <a:r>
              <a:rPr lang="en-US" baseline="0" dirty="0" smtClean="0">
                <a:latin typeface="CMSY10"/>
              </a:rPr>
              <a:t>|~ |</a:t>
            </a:r>
            <a:r>
              <a:rPr lang="en-US" baseline="0" dirty="0" smtClean="0">
                <a:latin typeface="CMMI12"/>
                <a:sym typeface="Symbol"/>
              </a:rPr>
              <a:t></a:t>
            </a:r>
            <a:r>
              <a:rPr lang="en-US" baseline="0" dirty="0" smtClean="0">
                <a:latin typeface="CMMI12"/>
              </a:rPr>
              <a:t>m</a:t>
            </a:r>
            <a:r>
              <a:rPr lang="en-US" baseline="30000" dirty="0" smtClean="0">
                <a:latin typeface="CMMI12"/>
              </a:rPr>
              <a:t>2</a:t>
            </a:r>
            <a:r>
              <a:rPr lang="en-US" sz="1800" dirty="0" smtClean="0">
                <a:latin typeface="CMR8"/>
              </a:rPr>
              <a:t>23</a:t>
            </a:r>
            <a:r>
              <a:rPr lang="en-US" baseline="0" dirty="0" smtClean="0">
                <a:latin typeface="CMSY10"/>
              </a:rPr>
              <a:t>| </a:t>
            </a: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3100" dirty="0" smtClean="0">
                <a:latin typeface="CMMI12"/>
                <a:sym typeface="Symbol"/>
              </a:rPr>
              <a:t></a:t>
            </a:r>
            <a:r>
              <a:rPr lang="en-US" sz="1800" baseline="0" dirty="0" smtClean="0">
                <a:latin typeface="CMR8"/>
              </a:rPr>
              <a:t>13 </a:t>
            </a:r>
            <a:r>
              <a:rPr lang="en-US" baseline="0" dirty="0" smtClean="0">
                <a:latin typeface="CMSY10"/>
              </a:rPr>
              <a:t>≪ </a:t>
            </a:r>
            <a:r>
              <a:rPr lang="en-US" baseline="0" dirty="0" smtClean="0">
                <a:latin typeface="CMR12"/>
              </a:rPr>
              <a:t>1</a:t>
            </a:r>
          </a:p>
          <a:p>
            <a:r>
              <a:rPr lang="en-US" baseline="0" dirty="0" smtClean="0">
                <a:solidFill>
                  <a:srgbClr val="000000"/>
                </a:solidFill>
                <a:latin typeface="CMSY10"/>
              </a:rPr>
              <a:t>⇒ </a:t>
            </a: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dominant oscillations are well described by effective two-</a:t>
            </a:r>
            <a:r>
              <a:rPr lang="en-US" baseline="0" dirty="0" err="1" smtClean="0">
                <a:solidFill>
                  <a:srgbClr val="000000"/>
                </a:solidFill>
                <a:latin typeface="Arial"/>
              </a:rPr>
              <a:t>flavour</a:t>
            </a:r>
            <a:r>
              <a:rPr lang="en-US" baseline="0" dirty="0" smtClean="0">
                <a:solidFill>
                  <a:srgbClr val="000000"/>
                </a:solidFill>
                <a:latin typeface="Arial"/>
              </a:rPr>
              <a:t> oscillations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b="2598"/>
          <a:stretch>
            <a:fillRect/>
          </a:stretch>
        </p:blipFill>
        <p:spPr bwMode="auto">
          <a:xfrm>
            <a:off x="3059832" y="1484784"/>
            <a:ext cx="6250457" cy="480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395536" y="4005064"/>
            <a:ext cx="407196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0066FF"/>
              </a:buClr>
              <a:buFont typeface="Monotype Sorts" pitchFamily="2" charset="2"/>
              <a:buChar char="u"/>
            </a:pPr>
            <a:r>
              <a:rPr kumimoji="1" lang="en-US" sz="1800" b="0" dirty="0">
                <a:solidFill>
                  <a:srgbClr val="000000"/>
                </a:solidFill>
                <a:latin typeface="+mj-lt"/>
              </a:rPr>
              <a:t>SK (1998): atmospheric neutrino anomaly interpretable as </a:t>
            </a:r>
            <a:r>
              <a:rPr kumimoji="1" lang="en-US" sz="1800" b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kumimoji="1" lang="it-IT" sz="1800" b="0" baseline="-2500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1" lang="it-IT" sz="1800" b="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kumimoji="1" lang="it-IT" sz="1800" b="0" dirty="0">
                <a:solidFill>
                  <a:srgbClr val="000000"/>
                </a:solidFill>
                <a:latin typeface="Garamond" charset="0"/>
                <a:sym typeface="Wingdings 3" charset="2"/>
              </a:rPr>
              <a:t></a:t>
            </a:r>
            <a:r>
              <a:rPr kumimoji="1" lang="it-IT" sz="1800" b="0" dirty="0">
                <a:solidFill>
                  <a:srgbClr val="000000"/>
                </a:solidFill>
                <a:latin typeface="Garamond" charset="0"/>
              </a:rPr>
              <a:t> </a:t>
            </a:r>
            <a:r>
              <a:rPr kumimoji="1" lang="en-US" sz="1800" b="0" dirty="0" err="1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kumimoji="1" lang="en-US" sz="1800" b="0" baseline="-25000" dirty="0" err="1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kumimoji="1" lang="de-DE" sz="1800" b="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kumimoji="1" lang="de-DE" sz="1800" b="0" dirty="0" err="1">
                <a:solidFill>
                  <a:srgbClr val="000000"/>
                </a:solidFill>
              </a:rPr>
              <a:t>oscillation</a:t>
            </a:r>
            <a:r>
              <a:rPr kumimoji="1" lang="de-DE" sz="1800" b="0" dirty="0">
                <a:solidFill>
                  <a:schemeClr val="bg2"/>
                </a:solidFill>
              </a:rPr>
              <a:t> </a:t>
            </a:r>
            <a:endParaRPr kumimoji="1" lang="en-US" sz="1800" b="0" dirty="0">
              <a:solidFill>
                <a:schemeClr val="bg2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0066FF"/>
              </a:buClr>
              <a:buFont typeface="Monotype Sorts" pitchFamily="2" charset="2"/>
              <a:buChar char="u"/>
            </a:pPr>
            <a:r>
              <a:rPr kumimoji="1" lang="en-US" sz="1800" b="0" dirty="0">
                <a:solidFill>
                  <a:srgbClr val="000000"/>
                </a:solidFill>
                <a:latin typeface="+mj-lt"/>
              </a:rPr>
              <a:t>CHOOZ: no </a:t>
            </a:r>
            <a:r>
              <a:rPr kumimoji="1" lang="en-US" sz="1800" b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kumimoji="1" lang="it-IT" sz="1800" b="0" baseline="-2500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1" lang="it-IT" sz="1800" b="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kumimoji="1" lang="el-GR" sz="1800" b="0" dirty="0">
                <a:solidFill>
                  <a:srgbClr val="000000"/>
                </a:solidFill>
                <a:latin typeface="Garamond" charset="0"/>
              </a:rPr>
              <a:t>→</a:t>
            </a:r>
            <a:r>
              <a:rPr kumimoji="1" lang="it-IT" sz="1800" b="0" dirty="0">
                <a:solidFill>
                  <a:srgbClr val="000000"/>
                </a:solidFill>
                <a:latin typeface="Garamond" charset="0"/>
              </a:rPr>
              <a:t> </a:t>
            </a:r>
            <a:r>
              <a:rPr kumimoji="1" lang="en-US" sz="1800" b="0" dirty="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kumimoji="1" lang="de-DE" sz="1800" b="0" baseline="-25000" dirty="0" smtClean="0">
                <a:solidFill>
                  <a:srgbClr val="000000"/>
                </a:solidFill>
                <a:latin typeface="+mj-lt"/>
              </a:rPr>
              <a:t>e</a:t>
            </a:r>
            <a:r>
              <a:rPr kumimoji="1" lang="de-DE" sz="1800" b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kumimoji="1" lang="de-DE" sz="1800" b="0" dirty="0" err="1">
                <a:solidFill>
                  <a:srgbClr val="000000"/>
                </a:solidFill>
                <a:latin typeface="+mj-lt"/>
              </a:rPr>
              <a:t>oscillation</a:t>
            </a:r>
            <a:endParaRPr kumimoji="1" lang="de-DE" sz="1800" b="0" dirty="0">
              <a:solidFill>
                <a:srgbClr val="000000"/>
              </a:solidFill>
              <a:latin typeface="+mj-lt"/>
            </a:endParaRPr>
          </a:p>
          <a:p>
            <a:pPr marL="342900" indent="-342900" algn="l">
              <a:spcBef>
                <a:spcPct val="20000"/>
              </a:spcBef>
              <a:buClr>
                <a:srgbClr val="0066FF"/>
              </a:buClr>
              <a:buFont typeface="Monotype Sorts" pitchFamily="2" charset="2"/>
              <a:buChar char="u"/>
            </a:pPr>
            <a:r>
              <a:rPr kumimoji="1" lang="en-GB" sz="1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SK</a:t>
            </a:r>
            <a:r>
              <a:rPr kumimoji="1" lang="en-GB" sz="1800" b="0" dirty="0">
                <a:solidFill>
                  <a:srgbClr val="0066FF"/>
                </a:solidFill>
                <a:latin typeface="+mj-lt"/>
              </a:rPr>
              <a:t> </a:t>
            </a:r>
            <a:r>
              <a:rPr kumimoji="1" lang="en-US" sz="1800" dirty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kumimoji="1" lang="it-IT" sz="1800" baseline="-25000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kumimoji="1" lang="it-IT" sz="1800" dirty="0">
                <a:solidFill>
                  <a:srgbClr val="C00000"/>
                </a:solidFill>
                <a:latin typeface="+mj-lt"/>
              </a:rPr>
              <a:t> </a:t>
            </a:r>
            <a:r>
              <a:rPr kumimoji="1" lang="de-DE" sz="1800" dirty="0" err="1">
                <a:solidFill>
                  <a:srgbClr val="C00000"/>
                </a:solidFill>
                <a:latin typeface="+mj-lt"/>
              </a:rPr>
              <a:t>disappearance</a:t>
            </a:r>
            <a:r>
              <a:rPr kumimoji="1" lang="de-DE" sz="1800" b="0" dirty="0">
                <a:solidFill>
                  <a:srgbClr val="C00000"/>
                </a:solidFill>
                <a:latin typeface="+mj-lt"/>
              </a:rPr>
              <a:t> </a:t>
            </a:r>
            <a:r>
              <a:rPr kumimoji="1" lang="en-GB" sz="1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oscillation signal confirmed by K2K and MINOS </a:t>
            </a:r>
            <a:endParaRPr kumimoji="1" lang="it-IT" sz="1800" b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893739" y="3821905"/>
            <a:ext cx="3571868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D150-2E93-49FE-8873-A35C310B03FF}" type="slidenum">
              <a:rPr lang="fr-FR" smtClean="0"/>
              <a:pPr/>
              <a:t>3</a:t>
            </a:fld>
            <a:r>
              <a:rPr lang="fr-FR" dirty="0" smtClean="0"/>
              <a:t>/20</a:t>
            </a:r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Zghiche, LAPP le 2 juillet 2010</a:t>
            </a:r>
            <a:endParaRPr lang="fr-FR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457200" y="152400"/>
            <a:ext cx="8382000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Three </a:t>
            </a:r>
            <a:r>
              <a:rPr lang="en-US" sz="2800" b="1" dirty="0" err="1">
                <a:solidFill>
                  <a:schemeClr val="bg1"/>
                </a:solidFill>
              </a:rPr>
              <a:t>Flavour</a:t>
            </a:r>
            <a:r>
              <a:rPr lang="en-US" sz="2800" b="1" dirty="0">
                <a:solidFill>
                  <a:schemeClr val="bg1"/>
                </a:solidFill>
              </a:rPr>
              <a:t> Oscillation parameters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403648" y="3356992"/>
            <a:ext cx="1274762" cy="4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E5E8A-D0DC-48B0-B04A-E11A77833C58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GLOBAL ANALYSIS PERFORMANCE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B2BE1-B94A-4404-B715-57B8393F6A5C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762000" y="314325"/>
            <a:ext cx="77724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parameter measurement</a:t>
            </a:r>
          </a:p>
        </p:txBody>
      </p:sp>
      <p:pic>
        <p:nvPicPr>
          <p:cNvPr id="45060" name="Picture 5" descr="tau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" y="2470423"/>
            <a:ext cx="4470400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IP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6913" y="2465660"/>
            <a:ext cx="4637087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685800" y="4211240"/>
            <a:ext cx="21682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dirty="0">
                <a:solidFill>
                  <a:srgbClr val="000090"/>
                </a:solidFill>
              </a:rPr>
              <a:t>IP distribution for </a:t>
            </a:r>
            <a:endParaRPr lang="en-GB" sz="1800" b="1" dirty="0" smtClean="0">
              <a:solidFill>
                <a:srgbClr val="000090"/>
              </a:solidFill>
            </a:endParaRPr>
          </a:p>
          <a:p>
            <a:r>
              <a:rPr lang="en-GB" sz="1800" b="1" dirty="0" err="1" smtClean="0">
                <a:solidFill>
                  <a:srgbClr val="000090"/>
                </a:solidFill>
                <a:latin typeface="Symbol" pitchFamily="18" charset="2"/>
              </a:rPr>
              <a:t>n</a:t>
            </a:r>
            <a:r>
              <a:rPr lang="en-GB" sz="1800" b="1" baseline="-25000" dirty="0" err="1" smtClean="0">
                <a:solidFill>
                  <a:srgbClr val="000090"/>
                </a:solidFill>
                <a:latin typeface="Symbol" pitchFamily="18" charset="2"/>
              </a:rPr>
              <a:t>t</a:t>
            </a:r>
            <a:r>
              <a:rPr lang="en-GB" sz="1800" b="1" dirty="0" smtClean="0">
                <a:solidFill>
                  <a:srgbClr val="000090"/>
                </a:solidFill>
                <a:latin typeface="Symbol" pitchFamily="18" charset="2"/>
              </a:rPr>
              <a:t> </a:t>
            </a:r>
            <a:r>
              <a:rPr lang="en-GB" sz="1800" b="1" dirty="0">
                <a:solidFill>
                  <a:srgbClr val="000090"/>
                </a:solidFill>
              </a:rPr>
              <a:t>events (MC)</a:t>
            </a:r>
            <a:endParaRPr lang="en-US" sz="1800" b="1" dirty="0">
              <a:solidFill>
                <a:srgbClr val="000090"/>
              </a:solidFill>
            </a:endParaRPr>
          </a:p>
        </p:txBody>
      </p:sp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5534025" y="3140968"/>
            <a:ext cx="27733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dirty="0">
                <a:solidFill>
                  <a:srgbClr val="008000"/>
                </a:solidFill>
              </a:rPr>
              <a:t>IP distribution for:</a:t>
            </a:r>
          </a:p>
          <a:p>
            <a:r>
              <a:rPr lang="en-GB" sz="1800" b="1" dirty="0">
                <a:solidFill>
                  <a:srgbClr val="00009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1800" b="1" dirty="0" err="1">
                <a:solidFill>
                  <a:srgbClr val="000090"/>
                </a:solidFill>
                <a:latin typeface="Symbol" pitchFamily="18" charset="2"/>
              </a:rPr>
              <a:t>n</a:t>
            </a:r>
            <a:r>
              <a:rPr lang="en-GB" sz="1800" b="1" baseline="-25000" dirty="0" err="1">
                <a:solidFill>
                  <a:srgbClr val="000090"/>
                </a:solidFill>
                <a:latin typeface="Symbol" pitchFamily="18" charset="2"/>
              </a:rPr>
              <a:t>t</a:t>
            </a:r>
            <a:r>
              <a:rPr lang="en-GB" sz="1800" b="1" dirty="0">
                <a:solidFill>
                  <a:srgbClr val="000090"/>
                </a:solidFill>
                <a:latin typeface="Symbol" pitchFamily="18" charset="2"/>
              </a:rPr>
              <a:t> </a:t>
            </a:r>
            <a:r>
              <a:rPr lang="en-GB" sz="1800" b="1" dirty="0">
                <a:solidFill>
                  <a:srgbClr val="000090"/>
                </a:solidFill>
              </a:rPr>
              <a:t>events (MC)</a:t>
            </a:r>
          </a:p>
          <a:p>
            <a:pPr>
              <a:spcAft>
                <a:spcPts val="600"/>
              </a:spcAft>
            </a:pPr>
            <a:r>
              <a:rPr lang="en-GB" sz="1800" b="1" dirty="0">
                <a:solidFill>
                  <a:srgbClr val="FF0000"/>
                </a:solidFill>
              </a:rPr>
              <a:t>NC+CC </a:t>
            </a:r>
            <a:r>
              <a:rPr lang="en-GB" sz="1800" b="1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1800" b="1" baseline="-25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sz="1800" b="1" dirty="0">
                <a:solidFill>
                  <a:srgbClr val="FF0000"/>
                </a:solidFill>
              </a:rPr>
              <a:t> events (MC), </a:t>
            </a:r>
          </a:p>
          <a:p>
            <a:pPr>
              <a:spcAft>
                <a:spcPts val="600"/>
              </a:spcAft>
            </a:pPr>
            <a:r>
              <a:rPr lang="en-GB" sz="1800" b="1" dirty="0"/>
              <a:t>NC+CC </a:t>
            </a:r>
            <a:r>
              <a:rPr lang="en-GB" sz="1800" b="1" dirty="0">
                <a:latin typeface="Symbol" pitchFamily="18" charset="2"/>
              </a:rPr>
              <a:t>n</a:t>
            </a:r>
            <a:r>
              <a:rPr lang="en-GB" sz="1800" b="1" baseline="-25000" dirty="0">
                <a:latin typeface="Symbol" pitchFamily="18" charset="2"/>
              </a:rPr>
              <a:t>m</a:t>
            </a:r>
            <a:r>
              <a:rPr lang="en-GB" sz="1800" b="1" dirty="0"/>
              <a:t> events (Data)</a:t>
            </a:r>
            <a:endParaRPr lang="en-US" sz="1800" b="1" dirty="0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5867400" y="5425281"/>
            <a:ext cx="15224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0090"/>
                </a:solidFill>
              </a:rPr>
              <a:t>expanded scale</a:t>
            </a:r>
            <a:endParaRPr lang="en-US" sz="1400" dirty="0"/>
          </a:p>
        </p:txBody>
      </p:sp>
      <p:cxnSp>
        <p:nvCxnSpPr>
          <p:cNvPr id="45065" name="Straight Arrow Connector 10"/>
          <p:cNvCxnSpPr>
            <a:cxnSpLocks noChangeShapeType="1"/>
          </p:cNvCxnSpPr>
          <p:nvPr/>
        </p:nvCxnSpPr>
        <p:spPr bwMode="auto">
          <a:xfrm rot="5400000">
            <a:off x="6057900" y="4381500"/>
            <a:ext cx="4572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3707904" y="2708920"/>
            <a:ext cx="6858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4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chemeClr val="accent4"/>
                </a:solidFill>
                <a:latin typeface="Arial" pitchFamily="-108" charset="0"/>
              </a:rPr>
              <a:t>m</a:t>
            </a:r>
          </a:p>
        </p:txBody>
      </p:sp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5162" y="908720"/>
            <a:ext cx="273367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4"/>
          <p:cNvSpPr>
            <a:spLocks noGrp="1"/>
          </p:cNvSpPr>
          <p:nvPr>
            <p:ph type="title"/>
          </p:nvPr>
        </p:nvSpPr>
        <p:spPr>
          <a:xfrm>
            <a:off x="152400" y="166688"/>
            <a:ext cx="4343400" cy="976312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Momentum measurement by Multiple Coulomb Scattering…</a:t>
            </a:r>
          </a:p>
        </p:txBody>
      </p:sp>
      <p:sp>
        <p:nvSpPr>
          <p:cNvPr id="45061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605B9-3E30-4450-8615-3A5216E567B9}" type="slidenum">
              <a:rPr lang="en-US"/>
              <a:pPr>
                <a:defRPr/>
              </a:pPr>
              <a:t>32</a:t>
            </a:fld>
            <a:endParaRPr lang="en-US"/>
          </a:p>
        </p:txBody>
      </p:sp>
      <p:grpSp>
        <p:nvGrpSpPr>
          <p:cNvPr id="46084" name="Group 12"/>
          <p:cNvGrpSpPr>
            <a:grpSpLocks/>
          </p:cNvGrpSpPr>
          <p:nvPr/>
        </p:nvGrpSpPr>
        <p:grpSpPr bwMode="auto">
          <a:xfrm>
            <a:off x="0" y="152400"/>
            <a:ext cx="9144000" cy="6559550"/>
            <a:chOff x="228703" y="381000"/>
            <a:chExt cx="8915297" cy="6407677"/>
          </a:xfrm>
        </p:grpSpPr>
        <p:pic>
          <p:nvPicPr>
            <p:cNvPr id="4608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44" y="3505200"/>
              <a:ext cx="3788556" cy="3283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7" name="Text Box 7"/>
            <p:cNvSpPr txBox="1">
              <a:spLocks noChangeArrowheads="1"/>
            </p:cNvSpPr>
            <p:nvPr/>
          </p:nvSpPr>
          <p:spPr bwMode="auto">
            <a:xfrm>
              <a:off x="2209800" y="5791200"/>
              <a:ext cx="1898090" cy="2705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/>
                <a:t>Pmcs error bar: 68% CL</a:t>
              </a:r>
            </a:p>
          </p:txBody>
        </p:sp>
        <p:pic>
          <p:nvPicPr>
            <p:cNvPr id="4608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05400" y="3581400"/>
              <a:ext cx="3810000" cy="2986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9" name="ZoneTexte 15"/>
            <p:cNvSpPr txBox="1">
              <a:spLocks noChangeArrowheads="1"/>
            </p:cNvSpPr>
            <p:nvPr/>
          </p:nvSpPr>
          <p:spPr bwMode="auto">
            <a:xfrm>
              <a:off x="5638800" y="4724400"/>
              <a:ext cx="1316038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>
                  <a:solidFill>
                    <a:srgbClr val="0033CC"/>
                  </a:solidFill>
                  <a:latin typeface="Symbol" pitchFamily="18" charset="2"/>
                </a:rPr>
                <a:t>D</a:t>
              </a:r>
              <a:r>
                <a:rPr lang="en-GB" sz="1600">
                  <a:solidFill>
                    <a:srgbClr val="0033CC"/>
                  </a:solidFill>
                </a:rPr>
                <a:t>p/p</a:t>
              </a:r>
            </a:p>
            <a:p>
              <a:r>
                <a:rPr lang="en-GB" sz="1600">
                  <a:solidFill>
                    <a:srgbClr val="0033CC"/>
                  </a:solidFill>
                  <a:latin typeface="Symbol" pitchFamily="18" charset="2"/>
                </a:rPr>
                <a:t>s</a:t>
              </a:r>
              <a:r>
                <a:rPr lang="en-GB" sz="1600">
                  <a:solidFill>
                    <a:srgbClr val="0033CC"/>
                  </a:solidFill>
                </a:rPr>
                <a:t> = (22</a:t>
              </a:r>
              <a:r>
                <a:rPr lang="en-US" sz="1600">
                  <a:solidFill>
                    <a:srgbClr val="0033CC"/>
                  </a:solidFill>
                </a:rPr>
                <a:t>±</a:t>
              </a:r>
              <a:r>
                <a:rPr lang="en-GB" sz="1600">
                  <a:solidFill>
                    <a:srgbClr val="0033CC"/>
                  </a:solidFill>
                </a:rPr>
                <a:t>4)%</a:t>
              </a:r>
              <a:endParaRPr lang="fr-FR" sz="1600">
                <a:solidFill>
                  <a:srgbClr val="0033CC"/>
                </a:solidFill>
              </a:endParaRPr>
            </a:p>
          </p:txBody>
        </p:sp>
        <p:pic>
          <p:nvPicPr>
            <p:cNvPr id="46090" name="Picture 9" descr="Prec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0478" y="381000"/>
              <a:ext cx="4603522" cy="3124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1" name="Text Box 10"/>
            <p:cNvSpPr txBox="1">
              <a:spLocks noChangeArrowheads="1"/>
            </p:cNvSpPr>
            <p:nvPr/>
          </p:nvSpPr>
          <p:spPr bwMode="auto">
            <a:xfrm>
              <a:off x="7086600" y="2133600"/>
              <a:ext cx="1365253" cy="400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>
                  <a:solidFill>
                    <a:srgbClr val="CC0000"/>
                  </a:solidFill>
                  <a:latin typeface="Symbol" pitchFamily="18" charset="2"/>
                </a:rPr>
                <a:t>p</a:t>
              </a:r>
              <a:r>
                <a:rPr lang="en-GB" sz="2000">
                  <a:solidFill>
                    <a:srgbClr val="CC0000"/>
                  </a:solidFill>
                  <a:latin typeface="Times New Roman" pitchFamily="18" charset="0"/>
                </a:rPr>
                <a:t> test beam</a:t>
              </a:r>
              <a:endParaRPr lang="fr-FR" sz="20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46092" name="Rectangle 8"/>
            <p:cNvSpPr>
              <a:spLocks noChangeArrowheads="1"/>
            </p:cNvSpPr>
            <p:nvPr/>
          </p:nvSpPr>
          <p:spPr bwMode="auto">
            <a:xfrm>
              <a:off x="228703" y="1422823"/>
              <a:ext cx="4298901" cy="1015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>
                  <a:solidFill>
                    <a:srgbClr val="C00000"/>
                  </a:solidFill>
                </a:rPr>
                <a:t>…in the lead/emulsion film sandwich and comparison with electronic detector measurements</a:t>
              </a:r>
              <a:endParaRPr lang="en-US" sz="2000">
                <a:solidFill>
                  <a:srgbClr val="C00000"/>
                </a:solidFill>
              </a:endParaRPr>
            </a:p>
          </p:txBody>
        </p:sp>
      </p:grp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1911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900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GB" sz="2900" dirty="0" smtClean="0">
                <a:solidFill>
                  <a:schemeClr val="tx1"/>
                </a:solidFill>
              </a:rPr>
              <a:t> detection and </a:t>
            </a:r>
            <a:r>
              <a:rPr lang="en-GB" sz="2900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GB" sz="2900" baseline="30000" dirty="0" smtClean="0">
                <a:solidFill>
                  <a:schemeClr val="tx1"/>
                </a:solidFill>
              </a:rPr>
              <a:t>0</a:t>
            </a:r>
            <a:r>
              <a:rPr lang="en-GB" sz="2900" dirty="0" smtClean="0">
                <a:solidFill>
                  <a:schemeClr val="tx1"/>
                </a:solidFill>
              </a:rPr>
              <a:t> mass reconstruction</a:t>
            </a:r>
          </a:p>
        </p:txBody>
      </p:sp>
      <p:sp>
        <p:nvSpPr>
          <p:cNvPr id="46085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8C42E-91C8-4CA6-A0DA-C2A2CCD40D01}" type="slidenum">
              <a:rPr lang="en-US"/>
              <a:pPr>
                <a:defRPr/>
              </a:pPr>
              <a:t>33</a:t>
            </a:fld>
            <a:endParaRPr lang="en-US"/>
          </a:p>
        </p:txBody>
      </p:sp>
      <p:grpSp>
        <p:nvGrpSpPr>
          <p:cNvPr id="47108" name="Group 34"/>
          <p:cNvGrpSpPr>
            <a:grpSpLocks/>
          </p:cNvGrpSpPr>
          <p:nvPr/>
        </p:nvGrpSpPr>
        <p:grpSpPr bwMode="auto">
          <a:xfrm>
            <a:off x="838200" y="685800"/>
            <a:ext cx="7467600" cy="5257800"/>
            <a:chOff x="838200" y="990600"/>
            <a:chExt cx="7467600" cy="5257800"/>
          </a:xfrm>
        </p:grpSpPr>
        <p:grpSp>
          <p:nvGrpSpPr>
            <p:cNvPr id="47111" name="Group 32"/>
            <p:cNvGrpSpPr>
              <a:grpSpLocks/>
            </p:cNvGrpSpPr>
            <p:nvPr/>
          </p:nvGrpSpPr>
          <p:grpSpPr bwMode="auto">
            <a:xfrm>
              <a:off x="1066800" y="990600"/>
              <a:ext cx="7162800" cy="5029200"/>
              <a:chOff x="1752600" y="1371600"/>
              <a:chExt cx="6638925" cy="4581525"/>
            </a:xfrm>
          </p:grpSpPr>
          <p:pic>
            <p:nvPicPr>
              <p:cNvPr id="47113" name="Picture 3" descr="shower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752600" y="1371600"/>
                <a:ext cx="6638925" cy="4581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114" name="Text Box 4"/>
              <p:cNvSpPr txBox="1">
                <a:spLocks noChangeArrowheads="1"/>
              </p:cNvSpPr>
              <p:nvPr/>
            </p:nvSpPr>
            <p:spPr bwMode="auto">
              <a:xfrm>
                <a:off x="5406993" y="5505873"/>
                <a:ext cx="1368464" cy="308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>
                    <a:solidFill>
                      <a:schemeClr val="bg1"/>
                    </a:solidFill>
                    <a:latin typeface="Calibri" pitchFamily="34" charset="0"/>
                  </a:rPr>
                  <a:t>E = 0.5 GeV</a:t>
                </a:r>
              </a:p>
            </p:txBody>
          </p:sp>
          <p:sp>
            <p:nvSpPr>
              <p:cNvPr id="47115" name="Text Box 5"/>
              <p:cNvSpPr txBox="1">
                <a:spLocks noChangeArrowheads="1"/>
              </p:cNvSpPr>
              <p:nvPr/>
            </p:nvSpPr>
            <p:spPr bwMode="auto">
              <a:xfrm>
                <a:off x="3815243" y="4950537"/>
                <a:ext cx="1368464" cy="308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>
                    <a:solidFill>
                      <a:schemeClr val="bg1"/>
                    </a:solidFill>
                    <a:latin typeface="Calibri" pitchFamily="34" charset="0"/>
                  </a:rPr>
                  <a:t>E = 8.1 GeV</a:t>
                </a:r>
              </a:p>
            </p:txBody>
          </p:sp>
          <p:sp>
            <p:nvSpPr>
              <p:cNvPr id="47116" name="Text Box 10"/>
              <p:cNvSpPr txBox="1">
                <a:spLocks noChangeArrowheads="1"/>
              </p:cNvSpPr>
              <p:nvPr/>
            </p:nvSpPr>
            <p:spPr bwMode="auto">
              <a:xfrm>
                <a:off x="3313400" y="1674612"/>
                <a:ext cx="4874735" cy="336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1800">
                    <a:solidFill>
                      <a:schemeClr val="bg1"/>
                    </a:solidFill>
                    <a:latin typeface="Calibri" pitchFamily="34" charset="0"/>
                  </a:rPr>
                  <a:t>2 EM showers give a reconstructed mass ~ 160 MeV</a:t>
                </a:r>
                <a:endParaRPr lang="en-US" altLang="ja-JP" sz="1800" baseline="300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7117" name="Oval 11"/>
              <p:cNvSpPr>
                <a:spLocks noChangeArrowheads="1"/>
              </p:cNvSpPr>
              <p:nvPr/>
            </p:nvSpPr>
            <p:spPr bwMode="auto">
              <a:xfrm>
                <a:off x="3034843" y="1502501"/>
                <a:ext cx="5272673" cy="783499"/>
              </a:xfrm>
              <a:prstGeom prst="ellipse">
                <a:avLst/>
              </a:prstGeom>
              <a:noFill/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altLang="ja-JP">
                  <a:latin typeface="Calibri" pitchFamily="34" charset="0"/>
                </a:endParaRPr>
              </a:p>
            </p:txBody>
          </p:sp>
        </p:grpSp>
        <p:sp>
          <p:nvSpPr>
            <p:cNvPr id="47112" name="Rectangle 33"/>
            <p:cNvSpPr>
              <a:spLocks noChangeArrowheads="1"/>
            </p:cNvSpPr>
            <p:nvPr/>
          </p:nvSpPr>
          <p:spPr bwMode="auto">
            <a:xfrm>
              <a:off x="838200" y="5867400"/>
              <a:ext cx="7467600" cy="3810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109" name="Rectangle 12"/>
          <p:cNvSpPr>
            <a:spLocks noChangeArrowheads="1"/>
          </p:cNvSpPr>
          <p:nvPr/>
        </p:nvSpPr>
        <p:spPr bwMode="auto">
          <a:xfrm>
            <a:off x="1828800" y="5997575"/>
            <a:ext cx="563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Calibri" pitchFamily="34" charset="0"/>
              </a:rPr>
              <a:t>EM shower energy measured by shower shape analysis and Multiple Scattering method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1911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900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GB" sz="2900" baseline="30000" dirty="0" smtClean="0">
                <a:solidFill>
                  <a:schemeClr val="tx1"/>
                </a:solidFill>
              </a:rPr>
              <a:t>0</a:t>
            </a:r>
            <a:r>
              <a:rPr lang="en-GB" sz="2900" dirty="0" smtClean="0">
                <a:solidFill>
                  <a:schemeClr val="tx1"/>
                </a:solidFill>
              </a:rPr>
              <a:t> mass resolution (real data)</a:t>
            </a:r>
          </a:p>
        </p:txBody>
      </p:sp>
      <p:sp>
        <p:nvSpPr>
          <p:cNvPr id="471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CF1FC-5F66-436A-A55C-EF3CABBFF2D4}" type="slidenum">
              <a:rPr lang="en-US"/>
              <a:pPr>
                <a:defRPr/>
              </a:pPr>
              <a:t>34</a:t>
            </a:fld>
            <a:endParaRPr lang="en-US"/>
          </a:p>
        </p:txBody>
      </p:sp>
      <p:grpSp>
        <p:nvGrpSpPr>
          <p:cNvPr id="48132" name="Group 14"/>
          <p:cNvGrpSpPr>
            <a:grpSpLocks/>
          </p:cNvGrpSpPr>
          <p:nvPr/>
        </p:nvGrpSpPr>
        <p:grpSpPr bwMode="auto">
          <a:xfrm>
            <a:off x="1271588" y="1219200"/>
            <a:ext cx="6805612" cy="4614863"/>
            <a:chOff x="1272250" y="1219200"/>
            <a:chExt cx="6804950" cy="4614850"/>
          </a:xfrm>
        </p:grpSpPr>
        <p:pic>
          <p:nvPicPr>
            <p:cNvPr id="48135" name="Picture 1" descr="C:\Users\ariga\Desktop\OPERA WEEK\pi0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72250" y="1219200"/>
              <a:ext cx="6804950" cy="461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6" name="TextBox 12"/>
            <p:cNvSpPr txBox="1">
              <a:spLocks noChangeArrowheads="1"/>
            </p:cNvSpPr>
            <p:nvPr/>
          </p:nvSpPr>
          <p:spPr bwMode="auto">
            <a:xfrm>
              <a:off x="5105399" y="3581400"/>
              <a:ext cx="1981296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>
                  <a:solidFill>
                    <a:srgbClr val="000090"/>
                  </a:solidFill>
                </a:rPr>
                <a:t>35 gamma pairs</a:t>
              </a:r>
            </a:p>
          </p:txBody>
        </p:sp>
      </p:grpSp>
      <p:sp>
        <p:nvSpPr>
          <p:cNvPr id="48133" name="Rectangle 13"/>
          <p:cNvSpPr>
            <a:spLocks noChangeArrowheads="1"/>
          </p:cNvSpPr>
          <p:nvPr/>
        </p:nvSpPr>
        <p:spPr bwMode="auto">
          <a:xfrm>
            <a:off x="2803525" y="6076950"/>
            <a:ext cx="3368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1 </a:t>
            </a:r>
            <a:r>
              <a:rPr lang="en-GB" sz="2000">
                <a:latin typeface="Symbol" pitchFamily="18" charset="2"/>
              </a:rPr>
              <a:t>s</a:t>
            </a:r>
            <a:r>
              <a:rPr lang="en-GB" sz="2000"/>
              <a:t> mass resolution:  ~ 45%</a:t>
            </a:r>
            <a:endParaRPr lang="en-US" sz="200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1C4D64-3BFD-44E2-A129-538CD678774E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CHARM </a:t>
            </a:r>
            <a:r>
              <a:rPr lang="en-US" sz="2800" i="1" dirty="0" smtClean="0">
                <a:solidFill>
                  <a:schemeClr val="bg1"/>
                </a:solidFill>
              </a:rPr>
              <a:t>EVENTS: A calibration procedure for  the OPERA detector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762250"/>
            <a:ext cx="56388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テキスト ボックス 1"/>
          <p:cNvSpPr txBox="1">
            <a:spLocks noChangeArrowheads="1"/>
          </p:cNvSpPr>
          <p:nvPr/>
        </p:nvSpPr>
        <p:spPr bwMode="auto">
          <a:xfrm>
            <a:off x="2327275" y="85725"/>
            <a:ext cx="5094288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Charm candidate event (</a:t>
            </a:r>
            <a:r>
              <a:rPr kumimoji="1"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dimuon</a:t>
            </a:r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0180" name="テキスト ボックス 13"/>
          <p:cNvSpPr txBox="1">
            <a:spLocks noChangeArrowheads="1"/>
          </p:cNvSpPr>
          <p:nvPr/>
        </p:nvSpPr>
        <p:spPr bwMode="auto">
          <a:xfrm>
            <a:off x="4294188" y="2190750"/>
            <a:ext cx="782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000">
                <a:latin typeface="Calibri" pitchFamily="34" charset="0"/>
              </a:rPr>
              <a:t>4 mm</a:t>
            </a:r>
            <a:endParaRPr kumimoji="1" lang="ja-JP" altLang="en-US" sz="2000">
              <a:latin typeface="Calibri" pitchFamily="34" charset="0"/>
            </a:endParaRPr>
          </a:p>
        </p:txBody>
      </p:sp>
      <p:sp>
        <p:nvSpPr>
          <p:cNvPr id="50181" name="テキスト ボックス 17"/>
          <p:cNvSpPr txBox="1">
            <a:spLocks noChangeArrowheads="1"/>
          </p:cNvSpPr>
          <p:nvPr/>
        </p:nvSpPr>
        <p:spPr bwMode="auto">
          <a:xfrm>
            <a:off x="5911850" y="914400"/>
            <a:ext cx="27749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FFFFFF"/>
                </a:solidFill>
                <a:latin typeface="Calibri" pitchFamily="34" charset="0"/>
              </a:rPr>
              <a:t>f</a:t>
            </a:r>
            <a:r>
              <a:rPr kumimoji="1" lang="en-US" altLang="ja-JP" sz="1800" dirty="0">
                <a:solidFill>
                  <a:srgbClr val="FFFFFF"/>
                </a:solidFill>
                <a:latin typeface="Calibri" pitchFamily="34" charset="0"/>
              </a:rPr>
              <a:t>light length: 1330 microns</a:t>
            </a:r>
          </a:p>
          <a:p>
            <a:r>
              <a:rPr lang="en-US" altLang="ja-JP" sz="1800" dirty="0">
                <a:solidFill>
                  <a:srgbClr val="FFFFFF"/>
                </a:solidFill>
                <a:latin typeface="Calibri" pitchFamily="34" charset="0"/>
              </a:rPr>
              <a:t>kink angle: 209 </a:t>
            </a:r>
            <a:r>
              <a:rPr lang="en-US" altLang="ja-JP" sz="1800" dirty="0" err="1">
                <a:solidFill>
                  <a:srgbClr val="FFFFFF"/>
                </a:solidFill>
                <a:latin typeface="Calibri" pitchFamily="34" charset="0"/>
              </a:rPr>
              <a:t>mrad</a:t>
            </a:r>
            <a:endParaRPr lang="en-US" altLang="ja-JP" sz="1800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kumimoji="1" lang="en-US" altLang="ja-JP" sz="1800" dirty="0">
                <a:solidFill>
                  <a:srgbClr val="FFFFFF"/>
                </a:solidFill>
                <a:latin typeface="Calibri" pitchFamily="34" charset="0"/>
              </a:rPr>
              <a:t>IP of daughter: 262 microns</a:t>
            </a:r>
          </a:p>
          <a:p>
            <a:r>
              <a:rPr lang="en-US" altLang="ja-JP" sz="1800" dirty="0">
                <a:solidFill>
                  <a:srgbClr val="FFFFFF"/>
                </a:solidFill>
                <a:latin typeface="Calibri" pitchFamily="34" charset="0"/>
              </a:rPr>
              <a:t>daughter </a:t>
            </a:r>
            <a:r>
              <a:rPr lang="en-US" altLang="ja-JP" sz="1800" dirty="0" err="1">
                <a:solidFill>
                  <a:srgbClr val="FFFFFF"/>
                </a:solidFill>
                <a:latin typeface="Calibri" pitchFamily="34" charset="0"/>
              </a:rPr>
              <a:t>muon</a:t>
            </a:r>
            <a:r>
              <a:rPr lang="en-US" altLang="ja-JP" sz="1800" dirty="0">
                <a:solidFill>
                  <a:srgbClr val="FFFFFF"/>
                </a:solidFill>
                <a:latin typeface="Calibri" pitchFamily="34" charset="0"/>
              </a:rPr>
              <a:t>: 2.2 </a:t>
            </a:r>
            <a:r>
              <a:rPr lang="en-US" altLang="ja-JP" sz="1800" dirty="0" err="1">
                <a:solidFill>
                  <a:srgbClr val="FFFFFF"/>
                </a:solidFill>
                <a:latin typeface="Calibri" pitchFamily="34" charset="0"/>
              </a:rPr>
              <a:t>GeV</a:t>
            </a:r>
            <a:r>
              <a:rPr lang="en-US" altLang="ja-JP" sz="1800" dirty="0">
                <a:solidFill>
                  <a:srgbClr val="FFFFFF"/>
                </a:solidFill>
                <a:latin typeface="Calibri" pitchFamily="34" charset="0"/>
              </a:rPr>
              <a:t>/c</a:t>
            </a:r>
          </a:p>
          <a:p>
            <a:r>
              <a:rPr lang="en-US" altLang="ja-JP" sz="1800" dirty="0">
                <a:solidFill>
                  <a:srgbClr val="FFFFFF"/>
                </a:solidFill>
                <a:latin typeface="Calibri" pitchFamily="34" charset="0"/>
              </a:rPr>
              <a:t>decay Pt: 0.46 </a:t>
            </a:r>
            <a:r>
              <a:rPr lang="en-US" altLang="ja-JP" sz="1800" dirty="0" err="1">
                <a:solidFill>
                  <a:srgbClr val="FFFFFF"/>
                </a:solidFill>
                <a:latin typeface="Calibri" pitchFamily="34" charset="0"/>
              </a:rPr>
              <a:t>GeV</a:t>
            </a:r>
            <a:r>
              <a:rPr lang="en-US" altLang="ja-JP" sz="1800" dirty="0">
                <a:solidFill>
                  <a:srgbClr val="FFFFFF"/>
                </a:solidFill>
                <a:latin typeface="Calibri" pitchFamily="34" charset="0"/>
              </a:rPr>
              <a:t>/c</a:t>
            </a:r>
          </a:p>
        </p:txBody>
      </p:sp>
      <p:grpSp>
        <p:nvGrpSpPr>
          <p:cNvPr id="50182" name="Group 16"/>
          <p:cNvGrpSpPr>
            <a:grpSpLocks/>
          </p:cNvGrpSpPr>
          <p:nvPr/>
        </p:nvGrpSpPr>
        <p:grpSpPr bwMode="auto">
          <a:xfrm>
            <a:off x="76200" y="1014413"/>
            <a:ext cx="4230688" cy="3278187"/>
            <a:chOff x="76200" y="581025"/>
            <a:chExt cx="4230689" cy="3278684"/>
          </a:xfrm>
        </p:grpSpPr>
        <p:pic>
          <p:nvPicPr>
            <p:cNvPr id="50185" name="Picture 10" descr="L:\MICROSCOPE4\ONLINE\charm\b051284_nagoya\dset_TS\x3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200" y="581025"/>
              <a:ext cx="4087813" cy="285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6" name="テキスト ボックス 5"/>
            <p:cNvSpPr txBox="1">
              <a:spLocks noChangeArrowheads="1"/>
            </p:cNvSpPr>
            <p:nvPr/>
          </p:nvSpPr>
          <p:spPr bwMode="auto">
            <a:xfrm>
              <a:off x="663575" y="2152650"/>
              <a:ext cx="5238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solidFill>
                    <a:srgbClr val="F2F2F2"/>
                  </a:solidFill>
                  <a:latin typeface="Calibri" pitchFamily="34" charset="0"/>
                </a:rPr>
                <a:t>kink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  <p:sp>
          <p:nvSpPr>
            <p:cNvPr id="50187" name="テキスト ボックス 6"/>
            <p:cNvSpPr txBox="1">
              <a:spLocks noChangeArrowheads="1"/>
            </p:cNvSpPr>
            <p:nvPr/>
          </p:nvSpPr>
          <p:spPr bwMode="auto">
            <a:xfrm>
              <a:off x="163513" y="639763"/>
              <a:ext cx="7239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2F2F2"/>
                  </a:solidFill>
                  <a:latin typeface="Calibri" pitchFamily="34" charset="0"/>
                </a:rPr>
                <a:t>x-view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92075" y="1438405"/>
              <a:ext cx="704850" cy="5842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</a:rPr>
                <a:t>1ry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</a:rPr>
                <a:t>vertex</a:t>
              </a: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rot="5400000">
              <a:off x="2912853" y="1986175"/>
              <a:ext cx="2786484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690563" y="3499292"/>
              <a:ext cx="269875" cy="15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1" name="テキスト ボックス 16"/>
            <p:cNvSpPr txBox="1">
              <a:spLocks noChangeArrowheads="1"/>
            </p:cNvSpPr>
            <p:nvPr/>
          </p:nvSpPr>
          <p:spPr bwMode="auto">
            <a:xfrm>
              <a:off x="467544" y="3459659"/>
              <a:ext cx="9779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2000">
                  <a:latin typeface="Calibri" pitchFamily="34" charset="0"/>
                </a:rPr>
                <a:t>1.3 mm</a:t>
              </a:r>
              <a:endParaRPr kumimoji="1" lang="ja-JP" altLang="en-US" sz="2000">
                <a:latin typeface="Calibri" pitchFamily="34" charset="0"/>
              </a:endParaRPr>
            </a:p>
          </p:txBody>
        </p:sp>
        <p:sp>
          <p:nvSpPr>
            <p:cNvPr id="50192" name="テキスト ボックス 18"/>
            <p:cNvSpPr txBox="1">
              <a:spLocks noChangeArrowheads="1"/>
            </p:cNvSpPr>
            <p:nvPr/>
          </p:nvSpPr>
          <p:spPr bwMode="auto">
            <a:xfrm>
              <a:off x="3246438" y="1243013"/>
              <a:ext cx="98901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solidFill>
                    <a:srgbClr val="F2F2F2"/>
                  </a:solidFill>
                  <a:latin typeface="Calibri" pitchFamily="34" charset="0"/>
                </a:rPr>
                <a:t>1ry muon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  <p:sp>
          <p:nvSpPr>
            <p:cNvPr id="50193" name="テキスト ボックス 19"/>
            <p:cNvSpPr txBox="1">
              <a:spLocks noChangeArrowheads="1"/>
            </p:cNvSpPr>
            <p:nvPr/>
          </p:nvSpPr>
          <p:spPr bwMode="auto">
            <a:xfrm>
              <a:off x="2759075" y="3076575"/>
              <a:ext cx="14732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2F2F2"/>
                  </a:solidFill>
                  <a:latin typeface="Calibri" pitchFamily="34" charset="0"/>
                </a:rPr>
                <a:t>daughter</a:t>
              </a:r>
              <a:r>
                <a:rPr kumimoji="1" lang="en-US" altLang="ja-JP" sz="1600">
                  <a:solidFill>
                    <a:srgbClr val="F2F2F2"/>
                  </a:solidFill>
                  <a:latin typeface="Calibri" pitchFamily="34" charset="0"/>
                </a:rPr>
                <a:t> muon</a:t>
              </a:r>
              <a:endParaRPr kumimoji="1" lang="ja-JP" altLang="en-US" sz="1600">
                <a:solidFill>
                  <a:srgbClr val="F2F2F2"/>
                </a:solidFill>
                <a:latin typeface="Calibri" pitchFamily="34" charset="0"/>
              </a:endParaRPr>
            </a:p>
          </p:txBody>
        </p:sp>
      </p:grpSp>
      <p:sp>
        <p:nvSpPr>
          <p:cNvPr id="49160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6CECAC-11D4-4D24-A1D5-55FA7798D460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grpSp>
        <p:nvGrpSpPr>
          <p:cNvPr id="18" name="Group 198"/>
          <p:cNvGrpSpPr>
            <a:grpSpLocks/>
          </p:cNvGrpSpPr>
          <p:nvPr/>
        </p:nvGrpSpPr>
        <p:grpSpPr bwMode="auto">
          <a:xfrm>
            <a:off x="323528" y="4558256"/>
            <a:ext cx="2293657" cy="1532460"/>
            <a:chOff x="15" y="404"/>
            <a:chExt cx="1300" cy="841"/>
          </a:xfrm>
        </p:grpSpPr>
        <p:sp>
          <p:nvSpPr>
            <p:cNvPr id="19" name="Text Box 101"/>
            <p:cNvSpPr txBox="1">
              <a:spLocks noChangeArrowheads="1"/>
            </p:cNvSpPr>
            <p:nvPr/>
          </p:nvSpPr>
          <p:spPr bwMode="auto">
            <a:xfrm>
              <a:off x="15" y="567"/>
              <a:ext cx="337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</a:t>
              </a:r>
              <a:r>
                <a:rPr lang="fr-FR" sz="2000" b="1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</a:t>
              </a:r>
              <a:endParaRPr lang="fr-FR" sz="2000" b="1" baseline="-250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1" name="Line 103"/>
            <p:cNvSpPr>
              <a:spLocks noChangeShapeType="1"/>
            </p:cNvSpPr>
            <p:nvPr/>
          </p:nvSpPr>
          <p:spPr bwMode="auto">
            <a:xfrm>
              <a:off x="96" y="826"/>
              <a:ext cx="245" cy="0"/>
            </a:xfrm>
            <a:prstGeom prst="line">
              <a:avLst/>
            </a:prstGeom>
            <a:noFill/>
            <a:ln w="28575">
              <a:solidFill>
                <a:srgbClr val="CCFF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104"/>
            <p:cNvSpPr>
              <a:spLocks noChangeShapeType="1"/>
            </p:cNvSpPr>
            <p:nvPr/>
          </p:nvSpPr>
          <p:spPr bwMode="auto">
            <a:xfrm flipV="1">
              <a:off x="341" y="630"/>
              <a:ext cx="511" cy="19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105"/>
            <p:cNvSpPr>
              <a:spLocks noChangeShapeType="1"/>
            </p:cNvSpPr>
            <p:nvPr/>
          </p:nvSpPr>
          <p:spPr bwMode="auto">
            <a:xfrm>
              <a:off x="341" y="826"/>
              <a:ext cx="265" cy="1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106"/>
            <p:cNvSpPr>
              <a:spLocks noChangeShapeType="1"/>
            </p:cNvSpPr>
            <p:nvPr/>
          </p:nvSpPr>
          <p:spPr bwMode="auto">
            <a:xfrm flipV="1">
              <a:off x="606" y="925"/>
              <a:ext cx="408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107"/>
            <p:cNvSpPr>
              <a:spLocks noChangeShapeType="1"/>
            </p:cNvSpPr>
            <p:nvPr/>
          </p:nvSpPr>
          <p:spPr bwMode="auto">
            <a:xfrm>
              <a:off x="341" y="826"/>
              <a:ext cx="204" cy="2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108"/>
            <p:cNvSpPr>
              <a:spLocks noChangeShapeType="1"/>
            </p:cNvSpPr>
            <p:nvPr/>
          </p:nvSpPr>
          <p:spPr bwMode="auto">
            <a:xfrm>
              <a:off x="341" y="826"/>
              <a:ext cx="164" cy="2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 Box 109"/>
            <p:cNvSpPr txBox="1">
              <a:spLocks noChangeArrowheads="1"/>
            </p:cNvSpPr>
            <p:nvPr/>
          </p:nvSpPr>
          <p:spPr bwMode="auto">
            <a:xfrm>
              <a:off x="839" y="404"/>
              <a:ext cx="333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8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</a:t>
              </a:r>
              <a:endParaRPr lang="fr-FR" sz="18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8" name="Text Box 110"/>
            <p:cNvSpPr txBox="1">
              <a:spLocks noChangeArrowheads="1"/>
            </p:cNvSpPr>
            <p:nvPr/>
          </p:nvSpPr>
          <p:spPr bwMode="auto">
            <a:xfrm>
              <a:off x="1050" y="755"/>
              <a:ext cx="265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mic Sans MS" pitchFamily="-110" charset="0"/>
                  <a:ea typeface="ＭＳ Ｐゴシック" pitchFamily="-110" charset="-128"/>
                  <a:sym typeface="Symbol" pitchFamily="-110" charset="2"/>
                </a:rPr>
                <a:t></a:t>
              </a:r>
              <a:r>
                <a:rPr lang="fr-FR" sz="16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mic Sans MS" pitchFamily="-110" charset="0"/>
                  <a:ea typeface="ＭＳ Ｐゴシック" pitchFamily="-110" charset="-128"/>
                  <a:sym typeface="Symbol" pitchFamily="-110" charset="2"/>
                </a:rPr>
                <a:t>+ </a:t>
              </a:r>
            </a:p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  <a:sym typeface="Symbol" pitchFamily="-110" charset="2"/>
                </a:rPr>
                <a:t>e</a:t>
              </a:r>
              <a:r>
                <a:rPr lang="fr-FR" sz="16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  <a:sym typeface="Symbol" pitchFamily="-110" charset="2"/>
                </a:rPr>
                <a:t>+</a:t>
              </a:r>
              <a:endParaRPr lang="fr-FR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ＭＳ Ｐゴシック" pitchFamily="-110" charset="-128"/>
                <a:sym typeface="Symbol" pitchFamily="-110" charset="2"/>
              </a:endParaRPr>
            </a:p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  <a:sym typeface="Symbol" pitchFamily="-110" charset="2"/>
                </a:rPr>
                <a:t>h</a:t>
              </a:r>
              <a:r>
                <a:rPr lang="fr-FR" sz="16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mic Sans MS" pitchFamily="-110" charset="0"/>
                  <a:ea typeface="ＭＳ Ｐゴシック" pitchFamily="-110" charset="-128"/>
                  <a:sym typeface="Symbol" pitchFamily="-110" charset="2"/>
                </a:rPr>
                <a:t>+</a:t>
              </a:r>
            </a:p>
          </p:txBody>
        </p:sp>
        <p:sp>
          <p:nvSpPr>
            <p:cNvPr id="29" name="Text Box 111"/>
            <p:cNvSpPr txBox="1">
              <a:spLocks noChangeArrowheads="1"/>
            </p:cNvSpPr>
            <p:nvPr/>
          </p:nvSpPr>
          <p:spPr bwMode="auto">
            <a:xfrm>
              <a:off x="311" y="1042"/>
              <a:ext cx="341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8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</a:rPr>
                <a:t>D</a:t>
              </a:r>
              <a:r>
                <a:rPr lang="fr-FR" sz="18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</a:rPr>
                <a:t>+</a:t>
              </a:r>
            </a:p>
          </p:txBody>
        </p:sp>
        <p:sp>
          <p:nvSpPr>
            <p:cNvPr id="30" name="AutoShape 113"/>
            <p:cNvSpPr>
              <a:spLocks/>
            </p:cNvSpPr>
            <p:nvPr/>
          </p:nvSpPr>
          <p:spPr bwMode="auto">
            <a:xfrm>
              <a:off x="1009" y="822"/>
              <a:ext cx="47" cy="423"/>
            </a:xfrm>
            <a:prstGeom prst="leftBrace">
              <a:avLst>
                <a:gd name="adj1" fmla="val 75000"/>
                <a:gd name="adj2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テキスト ボックス 1"/>
          <p:cNvSpPr txBox="1">
            <a:spLocks noChangeArrowheads="1"/>
          </p:cNvSpPr>
          <p:nvPr/>
        </p:nvSpPr>
        <p:spPr bwMode="auto">
          <a:xfrm>
            <a:off x="2076450" y="85725"/>
            <a:ext cx="501015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800" dirty="0">
                <a:latin typeface="Calibri" pitchFamily="34" charset="0"/>
              </a:rPr>
              <a:t>Charm candidate event (4-prong)</a:t>
            </a:r>
            <a:endParaRPr kumimoji="1" lang="ja-JP" altLang="en-US" sz="2800" dirty="0">
              <a:latin typeface="Calibri" pitchFamily="34" charset="0"/>
            </a:endParaRPr>
          </a:p>
        </p:txBody>
      </p:sp>
      <p:sp>
        <p:nvSpPr>
          <p:cNvPr id="5018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374F0E-3A31-46F6-9084-161E789868B4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304800" y="6167438"/>
            <a:ext cx="838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</a:t>
            </a:r>
            <a:r>
              <a:rPr lang="en-US" sz="2000" baseline="-25000"/>
              <a:t>0</a:t>
            </a:r>
            <a:r>
              <a:rPr lang="en-US" sz="2000"/>
              <a:t> hypothesis</a:t>
            </a:r>
            <a:r>
              <a:rPr lang="en-US" sz="2000">
                <a:solidFill>
                  <a:schemeClr val="bg1"/>
                </a:solidFill>
              </a:rPr>
              <a:t>: F.L.: 313.1 </a:t>
            </a:r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chemeClr val="bg1"/>
                </a:solidFill>
              </a:rPr>
              <a:t>m, </a:t>
            </a:r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000">
                <a:solidFill>
                  <a:schemeClr val="bg1"/>
                </a:solidFill>
              </a:rPr>
              <a:t> : 173.2</a:t>
            </a:r>
            <a:r>
              <a:rPr lang="en-US" sz="2000" baseline="30000">
                <a:solidFill>
                  <a:schemeClr val="bg1"/>
                </a:solidFill>
              </a:rPr>
              <a:t>0</a:t>
            </a:r>
            <a:r>
              <a:rPr lang="en-US" sz="2000">
                <a:solidFill>
                  <a:schemeClr val="bg1"/>
                </a:solidFill>
              </a:rPr>
              <a:t>, invariant mass: 1.7 GeV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pic>
        <p:nvPicPr>
          <p:cNvPr id="7" name="Image 6" descr="Charm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1271587"/>
            <a:ext cx="6343650" cy="4314825"/>
          </a:xfrm>
          <a:prstGeom prst="rect">
            <a:avLst/>
          </a:prstGeom>
        </p:spPr>
      </p:pic>
      <p:pic>
        <p:nvPicPr>
          <p:cNvPr id="51203" name="Picture 2" descr="L:\MICROSCOPE4\ONLINE\charm\b085405_naples\dset_TS\anim_new_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5075" y="728663"/>
            <a:ext cx="7223125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9950-711E-4E36-AFF1-F205A90709A0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228600" y="76200"/>
            <a:ext cx="86106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Main kinematical cuts for charm events:</a:t>
            </a:r>
          </a:p>
          <a:p>
            <a:pPr>
              <a:defRPr/>
            </a:pPr>
            <a:endParaRPr lang="en-US" sz="18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P daughter &gt;2.5 </a:t>
            </a:r>
            <a:r>
              <a:rPr lang="en-US" sz="1800" dirty="0" err="1">
                <a:solidFill>
                  <a:srgbClr val="FFFFFF"/>
                </a:solidFill>
              </a:rPr>
              <a:t>GeV</a:t>
            </a:r>
            <a:r>
              <a:rPr lang="en-US" sz="1800" dirty="0">
                <a:solidFill>
                  <a:srgbClr val="FFFFFF"/>
                </a:solidFill>
              </a:rPr>
              <a:t>/c, kink Pt &gt; 0.5 </a:t>
            </a:r>
            <a:r>
              <a:rPr lang="en-US" sz="1800" dirty="0" err="1">
                <a:solidFill>
                  <a:srgbClr val="FFFFFF"/>
                </a:solidFill>
              </a:rPr>
              <a:t>GeV</a:t>
            </a:r>
            <a:r>
              <a:rPr lang="en-US" sz="1800" dirty="0">
                <a:solidFill>
                  <a:srgbClr val="FFFFFF"/>
                </a:solidFill>
              </a:rPr>
              <a:t>/c (for kink events)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looser cuts for multi-prong events</a:t>
            </a:r>
          </a:p>
          <a:p>
            <a:pPr>
              <a:defRPr/>
            </a:pPr>
            <a:endParaRPr lang="en-US" sz="1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</a:rPr>
              <a:t>	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charm candidate events selected by the kinematical cuts, </a:t>
            </a:r>
          </a:p>
          <a:p>
            <a:pPr>
              <a:defRPr/>
            </a:pPr>
            <a:r>
              <a:rPr lang="en-US" sz="1800" dirty="0">
                <a:solidFill>
                  <a:srgbClr val="FFFF00"/>
                </a:solidFill>
              </a:rPr>
              <a:t>	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of them with 1-prong kink topology.</a:t>
            </a:r>
          </a:p>
          <a:p>
            <a:pPr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</a:rPr>
              <a:t>	Expected: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 ± 2.9 </a:t>
            </a:r>
            <a:r>
              <a:rPr lang="en-US" sz="1800" dirty="0">
                <a:solidFill>
                  <a:schemeClr val="bg1"/>
                </a:solidFill>
              </a:rPr>
              <a:t>out of which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0.80 ± 0.22 </a:t>
            </a:r>
            <a:r>
              <a:rPr lang="en-US" sz="1800" dirty="0">
                <a:solidFill>
                  <a:schemeClr val="bg1"/>
                </a:solidFill>
              </a:rPr>
              <a:t>with kink topology</a:t>
            </a:r>
          </a:p>
          <a:p>
            <a:pPr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</a:rPr>
              <a:t>	Expected BG: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events (loose cuts: work in progress to reduce BG)</a:t>
            </a:r>
          </a:p>
        </p:txBody>
      </p:sp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3048000" y="3429000"/>
            <a:ext cx="310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Examples of distributions:</a:t>
            </a:r>
          </a:p>
        </p:txBody>
      </p:sp>
      <p:pic>
        <p:nvPicPr>
          <p:cNvPr id="52229" name="Picture 7" descr="MCvsData_decay_leng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45497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9" descr="MCvsData_phi_muoncharm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4700" y="3844925"/>
            <a:ext cx="449738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75C75-43D4-4046-AEF0-59D52E545196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OTHER </a:t>
            </a:r>
            <a:r>
              <a:rPr lang="en-US" sz="2800" i="1" dirty="0" smtClean="0">
                <a:solidFill>
                  <a:schemeClr val="bg1"/>
                </a:solidFill>
              </a:rPr>
              <a:t> EVENTS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D297C-2F58-4C33-BC5C-53000903C2F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1690688" y="1778000"/>
            <a:ext cx="5715000" cy="409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rgbClr val="000066"/>
                </a:solidFill>
                <a:latin typeface="Times New Roman" pitchFamily="18" charset="0"/>
              </a:rPr>
              <a:t>P(</a:t>
            </a:r>
            <a:r>
              <a:rPr lang="it-IT" sz="2000" dirty="0">
                <a:solidFill>
                  <a:srgbClr val="000080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it-IT" sz="2000" baseline="-25000" dirty="0">
                <a:solidFill>
                  <a:srgbClr val="000080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it-IT" sz="2000" dirty="0">
                <a:solidFill>
                  <a:srgbClr val="000080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it-IT" sz="2000" dirty="0">
                <a:solidFill>
                  <a:srgbClr val="000080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it-IT" sz="2000" baseline="-25000" dirty="0">
                <a:solidFill>
                  <a:srgbClr val="000080"/>
                </a:solidFill>
                <a:latin typeface="Symbol" pitchFamily="18" charset="2"/>
              </a:rPr>
              <a:t></a:t>
            </a:r>
            <a:r>
              <a:rPr lang="it-IT" sz="2000" dirty="0">
                <a:solidFill>
                  <a:srgbClr val="000066"/>
                </a:solidFill>
                <a:latin typeface="Times New Roman" pitchFamily="18" charset="0"/>
              </a:rPr>
              <a:t>) </a:t>
            </a:r>
            <a:r>
              <a:rPr lang="it-IT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it-IT" sz="2000" dirty="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it-IT" sz="2000" baseline="30000" dirty="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 dirty="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 dirty="0">
                <a:solidFill>
                  <a:srgbClr val="EC231E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</a:t>
            </a:r>
            <a:r>
              <a:rPr lang="it-IT" sz="2000" baseline="-25000" dirty="0">
                <a:solidFill>
                  <a:srgbClr val="EC231E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it-IT" sz="20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it-IT" sz="2000" baseline="300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it-IT" sz="2000" dirty="0">
                <a:solidFill>
                  <a:srgbClr val="000080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</a:t>
            </a:r>
            <a:r>
              <a:rPr lang="it-IT" sz="2000" baseline="-250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it-IT" sz="20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it-IT" sz="2000" baseline="30000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</a:t>
            </a:r>
            <a:r>
              <a:rPr lang="it-IT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it-IT" sz="2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it-IT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L/4E)</a:t>
            </a:r>
          </a:p>
        </p:txBody>
      </p:sp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304800" y="428625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/>
              <a:t>following the Super- </a:t>
            </a:r>
            <a:r>
              <a:rPr lang="en-US" sz="1600" dirty="0" err="1"/>
              <a:t>Kamiokande</a:t>
            </a:r>
            <a:r>
              <a:rPr lang="en-US" sz="1600" dirty="0"/>
              <a:t> discovery of oscillations with atmospheric neutrinos and the confirmation obtained with solar neutrinos and accelerator beams. Important, missing tile in the oscillation picture.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/>
              <a:t>The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PMNS</a:t>
            </a:r>
            <a:r>
              <a:rPr lang="en-US" sz="1600" dirty="0"/>
              <a:t> 3-flavor oscillation formalism predicts: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381000" y="2311400"/>
            <a:ext cx="8305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Requirements: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1) long baseline, 2) high neutrino energy, 3) high beam intensity, 4) detect short lived </a:t>
            </a:r>
            <a:r>
              <a:rPr lang="en-US" sz="1600">
                <a:solidFill>
                  <a:schemeClr val="bg1"/>
                </a:solidFill>
                <a:latin typeface="Symbol" pitchFamily="18" charset="2"/>
              </a:rPr>
              <a:t></a:t>
            </a:r>
            <a:r>
              <a:rPr lang="en-US" sz="1600">
                <a:solidFill>
                  <a:schemeClr val="bg1"/>
                </a:solidFill>
              </a:rPr>
              <a:t>’s</a:t>
            </a:r>
          </a:p>
        </p:txBody>
      </p:sp>
      <p:grpSp>
        <p:nvGrpSpPr>
          <p:cNvPr id="5126" name="Group 5"/>
          <p:cNvGrpSpPr>
            <a:grpSpLocks/>
          </p:cNvGrpSpPr>
          <p:nvPr/>
        </p:nvGrpSpPr>
        <p:grpSpPr bwMode="auto">
          <a:xfrm>
            <a:off x="-9525" y="3048000"/>
            <a:ext cx="9144000" cy="3810000"/>
            <a:chOff x="-6" y="1872"/>
            <a:chExt cx="5760" cy="2448"/>
          </a:xfrm>
        </p:grpSpPr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-6" y="1872"/>
              <a:ext cx="5760" cy="24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133" name="Oval 7"/>
            <p:cNvSpPr>
              <a:spLocks noChangeArrowheads="1"/>
            </p:cNvSpPr>
            <p:nvPr/>
          </p:nvSpPr>
          <p:spPr bwMode="auto">
            <a:xfrm>
              <a:off x="3598" y="2039"/>
              <a:ext cx="176" cy="163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4" name="Oval 8"/>
            <p:cNvSpPr>
              <a:spLocks noChangeArrowheads="1"/>
            </p:cNvSpPr>
            <p:nvPr/>
          </p:nvSpPr>
          <p:spPr bwMode="auto">
            <a:xfrm>
              <a:off x="3025" y="2356"/>
              <a:ext cx="198" cy="178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5" name="Line 9"/>
            <p:cNvSpPr>
              <a:spLocks noChangeShapeType="1"/>
            </p:cNvSpPr>
            <p:nvPr/>
          </p:nvSpPr>
          <p:spPr bwMode="auto">
            <a:xfrm flipV="1">
              <a:off x="1575" y="2346"/>
              <a:ext cx="1753" cy="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6" name="Line 10"/>
            <p:cNvSpPr>
              <a:spLocks noChangeShapeType="1"/>
            </p:cNvSpPr>
            <p:nvPr/>
          </p:nvSpPr>
          <p:spPr bwMode="auto">
            <a:xfrm flipV="1">
              <a:off x="3328" y="2103"/>
              <a:ext cx="1022" cy="24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7" name="Line 11"/>
            <p:cNvSpPr>
              <a:spLocks noChangeShapeType="1"/>
            </p:cNvSpPr>
            <p:nvPr/>
          </p:nvSpPr>
          <p:spPr bwMode="auto">
            <a:xfrm>
              <a:off x="3328" y="2346"/>
              <a:ext cx="447" cy="126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8" name="Line 12"/>
            <p:cNvSpPr>
              <a:spLocks noChangeShapeType="1"/>
            </p:cNvSpPr>
            <p:nvPr/>
          </p:nvSpPr>
          <p:spPr bwMode="auto">
            <a:xfrm>
              <a:off x="3325" y="2346"/>
              <a:ext cx="337" cy="230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9" name="Text Box 13"/>
            <p:cNvSpPr txBox="1">
              <a:spLocks noChangeArrowheads="1"/>
            </p:cNvSpPr>
            <p:nvPr/>
          </p:nvSpPr>
          <p:spPr bwMode="auto">
            <a:xfrm>
              <a:off x="2966" y="2315"/>
              <a:ext cx="39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CC0000"/>
                  </a:solidFill>
                  <a:latin typeface="Symbol" pitchFamily="18" charset="2"/>
                </a:rPr>
                <a:t></a:t>
              </a:r>
              <a:r>
                <a:rPr lang="en-GB" b="1" baseline="-25000">
                  <a:solidFill>
                    <a:srgbClr val="CC0000"/>
                  </a:solidFill>
                  <a:latin typeface="Symbol" pitchFamily="18" charset="2"/>
                  <a:sym typeface="Symbol" pitchFamily="18" charset="2"/>
                </a:rPr>
                <a:t></a:t>
              </a:r>
              <a:endParaRPr lang="en-GB">
                <a:latin typeface="Times New Roman" pitchFamily="18" charset="0"/>
              </a:endParaRPr>
            </a:p>
          </p:txBody>
        </p:sp>
        <p:sp>
          <p:nvSpPr>
            <p:cNvPr id="5140" name="Rectangle 14"/>
            <p:cNvSpPr>
              <a:spLocks noChangeArrowheads="1"/>
            </p:cNvSpPr>
            <p:nvPr/>
          </p:nvSpPr>
          <p:spPr bwMode="auto">
            <a:xfrm>
              <a:off x="1134" y="2102"/>
              <a:ext cx="220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GB" sz="2800" b="1">
                  <a:solidFill>
                    <a:srgbClr val="4D4D4D"/>
                  </a:solidFill>
                  <a:latin typeface="Symbol" pitchFamily="18" charset="2"/>
                </a:rPr>
                <a:t></a:t>
              </a:r>
              <a:r>
                <a:rPr lang="en-GB" sz="2800" b="1" baseline="-15000">
                  <a:solidFill>
                    <a:srgbClr val="4D4D4D"/>
                  </a:solidFill>
                  <a:latin typeface="Symbol" pitchFamily="18" charset="2"/>
                </a:rPr>
                <a:t></a:t>
              </a:r>
              <a:endParaRPr lang="en-GB" sz="1800">
                <a:latin typeface="Symbol" pitchFamily="18" charset="2"/>
              </a:endParaRPr>
            </a:p>
            <a:p>
              <a:pPr eaLnBrk="1" hangingPunct="1">
                <a:lnSpc>
                  <a:spcPct val="20000"/>
                </a:lnSpc>
                <a:spcBef>
                  <a:spcPct val="50000"/>
                </a:spcBef>
              </a:pPr>
              <a:r>
                <a:rPr lang="en-GB" sz="1800">
                  <a:latin typeface="Times New Roman" pitchFamily="18" charset="0"/>
                </a:rPr>
                <a:t>             </a:t>
              </a:r>
            </a:p>
          </p:txBody>
        </p:sp>
        <p:sp>
          <p:nvSpPr>
            <p:cNvPr id="5141" name="Text Box 15"/>
            <p:cNvSpPr txBox="1">
              <a:spLocks noChangeArrowheads="1"/>
            </p:cNvSpPr>
            <p:nvPr/>
          </p:nvSpPr>
          <p:spPr bwMode="auto">
            <a:xfrm>
              <a:off x="3601" y="1966"/>
              <a:ext cx="305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</a:t>
              </a:r>
              <a:r>
                <a:rPr lang="fr-FR" b="1" baseline="3000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-</a:t>
              </a:r>
              <a:endParaRPr lang="en-US" b="1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  <p:sp>
          <p:nvSpPr>
            <p:cNvPr id="5142" name="Rectangle 16"/>
            <p:cNvSpPr>
              <a:spLocks noChangeArrowheads="1"/>
            </p:cNvSpPr>
            <p:nvPr/>
          </p:nvSpPr>
          <p:spPr bwMode="auto">
            <a:xfrm>
              <a:off x="1134" y="1979"/>
              <a:ext cx="3216" cy="7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3" name="Oval 17"/>
            <p:cNvSpPr>
              <a:spLocks noChangeArrowheads="1"/>
            </p:cNvSpPr>
            <p:nvPr/>
          </p:nvSpPr>
          <p:spPr bwMode="auto">
            <a:xfrm>
              <a:off x="3407" y="3362"/>
              <a:ext cx="162" cy="159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4" name="Oval 18"/>
            <p:cNvSpPr>
              <a:spLocks noChangeArrowheads="1"/>
            </p:cNvSpPr>
            <p:nvPr/>
          </p:nvSpPr>
          <p:spPr bwMode="auto">
            <a:xfrm>
              <a:off x="2832" y="3490"/>
              <a:ext cx="184" cy="175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5" name="Line 19"/>
            <p:cNvSpPr>
              <a:spLocks noChangeShapeType="1"/>
            </p:cNvSpPr>
            <p:nvPr/>
          </p:nvSpPr>
          <p:spPr bwMode="auto">
            <a:xfrm flipV="1">
              <a:off x="1541" y="3462"/>
              <a:ext cx="1620" cy="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6" name="Line 20"/>
            <p:cNvSpPr>
              <a:spLocks noChangeShapeType="1"/>
            </p:cNvSpPr>
            <p:nvPr/>
          </p:nvSpPr>
          <p:spPr bwMode="auto">
            <a:xfrm flipV="1">
              <a:off x="3161" y="3279"/>
              <a:ext cx="412" cy="18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7" name="Line 21"/>
            <p:cNvSpPr>
              <a:spLocks noChangeShapeType="1"/>
            </p:cNvSpPr>
            <p:nvPr/>
          </p:nvSpPr>
          <p:spPr bwMode="auto">
            <a:xfrm>
              <a:off x="3161" y="3462"/>
              <a:ext cx="412" cy="123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8" name="Line 22"/>
            <p:cNvSpPr>
              <a:spLocks noChangeShapeType="1"/>
            </p:cNvSpPr>
            <p:nvPr/>
          </p:nvSpPr>
          <p:spPr bwMode="auto">
            <a:xfrm>
              <a:off x="3158" y="3462"/>
              <a:ext cx="311" cy="226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9" name="Line 23"/>
            <p:cNvSpPr>
              <a:spLocks noChangeShapeType="1"/>
            </p:cNvSpPr>
            <p:nvPr/>
          </p:nvSpPr>
          <p:spPr bwMode="auto">
            <a:xfrm>
              <a:off x="3573" y="3279"/>
              <a:ext cx="614" cy="14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50" name="Line 24"/>
            <p:cNvSpPr>
              <a:spLocks noChangeShapeType="1"/>
            </p:cNvSpPr>
            <p:nvPr/>
          </p:nvSpPr>
          <p:spPr bwMode="auto">
            <a:xfrm flipV="1">
              <a:off x="3581" y="3116"/>
              <a:ext cx="159" cy="15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51" name="Text Box 25"/>
            <p:cNvSpPr txBox="1">
              <a:spLocks noChangeArrowheads="1"/>
            </p:cNvSpPr>
            <p:nvPr/>
          </p:nvSpPr>
          <p:spPr bwMode="auto">
            <a:xfrm>
              <a:off x="2458" y="3129"/>
              <a:ext cx="1286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b="1">
                  <a:solidFill>
                    <a:srgbClr val="008000"/>
                  </a:solidFill>
                </a:rPr>
                <a:t>decay “kink”</a:t>
              </a:r>
              <a:endParaRPr lang="it-IT" sz="2000">
                <a:latin typeface="Times New Roman" pitchFamily="18" charset="0"/>
              </a:endParaRPr>
            </a:p>
          </p:txBody>
        </p:sp>
        <p:sp>
          <p:nvSpPr>
            <p:cNvPr id="5152" name="Line 26"/>
            <p:cNvSpPr>
              <a:spLocks noChangeShapeType="1"/>
            </p:cNvSpPr>
            <p:nvPr/>
          </p:nvSpPr>
          <p:spPr bwMode="auto">
            <a:xfrm>
              <a:off x="3437" y="3157"/>
              <a:ext cx="108" cy="94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53" name="Text Box 27"/>
            <p:cNvSpPr txBox="1">
              <a:spLocks noChangeArrowheads="1"/>
            </p:cNvSpPr>
            <p:nvPr/>
          </p:nvSpPr>
          <p:spPr bwMode="auto">
            <a:xfrm>
              <a:off x="2784" y="3432"/>
              <a:ext cx="327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CC0000"/>
                  </a:solidFill>
                  <a:latin typeface="Symbol" pitchFamily="18" charset="2"/>
                </a:rPr>
                <a:t></a:t>
              </a:r>
              <a:r>
                <a:rPr lang="en-GB" b="1" baseline="-25000">
                  <a:solidFill>
                    <a:srgbClr val="CC0000"/>
                  </a:solidFill>
                  <a:latin typeface="Symbol" pitchFamily="18" charset="2"/>
                </a:rPr>
                <a:t></a:t>
              </a:r>
              <a:endParaRPr lang="en-GB">
                <a:latin typeface="Times New Roman" pitchFamily="18" charset="0"/>
              </a:endParaRPr>
            </a:p>
          </p:txBody>
        </p:sp>
        <p:sp>
          <p:nvSpPr>
            <p:cNvPr id="5154" name="Text Box 28"/>
            <p:cNvSpPr txBox="1">
              <a:spLocks noChangeArrowheads="1"/>
            </p:cNvSpPr>
            <p:nvPr/>
          </p:nvSpPr>
          <p:spPr bwMode="auto">
            <a:xfrm>
              <a:off x="3647" y="2942"/>
              <a:ext cx="25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CC0000"/>
                  </a:solidFill>
                  <a:latin typeface="Symbol" pitchFamily="18" charset="2"/>
                </a:rPr>
                <a:t></a:t>
              </a:r>
              <a:endParaRPr lang="en-GB">
                <a:latin typeface="Symbol" pitchFamily="18" charset="2"/>
              </a:endParaRPr>
            </a:p>
          </p:txBody>
        </p:sp>
        <p:sp>
          <p:nvSpPr>
            <p:cNvPr id="5155" name="Text Box 29"/>
            <p:cNvSpPr txBox="1">
              <a:spLocks noChangeArrowheads="1"/>
            </p:cNvSpPr>
            <p:nvPr/>
          </p:nvSpPr>
          <p:spPr bwMode="auto">
            <a:xfrm>
              <a:off x="3322" y="3298"/>
              <a:ext cx="37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CC0000"/>
                  </a:solidFill>
                  <a:latin typeface="Symbol" pitchFamily="18" charset="2"/>
                </a:rPr>
                <a:t></a:t>
              </a:r>
              <a:r>
                <a:rPr lang="en-GB" b="1" baseline="30000">
                  <a:solidFill>
                    <a:srgbClr val="CC0000"/>
                  </a:solidFill>
                  <a:latin typeface="Symbol" pitchFamily="18" charset="2"/>
                </a:rPr>
                <a:t></a:t>
              </a:r>
              <a:endParaRPr lang="en-GB">
                <a:latin typeface="Times New Roman" pitchFamily="18" charset="0"/>
              </a:endParaRPr>
            </a:p>
          </p:txBody>
        </p:sp>
        <p:grpSp>
          <p:nvGrpSpPr>
            <p:cNvPr id="5156" name="Group 30"/>
            <p:cNvGrpSpPr>
              <a:grpSpLocks/>
            </p:cNvGrpSpPr>
            <p:nvPr/>
          </p:nvGrpSpPr>
          <p:grpSpPr bwMode="auto">
            <a:xfrm>
              <a:off x="3153" y="3670"/>
              <a:ext cx="571" cy="198"/>
              <a:chOff x="4703" y="4062"/>
              <a:chExt cx="674" cy="236"/>
            </a:xfrm>
          </p:grpSpPr>
          <p:grpSp>
            <p:nvGrpSpPr>
              <p:cNvPr id="5163" name="Group 31"/>
              <p:cNvGrpSpPr>
                <a:grpSpLocks/>
              </p:cNvGrpSpPr>
              <p:nvPr/>
            </p:nvGrpSpPr>
            <p:grpSpPr bwMode="auto">
              <a:xfrm>
                <a:off x="4703" y="4157"/>
                <a:ext cx="674" cy="47"/>
                <a:chOff x="4715" y="4157"/>
                <a:chExt cx="585" cy="53"/>
              </a:xfrm>
            </p:grpSpPr>
            <p:sp>
              <p:nvSpPr>
                <p:cNvPr id="5166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4719" y="4181"/>
                  <a:ext cx="580" cy="1"/>
                </a:xfrm>
                <a:prstGeom prst="line">
                  <a:avLst/>
                </a:prstGeom>
                <a:noFill/>
                <a:ln w="12700">
                  <a:solidFill>
                    <a:srgbClr val="5F5F5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167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4715" y="4162"/>
                  <a:ext cx="0" cy="48"/>
                </a:xfrm>
                <a:prstGeom prst="line">
                  <a:avLst/>
                </a:prstGeom>
                <a:noFill/>
                <a:ln w="12700">
                  <a:solidFill>
                    <a:srgbClr val="5F5F5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16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5300" y="4157"/>
                  <a:ext cx="0" cy="48"/>
                </a:xfrm>
                <a:prstGeom prst="line">
                  <a:avLst/>
                </a:prstGeom>
                <a:noFill/>
                <a:ln w="12700">
                  <a:solidFill>
                    <a:srgbClr val="5F5F5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5164" name="Rectangle 35"/>
              <p:cNvSpPr>
                <a:spLocks noChangeArrowheads="1"/>
              </p:cNvSpPr>
              <p:nvPr/>
            </p:nvSpPr>
            <p:spPr bwMode="auto">
              <a:xfrm>
                <a:off x="4808" y="4118"/>
                <a:ext cx="414" cy="152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165" name="Text Box 36"/>
              <p:cNvSpPr txBox="1">
                <a:spLocks noChangeArrowheads="1"/>
              </p:cNvSpPr>
              <p:nvPr/>
            </p:nvSpPr>
            <p:spPr bwMode="auto">
              <a:xfrm>
                <a:off x="4758" y="4062"/>
                <a:ext cx="528" cy="2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400">
                    <a:latin typeface="Times New Roman" pitchFamily="18" charset="0"/>
                  </a:rPr>
                  <a:t>~</a:t>
                </a:r>
                <a:r>
                  <a:rPr lang="en-GB" sz="1400" b="1">
                    <a:latin typeface="Times New Roman" pitchFamily="18" charset="0"/>
                  </a:rPr>
                  <a:t>1 mm</a:t>
                </a:r>
              </a:p>
            </p:txBody>
          </p:sp>
        </p:grpSp>
        <p:sp>
          <p:nvSpPr>
            <p:cNvPr id="5157" name="Rectangle 37"/>
            <p:cNvSpPr>
              <a:spLocks noChangeArrowheads="1"/>
            </p:cNvSpPr>
            <p:nvPr/>
          </p:nvSpPr>
          <p:spPr bwMode="auto">
            <a:xfrm>
              <a:off x="1134" y="3246"/>
              <a:ext cx="2035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GB" sz="2800" b="1">
                  <a:solidFill>
                    <a:srgbClr val="4D4D4D"/>
                  </a:solidFill>
                  <a:latin typeface="Symbol" pitchFamily="18" charset="2"/>
                </a:rPr>
                <a:t></a:t>
              </a:r>
              <a:r>
                <a:rPr lang="en-GB" sz="2800" b="1" baseline="-15000">
                  <a:solidFill>
                    <a:srgbClr val="4D4D4D"/>
                  </a:solidFill>
                  <a:latin typeface="Symbol" pitchFamily="18" charset="2"/>
                </a:rPr>
                <a:t></a:t>
              </a:r>
              <a:endParaRPr lang="en-GB" sz="1800">
                <a:latin typeface="Symbol" pitchFamily="18" charset="2"/>
              </a:endParaRPr>
            </a:p>
            <a:p>
              <a:pPr eaLnBrk="1" hangingPunct="1">
                <a:lnSpc>
                  <a:spcPct val="20000"/>
                </a:lnSpc>
                <a:spcBef>
                  <a:spcPct val="50000"/>
                </a:spcBef>
              </a:pPr>
              <a:r>
                <a:rPr lang="en-GB" sz="1800"/>
                <a:t>             </a:t>
              </a:r>
              <a:r>
                <a:rPr lang="en-GB" sz="1800" b="1">
                  <a:solidFill>
                    <a:srgbClr val="CC0000"/>
                  </a:solidFill>
                </a:rPr>
                <a:t>oscillation</a:t>
              </a:r>
              <a:endParaRPr lang="en-GB" sz="1800"/>
            </a:p>
          </p:txBody>
        </p:sp>
        <p:sp>
          <p:nvSpPr>
            <p:cNvPr id="5158" name="Text Box 38"/>
            <p:cNvSpPr txBox="1">
              <a:spLocks noChangeArrowheads="1"/>
            </p:cNvSpPr>
            <p:nvPr/>
          </p:nvSpPr>
          <p:spPr bwMode="auto">
            <a:xfrm>
              <a:off x="4080" y="3157"/>
              <a:ext cx="305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</a:t>
              </a:r>
              <a:r>
                <a:rPr lang="fr-FR" sz="2000" b="1" baseline="3000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-</a:t>
              </a:r>
              <a:endParaRPr lang="en-US" sz="2000" b="1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  <p:sp>
          <p:nvSpPr>
            <p:cNvPr id="5159" name="Rectangle 39"/>
            <p:cNvSpPr>
              <a:spLocks noChangeArrowheads="1"/>
            </p:cNvSpPr>
            <p:nvPr/>
          </p:nvSpPr>
          <p:spPr bwMode="auto">
            <a:xfrm>
              <a:off x="1134" y="3022"/>
              <a:ext cx="3215" cy="8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9416" name="AutoShape 40"/>
            <p:cNvSpPr>
              <a:spLocks noChangeArrowheads="1"/>
            </p:cNvSpPr>
            <p:nvPr/>
          </p:nvSpPr>
          <p:spPr bwMode="auto">
            <a:xfrm>
              <a:off x="2507" y="2562"/>
              <a:ext cx="235" cy="611"/>
            </a:xfrm>
            <a:prstGeom prst="upDownArrow">
              <a:avLst>
                <a:gd name="adj1" fmla="val 50000"/>
                <a:gd name="adj2" fmla="val 50468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0" charset="0"/>
                <a:ea typeface="ＭＳ Ｐゴシック" pitchFamily="-110" charset="-128"/>
              </a:endParaRPr>
            </a:p>
          </p:txBody>
        </p:sp>
        <p:sp>
          <p:nvSpPr>
            <p:cNvPr id="5161" name="Text Box 41"/>
            <p:cNvSpPr txBox="1">
              <a:spLocks noChangeArrowheads="1"/>
            </p:cNvSpPr>
            <p:nvPr/>
          </p:nvSpPr>
          <p:spPr bwMode="auto">
            <a:xfrm>
              <a:off x="4257" y="3158"/>
              <a:ext cx="372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CC3300"/>
                  </a:solidFill>
                  <a:sym typeface="Symbol" pitchFamily="18" charset="2"/>
                </a:rPr>
                <a:t>, h</a:t>
              </a:r>
              <a:r>
                <a:rPr lang="fr-FR" sz="2000" baseline="30000">
                  <a:solidFill>
                    <a:srgbClr val="CC3300"/>
                  </a:solidFill>
                  <a:sym typeface="Symbol" pitchFamily="18" charset="2"/>
                </a:rPr>
                <a:t>-</a:t>
              </a:r>
              <a:endParaRPr lang="en-US" sz="2000">
                <a:solidFill>
                  <a:srgbClr val="CC3300"/>
                </a:solidFill>
              </a:endParaRPr>
            </a:p>
          </p:txBody>
        </p:sp>
        <p:sp>
          <p:nvSpPr>
            <p:cNvPr id="5162" name="Text Box 42"/>
            <p:cNvSpPr txBox="1">
              <a:spLocks noChangeArrowheads="1"/>
            </p:cNvSpPr>
            <p:nvPr/>
          </p:nvSpPr>
          <p:spPr bwMode="auto">
            <a:xfrm>
              <a:off x="4512" y="3168"/>
              <a:ext cx="372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CC3300"/>
                  </a:solidFill>
                  <a:sym typeface="Symbol" pitchFamily="18" charset="2"/>
                </a:rPr>
                <a:t>, e</a:t>
              </a:r>
              <a:r>
                <a:rPr lang="fr-FR" sz="2000" baseline="30000">
                  <a:solidFill>
                    <a:srgbClr val="CC3300"/>
                  </a:solidFill>
                  <a:sym typeface="Symbol" pitchFamily="18" charset="2"/>
                </a:rPr>
                <a:t>-</a:t>
              </a:r>
              <a:endParaRPr lang="en-US" sz="2000" b="1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</p:grpSp>
      <p:sp>
        <p:nvSpPr>
          <p:cNvPr id="5127" name="Rectangle 44"/>
          <p:cNvSpPr>
            <a:spLocks noChangeArrowheads="1"/>
          </p:cNvSpPr>
          <p:nvPr/>
        </p:nvSpPr>
        <p:spPr bwMode="auto">
          <a:xfrm>
            <a:off x="5292725" y="6215063"/>
            <a:ext cx="2784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008000"/>
                </a:solidFill>
              </a:rPr>
              <a:t>plus 3-prong decay modes </a:t>
            </a:r>
            <a:endParaRPr lang="en-US" sz="1600"/>
          </a:p>
        </p:txBody>
      </p:sp>
      <p:sp>
        <p:nvSpPr>
          <p:cNvPr id="48" name="Espace réservé du pied de page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OPERA: first direct detection of neutrino oscillations in appearance mode 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FD87A-9278-4792-AE23-FDE34A33E3F3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381000" y="7620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Symbol" pitchFamily="18" charset="2"/>
              </a:rPr>
              <a:t>n</a:t>
            </a:r>
            <a:r>
              <a:rPr lang="en-US" sz="2800" baseline="-25000" dirty="0"/>
              <a:t>e</a:t>
            </a:r>
            <a:r>
              <a:rPr lang="en-US" sz="2800" dirty="0"/>
              <a:t> candidate event</a:t>
            </a:r>
          </a:p>
          <a:p>
            <a:r>
              <a:rPr lang="en-US" sz="2000" dirty="0" smtClean="0"/>
              <a:t>From </a:t>
            </a:r>
            <a:r>
              <a:rPr lang="en-US" sz="2000" dirty="0"/>
              <a:t>a subsample of ~ 800 located events we detected  6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/>
              <a:t>e</a:t>
            </a:r>
            <a:r>
              <a:rPr lang="en-US" sz="2000" dirty="0"/>
              <a:t> candidates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pic>
        <p:nvPicPr>
          <p:cNvPr id="7" name="Image 6" descr="N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84784"/>
            <a:ext cx="7258050" cy="5029200"/>
          </a:xfrm>
          <a:prstGeom prst="rect">
            <a:avLst/>
          </a:prstGeom>
        </p:spPr>
      </p:pic>
      <p:pic>
        <p:nvPicPr>
          <p:cNvPr id="54274" name="Picture 6" descr="b096038_animated_2_beam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8"/>
          <p:cNvSpPr>
            <a:spLocks noChangeArrowheads="1"/>
          </p:cNvSpPr>
          <p:nvPr/>
        </p:nvSpPr>
        <p:spPr bwMode="auto">
          <a:xfrm>
            <a:off x="5791200" y="1828800"/>
            <a:ext cx="2905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</a:rPr>
              <a:t>Additional physics subject: </a:t>
            </a:r>
          </a:p>
          <a:p>
            <a:r>
              <a:rPr lang="en-US" sz="1800" dirty="0">
                <a:solidFill>
                  <a:srgbClr val="FF6600"/>
                </a:solidFill>
              </a:rPr>
              <a:t>study </a:t>
            </a:r>
            <a:r>
              <a:rPr lang="en-US" sz="1800" dirty="0">
                <a:solidFill>
                  <a:srgbClr val="FF6600"/>
                </a:solidFill>
                <a:latin typeface="Symbol" pitchFamily="18" charset="2"/>
              </a:rPr>
              <a:t>n</a:t>
            </a:r>
            <a:r>
              <a:rPr lang="en-US" sz="1800" baseline="-25000" dirty="0">
                <a:solidFill>
                  <a:srgbClr val="FF6600"/>
                </a:solidFill>
                <a:latin typeface="Symbol" pitchFamily="18" charset="2"/>
              </a:rPr>
              <a:t>m</a:t>
            </a:r>
            <a:r>
              <a:rPr lang="en-US" sz="1800" dirty="0">
                <a:solidFill>
                  <a:srgbClr val="FF6600"/>
                </a:solidFill>
              </a:rPr>
              <a:t>-</a:t>
            </a:r>
            <a:r>
              <a:rPr lang="en-US" sz="1800" dirty="0">
                <a:solidFill>
                  <a:srgbClr val="FF6600"/>
                </a:solidFill>
                <a:latin typeface="Symbol" pitchFamily="18" charset="2"/>
              </a:rPr>
              <a:t>n</a:t>
            </a:r>
            <a:r>
              <a:rPr lang="en-US" sz="1800" baseline="-25000" dirty="0">
                <a:solidFill>
                  <a:srgbClr val="FF6600"/>
                </a:solidFill>
              </a:rPr>
              <a:t>e</a:t>
            </a:r>
            <a:r>
              <a:rPr lang="en-US" sz="1800" dirty="0">
                <a:solidFill>
                  <a:srgbClr val="FF6600"/>
                </a:solidFill>
              </a:rPr>
              <a:t> oscillations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8CBA7-4F72-489F-9EA0-BD815532E9F6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152400" y="76200"/>
            <a:ext cx="8886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Symbol" pitchFamily="18" charset="2"/>
              </a:rPr>
              <a:t>n</a:t>
            </a:r>
            <a:r>
              <a:rPr lang="en-US" sz="2800" baseline="-25000"/>
              <a:t>e</a:t>
            </a:r>
            <a:r>
              <a:rPr lang="en-US" sz="2800"/>
              <a:t> candidate event (2)</a:t>
            </a:r>
          </a:p>
          <a:p>
            <a:pPr algn="ctr"/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pic>
        <p:nvPicPr>
          <p:cNvPr id="55298" name="Picture 9" descr="b142415_animated_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69888"/>
            <a:ext cx="8218487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D6F06-D523-4F3B-BBB9-4CA79A527F87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A VERY INTERESTING EVENT…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B1EBF-D539-4599-9EA0-04FDD087ED3D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76200" y="127000"/>
            <a:ext cx="8763000" cy="7080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err="1"/>
              <a:t>Muonless</a:t>
            </a:r>
            <a:r>
              <a:rPr lang="en-US" sz="2000" dirty="0"/>
              <a:t> event 9234119599, taken on 22 August 2009, 19:27 (UTC)</a:t>
            </a:r>
          </a:p>
          <a:p>
            <a:pPr algn="ctr">
              <a:defRPr/>
            </a:pPr>
            <a:r>
              <a:rPr lang="en-US" sz="2000" dirty="0"/>
              <a:t>(as seen by the electronic detectors)</a:t>
            </a:r>
          </a:p>
        </p:txBody>
      </p:sp>
      <p:pic>
        <p:nvPicPr>
          <p:cNvPr id="9" name="Picture 8" descr="brick_1072693_Event9234119599_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8305800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rick_1072693_Event9234119599_1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75" y="1184275"/>
            <a:ext cx="8251825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L:\ariga\OPERA\Napoli\b072693\process_c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1590675"/>
            <a:ext cx="72580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524000" y="2590800"/>
            <a:ext cx="6172200" cy="3287713"/>
            <a:chOff x="1524000" y="2590800"/>
            <a:chExt cx="6172200" cy="3287603"/>
          </a:xfrm>
        </p:grpSpPr>
        <p:pic>
          <p:nvPicPr>
            <p:cNvPr id="58391" name="Picture 2" descr="L:\ariga\OPERA\Napoli\b072693\plots\!cid_alpine_LRH_2_00_1005291057113_16214@matrix_na_infn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0" y="2590800"/>
              <a:ext cx="4462746" cy="3287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6705600" y="3505169"/>
              <a:ext cx="990600" cy="144775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10800000">
              <a:off x="5943600" y="2590800"/>
              <a:ext cx="1219200" cy="9905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endCxn id="21" idx="4"/>
            </p:cNvCxnSpPr>
            <p:nvPr/>
          </p:nvCxnSpPr>
          <p:spPr>
            <a:xfrm flipV="1">
              <a:off x="5943600" y="4952921"/>
              <a:ext cx="1257300" cy="9143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372" name="TextBox 6"/>
          <p:cNvSpPr txBox="1">
            <a:spLocks noChangeArrowheads="1"/>
          </p:cNvSpPr>
          <p:nvPr/>
        </p:nvSpPr>
        <p:spPr bwMode="auto">
          <a:xfrm>
            <a:off x="6681788" y="2971800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CS predictions</a:t>
            </a: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703263" y="1601788"/>
            <a:ext cx="7629525" cy="5191125"/>
            <a:chOff x="267201" y="1676400"/>
            <a:chExt cx="7553325" cy="5191125"/>
          </a:xfrm>
        </p:grpSpPr>
        <p:grpSp>
          <p:nvGrpSpPr>
            <p:cNvPr id="58387" name="Group 29"/>
            <p:cNvGrpSpPr>
              <a:grpSpLocks/>
            </p:cNvGrpSpPr>
            <p:nvPr/>
          </p:nvGrpSpPr>
          <p:grpSpPr bwMode="auto">
            <a:xfrm>
              <a:off x="267201" y="1676400"/>
              <a:ext cx="7258050" cy="5191125"/>
              <a:chOff x="-14382249" y="142875"/>
              <a:chExt cx="7258050" cy="5191125"/>
            </a:xfrm>
          </p:grpSpPr>
          <p:pic>
            <p:nvPicPr>
              <p:cNvPr id="58389" name="Picture 4" descr="L:\ariga\OPERA\Napoli\b072693\process_sb.gif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-14382249" y="142875"/>
                <a:ext cx="7258050" cy="5191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390" name="TextBox 28"/>
              <p:cNvSpPr txBox="1">
                <a:spLocks noChangeArrowheads="1"/>
              </p:cNvSpPr>
              <p:nvPr/>
            </p:nvSpPr>
            <p:spPr bwMode="auto">
              <a:xfrm>
                <a:off x="-10999828" y="1973818"/>
                <a:ext cx="19050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Scan-back in ECC</a:t>
                </a:r>
              </a:p>
            </p:txBody>
          </p:sp>
        </p:grpSp>
        <p:sp>
          <p:nvSpPr>
            <p:cNvPr id="58388" name="TextBox 37"/>
            <p:cNvSpPr txBox="1">
              <a:spLocks noChangeArrowheads="1"/>
            </p:cNvSpPr>
            <p:nvPr/>
          </p:nvSpPr>
          <p:spPr bwMode="auto">
            <a:xfrm>
              <a:off x="6144126" y="3035605"/>
              <a:ext cx="1676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CS predictions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990600" y="1752600"/>
            <a:ext cx="3262313" cy="2952750"/>
            <a:chOff x="-457200" y="1695450"/>
            <a:chExt cx="3262912" cy="2952750"/>
          </a:xfrm>
        </p:grpSpPr>
        <p:grpSp>
          <p:nvGrpSpPr>
            <p:cNvPr id="58381" name="Group 27"/>
            <p:cNvGrpSpPr>
              <a:grpSpLocks/>
            </p:cNvGrpSpPr>
            <p:nvPr/>
          </p:nvGrpSpPr>
          <p:grpSpPr bwMode="auto">
            <a:xfrm>
              <a:off x="-457200" y="1695450"/>
              <a:ext cx="3219450" cy="2952750"/>
              <a:chOff x="1143000" y="1695450"/>
              <a:chExt cx="3219450" cy="295275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rot="10800000">
                <a:off x="1143000" y="3810000"/>
                <a:ext cx="990782" cy="381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0800000" flipV="1">
                <a:off x="2743494" y="3810000"/>
                <a:ext cx="1600494" cy="381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2133782" y="4191000"/>
                <a:ext cx="609712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029" name="Picture 5" descr="L:\ariga\OPERA\Napoli\b072693\process_sb_anim_small.gif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43000" y="1695450"/>
                <a:ext cx="3220041" cy="2105025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</p:pic>
        </p:grpSp>
        <p:sp>
          <p:nvSpPr>
            <p:cNvPr id="58382" name="TextBox 26"/>
            <p:cNvSpPr txBox="1">
              <a:spLocks noChangeArrowheads="1"/>
            </p:cNvSpPr>
            <p:nvPr/>
          </p:nvSpPr>
          <p:spPr bwMode="auto">
            <a:xfrm>
              <a:off x="990600" y="1905000"/>
              <a:ext cx="1815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 kink is detected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914400" y="1590675"/>
            <a:ext cx="7258050" cy="5191125"/>
            <a:chOff x="1104900" y="1905000"/>
            <a:chExt cx="7258050" cy="5191125"/>
          </a:xfrm>
        </p:grpSpPr>
        <p:pic>
          <p:nvPicPr>
            <p:cNvPr id="58379" name="Picture 8" descr="L:\ariga\OPERA\Napoli\b072693\process_final.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04900" y="1905000"/>
              <a:ext cx="7258050" cy="519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80" name="TextBox 30"/>
            <p:cNvSpPr txBox="1">
              <a:spLocks noChangeArrowheads="1"/>
            </p:cNvSpPr>
            <p:nvPr/>
          </p:nvSpPr>
          <p:spPr bwMode="auto">
            <a:xfrm>
              <a:off x="2895600" y="1905000"/>
              <a:ext cx="508635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Large area scanning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Full reconstruction of vertices and gammas</a:t>
              </a:r>
            </a:p>
          </p:txBody>
        </p:sp>
      </p:grp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990600" y="127000"/>
            <a:ext cx="70866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From CS to vertex location</a:t>
            </a:r>
          </a:p>
        </p:txBody>
      </p:sp>
      <p:sp>
        <p:nvSpPr>
          <p:cNvPr id="57354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D97E3-BAEA-464B-9874-AE8679814E77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39E19-152E-493C-8DAB-52A69A089B13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1600200" y="85725"/>
            <a:ext cx="63246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Event topological features (1)</a:t>
            </a:r>
          </a:p>
        </p:txBody>
      </p:sp>
      <p:grpSp>
        <p:nvGrpSpPr>
          <p:cNvPr id="61444" name="Group 28"/>
          <p:cNvGrpSpPr>
            <a:grpSpLocks/>
          </p:cNvGrpSpPr>
          <p:nvPr/>
        </p:nvGrpSpPr>
        <p:grpSpPr bwMode="auto">
          <a:xfrm>
            <a:off x="1104900" y="990600"/>
            <a:ext cx="7200900" cy="5257800"/>
            <a:chOff x="1066800" y="1038225"/>
            <a:chExt cx="6591300" cy="4829175"/>
          </a:xfrm>
        </p:grpSpPr>
        <p:pic>
          <p:nvPicPr>
            <p:cNvPr id="61447" name="Picture 1" descr="L:\ariga\OPERA\Napoli\b072693\beam_l2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6800" y="1038225"/>
              <a:ext cx="65913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8" name="TextBox 30"/>
            <p:cNvSpPr txBox="1">
              <a:spLocks noChangeArrowheads="1"/>
            </p:cNvSpPr>
            <p:nvPr/>
          </p:nvSpPr>
          <p:spPr bwMode="auto">
            <a:xfrm>
              <a:off x="5214942" y="4500570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61449" name="TextBox 31"/>
            <p:cNvSpPr txBox="1">
              <a:spLocks noChangeArrowheads="1"/>
            </p:cNvSpPr>
            <p:nvPr/>
          </p:nvSpPr>
          <p:spPr bwMode="auto">
            <a:xfrm>
              <a:off x="5214942" y="3000372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61450" name="TextBox 32"/>
            <p:cNvSpPr txBox="1">
              <a:spLocks noChangeArrowheads="1"/>
            </p:cNvSpPr>
            <p:nvPr/>
          </p:nvSpPr>
          <p:spPr bwMode="auto">
            <a:xfrm>
              <a:off x="4976815" y="2488164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61451" name="TextBox 33"/>
            <p:cNvSpPr txBox="1">
              <a:spLocks noChangeArrowheads="1"/>
            </p:cNvSpPr>
            <p:nvPr/>
          </p:nvSpPr>
          <p:spPr bwMode="auto">
            <a:xfrm>
              <a:off x="4643438" y="2000240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1452" name="TextBox 34"/>
            <p:cNvSpPr txBox="1">
              <a:spLocks noChangeArrowheads="1"/>
            </p:cNvSpPr>
            <p:nvPr/>
          </p:nvSpPr>
          <p:spPr bwMode="auto">
            <a:xfrm>
              <a:off x="5943600" y="1857364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61453" name="TextBox 35"/>
            <p:cNvSpPr txBox="1">
              <a:spLocks noChangeArrowheads="1"/>
            </p:cNvSpPr>
            <p:nvPr/>
          </p:nvSpPr>
          <p:spPr bwMode="auto">
            <a:xfrm>
              <a:off x="3810000" y="3124200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1454" name="TextBox 36"/>
            <p:cNvSpPr txBox="1">
              <a:spLocks noChangeArrowheads="1"/>
            </p:cNvSpPr>
            <p:nvPr/>
          </p:nvSpPr>
          <p:spPr bwMode="auto">
            <a:xfrm>
              <a:off x="2667000" y="3505200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Symbol" pitchFamily="18" charset="2"/>
                </a:rPr>
                <a:t>g2</a:t>
              </a:r>
            </a:p>
          </p:txBody>
        </p:sp>
        <p:sp>
          <p:nvSpPr>
            <p:cNvPr id="61455" name="TextBox 37"/>
            <p:cNvSpPr txBox="1">
              <a:spLocks noChangeArrowheads="1"/>
            </p:cNvSpPr>
            <p:nvPr/>
          </p:nvSpPr>
          <p:spPr bwMode="auto">
            <a:xfrm>
              <a:off x="2895600" y="4343400"/>
              <a:ext cx="928694" cy="3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Symbol" pitchFamily="18" charset="2"/>
                </a:rPr>
                <a:t>g1</a:t>
              </a:r>
            </a:p>
          </p:txBody>
        </p:sp>
        <p:sp>
          <p:nvSpPr>
            <p:cNvPr id="61456" name="TextBox 38"/>
            <p:cNvSpPr txBox="1">
              <a:spLocks noChangeArrowheads="1"/>
            </p:cNvSpPr>
            <p:nvPr/>
          </p:nvSpPr>
          <p:spPr bwMode="auto">
            <a:xfrm>
              <a:off x="4171941" y="4724400"/>
              <a:ext cx="1285884" cy="537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daughter</a:t>
              </a:r>
            </a:p>
          </p:txBody>
        </p:sp>
      </p:grpSp>
      <p:sp>
        <p:nvSpPr>
          <p:cNvPr id="61445" name="Rectangle 17"/>
          <p:cNvSpPr>
            <a:spLocks noChangeArrowheads="1"/>
          </p:cNvSpPr>
          <p:nvPr/>
        </p:nvSpPr>
        <p:spPr bwMode="auto">
          <a:xfrm>
            <a:off x="304800" y="990600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Beam view</a:t>
            </a: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560A5D-E025-4AF1-A22B-732F54F314C8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1600200" y="76200"/>
            <a:ext cx="63246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Event topological features (2)</a:t>
            </a:r>
          </a:p>
        </p:txBody>
      </p:sp>
      <p:sp>
        <p:nvSpPr>
          <p:cNvPr id="62468" name="Rectangle 29"/>
          <p:cNvSpPr>
            <a:spLocks noChangeArrowheads="1"/>
          </p:cNvSpPr>
          <p:nvPr/>
        </p:nvSpPr>
        <p:spPr bwMode="auto">
          <a:xfrm>
            <a:off x="914400" y="914400"/>
            <a:ext cx="118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Side view</a:t>
            </a:r>
            <a:endParaRPr lang="en-US" sz="1800"/>
          </a:p>
        </p:txBody>
      </p:sp>
      <p:grpSp>
        <p:nvGrpSpPr>
          <p:cNvPr id="62469" name="Group 17"/>
          <p:cNvGrpSpPr>
            <a:grpSpLocks/>
          </p:cNvGrpSpPr>
          <p:nvPr/>
        </p:nvGrpSpPr>
        <p:grpSpPr bwMode="auto">
          <a:xfrm>
            <a:off x="381000" y="1447800"/>
            <a:ext cx="8229600" cy="4800600"/>
            <a:chOff x="914400" y="1752600"/>
            <a:chExt cx="7258050" cy="4362450"/>
          </a:xfrm>
        </p:grpSpPr>
        <p:pic>
          <p:nvPicPr>
            <p:cNvPr id="62472" name="Picture 1" descr="L:\ariga\OPERA\Napoli\b072693\side_z10_l1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1752600"/>
              <a:ext cx="7258050" cy="436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3" name="TextBox 19"/>
            <p:cNvSpPr txBox="1">
              <a:spLocks noChangeArrowheads="1"/>
            </p:cNvSpPr>
            <p:nvPr/>
          </p:nvSpPr>
          <p:spPr bwMode="auto">
            <a:xfrm>
              <a:off x="3262306" y="466725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2474" name="TextBox 20"/>
            <p:cNvSpPr txBox="1">
              <a:spLocks noChangeArrowheads="1"/>
            </p:cNvSpPr>
            <p:nvPr/>
          </p:nvSpPr>
          <p:spPr bwMode="auto">
            <a:xfrm>
              <a:off x="2957506" y="37719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2475" name="TextBox 21"/>
            <p:cNvSpPr txBox="1">
              <a:spLocks noChangeArrowheads="1"/>
            </p:cNvSpPr>
            <p:nvPr/>
          </p:nvSpPr>
          <p:spPr bwMode="auto">
            <a:xfrm>
              <a:off x="3124200" y="28194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62476" name="TextBox 22"/>
            <p:cNvSpPr txBox="1">
              <a:spLocks noChangeArrowheads="1"/>
            </p:cNvSpPr>
            <p:nvPr/>
          </p:nvSpPr>
          <p:spPr bwMode="auto">
            <a:xfrm>
              <a:off x="3733800" y="29718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2477" name="TextBox 23"/>
            <p:cNvSpPr txBox="1">
              <a:spLocks noChangeArrowheads="1"/>
            </p:cNvSpPr>
            <p:nvPr/>
          </p:nvSpPr>
          <p:spPr bwMode="auto">
            <a:xfrm>
              <a:off x="2247900" y="20574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62478" name="TextBox 24"/>
            <p:cNvSpPr txBox="1">
              <a:spLocks noChangeArrowheads="1"/>
            </p:cNvSpPr>
            <p:nvPr/>
          </p:nvSpPr>
          <p:spPr bwMode="auto">
            <a:xfrm>
              <a:off x="2590800" y="26670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62479" name="TextBox 25"/>
            <p:cNvSpPr txBox="1">
              <a:spLocks noChangeArrowheads="1"/>
            </p:cNvSpPr>
            <p:nvPr/>
          </p:nvSpPr>
          <p:spPr bwMode="auto">
            <a:xfrm>
              <a:off x="2447925" y="2373868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2480" name="TextBox 26"/>
            <p:cNvSpPr txBox="1">
              <a:spLocks noChangeArrowheads="1"/>
            </p:cNvSpPr>
            <p:nvPr/>
          </p:nvSpPr>
          <p:spPr bwMode="auto">
            <a:xfrm>
              <a:off x="2209800" y="5105400"/>
              <a:ext cx="928694" cy="41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62481" name="TextBox 27"/>
            <p:cNvSpPr txBox="1">
              <a:spLocks noChangeArrowheads="1"/>
            </p:cNvSpPr>
            <p:nvPr/>
          </p:nvSpPr>
          <p:spPr bwMode="auto">
            <a:xfrm>
              <a:off x="6858000" y="4648200"/>
              <a:ext cx="1285884" cy="755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 daughter</a:t>
              </a:r>
            </a:p>
          </p:txBody>
        </p:sp>
      </p:grpSp>
      <p:sp>
        <p:nvSpPr>
          <p:cNvPr id="62470" name="Rectangle 16"/>
          <p:cNvSpPr>
            <a:spLocks noChangeArrowheads="1"/>
          </p:cNvSpPr>
          <p:nvPr/>
        </p:nvSpPr>
        <p:spPr bwMode="auto">
          <a:xfrm>
            <a:off x="1338263" y="3805238"/>
            <a:ext cx="338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C282A9-6561-477C-9E34-CCF07CE768F4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828800" y="76200"/>
            <a:ext cx="54102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Event reconstruction </a:t>
            </a:r>
          </a:p>
        </p:txBody>
      </p:sp>
      <p:pic>
        <p:nvPicPr>
          <p:cNvPr id="59396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610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75D01-5CC3-457E-B29E-37499DC694B4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1828800" y="85725"/>
            <a:ext cx="54102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Event reconstruction (2)</a:t>
            </a:r>
          </a:p>
        </p:txBody>
      </p:sp>
      <p:pic>
        <p:nvPicPr>
          <p:cNvPr id="60420" name="Picture 2" descr="L:\ariga\OPERA\Napoli\b072693\anim_zoom_z10_n200_fi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38200"/>
            <a:ext cx="75644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295400" y="1447800"/>
            <a:ext cx="839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Zoom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F3941-CF5D-4E13-BE6E-8433666924C2}" type="slidenum">
              <a:rPr lang="en-US"/>
              <a:pPr>
                <a:defRPr/>
              </a:pPr>
              <a:t>49</a:t>
            </a:fld>
            <a:endParaRPr lang="en-US"/>
          </a:p>
        </p:txBody>
      </p:sp>
      <p:grpSp>
        <p:nvGrpSpPr>
          <p:cNvPr id="63491" name="Group 106"/>
          <p:cNvGrpSpPr>
            <a:grpSpLocks/>
          </p:cNvGrpSpPr>
          <p:nvPr/>
        </p:nvGrpSpPr>
        <p:grpSpPr bwMode="auto">
          <a:xfrm>
            <a:off x="0" y="0"/>
            <a:ext cx="9215438" cy="6858000"/>
            <a:chOff x="-428625" y="-7938"/>
            <a:chExt cx="9644063" cy="6865938"/>
          </a:xfrm>
        </p:grpSpPr>
        <p:sp>
          <p:nvSpPr>
            <p:cNvPr id="63494" name="Rectangle 2"/>
            <p:cNvSpPr>
              <a:spLocks noChangeArrowheads="1"/>
            </p:cNvSpPr>
            <p:nvPr/>
          </p:nvSpPr>
          <p:spPr bwMode="auto">
            <a:xfrm>
              <a:off x="-428625" y="0"/>
              <a:ext cx="9144000" cy="6858000"/>
            </a:xfrm>
            <a:prstGeom prst="rect">
              <a:avLst/>
            </a:prstGeom>
            <a:solidFill>
              <a:srgbClr val="CCCC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95" name="Rectangle 3"/>
            <p:cNvSpPr>
              <a:spLocks noChangeArrowheads="1"/>
            </p:cNvSpPr>
            <p:nvPr/>
          </p:nvSpPr>
          <p:spPr bwMode="auto">
            <a:xfrm>
              <a:off x="72342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96" name="Rectangle 4"/>
            <p:cNvSpPr>
              <a:spLocks noChangeArrowheads="1"/>
            </p:cNvSpPr>
            <p:nvPr/>
          </p:nvSpPr>
          <p:spPr bwMode="auto">
            <a:xfrm>
              <a:off x="72342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97" name="Rectangle 5"/>
            <p:cNvSpPr>
              <a:spLocks noChangeArrowheads="1"/>
            </p:cNvSpPr>
            <p:nvPr/>
          </p:nvSpPr>
          <p:spPr bwMode="auto">
            <a:xfrm>
              <a:off x="76025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98" name="Rectangle 6"/>
            <p:cNvSpPr>
              <a:spLocks noChangeArrowheads="1"/>
            </p:cNvSpPr>
            <p:nvPr/>
          </p:nvSpPr>
          <p:spPr bwMode="auto">
            <a:xfrm>
              <a:off x="55578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99" name="Rectangle 7"/>
            <p:cNvSpPr>
              <a:spLocks noChangeArrowheads="1"/>
            </p:cNvSpPr>
            <p:nvPr/>
          </p:nvSpPr>
          <p:spPr bwMode="auto">
            <a:xfrm>
              <a:off x="54689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0" name="Rectangle 8"/>
            <p:cNvSpPr>
              <a:spLocks noChangeArrowheads="1"/>
            </p:cNvSpPr>
            <p:nvPr/>
          </p:nvSpPr>
          <p:spPr bwMode="auto">
            <a:xfrm>
              <a:off x="58626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1" name="Rectangle 9"/>
            <p:cNvSpPr>
              <a:spLocks noChangeArrowheads="1"/>
            </p:cNvSpPr>
            <p:nvPr/>
          </p:nvSpPr>
          <p:spPr bwMode="auto">
            <a:xfrm>
              <a:off x="38052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2" name="Rectangle 10"/>
            <p:cNvSpPr>
              <a:spLocks noChangeArrowheads="1"/>
            </p:cNvSpPr>
            <p:nvPr/>
          </p:nvSpPr>
          <p:spPr bwMode="auto">
            <a:xfrm>
              <a:off x="37163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3" name="Rectangle 11"/>
            <p:cNvSpPr>
              <a:spLocks noChangeArrowheads="1"/>
            </p:cNvSpPr>
            <p:nvPr/>
          </p:nvSpPr>
          <p:spPr bwMode="auto">
            <a:xfrm>
              <a:off x="41100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4" name="Rectangle 12"/>
            <p:cNvSpPr>
              <a:spLocks noChangeArrowheads="1"/>
            </p:cNvSpPr>
            <p:nvPr/>
          </p:nvSpPr>
          <p:spPr bwMode="auto">
            <a:xfrm>
              <a:off x="2238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5" name="Rectangle 13"/>
            <p:cNvSpPr>
              <a:spLocks noChangeArrowheads="1"/>
            </p:cNvSpPr>
            <p:nvPr/>
          </p:nvSpPr>
          <p:spPr bwMode="auto">
            <a:xfrm>
              <a:off x="5921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06" name="Line 14"/>
            <p:cNvSpPr>
              <a:spLocks noChangeShapeType="1"/>
            </p:cNvSpPr>
            <p:nvPr/>
          </p:nvSpPr>
          <p:spPr bwMode="auto">
            <a:xfrm flipV="1">
              <a:off x="2662238" y="3194050"/>
              <a:ext cx="1828800" cy="2349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07" name="Rectangle 22"/>
            <p:cNvSpPr>
              <a:spLocks noChangeArrowheads="1"/>
            </p:cNvSpPr>
            <p:nvPr/>
          </p:nvSpPr>
          <p:spPr bwMode="auto">
            <a:xfrm>
              <a:off x="7850926" y="2714625"/>
              <a:ext cx="731542" cy="464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>
                  <a:solidFill>
                    <a:schemeClr val="accent2"/>
                  </a:solidFill>
                  <a:sym typeface="Symbol" pitchFamily="18" charset="2"/>
                </a:rPr>
                <a:t></a:t>
              </a:r>
              <a:r>
                <a:rPr lang="en-US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3508" name="Rectangle 23"/>
            <p:cNvSpPr>
              <a:spLocks noChangeArrowheads="1"/>
            </p:cNvSpPr>
            <p:nvPr/>
          </p:nvSpPr>
          <p:spPr bwMode="auto">
            <a:xfrm>
              <a:off x="2601654" y="6485660"/>
              <a:ext cx="1153042" cy="2795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>
                  <a:solidFill>
                    <a:srgbClr val="000000"/>
                  </a:solidFill>
                </a:rPr>
                <a:t>1mm lead</a:t>
              </a:r>
            </a:p>
          </p:txBody>
        </p:sp>
        <p:sp>
          <p:nvSpPr>
            <p:cNvPr id="63509" name="Rectangle 27"/>
            <p:cNvSpPr>
              <a:spLocks noChangeArrowheads="1"/>
            </p:cNvSpPr>
            <p:nvPr/>
          </p:nvSpPr>
          <p:spPr bwMode="auto">
            <a:xfrm>
              <a:off x="3576638" y="76200"/>
              <a:ext cx="938877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PL19</a:t>
              </a:r>
            </a:p>
          </p:txBody>
        </p:sp>
        <p:sp>
          <p:nvSpPr>
            <p:cNvPr id="63510" name="Rectangle 28"/>
            <p:cNvSpPr>
              <a:spLocks noChangeArrowheads="1"/>
            </p:cNvSpPr>
            <p:nvPr/>
          </p:nvSpPr>
          <p:spPr bwMode="auto">
            <a:xfrm>
              <a:off x="5329238" y="76200"/>
              <a:ext cx="1020393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PL20</a:t>
              </a:r>
            </a:p>
          </p:txBody>
        </p:sp>
        <p:sp>
          <p:nvSpPr>
            <p:cNvPr id="63511" name="Rectangle 29"/>
            <p:cNvSpPr>
              <a:spLocks noChangeArrowheads="1"/>
            </p:cNvSpPr>
            <p:nvPr/>
          </p:nvSpPr>
          <p:spPr bwMode="auto">
            <a:xfrm>
              <a:off x="7081838" y="76200"/>
              <a:ext cx="1022165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PL21</a:t>
              </a:r>
            </a:p>
          </p:txBody>
        </p:sp>
        <p:sp>
          <p:nvSpPr>
            <p:cNvPr id="63512" name="Line 32"/>
            <p:cNvSpPr>
              <a:spLocks noChangeShapeType="1"/>
            </p:cNvSpPr>
            <p:nvPr/>
          </p:nvSpPr>
          <p:spPr bwMode="auto">
            <a:xfrm>
              <a:off x="2681288" y="3429000"/>
              <a:ext cx="3962400" cy="34290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13" name="Oval 34"/>
            <p:cNvSpPr>
              <a:spLocks noChangeArrowheads="1"/>
            </p:cNvSpPr>
            <p:nvPr/>
          </p:nvSpPr>
          <p:spPr bwMode="auto">
            <a:xfrm>
              <a:off x="4081463" y="2590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4" name="Oval 35"/>
            <p:cNvSpPr>
              <a:spLocks noChangeArrowheads="1"/>
            </p:cNvSpPr>
            <p:nvPr/>
          </p:nvSpPr>
          <p:spPr bwMode="auto">
            <a:xfrm>
              <a:off x="2662238" y="3403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5" name="Rectangle 36"/>
            <p:cNvSpPr>
              <a:spLocks noChangeArrowheads="1"/>
            </p:cNvSpPr>
            <p:nvPr/>
          </p:nvSpPr>
          <p:spPr bwMode="auto">
            <a:xfrm>
              <a:off x="2238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6" name="Rectangle 37"/>
            <p:cNvSpPr>
              <a:spLocks noChangeArrowheads="1"/>
            </p:cNvSpPr>
            <p:nvPr/>
          </p:nvSpPr>
          <p:spPr bwMode="auto">
            <a:xfrm>
              <a:off x="71438" y="76200"/>
              <a:ext cx="935332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PL17</a:t>
              </a:r>
            </a:p>
          </p:txBody>
        </p:sp>
        <p:sp>
          <p:nvSpPr>
            <p:cNvPr id="63517" name="Rectangle 38"/>
            <p:cNvSpPr>
              <a:spLocks noChangeArrowheads="1"/>
            </p:cNvSpPr>
            <p:nvPr/>
          </p:nvSpPr>
          <p:spPr bwMode="auto">
            <a:xfrm>
              <a:off x="20526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8" name="Rectangle 39"/>
            <p:cNvSpPr>
              <a:spLocks noChangeArrowheads="1"/>
            </p:cNvSpPr>
            <p:nvPr/>
          </p:nvSpPr>
          <p:spPr bwMode="auto">
            <a:xfrm>
              <a:off x="19764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19" name="Rectangle 40"/>
            <p:cNvSpPr>
              <a:spLocks noChangeArrowheads="1"/>
            </p:cNvSpPr>
            <p:nvPr/>
          </p:nvSpPr>
          <p:spPr bwMode="auto">
            <a:xfrm>
              <a:off x="23574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0" name="Rectangle 43"/>
            <p:cNvSpPr>
              <a:spLocks noChangeArrowheads="1"/>
            </p:cNvSpPr>
            <p:nvPr/>
          </p:nvSpPr>
          <p:spPr bwMode="auto">
            <a:xfrm>
              <a:off x="1825625" y="76200"/>
              <a:ext cx="1015262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PL18</a:t>
              </a:r>
            </a:p>
          </p:txBody>
        </p:sp>
        <p:sp>
          <p:nvSpPr>
            <p:cNvPr id="63521" name="Oval 44"/>
            <p:cNvSpPr>
              <a:spLocks noChangeArrowheads="1"/>
            </p:cNvSpPr>
            <p:nvPr/>
          </p:nvSpPr>
          <p:spPr bwMode="auto">
            <a:xfrm>
              <a:off x="3729038" y="2794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2" name="Oval 45"/>
            <p:cNvSpPr>
              <a:spLocks noChangeArrowheads="1"/>
            </p:cNvSpPr>
            <p:nvPr/>
          </p:nvSpPr>
          <p:spPr bwMode="auto">
            <a:xfrm>
              <a:off x="3729038" y="28844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3" name="Oval 46"/>
            <p:cNvSpPr>
              <a:spLocks noChangeArrowheads="1"/>
            </p:cNvSpPr>
            <p:nvPr/>
          </p:nvSpPr>
          <p:spPr bwMode="auto">
            <a:xfrm>
              <a:off x="4081463" y="2717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4" name="Oval 47"/>
            <p:cNvSpPr>
              <a:spLocks noChangeArrowheads="1"/>
            </p:cNvSpPr>
            <p:nvPr/>
          </p:nvSpPr>
          <p:spPr bwMode="auto">
            <a:xfrm>
              <a:off x="3713163" y="30607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5" name="Oval 48"/>
            <p:cNvSpPr>
              <a:spLocks noChangeArrowheads="1"/>
            </p:cNvSpPr>
            <p:nvPr/>
          </p:nvSpPr>
          <p:spPr bwMode="auto">
            <a:xfrm>
              <a:off x="4081463" y="29479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6" name="Oval 49"/>
            <p:cNvSpPr>
              <a:spLocks noChangeArrowheads="1"/>
            </p:cNvSpPr>
            <p:nvPr/>
          </p:nvSpPr>
          <p:spPr bwMode="auto">
            <a:xfrm>
              <a:off x="3729038" y="32527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7" name="Oval 50"/>
            <p:cNvSpPr>
              <a:spLocks noChangeArrowheads="1"/>
            </p:cNvSpPr>
            <p:nvPr/>
          </p:nvSpPr>
          <p:spPr bwMode="auto">
            <a:xfrm>
              <a:off x="4081463" y="32004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8" name="Oval 51"/>
            <p:cNvSpPr>
              <a:spLocks noChangeArrowheads="1"/>
            </p:cNvSpPr>
            <p:nvPr/>
          </p:nvSpPr>
          <p:spPr bwMode="auto">
            <a:xfrm>
              <a:off x="3729038" y="43576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29" name="Oval 52"/>
            <p:cNvSpPr>
              <a:spLocks noChangeArrowheads="1"/>
            </p:cNvSpPr>
            <p:nvPr/>
          </p:nvSpPr>
          <p:spPr bwMode="auto">
            <a:xfrm>
              <a:off x="4081463" y="46624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0" name="Oval 53"/>
            <p:cNvSpPr>
              <a:spLocks noChangeArrowheads="1"/>
            </p:cNvSpPr>
            <p:nvPr/>
          </p:nvSpPr>
          <p:spPr bwMode="auto">
            <a:xfrm>
              <a:off x="5834063" y="1638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1" name="Oval 54"/>
            <p:cNvSpPr>
              <a:spLocks noChangeArrowheads="1"/>
            </p:cNvSpPr>
            <p:nvPr/>
          </p:nvSpPr>
          <p:spPr bwMode="auto">
            <a:xfrm>
              <a:off x="5481638" y="18415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2" name="Oval 55"/>
            <p:cNvSpPr>
              <a:spLocks noChangeArrowheads="1"/>
            </p:cNvSpPr>
            <p:nvPr/>
          </p:nvSpPr>
          <p:spPr bwMode="auto">
            <a:xfrm>
              <a:off x="7586663" y="685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3" name="Oval 56"/>
            <p:cNvSpPr>
              <a:spLocks noChangeArrowheads="1"/>
            </p:cNvSpPr>
            <p:nvPr/>
          </p:nvSpPr>
          <p:spPr bwMode="auto">
            <a:xfrm>
              <a:off x="7234238" y="889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4" name="Oval 57"/>
            <p:cNvSpPr>
              <a:spLocks noChangeArrowheads="1"/>
            </p:cNvSpPr>
            <p:nvPr/>
          </p:nvSpPr>
          <p:spPr bwMode="auto">
            <a:xfrm>
              <a:off x="5481638" y="20716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5" name="Oval 58"/>
            <p:cNvSpPr>
              <a:spLocks noChangeArrowheads="1"/>
            </p:cNvSpPr>
            <p:nvPr/>
          </p:nvSpPr>
          <p:spPr bwMode="auto">
            <a:xfrm>
              <a:off x="5834063" y="1905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6" name="Oval 59"/>
            <p:cNvSpPr>
              <a:spLocks noChangeArrowheads="1"/>
            </p:cNvSpPr>
            <p:nvPr/>
          </p:nvSpPr>
          <p:spPr bwMode="auto">
            <a:xfrm>
              <a:off x="7234238" y="12334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7" name="Oval 60"/>
            <p:cNvSpPr>
              <a:spLocks noChangeArrowheads="1"/>
            </p:cNvSpPr>
            <p:nvPr/>
          </p:nvSpPr>
          <p:spPr bwMode="auto">
            <a:xfrm>
              <a:off x="7586663" y="1066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8" name="Oval 61"/>
            <p:cNvSpPr>
              <a:spLocks noChangeArrowheads="1"/>
            </p:cNvSpPr>
            <p:nvPr/>
          </p:nvSpPr>
          <p:spPr bwMode="auto">
            <a:xfrm>
              <a:off x="5465763" y="25257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39" name="Oval 62"/>
            <p:cNvSpPr>
              <a:spLocks noChangeArrowheads="1"/>
            </p:cNvSpPr>
            <p:nvPr/>
          </p:nvSpPr>
          <p:spPr bwMode="auto">
            <a:xfrm>
              <a:off x="5834063" y="2413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0" name="Oval 63"/>
            <p:cNvSpPr>
              <a:spLocks noChangeArrowheads="1"/>
            </p:cNvSpPr>
            <p:nvPr/>
          </p:nvSpPr>
          <p:spPr bwMode="auto">
            <a:xfrm>
              <a:off x="7218363" y="20081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1" name="Oval 64"/>
            <p:cNvSpPr>
              <a:spLocks noChangeArrowheads="1"/>
            </p:cNvSpPr>
            <p:nvPr/>
          </p:nvSpPr>
          <p:spPr bwMode="auto">
            <a:xfrm>
              <a:off x="7586663" y="189547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2" name="Oval 65"/>
            <p:cNvSpPr>
              <a:spLocks noChangeArrowheads="1"/>
            </p:cNvSpPr>
            <p:nvPr/>
          </p:nvSpPr>
          <p:spPr bwMode="auto">
            <a:xfrm>
              <a:off x="5453063" y="32639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3" name="Oval 66"/>
            <p:cNvSpPr>
              <a:spLocks noChangeArrowheads="1"/>
            </p:cNvSpPr>
            <p:nvPr/>
          </p:nvSpPr>
          <p:spPr bwMode="auto">
            <a:xfrm>
              <a:off x="5834063" y="3289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4" name="Oval 67"/>
            <p:cNvSpPr>
              <a:spLocks noChangeArrowheads="1"/>
            </p:cNvSpPr>
            <p:nvPr/>
          </p:nvSpPr>
          <p:spPr bwMode="auto">
            <a:xfrm>
              <a:off x="7234238" y="3416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5" name="Oval 68"/>
            <p:cNvSpPr>
              <a:spLocks noChangeArrowheads="1"/>
            </p:cNvSpPr>
            <p:nvPr/>
          </p:nvSpPr>
          <p:spPr bwMode="auto">
            <a:xfrm>
              <a:off x="7586663" y="34544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6" name="Oval 69"/>
            <p:cNvSpPr>
              <a:spLocks noChangeArrowheads="1"/>
            </p:cNvSpPr>
            <p:nvPr/>
          </p:nvSpPr>
          <p:spPr bwMode="auto">
            <a:xfrm>
              <a:off x="5481638" y="58801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7" name="Oval 70"/>
            <p:cNvSpPr>
              <a:spLocks noChangeArrowheads="1"/>
            </p:cNvSpPr>
            <p:nvPr/>
          </p:nvSpPr>
          <p:spPr bwMode="auto">
            <a:xfrm>
              <a:off x="5834063" y="61849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8" name="Oval 71"/>
            <p:cNvSpPr>
              <a:spLocks noChangeArrowheads="1"/>
            </p:cNvSpPr>
            <p:nvPr/>
          </p:nvSpPr>
          <p:spPr bwMode="auto">
            <a:xfrm>
              <a:off x="7234238" y="3162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49" name="Oval 72"/>
            <p:cNvSpPr>
              <a:spLocks noChangeArrowheads="1"/>
            </p:cNvSpPr>
            <p:nvPr/>
          </p:nvSpPr>
          <p:spPr bwMode="auto">
            <a:xfrm>
              <a:off x="7586663" y="3162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0" name="Oval 96"/>
            <p:cNvSpPr>
              <a:spLocks noChangeArrowheads="1"/>
            </p:cNvSpPr>
            <p:nvPr/>
          </p:nvSpPr>
          <p:spPr bwMode="auto">
            <a:xfrm>
              <a:off x="4465638" y="3175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1" name="Rectangle 99"/>
            <p:cNvSpPr>
              <a:spLocks noChangeArrowheads="1"/>
            </p:cNvSpPr>
            <p:nvPr/>
          </p:nvSpPr>
          <p:spPr bwMode="auto">
            <a:xfrm>
              <a:off x="4386632" y="2923586"/>
              <a:ext cx="1006068" cy="282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>
                  <a:solidFill>
                    <a:srgbClr val="000000"/>
                  </a:solidFill>
                </a:rPr>
                <a:t>kink  point</a:t>
              </a:r>
            </a:p>
          </p:txBody>
        </p:sp>
        <p:sp>
          <p:nvSpPr>
            <p:cNvPr id="63552" name="Rectangle 100"/>
            <p:cNvSpPr>
              <a:spLocks noChangeArrowheads="1"/>
            </p:cNvSpPr>
            <p:nvPr/>
          </p:nvSpPr>
          <p:spPr bwMode="auto">
            <a:xfrm>
              <a:off x="6015038" y="5943600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6</a:t>
              </a:r>
            </a:p>
          </p:txBody>
        </p:sp>
        <p:sp>
          <p:nvSpPr>
            <p:cNvPr id="63553" name="Oval 52"/>
            <p:cNvSpPr>
              <a:spLocks noChangeArrowheads="1"/>
            </p:cNvSpPr>
            <p:nvPr/>
          </p:nvSpPr>
          <p:spPr bwMode="auto">
            <a:xfrm>
              <a:off x="4076700" y="371475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4" name="Oval 52"/>
            <p:cNvSpPr>
              <a:spLocks noChangeArrowheads="1"/>
            </p:cNvSpPr>
            <p:nvPr/>
          </p:nvSpPr>
          <p:spPr bwMode="auto">
            <a:xfrm>
              <a:off x="3709988" y="36306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5" name="Oval 52"/>
            <p:cNvSpPr>
              <a:spLocks noChangeArrowheads="1"/>
            </p:cNvSpPr>
            <p:nvPr/>
          </p:nvSpPr>
          <p:spPr bwMode="auto">
            <a:xfrm>
              <a:off x="5434013" y="40147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6" name="Oval 52"/>
            <p:cNvSpPr>
              <a:spLocks noChangeArrowheads="1"/>
            </p:cNvSpPr>
            <p:nvPr/>
          </p:nvSpPr>
          <p:spPr bwMode="auto">
            <a:xfrm>
              <a:off x="5824538" y="41402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7" name="Oval 52"/>
            <p:cNvSpPr>
              <a:spLocks noChangeArrowheads="1"/>
            </p:cNvSpPr>
            <p:nvPr/>
          </p:nvSpPr>
          <p:spPr bwMode="auto">
            <a:xfrm>
              <a:off x="7219950" y="442595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8" name="Oval 52"/>
            <p:cNvSpPr>
              <a:spLocks noChangeArrowheads="1"/>
            </p:cNvSpPr>
            <p:nvPr/>
          </p:nvSpPr>
          <p:spPr bwMode="auto">
            <a:xfrm>
              <a:off x="7610475" y="44973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59" name="Rectangle 100"/>
            <p:cNvSpPr>
              <a:spLocks noChangeArrowheads="1"/>
            </p:cNvSpPr>
            <p:nvPr/>
          </p:nvSpPr>
          <p:spPr bwMode="auto">
            <a:xfrm>
              <a:off x="6826250" y="4429125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63560" name="Rectangle 100"/>
            <p:cNvSpPr>
              <a:spLocks noChangeArrowheads="1"/>
            </p:cNvSpPr>
            <p:nvPr/>
          </p:nvSpPr>
          <p:spPr bwMode="auto">
            <a:xfrm>
              <a:off x="6824663" y="3395663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8</a:t>
              </a:r>
            </a:p>
          </p:txBody>
        </p:sp>
        <p:sp>
          <p:nvSpPr>
            <p:cNvPr id="63561" name="Rectangle 100"/>
            <p:cNvSpPr>
              <a:spLocks noChangeArrowheads="1"/>
            </p:cNvSpPr>
            <p:nvPr/>
          </p:nvSpPr>
          <p:spPr bwMode="auto">
            <a:xfrm>
              <a:off x="3752850" y="3214688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4</a:t>
              </a:r>
            </a:p>
          </p:txBody>
        </p:sp>
        <p:sp>
          <p:nvSpPr>
            <p:cNvPr id="63562" name="Rectangle 100"/>
            <p:cNvSpPr>
              <a:spLocks noChangeArrowheads="1"/>
            </p:cNvSpPr>
            <p:nvPr/>
          </p:nvSpPr>
          <p:spPr bwMode="auto">
            <a:xfrm>
              <a:off x="7969250" y="1721136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63563" name="Rectangle 100"/>
            <p:cNvSpPr>
              <a:spLocks noChangeArrowheads="1"/>
            </p:cNvSpPr>
            <p:nvPr/>
          </p:nvSpPr>
          <p:spPr bwMode="auto">
            <a:xfrm>
              <a:off x="7785026" y="526079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5</a:t>
              </a:r>
            </a:p>
          </p:txBody>
        </p:sp>
        <p:sp>
          <p:nvSpPr>
            <p:cNvPr id="63564" name="Rectangle 100"/>
            <p:cNvSpPr>
              <a:spLocks noChangeArrowheads="1"/>
            </p:cNvSpPr>
            <p:nvPr/>
          </p:nvSpPr>
          <p:spPr bwMode="auto">
            <a:xfrm>
              <a:off x="6040438" y="966788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63565" name="Rectangle 36"/>
            <p:cNvSpPr>
              <a:spLocks noChangeArrowheads="1"/>
            </p:cNvSpPr>
            <p:nvPr/>
          </p:nvSpPr>
          <p:spPr bwMode="auto">
            <a:xfrm>
              <a:off x="867568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66" name="Rectangle 12"/>
            <p:cNvSpPr>
              <a:spLocks noChangeArrowheads="1"/>
            </p:cNvSpPr>
            <p:nvPr/>
          </p:nvSpPr>
          <p:spPr bwMode="auto">
            <a:xfrm>
              <a:off x="8753475" y="-7938"/>
              <a:ext cx="381000" cy="6858001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67" name="Rectangle 13"/>
            <p:cNvSpPr>
              <a:spLocks noChangeArrowheads="1"/>
            </p:cNvSpPr>
            <p:nvPr/>
          </p:nvSpPr>
          <p:spPr bwMode="auto">
            <a:xfrm>
              <a:off x="9053513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68" name="Line 21"/>
            <p:cNvSpPr>
              <a:spLocks noChangeShapeType="1"/>
            </p:cNvSpPr>
            <p:nvPr/>
          </p:nvSpPr>
          <p:spPr bwMode="auto">
            <a:xfrm>
              <a:off x="7234238" y="3200400"/>
              <a:ext cx="1876425" cy="46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69" name="Oval 68"/>
            <p:cNvSpPr>
              <a:spLocks noChangeArrowheads="1"/>
            </p:cNvSpPr>
            <p:nvPr/>
          </p:nvSpPr>
          <p:spPr bwMode="auto">
            <a:xfrm>
              <a:off x="8680507" y="32146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0" name="Oval 68"/>
            <p:cNvSpPr>
              <a:spLocks noChangeArrowheads="1"/>
            </p:cNvSpPr>
            <p:nvPr/>
          </p:nvSpPr>
          <p:spPr bwMode="auto">
            <a:xfrm>
              <a:off x="9061507" y="32115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1" name="Line 15"/>
            <p:cNvSpPr>
              <a:spLocks noChangeShapeType="1"/>
            </p:cNvSpPr>
            <p:nvPr/>
          </p:nvSpPr>
          <p:spPr bwMode="auto">
            <a:xfrm>
              <a:off x="4502905" y="3200400"/>
              <a:ext cx="4619625" cy="4429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72" name="Line 15"/>
            <p:cNvSpPr>
              <a:spLocks noChangeShapeType="1"/>
            </p:cNvSpPr>
            <p:nvPr/>
          </p:nvSpPr>
          <p:spPr bwMode="auto">
            <a:xfrm>
              <a:off x="2738438" y="3448050"/>
              <a:ext cx="6477000" cy="14097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73" name="Oval 68"/>
            <p:cNvSpPr>
              <a:spLocks noChangeArrowheads="1"/>
            </p:cNvSpPr>
            <p:nvPr/>
          </p:nvSpPr>
          <p:spPr bwMode="auto">
            <a:xfrm>
              <a:off x="8677446" y="35687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4" name="Oval 68"/>
            <p:cNvSpPr>
              <a:spLocks noChangeArrowheads="1"/>
            </p:cNvSpPr>
            <p:nvPr/>
          </p:nvSpPr>
          <p:spPr bwMode="auto">
            <a:xfrm>
              <a:off x="8716926" y="471487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5" name="Oval 68"/>
            <p:cNvSpPr>
              <a:spLocks noChangeArrowheads="1"/>
            </p:cNvSpPr>
            <p:nvPr/>
          </p:nvSpPr>
          <p:spPr bwMode="auto">
            <a:xfrm>
              <a:off x="9039225" y="47863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6" name="Oval 68"/>
            <p:cNvSpPr>
              <a:spLocks noChangeArrowheads="1"/>
            </p:cNvSpPr>
            <p:nvPr/>
          </p:nvSpPr>
          <p:spPr bwMode="auto">
            <a:xfrm>
              <a:off x="9039225" y="357187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7" name="Oval 68"/>
            <p:cNvSpPr>
              <a:spLocks noChangeArrowheads="1"/>
            </p:cNvSpPr>
            <p:nvPr/>
          </p:nvSpPr>
          <p:spPr bwMode="auto">
            <a:xfrm>
              <a:off x="9039225" y="14970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8" name="Oval 68"/>
            <p:cNvSpPr>
              <a:spLocks noChangeArrowheads="1"/>
            </p:cNvSpPr>
            <p:nvPr/>
          </p:nvSpPr>
          <p:spPr bwMode="auto">
            <a:xfrm>
              <a:off x="9039225" y="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79" name="Oval 68"/>
            <p:cNvSpPr>
              <a:spLocks noChangeArrowheads="1"/>
            </p:cNvSpPr>
            <p:nvPr/>
          </p:nvSpPr>
          <p:spPr bwMode="auto">
            <a:xfrm>
              <a:off x="9039225" y="42862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0" name="Oval 68"/>
            <p:cNvSpPr>
              <a:spLocks noChangeArrowheads="1"/>
            </p:cNvSpPr>
            <p:nvPr/>
          </p:nvSpPr>
          <p:spPr bwMode="auto">
            <a:xfrm>
              <a:off x="8648700" y="158273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1" name="Line 33"/>
            <p:cNvSpPr>
              <a:spLocks noChangeShapeType="1"/>
            </p:cNvSpPr>
            <p:nvPr/>
          </p:nvSpPr>
          <p:spPr bwMode="auto">
            <a:xfrm flipV="1">
              <a:off x="2662238" y="1500188"/>
              <a:ext cx="6448425" cy="192881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82" name="Line 31"/>
            <p:cNvSpPr>
              <a:spLocks noChangeShapeType="1"/>
            </p:cNvSpPr>
            <p:nvPr/>
          </p:nvSpPr>
          <p:spPr bwMode="auto">
            <a:xfrm flipV="1">
              <a:off x="2662238" y="428625"/>
              <a:ext cx="6448425" cy="30003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83" name="Line 30"/>
            <p:cNvSpPr>
              <a:spLocks noChangeShapeType="1"/>
            </p:cNvSpPr>
            <p:nvPr/>
          </p:nvSpPr>
          <p:spPr bwMode="auto">
            <a:xfrm flipV="1">
              <a:off x="2662238" y="0"/>
              <a:ext cx="6376987" cy="34290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84" name="Oval 68"/>
            <p:cNvSpPr>
              <a:spLocks noChangeArrowheads="1"/>
            </p:cNvSpPr>
            <p:nvPr/>
          </p:nvSpPr>
          <p:spPr bwMode="auto">
            <a:xfrm>
              <a:off x="8639175" y="6111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5" name="Oval 68"/>
            <p:cNvSpPr>
              <a:spLocks noChangeArrowheads="1"/>
            </p:cNvSpPr>
            <p:nvPr/>
          </p:nvSpPr>
          <p:spPr bwMode="auto">
            <a:xfrm>
              <a:off x="8648700" y="1397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6" name="Line 21"/>
            <p:cNvSpPr>
              <a:spLocks noChangeShapeType="1"/>
            </p:cNvSpPr>
            <p:nvPr/>
          </p:nvSpPr>
          <p:spPr bwMode="auto">
            <a:xfrm flipV="1">
              <a:off x="6697663" y="960438"/>
              <a:ext cx="2438400" cy="9540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87" name="Oval 68"/>
            <p:cNvSpPr>
              <a:spLocks noChangeArrowheads="1"/>
            </p:cNvSpPr>
            <p:nvPr/>
          </p:nvSpPr>
          <p:spPr bwMode="auto">
            <a:xfrm>
              <a:off x="7219950" y="16398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8" name="Oval 68"/>
            <p:cNvSpPr>
              <a:spLocks noChangeArrowheads="1"/>
            </p:cNvSpPr>
            <p:nvPr/>
          </p:nvSpPr>
          <p:spPr bwMode="auto">
            <a:xfrm>
              <a:off x="7577138" y="15001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89" name="Oval 68"/>
            <p:cNvSpPr>
              <a:spLocks noChangeArrowheads="1"/>
            </p:cNvSpPr>
            <p:nvPr/>
          </p:nvSpPr>
          <p:spPr bwMode="auto">
            <a:xfrm>
              <a:off x="8648700" y="107156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90" name="Oval 68"/>
            <p:cNvSpPr>
              <a:spLocks noChangeArrowheads="1"/>
            </p:cNvSpPr>
            <p:nvPr/>
          </p:nvSpPr>
          <p:spPr bwMode="auto">
            <a:xfrm>
              <a:off x="9039225" y="9255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91" name="Rectangle 100"/>
            <p:cNvSpPr>
              <a:spLocks noChangeArrowheads="1"/>
            </p:cNvSpPr>
            <p:nvPr/>
          </p:nvSpPr>
          <p:spPr bwMode="auto">
            <a:xfrm>
              <a:off x="8048625" y="853938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7</a:t>
              </a:r>
            </a:p>
          </p:txBody>
        </p:sp>
        <p:cxnSp>
          <p:nvCxnSpPr>
            <p:cNvPr id="206" name="Straight Arrow Connector 205"/>
            <p:cNvCxnSpPr/>
            <p:nvPr/>
          </p:nvCxnSpPr>
          <p:spPr>
            <a:xfrm>
              <a:off x="2500313" y="6498810"/>
              <a:ext cx="1143000" cy="15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593" name="Rectangle 99"/>
            <p:cNvSpPr>
              <a:spLocks noChangeArrowheads="1"/>
            </p:cNvSpPr>
            <p:nvPr/>
          </p:nvSpPr>
          <p:spPr bwMode="auto">
            <a:xfrm>
              <a:off x="2357438" y="2751138"/>
              <a:ext cx="1230312" cy="464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>
                  <a:solidFill>
                    <a:srgbClr val="000000"/>
                  </a:solidFill>
                </a:rPr>
                <a:t>Primary vertex </a:t>
              </a:r>
            </a:p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US" sz="1200">
                <a:solidFill>
                  <a:srgbClr val="000000"/>
                </a:solidFill>
              </a:endParaRPr>
            </a:p>
          </p:txBody>
        </p:sp>
      </p:grpSp>
      <p:sp>
        <p:nvSpPr>
          <p:cNvPr id="62469" name="Rectangle 50"/>
          <p:cNvSpPr>
            <a:spLocks noChangeArrowheads="1"/>
          </p:cNvSpPr>
          <p:nvPr/>
        </p:nvSpPr>
        <p:spPr bwMode="auto">
          <a:xfrm>
            <a:off x="76200" y="3962400"/>
            <a:ext cx="3276600" cy="1754326"/>
          </a:xfrm>
          <a:prstGeom prst="rect">
            <a:avLst/>
          </a:prstGeom>
          <a:solidFill>
            <a:schemeClr val="accent1">
              <a:lumMod val="75000"/>
              <a:alpha val="5607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90"/>
                </a:solidFill>
              </a:rPr>
              <a:t>careful visual inspection of the films behind/in front the </a:t>
            </a:r>
            <a:r>
              <a:rPr lang="en-US" sz="1800" dirty="0"/>
              <a:t>secondary vertex</a:t>
            </a:r>
            <a:r>
              <a:rPr lang="en-US" sz="1800" dirty="0" smtClean="0">
                <a:solidFill>
                  <a:srgbClr val="000090"/>
                </a:solidFill>
              </a:rPr>
              <a:t>:</a:t>
            </a:r>
            <a:endParaRPr lang="en-US" sz="1800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rgbClr val="000090"/>
                </a:solidFill>
              </a:rPr>
              <a:t>no “black” or “evaporation” tracks. Support topological hypothesis of a particle decay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108" name="Espace réservé du pied de page 10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CD1CB-BFCA-44ED-9C26-605AA01BCD9A}" type="slidenum">
              <a:rPr lang="en-US"/>
              <a:pPr>
                <a:defRPr/>
              </a:pPr>
              <a:t>5</a:t>
            </a:fld>
            <a:endParaRPr lang="en-US"/>
          </a:p>
        </p:txBody>
      </p:sp>
      <p:grpSp>
        <p:nvGrpSpPr>
          <p:cNvPr id="7171" name="Group 67"/>
          <p:cNvGrpSpPr>
            <a:grpSpLocks/>
          </p:cNvGrpSpPr>
          <p:nvPr/>
        </p:nvGrpSpPr>
        <p:grpSpPr bwMode="auto">
          <a:xfrm>
            <a:off x="228600" y="762000"/>
            <a:ext cx="8686800" cy="5105400"/>
            <a:chOff x="228600" y="762000"/>
            <a:chExt cx="8686800" cy="5105400"/>
          </a:xfrm>
        </p:grpSpPr>
        <p:sp>
          <p:nvSpPr>
            <p:cNvPr id="7177" name="Rectangle 1087"/>
            <p:cNvSpPr>
              <a:spLocks noChangeArrowheads="1"/>
            </p:cNvSpPr>
            <p:nvPr/>
          </p:nvSpPr>
          <p:spPr bwMode="auto">
            <a:xfrm>
              <a:off x="5150286" y="970537"/>
              <a:ext cx="160218" cy="40327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8" name="Rectangle 1088"/>
            <p:cNvSpPr>
              <a:spLocks noChangeArrowheads="1"/>
            </p:cNvSpPr>
            <p:nvPr/>
          </p:nvSpPr>
          <p:spPr bwMode="auto">
            <a:xfrm>
              <a:off x="5533932" y="970537"/>
              <a:ext cx="160218" cy="40327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9" name="Rectangle 1086"/>
            <p:cNvSpPr>
              <a:spLocks noChangeArrowheads="1"/>
            </p:cNvSpPr>
            <p:nvPr/>
          </p:nvSpPr>
          <p:spPr bwMode="auto">
            <a:xfrm>
              <a:off x="3377878" y="1663659"/>
              <a:ext cx="240326" cy="25204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0" name="Rectangle 1085"/>
            <p:cNvSpPr>
              <a:spLocks noChangeArrowheads="1"/>
            </p:cNvSpPr>
            <p:nvPr/>
          </p:nvSpPr>
          <p:spPr bwMode="auto">
            <a:xfrm>
              <a:off x="2076110" y="1663659"/>
              <a:ext cx="240326" cy="25204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1" name="Rectangle 1083"/>
            <p:cNvSpPr>
              <a:spLocks noChangeArrowheads="1"/>
            </p:cNvSpPr>
            <p:nvPr/>
          </p:nvSpPr>
          <p:spPr bwMode="auto">
            <a:xfrm>
              <a:off x="5439792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2" name="Rectangle 1084"/>
            <p:cNvSpPr>
              <a:spLocks noChangeArrowheads="1"/>
            </p:cNvSpPr>
            <p:nvPr/>
          </p:nvSpPr>
          <p:spPr bwMode="auto">
            <a:xfrm>
              <a:off x="5693391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3" name="Rectangle 1082"/>
            <p:cNvSpPr>
              <a:spLocks noChangeArrowheads="1"/>
            </p:cNvSpPr>
            <p:nvPr/>
          </p:nvSpPr>
          <p:spPr bwMode="auto">
            <a:xfrm>
              <a:off x="5320517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4" name="Rectangle 1077"/>
            <p:cNvSpPr>
              <a:spLocks noChangeArrowheads="1"/>
            </p:cNvSpPr>
            <p:nvPr/>
          </p:nvSpPr>
          <p:spPr bwMode="auto">
            <a:xfrm>
              <a:off x="6752462" y="3345455"/>
              <a:ext cx="887873" cy="252194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5" name="Rectangle 1081"/>
            <p:cNvSpPr>
              <a:spLocks noChangeArrowheads="1"/>
            </p:cNvSpPr>
            <p:nvPr/>
          </p:nvSpPr>
          <p:spPr bwMode="auto">
            <a:xfrm>
              <a:off x="6752462" y="762000"/>
              <a:ext cx="887873" cy="252194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6" name="Rectangle 1029"/>
            <p:cNvSpPr>
              <a:spLocks noChangeArrowheads="1"/>
            </p:cNvSpPr>
            <p:nvPr/>
          </p:nvSpPr>
          <p:spPr bwMode="auto">
            <a:xfrm>
              <a:off x="3671610" y="1662159"/>
              <a:ext cx="887873" cy="252194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7" name="Rectangle 1030"/>
            <p:cNvSpPr>
              <a:spLocks noChangeArrowheads="1"/>
            </p:cNvSpPr>
            <p:nvPr/>
          </p:nvSpPr>
          <p:spPr bwMode="auto">
            <a:xfrm>
              <a:off x="1098114" y="1662159"/>
              <a:ext cx="886204" cy="252194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8" name="Rectangle 1031"/>
            <p:cNvSpPr>
              <a:spLocks noChangeArrowheads="1"/>
            </p:cNvSpPr>
            <p:nvPr/>
          </p:nvSpPr>
          <p:spPr bwMode="auto">
            <a:xfrm>
              <a:off x="2403221" y="1662159"/>
              <a:ext cx="886204" cy="252194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89" name="Rectangle 1032"/>
            <p:cNvSpPr>
              <a:spLocks noChangeArrowheads="1"/>
            </p:cNvSpPr>
            <p:nvPr/>
          </p:nvSpPr>
          <p:spPr bwMode="auto">
            <a:xfrm>
              <a:off x="1984318" y="1662159"/>
              <a:ext cx="80109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90" name="Rectangle 1033"/>
            <p:cNvSpPr>
              <a:spLocks noChangeArrowheads="1"/>
            </p:cNvSpPr>
            <p:nvPr/>
          </p:nvSpPr>
          <p:spPr bwMode="auto">
            <a:xfrm>
              <a:off x="2323112" y="1662159"/>
              <a:ext cx="81778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91" name="Rectangle 1034"/>
            <p:cNvSpPr>
              <a:spLocks noChangeArrowheads="1"/>
            </p:cNvSpPr>
            <p:nvPr/>
          </p:nvSpPr>
          <p:spPr bwMode="auto">
            <a:xfrm>
              <a:off x="3624880" y="1662159"/>
              <a:ext cx="85116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92" name="Rectangle 1035"/>
            <p:cNvSpPr>
              <a:spLocks noChangeArrowheads="1"/>
            </p:cNvSpPr>
            <p:nvPr/>
          </p:nvSpPr>
          <p:spPr bwMode="auto">
            <a:xfrm>
              <a:off x="3286087" y="1662159"/>
              <a:ext cx="85116" cy="252194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93" name="Line 1036"/>
            <p:cNvSpPr>
              <a:spLocks noChangeShapeType="1"/>
            </p:cNvSpPr>
            <p:nvPr/>
          </p:nvSpPr>
          <p:spPr bwMode="auto">
            <a:xfrm>
              <a:off x="1648863" y="3103913"/>
              <a:ext cx="2343183" cy="769636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94" name="Line 1037"/>
            <p:cNvSpPr>
              <a:spLocks noChangeShapeType="1"/>
            </p:cNvSpPr>
            <p:nvPr/>
          </p:nvSpPr>
          <p:spPr bwMode="auto">
            <a:xfrm>
              <a:off x="1658876" y="3090410"/>
              <a:ext cx="6445422" cy="1111696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95" name="Line 1038"/>
            <p:cNvSpPr>
              <a:spLocks noChangeShapeType="1"/>
            </p:cNvSpPr>
            <p:nvPr/>
          </p:nvSpPr>
          <p:spPr bwMode="auto">
            <a:xfrm flipV="1">
              <a:off x="1141507" y="3102413"/>
              <a:ext cx="485660" cy="15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96" name="Line 1039"/>
            <p:cNvSpPr>
              <a:spLocks noChangeShapeType="1"/>
            </p:cNvSpPr>
            <p:nvPr/>
          </p:nvSpPr>
          <p:spPr bwMode="auto">
            <a:xfrm>
              <a:off x="392156" y="3106913"/>
              <a:ext cx="912907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sysDot"/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97" name="Line 1040"/>
            <p:cNvSpPr>
              <a:spLocks noChangeShapeType="1"/>
            </p:cNvSpPr>
            <p:nvPr/>
          </p:nvSpPr>
          <p:spPr bwMode="auto">
            <a:xfrm flipV="1">
              <a:off x="1667221" y="2646332"/>
              <a:ext cx="1106503" cy="450079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98" name="Line 1041"/>
            <p:cNvSpPr>
              <a:spLocks noChangeShapeType="1"/>
            </p:cNvSpPr>
            <p:nvPr/>
          </p:nvSpPr>
          <p:spPr bwMode="auto">
            <a:xfrm>
              <a:off x="2760372" y="2650833"/>
              <a:ext cx="5173695" cy="57010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99" name="Line 1042"/>
            <p:cNvSpPr>
              <a:spLocks noChangeShapeType="1"/>
            </p:cNvSpPr>
            <p:nvPr/>
          </p:nvSpPr>
          <p:spPr bwMode="auto">
            <a:xfrm flipV="1">
              <a:off x="2770386" y="1708667"/>
              <a:ext cx="983002" cy="93916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0" name="Line 1043"/>
            <p:cNvSpPr>
              <a:spLocks noChangeShapeType="1"/>
            </p:cNvSpPr>
            <p:nvPr/>
          </p:nvSpPr>
          <p:spPr bwMode="auto">
            <a:xfrm flipV="1">
              <a:off x="2792082" y="2118239"/>
              <a:ext cx="1178267" cy="52059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1" name="Line 1044"/>
            <p:cNvSpPr>
              <a:spLocks noChangeShapeType="1"/>
            </p:cNvSpPr>
            <p:nvPr/>
          </p:nvSpPr>
          <p:spPr bwMode="auto">
            <a:xfrm>
              <a:off x="3281080" y="2649333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2" name="Line 1045"/>
            <p:cNvSpPr>
              <a:spLocks noChangeShapeType="1"/>
            </p:cNvSpPr>
            <p:nvPr/>
          </p:nvSpPr>
          <p:spPr bwMode="auto">
            <a:xfrm>
              <a:off x="3619873" y="2659835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3" name="Line 1046"/>
            <p:cNvSpPr>
              <a:spLocks noChangeShapeType="1"/>
            </p:cNvSpPr>
            <p:nvPr/>
          </p:nvSpPr>
          <p:spPr bwMode="auto">
            <a:xfrm flipV="1">
              <a:off x="2318105" y="2797859"/>
              <a:ext cx="85116" cy="3300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4" name="Line 1047"/>
            <p:cNvSpPr>
              <a:spLocks noChangeShapeType="1"/>
            </p:cNvSpPr>
            <p:nvPr/>
          </p:nvSpPr>
          <p:spPr bwMode="auto">
            <a:xfrm flipV="1">
              <a:off x="1945933" y="2941884"/>
              <a:ext cx="83447" cy="3450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5" name="Line 1048"/>
            <p:cNvSpPr>
              <a:spLocks noChangeShapeType="1"/>
            </p:cNvSpPr>
            <p:nvPr/>
          </p:nvSpPr>
          <p:spPr bwMode="auto">
            <a:xfrm>
              <a:off x="1965960" y="3151921"/>
              <a:ext cx="98467" cy="210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6" name="Line 1049"/>
            <p:cNvSpPr>
              <a:spLocks noChangeShapeType="1"/>
            </p:cNvSpPr>
            <p:nvPr/>
          </p:nvSpPr>
          <p:spPr bwMode="auto">
            <a:xfrm>
              <a:off x="2329788" y="3213432"/>
              <a:ext cx="95129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7" name="Line 1050"/>
            <p:cNvSpPr>
              <a:spLocks noChangeShapeType="1"/>
            </p:cNvSpPr>
            <p:nvPr/>
          </p:nvSpPr>
          <p:spPr bwMode="auto">
            <a:xfrm>
              <a:off x="3623211" y="3435471"/>
              <a:ext cx="95129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8" name="Line 1051"/>
            <p:cNvSpPr>
              <a:spLocks noChangeShapeType="1"/>
            </p:cNvSpPr>
            <p:nvPr/>
          </p:nvSpPr>
          <p:spPr bwMode="auto">
            <a:xfrm>
              <a:off x="3277742" y="3376961"/>
              <a:ext cx="96798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09" name="Line 1052"/>
            <p:cNvSpPr>
              <a:spLocks noChangeShapeType="1"/>
            </p:cNvSpPr>
            <p:nvPr/>
          </p:nvSpPr>
          <p:spPr bwMode="auto">
            <a:xfrm>
              <a:off x="1975974" y="3216433"/>
              <a:ext cx="73433" cy="210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0" name="Line 1053"/>
            <p:cNvSpPr>
              <a:spLocks noChangeShapeType="1"/>
            </p:cNvSpPr>
            <p:nvPr/>
          </p:nvSpPr>
          <p:spPr bwMode="auto">
            <a:xfrm>
              <a:off x="2331456" y="3328953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1" name="Line 1054"/>
            <p:cNvSpPr>
              <a:spLocks noChangeShapeType="1"/>
            </p:cNvSpPr>
            <p:nvPr/>
          </p:nvSpPr>
          <p:spPr bwMode="auto">
            <a:xfrm>
              <a:off x="3289424" y="3647009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2" name="Line 1055"/>
            <p:cNvSpPr>
              <a:spLocks noChangeShapeType="1"/>
            </p:cNvSpPr>
            <p:nvPr/>
          </p:nvSpPr>
          <p:spPr bwMode="auto">
            <a:xfrm>
              <a:off x="3623211" y="3755028"/>
              <a:ext cx="73433" cy="19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3" name="Text Box 1056"/>
            <p:cNvSpPr txBox="1">
              <a:spLocks noChangeArrowheads="1"/>
            </p:cNvSpPr>
            <p:nvPr/>
          </p:nvSpPr>
          <p:spPr bwMode="auto">
            <a:xfrm>
              <a:off x="1094777" y="3771531"/>
              <a:ext cx="889542" cy="33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b="1">
                  <a:solidFill>
                    <a:srgbClr val="292929"/>
                  </a:solidFill>
                  <a:latin typeface="Times New Roman" pitchFamily="18" charset="0"/>
                </a:rPr>
                <a:t>Pb</a:t>
              </a:r>
            </a:p>
          </p:txBody>
        </p:sp>
        <p:sp>
          <p:nvSpPr>
            <p:cNvPr id="7214" name="Text Box 1057"/>
            <p:cNvSpPr txBox="1">
              <a:spLocks noChangeArrowheads="1"/>
            </p:cNvSpPr>
            <p:nvPr/>
          </p:nvSpPr>
          <p:spPr bwMode="auto">
            <a:xfrm>
              <a:off x="1984318" y="4293623"/>
              <a:ext cx="2383237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</a:rPr>
                <a:t>emulsion layers</a:t>
              </a:r>
            </a:p>
          </p:txBody>
        </p:sp>
        <p:sp>
          <p:nvSpPr>
            <p:cNvPr id="7215" name="Line 1058"/>
            <p:cNvSpPr>
              <a:spLocks noChangeShapeType="1"/>
            </p:cNvSpPr>
            <p:nvPr/>
          </p:nvSpPr>
          <p:spPr bwMode="auto">
            <a:xfrm flipH="1" flipV="1">
              <a:off x="2366504" y="4161599"/>
              <a:ext cx="121832" cy="2415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6" name="Line 1059"/>
            <p:cNvSpPr>
              <a:spLocks noChangeShapeType="1"/>
            </p:cNvSpPr>
            <p:nvPr/>
          </p:nvSpPr>
          <p:spPr bwMode="auto">
            <a:xfrm flipH="1" flipV="1">
              <a:off x="2022704" y="4170601"/>
              <a:ext cx="437261" cy="26854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17" name="Text Box 1060"/>
            <p:cNvSpPr txBox="1">
              <a:spLocks noChangeArrowheads="1"/>
            </p:cNvSpPr>
            <p:nvPr/>
          </p:nvSpPr>
          <p:spPr bwMode="auto">
            <a:xfrm>
              <a:off x="228600" y="2760352"/>
              <a:ext cx="684263" cy="369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 b="1">
                  <a:solidFill>
                    <a:srgbClr val="FFFF00"/>
                  </a:solidFill>
                  <a:latin typeface="Symbol" pitchFamily="18" charset="2"/>
                </a:rPr>
                <a:t></a:t>
              </a:r>
              <a:r>
                <a:rPr lang="en-GB" sz="1600" b="1" baseline="-25000">
                  <a:solidFill>
                    <a:srgbClr val="FFFF00"/>
                  </a:solidFill>
                  <a:latin typeface="Symbol" pitchFamily="18" charset="2"/>
                </a:rPr>
                <a:t></a:t>
              </a:r>
              <a:endParaRPr lang="en-GB" sz="1600" b="1">
                <a:solidFill>
                  <a:srgbClr val="FFFF00"/>
                </a:solidFill>
                <a:latin typeface="Symbol" pitchFamily="18" charset="2"/>
              </a:endParaRPr>
            </a:p>
          </p:txBody>
        </p:sp>
        <p:sp>
          <p:nvSpPr>
            <p:cNvPr id="7218" name="Text Box 1061"/>
            <p:cNvSpPr txBox="1">
              <a:spLocks noChangeArrowheads="1"/>
            </p:cNvSpPr>
            <p:nvPr/>
          </p:nvSpPr>
          <p:spPr bwMode="auto">
            <a:xfrm>
              <a:off x="2217969" y="2356781"/>
              <a:ext cx="684263" cy="33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b="1">
                  <a:solidFill>
                    <a:srgbClr val="CC0000"/>
                  </a:solidFill>
                  <a:latin typeface="Symbol" pitchFamily="18" charset="2"/>
                </a:rPr>
                <a:t></a:t>
              </a:r>
            </a:p>
          </p:txBody>
        </p:sp>
        <p:sp>
          <p:nvSpPr>
            <p:cNvPr id="7219" name="Line 1062"/>
            <p:cNvSpPr>
              <a:spLocks noChangeShapeType="1"/>
            </p:cNvSpPr>
            <p:nvPr/>
          </p:nvSpPr>
          <p:spPr bwMode="auto">
            <a:xfrm>
              <a:off x="1078087" y="2050727"/>
              <a:ext cx="9129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0" name="Text Box 1063"/>
            <p:cNvSpPr txBox="1">
              <a:spLocks noChangeArrowheads="1"/>
            </p:cNvSpPr>
            <p:nvPr/>
          </p:nvSpPr>
          <p:spPr bwMode="auto">
            <a:xfrm>
              <a:off x="992972" y="1665159"/>
              <a:ext cx="1066449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>
                  <a:latin typeface="Times New Roman" pitchFamily="18" charset="0"/>
                </a:rPr>
                <a:t>1 mm</a:t>
              </a:r>
            </a:p>
          </p:txBody>
        </p:sp>
        <p:sp>
          <p:nvSpPr>
            <p:cNvPr id="7221" name="Rectangle 1064"/>
            <p:cNvSpPr>
              <a:spLocks noChangeArrowheads="1"/>
            </p:cNvSpPr>
            <p:nvPr/>
          </p:nvSpPr>
          <p:spPr bwMode="auto">
            <a:xfrm>
              <a:off x="5070177" y="970537"/>
              <a:ext cx="80109" cy="403271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22" name="Rectangle 1066"/>
            <p:cNvSpPr>
              <a:spLocks noChangeArrowheads="1"/>
            </p:cNvSpPr>
            <p:nvPr/>
          </p:nvSpPr>
          <p:spPr bwMode="auto">
            <a:xfrm>
              <a:off x="4591193" y="5147273"/>
              <a:ext cx="1749043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</a:rPr>
                <a:t>interface films (CS)</a:t>
              </a:r>
            </a:p>
          </p:txBody>
        </p:sp>
        <p:sp>
          <p:nvSpPr>
            <p:cNvPr id="7223" name="Line 1069"/>
            <p:cNvSpPr>
              <a:spLocks noChangeShapeType="1"/>
            </p:cNvSpPr>
            <p:nvPr/>
          </p:nvSpPr>
          <p:spPr bwMode="auto">
            <a:xfrm>
              <a:off x="5060163" y="2680838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4" name="Line 1070"/>
            <p:cNvSpPr>
              <a:spLocks noChangeShapeType="1"/>
            </p:cNvSpPr>
            <p:nvPr/>
          </p:nvSpPr>
          <p:spPr bwMode="auto">
            <a:xfrm>
              <a:off x="5300490" y="2680838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5" name="Line 1071"/>
            <p:cNvSpPr>
              <a:spLocks noChangeShapeType="1"/>
            </p:cNvSpPr>
            <p:nvPr/>
          </p:nvSpPr>
          <p:spPr bwMode="auto">
            <a:xfrm>
              <a:off x="5410200" y="2689840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6" name="Line 1072"/>
            <p:cNvSpPr>
              <a:spLocks noChangeShapeType="1"/>
            </p:cNvSpPr>
            <p:nvPr/>
          </p:nvSpPr>
          <p:spPr bwMode="auto">
            <a:xfrm>
              <a:off x="5715000" y="2698841"/>
              <a:ext cx="90122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7" name="Line 1073"/>
            <p:cNvSpPr>
              <a:spLocks noChangeShapeType="1"/>
            </p:cNvSpPr>
            <p:nvPr/>
          </p:nvSpPr>
          <p:spPr bwMode="auto">
            <a:xfrm>
              <a:off x="5053487" y="3666512"/>
              <a:ext cx="96798" cy="22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8" name="Line 1074"/>
            <p:cNvSpPr>
              <a:spLocks noChangeShapeType="1"/>
            </p:cNvSpPr>
            <p:nvPr/>
          </p:nvSpPr>
          <p:spPr bwMode="auto">
            <a:xfrm>
              <a:off x="5406274" y="3730576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29" name="Line 1075"/>
            <p:cNvSpPr>
              <a:spLocks noChangeShapeType="1"/>
            </p:cNvSpPr>
            <p:nvPr/>
          </p:nvSpPr>
          <p:spPr bwMode="auto">
            <a:xfrm>
              <a:off x="5688293" y="3787235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30" name="Line 1076"/>
            <p:cNvSpPr>
              <a:spLocks noChangeShapeType="1"/>
            </p:cNvSpPr>
            <p:nvPr/>
          </p:nvSpPr>
          <p:spPr bwMode="auto">
            <a:xfrm>
              <a:off x="5280462" y="3707019"/>
              <a:ext cx="120163" cy="27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31" name="Rectangle 1078"/>
            <p:cNvSpPr>
              <a:spLocks noChangeArrowheads="1"/>
            </p:cNvSpPr>
            <p:nvPr/>
          </p:nvSpPr>
          <p:spPr bwMode="auto">
            <a:xfrm>
              <a:off x="2107819" y="1330600"/>
              <a:ext cx="1245025" cy="307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</a:rPr>
                <a:t>ECC brick</a:t>
              </a:r>
            </a:p>
          </p:txBody>
        </p:sp>
        <p:sp>
          <p:nvSpPr>
            <p:cNvPr id="7232" name="Rectangle 1079"/>
            <p:cNvSpPr>
              <a:spLocks noChangeArrowheads="1"/>
            </p:cNvSpPr>
            <p:nvPr/>
          </p:nvSpPr>
          <p:spPr bwMode="auto">
            <a:xfrm>
              <a:off x="7875654" y="1993717"/>
              <a:ext cx="1039746" cy="523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</a:rPr>
                <a:t>electronicstrackers</a:t>
              </a:r>
            </a:p>
          </p:txBody>
        </p:sp>
        <p:sp>
          <p:nvSpPr>
            <p:cNvPr id="7233" name="Line 1091"/>
            <p:cNvSpPr>
              <a:spLocks noChangeShapeType="1"/>
            </p:cNvSpPr>
            <p:nvPr/>
          </p:nvSpPr>
          <p:spPr bwMode="auto">
            <a:xfrm flipV="1">
              <a:off x="4309143" y="2905878"/>
              <a:ext cx="3845223" cy="648114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34" name="Line 1092"/>
            <p:cNvSpPr>
              <a:spLocks noChangeShapeType="1"/>
            </p:cNvSpPr>
            <p:nvPr/>
          </p:nvSpPr>
          <p:spPr bwMode="auto">
            <a:xfrm>
              <a:off x="5070177" y="3418968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35" name="Line 1093"/>
            <p:cNvSpPr>
              <a:spLocks noChangeShapeType="1"/>
            </p:cNvSpPr>
            <p:nvPr/>
          </p:nvSpPr>
          <p:spPr bwMode="auto">
            <a:xfrm flipV="1">
              <a:off x="5310503" y="3364959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36" name="Line 1094"/>
            <p:cNvSpPr>
              <a:spLocks noChangeShapeType="1"/>
            </p:cNvSpPr>
            <p:nvPr/>
          </p:nvSpPr>
          <p:spPr bwMode="auto">
            <a:xfrm>
              <a:off x="5447535" y="3352800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37" name="Line 1095"/>
            <p:cNvSpPr>
              <a:spLocks noChangeShapeType="1"/>
            </p:cNvSpPr>
            <p:nvPr/>
          </p:nvSpPr>
          <p:spPr bwMode="auto">
            <a:xfrm flipV="1">
              <a:off x="5685408" y="3317847"/>
              <a:ext cx="8010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149" name="TextBox 71"/>
          <p:cNvSpPr txBox="1">
            <a:spLocks noChangeArrowheads="1"/>
          </p:cNvSpPr>
          <p:nvPr/>
        </p:nvSpPr>
        <p:spPr bwMode="auto">
          <a:xfrm>
            <a:off x="228600" y="5381625"/>
            <a:ext cx="7010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Intense, high-energy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muon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-neutrino beam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Massive active target with micrometric space resolution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Detect tau-lepton production and decay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Use electronic detectors to provide “time resolution” to the emulsions </a:t>
            </a:r>
          </a:p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and preselect the interaction region</a:t>
            </a:r>
          </a:p>
        </p:txBody>
      </p:sp>
      <p:sp>
        <p:nvSpPr>
          <p:cNvPr id="6150" name="Rectangle 67"/>
          <p:cNvSpPr>
            <a:spLocks noChangeArrowheads="1"/>
          </p:cNvSpPr>
          <p:nvPr/>
        </p:nvSpPr>
        <p:spPr bwMode="auto">
          <a:xfrm>
            <a:off x="185546" y="76200"/>
            <a:ext cx="8798306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PRINCIPLE OF THE EXPERIMENT: ECC + ELECTRONIC DETECTORS</a:t>
            </a:r>
          </a:p>
        </p:txBody>
      </p:sp>
      <p:sp>
        <p:nvSpPr>
          <p:cNvPr id="70" name="Espace réservé du pied de page 6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grpSp>
        <p:nvGrpSpPr>
          <p:cNvPr id="68" name="Group 46"/>
          <p:cNvGrpSpPr>
            <a:grpSpLocks/>
          </p:cNvGrpSpPr>
          <p:nvPr/>
        </p:nvGrpSpPr>
        <p:grpSpPr bwMode="auto">
          <a:xfrm>
            <a:off x="287338" y="1030288"/>
            <a:ext cx="5796830" cy="4342928"/>
            <a:chOff x="134938" y="209550"/>
            <a:chExt cx="4932362" cy="3385668"/>
          </a:xfrm>
        </p:grpSpPr>
        <p:pic>
          <p:nvPicPr>
            <p:cNvPr id="69" name="Picture 5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1650" y="209550"/>
              <a:ext cx="4418013" cy="3367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1" name="Line 56"/>
            <p:cNvSpPr>
              <a:spLocks noChangeShapeType="1"/>
            </p:cNvSpPr>
            <p:nvPr/>
          </p:nvSpPr>
          <p:spPr bwMode="auto">
            <a:xfrm flipV="1">
              <a:off x="2509838" y="2641600"/>
              <a:ext cx="1781175" cy="8413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72" name="Text Box 57"/>
            <p:cNvSpPr txBox="1">
              <a:spLocks noChangeArrowheads="1"/>
            </p:cNvSpPr>
            <p:nvPr/>
          </p:nvSpPr>
          <p:spPr bwMode="auto">
            <a:xfrm>
              <a:off x="4241800" y="1617663"/>
              <a:ext cx="825500" cy="289952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10.2 cm</a:t>
              </a:r>
            </a:p>
          </p:txBody>
        </p:sp>
        <p:sp>
          <p:nvSpPr>
            <p:cNvPr id="73" name="Text Box 58"/>
            <p:cNvSpPr txBox="1">
              <a:spLocks noChangeArrowheads="1"/>
            </p:cNvSpPr>
            <p:nvPr/>
          </p:nvSpPr>
          <p:spPr bwMode="auto">
            <a:xfrm>
              <a:off x="3327400" y="3122613"/>
              <a:ext cx="946150" cy="289952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12.5 cm</a:t>
              </a:r>
            </a:p>
          </p:txBody>
        </p:sp>
        <p:sp>
          <p:nvSpPr>
            <p:cNvPr id="74" name="Text Box 59"/>
            <p:cNvSpPr txBox="1">
              <a:spLocks noChangeArrowheads="1"/>
            </p:cNvSpPr>
            <p:nvPr/>
          </p:nvSpPr>
          <p:spPr bwMode="auto">
            <a:xfrm>
              <a:off x="595313" y="2971801"/>
              <a:ext cx="836612" cy="623417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 b="1" dirty="0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7.5 cm</a:t>
              </a:r>
            </a:p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 b="1" dirty="0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10 X0</a:t>
              </a:r>
              <a:endParaRPr lang="en-GB" altLang="ja-JP" sz="1300" b="1" dirty="0">
                <a:solidFill>
                  <a:srgbClr val="000000"/>
                </a:solidFill>
                <a:latin typeface="Corbel" pitchFamily="34" charset="0"/>
                <a:ea typeface="ＭＳ ゴシック" pitchFamily="-108" charset="-128"/>
              </a:endParaRPr>
            </a:p>
          </p:txBody>
        </p:sp>
        <p:sp>
          <p:nvSpPr>
            <p:cNvPr id="75" name="Line 60"/>
            <p:cNvSpPr>
              <a:spLocks noChangeShapeType="1"/>
            </p:cNvSpPr>
            <p:nvPr/>
          </p:nvSpPr>
          <p:spPr bwMode="auto">
            <a:xfrm>
              <a:off x="1333500" y="3036888"/>
              <a:ext cx="882650" cy="441325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76" name="Line 61"/>
            <p:cNvSpPr>
              <a:spLocks noChangeShapeType="1"/>
            </p:cNvSpPr>
            <p:nvPr/>
          </p:nvSpPr>
          <p:spPr bwMode="auto">
            <a:xfrm flipV="1">
              <a:off x="4352925" y="598488"/>
              <a:ext cx="1588" cy="2024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77" name="AutoShape 106"/>
            <p:cNvSpPr>
              <a:spLocks noChangeArrowheads="1"/>
            </p:cNvSpPr>
            <p:nvPr/>
          </p:nvSpPr>
          <p:spPr bwMode="auto">
            <a:xfrm rot="900000">
              <a:off x="134938" y="862013"/>
              <a:ext cx="931862" cy="523875"/>
            </a:xfrm>
            <a:prstGeom prst="rightArrow">
              <a:avLst>
                <a:gd name="adj1" fmla="val 47037"/>
                <a:gd name="adj2" fmla="val 30396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1639" tIns="40820" rIns="81639" bIns="40820" anchor="ctr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600">
                  <a:solidFill>
                    <a:srgbClr val="000000"/>
                  </a:solidFill>
                  <a:latin typeface="Corbel" pitchFamily="34" charset="0"/>
                  <a:ea typeface="ＭＳ ゴシック" pitchFamily="-108" charset="-128"/>
                </a:rPr>
                <a:t>neutrino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9DDDF-549D-49CA-8581-50B168E689B6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2776538" y="85725"/>
            <a:ext cx="372745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/>
              <a:t>Event tracks’ features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838200"/>
          <a:ext cx="9024938" cy="5641340"/>
        </p:xfrm>
        <a:graphic>
          <a:graphicData uri="http://schemas.openxmlformats.org/drawingml/2006/table">
            <a:tbl>
              <a:tblPr/>
              <a:tblGrid>
                <a:gridCol w="998538"/>
                <a:gridCol w="1290637"/>
                <a:gridCol w="1003300"/>
                <a:gridCol w="738188"/>
                <a:gridCol w="117475"/>
                <a:gridCol w="804862"/>
                <a:gridCol w="1120775"/>
                <a:gridCol w="804863"/>
                <a:gridCol w="939800"/>
                <a:gridCol w="1206500"/>
              </a:tblGrid>
              <a:tr h="436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TRACK NUMBER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PID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Probability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MEASUREMENT 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MEASUREMENT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tan Θ</a:t>
                      </a:r>
                      <a:r>
                        <a:rPr kumimoji="0" lang="en-GB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X</a:t>
                      </a: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tan Θ</a:t>
                      </a:r>
                      <a:r>
                        <a:rPr kumimoji="0" lang="en-GB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Y</a:t>
                      </a: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 (GeV/c)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tan Θ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X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tan Θ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Y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 (</a:t>
                      </a: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GeV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HADRON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range in  </a:t>
                      </a: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Pb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/</a:t>
                      </a: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emul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=4.1/1.2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Prob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(μ)≈10</a:t>
                      </a:r>
                      <a:r>
                        <a:rPr kumimoji="0" lang="en-GB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-3</a:t>
                      </a:r>
                      <a:endParaRPr kumimoji="0" lang="en-GB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0.177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0.368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0.77 [0.66,0.93]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0.357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0.80 [0.65,1.05]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PROTON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range, scattering and dE/dx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-0.646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0.60 [0.55,0.65]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-0.653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0.001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HADRON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interaction seen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2.16 [1.80,2.69]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1.71 [1.42,2.15]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4 (PARENT)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0.018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HADRON: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range in Pb/emul=9.5/2.8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Prob(μ)≈10</a:t>
                      </a:r>
                      <a:r>
                        <a:rPr kumimoji="0" lang="en-GB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-3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0.275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1.33 [1.13,1.61]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0.149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0.259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1.23 [0.98,1.64]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HADRON: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range in Pb/emul=1.6/0.5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Prob(μ)≈10</a:t>
                      </a:r>
                      <a:r>
                        <a:rPr kumimoji="0" lang="en-GB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-3</a:t>
                      </a: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0.334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-0.584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0.36 [0.27,0.54]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From a prompt neutral particle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0.430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0.419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0.34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[0.22,0.69]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0.445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0.419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0.58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[0.39,1.16]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8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(</a:t>
                      </a: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DAUGHTER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HADRON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interaction seen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 -0.004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 12 [9,18]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-0.020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64624" name="Rectangle 5"/>
          <p:cNvSpPr>
            <a:spLocks noChangeArrowheads="1"/>
          </p:cNvSpPr>
          <p:nvPr/>
        </p:nvSpPr>
        <p:spPr bwMode="auto">
          <a:xfrm>
            <a:off x="3779838" y="6457950"/>
            <a:ext cx="4589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muonless event  (favored hypothesis) </a:t>
            </a:r>
          </a:p>
        </p:txBody>
      </p:sp>
      <p:sp>
        <p:nvSpPr>
          <p:cNvPr id="8" name="Bent Arrow 7"/>
          <p:cNvSpPr/>
          <p:nvPr/>
        </p:nvSpPr>
        <p:spPr bwMode="auto">
          <a:xfrm rot="16200000">
            <a:off x="2386013" y="5759003"/>
            <a:ext cx="746125" cy="982663"/>
          </a:xfrm>
          <a:prstGeom prst="ben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0" charset="0"/>
              <a:ea typeface="ＭＳ Ｐゴシック" pitchFamily="-110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E6B6C-2062-4C43-8DCA-678E8C540168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685800" y="76200"/>
            <a:ext cx="8001000" cy="9239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Vertex tracks followed down (through several bricks) to assess the </a:t>
            </a:r>
            <a:r>
              <a:rPr lang="en-US" sz="1800" dirty="0" err="1"/>
              <a:t>muonless</a:t>
            </a:r>
            <a:r>
              <a:rPr lang="en-US" sz="1800" dirty="0"/>
              <a:t> nature of the event. Residual probability of </a:t>
            </a:r>
            <a:r>
              <a:rPr lang="en-US" sz="1800" dirty="0" err="1">
                <a:latin typeface="Symbol" pitchFamily="18" charset="2"/>
              </a:rPr>
              <a:t>n</a:t>
            </a:r>
            <a:r>
              <a:rPr lang="en-US" sz="1800" baseline="-25000" dirty="0" err="1">
                <a:latin typeface="Symbol" pitchFamily="18" charset="2"/>
              </a:rPr>
              <a:t>m</a:t>
            </a:r>
            <a:r>
              <a:rPr lang="en-US" sz="1800" dirty="0" err="1"/>
              <a:t>CC</a:t>
            </a:r>
            <a:r>
              <a:rPr lang="en-US" sz="1800" dirty="0"/>
              <a:t> event (due to a possibly undetected large angle </a:t>
            </a:r>
            <a:r>
              <a:rPr lang="en-US" sz="1800" dirty="0" err="1"/>
              <a:t>muon</a:t>
            </a:r>
            <a:r>
              <a:rPr lang="en-US" sz="1800" dirty="0"/>
              <a:t>) ~1%. </a:t>
            </a:r>
            <a:r>
              <a:rPr lang="en-US" sz="1800" b="1" dirty="0"/>
              <a:t>“Nominal” value of 5% assumed </a:t>
            </a:r>
          </a:p>
        </p:txBody>
      </p:sp>
      <p:pic>
        <p:nvPicPr>
          <p:cNvPr id="65540" name="Picture 6" descr="Event_9234119599_v5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83788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541" name="Group 13"/>
          <p:cNvGrpSpPr>
            <a:grpSpLocks/>
          </p:cNvGrpSpPr>
          <p:nvPr/>
        </p:nvGrpSpPr>
        <p:grpSpPr bwMode="auto">
          <a:xfrm>
            <a:off x="3200400" y="2025650"/>
            <a:ext cx="2362200" cy="838200"/>
            <a:chOff x="3200400" y="2025651"/>
            <a:chExt cx="2362200" cy="838200"/>
          </a:xfrm>
        </p:grpSpPr>
        <p:sp>
          <p:nvSpPr>
            <p:cNvPr id="65547" name="TextBox 7"/>
            <p:cNvSpPr txBox="1">
              <a:spLocks noChangeArrowheads="1"/>
            </p:cNvSpPr>
            <p:nvPr/>
          </p:nvSpPr>
          <p:spPr bwMode="auto">
            <a:xfrm>
              <a:off x="4953000" y="2494519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65548" name="TextBox 8"/>
            <p:cNvSpPr txBox="1">
              <a:spLocks noChangeArrowheads="1"/>
            </p:cNvSpPr>
            <p:nvPr/>
          </p:nvSpPr>
          <p:spPr bwMode="auto">
            <a:xfrm>
              <a:off x="4235451" y="2025651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65549" name="TextBox 9"/>
            <p:cNvSpPr txBox="1">
              <a:spLocks noChangeArrowheads="1"/>
            </p:cNvSpPr>
            <p:nvPr/>
          </p:nvSpPr>
          <p:spPr bwMode="auto">
            <a:xfrm>
              <a:off x="3200400" y="2078566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65542" name="Group 14"/>
          <p:cNvGrpSpPr>
            <a:grpSpLocks/>
          </p:cNvGrpSpPr>
          <p:nvPr/>
        </p:nvGrpSpPr>
        <p:grpSpPr bwMode="auto">
          <a:xfrm>
            <a:off x="3124200" y="4887913"/>
            <a:ext cx="2438400" cy="827087"/>
            <a:chOff x="3124200" y="4888468"/>
            <a:chExt cx="2438400" cy="826532"/>
          </a:xfrm>
        </p:grpSpPr>
        <p:sp>
          <p:nvSpPr>
            <p:cNvPr id="65544" name="TextBox 10"/>
            <p:cNvSpPr txBox="1">
              <a:spLocks noChangeArrowheads="1"/>
            </p:cNvSpPr>
            <p:nvPr/>
          </p:nvSpPr>
          <p:spPr bwMode="auto">
            <a:xfrm>
              <a:off x="4953000" y="5345668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65545" name="TextBox 11"/>
            <p:cNvSpPr txBox="1">
              <a:spLocks noChangeArrowheads="1"/>
            </p:cNvSpPr>
            <p:nvPr/>
          </p:nvSpPr>
          <p:spPr bwMode="auto">
            <a:xfrm>
              <a:off x="3124200" y="4888468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65546" name="TextBox 12"/>
            <p:cNvSpPr txBox="1">
              <a:spLocks noChangeArrowheads="1"/>
            </p:cNvSpPr>
            <p:nvPr/>
          </p:nvSpPr>
          <p:spPr bwMode="auto">
            <a:xfrm>
              <a:off x="4191000" y="4888468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B814D-B5B9-420C-9290-136DE04570A3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66563" name="TextBox 4"/>
          <p:cNvSpPr txBox="1">
            <a:spLocks noChangeArrowheads="1"/>
          </p:cNvSpPr>
          <p:nvPr/>
        </p:nvSpPr>
        <p:spPr bwMode="auto">
          <a:xfrm>
            <a:off x="457200" y="1076325"/>
            <a:ext cx="82296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OPERA nominal analysis flow applied to the hadronic kink candidates: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r>
              <a:rPr lang="en-US" sz="1600">
                <a:solidFill>
                  <a:schemeClr val="bg1"/>
                </a:solidFill>
              </a:rPr>
              <a:t>(more refined selection criteria being developed were not considered here not to bias our analysis)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/>
              <a:t> kink occurring within 2 lead plates downstream of the primary vertex</a:t>
            </a:r>
          </a:p>
          <a:p>
            <a:pPr>
              <a:buFont typeface="Arial" pitchFamily="34" charset="0"/>
              <a:buChar char="•"/>
            </a:pPr>
            <a:endParaRPr lang="en-US" sz="1800"/>
          </a:p>
          <a:p>
            <a:pPr>
              <a:buFont typeface="Arial" pitchFamily="34" charset="0"/>
              <a:buChar char="•"/>
            </a:pPr>
            <a:r>
              <a:rPr lang="en-US" sz="1800"/>
              <a:t> kink angle larger than 20 mrad</a:t>
            </a:r>
          </a:p>
          <a:p>
            <a:pPr>
              <a:buFont typeface="Arial" pitchFamily="34" charset="0"/>
              <a:buChar char="•"/>
            </a:pPr>
            <a:endParaRPr lang="en-US" sz="1800"/>
          </a:p>
          <a:p>
            <a:pPr>
              <a:buFont typeface="Arial" pitchFamily="34" charset="0"/>
              <a:buChar char="•"/>
            </a:pPr>
            <a:r>
              <a:rPr lang="en-US" sz="1800"/>
              <a:t> daughter momentum higher than 2 GeV/c</a:t>
            </a:r>
          </a:p>
          <a:p>
            <a:endParaRPr lang="en-US" sz="1800"/>
          </a:p>
          <a:p>
            <a:pPr>
              <a:buFont typeface="Arial" pitchFamily="34" charset="0"/>
              <a:buChar char="•"/>
            </a:pPr>
            <a:r>
              <a:rPr lang="en-US" sz="1800"/>
              <a:t> decay Pt higher than 600 MeV/c, 300 MeV/c if ≥ 1 gamma pointing to the decay vertex</a:t>
            </a:r>
          </a:p>
          <a:p>
            <a:pPr>
              <a:buFont typeface="Arial" pitchFamily="34" charset="0"/>
              <a:buChar char="•"/>
            </a:pPr>
            <a:endParaRPr lang="en-US" sz="1800"/>
          </a:p>
          <a:p>
            <a:pPr>
              <a:buFont typeface="Arial" pitchFamily="34" charset="0"/>
              <a:buChar char="•"/>
            </a:pPr>
            <a:r>
              <a:rPr lang="en-US" sz="1800"/>
              <a:t> missing Pt at primary vertex lower than 1 GeV/c</a:t>
            </a:r>
          </a:p>
          <a:p>
            <a:pPr>
              <a:buFont typeface="Arial" pitchFamily="34" charset="0"/>
              <a:buChar char="•"/>
            </a:pPr>
            <a:endParaRPr lang="en-US" sz="1800"/>
          </a:p>
          <a:p>
            <a:pPr>
              <a:buFont typeface="Arial" pitchFamily="34" charset="0"/>
              <a:buChar char="•"/>
            </a:pPr>
            <a:r>
              <a:rPr lang="en-US" sz="1800"/>
              <a:t> azimuthal angle between the resulting hadron momentum direction and the parent track direction larger than </a:t>
            </a:r>
            <a:r>
              <a:rPr lang="en-US" sz="1800">
                <a:latin typeface="Symbol" pitchFamily="18" charset="2"/>
              </a:rPr>
              <a:t>p</a:t>
            </a:r>
            <a:r>
              <a:rPr lang="en-US" sz="1800"/>
              <a:t>/2 rad</a:t>
            </a:r>
          </a:p>
          <a:p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1143000" y="76200"/>
            <a:ext cx="6781800" cy="523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2514600" cy="6096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chemeClr val="tx1"/>
                </a:solidFill>
              </a:rPr>
              <a:t> detection</a:t>
            </a:r>
          </a:p>
        </p:txBody>
      </p:sp>
      <p:sp>
        <p:nvSpPr>
          <p:cNvPr id="66584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7C8ED-DCAD-4A02-86DD-51FC06498FAA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67588" name="TextBox 48"/>
          <p:cNvSpPr txBox="1">
            <a:spLocks noChangeArrowheads="1"/>
          </p:cNvSpPr>
          <p:nvPr/>
        </p:nvSpPr>
        <p:spPr bwMode="auto">
          <a:xfrm>
            <a:off x="1371600" y="3706813"/>
            <a:ext cx="69342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 total radiation length downstream the vertices: 6.5 X</a:t>
            </a:r>
            <a:r>
              <a:rPr lang="en-US" sz="2000" baseline="-25000">
                <a:solidFill>
                  <a:schemeClr val="bg1"/>
                </a:solidFill>
              </a:rPr>
              <a:t>0</a:t>
            </a:r>
            <a:endParaRPr lang="en-US" sz="200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aseline="-25000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gamma search performed in the whole scanned volume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 careful visual scanning checks</a:t>
            </a:r>
            <a:endParaRPr lang="en-US" sz="2000" baseline="-25000">
              <a:solidFill>
                <a:schemeClr val="bg1"/>
              </a:solidFill>
            </a:endParaRP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2514600" y="5156200"/>
          <a:ext cx="4643438" cy="1322070"/>
        </p:xfrm>
        <a:graphic>
          <a:graphicData uri="http://schemas.openxmlformats.org/drawingml/2006/table">
            <a:tbl>
              <a:tblPr/>
              <a:tblGrid>
                <a:gridCol w="922338"/>
                <a:gridCol w="1739900"/>
                <a:gridCol w="1981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Distance from 2ry vertex 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Energy (GeV)</a:t>
                      </a:r>
                    </a:p>
                  </a:txBody>
                  <a:tcPr marL="90000" marR="90000" marT="51336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st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g</a:t>
                      </a:r>
                    </a:p>
                  </a:txBody>
                  <a:tcPr marL="90000" marR="90000" marT="51336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5.6 ± 1.0 ± 1.7 </a:t>
                      </a:r>
                    </a:p>
                  </a:txBody>
                  <a:tcPr marL="90000" marR="90000" marT="51336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nd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-108" charset="-128"/>
                      </a:endParaRPr>
                    </a:p>
                  </a:txBody>
                  <a:tcPr marL="90000" marR="90000" marT="51336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-108" charset="-128"/>
                        </a:rPr>
                        <a:t>1.2 ± 0.4 ± 0.4</a:t>
                      </a:r>
                    </a:p>
                  </a:txBody>
                  <a:tcPr marL="90000" marR="90000" marT="51336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grpSp>
        <p:nvGrpSpPr>
          <p:cNvPr id="67607" name="Group 12"/>
          <p:cNvGrpSpPr>
            <a:grpSpLocks/>
          </p:cNvGrpSpPr>
          <p:nvPr/>
        </p:nvGrpSpPr>
        <p:grpSpPr bwMode="auto">
          <a:xfrm>
            <a:off x="3238500" y="38100"/>
            <a:ext cx="5829300" cy="3238500"/>
            <a:chOff x="1219200" y="1600200"/>
            <a:chExt cx="5829300" cy="3238500"/>
          </a:xfrm>
        </p:grpSpPr>
        <p:pic>
          <p:nvPicPr>
            <p:cNvPr id="67609" name="Picture 2" descr="L:\ariga\OPERA\Napoli\b072693\2gamma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9200" y="1600200"/>
              <a:ext cx="5829300" cy="32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10" name="TextBox 14"/>
            <p:cNvSpPr txBox="1">
              <a:spLocks noChangeArrowheads="1"/>
            </p:cNvSpPr>
            <p:nvPr/>
          </p:nvSpPr>
          <p:spPr bwMode="auto">
            <a:xfrm>
              <a:off x="3429000" y="1676400"/>
              <a:ext cx="92869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7611" name="TextBox 15"/>
            <p:cNvSpPr txBox="1">
              <a:spLocks noChangeArrowheads="1"/>
            </p:cNvSpPr>
            <p:nvPr/>
          </p:nvSpPr>
          <p:spPr bwMode="auto">
            <a:xfrm>
              <a:off x="2590800" y="2590800"/>
              <a:ext cx="92869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7612" name="TextBox 16"/>
            <p:cNvSpPr txBox="1">
              <a:spLocks noChangeArrowheads="1"/>
            </p:cNvSpPr>
            <p:nvPr/>
          </p:nvSpPr>
          <p:spPr bwMode="auto">
            <a:xfrm>
              <a:off x="2819400" y="3962400"/>
              <a:ext cx="128588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  <a:p>
              <a:r>
                <a:rPr lang="en-US" sz="16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daughter</a:t>
              </a:r>
            </a:p>
          </p:txBody>
        </p:sp>
      </p:grp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228600" y="1050925"/>
          <a:ext cx="8686800" cy="1615440"/>
        </p:xfrm>
        <a:graphic>
          <a:graphicData uri="http://schemas.openxmlformats.org/drawingml/2006/table">
            <a:tbl>
              <a:tblPr/>
              <a:tblGrid>
                <a:gridCol w="668338"/>
                <a:gridCol w="1312862"/>
                <a:gridCol w="1498600"/>
                <a:gridCol w="1327150"/>
                <a:gridCol w="1058863"/>
                <a:gridCol w="1039812"/>
                <a:gridCol w="1781175"/>
              </a:tblGrid>
              <a:tr h="7270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Distance from 2ry vertex 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IP to 1ry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vertex (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m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m)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&lt;resolution&gt;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IP to 2ry vertex (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m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m)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&lt;resolution&gt;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Prob. of attach. to 1ry vtx*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Prob. of attach. to 2ry vtx*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Attachment hypothesis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st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g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45.0 &lt;11&gt;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7.5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&lt;7&gt;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&lt;10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-3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2ry vertex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nd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g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85.6 &lt;56&gt;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&lt;50&gt;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2ry vertex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(favored)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67620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5029200" cy="609600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chemeClr val="tx1"/>
                </a:solidFill>
              </a:rPr>
              <a:t> attachment to the vertices</a:t>
            </a:r>
          </a:p>
        </p:txBody>
      </p:sp>
      <p:sp>
        <p:nvSpPr>
          <p:cNvPr id="67624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F4A7C-3EDD-4B8A-9102-911DF58C7B1A}" type="slidenum">
              <a:rPr lang="en-US"/>
              <a:pPr>
                <a:defRPr/>
              </a:pPr>
              <a:t>54</a:t>
            </a:fld>
            <a:endParaRPr lang="en-US"/>
          </a:p>
        </p:txBody>
      </p:sp>
      <p:grpSp>
        <p:nvGrpSpPr>
          <p:cNvPr id="68646" name="Group 44"/>
          <p:cNvGrpSpPr>
            <a:grpSpLocks/>
          </p:cNvGrpSpPr>
          <p:nvPr/>
        </p:nvGrpSpPr>
        <p:grpSpPr bwMode="auto">
          <a:xfrm>
            <a:off x="1376363" y="3556000"/>
            <a:ext cx="6548437" cy="3073400"/>
            <a:chOff x="1371600" y="3511861"/>
            <a:chExt cx="6548438" cy="3073089"/>
          </a:xfrm>
        </p:grpSpPr>
        <p:grpSp>
          <p:nvGrpSpPr>
            <p:cNvPr id="68649" name="Group 32"/>
            <p:cNvGrpSpPr>
              <a:grpSpLocks/>
            </p:cNvGrpSpPr>
            <p:nvPr/>
          </p:nvGrpSpPr>
          <p:grpSpPr bwMode="auto">
            <a:xfrm rot="365633">
              <a:off x="1471032" y="4094060"/>
              <a:ext cx="4243475" cy="2124674"/>
              <a:chOff x="883579" y="4217054"/>
              <a:chExt cx="4391415" cy="2231373"/>
            </a:xfrm>
          </p:grpSpPr>
          <p:grpSp>
            <p:nvGrpSpPr>
              <p:cNvPr id="68683" name="Group 8"/>
              <p:cNvGrpSpPr>
                <a:grpSpLocks/>
              </p:cNvGrpSpPr>
              <p:nvPr/>
            </p:nvGrpSpPr>
            <p:grpSpPr bwMode="auto">
              <a:xfrm rot="-1140032">
                <a:off x="3540149" y="4217054"/>
                <a:ext cx="1734845" cy="414926"/>
                <a:chOff x="5176877" y="2652629"/>
                <a:chExt cx="3704432" cy="757213"/>
              </a:xfrm>
            </p:grpSpPr>
            <p:sp>
              <p:nvSpPr>
                <p:cNvPr id="10" name="Freeform 9"/>
                <p:cNvSpPr>
                  <a:spLocks noChangeArrowheads="1"/>
                </p:cNvSpPr>
                <p:nvPr/>
              </p:nvSpPr>
              <p:spPr bwMode="auto">
                <a:xfrm>
                  <a:off x="5197927" y="2547517"/>
                  <a:ext cx="2343334" cy="757525"/>
                </a:xfrm>
                <a:custGeom>
                  <a:avLst/>
                  <a:gdLst>
                    <a:gd name="T0" fmla="*/ 0 w 2731008"/>
                    <a:gd name="T1" fmla="*/ 757523 h 1207008"/>
                    <a:gd name="T2" fmla="*/ 1223974 w 2731008"/>
                    <a:gd name="T3" fmla="*/ 505015 h 1207008"/>
                    <a:gd name="T4" fmla="*/ 2343334 w 2731008"/>
                    <a:gd name="T5" fmla="*/ 0 h 1207008"/>
                    <a:gd name="T6" fmla="*/ 0 60000 65536"/>
                    <a:gd name="T7" fmla="*/ 0 60000 65536"/>
                    <a:gd name="T8" fmla="*/ 0 60000 65536"/>
                    <a:gd name="T9" fmla="*/ 0 w 2731008"/>
                    <a:gd name="T10" fmla="*/ 0 h 1207008"/>
                    <a:gd name="T11" fmla="*/ 2731008 w 2731008"/>
                    <a:gd name="T12" fmla="*/ 1207008 h 12070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31008" h="1207008">
                      <a:moveTo>
                        <a:pt x="0" y="1207008"/>
                      </a:moveTo>
                      <a:cubicBezTo>
                        <a:pt x="485648" y="1106424"/>
                        <a:pt x="971296" y="1005840"/>
                        <a:pt x="1426464" y="804672"/>
                      </a:cubicBezTo>
                      <a:cubicBezTo>
                        <a:pt x="1881632" y="603504"/>
                        <a:pt x="2306320" y="301752"/>
                        <a:pt x="2731008" y="0"/>
                      </a:cubicBezTo>
                    </a:path>
                  </a:pathLst>
                </a:custGeom>
                <a:noFill/>
                <a:ln w="25400">
                  <a:solidFill>
                    <a:srgbClr val="DAEDEF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1" name="Freeform 10"/>
                <p:cNvSpPr>
                  <a:spLocks noChangeArrowheads="1"/>
                </p:cNvSpPr>
                <p:nvPr/>
              </p:nvSpPr>
              <p:spPr bwMode="auto">
                <a:xfrm>
                  <a:off x="5154302" y="2650984"/>
                  <a:ext cx="3704432" cy="660171"/>
                </a:xfrm>
                <a:custGeom>
                  <a:avLst/>
                  <a:gdLst>
                    <a:gd name="T0" fmla="*/ 0 w 3657600"/>
                    <a:gd name="T1" fmla="*/ 660171 h 658368"/>
                    <a:gd name="T2" fmla="*/ 827323 w 3657600"/>
                    <a:gd name="T3" fmla="*/ 489016 h 658368"/>
                    <a:gd name="T4" fmla="*/ 2173267 w 3657600"/>
                    <a:gd name="T5" fmla="*/ 183381 h 658368"/>
                    <a:gd name="T6" fmla="*/ 3704432 w 3657600"/>
                    <a:gd name="T7" fmla="*/ 0 h 6583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57600"/>
                    <a:gd name="T13" fmla="*/ 0 h 658368"/>
                    <a:gd name="T14" fmla="*/ 3657600 w 3657600"/>
                    <a:gd name="T15" fmla="*/ 658368 h 6583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57600" h="658368">
                      <a:moveTo>
                        <a:pt x="0" y="658368"/>
                      </a:moveTo>
                      <a:lnTo>
                        <a:pt x="816864" y="487680"/>
                      </a:lnTo>
                      <a:cubicBezTo>
                        <a:pt x="1174496" y="408432"/>
                        <a:pt x="1672336" y="264160"/>
                        <a:pt x="2145792" y="182880"/>
                      </a:cubicBezTo>
                      <a:cubicBezTo>
                        <a:pt x="2619248" y="101600"/>
                        <a:pt x="3138424" y="50800"/>
                        <a:pt x="3657600" y="0"/>
                      </a:cubicBezTo>
                    </a:path>
                  </a:pathLst>
                </a:custGeom>
                <a:noFill/>
                <a:ln w="25400">
                  <a:solidFill>
                    <a:srgbClr val="DAEDEF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22" name="Freeform 21"/>
              <p:cNvSpPr/>
              <p:nvPr/>
            </p:nvSpPr>
            <p:spPr>
              <a:xfrm rot="20227349">
                <a:off x="868398" y="5408049"/>
                <a:ext cx="3175620" cy="996898"/>
              </a:xfrm>
              <a:custGeom>
                <a:avLst/>
                <a:gdLst>
                  <a:gd name="connsiteX0" fmla="*/ 3178206 w 3178206"/>
                  <a:gd name="connsiteY0" fmla="*/ 0 h 958788"/>
                  <a:gd name="connsiteX1" fmla="*/ 0 w 3178206"/>
                  <a:gd name="connsiteY1" fmla="*/ 266330 h 958788"/>
                  <a:gd name="connsiteX2" fmla="*/ 186431 w 3178206"/>
                  <a:gd name="connsiteY2" fmla="*/ 958788 h 958788"/>
                  <a:gd name="connsiteX3" fmla="*/ 3178206 w 3178206"/>
                  <a:gd name="connsiteY3" fmla="*/ 0 h 958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8206" h="958788">
                    <a:moveTo>
                      <a:pt x="3178206" y="0"/>
                    </a:moveTo>
                    <a:lnTo>
                      <a:pt x="0" y="266330"/>
                    </a:lnTo>
                    <a:lnTo>
                      <a:pt x="186431" y="958788"/>
                    </a:lnTo>
                    <a:lnTo>
                      <a:pt x="3178206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8650" name="TextBox 24"/>
            <p:cNvSpPr txBox="1">
              <a:spLocks noChangeArrowheads="1"/>
            </p:cNvSpPr>
            <p:nvPr/>
          </p:nvSpPr>
          <p:spPr bwMode="auto">
            <a:xfrm>
              <a:off x="1371600" y="4248989"/>
              <a:ext cx="1242555" cy="338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1ry vertex</a:t>
              </a:r>
            </a:p>
          </p:txBody>
        </p:sp>
        <p:sp>
          <p:nvSpPr>
            <p:cNvPr id="68651" name="TextBox 25"/>
            <p:cNvSpPr txBox="1">
              <a:spLocks noChangeArrowheads="1"/>
            </p:cNvSpPr>
            <p:nvPr/>
          </p:nvSpPr>
          <p:spPr bwMode="auto">
            <a:xfrm>
              <a:off x="2199968" y="4090266"/>
              <a:ext cx="1178126" cy="338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2ry vertex</a:t>
              </a:r>
            </a:p>
          </p:txBody>
        </p:sp>
        <p:cxnSp>
          <p:nvCxnSpPr>
            <p:cNvPr id="6" name="Straight Arrow Connector 5"/>
            <p:cNvCxnSpPr>
              <a:cxnSpLocks noChangeShapeType="1"/>
              <a:stCxn id="68650" idx="3"/>
            </p:cNvCxnSpPr>
            <p:nvPr/>
          </p:nvCxnSpPr>
          <p:spPr bwMode="auto">
            <a:xfrm flipH="1">
              <a:off x="2478087" y="4418232"/>
              <a:ext cx="136525" cy="99208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Arrow Connector 6"/>
            <p:cNvCxnSpPr>
              <a:cxnSpLocks noChangeShapeType="1"/>
            </p:cNvCxnSpPr>
            <p:nvPr/>
          </p:nvCxnSpPr>
          <p:spPr bwMode="auto">
            <a:xfrm rot="5400000">
              <a:off x="1329572" y="4999990"/>
              <a:ext cx="798431" cy="2222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8" name="Oval 7"/>
            <p:cNvSpPr/>
            <p:nvPr/>
          </p:nvSpPr>
          <p:spPr bwMode="auto">
            <a:xfrm rot="20602318">
              <a:off x="1658513" y="5597388"/>
              <a:ext cx="88359" cy="8706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 bwMode="auto">
            <a:xfrm rot="20602318">
              <a:off x="2439592" y="5606818"/>
              <a:ext cx="123147" cy="121346"/>
            </a:xfrm>
            <a:prstGeom prst="ellipse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68660" name="Group 12"/>
            <p:cNvGrpSpPr>
              <a:grpSpLocks/>
            </p:cNvGrpSpPr>
            <p:nvPr/>
          </p:nvGrpSpPr>
          <p:grpSpPr bwMode="auto">
            <a:xfrm rot="-997682">
              <a:off x="2773136" y="5026650"/>
              <a:ext cx="2697869" cy="749561"/>
              <a:chOff x="3348969" y="4013849"/>
              <a:chExt cx="4396218" cy="878815"/>
            </a:xfrm>
          </p:grpSpPr>
          <p:sp>
            <p:nvSpPr>
              <p:cNvPr id="14" name="Freeform 13"/>
              <p:cNvSpPr>
                <a:spLocks noChangeArrowheads="1"/>
              </p:cNvSpPr>
              <p:nvPr/>
            </p:nvSpPr>
            <p:spPr bwMode="auto">
              <a:xfrm>
                <a:off x="3340851" y="4167866"/>
                <a:ext cx="3218048" cy="669981"/>
              </a:xfrm>
              <a:custGeom>
                <a:avLst/>
                <a:gdLst>
                  <a:gd name="T0" fmla="*/ 0 w 3233530"/>
                  <a:gd name="T1" fmla="*/ 0 h 662609"/>
                  <a:gd name="T2" fmla="*/ 1279306 w 3233530"/>
                  <a:gd name="T3" fmla="*/ 160795 h 662609"/>
                  <a:gd name="T4" fmla="*/ 3218048 w 3233530"/>
                  <a:gd name="T5" fmla="*/ 669981 h 662609"/>
                  <a:gd name="T6" fmla="*/ 0 60000 65536"/>
                  <a:gd name="T7" fmla="*/ 0 60000 65536"/>
                  <a:gd name="T8" fmla="*/ 0 60000 65536"/>
                  <a:gd name="T9" fmla="*/ 0 w 3233530"/>
                  <a:gd name="T10" fmla="*/ 0 h 662609"/>
                  <a:gd name="T11" fmla="*/ 3233530 w 3233530"/>
                  <a:gd name="T12" fmla="*/ 662609 h 6626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33530" h="662609">
                    <a:moveTo>
                      <a:pt x="0" y="0"/>
                    </a:moveTo>
                    <a:cubicBezTo>
                      <a:pt x="373269" y="24295"/>
                      <a:pt x="746539" y="48591"/>
                      <a:pt x="1285461" y="159026"/>
                    </a:cubicBezTo>
                    <a:cubicBezTo>
                      <a:pt x="1824383" y="269461"/>
                      <a:pt x="2528956" y="466035"/>
                      <a:pt x="3233530" y="662609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" name="Freeform 14"/>
              <p:cNvSpPr>
                <a:spLocks noChangeArrowheads="1"/>
              </p:cNvSpPr>
              <p:nvPr/>
            </p:nvSpPr>
            <p:spPr bwMode="auto">
              <a:xfrm>
                <a:off x="3522531" y="4149454"/>
                <a:ext cx="3603488" cy="145163"/>
              </a:xfrm>
              <a:custGeom>
                <a:avLst/>
                <a:gdLst>
                  <a:gd name="T0" fmla="*/ 0 w 3644348"/>
                  <a:gd name="T1" fmla="*/ 0 h 141357"/>
                  <a:gd name="T2" fmla="*/ 2399680 w 3644348"/>
                  <a:gd name="T3" fmla="*/ 136090 h 141357"/>
                  <a:gd name="T4" fmla="*/ 3606076 w 3644348"/>
                  <a:gd name="T5" fmla="*/ 54435 h 141357"/>
                  <a:gd name="T6" fmla="*/ 0 60000 65536"/>
                  <a:gd name="T7" fmla="*/ 0 60000 65536"/>
                  <a:gd name="T8" fmla="*/ 0 60000 65536"/>
                  <a:gd name="T9" fmla="*/ 0 w 3644348"/>
                  <a:gd name="T10" fmla="*/ 0 h 141357"/>
                  <a:gd name="T11" fmla="*/ 3644348 w 3644348"/>
                  <a:gd name="T12" fmla="*/ 141357 h 1413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44348" h="141357">
                    <a:moveTo>
                      <a:pt x="0" y="0"/>
                    </a:moveTo>
                    <a:cubicBezTo>
                      <a:pt x="908878" y="61843"/>
                      <a:pt x="1817757" y="123687"/>
                      <a:pt x="2425148" y="132522"/>
                    </a:cubicBezTo>
                    <a:cubicBezTo>
                      <a:pt x="3032539" y="141357"/>
                      <a:pt x="3338443" y="97182"/>
                      <a:pt x="3644348" y="5300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" name="Freeform 15"/>
              <p:cNvSpPr>
                <a:spLocks noChangeArrowheads="1"/>
              </p:cNvSpPr>
              <p:nvPr/>
            </p:nvSpPr>
            <p:spPr bwMode="auto">
              <a:xfrm>
                <a:off x="5377150" y="4392040"/>
                <a:ext cx="2315234" cy="500626"/>
              </a:xfrm>
              <a:custGeom>
                <a:avLst/>
                <a:gdLst>
                  <a:gd name="T0" fmla="*/ 0 w 2319131"/>
                  <a:gd name="T1" fmla="*/ 0 h 503582"/>
                  <a:gd name="T2" fmla="*/ 1587589 w 2319131"/>
                  <a:gd name="T3" fmla="*/ 289836 h 503582"/>
                  <a:gd name="T4" fmla="*/ 2315234 w 2319131"/>
                  <a:gd name="T5" fmla="*/ 500626 h 503582"/>
                  <a:gd name="T6" fmla="*/ 0 60000 65536"/>
                  <a:gd name="T7" fmla="*/ 0 60000 65536"/>
                  <a:gd name="T8" fmla="*/ 0 60000 65536"/>
                  <a:gd name="T9" fmla="*/ 0 w 2319131"/>
                  <a:gd name="T10" fmla="*/ 0 h 503582"/>
                  <a:gd name="T11" fmla="*/ 2319131 w 2319131"/>
                  <a:gd name="T12" fmla="*/ 503582 h 5035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19131" h="503582">
                    <a:moveTo>
                      <a:pt x="0" y="0"/>
                    </a:moveTo>
                    <a:cubicBezTo>
                      <a:pt x="601869" y="103808"/>
                      <a:pt x="1203739" y="207617"/>
                      <a:pt x="1590261" y="291547"/>
                    </a:cubicBezTo>
                    <a:cubicBezTo>
                      <a:pt x="1976783" y="375477"/>
                      <a:pt x="2182192" y="461617"/>
                      <a:pt x="2319131" y="503582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" name="Freeform 16"/>
              <p:cNvSpPr>
                <a:spLocks noChangeArrowheads="1"/>
              </p:cNvSpPr>
              <p:nvPr/>
            </p:nvSpPr>
            <p:spPr bwMode="auto">
              <a:xfrm>
                <a:off x="5419985" y="4359237"/>
                <a:ext cx="2273845" cy="381518"/>
              </a:xfrm>
              <a:custGeom>
                <a:avLst/>
                <a:gdLst>
                  <a:gd name="T0" fmla="*/ 0 w 2292626"/>
                  <a:gd name="T1" fmla="*/ 0 h 357808"/>
                  <a:gd name="T2" fmla="*/ 1445798 w 2292626"/>
                  <a:gd name="T3" fmla="*/ 240216 h 357808"/>
                  <a:gd name="T4" fmla="*/ 2273846 w 2292626"/>
                  <a:gd name="T5" fmla="*/ 381518 h 357808"/>
                  <a:gd name="T6" fmla="*/ 0 60000 65536"/>
                  <a:gd name="T7" fmla="*/ 0 60000 65536"/>
                  <a:gd name="T8" fmla="*/ 0 60000 65536"/>
                  <a:gd name="T9" fmla="*/ 0 w 2292626"/>
                  <a:gd name="T10" fmla="*/ 0 h 357808"/>
                  <a:gd name="T11" fmla="*/ 2292626 w 2292626"/>
                  <a:gd name="T12" fmla="*/ 357808 h 3578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92626" h="357808">
                    <a:moveTo>
                      <a:pt x="0" y="0"/>
                    </a:moveTo>
                    <a:lnTo>
                      <a:pt x="1457739" y="225287"/>
                    </a:lnTo>
                    <a:lnTo>
                      <a:pt x="2292626" y="357808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" name="Freeform 17"/>
              <p:cNvSpPr>
                <a:spLocks noChangeArrowheads="1"/>
              </p:cNvSpPr>
              <p:nvPr/>
            </p:nvSpPr>
            <p:spPr bwMode="auto">
              <a:xfrm>
                <a:off x="4756257" y="3965663"/>
                <a:ext cx="1978945" cy="212161"/>
              </a:xfrm>
              <a:custGeom>
                <a:avLst/>
                <a:gdLst>
                  <a:gd name="T0" fmla="*/ 0 w 2001079"/>
                  <a:gd name="T1" fmla="*/ 210299 h 198782"/>
                  <a:gd name="T2" fmla="*/ 1364762 w 2001079"/>
                  <a:gd name="T3" fmla="*/ 154219 h 198782"/>
                  <a:gd name="T4" fmla="*/ 1981531 w 2001079"/>
                  <a:gd name="T5" fmla="*/ 0 h 198782"/>
                  <a:gd name="T6" fmla="*/ 0 60000 65536"/>
                  <a:gd name="T7" fmla="*/ 0 60000 65536"/>
                  <a:gd name="T8" fmla="*/ 0 60000 65536"/>
                  <a:gd name="T9" fmla="*/ 0 w 2001079"/>
                  <a:gd name="T10" fmla="*/ 0 h 198782"/>
                  <a:gd name="T11" fmla="*/ 2001079 w 2001079"/>
                  <a:gd name="T12" fmla="*/ 198782 h 1987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1079" h="198782">
                    <a:moveTo>
                      <a:pt x="0" y="198782"/>
                    </a:moveTo>
                    <a:cubicBezTo>
                      <a:pt x="522356" y="188842"/>
                      <a:pt x="1044713" y="178903"/>
                      <a:pt x="1378226" y="145773"/>
                    </a:cubicBezTo>
                    <a:cubicBezTo>
                      <a:pt x="1711739" y="112643"/>
                      <a:pt x="1856409" y="56321"/>
                      <a:pt x="2001079" y="0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" name="Freeform 18"/>
              <p:cNvSpPr>
                <a:spLocks noChangeArrowheads="1"/>
              </p:cNvSpPr>
              <p:nvPr/>
            </p:nvSpPr>
            <p:spPr bwMode="auto">
              <a:xfrm>
                <a:off x="4748584" y="4197425"/>
                <a:ext cx="2341105" cy="135858"/>
              </a:xfrm>
              <a:custGeom>
                <a:avLst/>
                <a:gdLst>
                  <a:gd name="T0" fmla="*/ 0 w 2345635"/>
                  <a:gd name="T1" fmla="*/ 0 h 132522"/>
                  <a:gd name="T2" fmla="*/ 1124260 w 2345635"/>
                  <a:gd name="T3" fmla="*/ 27172 h 132522"/>
                  <a:gd name="T4" fmla="*/ 2341105 w 2345635"/>
                  <a:gd name="T5" fmla="*/ 135858 h 132522"/>
                  <a:gd name="T6" fmla="*/ 0 60000 65536"/>
                  <a:gd name="T7" fmla="*/ 0 60000 65536"/>
                  <a:gd name="T8" fmla="*/ 0 60000 65536"/>
                  <a:gd name="T9" fmla="*/ 0 w 2345635"/>
                  <a:gd name="T10" fmla="*/ 0 h 132522"/>
                  <a:gd name="T11" fmla="*/ 2345635 w 2345635"/>
                  <a:gd name="T12" fmla="*/ 132522 h 1325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45635" h="132522">
                    <a:moveTo>
                      <a:pt x="0" y="0"/>
                    </a:moveTo>
                    <a:cubicBezTo>
                      <a:pt x="367748" y="2209"/>
                      <a:pt x="735496" y="4418"/>
                      <a:pt x="1126435" y="26505"/>
                    </a:cubicBezTo>
                    <a:cubicBezTo>
                      <a:pt x="1517374" y="48592"/>
                      <a:pt x="1931504" y="90557"/>
                      <a:pt x="2345635" y="132522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" name="Freeform 19"/>
              <p:cNvSpPr>
                <a:spLocks noChangeArrowheads="1"/>
              </p:cNvSpPr>
              <p:nvPr/>
            </p:nvSpPr>
            <p:spPr bwMode="auto">
              <a:xfrm>
                <a:off x="6267096" y="4427398"/>
                <a:ext cx="1293428" cy="80025"/>
              </a:xfrm>
              <a:custGeom>
                <a:avLst/>
                <a:gdLst>
                  <a:gd name="T0" fmla="*/ 0 w 1298713"/>
                  <a:gd name="T1" fmla="*/ 0 h 79513"/>
                  <a:gd name="T2" fmla="*/ 778696 w 1298713"/>
                  <a:gd name="T3" fmla="*/ 13337 h 79513"/>
                  <a:gd name="T4" fmla="*/ 1293428 w 1298713"/>
                  <a:gd name="T5" fmla="*/ 80025 h 79513"/>
                  <a:gd name="T6" fmla="*/ 0 60000 65536"/>
                  <a:gd name="T7" fmla="*/ 0 60000 65536"/>
                  <a:gd name="T8" fmla="*/ 0 60000 65536"/>
                  <a:gd name="T9" fmla="*/ 0 w 1298713"/>
                  <a:gd name="T10" fmla="*/ 0 h 79513"/>
                  <a:gd name="T11" fmla="*/ 1298713 w 1298713"/>
                  <a:gd name="T12" fmla="*/ 79513 h 79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98713" h="79513">
                    <a:moveTo>
                      <a:pt x="0" y="0"/>
                    </a:moveTo>
                    <a:cubicBezTo>
                      <a:pt x="282713" y="0"/>
                      <a:pt x="565426" y="0"/>
                      <a:pt x="781878" y="13252"/>
                    </a:cubicBezTo>
                    <a:cubicBezTo>
                      <a:pt x="998330" y="26504"/>
                      <a:pt x="1148521" y="53008"/>
                      <a:pt x="1298713" y="79513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" name="Freeform 20"/>
              <p:cNvSpPr>
                <a:spLocks noChangeArrowheads="1"/>
              </p:cNvSpPr>
              <p:nvPr/>
            </p:nvSpPr>
            <p:spPr bwMode="auto">
              <a:xfrm>
                <a:off x="6264000" y="4349776"/>
                <a:ext cx="664821" cy="93053"/>
              </a:xfrm>
              <a:custGeom>
                <a:avLst/>
                <a:gdLst>
                  <a:gd name="T0" fmla="*/ 0 w 675861"/>
                  <a:gd name="T1" fmla="*/ 29386 h 83930"/>
                  <a:gd name="T2" fmla="*/ 469286 w 675861"/>
                  <a:gd name="T3" fmla="*/ 88156 h 83930"/>
                  <a:gd name="T4" fmla="*/ 664821 w 675861"/>
                  <a:gd name="T5" fmla="*/ 0 h 83930"/>
                  <a:gd name="T6" fmla="*/ 0 60000 65536"/>
                  <a:gd name="T7" fmla="*/ 0 60000 65536"/>
                  <a:gd name="T8" fmla="*/ 0 60000 65536"/>
                  <a:gd name="T9" fmla="*/ 0 w 675861"/>
                  <a:gd name="T10" fmla="*/ 0 h 83930"/>
                  <a:gd name="T11" fmla="*/ 675861 w 675861"/>
                  <a:gd name="T12" fmla="*/ 83930 h 839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5861" h="83930">
                    <a:moveTo>
                      <a:pt x="0" y="26505"/>
                    </a:moveTo>
                    <a:cubicBezTo>
                      <a:pt x="182218" y="55217"/>
                      <a:pt x="364436" y="83930"/>
                      <a:pt x="477079" y="79513"/>
                    </a:cubicBezTo>
                    <a:cubicBezTo>
                      <a:pt x="589722" y="75096"/>
                      <a:pt x="632791" y="37548"/>
                      <a:pt x="675861" y="0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68661" name="Group 33"/>
            <p:cNvGrpSpPr>
              <a:grpSpLocks/>
            </p:cNvGrpSpPr>
            <p:nvPr/>
          </p:nvGrpSpPr>
          <p:grpSpPr bwMode="auto">
            <a:xfrm flipV="1">
              <a:off x="6121364" y="4619231"/>
              <a:ext cx="1798674" cy="559387"/>
              <a:chOff x="7087062" y="4179296"/>
              <a:chExt cx="1861688" cy="460808"/>
            </a:xfrm>
          </p:grpSpPr>
          <p:sp>
            <p:nvSpPr>
              <p:cNvPr id="24" name="Freeform 23"/>
              <p:cNvSpPr>
                <a:spLocks noChangeArrowheads="1"/>
              </p:cNvSpPr>
              <p:nvPr/>
            </p:nvSpPr>
            <p:spPr bwMode="auto">
              <a:xfrm>
                <a:off x="7087100" y="4179338"/>
                <a:ext cx="1682551" cy="163450"/>
              </a:xfrm>
              <a:custGeom>
                <a:avLst/>
                <a:gdLst>
                  <a:gd name="T0" fmla="*/ 0 w 1683026"/>
                  <a:gd name="T1" fmla="*/ 163450 h 163444"/>
                  <a:gd name="T2" fmla="*/ 887645 w 1683026"/>
                  <a:gd name="T3" fmla="*/ 136945 h 163444"/>
                  <a:gd name="T4" fmla="*/ 1523570 w 1683026"/>
                  <a:gd name="T5" fmla="*/ 17671 h 163444"/>
                  <a:gd name="T6" fmla="*/ 1682551 w 1683026"/>
                  <a:gd name="T7" fmla="*/ 30923 h 1634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83026"/>
                  <a:gd name="T13" fmla="*/ 0 h 163444"/>
                  <a:gd name="T14" fmla="*/ 1683026 w 1683026"/>
                  <a:gd name="T15" fmla="*/ 163444 h 1634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83026" h="163444">
                    <a:moveTo>
                      <a:pt x="0" y="163444"/>
                    </a:moveTo>
                    <a:cubicBezTo>
                      <a:pt x="316948" y="162340"/>
                      <a:pt x="633896" y="161236"/>
                      <a:pt x="887896" y="136940"/>
                    </a:cubicBezTo>
                    <a:cubicBezTo>
                      <a:pt x="1141896" y="112644"/>
                      <a:pt x="1391478" y="35340"/>
                      <a:pt x="1524000" y="17670"/>
                    </a:cubicBezTo>
                    <a:cubicBezTo>
                      <a:pt x="1656522" y="0"/>
                      <a:pt x="1669774" y="15461"/>
                      <a:pt x="1683026" y="30922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" name="Freeform 24"/>
              <p:cNvSpPr>
                <a:spLocks noChangeArrowheads="1"/>
              </p:cNvSpPr>
              <p:nvPr/>
            </p:nvSpPr>
            <p:spPr bwMode="auto">
              <a:xfrm>
                <a:off x="7138036" y="4346712"/>
                <a:ext cx="1810714" cy="292904"/>
              </a:xfrm>
              <a:custGeom>
                <a:avLst/>
                <a:gdLst>
                  <a:gd name="T0" fmla="*/ 0 w 1630017"/>
                  <a:gd name="T1" fmla="*/ 0 h 198783"/>
                  <a:gd name="T2" fmla="*/ 1162978 w 1630017"/>
                  <a:gd name="T3" fmla="*/ 78108 h 198783"/>
                  <a:gd name="T4" fmla="*/ 1810714 w 1630017"/>
                  <a:gd name="T5" fmla="*/ 292904 h 198783"/>
                  <a:gd name="T6" fmla="*/ 0 60000 65536"/>
                  <a:gd name="T7" fmla="*/ 0 60000 65536"/>
                  <a:gd name="T8" fmla="*/ 0 60000 65536"/>
                  <a:gd name="T9" fmla="*/ 0 w 1630017"/>
                  <a:gd name="T10" fmla="*/ 0 h 198783"/>
                  <a:gd name="T11" fmla="*/ 1630017 w 1630017"/>
                  <a:gd name="T12" fmla="*/ 198783 h 1987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0017" h="198783">
                    <a:moveTo>
                      <a:pt x="0" y="0"/>
                    </a:moveTo>
                    <a:cubicBezTo>
                      <a:pt x="387626" y="9939"/>
                      <a:pt x="775252" y="19879"/>
                      <a:pt x="1046921" y="53009"/>
                    </a:cubicBezTo>
                    <a:cubicBezTo>
                      <a:pt x="1318590" y="86139"/>
                      <a:pt x="1474303" y="142461"/>
                      <a:pt x="1630017" y="198783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7" name="Freeform 26"/>
            <p:cNvSpPr/>
            <p:nvPr/>
          </p:nvSpPr>
          <p:spPr bwMode="auto">
            <a:xfrm rot="20602318">
              <a:off x="1441450" y="5608737"/>
              <a:ext cx="1408112" cy="152385"/>
            </a:xfrm>
            <a:custGeom>
              <a:avLst/>
              <a:gdLst>
                <a:gd name="connsiteX0" fmla="*/ 1455938 w 1455938"/>
                <a:gd name="connsiteY0" fmla="*/ 266330 h 266330"/>
                <a:gd name="connsiteX1" fmla="*/ 17756 w 1455938"/>
                <a:gd name="connsiteY1" fmla="*/ 0 h 266330"/>
                <a:gd name="connsiteX2" fmla="*/ 0 w 1455938"/>
                <a:gd name="connsiteY2" fmla="*/ 204186 h 266330"/>
                <a:gd name="connsiteX3" fmla="*/ 1455938 w 1455938"/>
                <a:gd name="connsiteY3" fmla="*/ 266330 h 26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5938" h="266330">
                  <a:moveTo>
                    <a:pt x="1455938" y="266330"/>
                  </a:moveTo>
                  <a:lnTo>
                    <a:pt x="17756" y="0"/>
                  </a:lnTo>
                  <a:lnTo>
                    <a:pt x="0" y="204186"/>
                  </a:lnTo>
                  <a:lnTo>
                    <a:pt x="1455938" y="26633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663" name="TextBox 27"/>
            <p:cNvSpPr txBox="1">
              <a:spLocks noChangeArrowheads="1"/>
            </p:cNvSpPr>
            <p:nvPr/>
          </p:nvSpPr>
          <p:spPr bwMode="auto">
            <a:xfrm>
              <a:off x="3856719" y="5507166"/>
              <a:ext cx="1173532" cy="46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Symbol" pitchFamily="18" charset="2"/>
                </a:rPr>
                <a:t>g1</a:t>
              </a:r>
            </a:p>
          </p:txBody>
        </p:sp>
        <p:sp>
          <p:nvSpPr>
            <p:cNvPr id="68664" name="TextBox 28"/>
            <p:cNvSpPr txBox="1">
              <a:spLocks noChangeArrowheads="1"/>
            </p:cNvSpPr>
            <p:nvPr/>
          </p:nvSpPr>
          <p:spPr bwMode="auto">
            <a:xfrm>
              <a:off x="4478001" y="3886200"/>
              <a:ext cx="2761252" cy="46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Symbol" pitchFamily="18" charset="2"/>
                </a:rPr>
                <a:t>g2</a:t>
              </a:r>
            </a:p>
          </p:txBody>
        </p:sp>
        <p:sp>
          <p:nvSpPr>
            <p:cNvPr id="68665" name="TextBox 33"/>
            <p:cNvSpPr txBox="1">
              <a:spLocks noChangeArrowheads="1"/>
            </p:cNvSpPr>
            <p:nvPr/>
          </p:nvSpPr>
          <p:spPr bwMode="auto">
            <a:xfrm>
              <a:off x="2614155" y="6000024"/>
              <a:ext cx="4239083" cy="584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>
                  <a:solidFill>
                    <a:srgbClr val="FFFFFF"/>
                  </a:solidFill>
                </a:rPr>
                <a:t>Pointing resolution (1</a:t>
              </a:r>
              <a:r>
                <a:rPr lang="en-US" sz="1600">
                  <a:solidFill>
                    <a:srgbClr val="FFFFFF"/>
                  </a:solidFill>
                  <a:latin typeface="Symbol" pitchFamily="18" charset="2"/>
                </a:rPr>
                <a:t>s</a:t>
              </a:r>
              <a:r>
                <a:rPr lang="en-US" sz="1600">
                  <a:solidFill>
                    <a:srgbClr val="FFFFFF"/>
                  </a:solidFill>
                </a:rPr>
                <a:t>) for a given gamma: function of scattering and distance</a:t>
              </a:r>
            </a:p>
          </p:txBody>
        </p:sp>
        <p:cxnSp>
          <p:nvCxnSpPr>
            <p:cNvPr id="36" name="Straight Arrow Connector 35"/>
            <p:cNvCxnSpPr>
              <a:stCxn id="68665" idx="1"/>
            </p:cNvCxnSpPr>
            <p:nvPr/>
          </p:nvCxnSpPr>
          <p:spPr bwMode="auto">
            <a:xfrm rot="10800000">
              <a:off x="2476500" y="6067477"/>
              <a:ext cx="138112" cy="22540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667" name="Group 33"/>
            <p:cNvGrpSpPr>
              <a:grpSpLocks/>
            </p:cNvGrpSpPr>
            <p:nvPr/>
          </p:nvGrpSpPr>
          <p:grpSpPr bwMode="auto">
            <a:xfrm rot="20682943" flipV="1">
              <a:off x="5562600" y="4393613"/>
              <a:ext cx="1270036" cy="559387"/>
              <a:chOff x="7087062" y="4179296"/>
              <a:chExt cx="1861688" cy="460808"/>
            </a:xfrm>
          </p:grpSpPr>
          <p:sp>
            <p:nvSpPr>
              <p:cNvPr id="40" name="Freeform 39"/>
              <p:cNvSpPr>
                <a:spLocks noChangeArrowheads="1"/>
              </p:cNvSpPr>
              <p:nvPr/>
            </p:nvSpPr>
            <p:spPr bwMode="auto">
              <a:xfrm>
                <a:off x="7086940" y="4180705"/>
                <a:ext cx="1682454" cy="163451"/>
              </a:xfrm>
              <a:custGeom>
                <a:avLst/>
                <a:gdLst>
                  <a:gd name="T0" fmla="*/ 0 w 1683026"/>
                  <a:gd name="T1" fmla="*/ 163451 h 163444"/>
                  <a:gd name="T2" fmla="*/ 887594 w 1683026"/>
                  <a:gd name="T3" fmla="*/ 136946 h 163444"/>
                  <a:gd name="T4" fmla="*/ 1523482 w 1683026"/>
                  <a:gd name="T5" fmla="*/ 17671 h 163444"/>
                  <a:gd name="T6" fmla="*/ 1682454 w 1683026"/>
                  <a:gd name="T7" fmla="*/ 30923 h 1634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83026"/>
                  <a:gd name="T13" fmla="*/ 0 h 163444"/>
                  <a:gd name="T14" fmla="*/ 1683026 w 1683026"/>
                  <a:gd name="T15" fmla="*/ 163444 h 1634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83026" h="163444">
                    <a:moveTo>
                      <a:pt x="0" y="163444"/>
                    </a:moveTo>
                    <a:cubicBezTo>
                      <a:pt x="316948" y="162340"/>
                      <a:pt x="633896" y="161236"/>
                      <a:pt x="887896" y="136940"/>
                    </a:cubicBezTo>
                    <a:cubicBezTo>
                      <a:pt x="1141896" y="112644"/>
                      <a:pt x="1391478" y="35340"/>
                      <a:pt x="1524000" y="17670"/>
                    </a:cubicBezTo>
                    <a:cubicBezTo>
                      <a:pt x="1656522" y="0"/>
                      <a:pt x="1669774" y="15461"/>
                      <a:pt x="1683026" y="30922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" name="Freeform 40"/>
              <p:cNvSpPr>
                <a:spLocks noChangeArrowheads="1"/>
              </p:cNvSpPr>
              <p:nvPr/>
            </p:nvSpPr>
            <p:spPr bwMode="auto">
              <a:xfrm>
                <a:off x="7103309" y="4389295"/>
                <a:ext cx="1810440" cy="309902"/>
              </a:xfrm>
              <a:custGeom>
                <a:avLst/>
                <a:gdLst>
                  <a:gd name="T0" fmla="*/ 0 w 1630017"/>
                  <a:gd name="T1" fmla="*/ 0 h 198783"/>
                  <a:gd name="T2" fmla="*/ 1162802 w 1630017"/>
                  <a:gd name="T3" fmla="*/ 82641 h 198783"/>
                  <a:gd name="T4" fmla="*/ 1810440 w 1630017"/>
                  <a:gd name="T5" fmla="*/ 309902 h 198783"/>
                  <a:gd name="T6" fmla="*/ 0 60000 65536"/>
                  <a:gd name="T7" fmla="*/ 0 60000 65536"/>
                  <a:gd name="T8" fmla="*/ 0 60000 65536"/>
                  <a:gd name="T9" fmla="*/ 0 w 1630017"/>
                  <a:gd name="T10" fmla="*/ 0 h 198783"/>
                  <a:gd name="T11" fmla="*/ 1630017 w 1630017"/>
                  <a:gd name="T12" fmla="*/ 198783 h 1987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0017" h="198783">
                    <a:moveTo>
                      <a:pt x="0" y="0"/>
                    </a:moveTo>
                    <a:cubicBezTo>
                      <a:pt x="387626" y="9939"/>
                      <a:pt x="775252" y="19879"/>
                      <a:pt x="1046921" y="53009"/>
                    </a:cubicBezTo>
                    <a:cubicBezTo>
                      <a:pt x="1318590" y="86139"/>
                      <a:pt x="1474303" y="142461"/>
                      <a:pt x="1630017" y="198783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68668" name="Group 33"/>
            <p:cNvGrpSpPr>
              <a:grpSpLocks/>
            </p:cNvGrpSpPr>
            <p:nvPr/>
          </p:nvGrpSpPr>
          <p:grpSpPr bwMode="auto">
            <a:xfrm rot="20682943" flipV="1">
              <a:off x="5547685" y="3511861"/>
              <a:ext cx="703720" cy="559387"/>
              <a:chOff x="7087062" y="4179296"/>
              <a:chExt cx="1861688" cy="460808"/>
            </a:xfrm>
          </p:grpSpPr>
          <p:sp>
            <p:nvSpPr>
              <p:cNvPr id="43" name="Freeform 42"/>
              <p:cNvSpPr>
                <a:spLocks noChangeArrowheads="1"/>
              </p:cNvSpPr>
              <p:nvPr/>
            </p:nvSpPr>
            <p:spPr bwMode="auto">
              <a:xfrm>
                <a:off x="7130797" y="4231705"/>
                <a:ext cx="1637892" cy="163450"/>
              </a:xfrm>
              <a:custGeom>
                <a:avLst/>
                <a:gdLst>
                  <a:gd name="T0" fmla="*/ 0 w 1683026"/>
                  <a:gd name="T1" fmla="*/ 163450 h 163444"/>
                  <a:gd name="T2" fmla="*/ 864085 w 1683026"/>
                  <a:gd name="T3" fmla="*/ 136945 h 163444"/>
                  <a:gd name="T4" fmla="*/ 1483131 w 1683026"/>
                  <a:gd name="T5" fmla="*/ 17671 h 163444"/>
                  <a:gd name="T6" fmla="*/ 1637892 w 1683026"/>
                  <a:gd name="T7" fmla="*/ 30923 h 1634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83026"/>
                  <a:gd name="T13" fmla="*/ 0 h 163444"/>
                  <a:gd name="T14" fmla="*/ 1683026 w 1683026"/>
                  <a:gd name="T15" fmla="*/ 163444 h 1634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83026" h="163444">
                    <a:moveTo>
                      <a:pt x="0" y="163444"/>
                    </a:moveTo>
                    <a:cubicBezTo>
                      <a:pt x="316948" y="162340"/>
                      <a:pt x="633896" y="161236"/>
                      <a:pt x="887896" y="136940"/>
                    </a:cubicBezTo>
                    <a:cubicBezTo>
                      <a:pt x="1141896" y="112644"/>
                      <a:pt x="1391478" y="35340"/>
                      <a:pt x="1524000" y="17670"/>
                    </a:cubicBezTo>
                    <a:cubicBezTo>
                      <a:pt x="1656522" y="0"/>
                      <a:pt x="1669774" y="15461"/>
                      <a:pt x="1683026" y="30922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4" name="Freeform 43"/>
              <p:cNvSpPr>
                <a:spLocks noChangeArrowheads="1"/>
              </p:cNvSpPr>
              <p:nvPr/>
            </p:nvSpPr>
            <p:spPr bwMode="auto">
              <a:xfrm>
                <a:off x="7137529" y="4349714"/>
                <a:ext cx="1805881" cy="292904"/>
              </a:xfrm>
              <a:custGeom>
                <a:avLst/>
                <a:gdLst>
                  <a:gd name="T0" fmla="*/ 0 w 1630017"/>
                  <a:gd name="T1" fmla="*/ 0 h 198783"/>
                  <a:gd name="T2" fmla="*/ 1159874 w 1630017"/>
                  <a:gd name="T3" fmla="*/ 78108 h 198783"/>
                  <a:gd name="T4" fmla="*/ 1805881 w 1630017"/>
                  <a:gd name="T5" fmla="*/ 292904 h 198783"/>
                  <a:gd name="T6" fmla="*/ 0 60000 65536"/>
                  <a:gd name="T7" fmla="*/ 0 60000 65536"/>
                  <a:gd name="T8" fmla="*/ 0 60000 65536"/>
                  <a:gd name="T9" fmla="*/ 0 w 1630017"/>
                  <a:gd name="T10" fmla="*/ 0 h 198783"/>
                  <a:gd name="T11" fmla="*/ 1630017 w 1630017"/>
                  <a:gd name="T12" fmla="*/ 198783 h 1987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0017" h="198783">
                    <a:moveTo>
                      <a:pt x="0" y="0"/>
                    </a:moveTo>
                    <a:cubicBezTo>
                      <a:pt x="387626" y="9939"/>
                      <a:pt x="775252" y="19879"/>
                      <a:pt x="1046921" y="53009"/>
                    </a:cubicBezTo>
                    <a:cubicBezTo>
                      <a:pt x="1318590" y="86139"/>
                      <a:pt x="1474303" y="142461"/>
                      <a:pt x="1630017" y="198783"/>
                    </a:cubicBezTo>
                  </a:path>
                </a:pathLst>
              </a:cu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68647" name="Rectangle 44"/>
          <p:cNvSpPr>
            <a:spLocks noChangeArrowheads="1"/>
          </p:cNvSpPr>
          <p:nvPr/>
        </p:nvSpPr>
        <p:spPr bwMode="auto">
          <a:xfrm>
            <a:off x="3886200" y="2743200"/>
            <a:ext cx="5086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* probability to find an IP larger than the observed one</a:t>
            </a:r>
          </a:p>
        </p:txBody>
      </p:sp>
      <p:sp>
        <p:nvSpPr>
          <p:cNvPr id="46" name="Espace réservé du pied de page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A09CD-5714-4C62-8569-564B97EFC9A6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304800" y="228600"/>
            <a:ext cx="3578225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/>
              <a:t>Kinematical variables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945063" y="152400"/>
          <a:ext cx="4046537" cy="4843464"/>
        </p:xfrm>
        <a:graphic>
          <a:graphicData uri="http://schemas.openxmlformats.org/drawingml/2006/table">
            <a:tbl>
              <a:tblPr/>
              <a:tblGrid>
                <a:gridCol w="2141537"/>
                <a:gridCol w="1905000"/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VARIABLE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-108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AVERAGE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kink (mrad)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41 ±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decay length (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Arial" pitchFamily="34" charset="0"/>
                          <a:cs typeface="Symbol" pitchFamily="18" charset="2"/>
                        </a:rPr>
                        <a:t>m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1335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± 35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 daughter (GeV/c)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12 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+6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-3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Pt daughter (MeV/c)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470 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+230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-120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missing Pt (MeV/c)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570 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+320</a:t>
                      </a:r>
                      <a:r>
                        <a:rPr kumimoji="0" lang="en-GB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-170</a:t>
                      </a:r>
                      <a:endParaRPr kumimoji="0" lang="en-GB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pitchFamily="-108" charset="0"/>
                          <a:ea typeface="ＭＳ Ｐゴシック" pitchFamily="-108" charset="-128"/>
                        </a:rPr>
                        <a:t>ϕ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 (deg)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</a:rPr>
                        <a:t>173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cs typeface="Arial" pitchFamily="34" charset="0"/>
                        </a:rPr>
                        <a:t>± 2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69662" name="Rectangle 9"/>
          <p:cNvSpPr>
            <a:spLocks noChangeArrowheads="1"/>
          </p:cNvSpPr>
          <p:nvPr/>
        </p:nvSpPr>
        <p:spPr bwMode="auto">
          <a:xfrm>
            <a:off x="784225" y="5486400"/>
            <a:ext cx="736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The average values are used in the following kinematical analysis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r>
              <a:rPr lang="en-US" sz="1800">
                <a:solidFill>
                  <a:schemeClr val="bg1"/>
                </a:solidFill>
              </a:rPr>
              <a:t>The uncertainty on Pt due to the alternative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g2</a:t>
            </a:r>
            <a:r>
              <a:rPr lang="en-US" sz="1800">
                <a:solidFill>
                  <a:schemeClr val="bg1"/>
                </a:solidFill>
              </a:rPr>
              <a:t> attachment is &lt; 50 MeV </a:t>
            </a:r>
          </a:p>
        </p:txBody>
      </p:sp>
      <p:sp>
        <p:nvSpPr>
          <p:cNvPr id="68640" name="Rectangle 8"/>
          <p:cNvSpPr>
            <a:spLocks noChangeArrowheads="1"/>
          </p:cNvSpPr>
          <p:nvPr/>
        </p:nvSpPr>
        <p:spPr bwMode="auto">
          <a:xfrm>
            <a:off x="152400" y="144780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The kinematical variables are computed by averaging the two sets of track parameter measurements</a:t>
            </a:r>
          </a:p>
          <a:p>
            <a:pPr>
              <a:buFont typeface="Arial" pitchFamily="34" charset="0"/>
              <a:buChar char="•"/>
              <a:defRPr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We assume that:</a:t>
            </a:r>
          </a:p>
          <a:p>
            <a:pPr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 and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 are both attached to 2</a:t>
            </a:r>
            <a:r>
              <a:rPr lang="en-US" sz="18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ry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vertex</a:t>
            </a:r>
          </a:p>
          <a:p>
            <a:pPr>
              <a:defRPr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81E2F-0A98-4A5E-A58D-295989B412C7}" type="slidenum">
              <a:rPr lang="en-US"/>
              <a:pPr>
                <a:defRPr/>
              </a:pPr>
              <a:t>56</a:t>
            </a:fld>
            <a:endParaRPr lang="en-US"/>
          </a:p>
        </p:txBody>
      </p:sp>
      <p:grpSp>
        <p:nvGrpSpPr>
          <p:cNvPr id="70659" name="Group 36"/>
          <p:cNvGrpSpPr>
            <a:grpSpLocks/>
          </p:cNvGrpSpPr>
          <p:nvPr/>
        </p:nvGrpSpPr>
        <p:grpSpPr bwMode="auto">
          <a:xfrm>
            <a:off x="4692650" y="3581400"/>
            <a:ext cx="4419600" cy="3127356"/>
            <a:chOff x="4689500" y="3581400"/>
            <a:chExt cx="4419600" cy="3127158"/>
          </a:xfrm>
        </p:grpSpPr>
        <p:pic>
          <p:nvPicPr>
            <p:cNvPr id="70687" name="Picture 12" descr="13-0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89500" y="3581400"/>
              <a:ext cx="441960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88" name="Rectangle 9"/>
            <p:cNvSpPr>
              <a:spLocks noChangeArrowheads="1"/>
            </p:cNvSpPr>
            <p:nvPr/>
          </p:nvSpPr>
          <p:spPr bwMode="auto">
            <a:xfrm>
              <a:off x="5252574" y="4057290"/>
              <a:ext cx="40725" cy="2345456"/>
            </a:xfrm>
            <a:prstGeom prst="rect">
              <a:avLst/>
            </a:prstGeom>
            <a:solidFill>
              <a:srgbClr val="FF0000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89" name="Text Box 13"/>
            <p:cNvSpPr txBox="1">
              <a:spLocks noChangeArrowheads="1"/>
            </p:cNvSpPr>
            <p:nvPr/>
          </p:nvSpPr>
          <p:spPr bwMode="auto">
            <a:xfrm>
              <a:off x="7019706" y="4334308"/>
              <a:ext cx="1204058" cy="426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70690" name="Rectangle 23"/>
            <p:cNvSpPr>
              <a:spLocks noChangeArrowheads="1"/>
            </p:cNvSpPr>
            <p:nvPr/>
          </p:nvSpPr>
          <p:spPr bwMode="auto">
            <a:xfrm>
              <a:off x="8270900" y="6400800"/>
              <a:ext cx="442750" cy="307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rad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70660" name="Rectangle 26"/>
          <p:cNvSpPr>
            <a:spLocks noChangeArrowheads="1"/>
          </p:cNvSpPr>
          <p:nvPr/>
        </p:nvSpPr>
        <p:spPr bwMode="auto">
          <a:xfrm>
            <a:off x="6442075" y="4691063"/>
            <a:ext cx="173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90"/>
                </a:solidFill>
              </a:rPr>
              <a:t>reject &lt; 20 mrad</a:t>
            </a:r>
            <a:endParaRPr lang="en-US" sz="1600"/>
          </a:p>
        </p:txBody>
      </p:sp>
      <p:sp>
        <p:nvSpPr>
          <p:cNvPr id="70661" name="TextBox 32"/>
          <p:cNvSpPr txBox="1">
            <a:spLocks noChangeArrowheads="1"/>
          </p:cNvSpPr>
          <p:nvPr/>
        </p:nvSpPr>
        <p:spPr bwMode="auto">
          <a:xfrm>
            <a:off x="6096000" y="4233863"/>
            <a:ext cx="2057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90"/>
                </a:solidFill>
              </a:rPr>
              <a:t>Kink angle</a:t>
            </a:r>
          </a:p>
        </p:txBody>
      </p:sp>
      <p:sp>
        <p:nvSpPr>
          <p:cNvPr id="69638" name="Rectangle 37"/>
          <p:cNvSpPr>
            <a:spLocks noChangeArrowheads="1"/>
          </p:cNvSpPr>
          <p:nvPr/>
        </p:nvSpPr>
        <p:spPr bwMode="auto">
          <a:xfrm>
            <a:off x="4733925" y="304800"/>
            <a:ext cx="4367213" cy="43021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 of the decay topology</a:t>
            </a:r>
          </a:p>
        </p:txBody>
      </p:sp>
      <p:sp>
        <p:nvSpPr>
          <p:cNvPr id="70663" name="Rectangle 46"/>
          <p:cNvSpPr>
            <a:spLocks noChangeArrowheads="1"/>
          </p:cNvSpPr>
          <p:nvPr/>
        </p:nvSpPr>
        <p:spPr bwMode="auto">
          <a:xfrm>
            <a:off x="4800600" y="990600"/>
            <a:ext cx="419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red bands: values for the “interesting” event with uncertainties</a:t>
            </a:r>
          </a:p>
        </p:txBody>
      </p:sp>
      <p:grpSp>
        <p:nvGrpSpPr>
          <p:cNvPr id="70664" name="Group 42"/>
          <p:cNvGrpSpPr>
            <a:grpSpLocks/>
          </p:cNvGrpSpPr>
          <p:nvPr/>
        </p:nvGrpSpPr>
        <p:grpSpPr bwMode="auto">
          <a:xfrm>
            <a:off x="26988" y="152400"/>
            <a:ext cx="4621212" cy="6705600"/>
            <a:chOff x="26988" y="152400"/>
            <a:chExt cx="4621212" cy="6705600"/>
          </a:xfrm>
        </p:grpSpPr>
        <p:grpSp>
          <p:nvGrpSpPr>
            <p:cNvPr id="70666" name="Group 25"/>
            <p:cNvGrpSpPr>
              <a:grpSpLocks/>
            </p:cNvGrpSpPr>
            <p:nvPr/>
          </p:nvGrpSpPr>
          <p:grpSpPr bwMode="auto">
            <a:xfrm>
              <a:off x="76200" y="152400"/>
              <a:ext cx="4572000" cy="3124200"/>
              <a:chOff x="76200" y="152400"/>
              <a:chExt cx="4572000" cy="3124200"/>
            </a:xfrm>
          </p:grpSpPr>
          <p:grpSp>
            <p:nvGrpSpPr>
              <p:cNvPr id="70681" name="Group 38"/>
              <p:cNvGrpSpPr>
                <a:grpSpLocks/>
              </p:cNvGrpSpPr>
              <p:nvPr/>
            </p:nvGrpSpPr>
            <p:grpSpPr bwMode="auto">
              <a:xfrm>
                <a:off x="76200" y="152400"/>
                <a:ext cx="4572000" cy="3124200"/>
                <a:chOff x="76200" y="3581400"/>
                <a:chExt cx="4572000" cy="3124200"/>
              </a:xfrm>
            </p:grpSpPr>
            <p:grpSp>
              <p:nvGrpSpPr>
                <p:cNvPr id="70683" name="Group 6"/>
                <p:cNvGrpSpPr>
                  <a:grpSpLocks/>
                </p:cNvGrpSpPr>
                <p:nvPr/>
              </p:nvGrpSpPr>
              <p:grpSpPr bwMode="auto">
                <a:xfrm>
                  <a:off x="76200" y="3581400"/>
                  <a:ext cx="4572000" cy="3124200"/>
                  <a:chOff x="323850" y="836613"/>
                  <a:chExt cx="4176713" cy="2832100"/>
                </a:xfrm>
              </p:grpSpPr>
              <p:pic>
                <p:nvPicPr>
                  <p:cNvPr id="70685" name="Picture 10" descr="TauLengh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323850" y="836613"/>
                    <a:ext cx="4176713" cy="28321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0686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439863" y="1628775"/>
                    <a:ext cx="36512" cy="1763713"/>
                  </a:xfrm>
                  <a:prstGeom prst="rect">
                    <a:avLst/>
                  </a:prstGeom>
                  <a:solidFill>
                    <a:srgbClr val="FF0000">
                      <a:alpha val="4901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70684" name="Rectangle 14"/>
                <p:cNvSpPr>
                  <a:spLocks noChangeArrowheads="1"/>
                </p:cNvSpPr>
                <p:nvPr/>
              </p:nvSpPr>
              <p:spPr bwMode="auto">
                <a:xfrm>
                  <a:off x="3648418" y="6414396"/>
                  <a:ext cx="464364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bg1"/>
                      </a:solidFill>
                    </a:rPr>
                    <a:t>mm</a:t>
                  </a:r>
                </a:p>
              </p:txBody>
            </p:sp>
          </p:grpSp>
          <p:sp>
            <p:nvSpPr>
              <p:cNvPr id="70682" name="TextBox 31"/>
              <p:cNvSpPr txBox="1">
                <a:spLocks noChangeArrowheads="1"/>
              </p:cNvSpPr>
              <p:nvPr/>
            </p:nvSpPr>
            <p:spPr bwMode="auto">
              <a:xfrm>
                <a:off x="1981200" y="1295400"/>
                <a:ext cx="2057400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0090"/>
                    </a:solidFill>
                  </a:rPr>
                  <a:t>Decay length</a:t>
                </a:r>
              </a:p>
            </p:txBody>
          </p:sp>
        </p:grpSp>
        <p:grpSp>
          <p:nvGrpSpPr>
            <p:cNvPr id="70667" name="Group 26"/>
            <p:cNvGrpSpPr>
              <a:grpSpLocks/>
            </p:cNvGrpSpPr>
            <p:nvPr/>
          </p:nvGrpSpPr>
          <p:grpSpPr bwMode="auto">
            <a:xfrm>
              <a:off x="26988" y="3505200"/>
              <a:ext cx="4587875" cy="3352800"/>
              <a:chOff x="57150" y="3505200"/>
              <a:chExt cx="4586520" cy="3352800"/>
            </a:xfrm>
          </p:grpSpPr>
          <p:sp>
            <p:nvSpPr>
              <p:cNvPr id="70673" name="Date Placeholder 3"/>
              <p:cNvSpPr txBox="1">
                <a:spLocks/>
              </p:cNvSpPr>
              <p:nvPr/>
            </p:nvSpPr>
            <p:spPr bwMode="auto">
              <a:xfrm>
                <a:off x="57150" y="6629400"/>
                <a:ext cx="367665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sz="800">
                    <a:solidFill>
                      <a:schemeClr val="bg1"/>
                    </a:solidFill>
                  </a:rPr>
                  <a:t>A. Ereditato - LNGS - 31 May 2010</a:t>
                </a:r>
              </a:p>
            </p:txBody>
          </p:sp>
          <p:grpSp>
            <p:nvGrpSpPr>
              <p:cNvPr id="70674" name="Group 25"/>
              <p:cNvGrpSpPr>
                <a:grpSpLocks/>
              </p:cNvGrpSpPr>
              <p:nvPr/>
            </p:nvGrpSpPr>
            <p:grpSpPr bwMode="auto">
              <a:xfrm>
                <a:off x="71670" y="3505200"/>
                <a:ext cx="4572000" cy="3200400"/>
                <a:chOff x="71670" y="3505200"/>
                <a:chExt cx="4572000" cy="3200400"/>
              </a:xfrm>
            </p:grpSpPr>
            <p:pic>
              <p:nvPicPr>
                <p:cNvPr id="70676" name="Picture 9" descr="MaggiDGH MOM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71670" y="3505200"/>
                  <a:ext cx="4572000" cy="3200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0677" name="Rectangle 31"/>
                <p:cNvSpPr>
                  <a:spLocks noChangeArrowheads="1"/>
                </p:cNvSpPr>
                <p:nvPr/>
              </p:nvSpPr>
              <p:spPr bwMode="auto">
                <a:xfrm>
                  <a:off x="3381980" y="6407293"/>
                  <a:ext cx="82025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200" b="1" dirty="0" err="1">
                      <a:solidFill>
                        <a:schemeClr val="bg1"/>
                      </a:solidFill>
                    </a:rPr>
                    <a:t>GeV</a:t>
                  </a:r>
                  <a:r>
                    <a:rPr lang="en-US" sz="1200" b="1" dirty="0">
                      <a:solidFill>
                        <a:schemeClr val="bg1"/>
                      </a:solidFill>
                    </a:rPr>
                    <a:t>/c</a:t>
                  </a:r>
                </a:p>
              </p:txBody>
            </p:sp>
            <p:cxnSp>
              <p:nvCxnSpPr>
                <p:cNvPr id="35" name="Straight Connector 34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-380437" y="5180806"/>
                  <a:ext cx="2438400" cy="158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</p:cxnSp>
            <p:sp>
              <p:nvSpPr>
                <p:cNvPr id="70679" name="Rectangle 33"/>
                <p:cNvSpPr>
                  <a:spLocks noChangeArrowheads="1"/>
                </p:cNvSpPr>
                <p:nvPr/>
              </p:nvSpPr>
              <p:spPr bwMode="auto">
                <a:xfrm>
                  <a:off x="345607" y="6019800"/>
                  <a:ext cx="53075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b="1">
                      <a:solidFill>
                        <a:srgbClr val="000090"/>
                      </a:solidFill>
                    </a:rPr>
                    <a:t>cut</a:t>
                  </a:r>
                  <a:endParaRPr lang="en-US" sz="1800" b="1"/>
                </a:p>
              </p:txBody>
            </p:sp>
            <p:sp>
              <p:nvSpPr>
                <p:cNvPr id="70680" name="Rectangle 6"/>
                <p:cNvSpPr>
                  <a:spLocks noChangeArrowheads="1"/>
                </p:cNvSpPr>
                <p:nvPr/>
              </p:nvSpPr>
              <p:spPr bwMode="auto">
                <a:xfrm>
                  <a:off x="1855110" y="4422780"/>
                  <a:ext cx="1348920" cy="1945621"/>
                </a:xfrm>
                <a:prstGeom prst="rect">
                  <a:avLst/>
                </a:prstGeom>
                <a:solidFill>
                  <a:srgbClr val="FF0000">
                    <a:alpha val="49019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70675" name="TextBox 29"/>
              <p:cNvSpPr txBox="1">
                <a:spLocks noChangeArrowheads="1"/>
              </p:cNvSpPr>
              <p:nvPr/>
            </p:nvSpPr>
            <p:spPr bwMode="auto">
              <a:xfrm>
                <a:off x="2438400" y="4691063"/>
                <a:ext cx="2057400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0090"/>
                    </a:solidFill>
                  </a:rPr>
                  <a:t>Daughter momentum</a:t>
                </a:r>
              </a:p>
            </p:txBody>
          </p:sp>
        </p:grpSp>
        <p:grpSp>
          <p:nvGrpSpPr>
            <p:cNvPr id="70668" name="Group 36"/>
            <p:cNvGrpSpPr>
              <a:grpSpLocks/>
            </p:cNvGrpSpPr>
            <p:nvPr/>
          </p:nvGrpSpPr>
          <p:grpSpPr bwMode="auto">
            <a:xfrm>
              <a:off x="564239" y="5573940"/>
              <a:ext cx="228601" cy="533400"/>
              <a:chOff x="2971800" y="2286000"/>
              <a:chExt cx="228601" cy="533400"/>
            </a:xfrm>
          </p:grpSpPr>
          <p:cxnSp>
            <p:nvCxnSpPr>
              <p:cNvPr id="70669" name="Straight Connector 30"/>
              <p:cNvCxnSpPr>
                <a:cxnSpLocks noChangeShapeType="1"/>
              </p:cNvCxnSpPr>
              <p:nvPr/>
            </p:nvCxnSpPr>
            <p:spPr bwMode="auto">
              <a:xfrm rot="10800000">
                <a:off x="2971800" y="22860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670" name="Straight Connector 31"/>
              <p:cNvCxnSpPr>
                <a:cxnSpLocks noChangeShapeType="1"/>
              </p:cNvCxnSpPr>
              <p:nvPr/>
            </p:nvCxnSpPr>
            <p:spPr bwMode="auto">
              <a:xfrm rot="10800000">
                <a:off x="2971801" y="24384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671" name="Straight Connector 32"/>
              <p:cNvCxnSpPr>
                <a:cxnSpLocks noChangeShapeType="1"/>
              </p:cNvCxnSpPr>
              <p:nvPr/>
            </p:nvCxnSpPr>
            <p:spPr bwMode="auto">
              <a:xfrm rot="10800000">
                <a:off x="2971800" y="25908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672" name="Straight Connector 33"/>
              <p:cNvCxnSpPr>
                <a:cxnSpLocks noChangeShapeType="1"/>
              </p:cNvCxnSpPr>
              <p:nvPr/>
            </p:nvCxnSpPr>
            <p:spPr bwMode="auto">
              <a:xfrm rot="10800000">
                <a:off x="2971801" y="27432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Espace réservé du pied de page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7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9B25F-67F9-4BC7-9DA6-72D9F90C1514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71683" name="Rectangle 26"/>
          <p:cNvSpPr>
            <a:spLocks noChangeArrowheads="1"/>
          </p:cNvSpPr>
          <p:nvPr/>
        </p:nvSpPr>
        <p:spPr bwMode="auto">
          <a:xfrm>
            <a:off x="0" y="76200"/>
            <a:ext cx="4343400" cy="113877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Kinematical cuts to be passed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4" name="Rectangle 27"/>
          <p:cNvSpPr>
            <a:spLocks noChangeArrowheads="1"/>
          </p:cNvSpPr>
          <p:nvPr/>
        </p:nvSpPr>
        <p:spPr bwMode="auto">
          <a:xfrm>
            <a:off x="990600" y="1981200"/>
            <a:ext cx="3018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Reject NC events with</a:t>
            </a:r>
          </a:p>
          <a:p>
            <a:r>
              <a:rPr lang="en-US" sz="1800" dirty="0"/>
              <a:t>larger missing Pt (neutrino) </a:t>
            </a:r>
          </a:p>
        </p:txBody>
      </p:sp>
      <p:sp>
        <p:nvSpPr>
          <p:cNvPr id="71685" name="Right Arrow 28"/>
          <p:cNvSpPr>
            <a:spLocks noChangeArrowheads="1"/>
          </p:cNvSpPr>
          <p:nvPr/>
        </p:nvSpPr>
        <p:spPr bwMode="auto">
          <a:xfrm>
            <a:off x="3581400" y="218598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686" name="Rectangle 29"/>
          <p:cNvSpPr>
            <a:spLocks noChangeArrowheads="1"/>
          </p:cNvSpPr>
          <p:nvPr/>
        </p:nvSpPr>
        <p:spPr bwMode="auto">
          <a:xfrm>
            <a:off x="685800" y="4535488"/>
            <a:ext cx="2867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Reject hadron interactions</a:t>
            </a:r>
          </a:p>
        </p:txBody>
      </p:sp>
      <p:sp>
        <p:nvSpPr>
          <p:cNvPr id="71687" name="Right Arrow 30"/>
          <p:cNvSpPr>
            <a:spLocks noChangeArrowheads="1"/>
          </p:cNvSpPr>
          <p:nvPr/>
        </p:nvSpPr>
        <p:spPr bwMode="auto">
          <a:xfrm>
            <a:off x="3581400" y="46482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71688" name="Group 30"/>
          <p:cNvGrpSpPr>
            <a:grpSpLocks/>
          </p:cNvGrpSpPr>
          <p:nvPr/>
        </p:nvGrpSpPr>
        <p:grpSpPr bwMode="auto">
          <a:xfrm>
            <a:off x="4343400" y="14288"/>
            <a:ext cx="4800600" cy="6843733"/>
            <a:chOff x="4343400" y="14288"/>
            <a:chExt cx="4800600" cy="6844150"/>
          </a:xfrm>
        </p:grpSpPr>
        <p:sp>
          <p:nvSpPr>
            <p:cNvPr id="71700" name="TextBox 16"/>
            <p:cNvSpPr txBox="1">
              <a:spLocks noChangeArrowheads="1"/>
            </p:cNvSpPr>
            <p:nvPr/>
          </p:nvSpPr>
          <p:spPr bwMode="auto">
            <a:xfrm>
              <a:off x="5867400" y="1600200"/>
              <a:ext cx="28956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000090"/>
                  </a:solidFill>
                </a:rPr>
                <a:t>Missing Pt at primary vertex</a:t>
              </a:r>
            </a:p>
          </p:txBody>
        </p:sp>
        <p:sp>
          <p:nvSpPr>
            <p:cNvPr id="71701" name="Rectangle 15"/>
            <p:cNvSpPr>
              <a:spLocks noChangeArrowheads="1"/>
            </p:cNvSpPr>
            <p:nvPr/>
          </p:nvSpPr>
          <p:spPr bwMode="auto">
            <a:xfrm>
              <a:off x="5756275" y="2743200"/>
              <a:ext cx="4921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000090"/>
                  </a:solidFill>
                </a:rPr>
                <a:t>cut</a:t>
              </a:r>
              <a:endParaRPr lang="en-US" sz="1800"/>
            </a:p>
          </p:txBody>
        </p:sp>
        <p:sp>
          <p:nvSpPr>
            <p:cNvPr id="71702" name="Slide Number Placeholder 4"/>
            <p:cNvSpPr txBox="1">
              <a:spLocks/>
            </p:cNvSpPr>
            <p:nvPr/>
          </p:nvSpPr>
          <p:spPr bwMode="auto">
            <a:xfrm>
              <a:off x="7107238" y="6543675"/>
              <a:ext cx="1905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>
                <a:lnSpc>
                  <a:spcPct val="190000"/>
                </a:lnSpc>
              </a:pPr>
              <a:fld id="{59682D40-EF05-4A2A-A38B-AADFFE21E85E}" type="slidenum">
                <a:rPr lang="en-US" sz="800">
                  <a:solidFill>
                    <a:schemeClr val="bg1"/>
                  </a:solidFill>
                </a:rPr>
                <a:pPr algn="r">
                  <a:lnSpc>
                    <a:spcPct val="190000"/>
                  </a:lnSpc>
                </a:pPr>
                <a:t>57</a:t>
              </a:fld>
              <a:endParaRPr lang="en-US" sz="800">
                <a:solidFill>
                  <a:schemeClr val="bg1"/>
                </a:solidFill>
              </a:endParaRPr>
            </a:p>
          </p:txBody>
        </p:sp>
        <p:pic>
          <p:nvPicPr>
            <p:cNvPr id="71703" name="Picture 44" descr="PT-Smeari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64038" y="3571875"/>
              <a:ext cx="4724400" cy="3236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04" name="Rectangle 45"/>
            <p:cNvSpPr>
              <a:spLocks noChangeArrowheads="1"/>
            </p:cNvSpPr>
            <p:nvPr/>
          </p:nvSpPr>
          <p:spPr bwMode="auto">
            <a:xfrm>
              <a:off x="5864220" y="3980100"/>
              <a:ext cx="1001940" cy="2497497"/>
            </a:xfrm>
            <a:prstGeom prst="rect">
              <a:avLst/>
            </a:prstGeom>
            <a:solidFill>
              <a:srgbClr val="FF0000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05" name="TextBox 12"/>
            <p:cNvSpPr txBox="1">
              <a:spLocks noChangeArrowheads="1"/>
            </p:cNvSpPr>
            <p:nvPr/>
          </p:nvSpPr>
          <p:spPr bwMode="auto">
            <a:xfrm>
              <a:off x="6878638" y="4257675"/>
              <a:ext cx="20574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000090"/>
                  </a:solidFill>
                </a:rPr>
                <a:t>Pt at decay vertex</a:t>
              </a:r>
            </a:p>
          </p:txBody>
        </p:sp>
        <p:grpSp>
          <p:nvGrpSpPr>
            <p:cNvPr id="71706" name="Group 35"/>
            <p:cNvGrpSpPr>
              <a:grpSpLocks/>
            </p:cNvGrpSpPr>
            <p:nvPr/>
          </p:nvGrpSpPr>
          <p:grpSpPr bwMode="auto">
            <a:xfrm>
              <a:off x="5167313" y="3878498"/>
              <a:ext cx="571500" cy="2590958"/>
              <a:chOff x="5222875" y="3888023"/>
              <a:chExt cx="571500" cy="2590958"/>
            </a:xfrm>
          </p:grpSpPr>
          <p:cxnSp>
            <p:nvCxnSpPr>
              <p:cNvPr id="42" name="Straight Connector 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488577" y="5173183"/>
                <a:ext cx="2590958" cy="2063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</p:cxnSp>
          <p:sp>
            <p:nvSpPr>
              <p:cNvPr id="71716" name="Rectangle 15"/>
              <p:cNvSpPr>
                <a:spLocks noChangeArrowheads="1"/>
              </p:cNvSpPr>
              <p:nvPr/>
            </p:nvSpPr>
            <p:spPr bwMode="auto">
              <a:xfrm>
                <a:off x="5222875" y="5955268"/>
                <a:ext cx="530915" cy="369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000090"/>
                    </a:solidFill>
                  </a:rPr>
                  <a:t>cut</a:t>
                </a:r>
                <a:endParaRPr lang="en-US" sz="1800" b="1"/>
              </a:p>
            </p:txBody>
          </p:sp>
        </p:grpSp>
        <p:sp>
          <p:nvSpPr>
            <p:cNvPr id="71707" name="Rectangle 22"/>
            <p:cNvSpPr>
              <a:spLocks noChangeArrowheads="1"/>
            </p:cNvSpPr>
            <p:nvPr/>
          </p:nvSpPr>
          <p:spPr bwMode="auto">
            <a:xfrm>
              <a:off x="8261351" y="6519863"/>
              <a:ext cx="766557" cy="33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</a:rPr>
                <a:t>GeV</a:t>
              </a:r>
              <a:r>
                <a:rPr lang="en-US" sz="1600" b="1" dirty="0">
                  <a:solidFill>
                    <a:schemeClr val="bg1"/>
                  </a:solidFill>
                </a:rPr>
                <a:t>/c</a:t>
              </a:r>
            </a:p>
          </p:txBody>
        </p:sp>
        <p:pic>
          <p:nvPicPr>
            <p:cNvPr id="71708" name="Picture 5" descr="M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43400" y="14288"/>
              <a:ext cx="4800600" cy="3516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09" name="Rectangle 4"/>
            <p:cNvSpPr>
              <a:spLocks noChangeArrowheads="1"/>
            </p:cNvSpPr>
            <p:nvPr/>
          </p:nvSpPr>
          <p:spPr bwMode="auto">
            <a:xfrm>
              <a:off x="5181599" y="535860"/>
              <a:ext cx="481775" cy="2647151"/>
            </a:xfrm>
            <a:prstGeom prst="rect">
              <a:avLst/>
            </a:prstGeom>
            <a:solidFill>
              <a:srgbClr val="FF0000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10" name="Text Box 6"/>
            <p:cNvSpPr txBox="1">
              <a:spLocks noChangeArrowheads="1"/>
            </p:cNvSpPr>
            <p:nvPr/>
          </p:nvSpPr>
          <p:spPr bwMode="auto">
            <a:xfrm>
              <a:off x="6533329" y="746849"/>
              <a:ext cx="1620071" cy="784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800" dirty="0">
                  <a:solidFill>
                    <a:srgbClr val="000090"/>
                  </a:solidFill>
                </a:rPr>
                <a:t>Blue: MC  NC</a:t>
              </a:r>
            </a:p>
            <a:p>
              <a:pPr>
                <a:spcBef>
                  <a:spcPct val="50000"/>
                </a:spcBef>
              </a:pPr>
              <a:r>
                <a:rPr lang="it-IT" sz="1800" dirty="0">
                  <a:solidFill>
                    <a:schemeClr val="bg1"/>
                  </a:solidFill>
                </a:rPr>
                <a:t>Black: MC - </a:t>
              </a:r>
              <a:r>
                <a:rPr lang="it-IT" sz="1800" dirty="0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rot="5400000" flipH="1" flipV="1">
              <a:off x="4486195" y="1873363"/>
              <a:ext cx="262271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</p:cxnSp>
        <p:sp>
          <p:nvSpPr>
            <p:cNvPr id="71712" name="Rectangle 38"/>
            <p:cNvSpPr>
              <a:spLocks noChangeArrowheads="1"/>
            </p:cNvSpPr>
            <p:nvPr/>
          </p:nvSpPr>
          <p:spPr bwMode="auto">
            <a:xfrm>
              <a:off x="8001000" y="3200082"/>
              <a:ext cx="8381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</a:rPr>
                <a:t>GeV</a:t>
              </a:r>
              <a:r>
                <a:rPr lang="en-US" sz="1600" b="1" dirty="0">
                  <a:solidFill>
                    <a:schemeClr val="bg1"/>
                  </a:solidFill>
                </a:rPr>
                <a:t>/c</a:t>
              </a:r>
            </a:p>
          </p:txBody>
        </p:sp>
        <p:sp>
          <p:nvSpPr>
            <p:cNvPr id="71713" name="TextBox 16"/>
            <p:cNvSpPr txBox="1">
              <a:spLocks noChangeArrowheads="1"/>
            </p:cNvSpPr>
            <p:nvPr/>
          </p:nvSpPr>
          <p:spPr bwMode="auto">
            <a:xfrm>
              <a:off x="5867400" y="1600200"/>
              <a:ext cx="28956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000090"/>
                  </a:solidFill>
                </a:rPr>
                <a:t>Missing Pt at primary vertex</a:t>
              </a:r>
            </a:p>
          </p:txBody>
        </p:sp>
        <p:sp>
          <p:nvSpPr>
            <p:cNvPr id="71714" name="Rectangle 15"/>
            <p:cNvSpPr>
              <a:spLocks noChangeArrowheads="1"/>
            </p:cNvSpPr>
            <p:nvPr/>
          </p:nvSpPr>
          <p:spPr bwMode="auto">
            <a:xfrm>
              <a:off x="5756275" y="2743200"/>
              <a:ext cx="530915" cy="369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000090"/>
                  </a:solidFill>
                </a:rPr>
                <a:t>cut</a:t>
              </a:r>
              <a:endParaRPr lang="en-US" sz="1800" b="1"/>
            </a:p>
          </p:txBody>
        </p:sp>
      </p:grpSp>
      <p:grpSp>
        <p:nvGrpSpPr>
          <p:cNvPr id="71689" name="Group 27"/>
          <p:cNvGrpSpPr>
            <a:grpSpLocks/>
          </p:cNvGrpSpPr>
          <p:nvPr/>
        </p:nvGrpSpPr>
        <p:grpSpPr bwMode="auto">
          <a:xfrm>
            <a:off x="5456238" y="5510213"/>
            <a:ext cx="228600" cy="533400"/>
            <a:chOff x="2971800" y="2286000"/>
            <a:chExt cx="228601" cy="533400"/>
          </a:xfrm>
        </p:grpSpPr>
        <p:cxnSp>
          <p:nvCxnSpPr>
            <p:cNvPr id="71696" name="Straight Connector 28"/>
            <p:cNvCxnSpPr>
              <a:cxnSpLocks noChangeShapeType="1"/>
            </p:cNvCxnSpPr>
            <p:nvPr/>
          </p:nvCxnSpPr>
          <p:spPr bwMode="auto">
            <a:xfrm rot="10800000">
              <a:off x="2971800" y="22860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7" name="Straight Connector 29"/>
            <p:cNvCxnSpPr>
              <a:cxnSpLocks noChangeShapeType="1"/>
            </p:cNvCxnSpPr>
            <p:nvPr/>
          </p:nvCxnSpPr>
          <p:spPr bwMode="auto">
            <a:xfrm rot="10800000">
              <a:off x="2971801" y="24384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8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2971800" y="25908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9" name="Straight Connector 31"/>
            <p:cNvCxnSpPr>
              <a:cxnSpLocks noChangeShapeType="1"/>
            </p:cNvCxnSpPr>
            <p:nvPr/>
          </p:nvCxnSpPr>
          <p:spPr bwMode="auto">
            <a:xfrm rot="10800000">
              <a:off x="2971801" y="27432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690" name="Group 32"/>
          <p:cNvGrpSpPr>
            <a:grpSpLocks/>
          </p:cNvGrpSpPr>
          <p:nvPr/>
        </p:nvGrpSpPr>
        <p:grpSpPr bwMode="auto">
          <a:xfrm>
            <a:off x="5791200" y="2362200"/>
            <a:ext cx="228600" cy="533400"/>
            <a:chOff x="2971800" y="2286000"/>
            <a:chExt cx="228601" cy="533400"/>
          </a:xfrm>
        </p:grpSpPr>
        <p:cxnSp>
          <p:nvCxnSpPr>
            <p:cNvPr id="71692" name="Straight Connector 33"/>
            <p:cNvCxnSpPr>
              <a:cxnSpLocks noChangeShapeType="1"/>
            </p:cNvCxnSpPr>
            <p:nvPr/>
          </p:nvCxnSpPr>
          <p:spPr bwMode="auto">
            <a:xfrm rot="10800000">
              <a:off x="2971800" y="22860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3" name="Straight Connector 34"/>
            <p:cNvCxnSpPr>
              <a:cxnSpLocks noChangeShapeType="1"/>
            </p:cNvCxnSpPr>
            <p:nvPr/>
          </p:nvCxnSpPr>
          <p:spPr bwMode="auto">
            <a:xfrm rot="10800000">
              <a:off x="2971801" y="24384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4" name="Straight Connector 35"/>
            <p:cNvCxnSpPr>
              <a:cxnSpLocks noChangeShapeType="1"/>
            </p:cNvCxnSpPr>
            <p:nvPr/>
          </p:nvCxnSpPr>
          <p:spPr bwMode="auto">
            <a:xfrm rot="10800000">
              <a:off x="2971800" y="25908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695" name="Straight Connector 36"/>
            <p:cNvCxnSpPr>
              <a:cxnSpLocks noChangeShapeType="1"/>
            </p:cNvCxnSpPr>
            <p:nvPr/>
          </p:nvCxnSpPr>
          <p:spPr bwMode="auto">
            <a:xfrm rot="10800000">
              <a:off x="2971801" y="2743200"/>
              <a:ext cx="228600" cy="7620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Espace réservé du pied de page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E5A22-623F-439C-BC0A-E4C4B0E59744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71683" name="Rectangle 80"/>
          <p:cNvSpPr>
            <a:spLocks noChangeArrowheads="1"/>
          </p:cNvSpPr>
          <p:nvPr/>
        </p:nvSpPr>
        <p:spPr bwMode="auto">
          <a:xfrm>
            <a:off x="130175" y="1447800"/>
            <a:ext cx="3451225" cy="12001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/>
              <a:t>Azimuthal</a:t>
            </a:r>
            <a:r>
              <a:rPr lang="en-US" sz="1800" dirty="0"/>
              <a:t> angle between </a:t>
            </a:r>
          </a:p>
          <a:p>
            <a:pPr>
              <a:defRPr/>
            </a:pPr>
            <a:r>
              <a:rPr lang="en-US" sz="1800" dirty="0"/>
              <a:t>the resulting </a:t>
            </a:r>
            <a:r>
              <a:rPr lang="en-US" sz="1800" dirty="0" err="1"/>
              <a:t>hadron</a:t>
            </a:r>
            <a:r>
              <a:rPr lang="en-US" sz="1800" dirty="0"/>
              <a:t> momentum </a:t>
            </a:r>
          </a:p>
          <a:p>
            <a:pPr>
              <a:defRPr/>
            </a:pPr>
            <a:r>
              <a:rPr lang="en-US" sz="1800" dirty="0"/>
              <a:t>direction and the parent track direction</a:t>
            </a:r>
          </a:p>
        </p:txBody>
      </p:sp>
      <p:grpSp>
        <p:nvGrpSpPr>
          <p:cNvPr id="72708" name="Group 53"/>
          <p:cNvGrpSpPr>
            <a:grpSpLocks/>
          </p:cNvGrpSpPr>
          <p:nvPr/>
        </p:nvGrpSpPr>
        <p:grpSpPr bwMode="auto">
          <a:xfrm>
            <a:off x="3581400" y="76200"/>
            <a:ext cx="5410200" cy="3157538"/>
            <a:chOff x="3581400" y="76200"/>
            <a:chExt cx="5410200" cy="3157538"/>
          </a:xfrm>
        </p:grpSpPr>
        <p:grpSp>
          <p:nvGrpSpPr>
            <p:cNvPr id="72726" name="Group 78"/>
            <p:cNvGrpSpPr>
              <a:grpSpLocks/>
            </p:cNvGrpSpPr>
            <p:nvPr/>
          </p:nvGrpSpPr>
          <p:grpSpPr bwMode="auto">
            <a:xfrm>
              <a:off x="3581400" y="228600"/>
              <a:ext cx="3733800" cy="2571647"/>
              <a:chOff x="4619128" y="1009369"/>
              <a:chExt cx="3733924" cy="2571255"/>
            </a:xfrm>
          </p:grpSpPr>
          <p:sp>
            <p:nvSpPr>
              <p:cNvPr id="72748" name="AutoShape 7"/>
              <p:cNvSpPr>
                <a:spLocks noChangeArrowheads="1"/>
              </p:cNvSpPr>
              <p:nvPr/>
            </p:nvSpPr>
            <p:spPr bwMode="auto">
              <a:xfrm>
                <a:off x="4619128" y="1042457"/>
                <a:ext cx="1085370" cy="655450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72749" name="AutoShape 8"/>
              <p:cNvSpPr>
                <a:spLocks noChangeArrowheads="1"/>
              </p:cNvSpPr>
              <p:nvPr/>
            </p:nvSpPr>
            <p:spPr bwMode="auto">
              <a:xfrm>
                <a:off x="4619128" y="1042457"/>
                <a:ext cx="1085370" cy="655450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72750" name="Text Box 12"/>
              <p:cNvSpPr txBox="1">
                <a:spLocks noChangeArrowheads="1"/>
              </p:cNvSpPr>
              <p:nvPr/>
            </p:nvSpPr>
            <p:spPr bwMode="auto">
              <a:xfrm>
                <a:off x="4667782" y="1026701"/>
                <a:ext cx="1094345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b="1"/>
                  <a:t>Signal :</a:t>
                </a:r>
              </a:p>
              <a:p>
                <a:pPr algn="ctr"/>
                <a:r>
                  <a:rPr lang="en-US" sz="1800" b="1">
                    <a:latin typeface="Symbol" pitchFamily="18" charset="2"/>
                  </a:rPr>
                  <a:t>f </a:t>
                </a:r>
                <a:r>
                  <a:rPr lang="en-US" sz="1800" b="1"/>
                  <a:t>=180</a:t>
                </a:r>
                <a:r>
                  <a:rPr lang="en-US" sz="1800" b="1" baseline="30000"/>
                  <a:t>o</a:t>
                </a:r>
              </a:p>
            </p:txBody>
          </p:sp>
          <p:sp>
            <p:nvSpPr>
              <p:cNvPr id="72751" name="Oval 13"/>
              <p:cNvSpPr>
                <a:spLocks noChangeArrowheads="1"/>
              </p:cNvSpPr>
              <p:nvPr/>
            </p:nvSpPr>
            <p:spPr bwMode="auto">
              <a:xfrm>
                <a:off x="4919788" y="2008300"/>
                <a:ext cx="733561" cy="302515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752" name="Text Box 14"/>
              <p:cNvSpPr txBox="1">
                <a:spLocks noChangeArrowheads="1"/>
              </p:cNvSpPr>
              <p:nvPr/>
            </p:nvSpPr>
            <p:spPr bwMode="auto">
              <a:xfrm>
                <a:off x="4964700" y="1921642"/>
                <a:ext cx="7745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C00000"/>
                    </a:solidFill>
                    <a:latin typeface="Symbol" pitchFamily="18" charset="2"/>
                  </a:rPr>
                  <a:t>t</a:t>
                </a:r>
                <a:r>
                  <a:rPr lang="en-US" sz="1200" b="1">
                    <a:solidFill>
                      <a:srgbClr val="C00000"/>
                    </a:solidFill>
                  </a:rPr>
                  <a:t>-decay</a:t>
                </a:r>
                <a:endParaRPr 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72753" name="Oval 15"/>
              <p:cNvSpPr>
                <a:spLocks noChangeArrowheads="1"/>
              </p:cNvSpPr>
              <p:nvPr/>
            </p:nvSpPr>
            <p:spPr bwMode="auto">
              <a:xfrm>
                <a:off x="6532873" y="1981515"/>
                <a:ext cx="37427" cy="4411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72754" name="Group 16"/>
              <p:cNvGrpSpPr>
                <a:grpSpLocks/>
              </p:cNvGrpSpPr>
              <p:nvPr/>
            </p:nvGrpSpPr>
            <p:grpSpPr bwMode="auto">
              <a:xfrm>
                <a:off x="6480476" y="1081847"/>
                <a:ext cx="147211" cy="899668"/>
                <a:chOff x="2571" y="1359"/>
                <a:chExt cx="282" cy="1477"/>
              </a:xfrm>
            </p:grpSpPr>
            <p:sp>
              <p:nvSpPr>
                <p:cNvPr id="72765" name="AutoShape 17"/>
                <p:cNvSpPr>
                  <a:spLocks noChangeArrowheads="1"/>
                </p:cNvSpPr>
                <p:nvPr/>
              </p:nvSpPr>
              <p:spPr bwMode="auto">
                <a:xfrm rot="5400000">
                  <a:off x="2160" y="2208"/>
                  <a:ext cx="1095" cy="162"/>
                </a:xfrm>
                <a:prstGeom prst="homePlate">
                  <a:avLst>
                    <a:gd name="adj" fmla="val 675926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2766" name="AutoShape 18"/>
                <p:cNvSpPr>
                  <a:spLocks noChangeArrowheads="1"/>
                </p:cNvSpPr>
                <p:nvPr/>
              </p:nvSpPr>
              <p:spPr bwMode="auto">
                <a:xfrm>
                  <a:off x="2571" y="1359"/>
                  <a:ext cx="282" cy="384"/>
                </a:xfrm>
                <a:prstGeom prst="triangle">
                  <a:avLst>
                    <a:gd name="adj" fmla="val 49097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72755" name="AutoShape 19"/>
              <p:cNvSpPr>
                <a:spLocks noChangeArrowheads="1"/>
              </p:cNvSpPr>
              <p:nvPr/>
            </p:nvSpPr>
            <p:spPr bwMode="auto">
              <a:xfrm>
                <a:off x="6520398" y="2030359"/>
                <a:ext cx="69863" cy="438017"/>
              </a:xfrm>
              <a:prstGeom prst="downArrow">
                <a:avLst>
                  <a:gd name="adj1" fmla="val 17333"/>
                  <a:gd name="adj2" fmla="val 128325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756" name="Line 20"/>
              <p:cNvSpPr>
                <a:spLocks noChangeShapeType="1"/>
              </p:cNvSpPr>
              <p:nvPr/>
            </p:nvSpPr>
            <p:spPr bwMode="auto">
              <a:xfrm flipH="1">
                <a:off x="6173578" y="2463649"/>
                <a:ext cx="389236" cy="631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57" name="Line 21"/>
              <p:cNvSpPr>
                <a:spLocks noChangeShapeType="1"/>
              </p:cNvSpPr>
              <p:nvPr/>
            </p:nvSpPr>
            <p:spPr bwMode="auto">
              <a:xfrm>
                <a:off x="6561567" y="2474678"/>
                <a:ext cx="385494" cy="62551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58" name="Arc 22"/>
              <p:cNvSpPr>
                <a:spLocks/>
              </p:cNvSpPr>
              <p:nvPr/>
            </p:nvSpPr>
            <p:spPr bwMode="auto">
              <a:xfrm>
                <a:off x="6564062" y="1708936"/>
                <a:ext cx="173410" cy="490012"/>
              </a:xfrm>
              <a:custGeom>
                <a:avLst/>
                <a:gdLst>
                  <a:gd name="T0" fmla="*/ 2147483647 w 22673"/>
                  <a:gd name="T1" fmla="*/ 2147483647 h 43200"/>
                  <a:gd name="T2" fmla="*/ 0 w 22673"/>
                  <a:gd name="T3" fmla="*/ 2147483647 h 43200"/>
                  <a:gd name="T4" fmla="*/ 2147483647 w 22673"/>
                  <a:gd name="T5" fmla="*/ 2147483647 h 43200"/>
                  <a:gd name="T6" fmla="*/ 0 60000 65536"/>
                  <a:gd name="T7" fmla="*/ 0 60000 65536"/>
                  <a:gd name="T8" fmla="*/ 0 60000 65536"/>
                  <a:gd name="T9" fmla="*/ 0 w 22673"/>
                  <a:gd name="T10" fmla="*/ 0 h 43200"/>
                  <a:gd name="T11" fmla="*/ 22673 w 2267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73" h="43200" fill="none" extrusionOk="0">
                    <a:moveTo>
                      <a:pt x="844" y="1"/>
                    </a:moveTo>
                    <a:cubicBezTo>
                      <a:pt x="920" y="0"/>
                      <a:pt x="996" y="-1"/>
                      <a:pt x="1073" y="-1"/>
                    </a:cubicBezTo>
                    <a:cubicBezTo>
                      <a:pt x="13002" y="0"/>
                      <a:pt x="22673" y="9670"/>
                      <a:pt x="22673" y="21600"/>
                    </a:cubicBezTo>
                    <a:cubicBezTo>
                      <a:pt x="22673" y="33529"/>
                      <a:pt x="13002" y="43200"/>
                      <a:pt x="1073" y="43200"/>
                    </a:cubicBezTo>
                    <a:cubicBezTo>
                      <a:pt x="715" y="43199"/>
                      <a:pt x="357" y="43191"/>
                      <a:pt x="-1" y="43173"/>
                    </a:cubicBezTo>
                  </a:path>
                  <a:path w="22673" h="43200" stroke="0" extrusionOk="0">
                    <a:moveTo>
                      <a:pt x="844" y="1"/>
                    </a:moveTo>
                    <a:cubicBezTo>
                      <a:pt x="920" y="0"/>
                      <a:pt x="996" y="-1"/>
                      <a:pt x="1073" y="-1"/>
                    </a:cubicBezTo>
                    <a:cubicBezTo>
                      <a:pt x="13002" y="0"/>
                      <a:pt x="22673" y="9670"/>
                      <a:pt x="22673" y="21600"/>
                    </a:cubicBezTo>
                    <a:cubicBezTo>
                      <a:pt x="22673" y="33529"/>
                      <a:pt x="13002" y="43200"/>
                      <a:pt x="1073" y="43200"/>
                    </a:cubicBezTo>
                    <a:cubicBezTo>
                      <a:pt x="715" y="43199"/>
                      <a:pt x="357" y="43191"/>
                      <a:pt x="-1" y="43173"/>
                    </a:cubicBezTo>
                    <a:lnTo>
                      <a:pt x="10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59" name="Text Box 23"/>
              <p:cNvSpPr txBox="1">
                <a:spLocks noChangeArrowheads="1"/>
              </p:cNvSpPr>
              <p:nvPr/>
            </p:nvSpPr>
            <p:spPr bwMode="auto">
              <a:xfrm>
                <a:off x="6252174" y="2052417"/>
                <a:ext cx="334344" cy="367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FF3300"/>
                    </a:solidFill>
                    <a:latin typeface="Symbol" pitchFamily="18" charset="2"/>
                  </a:rPr>
                  <a:t>t</a:t>
                </a:r>
                <a:r>
                  <a:rPr lang="en-US" sz="1800" baseline="36000">
                    <a:solidFill>
                      <a:srgbClr val="FF3300"/>
                    </a:solidFill>
                  </a:rPr>
                  <a:t>-</a:t>
                </a:r>
                <a:endParaRPr lang="en-US" b="1"/>
              </a:p>
            </p:txBody>
          </p:sp>
          <p:sp>
            <p:nvSpPr>
              <p:cNvPr id="72760" name="Text Box 24"/>
              <p:cNvSpPr txBox="1">
                <a:spLocks noChangeArrowheads="1"/>
              </p:cNvSpPr>
              <p:nvPr/>
            </p:nvSpPr>
            <p:spPr bwMode="auto">
              <a:xfrm>
                <a:off x="5958999" y="2460498"/>
                <a:ext cx="365533" cy="367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>
                    <a:latin typeface="Symbol" pitchFamily="18" charset="2"/>
                  </a:rPr>
                  <a:t>n</a:t>
                </a:r>
                <a:r>
                  <a:rPr lang="en-US" sz="1600" b="1" baseline="-25000">
                    <a:latin typeface="Symbol" pitchFamily="18" charset="2"/>
                  </a:rPr>
                  <a:t>t</a:t>
                </a:r>
                <a:endParaRPr lang="en-US"/>
              </a:p>
            </p:txBody>
          </p:sp>
          <p:sp>
            <p:nvSpPr>
              <p:cNvPr id="72761" name="Text Box 25"/>
              <p:cNvSpPr txBox="1">
                <a:spLocks noChangeArrowheads="1"/>
              </p:cNvSpPr>
              <p:nvPr/>
            </p:nvSpPr>
            <p:spPr bwMode="auto">
              <a:xfrm>
                <a:off x="6590261" y="2399049"/>
                <a:ext cx="512744" cy="456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>
                    <a:latin typeface="Symbol" pitchFamily="18" charset="2"/>
                  </a:rPr>
                  <a:t>  </a:t>
                </a:r>
                <a:r>
                  <a:rPr lang="en-US" sz="1800">
                    <a:solidFill>
                      <a:schemeClr val="bg2"/>
                    </a:solidFill>
                    <a:latin typeface="Symbol" pitchFamily="18" charset="2"/>
                  </a:rPr>
                  <a:t>p</a:t>
                </a:r>
                <a:r>
                  <a:rPr lang="en-US" sz="1800" b="1" baseline="32000">
                    <a:solidFill>
                      <a:schemeClr val="bg2"/>
                    </a:solidFill>
                  </a:rPr>
                  <a:t>-</a:t>
                </a:r>
                <a:endParaRPr lang="en-US" sz="1200"/>
              </a:p>
            </p:txBody>
          </p:sp>
          <p:sp>
            <p:nvSpPr>
              <p:cNvPr id="72762" name="Text Box 26"/>
              <p:cNvSpPr txBox="1">
                <a:spLocks noChangeArrowheads="1"/>
              </p:cNvSpPr>
              <p:nvPr/>
            </p:nvSpPr>
            <p:spPr bwMode="auto">
              <a:xfrm>
                <a:off x="6711273" y="1009369"/>
                <a:ext cx="1641779" cy="456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600" b="1"/>
                  <a:t>X</a:t>
                </a:r>
                <a:r>
                  <a:rPr lang="en-US"/>
                  <a:t>  </a:t>
                </a:r>
                <a:r>
                  <a:rPr lang="en-US" sz="1400"/>
                  <a:t>(hadron shower)</a:t>
                </a:r>
                <a:endParaRPr lang="en-US"/>
              </a:p>
            </p:txBody>
          </p:sp>
          <p:sp>
            <p:nvSpPr>
              <p:cNvPr id="72763" name="Text Box 61"/>
              <p:cNvSpPr txBox="1">
                <a:spLocks noChangeArrowheads="1"/>
              </p:cNvSpPr>
              <p:nvPr/>
            </p:nvSpPr>
            <p:spPr bwMode="auto">
              <a:xfrm>
                <a:off x="6042729" y="3242122"/>
                <a:ext cx="1003992" cy="338502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600" b="1">
                    <a:latin typeface="Symbol" pitchFamily="18" charset="2"/>
                  </a:rPr>
                  <a:t>n</a:t>
                </a:r>
                <a:r>
                  <a:rPr lang="en-US" sz="1200" b="1" baseline="-22000">
                    <a:latin typeface="Symbol" pitchFamily="18" charset="2"/>
                  </a:rPr>
                  <a:t>t</a:t>
                </a:r>
                <a:r>
                  <a:rPr lang="en-US" sz="1400"/>
                  <a:t>N      </a:t>
                </a:r>
                <a:r>
                  <a:rPr lang="en-US" sz="1400">
                    <a:latin typeface="Symbol" pitchFamily="18" charset="2"/>
                  </a:rPr>
                  <a:t>t</a:t>
                </a:r>
                <a:r>
                  <a:rPr lang="en-US" sz="1400" baseline="32000"/>
                  <a:t>-</a:t>
                </a:r>
                <a:r>
                  <a:rPr lang="en-US" sz="1400"/>
                  <a:t>X</a:t>
                </a:r>
                <a:endParaRPr lang="en-US" sz="1800"/>
              </a:p>
            </p:txBody>
          </p:sp>
          <p:sp>
            <p:nvSpPr>
              <p:cNvPr id="72764" name="Line 62"/>
              <p:cNvSpPr>
                <a:spLocks noChangeShapeType="1"/>
              </p:cNvSpPr>
              <p:nvPr/>
            </p:nvSpPr>
            <p:spPr bwMode="auto">
              <a:xfrm>
                <a:off x="6464258" y="3446824"/>
                <a:ext cx="1921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72727" name="Group 79"/>
            <p:cNvGrpSpPr>
              <a:grpSpLocks/>
            </p:cNvGrpSpPr>
            <p:nvPr/>
          </p:nvGrpSpPr>
          <p:grpSpPr bwMode="auto">
            <a:xfrm>
              <a:off x="7345363" y="76200"/>
              <a:ext cx="1646237" cy="3157538"/>
              <a:chOff x="4619128" y="3547662"/>
              <a:chExt cx="1646770" cy="3157505"/>
            </a:xfrm>
          </p:grpSpPr>
          <p:sp>
            <p:nvSpPr>
              <p:cNvPr id="72729" name="Oval 27"/>
              <p:cNvSpPr>
                <a:spLocks noChangeArrowheads="1"/>
              </p:cNvSpPr>
              <p:nvPr/>
            </p:nvSpPr>
            <p:spPr bwMode="auto">
              <a:xfrm>
                <a:off x="5583486" y="5611700"/>
                <a:ext cx="36179" cy="456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72730" name="Group 28"/>
              <p:cNvGrpSpPr>
                <a:grpSpLocks/>
              </p:cNvGrpSpPr>
              <p:nvPr/>
            </p:nvGrpSpPr>
            <p:grpSpPr bwMode="auto">
              <a:xfrm rot="-1318453">
                <a:off x="5393858" y="4757724"/>
                <a:ext cx="147211" cy="899668"/>
                <a:chOff x="2571" y="1359"/>
                <a:chExt cx="282" cy="1477"/>
              </a:xfrm>
            </p:grpSpPr>
            <p:sp>
              <p:nvSpPr>
                <p:cNvPr id="72746" name="AutoShape 29"/>
                <p:cNvSpPr>
                  <a:spLocks noChangeArrowheads="1"/>
                </p:cNvSpPr>
                <p:nvPr/>
              </p:nvSpPr>
              <p:spPr bwMode="auto">
                <a:xfrm rot="5400000">
                  <a:off x="2160" y="2208"/>
                  <a:ext cx="1095" cy="162"/>
                </a:xfrm>
                <a:prstGeom prst="homePlate">
                  <a:avLst>
                    <a:gd name="adj" fmla="val 675926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2747" name="AutoShape 30"/>
                <p:cNvSpPr>
                  <a:spLocks noChangeArrowheads="1"/>
                </p:cNvSpPr>
                <p:nvPr/>
              </p:nvSpPr>
              <p:spPr bwMode="auto">
                <a:xfrm>
                  <a:off x="2571" y="1359"/>
                  <a:ext cx="282" cy="384"/>
                </a:xfrm>
                <a:prstGeom prst="triangle">
                  <a:avLst>
                    <a:gd name="adj" fmla="val 49097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72731" name="AutoShape 31"/>
              <p:cNvSpPr>
                <a:spLocks noChangeArrowheads="1"/>
              </p:cNvSpPr>
              <p:nvPr/>
            </p:nvSpPr>
            <p:spPr bwMode="auto">
              <a:xfrm rot="-2366495">
                <a:off x="5880404" y="5435232"/>
                <a:ext cx="69863" cy="436441"/>
              </a:xfrm>
              <a:prstGeom prst="downArrow">
                <a:avLst>
                  <a:gd name="adj1" fmla="val 17333"/>
                  <a:gd name="adj2" fmla="val 127863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732" name="Text Box 32"/>
              <p:cNvSpPr txBox="1">
                <a:spLocks noChangeArrowheads="1"/>
              </p:cNvSpPr>
              <p:nvPr/>
            </p:nvSpPr>
            <p:spPr bwMode="auto">
              <a:xfrm>
                <a:off x="5556040" y="5449413"/>
                <a:ext cx="360543" cy="367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FF3300"/>
                    </a:solidFill>
                    <a:latin typeface="Symbol" pitchFamily="18" charset="2"/>
                  </a:rPr>
                  <a:t>p</a:t>
                </a:r>
                <a:r>
                  <a:rPr lang="en-US" sz="1800" baseline="36000">
                    <a:solidFill>
                      <a:srgbClr val="FF3300"/>
                    </a:solidFill>
                  </a:rPr>
                  <a:t>-</a:t>
                </a:r>
                <a:endParaRPr lang="en-US" b="1"/>
              </a:p>
            </p:txBody>
          </p:sp>
          <p:sp>
            <p:nvSpPr>
              <p:cNvPr id="72733" name="Text Box 33"/>
              <p:cNvSpPr txBox="1">
                <a:spLocks noChangeArrowheads="1"/>
              </p:cNvSpPr>
              <p:nvPr/>
            </p:nvSpPr>
            <p:spPr bwMode="auto">
              <a:xfrm>
                <a:off x="5271598" y="5964634"/>
                <a:ext cx="384246" cy="365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>
                    <a:latin typeface="Symbol" pitchFamily="18" charset="2"/>
                  </a:rPr>
                  <a:t>n</a:t>
                </a:r>
                <a:r>
                  <a:rPr lang="en-US" sz="1600" b="1" baseline="-22000">
                    <a:latin typeface="Symbol" pitchFamily="18" charset="2"/>
                  </a:rPr>
                  <a:t>m</a:t>
                </a:r>
                <a:endParaRPr lang="en-US"/>
              </a:p>
            </p:txBody>
          </p:sp>
          <p:sp>
            <p:nvSpPr>
              <p:cNvPr id="72734" name="Oval 34"/>
              <p:cNvSpPr>
                <a:spLocks noChangeArrowheads="1"/>
              </p:cNvSpPr>
              <p:nvPr/>
            </p:nvSpPr>
            <p:spPr bwMode="auto">
              <a:xfrm>
                <a:off x="4968443" y="4404789"/>
                <a:ext cx="699877" cy="341905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735" name="Text Box 35"/>
              <p:cNvSpPr txBox="1">
                <a:spLocks noChangeArrowheads="1"/>
              </p:cNvSpPr>
              <p:nvPr/>
            </p:nvSpPr>
            <p:spPr bwMode="auto">
              <a:xfrm>
                <a:off x="4789844" y="4366975"/>
                <a:ext cx="8909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C00000"/>
                    </a:solidFill>
                  </a:rPr>
                  <a:t>   </a:t>
                </a:r>
                <a:r>
                  <a:rPr lang="en-US" sz="1800" b="1">
                    <a:solidFill>
                      <a:srgbClr val="C00000"/>
                    </a:solidFill>
                    <a:latin typeface="Symbol" pitchFamily="18" charset="2"/>
                  </a:rPr>
                  <a:t> </a:t>
                </a:r>
                <a:r>
                  <a:rPr lang="en-US" sz="1400" b="1">
                    <a:solidFill>
                      <a:srgbClr val="C00000"/>
                    </a:solidFill>
                  </a:rPr>
                  <a:t>kink</a:t>
                </a:r>
                <a:endParaRPr lang="en-US" sz="2800">
                  <a:solidFill>
                    <a:srgbClr val="C00000"/>
                  </a:solidFill>
                </a:endParaRPr>
              </a:p>
            </p:txBody>
          </p:sp>
          <p:sp>
            <p:nvSpPr>
              <p:cNvPr id="72736" name="Line 36"/>
              <p:cNvSpPr>
                <a:spLocks noChangeShapeType="1"/>
              </p:cNvSpPr>
              <p:nvPr/>
            </p:nvSpPr>
            <p:spPr bwMode="auto">
              <a:xfrm flipV="1">
                <a:off x="5614675" y="5474622"/>
                <a:ext cx="192123" cy="1496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37" name="Line 37"/>
              <p:cNvSpPr>
                <a:spLocks noChangeShapeType="1"/>
              </p:cNvSpPr>
              <p:nvPr/>
            </p:nvSpPr>
            <p:spPr bwMode="auto">
              <a:xfrm>
                <a:off x="5600952" y="5663694"/>
                <a:ext cx="0" cy="5766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38" name="Text Box 38"/>
              <p:cNvSpPr txBox="1">
                <a:spLocks noChangeArrowheads="1"/>
              </p:cNvSpPr>
              <p:nvPr/>
            </p:nvSpPr>
            <p:spPr bwMode="auto">
              <a:xfrm>
                <a:off x="4859906" y="6391622"/>
                <a:ext cx="1144005" cy="313545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400">
                    <a:latin typeface="Symbol" pitchFamily="18" charset="2"/>
                  </a:rPr>
                  <a:t>n</a:t>
                </a:r>
                <a:r>
                  <a:rPr lang="en-US" sz="1200" b="1" baseline="-22000">
                    <a:latin typeface="Symbol" pitchFamily="18" charset="2"/>
                  </a:rPr>
                  <a:t>m</a:t>
                </a:r>
                <a:r>
                  <a:rPr lang="en-US" sz="1400"/>
                  <a:t>N      </a:t>
                </a:r>
                <a:r>
                  <a:rPr lang="en-US" sz="1400">
                    <a:latin typeface="Symbol" pitchFamily="18" charset="2"/>
                  </a:rPr>
                  <a:t>n</a:t>
                </a:r>
                <a:r>
                  <a:rPr lang="en-US" sz="1200" b="1" baseline="-22000">
                    <a:latin typeface="Symbol" pitchFamily="18" charset="2"/>
                  </a:rPr>
                  <a:t>m</a:t>
                </a:r>
                <a:r>
                  <a:rPr lang="en-US" sz="1400">
                    <a:latin typeface="Symbol" pitchFamily="18" charset="2"/>
                  </a:rPr>
                  <a:t>p</a:t>
                </a:r>
                <a:r>
                  <a:rPr lang="en-US" sz="1400" baseline="32000"/>
                  <a:t>-</a:t>
                </a:r>
                <a:r>
                  <a:rPr lang="en-US" sz="1400"/>
                  <a:t>X</a:t>
                </a:r>
                <a:endParaRPr lang="en-US"/>
              </a:p>
            </p:txBody>
          </p:sp>
          <p:sp>
            <p:nvSpPr>
              <p:cNvPr id="72739" name="Line 39"/>
              <p:cNvSpPr>
                <a:spLocks noChangeShapeType="1"/>
              </p:cNvSpPr>
              <p:nvPr/>
            </p:nvSpPr>
            <p:spPr bwMode="auto">
              <a:xfrm>
                <a:off x="5284074" y="6593299"/>
                <a:ext cx="1833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40" name="Text Box 40"/>
              <p:cNvSpPr txBox="1">
                <a:spLocks noChangeArrowheads="1"/>
              </p:cNvSpPr>
              <p:nvPr/>
            </p:nvSpPr>
            <p:spPr bwMode="auto">
              <a:xfrm>
                <a:off x="5905355" y="5647938"/>
                <a:ext cx="360543" cy="367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chemeClr val="tx2"/>
                    </a:solidFill>
                    <a:latin typeface="Symbol" pitchFamily="18" charset="2"/>
                  </a:rPr>
                  <a:t>p</a:t>
                </a:r>
                <a:r>
                  <a:rPr lang="en-US" sz="1800" baseline="36000">
                    <a:solidFill>
                      <a:schemeClr val="tx2"/>
                    </a:solidFill>
                  </a:rPr>
                  <a:t>-</a:t>
                </a:r>
                <a:endParaRPr lang="en-US" b="1"/>
              </a:p>
            </p:txBody>
          </p:sp>
          <p:sp>
            <p:nvSpPr>
              <p:cNvPr id="72741" name="Text Box 41"/>
              <p:cNvSpPr txBox="1">
                <a:spLocks noChangeArrowheads="1"/>
              </p:cNvSpPr>
              <p:nvPr/>
            </p:nvSpPr>
            <p:spPr bwMode="auto">
              <a:xfrm>
                <a:off x="5523291" y="5071646"/>
                <a:ext cx="305028" cy="369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>
                    <a:latin typeface="Symbol" pitchFamily="18" charset="2"/>
                  </a:rPr>
                  <a:t>f</a:t>
                </a:r>
                <a:endParaRPr lang="en-US"/>
              </a:p>
            </p:txBody>
          </p:sp>
          <p:sp>
            <p:nvSpPr>
              <p:cNvPr id="72742" name="Text Box 42"/>
              <p:cNvSpPr txBox="1">
                <a:spLocks noChangeArrowheads="1"/>
              </p:cNvSpPr>
              <p:nvPr/>
            </p:nvSpPr>
            <p:spPr bwMode="auto">
              <a:xfrm>
                <a:off x="5018345" y="4710456"/>
                <a:ext cx="310640" cy="367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1"/>
                  <a:t>x</a:t>
                </a:r>
                <a:endParaRPr lang="en-US"/>
              </a:p>
            </p:txBody>
          </p:sp>
          <p:sp>
            <p:nvSpPr>
              <p:cNvPr id="72743" name="Arc 60"/>
              <p:cNvSpPr>
                <a:spLocks/>
              </p:cNvSpPr>
              <p:nvPr/>
            </p:nvSpPr>
            <p:spPr bwMode="auto">
              <a:xfrm>
                <a:off x="5566020" y="5476198"/>
                <a:ext cx="150954" cy="89809"/>
              </a:xfrm>
              <a:custGeom>
                <a:avLst/>
                <a:gdLst>
                  <a:gd name="T0" fmla="*/ 0 w 22212"/>
                  <a:gd name="T1" fmla="*/ 2147483647 h 21600"/>
                  <a:gd name="T2" fmla="*/ 2147483647 w 22212"/>
                  <a:gd name="T3" fmla="*/ 2147483647 h 21600"/>
                  <a:gd name="T4" fmla="*/ 2147483647 w 22212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2212"/>
                  <a:gd name="T10" fmla="*/ 0 h 21600"/>
                  <a:gd name="T11" fmla="*/ 22212 w 2221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212" h="21600" fill="none" extrusionOk="0">
                    <a:moveTo>
                      <a:pt x="0" y="94"/>
                    </a:moveTo>
                    <a:cubicBezTo>
                      <a:pt x="670" y="31"/>
                      <a:pt x="1342" y="-1"/>
                      <a:pt x="2016" y="-1"/>
                    </a:cubicBezTo>
                    <a:cubicBezTo>
                      <a:pt x="10990" y="-1"/>
                      <a:pt x="19029" y="5549"/>
                      <a:pt x="22212" y="13939"/>
                    </a:cubicBezTo>
                  </a:path>
                  <a:path w="22212" h="21600" stroke="0" extrusionOk="0">
                    <a:moveTo>
                      <a:pt x="0" y="94"/>
                    </a:moveTo>
                    <a:cubicBezTo>
                      <a:pt x="670" y="31"/>
                      <a:pt x="1342" y="-1"/>
                      <a:pt x="2016" y="-1"/>
                    </a:cubicBezTo>
                    <a:cubicBezTo>
                      <a:pt x="10990" y="-1"/>
                      <a:pt x="19029" y="5549"/>
                      <a:pt x="22212" y="13939"/>
                    </a:cubicBezTo>
                    <a:lnTo>
                      <a:pt x="2016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744" name="AutoShape 64"/>
              <p:cNvSpPr>
                <a:spLocks noChangeArrowheads="1"/>
              </p:cNvSpPr>
              <p:nvPr/>
            </p:nvSpPr>
            <p:spPr bwMode="auto">
              <a:xfrm>
                <a:off x="4619128" y="3547662"/>
                <a:ext cx="1085370" cy="655450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72745" name="Text Box 65"/>
              <p:cNvSpPr txBox="1">
                <a:spLocks noChangeArrowheads="1"/>
              </p:cNvSpPr>
              <p:nvPr/>
            </p:nvSpPr>
            <p:spPr bwMode="auto">
              <a:xfrm>
                <a:off x="4743811" y="3571296"/>
                <a:ext cx="827270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/>
                  <a:t> BG:</a:t>
                </a:r>
              </a:p>
              <a:p>
                <a:pPr algn="ctr"/>
                <a:r>
                  <a:rPr lang="en-US" sz="1400" b="1"/>
                  <a:t>small </a:t>
                </a:r>
                <a:r>
                  <a:rPr lang="en-US" sz="2000" b="1">
                    <a:latin typeface="Symbol" pitchFamily="18" charset="2"/>
                  </a:rPr>
                  <a:t>f</a:t>
                </a:r>
                <a:endParaRPr lang="en-US" sz="2000"/>
              </a:p>
            </p:txBody>
          </p:sp>
        </p:grpSp>
        <p:sp>
          <p:nvSpPr>
            <p:cNvPr id="72728" name="Text Box 41"/>
            <p:cNvSpPr txBox="1">
              <a:spLocks noChangeArrowheads="1"/>
            </p:cNvSpPr>
            <p:nvPr/>
          </p:nvSpPr>
          <p:spPr bwMode="auto">
            <a:xfrm>
              <a:off x="5638800" y="990600"/>
              <a:ext cx="3049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>
                  <a:latin typeface="Symbol" pitchFamily="18" charset="2"/>
                </a:rPr>
                <a:t>f</a:t>
              </a:r>
              <a:endParaRPr lang="en-US"/>
            </a:p>
          </p:txBody>
        </p:sp>
      </p:grpSp>
      <p:grpSp>
        <p:nvGrpSpPr>
          <p:cNvPr id="72709" name="Group 61"/>
          <p:cNvGrpSpPr>
            <a:grpSpLocks/>
          </p:cNvGrpSpPr>
          <p:nvPr/>
        </p:nvGrpSpPr>
        <p:grpSpPr bwMode="auto">
          <a:xfrm>
            <a:off x="3581400" y="3343275"/>
            <a:ext cx="5562600" cy="3514725"/>
            <a:chOff x="3581400" y="3343275"/>
            <a:chExt cx="5562600" cy="3514725"/>
          </a:xfrm>
        </p:grpSpPr>
        <p:grpSp>
          <p:nvGrpSpPr>
            <p:cNvPr id="72712" name="Group 54"/>
            <p:cNvGrpSpPr>
              <a:grpSpLocks/>
            </p:cNvGrpSpPr>
            <p:nvPr/>
          </p:nvGrpSpPr>
          <p:grpSpPr bwMode="auto">
            <a:xfrm>
              <a:off x="3581400" y="3343275"/>
              <a:ext cx="5562600" cy="3514725"/>
              <a:chOff x="3581400" y="3352800"/>
              <a:chExt cx="5562600" cy="3514725"/>
            </a:xfrm>
          </p:grpSpPr>
          <p:sp>
            <p:nvSpPr>
              <p:cNvPr id="72718" name="Slide Number Placeholder 4"/>
              <p:cNvSpPr txBox="1">
                <a:spLocks/>
              </p:cNvSpPr>
              <p:nvPr/>
            </p:nvSpPr>
            <p:spPr bwMode="auto">
              <a:xfrm>
                <a:off x="7162800" y="6553200"/>
                <a:ext cx="19050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r">
                  <a:lnSpc>
                    <a:spcPct val="190000"/>
                  </a:lnSpc>
                </a:pPr>
                <a:fld id="{87B4E470-07FB-4AF0-B219-6CB7D5B918F7}" type="slidenum">
                  <a:rPr lang="en-US" sz="800">
                    <a:solidFill>
                      <a:schemeClr val="bg1"/>
                    </a:solidFill>
                  </a:rPr>
                  <a:pPr algn="r">
                    <a:lnSpc>
                      <a:spcPct val="190000"/>
                    </a:lnSpc>
                  </a:pPr>
                  <a:t>58</a:t>
                </a:fld>
                <a:endParaRPr lang="en-US" sz="8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72719" name="Group 88"/>
              <p:cNvGrpSpPr>
                <a:grpSpLocks/>
              </p:cNvGrpSpPr>
              <p:nvPr/>
            </p:nvGrpSpPr>
            <p:grpSpPr bwMode="auto">
              <a:xfrm>
                <a:off x="3581400" y="3352800"/>
                <a:ext cx="5562600" cy="3514725"/>
                <a:chOff x="3581400" y="3352800"/>
                <a:chExt cx="5562600" cy="3514652"/>
              </a:xfrm>
            </p:grpSpPr>
            <p:pic>
              <p:nvPicPr>
                <p:cNvPr id="72722" name="Picture 5" descr="Phi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3581400" y="3352800"/>
                  <a:ext cx="5562600" cy="35146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2723" name="Rectangle 4"/>
                <p:cNvSpPr>
                  <a:spLocks noChangeArrowheads="1"/>
                </p:cNvSpPr>
                <p:nvPr/>
              </p:nvSpPr>
              <p:spPr bwMode="auto">
                <a:xfrm>
                  <a:off x="7933176" y="3758624"/>
                  <a:ext cx="30637" cy="2758852"/>
                </a:xfrm>
                <a:prstGeom prst="rect">
                  <a:avLst/>
                </a:prstGeom>
                <a:solidFill>
                  <a:srgbClr val="FF0000">
                    <a:alpha val="49019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272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306632" y="3810000"/>
                  <a:ext cx="1713168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it-IT" sz="16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Blue: MC - NC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it-IT" sz="1600" dirty="0">
                      <a:solidFill>
                        <a:schemeClr val="bg1"/>
                      </a:solidFill>
                    </a:rPr>
                    <a:t>Black: MC - </a:t>
                  </a:r>
                  <a:r>
                    <a:rPr lang="it-IT" sz="1600" dirty="0">
                      <a:solidFill>
                        <a:schemeClr val="bg1"/>
                      </a:solidFill>
                      <a:latin typeface="Symbol" pitchFamily="18" charset="2"/>
                    </a:rPr>
                    <a:t>t</a:t>
                  </a:r>
                </a:p>
              </p:txBody>
            </p:sp>
            <p:sp>
              <p:nvSpPr>
                <p:cNvPr id="72725" name="Rectangle 85"/>
                <p:cNvSpPr>
                  <a:spLocks noChangeArrowheads="1"/>
                </p:cNvSpPr>
                <p:nvPr/>
              </p:nvSpPr>
              <p:spPr bwMode="auto">
                <a:xfrm>
                  <a:off x="8152961" y="6553200"/>
                  <a:ext cx="533839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 dirty="0" err="1">
                      <a:solidFill>
                        <a:schemeClr val="bg1"/>
                      </a:solidFill>
                    </a:rPr>
                    <a:t>rad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58" name="Straight Connector 5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039519" y="5277644"/>
                <a:ext cx="2438400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</p:cxnSp>
          <p:sp>
            <p:nvSpPr>
              <p:cNvPr id="72721" name="Rectangle 87"/>
              <p:cNvSpPr>
                <a:spLocks noChangeArrowheads="1"/>
              </p:cNvSpPr>
              <p:nvPr/>
            </p:nvSpPr>
            <p:spPr bwMode="auto">
              <a:xfrm>
                <a:off x="5721350" y="5924550"/>
                <a:ext cx="52705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90"/>
                    </a:solidFill>
                  </a:rPr>
                  <a:t>cut</a:t>
                </a:r>
                <a:endParaRPr lang="en-US" sz="2000"/>
              </a:p>
            </p:txBody>
          </p:sp>
        </p:grpSp>
        <p:grpSp>
          <p:nvGrpSpPr>
            <p:cNvPr id="72713" name="Group 55"/>
            <p:cNvGrpSpPr>
              <a:grpSpLocks/>
            </p:cNvGrpSpPr>
            <p:nvPr/>
          </p:nvGrpSpPr>
          <p:grpSpPr bwMode="auto">
            <a:xfrm>
              <a:off x="6019799" y="5410200"/>
              <a:ext cx="228601" cy="533400"/>
              <a:chOff x="2971800" y="2286000"/>
              <a:chExt cx="228601" cy="533400"/>
            </a:xfrm>
          </p:grpSpPr>
          <p:cxnSp>
            <p:nvCxnSpPr>
              <p:cNvPr id="72714" name="Straight Connector 56"/>
              <p:cNvCxnSpPr>
                <a:cxnSpLocks noChangeShapeType="1"/>
              </p:cNvCxnSpPr>
              <p:nvPr/>
            </p:nvCxnSpPr>
            <p:spPr bwMode="auto">
              <a:xfrm rot="10800000">
                <a:off x="2971800" y="22860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715" name="Straight Connector 58"/>
              <p:cNvCxnSpPr>
                <a:cxnSpLocks noChangeShapeType="1"/>
              </p:cNvCxnSpPr>
              <p:nvPr/>
            </p:nvCxnSpPr>
            <p:spPr bwMode="auto">
              <a:xfrm rot="10800000">
                <a:off x="2971801" y="24384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716" name="Straight Connector 59"/>
              <p:cNvCxnSpPr>
                <a:cxnSpLocks noChangeShapeType="1"/>
              </p:cNvCxnSpPr>
              <p:nvPr/>
            </p:nvCxnSpPr>
            <p:spPr bwMode="auto">
              <a:xfrm rot="10800000">
                <a:off x="2971800" y="25908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717" name="Straight Connector 60"/>
              <p:cNvCxnSpPr>
                <a:cxnSpLocks noChangeShapeType="1"/>
              </p:cNvCxnSpPr>
              <p:nvPr/>
            </p:nvCxnSpPr>
            <p:spPr bwMode="auto">
              <a:xfrm rot="10800000">
                <a:off x="2971801" y="2743200"/>
                <a:ext cx="228600" cy="762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72710" name="Picture 63" descr="p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3284538"/>
            <a:ext cx="37338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Espace réservé du pied de page 6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F459-41D9-47DC-83A3-E093FC367DF2}" type="slidenum">
              <a:rPr lang="en-US"/>
              <a:pPr>
                <a:defRPr/>
              </a:pPr>
              <a:t>59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28800" y="4922838"/>
          <a:ext cx="5486400" cy="1323976"/>
        </p:xfrm>
        <a:graphic>
          <a:graphicData uri="http://schemas.openxmlformats.org/drawingml/2006/table">
            <a:tbl>
              <a:tblPr/>
              <a:tblGrid>
                <a:gridCol w="2628900"/>
                <a:gridCol w="2857500"/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p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o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Symbol" pitchFamily="18" charset="2"/>
                          <a:ea typeface="ＭＳ Ｐゴシック" pitchFamily="-108" charset="-128"/>
                        </a:rPr>
                        <a:t>r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120 ± 20 ± 35 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640 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+125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-80 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+100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-90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72719" name="TextBox 4"/>
          <p:cNvSpPr txBox="1">
            <a:spLocks noChangeArrowheads="1"/>
          </p:cNvSpPr>
          <p:nvPr/>
        </p:nvSpPr>
        <p:spPr bwMode="auto">
          <a:xfrm>
            <a:off x="1219200" y="76200"/>
            <a:ext cx="6781800" cy="95408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Event nature and</a:t>
            </a:r>
          </a:p>
          <a:p>
            <a:pPr algn="ctr">
              <a:defRPr/>
            </a:pPr>
            <a:r>
              <a:rPr lang="en-US" sz="2800" dirty="0"/>
              <a:t>invariant mass reconstruction</a:t>
            </a:r>
          </a:p>
        </p:txBody>
      </p:sp>
      <p:sp>
        <p:nvSpPr>
          <p:cNvPr id="73743" name="Rectangle 27"/>
          <p:cNvSpPr>
            <a:spLocks noChangeArrowheads="1"/>
          </p:cNvSpPr>
          <p:nvPr/>
        </p:nvSpPr>
        <p:spPr bwMode="auto">
          <a:xfrm>
            <a:off x="228600" y="1557338"/>
            <a:ext cx="8763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 The event passes all cuts, with the presence of at least 1 gamma pointing to the secondary vertex, and is therefore a candidate to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200">
                <a:solidFill>
                  <a:schemeClr val="bg1"/>
                </a:solidFill>
                <a:latin typeface="Wingdings" pitchFamily="2" charset="2"/>
              </a:rPr>
              <a:t></a:t>
            </a:r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>
                <a:solidFill>
                  <a:schemeClr val="bg1"/>
                </a:solidFill>
              </a:rPr>
              <a:t>1-prong hadron decay mode.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 The invariant mass of the two detected gammas is consistent with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0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>
                <a:solidFill>
                  <a:schemeClr val="bg1"/>
                </a:solidFill>
              </a:rPr>
              <a:t>mass value (see table below).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 The invariant mass of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 g  g  </a:t>
            </a:r>
            <a:r>
              <a:rPr lang="en-US" sz="1800">
                <a:solidFill>
                  <a:schemeClr val="bg1"/>
                </a:solidFill>
              </a:rPr>
              <a:t>system has a value (see below) compatible with that of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r </a:t>
            </a:r>
            <a:r>
              <a:rPr lang="en-US" sz="1800">
                <a:solidFill>
                  <a:schemeClr val="bg1"/>
                </a:solidFill>
              </a:rPr>
              <a:t>(770). The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r </a:t>
            </a:r>
            <a:r>
              <a:rPr lang="en-US" sz="1800">
                <a:solidFill>
                  <a:schemeClr val="bg1"/>
                </a:solidFill>
              </a:rPr>
              <a:t>appears in about 25% of the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t </a:t>
            </a:r>
            <a:r>
              <a:rPr lang="en-US" sz="1800">
                <a:solidFill>
                  <a:schemeClr val="bg1"/>
                </a:solidFill>
              </a:rPr>
              <a:t>decays: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t </a:t>
            </a:r>
            <a:r>
              <a:rPr lang="en-US" sz="1200">
                <a:solidFill>
                  <a:schemeClr val="bg1"/>
                </a:solidFill>
                <a:latin typeface="Wingdings" pitchFamily="2" charset="2"/>
              </a:rPr>
              <a:t></a:t>
            </a:r>
            <a:r>
              <a:rPr lang="en-US" sz="120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r (p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 p</a:t>
            </a:r>
            <a:r>
              <a:rPr lang="en-US" sz="1800" baseline="30000">
                <a:solidFill>
                  <a:schemeClr val="bg1"/>
                </a:solidFill>
                <a:latin typeface="Symbol" pitchFamily="18" charset="2"/>
              </a:rPr>
              <a:t>0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) n</a:t>
            </a:r>
            <a:r>
              <a:rPr lang="en-US" sz="1800" baseline="-250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sz="1800">
                <a:solidFill>
                  <a:schemeClr val="bg1"/>
                </a:solidFill>
              </a:rPr>
              <a:t>. </a:t>
            </a:r>
          </a:p>
          <a:p>
            <a:pPr>
              <a:buFont typeface="Arial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4"/>
          <p:cNvSpPr>
            <a:spLocks noChangeArrowheads="1"/>
          </p:cNvSpPr>
          <p:nvPr/>
        </p:nvSpPr>
        <p:spPr bwMode="auto">
          <a:xfrm>
            <a:off x="1600200" y="152400"/>
            <a:ext cx="6354432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IMPLEMENTATION OF THE PRINCIPLE</a:t>
            </a:r>
          </a:p>
        </p:txBody>
      </p:sp>
      <p:sp>
        <p:nvSpPr>
          <p:cNvPr id="8197" name="Text Box 45"/>
          <p:cNvSpPr txBox="1">
            <a:spLocks noChangeArrowheads="1"/>
          </p:cNvSpPr>
          <p:nvPr/>
        </p:nvSpPr>
        <p:spPr bwMode="auto">
          <a:xfrm>
            <a:off x="561975" y="5995988"/>
            <a:ext cx="180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latin typeface="Calibri" pitchFamily="34" charset="0"/>
              </a:rPr>
              <a:t>Target area</a:t>
            </a:r>
          </a:p>
        </p:txBody>
      </p:sp>
      <p:sp>
        <p:nvSpPr>
          <p:cNvPr id="8198" name="Text Box 46"/>
          <p:cNvSpPr txBox="1">
            <a:spLocks noChangeArrowheads="1"/>
          </p:cNvSpPr>
          <p:nvPr/>
        </p:nvSpPr>
        <p:spPr bwMode="auto">
          <a:xfrm>
            <a:off x="2286000" y="5997575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dirty="0" err="1">
                <a:latin typeface="Calibri" pitchFamily="34" charset="0"/>
              </a:rPr>
              <a:t>Muon</a:t>
            </a:r>
            <a:r>
              <a:rPr lang="en-US" altLang="ja-JP" sz="2000" b="1" dirty="0">
                <a:latin typeface="Calibri" pitchFamily="34" charset="0"/>
              </a:rPr>
              <a:t> spectrometer </a:t>
            </a:r>
          </a:p>
        </p:txBody>
      </p:sp>
      <p:grpSp>
        <p:nvGrpSpPr>
          <p:cNvPr id="8199" name="Group 50"/>
          <p:cNvGrpSpPr>
            <a:grpSpLocks/>
          </p:cNvGrpSpPr>
          <p:nvPr/>
        </p:nvGrpSpPr>
        <p:grpSpPr bwMode="auto">
          <a:xfrm>
            <a:off x="0" y="654050"/>
            <a:ext cx="9144000" cy="5365750"/>
            <a:chOff x="0" y="654050"/>
            <a:chExt cx="9144000" cy="5365750"/>
          </a:xfrm>
        </p:grpSpPr>
        <p:grpSp>
          <p:nvGrpSpPr>
            <p:cNvPr id="8202" name="Group 48"/>
            <p:cNvGrpSpPr>
              <a:grpSpLocks/>
            </p:cNvGrpSpPr>
            <p:nvPr/>
          </p:nvGrpSpPr>
          <p:grpSpPr bwMode="auto">
            <a:xfrm>
              <a:off x="71438" y="654050"/>
              <a:ext cx="8929687" cy="396875"/>
              <a:chOff x="71438" y="654050"/>
              <a:chExt cx="8929687" cy="396875"/>
            </a:xfrm>
          </p:grpSpPr>
          <p:sp>
            <p:nvSpPr>
              <p:cNvPr id="8211" name="Text Box 33"/>
              <p:cNvSpPr txBox="1">
                <a:spLocks noChangeArrowheads="1"/>
              </p:cNvSpPr>
              <p:nvPr/>
            </p:nvSpPr>
            <p:spPr bwMode="auto">
              <a:xfrm>
                <a:off x="1908175" y="654050"/>
                <a:ext cx="100806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b="1">
                    <a:latin typeface="Calibri" pitchFamily="34" charset="0"/>
                  </a:rPr>
                  <a:t>SM1</a:t>
                </a:r>
              </a:p>
            </p:txBody>
          </p:sp>
          <p:sp>
            <p:nvSpPr>
              <p:cNvPr id="8212" name="Text Box 37"/>
              <p:cNvSpPr txBox="1">
                <a:spLocks noChangeArrowheads="1"/>
              </p:cNvSpPr>
              <p:nvPr/>
            </p:nvSpPr>
            <p:spPr bwMode="auto">
              <a:xfrm>
                <a:off x="6443663" y="654050"/>
                <a:ext cx="100806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b="1">
                    <a:latin typeface="Calibri" pitchFamily="34" charset="0"/>
                  </a:rPr>
                  <a:t>SM2</a:t>
                </a:r>
              </a:p>
            </p:txBody>
          </p:sp>
          <p:sp>
            <p:nvSpPr>
              <p:cNvPr id="8213" name="Line 32"/>
              <p:cNvSpPr>
                <a:spLocks noChangeShapeType="1"/>
              </p:cNvSpPr>
              <p:nvPr/>
            </p:nvSpPr>
            <p:spPr bwMode="auto">
              <a:xfrm flipH="1">
                <a:off x="71438" y="869950"/>
                <a:ext cx="1727200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4" name="Text Box 33"/>
              <p:cNvSpPr txBox="1">
                <a:spLocks noChangeArrowheads="1"/>
              </p:cNvSpPr>
              <p:nvPr/>
            </p:nvSpPr>
            <p:spPr bwMode="auto">
              <a:xfrm>
                <a:off x="1908175" y="654050"/>
                <a:ext cx="100806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b="1">
                    <a:latin typeface="Calibri" pitchFamily="34" charset="0"/>
                  </a:rPr>
                  <a:t>SM1</a:t>
                </a:r>
              </a:p>
            </p:txBody>
          </p:sp>
          <p:sp>
            <p:nvSpPr>
              <p:cNvPr id="8215" name="Line 34"/>
              <p:cNvSpPr>
                <a:spLocks noChangeShapeType="1"/>
              </p:cNvSpPr>
              <p:nvPr/>
            </p:nvSpPr>
            <p:spPr bwMode="auto">
              <a:xfrm>
                <a:off x="2700338" y="869950"/>
                <a:ext cx="1727200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6" name="Line 35"/>
              <p:cNvSpPr>
                <a:spLocks noChangeShapeType="1"/>
              </p:cNvSpPr>
              <p:nvPr/>
            </p:nvSpPr>
            <p:spPr bwMode="auto">
              <a:xfrm>
                <a:off x="7273925" y="869950"/>
                <a:ext cx="1727200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7" name="Line 36"/>
              <p:cNvSpPr>
                <a:spLocks noChangeShapeType="1"/>
              </p:cNvSpPr>
              <p:nvPr/>
            </p:nvSpPr>
            <p:spPr bwMode="auto">
              <a:xfrm flipH="1">
                <a:off x="4500563" y="869950"/>
                <a:ext cx="1727200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8" name="Text Box 37"/>
              <p:cNvSpPr txBox="1">
                <a:spLocks noChangeArrowheads="1"/>
              </p:cNvSpPr>
              <p:nvPr/>
            </p:nvSpPr>
            <p:spPr bwMode="auto">
              <a:xfrm>
                <a:off x="6443663" y="654050"/>
                <a:ext cx="100806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2000" b="1">
                    <a:latin typeface="Calibri" pitchFamily="34" charset="0"/>
                  </a:rPr>
                  <a:t>SM2</a:t>
                </a:r>
              </a:p>
            </p:txBody>
          </p:sp>
        </p:grpSp>
        <p:grpSp>
          <p:nvGrpSpPr>
            <p:cNvPr id="8203" name="Group 49"/>
            <p:cNvGrpSpPr>
              <a:grpSpLocks/>
            </p:cNvGrpSpPr>
            <p:nvPr/>
          </p:nvGrpSpPr>
          <p:grpSpPr bwMode="auto">
            <a:xfrm>
              <a:off x="0" y="1087438"/>
              <a:ext cx="9144000" cy="4932362"/>
              <a:chOff x="0" y="1087438"/>
              <a:chExt cx="9144000" cy="4932362"/>
            </a:xfrm>
          </p:grpSpPr>
          <p:grpSp>
            <p:nvGrpSpPr>
              <p:cNvPr id="8204" name="Group 47"/>
              <p:cNvGrpSpPr>
                <a:grpSpLocks/>
              </p:cNvGrpSpPr>
              <p:nvPr/>
            </p:nvGrpSpPr>
            <p:grpSpPr bwMode="auto">
              <a:xfrm>
                <a:off x="0" y="1087438"/>
                <a:ext cx="9144000" cy="4679950"/>
                <a:chOff x="0" y="1087438"/>
                <a:chExt cx="9144000" cy="4679950"/>
              </a:xfrm>
            </p:grpSpPr>
            <p:pic>
              <p:nvPicPr>
                <p:cNvPr id="8207" name="Picture 4" descr="S:\DCIM\124_0210\sel\IMGP6506.JP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9525" t="2815" b="1811"/>
                <a:stretch>
                  <a:fillRect/>
                </a:stretch>
              </p:blipFill>
              <p:spPr bwMode="auto">
                <a:xfrm>
                  <a:off x="4478337" y="1087438"/>
                  <a:ext cx="2836863" cy="4679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08" name="Picture 2" descr="S:\DCIM\124_0210\sel\IMGP6487.JP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32" b="4004"/>
                <a:stretch>
                  <a:fillRect/>
                </a:stretch>
              </p:blipFill>
              <p:spPr bwMode="auto">
                <a:xfrm>
                  <a:off x="0" y="1087438"/>
                  <a:ext cx="3116263" cy="4679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09" name="Picture 3" descr="S:\DCIM\124_0210\sel\IMGP6500.JP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9070" t="2968" r="24023" b="880"/>
                <a:stretch>
                  <a:fillRect/>
                </a:stretch>
              </p:blipFill>
              <p:spPr bwMode="auto">
                <a:xfrm>
                  <a:off x="2516188" y="1087438"/>
                  <a:ext cx="2030412" cy="4679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0" name="Picture 5" descr="S:\DCIM\124_0210\sel\IMGP6507.JPG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30688" t="2217" b="3053"/>
                <a:stretch>
                  <a:fillRect/>
                </a:stretch>
              </p:blipFill>
              <p:spPr bwMode="auto">
                <a:xfrm>
                  <a:off x="6956425" y="1087438"/>
                  <a:ext cx="2187575" cy="4679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5" name="右中かっこ 30"/>
              <p:cNvSpPr/>
              <p:nvPr/>
            </p:nvSpPr>
            <p:spPr>
              <a:xfrm rot="5400000">
                <a:off x="1181100" y="5067300"/>
                <a:ext cx="228600" cy="167640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/>
              </a:p>
            </p:txBody>
          </p:sp>
          <p:sp>
            <p:nvSpPr>
              <p:cNvPr id="46" name="右中かっこ 31"/>
              <p:cNvSpPr/>
              <p:nvPr/>
            </p:nvSpPr>
            <p:spPr>
              <a:xfrm rot="5400000">
                <a:off x="3276600" y="4724400"/>
                <a:ext cx="228600" cy="236220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kumimoji="1" lang="ja-JP" altLang="en-US"/>
              </a:p>
            </p:txBody>
          </p:sp>
        </p:grpSp>
      </p:grpSp>
      <p:sp>
        <p:nvSpPr>
          <p:cNvPr id="717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8C52D-78FC-4AB4-A8AD-2EFCD8B6F2C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7" name="Espace réservé du pied de page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5652120" y="6021288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dirty="0" smtClean="0">
                <a:latin typeface="Calibri" pitchFamily="34" charset="0"/>
              </a:rPr>
              <a:t>size~10x10x20m</a:t>
            </a:r>
            <a:r>
              <a:rPr lang="en-US" altLang="ja-JP" sz="2000" b="1" baseline="30000" dirty="0" smtClean="0">
                <a:latin typeface="Calibri" pitchFamily="34" charset="0"/>
              </a:rPr>
              <a:t>3</a:t>
            </a:r>
            <a:r>
              <a:rPr lang="en-US" altLang="ja-JP" sz="2000" b="1" dirty="0" smtClean="0">
                <a:latin typeface="Calibri" pitchFamily="34" charset="0"/>
              </a:rPr>
              <a:t> </a:t>
            </a:r>
            <a:endParaRPr lang="en-US" altLang="ja-JP" sz="20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D3FA8-334C-41EB-8946-3E35459D7E81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73732" name="TextBox 5"/>
          <p:cNvSpPr txBox="1">
            <a:spLocks noChangeArrowheads="1"/>
          </p:cNvSpPr>
          <p:nvPr/>
        </p:nvSpPr>
        <p:spPr bwMode="auto">
          <a:xfrm>
            <a:off x="1219200" y="304800"/>
            <a:ext cx="67818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SOURCES</a:t>
            </a:r>
          </a:p>
        </p:txBody>
      </p:sp>
      <p:sp>
        <p:nvSpPr>
          <p:cNvPr id="73733" name="TextBox 4"/>
          <p:cNvSpPr txBox="1">
            <a:spLocks noChangeArrowheads="1"/>
          </p:cNvSpPr>
          <p:nvPr/>
        </p:nvSpPr>
        <p:spPr bwMode="auto">
          <a:xfrm>
            <a:off x="304800" y="1530350"/>
            <a:ext cx="8610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1800" dirty="0">
              <a:solidFill>
                <a:srgbClr val="66FF66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/>
              <a:t>Prompt 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Symbol" pitchFamily="18" charset="2"/>
              </a:rPr>
              <a:t>t</a:t>
            </a:r>
            <a:r>
              <a:rPr lang="en-US" sz="2000" baseline="-25000" dirty="0">
                <a:latin typeface="Symbol" pitchFamily="18" charset="2"/>
              </a:rPr>
              <a:t>						             </a:t>
            </a:r>
            <a:r>
              <a:rPr lang="en-US" sz="2000" dirty="0"/>
              <a:t>~ 10</a:t>
            </a:r>
            <a:r>
              <a:rPr lang="en-US" sz="2000" baseline="30000" dirty="0"/>
              <a:t>-7</a:t>
            </a:r>
            <a:r>
              <a:rPr lang="en-US" sz="2000" dirty="0"/>
              <a:t>/CC</a:t>
            </a:r>
            <a:r>
              <a:rPr lang="en-US" sz="2000" baseline="-25000" dirty="0">
                <a:latin typeface="Symbol" pitchFamily="18" charset="2"/>
              </a:rPr>
              <a:t>		</a:t>
            </a:r>
            <a:r>
              <a:rPr lang="en-US" sz="2000" dirty="0">
                <a:latin typeface="Symbol" pitchFamily="18" charset="2"/>
              </a:rPr>
              <a:t>	</a:t>
            </a:r>
            <a:endParaRPr lang="en-US" sz="2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/>
              <a:t> Decay of charmed particles produced in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/>
              <a:t>e </a:t>
            </a:r>
            <a:r>
              <a:rPr lang="en-US" sz="2000" dirty="0"/>
              <a:t>interactions	        ~ 10</a:t>
            </a:r>
            <a:r>
              <a:rPr lang="en-US" sz="2000" baseline="30000" dirty="0"/>
              <a:t>-6</a:t>
            </a:r>
            <a:r>
              <a:rPr lang="en-US" sz="2000" dirty="0"/>
              <a:t>/CC</a:t>
            </a:r>
          </a:p>
          <a:p>
            <a:pPr>
              <a:defRPr/>
            </a:pPr>
            <a:r>
              <a:rPr lang="en-US" sz="2000" dirty="0"/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/>
              <a:t> Double charm production				        ~ 10</a:t>
            </a:r>
            <a:r>
              <a:rPr lang="en-US" sz="2000" baseline="30000" dirty="0"/>
              <a:t>-6</a:t>
            </a:r>
            <a:r>
              <a:rPr lang="en-US" sz="2000" dirty="0"/>
              <a:t>/CC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rgbClr val="66FF66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Decay of charmed particles produced in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n</a:t>
            </a:r>
            <a:r>
              <a:rPr lang="en-US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interactions          ~ 10</a:t>
            </a:r>
            <a:r>
              <a:rPr lang="en-US" sz="20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-5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/CC 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Hadronic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reinteractions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(UPDATE)	</a:t>
            </a:r>
            <a:r>
              <a:rPr lang="en-US" sz="2000" baseline="-2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		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18" charset="2"/>
              </a:rPr>
              <a:t>         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~10</a:t>
            </a:r>
            <a:r>
              <a:rPr lang="en-US" sz="20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-5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/CC</a:t>
            </a:r>
            <a:endParaRPr lang="en-US" sz="2000" baseline="-25000" dirty="0">
              <a:solidFill>
                <a:schemeClr val="accent1">
                  <a:lumMod val="60000"/>
                  <a:lumOff val="40000"/>
                </a:schemeClr>
              </a:solidFill>
              <a:latin typeface="Symbol" pitchFamily="18" charset="2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85D20-27E6-4A03-B1B1-C0EA7FFEFDF7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524000" y="76200"/>
            <a:ext cx="60198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of the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reinteraction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BG</a:t>
            </a:r>
          </a:p>
        </p:txBody>
      </p:sp>
      <p:sp>
        <p:nvSpPr>
          <p:cNvPr id="74757" name="Text Box 4"/>
          <p:cNvSpPr txBox="1">
            <a:spLocks noChangeArrowheads="1"/>
          </p:cNvSpPr>
          <p:nvPr/>
        </p:nvSpPr>
        <p:spPr bwMode="auto">
          <a:xfrm>
            <a:off x="381000" y="882650"/>
            <a:ext cx="86868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Background evaluation by using state-of-the-art FLUKA code, upgrade of the Proposal simulations.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160 million events (0.5-15 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GeV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/c) of 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p</a:t>
            </a:r>
            <a:r>
              <a:rPr lang="en-US" sz="1800" baseline="30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+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p</a:t>
            </a:r>
            <a:r>
              <a:rPr lang="en-US" sz="1800" baseline="30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-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,K</a:t>
            </a:r>
            <a:r>
              <a:rPr lang="en-US" sz="1800" baseline="30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+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,K</a:t>
            </a:r>
            <a:r>
              <a:rPr lang="en-US" sz="1800" baseline="30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-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,p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impinging 1 mm of lead, equivalent to 160 km of 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hadronic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track length.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Kink probabilities evaluated by applying the same cuts as for the tau analysis.</a:t>
            </a:r>
          </a:p>
        </p:txBody>
      </p:sp>
      <p:grpSp>
        <p:nvGrpSpPr>
          <p:cNvPr id="75783" name="Group 22"/>
          <p:cNvGrpSpPr>
            <a:grpSpLocks/>
          </p:cNvGrpSpPr>
          <p:nvPr/>
        </p:nvGrpSpPr>
        <p:grpSpPr bwMode="auto">
          <a:xfrm>
            <a:off x="152400" y="2986088"/>
            <a:ext cx="8839200" cy="3338512"/>
            <a:chOff x="381000" y="2909888"/>
            <a:chExt cx="8839200" cy="3338512"/>
          </a:xfrm>
        </p:grpSpPr>
        <p:pic>
          <p:nvPicPr>
            <p:cNvPr id="75788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3276600"/>
              <a:ext cx="2617788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9" name="Text Box 7"/>
            <p:cNvSpPr txBox="1">
              <a:spLocks noChangeArrowheads="1"/>
            </p:cNvSpPr>
            <p:nvPr/>
          </p:nvSpPr>
          <p:spPr bwMode="auto">
            <a:xfrm>
              <a:off x="381000" y="2909888"/>
              <a:ext cx="510381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Typical scattering distributions for : 5 GeV </a:t>
              </a:r>
              <a:r>
                <a:rPr lang="en-US" sz="1800" b="1">
                  <a:latin typeface="Symbol" pitchFamily="18" charset="2"/>
                </a:rPr>
                <a:t>p</a:t>
              </a:r>
              <a:r>
                <a:rPr lang="en-US" sz="1800" b="1" baseline="30000"/>
                <a:t>+</a:t>
              </a:r>
            </a:p>
          </p:txBody>
        </p:sp>
        <p:pic>
          <p:nvPicPr>
            <p:cNvPr id="75790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38788" y="3048000"/>
              <a:ext cx="2767012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91" name="Line 9"/>
            <p:cNvSpPr>
              <a:spLocks noChangeShapeType="1"/>
            </p:cNvSpPr>
            <p:nvPr/>
          </p:nvSpPr>
          <p:spPr bwMode="auto">
            <a:xfrm flipH="1">
              <a:off x="1422400" y="3352800"/>
              <a:ext cx="22225" cy="259080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792" name="Text Box 10"/>
            <p:cNvSpPr txBox="1">
              <a:spLocks noChangeArrowheads="1"/>
            </p:cNvSpPr>
            <p:nvPr/>
          </p:nvSpPr>
          <p:spPr bwMode="auto">
            <a:xfrm>
              <a:off x="1447800" y="4357688"/>
              <a:ext cx="1168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20 mrad</a:t>
              </a:r>
            </a:p>
          </p:txBody>
        </p:sp>
        <p:sp>
          <p:nvSpPr>
            <p:cNvPr id="75793" name="Line 11"/>
            <p:cNvSpPr>
              <a:spLocks noChangeShapeType="1"/>
            </p:cNvSpPr>
            <p:nvPr/>
          </p:nvSpPr>
          <p:spPr bwMode="auto">
            <a:xfrm>
              <a:off x="6465888" y="3124200"/>
              <a:ext cx="11112" cy="281940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794" name="Text Box 12"/>
            <p:cNvSpPr txBox="1">
              <a:spLocks noChangeArrowheads="1"/>
            </p:cNvSpPr>
            <p:nvPr/>
          </p:nvSpPr>
          <p:spPr bwMode="auto">
            <a:xfrm>
              <a:off x="6553200" y="4267200"/>
              <a:ext cx="14963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300  MeV/c</a:t>
              </a:r>
            </a:p>
          </p:txBody>
        </p:sp>
        <p:sp>
          <p:nvSpPr>
            <p:cNvPr id="75795" name="Text Box 13"/>
            <p:cNvSpPr txBox="1">
              <a:spLocks noChangeArrowheads="1"/>
            </p:cNvSpPr>
            <p:nvPr/>
          </p:nvSpPr>
          <p:spPr bwMode="auto">
            <a:xfrm>
              <a:off x="1676400" y="3505200"/>
              <a:ext cx="158262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Pion angular</a:t>
              </a:r>
            </a:p>
            <a:p>
              <a:r>
                <a:rPr lang="en-US" sz="1800" b="1">
                  <a:solidFill>
                    <a:schemeClr val="bg1"/>
                  </a:solidFill>
                </a:rPr>
                <a:t>deflection</a:t>
              </a:r>
            </a:p>
          </p:txBody>
        </p:sp>
        <p:sp>
          <p:nvSpPr>
            <p:cNvPr id="75796" name="Text Box 14"/>
            <p:cNvSpPr txBox="1">
              <a:spLocks noChangeArrowheads="1"/>
            </p:cNvSpPr>
            <p:nvPr/>
          </p:nvSpPr>
          <p:spPr bwMode="auto">
            <a:xfrm>
              <a:off x="6629400" y="3352800"/>
              <a:ext cx="2209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/>
                <a:t>Pt of </a:t>
              </a:r>
              <a:r>
                <a:rPr lang="en-US" sz="1800" b="1">
                  <a:solidFill>
                    <a:schemeClr val="bg1"/>
                  </a:solidFill>
                </a:rPr>
                <a:t>secondary</a:t>
              </a:r>
              <a:r>
                <a:rPr lang="en-US" sz="1800" b="1"/>
                <a:t> pion</a:t>
              </a:r>
            </a:p>
          </p:txBody>
        </p:sp>
        <p:sp>
          <p:nvSpPr>
            <p:cNvPr id="75797" name="Text Box 16"/>
            <p:cNvSpPr txBox="1">
              <a:spLocks noChangeArrowheads="1"/>
            </p:cNvSpPr>
            <p:nvPr/>
          </p:nvSpPr>
          <p:spPr bwMode="auto">
            <a:xfrm>
              <a:off x="1828800" y="5791200"/>
              <a:ext cx="769011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mrad</a:t>
              </a:r>
            </a:p>
          </p:txBody>
        </p:sp>
        <p:sp>
          <p:nvSpPr>
            <p:cNvPr id="75798" name="Text Box 17"/>
            <p:cNvSpPr txBox="1">
              <a:spLocks noChangeArrowheads="1"/>
            </p:cNvSpPr>
            <p:nvPr/>
          </p:nvSpPr>
          <p:spPr bwMode="auto">
            <a:xfrm>
              <a:off x="6496050" y="5848290"/>
              <a:ext cx="112395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/>
                <a:t>GeV/c</a:t>
              </a:r>
            </a:p>
          </p:txBody>
        </p:sp>
        <p:sp>
          <p:nvSpPr>
            <p:cNvPr id="75799" name="Slide Number Placeholder 17"/>
            <p:cNvSpPr txBox="1">
              <a:spLocks/>
            </p:cNvSpPr>
            <p:nvPr/>
          </p:nvSpPr>
          <p:spPr bwMode="auto">
            <a:xfrm>
              <a:off x="7315200" y="5943600"/>
              <a:ext cx="1905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>
                <a:lnSpc>
                  <a:spcPct val="190000"/>
                </a:lnSpc>
              </a:pPr>
              <a:fld id="{A5C1B50B-8322-4630-9AA7-598B615C1F5A}" type="slidenum">
                <a:rPr lang="en-US" sz="800">
                  <a:solidFill>
                    <a:schemeClr val="bg1"/>
                  </a:solidFill>
                </a:rPr>
                <a:pPr algn="r">
                  <a:lnSpc>
                    <a:spcPct val="190000"/>
                  </a:lnSpc>
                </a:pPr>
                <a:t>61</a:t>
              </a:fld>
              <a:endParaRPr 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75784" name="Group 26"/>
          <p:cNvGrpSpPr>
            <a:grpSpLocks/>
          </p:cNvGrpSpPr>
          <p:nvPr/>
        </p:nvGrpSpPr>
        <p:grpSpPr bwMode="auto">
          <a:xfrm>
            <a:off x="1981200" y="5562600"/>
            <a:ext cx="4648200" cy="1050925"/>
            <a:chOff x="1981200" y="5562600"/>
            <a:chExt cx="4648200" cy="1050667"/>
          </a:xfrm>
        </p:grpSpPr>
        <p:sp>
          <p:nvSpPr>
            <p:cNvPr id="74760" name="Rectangle 18"/>
            <p:cNvSpPr>
              <a:spLocks noChangeArrowheads="1"/>
            </p:cNvSpPr>
            <p:nvPr/>
          </p:nvSpPr>
          <p:spPr bwMode="auto">
            <a:xfrm>
              <a:off x="2971800" y="6243471"/>
              <a:ext cx="2532063" cy="369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tails of the distributions</a:t>
              </a:r>
            </a:p>
          </p:txBody>
        </p:sp>
        <p:cxnSp>
          <p:nvCxnSpPr>
            <p:cNvPr id="21" name="Straight Arrow Connector 20"/>
            <p:cNvCxnSpPr>
              <a:cxnSpLocks noChangeShapeType="1"/>
              <a:stCxn id="74760" idx="3"/>
            </p:cNvCxnSpPr>
            <p:nvPr/>
          </p:nvCxnSpPr>
          <p:spPr bwMode="auto">
            <a:xfrm flipV="1">
              <a:off x="5503863" y="5638781"/>
              <a:ext cx="1125537" cy="790381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 rot="10800000">
              <a:off x="1981200" y="5562600"/>
              <a:ext cx="931863" cy="86656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30"/>
          <p:cNvGrpSpPr>
            <a:grpSpLocks/>
          </p:cNvGrpSpPr>
          <p:nvPr/>
        </p:nvGrpSpPr>
        <p:grpSpPr bwMode="auto">
          <a:xfrm>
            <a:off x="628650" y="-76200"/>
            <a:ext cx="8439150" cy="6783804"/>
            <a:chOff x="838200" y="152400"/>
            <a:chExt cx="8439150" cy="6783804"/>
          </a:xfrm>
        </p:grpSpPr>
        <p:pic>
          <p:nvPicPr>
            <p:cNvPr id="7680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671544"/>
              <a:ext cx="7315200" cy="609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2" name="Text Box 17"/>
            <p:cNvSpPr txBox="1">
              <a:spLocks noChangeArrowheads="1"/>
            </p:cNvSpPr>
            <p:nvPr/>
          </p:nvSpPr>
          <p:spPr bwMode="auto">
            <a:xfrm>
              <a:off x="4533900" y="5197475"/>
              <a:ext cx="4743450" cy="12319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/>
                <a:t>kink probabilities integrated over the </a:t>
              </a:r>
              <a:r>
                <a:rPr lang="en-US" sz="1800" dirty="0">
                  <a:latin typeface="Symbol" pitchFamily="18" charset="2"/>
                </a:rPr>
                <a:t>n</a:t>
              </a:r>
              <a:r>
                <a:rPr lang="en-US" sz="1800" baseline="-25000" dirty="0">
                  <a:latin typeface="Symbol" pitchFamily="18" charset="2"/>
                </a:rPr>
                <a:t>m</a:t>
              </a:r>
              <a:r>
                <a:rPr lang="en-US" sz="1800" dirty="0"/>
                <a:t> NC </a:t>
              </a:r>
              <a:r>
                <a:rPr lang="en-US" sz="1800" dirty="0" err="1"/>
                <a:t>hadronic</a:t>
              </a:r>
              <a:r>
                <a:rPr lang="en-US" sz="1800" dirty="0"/>
                <a:t> spectrum yield a BG probability of: </a:t>
              </a:r>
            </a:p>
            <a:p>
              <a:pPr>
                <a:defRPr/>
              </a:pPr>
              <a:endParaRPr lang="en-US" sz="1800" dirty="0"/>
            </a:p>
            <a:p>
              <a:pPr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(1.9 ± 0.1) x 10</a:t>
              </a:r>
              <a:r>
                <a:rPr lang="en-US" sz="2000" b="1" baseline="30000" dirty="0">
                  <a:solidFill>
                    <a:schemeClr val="bg1"/>
                  </a:solidFill>
                </a:rPr>
                <a:t>-4 </a:t>
              </a:r>
              <a:r>
                <a:rPr lang="en-US" sz="2000" b="1" dirty="0">
                  <a:solidFill>
                    <a:schemeClr val="bg1"/>
                  </a:solidFill>
                </a:rPr>
                <a:t>kinks/NC </a:t>
              </a:r>
              <a:r>
                <a:rPr lang="en-US" sz="2000" dirty="0"/>
                <a:t>(2 mm </a:t>
              </a:r>
              <a:r>
                <a:rPr lang="en-US" sz="2000" dirty="0" err="1"/>
                <a:t>Pb</a:t>
              </a:r>
              <a:r>
                <a:rPr lang="en-US" sz="2000" dirty="0"/>
                <a:t>)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76807" name="Text Box 22"/>
            <p:cNvSpPr txBox="1">
              <a:spLocks noChangeArrowheads="1"/>
            </p:cNvSpPr>
            <p:nvPr/>
          </p:nvSpPr>
          <p:spPr bwMode="auto">
            <a:xfrm>
              <a:off x="2689225" y="152400"/>
              <a:ext cx="42211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kink probabilities for 1 mm Pb</a:t>
              </a:r>
            </a:p>
          </p:txBody>
        </p:sp>
        <p:grpSp>
          <p:nvGrpSpPr>
            <p:cNvPr id="76808" name="Group 34"/>
            <p:cNvGrpSpPr>
              <a:grpSpLocks/>
            </p:cNvGrpSpPr>
            <p:nvPr/>
          </p:nvGrpSpPr>
          <p:grpSpPr bwMode="auto">
            <a:xfrm>
              <a:off x="838200" y="533400"/>
              <a:ext cx="3429001" cy="2135604"/>
              <a:chOff x="685800" y="381000"/>
              <a:chExt cx="3429001" cy="2135604"/>
            </a:xfrm>
          </p:grpSpPr>
          <p:sp>
            <p:nvSpPr>
              <p:cNvPr id="76828" name="Text Box 5"/>
              <p:cNvSpPr txBox="1">
                <a:spLocks noChangeArrowheads="1"/>
              </p:cNvSpPr>
              <p:nvPr/>
            </p:nvSpPr>
            <p:spPr bwMode="auto">
              <a:xfrm>
                <a:off x="685800" y="381000"/>
                <a:ext cx="904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Comic Sans MS" pitchFamily="66" charset="0"/>
                  </a:rPr>
                  <a:t>x 10</a:t>
                </a:r>
                <a:r>
                  <a:rPr lang="en-US" sz="1400" b="1" baseline="30000">
                    <a:solidFill>
                      <a:schemeClr val="bg1"/>
                    </a:solidFill>
                    <a:latin typeface="Comic Sans MS" pitchFamily="66" charset="0"/>
                  </a:rPr>
                  <a:t>-4</a:t>
                </a:r>
              </a:p>
            </p:txBody>
          </p:sp>
          <p:sp>
            <p:nvSpPr>
              <p:cNvPr id="76829" name="Text Box 6"/>
              <p:cNvSpPr txBox="1">
                <a:spLocks noChangeArrowheads="1"/>
              </p:cNvSpPr>
              <p:nvPr/>
            </p:nvSpPr>
            <p:spPr bwMode="auto">
              <a:xfrm>
                <a:off x="3694113" y="609600"/>
                <a:ext cx="420688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Symbol" pitchFamily="18" charset="2"/>
                  </a:rPr>
                  <a:t>p</a:t>
                </a:r>
                <a:r>
                  <a:rPr lang="en-US" sz="2000" baseline="3000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76830" name="Text Box 12"/>
              <p:cNvSpPr txBox="1">
                <a:spLocks noChangeArrowheads="1"/>
              </p:cNvSpPr>
              <p:nvPr/>
            </p:nvSpPr>
            <p:spPr bwMode="auto">
              <a:xfrm>
                <a:off x="1984375" y="2178050"/>
                <a:ext cx="191761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Momentum GeV/c</a:t>
                </a:r>
              </a:p>
            </p:txBody>
          </p:sp>
          <p:sp>
            <p:nvSpPr>
              <p:cNvPr id="76831" name="Rectangle 23"/>
              <p:cNvSpPr>
                <a:spLocks noChangeArrowheads="1"/>
              </p:cNvSpPr>
              <p:nvPr/>
            </p:nvSpPr>
            <p:spPr bwMode="auto">
              <a:xfrm>
                <a:off x="1219200" y="628650"/>
                <a:ext cx="352425" cy="1438275"/>
              </a:xfrm>
              <a:prstGeom prst="rect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6809" name="Group 11"/>
            <p:cNvGrpSpPr>
              <a:grpSpLocks/>
            </p:cNvGrpSpPr>
            <p:nvPr/>
          </p:nvGrpSpPr>
          <p:grpSpPr bwMode="auto">
            <a:xfrm>
              <a:off x="914400" y="533400"/>
              <a:ext cx="7086600" cy="6402804"/>
              <a:chOff x="762000" y="381000"/>
              <a:chExt cx="7086600" cy="6402804"/>
            </a:xfrm>
          </p:grpSpPr>
          <p:sp>
            <p:nvSpPr>
              <p:cNvPr id="76812" name="Text Box 7"/>
              <p:cNvSpPr txBox="1">
                <a:spLocks noChangeArrowheads="1"/>
              </p:cNvSpPr>
              <p:nvPr/>
            </p:nvSpPr>
            <p:spPr bwMode="auto">
              <a:xfrm>
                <a:off x="7469187" y="593725"/>
                <a:ext cx="37941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accent2"/>
                    </a:solidFill>
                    <a:latin typeface="Symbol" pitchFamily="18" charset="2"/>
                  </a:rPr>
                  <a:t>p</a:t>
                </a:r>
                <a:r>
                  <a:rPr lang="en-US" sz="2000" baseline="30000">
                    <a:solidFill>
                      <a:schemeClr val="accent2"/>
                    </a:solidFill>
                  </a:rPr>
                  <a:t>-</a:t>
                </a:r>
              </a:p>
            </p:txBody>
          </p:sp>
          <p:sp>
            <p:nvSpPr>
              <p:cNvPr id="76813" name="Text Box 8"/>
              <p:cNvSpPr txBox="1">
                <a:spLocks noChangeArrowheads="1"/>
              </p:cNvSpPr>
              <p:nvPr/>
            </p:nvSpPr>
            <p:spPr bwMode="auto">
              <a:xfrm>
                <a:off x="3663950" y="2803525"/>
                <a:ext cx="45085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cs typeface="Arial" pitchFamily="34" charset="0"/>
                  </a:rPr>
                  <a:t>K</a:t>
                </a:r>
                <a:r>
                  <a:rPr lang="en-US" sz="2000" baseline="3000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76814" name="Text Box 9"/>
              <p:cNvSpPr txBox="1">
                <a:spLocks noChangeArrowheads="1"/>
              </p:cNvSpPr>
              <p:nvPr/>
            </p:nvSpPr>
            <p:spPr bwMode="auto">
              <a:xfrm>
                <a:off x="7362824" y="2803525"/>
                <a:ext cx="40957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accent2"/>
                    </a:solidFill>
                    <a:cs typeface="Arial" pitchFamily="34" charset="0"/>
                  </a:rPr>
                  <a:t>K</a:t>
                </a:r>
                <a:r>
                  <a:rPr lang="en-US" sz="2000" baseline="30000">
                    <a:solidFill>
                      <a:schemeClr val="accent2"/>
                    </a:solidFill>
                  </a:rPr>
                  <a:t>-</a:t>
                </a:r>
              </a:p>
            </p:txBody>
          </p:sp>
          <p:sp>
            <p:nvSpPr>
              <p:cNvPr id="76815" name="Text Box 10"/>
              <p:cNvSpPr txBox="1">
                <a:spLocks noChangeArrowheads="1"/>
              </p:cNvSpPr>
              <p:nvPr/>
            </p:nvSpPr>
            <p:spPr bwMode="auto">
              <a:xfrm>
                <a:off x="3705225" y="4860925"/>
                <a:ext cx="325438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cs typeface="Arial" pitchFamily="34" charset="0"/>
                  </a:rPr>
                  <a:t>p</a:t>
                </a:r>
                <a:endParaRPr lang="en-US" sz="2000" baseline="30000">
                  <a:solidFill>
                    <a:srgbClr val="FF0000"/>
                  </a:solidFill>
                </a:endParaRPr>
              </a:p>
            </p:txBody>
          </p:sp>
          <p:sp>
            <p:nvSpPr>
              <p:cNvPr id="76816" name="Text Box 13"/>
              <p:cNvSpPr txBox="1">
                <a:spLocks noChangeArrowheads="1"/>
              </p:cNvSpPr>
              <p:nvPr/>
            </p:nvSpPr>
            <p:spPr bwMode="auto">
              <a:xfrm>
                <a:off x="5641974" y="2133600"/>
                <a:ext cx="191761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Momentum GeV/c</a:t>
                </a:r>
              </a:p>
            </p:txBody>
          </p:sp>
          <p:sp>
            <p:nvSpPr>
              <p:cNvPr id="76817" name="Text Box 14"/>
              <p:cNvSpPr txBox="1">
                <a:spLocks noChangeArrowheads="1"/>
              </p:cNvSpPr>
              <p:nvPr/>
            </p:nvSpPr>
            <p:spPr bwMode="auto">
              <a:xfrm>
                <a:off x="1981200" y="4311650"/>
                <a:ext cx="1917612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Momentum GeV/c</a:t>
                </a:r>
              </a:p>
              <a:p>
                <a:endParaRPr lang="en-US" sz="1600" b="1"/>
              </a:p>
            </p:txBody>
          </p:sp>
          <p:sp>
            <p:nvSpPr>
              <p:cNvPr id="76818" name="Text Box 15"/>
              <p:cNvSpPr txBox="1">
                <a:spLocks noChangeArrowheads="1"/>
              </p:cNvSpPr>
              <p:nvPr/>
            </p:nvSpPr>
            <p:spPr bwMode="auto">
              <a:xfrm>
                <a:off x="5641974" y="4267200"/>
                <a:ext cx="191761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/>
                  <a:t>Momentum GeV/c</a:t>
                </a:r>
              </a:p>
            </p:txBody>
          </p:sp>
          <p:sp>
            <p:nvSpPr>
              <p:cNvPr id="76819" name="Text Box 16"/>
              <p:cNvSpPr txBox="1">
                <a:spLocks noChangeArrowheads="1"/>
              </p:cNvSpPr>
              <p:nvPr/>
            </p:nvSpPr>
            <p:spPr bwMode="auto">
              <a:xfrm>
                <a:off x="2057400" y="6445250"/>
                <a:ext cx="191761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Momentum </a:t>
                </a:r>
                <a:r>
                  <a:rPr lang="en-US" sz="1600" b="1" dirty="0" err="1">
                    <a:solidFill>
                      <a:schemeClr val="bg1"/>
                    </a:solidFill>
                  </a:rPr>
                  <a:t>GeV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/c</a:t>
                </a:r>
              </a:p>
            </p:txBody>
          </p:sp>
          <p:sp>
            <p:nvSpPr>
              <p:cNvPr id="76820" name="Text Box 18"/>
              <p:cNvSpPr txBox="1">
                <a:spLocks noChangeArrowheads="1"/>
              </p:cNvSpPr>
              <p:nvPr/>
            </p:nvSpPr>
            <p:spPr bwMode="auto">
              <a:xfrm>
                <a:off x="4505324" y="381000"/>
                <a:ext cx="904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Comic Sans MS" pitchFamily="66" charset="0"/>
                  </a:rPr>
                  <a:t>x 10</a:t>
                </a:r>
                <a:r>
                  <a:rPr lang="en-US" sz="1400" b="1" baseline="30000">
                    <a:solidFill>
                      <a:schemeClr val="bg1"/>
                    </a:solidFill>
                    <a:latin typeface="Comic Sans MS" pitchFamily="66" charset="0"/>
                  </a:rPr>
                  <a:t>-4</a:t>
                </a:r>
              </a:p>
            </p:txBody>
          </p:sp>
          <p:sp>
            <p:nvSpPr>
              <p:cNvPr id="76821" name="Text Box 19"/>
              <p:cNvSpPr txBox="1">
                <a:spLocks noChangeArrowheads="1"/>
              </p:cNvSpPr>
              <p:nvPr/>
            </p:nvSpPr>
            <p:spPr bwMode="auto">
              <a:xfrm>
                <a:off x="4505324" y="2438400"/>
                <a:ext cx="904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latin typeface="Comic Sans MS" pitchFamily="66" charset="0"/>
                  </a:rPr>
                  <a:t>x 10</a:t>
                </a:r>
                <a:r>
                  <a:rPr lang="en-US" sz="1400" b="1" baseline="30000">
                    <a:latin typeface="Comic Sans MS" pitchFamily="66" charset="0"/>
                  </a:rPr>
                  <a:t>-4</a:t>
                </a:r>
              </a:p>
            </p:txBody>
          </p:sp>
          <p:sp>
            <p:nvSpPr>
              <p:cNvPr id="76822" name="Text Box 20"/>
              <p:cNvSpPr txBox="1">
                <a:spLocks noChangeArrowheads="1"/>
              </p:cNvSpPr>
              <p:nvPr/>
            </p:nvSpPr>
            <p:spPr bwMode="auto">
              <a:xfrm>
                <a:off x="762000" y="2438400"/>
                <a:ext cx="904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latin typeface="Comic Sans MS" pitchFamily="66" charset="0"/>
                  </a:rPr>
                  <a:t>x 10</a:t>
                </a:r>
                <a:r>
                  <a:rPr lang="en-US" sz="1400" b="1" baseline="30000">
                    <a:latin typeface="Comic Sans MS" pitchFamily="66" charset="0"/>
                  </a:rPr>
                  <a:t>-4</a:t>
                </a:r>
              </a:p>
            </p:txBody>
          </p:sp>
          <p:sp>
            <p:nvSpPr>
              <p:cNvPr id="76823" name="Text Box 21"/>
              <p:cNvSpPr txBox="1">
                <a:spLocks noChangeArrowheads="1"/>
              </p:cNvSpPr>
              <p:nvPr/>
            </p:nvSpPr>
            <p:spPr bwMode="auto">
              <a:xfrm>
                <a:off x="762000" y="4572000"/>
                <a:ext cx="904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>
                    <a:latin typeface="Comic Sans MS" pitchFamily="66" charset="0"/>
                  </a:rPr>
                  <a:t>x 10</a:t>
                </a:r>
                <a:r>
                  <a:rPr lang="en-US" sz="1400" b="1" baseline="30000">
                    <a:latin typeface="Comic Sans MS" pitchFamily="66" charset="0"/>
                  </a:rPr>
                  <a:t>-4</a:t>
                </a:r>
              </a:p>
            </p:txBody>
          </p:sp>
          <p:sp>
            <p:nvSpPr>
              <p:cNvPr id="76824" name="Rectangle 50"/>
              <p:cNvSpPr>
                <a:spLocks noChangeArrowheads="1"/>
              </p:cNvSpPr>
              <p:nvPr/>
            </p:nvSpPr>
            <p:spPr bwMode="auto">
              <a:xfrm>
                <a:off x="4905375" y="609600"/>
                <a:ext cx="352425" cy="1438275"/>
              </a:xfrm>
              <a:prstGeom prst="rect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825" name="Rectangle 51"/>
              <p:cNvSpPr>
                <a:spLocks noChangeArrowheads="1"/>
              </p:cNvSpPr>
              <p:nvPr/>
            </p:nvSpPr>
            <p:spPr bwMode="auto">
              <a:xfrm>
                <a:off x="4876800" y="2743200"/>
                <a:ext cx="352425" cy="1438275"/>
              </a:xfrm>
              <a:prstGeom prst="rect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826" name="Rectangle 52"/>
              <p:cNvSpPr>
                <a:spLocks noChangeArrowheads="1"/>
              </p:cNvSpPr>
              <p:nvPr/>
            </p:nvSpPr>
            <p:spPr bwMode="auto">
              <a:xfrm>
                <a:off x="1219200" y="2743200"/>
                <a:ext cx="352425" cy="1438275"/>
              </a:xfrm>
              <a:prstGeom prst="rect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827" name="Rectangle 53"/>
              <p:cNvSpPr>
                <a:spLocks noChangeArrowheads="1"/>
              </p:cNvSpPr>
              <p:nvPr/>
            </p:nvSpPr>
            <p:spPr bwMode="auto">
              <a:xfrm>
                <a:off x="1219200" y="4872038"/>
                <a:ext cx="352425" cy="1438275"/>
              </a:xfrm>
              <a:prstGeom prst="rect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75780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05AAD-94AB-405F-A3B5-09607C07259C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A. Zghiche, LAPP le 2 juillet 2010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33BE5-7289-44E1-9248-97F479EA4F0A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152400" y="152400"/>
            <a:ext cx="88392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Measure interaction BG far from the </a:t>
            </a:r>
            <a:r>
              <a:rPr lang="en-US" dirty="0">
                <a:latin typeface="Symbol" pitchFamily="18" charset="2"/>
              </a:rPr>
              <a:t>t</a:t>
            </a:r>
            <a:r>
              <a:rPr lang="en-US" dirty="0"/>
              <a:t>-decay region</a:t>
            </a:r>
            <a:endParaRPr lang="en-US" i="1" dirty="0"/>
          </a:p>
        </p:txBody>
      </p:sp>
      <p:sp>
        <p:nvSpPr>
          <p:cNvPr id="76805" name="TextBox 4"/>
          <p:cNvSpPr txBox="1">
            <a:spLocks noChangeArrowheads="1"/>
          </p:cNvSpPr>
          <p:nvPr/>
        </p:nvSpPr>
        <p:spPr bwMode="auto">
          <a:xfrm>
            <a:off x="228600" y="838200"/>
            <a:ext cx="87630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Search for “kinks” and interactions along a total of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m</a:t>
            </a:r>
            <a:r>
              <a:rPr lang="en-US" sz="1800" dirty="0">
                <a:solidFill>
                  <a:srgbClr val="FFFFFF"/>
                </a:solidFill>
              </a:rPr>
              <a:t> of </a:t>
            </a:r>
            <a:r>
              <a:rPr lang="en-US" sz="1800" dirty="0" err="1">
                <a:solidFill>
                  <a:srgbClr val="FFFFFF"/>
                </a:solidFill>
              </a:rPr>
              <a:t>hadron</a:t>
            </a:r>
            <a:r>
              <a:rPr lang="en-US" sz="1800" dirty="0">
                <a:solidFill>
                  <a:srgbClr val="FFFFFF"/>
                </a:solidFill>
              </a:rPr>
              <a:t> track measured for scanned events. This is about a factor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1800" dirty="0">
                <a:solidFill>
                  <a:srgbClr val="FFFFFF"/>
                </a:solidFill>
              </a:rPr>
              <a:t> larger than the so far scanned track length for NC events (number of NC x </a:t>
            </a:r>
            <a:r>
              <a:rPr lang="en-US" sz="1800" dirty="0" err="1">
                <a:solidFill>
                  <a:srgbClr val="FFFFFF"/>
                </a:solidFill>
              </a:rPr>
              <a:t>hadron</a:t>
            </a:r>
            <a:r>
              <a:rPr lang="en-US" sz="1800" dirty="0">
                <a:solidFill>
                  <a:srgbClr val="FFFFFF"/>
                </a:solidFill>
              </a:rPr>
              <a:t> multiplicity x 2 mm decay length).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</a:rPr>
              <a:t> Goal: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~100 m </a:t>
            </a:r>
            <a:r>
              <a:rPr lang="en-US" sz="1800" dirty="0">
                <a:solidFill>
                  <a:srgbClr val="FFFFFF"/>
                </a:solidFill>
              </a:rPr>
              <a:t>as needed to fully validate (eventually replace) the MC information</a:t>
            </a:r>
          </a:p>
        </p:txBody>
      </p:sp>
      <p:grpSp>
        <p:nvGrpSpPr>
          <p:cNvPr id="77829" name="Group 14"/>
          <p:cNvGrpSpPr>
            <a:grpSpLocks/>
          </p:cNvGrpSpPr>
          <p:nvPr/>
        </p:nvGrpSpPr>
        <p:grpSpPr bwMode="auto">
          <a:xfrm>
            <a:off x="1447800" y="2286000"/>
            <a:ext cx="6226175" cy="4343400"/>
            <a:chOff x="1774849" y="2209800"/>
            <a:chExt cx="5616551" cy="3886200"/>
          </a:xfrm>
        </p:grpSpPr>
        <p:pic>
          <p:nvPicPr>
            <p:cNvPr id="77831" name="Picture 6" descr="L:\MICROSCOPE3\ONLINE\b082367\sb-ts-sf-ts2-sf2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4849" y="2209800"/>
              <a:ext cx="5616551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rot="10800000" flipV="1">
              <a:off x="6096815" y="6017879"/>
              <a:ext cx="913656" cy="142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</p:cxnSp>
        <p:sp>
          <p:nvSpPr>
            <p:cNvPr id="77833" name="Rectangle 12"/>
            <p:cNvSpPr>
              <a:spLocks noChangeArrowheads="1"/>
            </p:cNvSpPr>
            <p:nvPr/>
          </p:nvSpPr>
          <p:spPr bwMode="auto">
            <a:xfrm>
              <a:off x="6269566" y="5742801"/>
              <a:ext cx="518141" cy="24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1 cm</a:t>
              </a:r>
              <a:endParaRPr lang="en-US" sz="1200"/>
            </a:p>
          </p:txBody>
        </p:sp>
      </p:grp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FD8B0-13EB-4ED9-9D0B-C13A922BF6A2}" type="slidenum">
              <a:rPr lang="en-US"/>
              <a:pPr>
                <a:defRPr/>
              </a:pPr>
              <a:t>64</a:t>
            </a:fld>
            <a:endParaRPr lang="en-US"/>
          </a:p>
        </p:txBody>
      </p:sp>
      <p:grpSp>
        <p:nvGrpSpPr>
          <p:cNvPr id="78851" name="Group 9"/>
          <p:cNvGrpSpPr>
            <a:grpSpLocks/>
          </p:cNvGrpSpPr>
          <p:nvPr/>
        </p:nvGrpSpPr>
        <p:grpSpPr bwMode="auto">
          <a:xfrm>
            <a:off x="927100" y="152400"/>
            <a:ext cx="7378700" cy="5029200"/>
            <a:chOff x="1066800" y="1066800"/>
            <a:chExt cx="7378863" cy="5029200"/>
          </a:xfrm>
        </p:grpSpPr>
        <p:pic>
          <p:nvPicPr>
            <p:cNvPr id="7885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6800" y="1066800"/>
              <a:ext cx="7378863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6" name="Rectangle 8"/>
            <p:cNvSpPr>
              <a:spLocks noChangeArrowheads="1"/>
            </p:cNvSpPr>
            <p:nvPr/>
          </p:nvSpPr>
          <p:spPr bwMode="auto">
            <a:xfrm>
              <a:off x="5791200" y="1143000"/>
              <a:ext cx="2514600" cy="304800"/>
            </a:xfrm>
            <a:prstGeom prst="rect">
              <a:avLst/>
            </a:pr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7829" name="Rectangle 10"/>
          <p:cNvSpPr>
            <a:spLocks noChangeArrowheads="1"/>
          </p:cNvSpPr>
          <p:nvPr/>
        </p:nvSpPr>
        <p:spPr bwMode="auto">
          <a:xfrm>
            <a:off x="609600" y="5257800"/>
            <a:ext cx="7696200" cy="1354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 no events in the signal region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 90% CL upper limit of 1.54 x 10</a:t>
            </a:r>
            <a:r>
              <a:rPr lang="en-US" sz="1800" baseline="30000" dirty="0"/>
              <a:t>-3</a:t>
            </a:r>
            <a:r>
              <a:rPr lang="en-US" sz="1800" dirty="0"/>
              <a:t> kinks/NC event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 the number of events outside the signal region is confirmed by MC (within the ~30% statistical accuracy of the measurement)</a:t>
            </a:r>
          </a:p>
        </p:txBody>
      </p:sp>
      <p:sp>
        <p:nvSpPr>
          <p:cNvPr id="78853" name="Rectangle 7"/>
          <p:cNvSpPr>
            <a:spLocks noChangeArrowheads="1"/>
          </p:cNvSpPr>
          <p:nvPr/>
        </p:nvSpPr>
        <p:spPr bwMode="auto">
          <a:xfrm>
            <a:off x="4394200" y="1143000"/>
            <a:ext cx="163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90"/>
                </a:solidFill>
              </a:rPr>
              <a:t>signal region 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12"/>
          <p:cNvSpPr txBox="1">
            <a:spLocks noChangeArrowheads="1"/>
          </p:cNvSpPr>
          <p:nvPr/>
        </p:nvSpPr>
        <p:spPr bwMode="auto">
          <a:xfrm>
            <a:off x="762000" y="1044575"/>
            <a:ext cx="396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FFFFFF"/>
                </a:solidFill>
              </a:rPr>
              <a:t>Charmed particles have similar </a:t>
            </a:r>
          </a:p>
          <a:p>
            <a:r>
              <a:rPr lang="en-GB" sz="2000">
                <a:solidFill>
                  <a:srgbClr val="FFFFFF"/>
                </a:solidFill>
              </a:rPr>
              <a:t>decay topologies to the </a:t>
            </a:r>
            <a:r>
              <a:rPr lang="en-GB" sz="2000" b="1">
                <a:solidFill>
                  <a:srgbClr val="FFFFFF"/>
                </a:solidFill>
                <a:sym typeface="Symbol" pitchFamily="18" charset="2"/>
              </a:rPr>
              <a:t></a:t>
            </a:r>
          </a:p>
        </p:txBody>
      </p:sp>
      <p:sp>
        <p:nvSpPr>
          <p:cNvPr id="80899" name="Text Box 116"/>
          <p:cNvSpPr txBox="1">
            <a:spLocks noChangeArrowheads="1"/>
          </p:cNvSpPr>
          <p:nvPr/>
        </p:nvSpPr>
        <p:spPr bwMode="auto">
          <a:xfrm>
            <a:off x="228600" y="2971800"/>
            <a:ext cx="8686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charm production in CC events represents a background source to all tau decay channels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this background can be suppressed by identifying the primary lepton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GB" sz="1800" dirty="0">
                <a:solidFill>
                  <a:schemeClr val="bg1"/>
                </a:solidFill>
              </a:rPr>
              <a:t>~ 95% </a:t>
            </a:r>
            <a:r>
              <a:rPr lang="en-GB" sz="1800" dirty="0" err="1">
                <a:solidFill>
                  <a:schemeClr val="bg1"/>
                </a:solidFill>
              </a:rPr>
              <a:t>muon</a:t>
            </a:r>
            <a:r>
              <a:rPr lang="en-GB" sz="1800" dirty="0">
                <a:solidFill>
                  <a:schemeClr val="bg1"/>
                </a:solidFill>
              </a:rPr>
              <a:t> ID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for the 1-prong </a:t>
            </a:r>
            <a:r>
              <a:rPr lang="en-GB" sz="1800" dirty="0" err="1">
                <a:solidFill>
                  <a:schemeClr val="bg1"/>
                </a:solidFill>
              </a:rPr>
              <a:t>hadronic</a:t>
            </a:r>
            <a:r>
              <a:rPr lang="en-GB" sz="1800" dirty="0">
                <a:solidFill>
                  <a:schemeClr val="bg1"/>
                </a:solidFill>
              </a:rPr>
              <a:t> channel 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0.007±0.004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syst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</a:t>
            </a:r>
            <a:r>
              <a:rPr lang="en-GB" sz="1800" dirty="0">
                <a:solidFill>
                  <a:schemeClr val="bg1"/>
                </a:solidFill>
              </a:rPr>
              <a:t>background events are expected for the analyzed statistics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further charm BG reduction is under evaluation by implementing the systematic follow-down of low energy tracks in the bricks and the inspection of their end-range, as done for the “interesting” event. For the latter we have 98-99% </a:t>
            </a:r>
            <a:r>
              <a:rPr lang="en-GB" sz="1800" dirty="0" err="1">
                <a:solidFill>
                  <a:schemeClr val="bg1"/>
                </a:solidFill>
              </a:rPr>
              <a:t>muon</a:t>
            </a:r>
            <a:r>
              <a:rPr lang="en-GB" sz="1800" dirty="0">
                <a:solidFill>
                  <a:schemeClr val="bg1"/>
                </a:solidFill>
              </a:rPr>
              <a:t> ID efficiency.</a:t>
            </a:r>
          </a:p>
        </p:txBody>
      </p:sp>
      <p:grpSp>
        <p:nvGrpSpPr>
          <p:cNvPr id="81924" name="Group 198"/>
          <p:cNvGrpSpPr>
            <a:grpSpLocks/>
          </p:cNvGrpSpPr>
          <p:nvPr/>
        </p:nvGrpSpPr>
        <p:grpSpPr bwMode="auto">
          <a:xfrm>
            <a:off x="4800600" y="865188"/>
            <a:ext cx="4038600" cy="1725612"/>
            <a:chOff x="15" y="298"/>
            <a:chExt cx="2289" cy="947"/>
          </a:xfrm>
        </p:grpSpPr>
        <p:sp>
          <p:nvSpPr>
            <p:cNvPr id="80904" name="Text Box 101"/>
            <p:cNvSpPr txBox="1">
              <a:spLocks noChangeArrowheads="1"/>
            </p:cNvSpPr>
            <p:nvPr/>
          </p:nvSpPr>
          <p:spPr bwMode="auto">
            <a:xfrm>
              <a:off x="15" y="567"/>
              <a:ext cx="337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</a:t>
              </a:r>
              <a:r>
                <a:rPr lang="fr-FR" sz="2000" b="1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,e</a:t>
              </a:r>
            </a:p>
          </p:txBody>
        </p:sp>
        <p:sp>
          <p:nvSpPr>
            <p:cNvPr id="81931" name="Line 103"/>
            <p:cNvSpPr>
              <a:spLocks noChangeShapeType="1"/>
            </p:cNvSpPr>
            <p:nvPr/>
          </p:nvSpPr>
          <p:spPr bwMode="auto">
            <a:xfrm>
              <a:off x="96" y="826"/>
              <a:ext cx="245" cy="0"/>
            </a:xfrm>
            <a:prstGeom prst="line">
              <a:avLst/>
            </a:prstGeom>
            <a:noFill/>
            <a:ln w="28575">
              <a:solidFill>
                <a:srgbClr val="CCFF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2" name="Line 104"/>
            <p:cNvSpPr>
              <a:spLocks noChangeShapeType="1"/>
            </p:cNvSpPr>
            <p:nvPr/>
          </p:nvSpPr>
          <p:spPr bwMode="auto">
            <a:xfrm flipV="1">
              <a:off x="341" y="630"/>
              <a:ext cx="511" cy="19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3" name="Line 105"/>
            <p:cNvSpPr>
              <a:spLocks noChangeShapeType="1"/>
            </p:cNvSpPr>
            <p:nvPr/>
          </p:nvSpPr>
          <p:spPr bwMode="auto">
            <a:xfrm>
              <a:off x="341" y="826"/>
              <a:ext cx="265" cy="1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4" name="Line 106"/>
            <p:cNvSpPr>
              <a:spLocks noChangeShapeType="1"/>
            </p:cNvSpPr>
            <p:nvPr/>
          </p:nvSpPr>
          <p:spPr bwMode="auto">
            <a:xfrm flipV="1">
              <a:off x="606" y="925"/>
              <a:ext cx="408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5" name="Line 107"/>
            <p:cNvSpPr>
              <a:spLocks noChangeShapeType="1"/>
            </p:cNvSpPr>
            <p:nvPr/>
          </p:nvSpPr>
          <p:spPr bwMode="auto">
            <a:xfrm>
              <a:off x="341" y="826"/>
              <a:ext cx="204" cy="2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6" name="Line 108"/>
            <p:cNvSpPr>
              <a:spLocks noChangeShapeType="1"/>
            </p:cNvSpPr>
            <p:nvPr/>
          </p:nvSpPr>
          <p:spPr bwMode="auto">
            <a:xfrm>
              <a:off x="341" y="826"/>
              <a:ext cx="164" cy="2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911" name="Text Box 109"/>
            <p:cNvSpPr txBox="1">
              <a:spLocks noChangeArrowheads="1"/>
            </p:cNvSpPr>
            <p:nvPr/>
          </p:nvSpPr>
          <p:spPr bwMode="auto">
            <a:xfrm>
              <a:off x="839" y="404"/>
              <a:ext cx="333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8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,e</a:t>
              </a:r>
              <a:r>
                <a:rPr lang="fr-FR" sz="18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-</a:t>
              </a:r>
            </a:p>
          </p:txBody>
        </p:sp>
        <p:sp>
          <p:nvSpPr>
            <p:cNvPr id="126990" name="Text Box 110"/>
            <p:cNvSpPr txBox="1">
              <a:spLocks noChangeArrowheads="1"/>
            </p:cNvSpPr>
            <p:nvPr/>
          </p:nvSpPr>
          <p:spPr bwMode="auto">
            <a:xfrm>
              <a:off x="1050" y="755"/>
              <a:ext cx="265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mic Sans MS" pitchFamily="-110" charset="0"/>
                  <a:ea typeface="ＭＳ Ｐゴシック" pitchFamily="-110" charset="-128"/>
                  <a:sym typeface="Symbol" pitchFamily="-110" charset="2"/>
                </a:rPr>
                <a:t></a:t>
              </a:r>
              <a:r>
                <a:rPr lang="fr-FR" sz="16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mic Sans MS" pitchFamily="-110" charset="0"/>
                  <a:ea typeface="ＭＳ Ｐゴシック" pitchFamily="-110" charset="-128"/>
                  <a:sym typeface="Symbol" pitchFamily="-110" charset="2"/>
                </a:rPr>
                <a:t>+ </a:t>
              </a:r>
            </a:p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  <a:sym typeface="Symbol" pitchFamily="-110" charset="2"/>
                </a:rPr>
                <a:t>e</a:t>
              </a:r>
              <a:r>
                <a:rPr lang="fr-FR" sz="16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  <a:sym typeface="Symbol" pitchFamily="-110" charset="2"/>
                </a:rPr>
                <a:t>+</a:t>
              </a:r>
              <a:endParaRPr lang="fr-FR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ＭＳ Ｐゴシック" pitchFamily="-110" charset="-128"/>
                <a:sym typeface="Symbol" pitchFamily="-110" charset="2"/>
              </a:endParaRPr>
            </a:p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  <a:sym typeface="Symbol" pitchFamily="-110" charset="2"/>
                </a:rPr>
                <a:t>h</a:t>
              </a:r>
              <a:r>
                <a:rPr lang="fr-FR" sz="16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mic Sans MS" pitchFamily="-110" charset="0"/>
                  <a:ea typeface="ＭＳ Ｐゴシック" pitchFamily="-110" charset="-128"/>
                  <a:sym typeface="Symbol" pitchFamily="-110" charset="2"/>
                </a:rPr>
                <a:t>+</a:t>
              </a:r>
            </a:p>
          </p:txBody>
        </p:sp>
        <p:sp>
          <p:nvSpPr>
            <p:cNvPr id="126991" name="Text Box 111"/>
            <p:cNvSpPr txBox="1">
              <a:spLocks noChangeArrowheads="1"/>
            </p:cNvSpPr>
            <p:nvPr/>
          </p:nvSpPr>
          <p:spPr bwMode="auto">
            <a:xfrm>
              <a:off x="311" y="1042"/>
              <a:ext cx="341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8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</a:rPr>
                <a:t>D</a:t>
              </a:r>
              <a:r>
                <a:rPr lang="fr-FR" sz="18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-110" charset="-128"/>
                </a:rPr>
                <a:t>+</a:t>
              </a:r>
            </a:p>
          </p:txBody>
        </p:sp>
        <p:sp>
          <p:nvSpPr>
            <p:cNvPr id="81940" name="AutoShape 113"/>
            <p:cNvSpPr>
              <a:spLocks/>
            </p:cNvSpPr>
            <p:nvPr/>
          </p:nvSpPr>
          <p:spPr bwMode="auto">
            <a:xfrm>
              <a:off x="1009" y="822"/>
              <a:ext cx="47" cy="423"/>
            </a:xfrm>
            <a:prstGeom prst="leftBrace">
              <a:avLst>
                <a:gd name="adj1" fmla="val 75000"/>
                <a:gd name="adj2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81941" name="Line 114"/>
            <p:cNvSpPr>
              <a:spLocks noChangeShapeType="1"/>
            </p:cNvSpPr>
            <p:nvPr/>
          </p:nvSpPr>
          <p:spPr bwMode="auto">
            <a:xfrm>
              <a:off x="492" y="569"/>
              <a:ext cx="240" cy="240"/>
            </a:xfrm>
            <a:prstGeom prst="line">
              <a:avLst/>
            </a:prstGeom>
            <a:noFill/>
            <a:ln w="28575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42" name="Line 115"/>
            <p:cNvSpPr>
              <a:spLocks noChangeShapeType="1"/>
            </p:cNvSpPr>
            <p:nvPr/>
          </p:nvSpPr>
          <p:spPr bwMode="auto">
            <a:xfrm flipV="1">
              <a:off x="540" y="569"/>
              <a:ext cx="144" cy="240"/>
            </a:xfrm>
            <a:prstGeom prst="line">
              <a:avLst/>
            </a:prstGeom>
            <a:noFill/>
            <a:ln w="38100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43" name="Text Box 117"/>
            <p:cNvSpPr txBox="1">
              <a:spLocks noChangeArrowheads="1"/>
            </p:cNvSpPr>
            <p:nvPr/>
          </p:nvSpPr>
          <p:spPr bwMode="auto">
            <a:xfrm>
              <a:off x="1200" y="298"/>
              <a:ext cx="110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>
                  <a:solidFill>
                    <a:srgbClr val="C00000"/>
                  </a:solidFill>
                </a:rPr>
                <a:t>primary lepton not identified</a:t>
              </a:r>
              <a:endParaRPr lang="en-US" sz="1400">
                <a:solidFill>
                  <a:srgbClr val="C00000"/>
                </a:solidFill>
              </a:endParaRPr>
            </a:p>
          </p:txBody>
        </p:sp>
      </p:grpSp>
      <p:sp>
        <p:nvSpPr>
          <p:cNvPr id="4291" name="Text Box 195"/>
          <p:cNvSpPr txBox="1">
            <a:spLocks noChangeArrowheads="1"/>
          </p:cNvSpPr>
          <p:nvPr/>
        </p:nvSpPr>
        <p:spPr bwMode="auto">
          <a:xfrm>
            <a:off x="2933700" y="76200"/>
            <a:ext cx="3294492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ea typeface="ＭＳ Ｐゴシック" pitchFamily="-110" charset="-128"/>
              </a:rPr>
              <a:t>Charm background</a:t>
            </a:r>
          </a:p>
        </p:txBody>
      </p:sp>
      <p:sp>
        <p:nvSpPr>
          <p:cNvPr id="80903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23C49-AF3B-4E71-A40A-85DC2E8D9102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CF1500-4ACA-4480-9D5C-9B085CABBBD2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81924" name="TextBox 5"/>
          <p:cNvSpPr txBox="1">
            <a:spLocks noChangeArrowheads="1"/>
          </p:cNvSpPr>
          <p:nvPr/>
        </p:nvSpPr>
        <p:spPr bwMode="auto">
          <a:xfrm>
            <a:off x="1219200" y="1762125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STATISTICAL CONSIDERATIONS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869ED-83BE-43CF-8C7D-578AC88F54F6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82948" name="CasellaDiTesto 3"/>
          <p:cNvSpPr txBox="1">
            <a:spLocks noChangeArrowheads="1"/>
          </p:cNvSpPr>
          <p:nvPr/>
        </p:nvSpPr>
        <p:spPr bwMode="auto">
          <a:xfrm>
            <a:off x="228600" y="381000"/>
            <a:ext cx="8818563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We observe 1 event in the 1-prong </a:t>
            </a:r>
            <a:r>
              <a:rPr lang="en-GB" sz="1800" dirty="0" err="1">
                <a:solidFill>
                  <a:schemeClr val="bg1"/>
                </a:solidFill>
              </a:rPr>
              <a:t>hadron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bg1"/>
                </a:solidFill>
              </a:rPr>
              <a:t> decay channel,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with a background expectation  (~ 50% error for each component) of: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		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0.011  events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reinteractions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	0.007  events (charm)</a:t>
            </a:r>
          </a:p>
          <a:p>
            <a:pPr>
              <a:defRPr/>
            </a:pPr>
            <a:endParaRPr lang="en-GB" sz="1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rgbClr val="FFFF00"/>
                </a:solidFill>
              </a:rPr>
              <a:t>		</a:t>
            </a:r>
          </a:p>
          <a:p>
            <a:pPr>
              <a:defRPr/>
            </a:pPr>
            <a:r>
              <a:rPr lang="en-GB" sz="1800" dirty="0">
                <a:solidFill>
                  <a:srgbClr val="FFFF00"/>
                </a:solidFill>
              </a:rPr>
              <a:t>		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0.018 ± 0.007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syst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events 1-prong 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hadron</a:t>
            </a:r>
            <a:endParaRPr lang="en-GB" sz="18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all decay modes: 1-prong </a:t>
            </a:r>
            <a:r>
              <a:rPr lang="en-GB" sz="1800" dirty="0" err="1">
                <a:solidFill>
                  <a:schemeClr val="bg1"/>
                </a:solidFill>
              </a:rPr>
              <a:t>hadron</a:t>
            </a:r>
            <a:r>
              <a:rPr lang="en-GB" sz="1800" dirty="0">
                <a:solidFill>
                  <a:schemeClr val="bg1"/>
                </a:solidFill>
              </a:rPr>
              <a:t>, 3-prongs + 1-prong μ + 1-prong </a:t>
            </a:r>
            <a:r>
              <a:rPr lang="en-GB" sz="1800" i="1" dirty="0">
                <a:solidFill>
                  <a:schemeClr val="bg1"/>
                </a:solidFill>
              </a:rPr>
              <a:t>e :</a:t>
            </a: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		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		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0.045 ± </a:t>
            </a:r>
            <a:r>
              <a:rPr lang="en-GB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0.023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syst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events total BG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                    	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(here we add up the errors linearly)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By considering the 1-prong </a:t>
            </a:r>
            <a:r>
              <a:rPr lang="en-GB" sz="1800" dirty="0" err="1">
                <a:solidFill>
                  <a:schemeClr val="bg1"/>
                </a:solidFill>
              </a:rPr>
              <a:t>hadron</a:t>
            </a:r>
            <a:r>
              <a:rPr lang="en-GB" sz="1800" dirty="0">
                <a:solidFill>
                  <a:schemeClr val="bg1"/>
                </a:solidFill>
              </a:rPr>
              <a:t> channel only, the probability to observe 1 event 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due to a background fluctuation is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1.8%</a:t>
            </a:r>
            <a:r>
              <a:rPr lang="en-GB" sz="1800" dirty="0">
                <a:solidFill>
                  <a:schemeClr val="bg1"/>
                </a:solidFill>
              </a:rPr>
              <a:t>, for a statistical significance of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2.36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s</a:t>
            </a:r>
            <a:r>
              <a:rPr lang="en-GB" sz="1800" dirty="0">
                <a:solidFill>
                  <a:srgbClr val="FFFF00"/>
                </a:solidFill>
              </a:rPr>
              <a:t> </a:t>
            </a:r>
            <a:r>
              <a:rPr lang="en-GB" sz="1800" dirty="0">
                <a:solidFill>
                  <a:schemeClr val="bg1"/>
                </a:solidFill>
              </a:rPr>
              <a:t>on the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measurement of a first </a:t>
            </a:r>
            <a:r>
              <a:rPr lang="en-GB" sz="1800" dirty="0" err="1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GB" sz="1800" baseline="-25000" dirty="0" err="1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GB" sz="1800" dirty="0">
                <a:solidFill>
                  <a:schemeClr val="bg1"/>
                </a:solidFill>
              </a:rPr>
              <a:t>candidate event in OPERA.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If one considers all </a:t>
            </a:r>
            <a:r>
              <a:rPr lang="en-GB" sz="1800" dirty="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bg1"/>
                </a:solidFill>
              </a:rPr>
              <a:t> decay modes which were included in the search, the probability 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to observe 1 event  for a background fluctuation is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4.5%</a:t>
            </a:r>
            <a:r>
              <a:rPr lang="en-GB" sz="1800" dirty="0">
                <a:solidFill>
                  <a:schemeClr val="bg1"/>
                </a:solidFill>
              </a:rPr>
              <a:t>. 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This corresponds to a significance of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2.01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s</a:t>
            </a:r>
            <a:r>
              <a:rPr lang="en-GB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3972" name="Down Arrow 4"/>
          <p:cNvSpPr>
            <a:spLocks noChangeArrowheads="1"/>
          </p:cNvSpPr>
          <p:nvPr/>
        </p:nvSpPr>
        <p:spPr bwMode="auto">
          <a:xfrm>
            <a:off x="3124200" y="1905000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FA34BA-CC3F-4F16-8221-63A67CB5B3AD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83972" name="CasellaDiTesto 3"/>
          <p:cNvSpPr txBox="1">
            <a:spLocks noChangeArrowheads="1"/>
          </p:cNvSpPr>
          <p:nvPr/>
        </p:nvSpPr>
        <p:spPr bwMode="auto">
          <a:xfrm>
            <a:off x="152400" y="862013"/>
            <a:ext cx="8763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bg1"/>
                </a:solidFill>
              </a:rPr>
              <a:t>By assuming that </a:t>
            </a:r>
            <a:r>
              <a:rPr lang="en-GB" sz="2000" dirty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n-GB" sz="2000" dirty="0">
                <a:solidFill>
                  <a:schemeClr val="bg1"/>
                </a:solidFill>
              </a:rPr>
              <a:t>m</a:t>
            </a:r>
            <a:r>
              <a:rPr lang="en-GB" sz="2000" baseline="30000" dirty="0">
                <a:solidFill>
                  <a:schemeClr val="bg1"/>
                </a:solidFill>
              </a:rPr>
              <a:t>2</a:t>
            </a:r>
            <a:r>
              <a:rPr lang="en-GB" sz="2000" baseline="-25000" dirty="0">
                <a:solidFill>
                  <a:schemeClr val="bg1"/>
                </a:solidFill>
              </a:rPr>
              <a:t>23 </a:t>
            </a:r>
            <a:r>
              <a:rPr lang="en-GB" sz="2000" dirty="0">
                <a:solidFill>
                  <a:schemeClr val="bg1"/>
                </a:solidFill>
              </a:rPr>
              <a:t>= 2.5 x 10</a:t>
            </a:r>
            <a:r>
              <a:rPr lang="en-GB" sz="2000" baseline="30000" dirty="0">
                <a:solidFill>
                  <a:schemeClr val="bg1"/>
                </a:solidFill>
              </a:rPr>
              <a:t>-3</a:t>
            </a:r>
            <a:r>
              <a:rPr lang="en-GB" sz="2000" dirty="0">
                <a:solidFill>
                  <a:schemeClr val="bg1"/>
                </a:solidFill>
              </a:rPr>
              <a:t> eV</a:t>
            </a:r>
            <a:r>
              <a:rPr lang="en-GB" sz="2000" baseline="30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 and full mixing, we expected:</a:t>
            </a: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en-GB" sz="1800" dirty="0">
                <a:solidFill>
                  <a:srgbClr val="FFFF00"/>
                </a:solidFill>
              </a:rPr>
              <a:t>	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0.54 ± 0.13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syst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n</a:t>
            </a:r>
            <a:r>
              <a:rPr lang="en-GB" sz="18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CC events in all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decay channels and</a:t>
            </a:r>
          </a:p>
          <a:p>
            <a:pPr>
              <a:spcAft>
                <a:spcPts val="600"/>
              </a:spcAft>
              <a:defRPr/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0.16 ± 0.04 (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syst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n</a:t>
            </a:r>
            <a:r>
              <a:rPr lang="en-GB" sz="18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CC events in the 1-prong </a:t>
            </a:r>
            <a:r>
              <a:rPr lang="en-GB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hadron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t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decay channel</a:t>
            </a:r>
          </a:p>
          <a:p>
            <a:pPr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2000" dirty="0">
                <a:solidFill>
                  <a:schemeClr val="bg1"/>
                </a:solidFill>
              </a:rPr>
              <a:t>and we observed 1 event.</a:t>
            </a:r>
          </a:p>
          <a:p>
            <a:pPr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2000" dirty="0">
                <a:solidFill>
                  <a:schemeClr val="bg1"/>
                </a:solidFill>
              </a:rPr>
              <a:t>This result allows us to exclude at the 90% CL</a:t>
            </a:r>
          </a:p>
          <a:p>
            <a:pPr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rgbClr val="FFFF00"/>
                </a:solidFill>
              </a:rPr>
              <a:t>		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D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</a:t>
            </a:r>
            <a:r>
              <a:rPr lang="en-GB" sz="18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18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23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values &gt; 7.5 x 10</a:t>
            </a:r>
            <a:r>
              <a:rPr lang="en-GB" sz="18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-3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eV</a:t>
            </a:r>
            <a:r>
              <a:rPr lang="en-GB" sz="18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(full mixing)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9022C-07FA-40BE-B381-F6024E61C5E6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84996" name="TextBox 5"/>
          <p:cNvSpPr txBox="1">
            <a:spLocks noChangeArrowheads="1"/>
          </p:cNvSpPr>
          <p:nvPr/>
        </p:nvSpPr>
        <p:spPr bwMode="auto">
          <a:xfrm>
            <a:off x="1331640" y="188640"/>
            <a:ext cx="6781800" cy="461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tx1"/>
                </a:solidFill>
              </a:rPr>
              <a:t>CONCLUSIONS AND </a:t>
            </a:r>
            <a:r>
              <a:rPr lang="en-US" b="1" i="1" dirty="0" smtClean="0">
                <a:solidFill>
                  <a:schemeClr val="tx1"/>
                </a:solidFill>
              </a:rPr>
              <a:t>OUTLOOK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980728"/>
            <a:ext cx="88392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 The OPERA experiment at LNGS is aimed at the first detection of neutrino oscillations in appearance mode through the study of the </a:t>
            </a:r>
            <a:r>
              <a:rPr lang="en-US" sz="1800" dirty="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1800" baseline="-250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800" dirty="0">
                <a:solidFill>
                  <a:srgbClr val="FFFFFF"/>
                </a:solidFill>
                <a:latin typeface="Symbol" pitchFamily="18" charset="2"/>
              </a:rPr>
              <a:t>- </a:t>
            </a:r>
            <a:r>
              <a:rPr lang="en-US" sz="1800" dirty="0" err="1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1800" baseline="-25000" dirty="0" err="1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lang="en-US" sz="1800" dirty="0">
                <a:solidFill>
                  <a:srgbClr val="FFFFFF"/>
                </a:solidFill>
                <a:latin typeface="Symbol" pitchFamily="18" charset="2"/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channel.</a:t>
            </a:r>
          </a:p>
          <a:p>
            <a:pPr>
              <a:buFont typeface="Arial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 The Collaboration has conducted the analysis of a sub-sample of the neutrino data taken in the CERN CNGS beam in the 2008-2009 runs.</a:t>
            </a:r>
          </a:p>
          <a:p>
            <a:pPr>
              <a:buFont typeface="Arial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 Decay event topologies due to charmed particles have been observed, in agreement with expectations, as well as events induced by prompt </a:t>
            </a:r>
            <a:r>
              <a:rPr lang="en-US" sz="1800" dirty="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1800" baseline="-25000" dirty="0">
                <a:solidFill>
                  <a:srgbClr val="FFFFFF"/>
                </a:solidFill>
              </a:rPr>
              <a:t>e</a:t>
            </a:r>
            <a:r>
              <a:rPr lang="en-US" sz="1800" dirty="0">
                <a:solidFill>
                  <a:srgbClr val="FFFFFF"/>
                </a:solidFill>
              </a:rPr>
              <a:t> present in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the </a:t>
            </a:r>
            <a:r>
              <a:rPr lang="en-US" sz="1800" dirty="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1800" baseline="-250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800" dirty="0">
                <a:solidFill>
                  <a:srgbClr val="FFFFFF"/>
                </a:solidFill>
              </a:rPr>
              <a:t> beam.</a:t>
            </a:r>
          </a:p>
          <a:p>
            <a:pPr>
              <a:buFont typeface="Arial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 One </a:t>
            </a:r>
            <a:r>
              <a:rPr lang="en-US" sz="1800" dirty="0" err="1">
                <a:solidFill>
                  <a:srgbClr val="FFFFFF"/>
                </a:solidFill>
              </a:rPr>
              <a:t>muonless</a:t>
            </a:r>
            <a:r>
              <a:rPr lang="en-US" sz="1800" dirty="0">
                <a:solidFill>
                  <a:srgbClr val="FFFFFF"/>
                </a:solidFill>
              </a:rPr>
              <a:t> event showing a </a:t>
            </a:r>
            <a:r>
              <a:rPr lang="en-US" sz="1800" dirty="0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Wingdings" pitchFamily="2" charset="2"/>
              </a:rPr>
              <a:t>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1-prong </a:t>
            </a:r>
            <a:r>
              <a:rPr lang="en-US" sz="1800" dirty="0" err="1">
                <a:solidFill>
                  <a:srgbClr val="FFFFFF"/>
                </a:solidFill>
              </a:rPr>
              <a:t>hadron</a:t>
            </a:r>
            <a:r>
              <a:rPr lang="en-US" sz="1800" dirty="0">
                <a:solidFill>
                  <a:srgbClr val="FFFFFF"/>
                </a:solidFill>
              </a:rPr>
              <a:t> decay topology has been detected and studied in detail. It passes all kinematical cuts required to reduce the physics background. It is the first </a:t>
            </a:r>
            <a:r>
              <a:rPr lang="en-US" sz="1800" dirty="0" err="1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1800" baseline="-25000" dirty="0" err="1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lang="en-US" sz="1800" dirty="0">
                <a:solidFill>
                  <a:srgbClr val="FFFFFF"/>
                </a:solidFill>
              </a:rPr>
              <a:t> candidate event in OPERA</a:t>
            </a:r>
            <a:r>
              <a:rPr lang="en-US" sz="1800" dirty="0" smtClean="0">
                <a:solidFill>
                  <a:srgbClr val="FFFFFF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sz="1800" dirty="0" smtClean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This result is an important step towards the long awaited discovery of neutrino oscillations in direct appearance mode.</a:t>
            </a:r>
          </a:p>
          <a:p>
            <a:pPr>
              <a:buFont typeface="Arial" pitchFamily="34" charset="0"/>
              <a:buChar char="•"/>
            </a:pPr>
            <a:endParaRPr lang="en-GB" sz="18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To meet this goal we will require to successfully complete data taking in the CNGS beam  and perform the analysis of the full data sample. </a:t>
            </a:r>
          </a:p>
          <a:p>
            <a:pPr>
              <a:buFont typeface="Arial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Interactions courants chargés et courants neutres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EA0AE-ED81-45E0-9C1E-9C4C728E81E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20" name="Groupe 19"/>
          <p:cNvGrpSpPr/>
          <p:nvPr/>
        </p:nvGrpSpPr>
        <p:grpSpPr>
          <a:xfrm>
            <a:off x="1547665" y="2348880"/>
            <a:ext cx="6121696" cy="2262187"/>
            <a:chOff x="2195737" y="3747953"/>
            <a:chExt cx="6121696" cy="2262187"/>
          </a:xfrm>
        </p:grpSpPr>
        <p:sp>
          <p:nvSpPr>
            <p:cNvPr id="21" name="テキスト ボックス 20"/>
            <p:cNvSpPr txBox="1">
              <a:spLocks noChangeArrowheads="1"/>
            </p:cNvSpPr>
            <p:nvPr/>
          </p:nvSpPr>
          <p:spPr bwMode="auto">
            <a:xfrm>
              <a:off x="5932038" y="3747953"/>
              <a:ext cx="76673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b="1" dirty="0" smtClean="0">
                  <a:cs typeface="Arial" pitchFamily="34" charset="0"/>
                </a:rPr>
                <a:t>l</a:t>
              </a:r>
              <a:r>
                <a:rPr kumimoji="1" lang="en-US" altLang="ja-JP" b="1" dirty="0" smtClean="0">
                  <a:latin typeface="Symbol" pitchFamily="18" charset="2"/>
                </a:rPr>
                <a:t>, </a:t>
              </a:r>
              <a:r>
                <a:rPr kumimoji="1" lang="en-US" altLang="ja-JP" b="1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n</a:t>
              </a:r>
              <a:r>
                <a:rPr kumimoji="1" lang="en-US" altLang="ja-JP" b="1" baseline="-25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l</a:t>
              </a:r>
              <a:endParaRPr kumimoji="1" lang="ja-JP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cxnSp>
          <p:nvCxnSpPr>
            <p:cNvPr id="22" name="Connecteur en arc 21"/>
            <p:cNvCxnSpPr/>
            <p:nvPr/>
          </p:nvCxnSpPr>
          <p:spPr>
            <a:xfrm>
              <a:off x="4909727" y="4954279"/>
              <a:ext cx="340770" cy="16084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en arc 22"/>
            <p:cNvCxnSpPr/>
            <p:nvPr/>
          </p:nvCxnSpPr>
          <p:spPr>
            <a:xfrm>
              <a:off x="4568957" y="4873858"/>
              <a:ext cx="340770" cy="8042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テキスト ボックス 20"/>
            <p:cNvSpPr txBox="1">
              <a:spLocks noChangeArrowheads="1"/>
            </p:cNvSpPr>
            <p:nvPr/>
          </p:nvSpPr>
          <p:spPr bwMode="auto">
            <a:xfrm rot="10800000" flipV="1">
              <a:off x="4142994" y="5597653"/>
              <a:ext cx="500356" cy="412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sz="1800" b="1" dirty="0" smtClean="0">
                  <a:cs typeface="Arial" pitchFamily="34" charset="0"/>
                </a:rPr>
                <a:t>X</a:t>
              </a:r>
              <a:endParaRPr kumimoji="1" lang="ja-JP" altLang="en-US" sz="1800" b="1" dirty="0">
                <a:cs typeface="Arial" pitchFamily="34" charset="0"/>
              </a:endParaRPr>
            </a:p>
          </p:txBody>
        </p:sp>
        <p:sp>
          <p:nvSpPr>
            <p:cNvPr id="25" name="テキスト ボックス 20"/>
            <p:cNvSpPr txBox="1">
              <a:spLocks noChangeArrowheads="1"/>
            </p:cNvSpPr>
            <p:nvPr/>
          </p:nvSpPr>
          <p:spPr bwMode="auto">
            <a:xfrm rot="10800000" flipV="1">
              <a:off x="7380312" y="5178769"/>
              <a:ext cx="7667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sz="1800" b="1" dirty="0" smtClean="0">
                  <a:cs typeface="Arial" pitchFamily="34" charset="0"/>
                </a:rPr>
                <a:t>Y,</a:t>
              </a:r>
              <a:r>
                <a:rPr kumimoji="1" lang="en-US" altLang="ja-JP" sz="18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X</a:t>
              </a:r>
              <a:endParaRPr kumimoji="1" lang="ja-JP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テキスト ボックス 20"/>
            <p:cNvSpPr txBox="1">
              <a:spLocks noChangeArrowheads="1"/>
            </p:cNvSpPr>
            <p:nvPr/>
          </p:nvSpPr>
          <p:spPr bwMode="auto">
            <a:xfrm rot="10800000" flipV="1">
              <a:off x="4228187" y="4975856"/>
              <a:ext cx="9263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sz="1800" b="1" dirty="0" smtClean="0">
                  <a:cs typeface="Arial" pitchFamily="34" charset="0"/>
                </a:rPr>
                <a:t>W,</a:t>
              </a:r>
              <a:r>
                <a:rPr kumimoji="1" lang="en-US" altLang="ja-JP" sz="18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Z</a:t>
              </a:r>
              <a:endParaRPr kumimoji="1" lang="ja-JP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27" name="Group 35"/>
            <p:cNvGrpSpPr>
              <a:grpSpLocks/>
            </p:cNvGrpSpPr>
            <p:nvPr/>
          </p:nvGrpSpPr>
          <p:grpSpPr bwMode="auto">
            <a:xfrm>
              <a:off x="2195737" y="3789041"/>
              <a:ext cx="6121696" cy="2210722"/>
              <a:chOff x="786491" y="4844603"/>
              <a:chExt cx="4334933" cy="1739876"/>
            </a:xfrm>
          </p:grpSpPr>
          <p:cxnSp>
            <p:nvCxnSpPr>
              <p:cNvPr id="28" name="直線コネクタ 10"/>
              <p:cNvCxnSpPr>
                <a:cxnSpLocks noChangeShapeType="1"/>
              </p:cNvCxnSpPr>
              <p:nvPr/>
            </p:nvCxnSpPr>
            <p:spPr bwMode="auto">
              <a:xfrm rot="5400000">
                <a:off x="2350291" y="5936330"/>
                <a:ext cx="720234" cy="576064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12"/>
              <p:cNvCxnSpPr>
                <a:cxnSpLocks noChangeShapeType="1"/>
              </p:cNvCxnSpPr>
              <p:nvPr/>
            </p:nvCxnSpPr>
            <p:spPr bwMode="auto">
              <a:xfrm flipV="1">
                <a:off x="1676400" y="5715260"/>
                <a:ext cx="685800" cy="76216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14"/>
              <p:cNvCxnSpPr>
                <a:cxnSpLocks noChangeShapeType="1"/>
              </p:cNvCxnSpPr>
              <p:nvPr/>
            </p:nvCxnSpPr>
            <p:spPr bwMode="auto">
              <a:xfrm flipV="1">
                <a:off x="2362200" y="5181746"/>
                <a:ext cx="1447800" cy="533514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19"/>
              <p:cNvCxnSpPr>
                <a:cxnSpLocks noChangeShapeType="1"/>
              </p:cNvCxnSpPr>
              <p:nvPr/>
            </p:nvCxnSpPr>
            <p:spPr bwMode="auto">
              <a:xfrm>
                <a:off x="2987824" y="5881759"/>
                <a:ext cx="2133600" cy="533514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1351384" y="5422889"/>
                <a:ext cx="422920" cy="461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b="1" dirty="0" err="1" smtClean="0">
                    <a:latin typeface="Symbol" pitchFamily="18" charset="2"/>
                  </a:rPr>
                  <a:t>n</a:t>
                </a:r>
                <a:r>
                  <a:rPr kumimoji="1" lang="en-US" altLang="ja-JP" b="1" baseline="-25000" dirty="0" err="1" smtClean="0">
                    <a:cs typeface="Arial" pitchFamily="34" charset="0"/>
                  </a:rPr>
                  <a:t>l</a:t>
                </a:r>
                <a:endParaRPr kumimoji="1" lang="ja-JP" altLang="en-US" b="1" dirty="0">
                  <a:cs typeface="Arial" pitchFamily="34" charset="0"/>
                </a:endParaRPr>
              </a:p>
            </p:txBody>
          </p:sp>
          <p:sp>
            <p:nvSpPr>
              <p:cNvPr id="33" name="TextBox 31"/>
              <p:cNvSpPr txBox="1">
                <a:spLocks noChangeArrowheads="1"/>
              </p:cNvSpPr>
              <p:nvPr/>
            </p:nvSpPr>
            <p:spPr bwMode="auto">
              <a:xfrm>
                <a:off x="786491" y="4844603"/>
                <a:ext cx="1987922" cy="557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Interactions DIS CC(~75%),</a:t>
                </a:r>
                <a:r>
                  <a:rPr lang="en-US" sz="2000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NC(~25%)</a:t>
                </a:r>
                <a:endParaRPr 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86DCA-AA71-4CE7-A665-9D7FC059EDE8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 smtClean="0">
                <a:solidFill>
                  <a:schemeClr val="bg1"/>
                </a:solidFill>
              </a:rPr>
              <a:t>Backup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DC687D-4BE2-4CD4-ACBA-4CCF4CE9635C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86020" name="TextBox 5"/>
          <p:cNvSpPr txBox="1">
            <a:spLocks noChangeArrowheads="1"/>
          </p:cNvSpPr>
          <p:nvPr/>
        </p:nvSpPr>
        <p:spPr bwMode="auto">
          <a:xfrm>
            <a:off x="1219200" y="1366838"/>
            <a:ext cx="6781800" cy="461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tx1"/>
                </a:solidFill>
              </a:rPr>
              <a:t>CONCLUSIONS AND OUTLOOK (2)</a:t>
            </a:r>
          </a:p>
        </p:txBody>
      </p:sp>
      <p:pic>
        <p:nvPicPr>
          <p:cNvPr id="87046" name="Picture 12"/>
          <p:cNvPicPr>
            <a:picLocks noChangeArrowheads="1"/>
          </p:cNvPicPr>
          <p:nvPr/>
        </p:nvPicPr>
        <p:blipFill>
          <a:blip r:embed="rId2"/>
          <a:srcRect l="26407" t="26483" r="30698" b="50577"/>
          <a:stretch>
            <a:fillRect/>
          </a:stretch>
        </p:blipFill>
        <p:spPr bwMode="auto">
          <a:xfrm>
            <a:off x="3657600" y="0"/>
            <a:ext cx="1752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1981200"/>
            <a:ext cx="8763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The observation of 1 candidate signal event within the analyzed sample allows us to exclude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at the 90% CL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D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</a:t>
            </a:r>
            <a:r>
              <a:rPr lang="en-GB" sz="1800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</a:t>
            </a:r>
            <a:r>
              <a:rPr lang="en-GB" sz="1800" baseline="-25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23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values  &gt; 7.5 x 10</a:t>
            </a:r>
            <a:r>
              <a:rPr lang="en-GB" sz="1800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-3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eV</a:t>
            </a:r>
            <a:r>
              <a:rPr lang="en-GB" sz="1800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(full mixing).</a:t>
            </a:r>
          </a:p>
          <a:p>
            <a:pPr>
              <a:buFont typeface="Arial" pitchFamily="34" charset="0"/>
              <a:buChar char="•"/>
            </a:pP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By considering the 1-prong </a:t>
            </a:r>
            <a:r>
              <a:rPr lang="en-GB" sz="18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hadron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channel only, the probability to observe 1 event due to a background fluctuation is 1.8%, for a statistical significance of 2.36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s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on the measurement of a first </a:t>
            </a:r>
            <a:r>
              <a:rPr lang="en-GB" sz="1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n</a:t>
            </a:r>
            <a:r>
              <a:rPr lang="en-GB" sz="1800" baseline="-25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t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candidate event in OPERA.</a:t>
            </a: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latin typeface="Symbol" pitchFamily="18" charset="2"/>
            </a:endParaRPr>
          </a:p>
          <a:p>
            <a:pPr>
              <a:buFont typeface="Arial" pitchFamily="34" charset="0"/>
              <a:buChar char="•"/>
            </a:pP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latin typeface="Symbol" pitchFamily="18" charset="2"/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If one considers all decay modes included in the search, the probability to observe 1 event for a background fluctuation is 4.5%. This corresponds to a significance of 2.01 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Symbol" pitchFamily="18" charset="2"/>
              </a:rPr>
              <a:t>s</a:t>
            </a: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  <a:latin typeface="Symbol" pitchFamily="18" charset="2"/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This result is an important step towards the long awaited discovery of neutrino oscillations in direct appearance mode.</a:t>
            </a:r>
          </a:p>
          <a:p>
            <a:pPr>
              <a:buFont typeface="Arial" pitchFamily="34" charset="0"/>
              <a:buChar char="•"/>
            </a:pPr>
            <a:endParaRPr lang="en-GB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To meet this goal we will require to successfully complete data taking in the CNGS beam  and perform the analysis of the full data sample. </a:t>
            </a:r>
          </a:p>
          <a:p>
            <a:endParaRPr lang="en-GB" sz="1800" baseline="30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E8C9C-EED0-4B94-9EFC-B44DE22A5179}" type="slidenum">
              <a:rPr lang="en-US"/>
              <a:pPr>
                <a:defRPr/>
              </a:pPr>
              <a:t>72</a:t>
            </a:fld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" y="914400"/>
            <a:ext cx="9055100" cy="5540375"/>
            <a:chOff x="47600" y="990838"/>
            <a:chExt cx="9055100" cy="5540138"/>
          </a:xfrm>
        </p:grpSpPr>
        <p:pic>
          <p:nvPicPr>
            <p:cNvPr id="4106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00" y="990838"/>
              <a:ext cx="9055100" cy="5540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7" name="Rectangle 6"/>
            <p:cNvSpPr>
              <a:spLocks noChangeArrowheads="1"/>
            </p:cNvSpPr>
            <p:nvPr/>
          </p:nvSpPr>
          <p:spPr bwMode="auto">
            <a:xfrm>
              <a:off x="90450" y="3276600"/>
              <a:ext cx="89916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457200" y="152400"/>
            <a:ext cx="83820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PHYSICS: from neutrino mixing to oscillations</a:t>
            </a:r>
          </a:p>
        </p:txBody>
      </p:sp>
      <p:sp>
        <p:nvSpPr>
          <p:cNvPr id="4103" name="Up Arrow 7"/>
          <p:cNvSpPr>
            <a:spLocks noChangeArrowheads="1"/>
          </p:cNvSpPr>
          <p:nvPr/>
        </p:nvSpPr>
        <p:spPr bwMode="auto">
          <a:xfrm>
            <a:off x="2362200" y="5867400"/>
            <a:ext cx="2286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849438" y="6243638"/>
            <a:ext cx="1274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OPERA</a:t>
            </a: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CC026-0014-455D-9828-A372BAC32D2A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1371600" y="116632"/>
            <a:ext cx="67818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the oscillation parameters in the atmospheric neutrino sector: present situation </a:t>
            </a:r>
          </a:p>
        </p:txBody>
      </p:sp>
      <p:sp>
        <p:nvSpPr>
          <p:cNvPr id="6150" name="Left Arrow 7"/>
          <p:cNvSpPr>
            <a:spLocks noChangeArrowheads="1"/>
          </p:cNvSpPr>
          <p:nvPr/>
        </p:nvSpPr>
        <p:spPr bwMode="auto">
          <a:xfrm>
            <a:off x="5486400" y="3657600"/>
            <a:ext cx="533400" cy="152400"/>
          </a:xfrm>
          <a:prstGeom prst="lef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6172200" y="3424238"/>
            <a:ext cx="27432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90"/>
                </a:solidFill>
              </a:rPr>
              <a:t>Full mixing and </a:t>
            </a:r>
          </a:p>
          <a:p>
            <a:r>
              <a:rPr lang="en-US" sz="1800">
                <a:solidFill>
                  <a:srgbClr val="000090"/>
                </a:solidFill>
                <a:latin typeface="Symbol" pitchFamily="18" charset="2"/>
              </a:rPr>
              <a:t>D</a:t>
            </a:r>
            <a:r>
              <a:rPr lang="en-US" sz="1800">
                <a:solidFill>
                  <a:srgbClr val="000090"/>
                </a:solidFill>
              </a:rPr>
              <a:t>m</a:t>
            </a:r>
            <a:r>
              <a:rPr lang="en-US" sz="1800" baseline="30000">
                <a:solidFill>
                  <a:srgbClr val="000090"/>
                </a:solidFill>
              </a:rPr>
              <a:t>2</a:t>
            </a:r>
            <a:r>
              <a:rPr lang="en-US" sz="1800" baseline="-25000">
                <a:solidFill>
                  <a:srgbClr val="000090"/>
                </a:solidFill>
              </a:rPr>
              <a:t>23 </a:t>
            </a:r>
            <a:r>
              <a:rPr lang="en-US" sz="1800">
                <a:solidFill>
                  <a:srgbClr val="000090"/>
                </a:solidFill>
              </a:rPr>
              <a:t>~ 2.4 x 10</a:t>
            </a:r>
            <a:r>
              <a:rPr lang="en-US" sz="1800" baseline="30000">
                <a:solidFill>
                  <a:srgbClr val="000090"/>
                </a:solidFill>
              </a:rPr>
              <a:t>-3</a:t>
            </a:r>
            <a:r>
              <a:rPr lang="en-US" sz="1800">
                <a:solidFill>
                  <a:srgbClr val="000090"/>
                </a:solidFill>
              </a:rPr>
              <a:t> eV</a:t>
            </a:r>
            <a:r>
              <a:rPr lang="en-US" sz="1800" baseline="30000">
                <a:solidFill>
                  <a:srgbClr val="000090"/>
                </a:solidFill>
              </a:rPr>
              <a:t>2</a:t>
            </a:r>
          </a:p>
          <a:p>
            <a:endParaRPr lang="en-US" sz="1800" baseline="30000">
              <a:solidFill>
                <a:srgbClr val="000090"/>
              </a:solidFill>
            </a:endParaRPr>
          </a:p>
          <a:p>
            <a:r>
              <a:rPr lang="en-US" sz="1600">
                <a:solidFill>
                  <a:srgbClr val="000090"/>
                </a:solidFill>
              </a:rPr>
              <a:t>The grey band indicates </a:t>
            </a:r>
          </a:p>
          <a:p>
            <a:r>
              <a:rPr lang="en-US" sz="1600">
                <a:solidFill>
                  <a:srgbClr val="000090"/>
                </a:solidFill>
              </a:rPr>
              <a:t>the OPERA allowed region (90% CL) for the above parameter values for</a:t>
            </a:r>
          </a:p>
          <a:p>
            <a:r>
              <a:rPr lang="en-US" sz="1600">
                <a:solidFill>
                  <a:srgbClr val="000090"/>
                </a:solidFill>
              </a:rPr>
              <a:t>22.5 x 10</a:t>
            </a:r>
            <a:r>
              <a:rPr lang="en-US" sz="1600" baseline="30000">
                <a:solidFill>
                  <a:srgbClr val="000090"/>
                </a:solidFill>
              </a:rPr>
              <a:t>19</a:t>
            </a:r>
            <a:r>
              <a:rPr lang="en-US" sz="1600">
                <a:solidFill>
                  <a:srgbClr val="000090"/>
                </a:solidFill>
              </a:rPr>
              <a:t> pot</a:t>
            </a:r>
            <a:endParaRPr lang="en-US" sz="1800" baseline="3000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65113" y="1366838"/>
            <a:ext cx="5145087" cy="5262562"/>
            <a:chOff x="112713" y="541338"/>
            <a:chExt cx="6154737" cy="6092825"/>
          </a:xfrm>
        </p:grpSpPr>
        <p:pic>
          <p:nvPicPr>
            <p:cNvPr id="6154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2713" y="541338"/>
              <a:ext cx="6154737" cy="609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Figura a mano libera 2"/>
            <p:cNvSpPr>
              <a:spLocks noChangeArrowheads="1"/>
            </p:cNvSpPr>
            <p:nvPr/>
          </p:nvSpPr>
          <p:spPr bwMode="auto">
            <a:xfrm>
              <a:off x="1160974" y="710430"/>
              <a:ext cx="4869098" cy="4366984"/>
            </a:xfrm>
            <a:custGeom>
              <a:avLst/>
              <a:gdLst>
                <a:gd name="T0" fmla="*/ 25560 w 5316847"/>
                <a:gd name="T1" fmla="*/ 13234 h 4605729"/>
                <a:gd name="T2" fmla="*/ 1571913 w 5316847"/>
                <a:gd name="T3" fmla="*/ 13234 h 4605729"/>
                <a:gd name="T4" fmla="*/ 2377040 w 5316847"/>
                <a:gd name="T5" fmla="*/ 344066 h 4605729"/>
                <a:gd name="T6" fmla="*/ 3348303 w 5316847"/>
                <a:gd name="T7" fmla="*/ 701364 h 4605729"/>
                <a:gd name="T8" fmla="*/ 4281228 w 5316847"/>
                <a:gd name="T9" fmla="*/ 966030 h 4605729"/>
                <a:gd name="T10" fmla="*/ 4869098 w 5316847"/>
                <a:gd name="T11" fmla="*/ 1111596 h 4605729"/>
                <a:gd name="T12" fmla="*/ 4856318 w 5316847"/>
                <a:gd name="T13" fmla="*/ 4366984 h 4605729"/>
                <a:gd name="T14" fmla="*/ 3501661 w 5316847"/>
                <a:gd name="T15" fmla="*/ 4181718 h 4605729"/>
                <a:gd name="T16" fmla="*/ 1968087 w 5316847"/>
                <a:gd name="T17" fmla="*/ 3956752 h 4605729"/>
                <a:gd name="T18" fmla="*/ 536751 w 5316847"/>
                <a:gd name="T19" fmla="*/ 3718553 h 4605729"/>
                <a:gd name="T20" fmla="*/ 0 w 5316847"/>
                <a:gd name="T21" fmla="*/ 3625919 h 4605729"/>
                <a:gd name="T22" fmla="*/ 25560 w 5316847"/>
                <a:gd name="T23" fmla="*/ 13234 h 46057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316847"/>
                <a:gd name="T37" fmla="*/ 0 h 4605729"/>
                <a:gd name="T38" fmla="*/ 5316847 w 5316847"/>
                <a:gd name="T39" fmla="*/ 4605729 h 46057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316847" h="4605729">
                  <a:moveTo>
                    <a:pt x="27910" y="13957"/>
                  </a:moveTo>
                  <a:lnTo>
                    <a:pt x="1716462" y="13957"/>
                  </a:lnTo>
                  <a:lnTo>
                    <a:pt x="2595626" y="362876"/>
                  </a:lnTo>
                  <a:lnTo>
                    <a:pt x="3656204" y="739708"/>
                  </a:lnTo>
                  <a:lnTo>
                    <a:pt x="4674918" y="1018843"/>
                  </a:lnTo>
                  <a:lnTo>
                    <a:pt x="5316847" y="1172367"/>
                  </a:lnTo>
                  <a:cubicBezTo>
                    <a:pt x="5312195" y="2316821"/>
                    <a:pt x="5302892" y="4605729"/>
                    <a:pt x="5302892" y="4605729"/>
                  </a:cubicBezTo>
                  <a:lnTo>
                    <a:pt x="3823664" y="4410334"/>
                  </a:lnTo>
                  <a:lnTo>
                    <a:pt x="2149067" y="4173069"/>
                  </a:lnTo>
                  <a:lnTo>
                    <a:pt x="586109" y="3921848"/>
                  </a:lnTo>
                  <a:lnTo>
                    <a:pt x="0" y="3824150"/>
                  </a:lnTo>
                  <a:cubicBezTo>
                    <a:pt x="4652" y="2549433"/>
                    <a:pt x="13955" y="0"/>
                    <a:pt x="27910" y="13957"/>
                  </a:cubicBezTo>
                  <a:close/>
                </a:path>
              </a:pathLst>
            </a:custGeom>
            <a:gradFill rotWithShape="1">
              <a:gsLst>
                <a:gs pos="0">
                  <a:srgbClr val="CBFFFF">
                    <a:alpha val="28000"/>
                  </a:srgbClr>
                </a:gs>
                <a:gs pos="100000">
                  <a:srgbClr val="B5E5E9">
                    <a:alpha val="28000"/>
                  </a:srgbClr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MINOS Neutrino2010 News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EA0AE-ED81-45E0-9C1E-9C4C728E81E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772816"/>
            <a:ext cx="6660232" cy="434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MINOS Neutrino2010 News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EA0AE-ED81-45E0-9C1E-9C4C728E81E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340768"/>
            <a:ext cx="7223449" cy="518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5600" y="0"/>
            <a:ext cx="11684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e 42"/>
          <p:cNvGrpSpPr/>
          <p:nvPr/>
        </p:nvGrpSpPr>
        <p:grpSpPr>
          <a:xfrm>
            <a:off x="34925" y="134938"/>
            <a:ext cx="8713788" cy="6354762"/>
            <a:chOff x="34925" y="134938"/>
            <a:chExt cx="8713788" cy="6354762"/>
          </a:xfr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36513" y="1187450"/>
              <a:ext cx="2878137" cy="611188"/>
              <a:chOff x="23" y="748"/>
              <a:chExt cx="1813" cy="385"/>
            </a:xfrm>
            <a:grpFill/>
          </p:grpSpPr>
          <p:sp>
            <p:nvSpPr>
              <p:cNvPr id="15401" name="Text Box 3"/>
              <p:cNvSpPr txBox="1">
                <a:spLocks noChangeArrowheads="1"/>
              </p:cNvSpPr>
              <p:nvPr/>
            </p:nvSpPr>
            <p:spPr bwMode="auto">
              <a:xfrm>
                <a:off x="23" y="748"/>
                <a:ext cx="1360" cy="38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Belgium</a:t>
                </a:r>
              </a:p>
              <a:p>
                <a:pPr defTabSz="1193800"/>
                <a:r>
                  <a:rPr lang="en-GB" sz="1700" b="1" dirty="0"/>
                  <a:t>IIHE-ULB Brussels</a:t>
                </a:r>
              </a:p>
            </p:txBody>
          </p:sp>
          <p:pic>
            <p:nvPicPr>
              <p:cNvPr id="1540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1337" y="748"/>
                <a:ext cx="499" cy="377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6513" y="2133600"/>
              <a:ext cx="2878137" cy="558800"/>
              <a:chOff x="23" y="1860"/>
              <a:chExt cx="1813" cy="352"/>
            </a:xfrm>
            <a:grpFill/>
          </p:grpSpPr>
          <p:sp>
            <p:nvSpPr>
              <p:cNvPr id="15399" name="Text Box 6"/>
              <p:cNvSpPr txBox="1">
                <a:spLocks noChangeArrowheads="1"/>
              </p:cNvSpPr>
              <p:nvPr/>
            </p:nvSpPr>
            <p:spPr bwMode="auto">
              <a:xfrm>
                <a:off x="23" y="1860"/>
                <a:ext cx="952" cy="3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Croatia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/>
                  <a:t>IRB Zagreb</a:t>
                </a:r>
              </a:p>
            </p:txBody>
          </p:sp>
          <p:pic>
            <p:nvPicPr>
              <p:cNvPr id="15400" name="Picture 7"/>
              <p:cNvPicPr>
                <a:picLocks noChangeAspect="1" noChangeArrowheads="1"/>
              </p:cNvPicPr>
              <p:nvPr/>
            </p:nvPicPr>
            <p:blipFill>
              <a:blip r:embed="rId6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1337" y="1860"/>
                <a:ext cx="499" cy="22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34925" y="2852738"/>
              <a:ext cx="2879725" cy="1052512"/>
              <a:chOff x="22" y="2359"/>
              <a:chExt cx="1814" cy="663"/>
            </a:xfrm>
            <a:grpFill/>
          </p:grpSpPr>
          <p:sp>
            <p:nvSpPr>
              <p:cNvPr id="15397" name="Text Box 9"/>
              <p:cNvSpPr txBox="1">
                <a:spLocks noChangeArrowheads="1"/>
              </p:cNvSpPr>
              <p:nvPr/>
            </p:nvSpPr>
            <p:spPr bwMode="auto">
              <a:xfrm>
                <a:off x="22" y="2359"/>
                <a:ext cx="1467" cy="6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France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LAPP Annecy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IPNL Lyon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IPHC Strasbourg</a:t>
                </a:r>
              </a:p>
            </p:txBody>
          </p:sp>
          <p:pic>
            <p:nvPicPr>
              <p:cNvPr id="15398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lum bright="14000" contrast="22000"/>
              </a:blip>
              <a:srcRect b="53546"/>
              <a:stretch>
                <a:fillRect/>
              </a:stretch>
            </p:blipFill>
            <p:spPr bwMode="auto">
              <a:xfrm>
                <a:off x="1337" y="2359"/>
                <a:ext cx="499" cy="3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34925" y="4076703"/>
              <a:ext cx="2881313" cy="982663"/>
              <a:chOff x="22" y="3175"/>
              <a:chExt cx="1815" cy="619"/>
            </a:xfrm>
            <a:grpFill/>
          </p:grpSpPr>
          <p:sp>
            <p:nvSpPr>
              <p:cNvPr id="15395" name="Text Box 12"/>
              <p:cNvSpPr txBox="1">
                <a:spLocks noChangeArrowheads="1"/>
              </p:cNvSpPr>
              <p:nvPr/>
            </p:nvSpPr>
            <p:spPr bwMode="auto">
              <a:xfrm>
                <a:off x="22" y="3175"/>
                <a:ext cx="1230" cy="61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Germany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/>
                  <a:t>Hamburg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 err="1"/>
                  <a:t>Münster</a:t>
                </a:r>
                <a:endParaRPr lang="en-GB" sz="1700" b="1" dirty="0"/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/>
                  <a:t>Rostock</a:t>
                </a:r>
                <a:endParaRPr lang="en-GB" sz="1700" b="1" i="1" dirty="0"/>
              </a:p>
            </p:txBody>
          </p:sp>
          <p:pic>
            <p:nvPicPr>
              <p:cNvPr id="15396" name="Picture 13"/>
              <p:cNvPicPr>
                <a:picLocks noChangeAspect="1" noChangeArrowheads="1"/>
              </p:cNvPicPr>
              <p:nvPr/>
            </p:nvPicPr>
            <p:blipFill>
              <a:blip r:embed="rId8">
                <a:lum bright="14000" contrast="22000"/>
              </a:blip>
              <a:srcRect/>
              <a:stretch>
                <a:fillRect/>
              </a:stretch>
            </p:blipFill>
            <p:spPr bwMode="auto">
              <a:xfrm rot="10800000" flipH="1" flipV="1">
                <a:off x="1338" y="3233"/>
                <a:ext cx="499" cy="27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987675" y="1190625"/>
              <a:ext cx="2535238" cy="2454275"/>
              <a:chOff x="1882" y="1246"/>
              <a:chExt cx="1597" cy="1546"/>
            </a:xfrm>
            <a:grpFill/>
          </p:grpSpPr>
          <p:sp>
            <p:nvSpPr>
              <p:cNvPr id="15393" name="Text Box 15"/>
              <p:cNvSpPr txBox="1">
                <a:spLocks noChangeArrowheads="1"/>
              </p:cNvSpPr>
              <p:nvPr/>
            </p:nvSpPr>
            <p:spPr bwMode="auto">
              <a:xfrm>
                <a:off x="1882" y="1247"/>
                <a:ext cx="1292" cy="154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Italy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Bari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Bologna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LNF </a:t>
                </a:r>
                <a:r>
                  <a:rPr lang="en-GB" sz="1700" b="1" dirty="0" err="1"/>
                  <a:t>Frascati</a:t>
                </a:r>
                <a:endParaRPr lang="en-GB" sz="1700" b="1" dirty="0"/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L’Aquila,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LNGS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Naples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 err="1"/>
                  <a:t>Padova</a:t>
                </a:r>
                <a:endParaRPr lang="en-GB" sz="1700" b="1" dirty="0"/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Rome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Salerno</a:t>
                </a:r>
                <a:endParaRPr lang="en-GB" sz="1700" b="1" i="1" dirty="0"/>
              </a:p>
            </p:txBody>
          </p:sp>
          <p:pic>
            <p:nvPicPr>
              <p:cNvPr id="15394" name="Picture 16"/>
              <p:cNvPicPr>
                <a:picLocks noChangeAspect="1" noChangeArrowheads="1"/>
              </p:cNvPicPr>
              <p:nvPr/>
            </p:nvPicPr>
            <p:blipFill>
              <a:blip r:embed="rId9">
                <a:lum bright="14000" contrast="22000"/>
              </a:blip>
              <a:srcRect/>
              <a:stretch>
                <a:fillRect/>
              </a:stretch>
            </p:blipFill>
            <p:spPr bwMode="auto">
              <a:xfrm flipV="1">
                <a:off x="2980" y="1246"/>
                <a:ext cx="499" cy="303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2987675" y="3716338"/>
              <a:ext cx="2533650" cy="1519237"/>
              <a:chOff x="1882" y="2835"/>
              <a:chExt cx="1596" cy="957"/>
            </a:xfrm>
            <a:grpFill/>
          </p:grpSpPr>
          <p:sp>
            <p:nvSpPr>
              <p:cNvPr id="15391" name="Text Box 18"/>
              <p:cNvSpPr txBox="1">
                <a:spLocks noChangeArrowheads="1"/>
              </p:cNvSpPr>
              <p:nvPr/>
            </p:nvSpPr>
            <p:spPr bwMode="auto">
              <a:xfrm>
                <a:off x="1882" y="2835"/>
                <a:ext cx="1161" cy="95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Japan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Aichi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Toho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Kobe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Nagoya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Utsunomiya</a:t>
                </a:r>
                <a:endParaRPr lang="en-GB" sz="1700" b="1" i="1" dirty="0"/>
              </a:p>
            </p:txBody>
          </p:sp>
          <p:pic>
            <p:nvPicPr>
              <p:cNvPr id="15392" name="Picture 19"/>
              <p:cNvPicPr>
                <a:picLocks noChangeAspect="1" noChangeArrowheads="1"/>
              </p:cNvPicPr>
              <p:nvPr/>
            </p:nvPicPr>
            <p:blipFill>
              <a:blip r:embed="rId10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2979" y="2835"/>
                <a:ext cx="499" cy="30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4925" y="5229225"/>
              <a:ext cx="2881313" cy="558800"/>
              <a:chOff x="22" y="3294"/>
              <a:chExt cx="1815" cy="352"/>
            </a:xfrm>
            <a:grpFill/>
          </p:grpSpPr>
          <p:sp>
            <p:nvSpPr>
              <p:cNvPr id="15389" name="Text Box 21"/>
              <p:cNvSpPr txBox="1">
                <a:spLocks noChangeArrowheads="1"/>
              </p:cNvSpPr>
              <p:nvPr/>
            </p:nvSpPr>
            <p:spPr bwMode="auto">
              <a:xfrm>
                <a:off x="22" y="3294"/>
                <a:ext cx="1360" cy="3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Israel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 err="1"/>
                  <a:t>Technion</a:t>
                </a:r>
                <a:r>
                  <a:rPr lang="en-GB" sz="1700" b="1" dirty="0"/>
                  <a:t> Haifa</a:t>
                </a:r>
              </a:p>
            </p:txBody>
          </p:sp>
          <p:pic>
            <p:nvPicPr>
              <p:cNvPr id="15390" name="Picture 22"/>
              <p:cNvPicPr>
                <a:picLocks noChangeAspect="1" noChangeArrowheads="1"/>
              </p:cNvPicPr>
              <p:nvPr/>
            </p:nvPicPr>
            <p:blipFill>
              <a:blip r:embed="rId11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1338" y="3294"/>
                <a:ext cx="499" cy="333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2987675" y="5300663"/>
              <a:ext cx="2520950" cy="585787"/>
              <a:chOff x="1882" y="3339"/>
              <a:chExt cx="1588" cy="369"/>
            </a:xfrm>
            <a:grpFill/>
          </p:grpSpPr>
          <p:sp>
            <p:nvSpPr>
              <p:cNvPr id="15387" name="Text Box 24"/>
              <p:cNvSpPr txBox="1">
                <a:spLocks noChangeArrowheads="1"/>
              </p:cNvSpPr>
              <p:nvPr/>
            </p:nvSpPr>
            <p:spPr bwMode="auto">
              <a:xfrm>
                <a:off x="1882" y="3339"/>
                <a:ext cx="1283" cy="36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Korea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 err="1"/>
                  <a:t>Jinju</a:t>
                </a:r>
                <a:endParaRPr lang="en-GB" sz="1700" b="1" dirty="0"/>
              </a:p>
            </p:txBody>
          </p:sp>
          <p:pic>
            <p:nvPicPr>
              <p:cNvPr id="15388" name="Picture 25"/>
              <p:cNvPicPr>
                <a:picLocks noChangeAspect="1" noChangeArrowheads="1"/>
              </p:cNvPicPr>
              <p:nvPr/>
            </p:nvPicPr>
            <p:blipFill>
              <a:blip r:embed="rId12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2971" y="3339"/>
                <a:ext cx="499" cy="31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5940425" y="1114425"/>
              <a:ext cx="2808288" cy="1519238"/>
              <a:chOff x="3742" y="1201"/>
              <a:chExt cx="1769" cy="957"/>
            </a:xfrm>
            <a:grpFill/>
          </p:grpSpPr>
          <p:sp>
            <p:nvSpPr>
              <p:cNvPr id="15385" name="Text Box 27"/>
              <p:cNvSpPr txBox="1">
                <a:spLocks noChangeArrowheads="1"/>
              </p:cNvSpPr>
              <p:nvPr/>
            </p:nvSpPr>
            <p:spPr bwMode="auto">
              <a:xfrm>
                <a:off x="3742" y="1201"/>
                <a:ext cx="1552" cy="95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Russia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INR RAS Moscow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LPI RAS Moscow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ITEP Moscow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SINP MSU Moscow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JINR </a:t>
                </a:r>
                <a:r>
                  <a:rPr lang="en-GB" sz="1700" b="1" dirty="0" err="1"/>
                  <a:t>Dubna</a:t>
                </a:r>
                <a:endParaRPr lang="en-GB" sz="1700" b="1" dirty="0"/>
              </a:p>
            </p:txBody>
          </p:sp>
          <p:pic>
            <p:nvPicPr>
              <p:cNvPr id="15386" name="Picture 28"/>
              <p:cNvPicPr>
                <a:picLocks noChangeAspect="1" noChangeArrowheads="1"/>
              </p:cNvPicPr>
              <p:nvPr/>
            </p:nvPicPr>
            <p:blipFill>
              <a:blip r:embed="rId13">
                <a:lum bright="14000" contrast="22000"/>
              </a:blip>
              <a:srcRect/>
              <a:stretch>
                <a:fillRect/>
              </a:stretch>
            </p:blipFill>
            <p:spPr bwMode="auto">
              <a:xfrm rot="10800000" flipV="1">
                <a:off x="5012" y="1321"/>
                <a:ext cx="499" cy="30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5940425" y="2879727"/>
              <a:ext cx="2806700" cy="773113"/>
              <a:chOff x="3742" y="2313"/>
              <a:chExt cx="1768" cy="487"/>
            </a:xfrm>
            <a:grpFill/>
          </p:grpSpPr>
          <p:sp>
            <p:nvSpPr>
              <p:cNvPr id="15383" name="Text Box 30"/>
              <p:cNvSpPr txBox="1">
                <a:spLocks noChangeArrowheads="1"/>
              </p:cNvSpPr>
              <p:nvPr/>
            </p:nvSpPr>
            <p:spPr bwMode="auto">
              <a:xfrm>
                <a:off x="3742" y="2313"/>
                <a:ext cx="1230" cy="48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Switzerland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/>
                  <a:t>Bern</a:t>
                </a:r>
              </a:p>
              <a:p>
                <a:pPr defTabSz="1193800">
                  <a:lnSpc>
                    <a:spcPct val="80000"/>
                  </a:lnSpc>
                </a:pPr>
                <a:r>
                  <a:rPr lang="en-GB" sz="1700" b="1" dirty="0"/>
                  <a:t>ETH Zurich</a:t>
                </a:r>
              </a:p>
            </p:txBody>
          </p:sp>
          <p:pic>
            <p:nvPicPr>
              <p:cNvPr id="15384" name="Picture 31"/>
              <p:cNvPicPr>
                <a:picLocks noChangeAspect="1" noChangeArrowheads="1"/>
              </p:cNvPicPr>
              <p:nvPr/>
            </p:nvPicPr>
            <p:blipFill>
              <a:blip r:embed="rId14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5011" y="2313"/>
                <a:ext cx="499" cy="457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5942013" y="4930775"/>
              <a:ext cx="2806700" cy="585788"/>
              <a:chOff x="3742" y="3067"/>
              <a:chExt cx="1768" cy="369"/>
            </a:xfrm>
            <a:grpFill/>
          </p:grpSpPr>
          <p:sp>
            <p:nvSpPr>
              <p:cNvPr id="15381" name="Text Box 33"/>
              <p:cNvSpPr txBox="1">
                <a:spLocks noChangeArrowheads="1"/>
              </p:cNvSpPr>
              <p:nvPr/>
            </p:nvSpPr>
            <p:spPr bwMode="auto">
              <a:xfrm>
                <a:off x="3742" y="3067"/>
                <a:ext cx="1283" cy="36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Turkey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METU Ankara</a:t>
                </a:r>
              </a:p>
            </p:txBody>
          </p:sp>
          <p:pic>
            <p:nvPicPr>
              <p:cNvPr id="15382" name="Picture 34"/>
              <p:cNvPicPr>
                <a:picLocks noChangeAspect="1" noChangeArrowheads="1"/>
              </p:cNvPicPr>
              <p:nvPr/>
            </p:nvPicPr>
            <p:blipFill>
              <a:blip r:embed="rId15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5011" y="3067"/>
                <a:ext cx="499" cy="30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5373" name="Rectangle 213"/>
            <p:cNvSpPr>
              <a:spLocks noChangeArrowheads="1"/>
            </p:cNvSpPr>
            <p:nvPr/>
          </p:nvSpPr>
          <p:spPr bwMode="auto">
            <a:xfrm>
              <a:off x="1692275" y="6092825"/>
              <a:ext cx="5445125" cy="3968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 pitchFamily="18" charset="0"/>
                  <a:hlinkClick r:id="rId16"/>
                </a:rPr>
                <a:t>http://operaweb.web.cern.ch/operaweb/index.shtml</a:t>
              </a:r>
              <a:r>
                <a:rPr lang="en-GB" sz="200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15375" name="Text Box 37"/>
            <p:cNvSpPr txBox="1">
              <a:spLocks noChangeArrowheads="1"/>
            </p:cNvSpPr>
            <p:nvPr/>
          </p:nvSpPr>
          <p:spPr bwMode="auto">
            <a:xfrm>
              <a:off x="631335" y="134938"/>
              <a:ext cx="6798656" cy="83099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GB" b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The OPERA Collaboration</a:t>
              </a:r>
              <a:br>
                <a:rPr lang="en-GB" b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</a:br>
              <a:r>
                <a:rPr lang="en-GB" b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180 physicists, 33 institutions in 12 countries</a:t>
              </a:r>
            </a:p>
          </p:txBody>
        </p: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5940425" y="3981450"/>
              <a:ext cx="2808288" cy="609600"/>
              <a:chOff x="3742" y="2508"/>
              <a:chExt cx="1769" cy="384"/>
            </a:xfrm>
            <a:grpFill/>
          </p:grpSpPr>
          <p:sp>
            <p:nvSpPr>
              <p:cNvPr id="15379" name="Text Box 39"/>
              <p:cNvSpPr txBox="1">
                <a:spLocks noChangeArrowheads="1"/>
              </p:cNvSpPr>
              <p:nvPr/>
            </p:nvSpPr>
            <p:spPr bwMode="auto">
              <a:xfrm>
                <a:off x="3742" y="2523"/>
                <a:ext cx="1283" cy="36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119298" tIns="59650" rIns="119298" bIns="59650">
                <a:spAutoFit/>
              </a:bodyPr>
              <a:lstStyle/>
              <a:p>
                <a:pPr defTabSz="1193800">
                  <a:lnSpc>
                    <a:spcPct val="80000"/>
                  </a:lnSpc>
                </a:pPr>
                <a:r>
                  <a:rPr lang="en-GB" sz="19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Tunisia</a:t>
                </a:r>
              </a:p>
              <a:p>
                <a:pPr defTabSz="1193800">
                  <a:lnSpc>
                    <a:spcPct val="90000"/>
                  </a:lnSpc>
                </a:pPr>
                <a:r>
                  <a:rPr lang="en-GB" sz="1700" b="1" dirty="0"/>
                  <a:t>CNSTN Tunis</a:t>
                </a:r>
              </a:p>
            </p:txBody>
          </p:sp>
          <p:pic>
            <p:nvPicPr>
              <p:cNvPr id="15380" name="Picture 40"/>
              <p:cNvPicPr>
                <a:picLocks noChangeAspect="1" noChangeArrowheads="1"/>
              </p:cNvPicPr>
              <p:nvPr/>
            </p:nvPicPr>
            <p:blipFill>
              <a:blip r:embed="rId17">
                <a:lum bright="14000" contrast="22000"/>
              </a:blip>
              <a:srcRect/>
              <a:stretch>
                <a:fillRect/>
              </a:stretch>
            </p:blipFill>
            <p:spPr bwMode="auto">
              <a:xfrm>
                <a:off x="5012" y="2508"/>
                <a:ext cx="499" cy="33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sp>
        <p:nvSpPr>
          <p:cNvPr id="42" name="Espace réservé du numéro de diapositive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1E25E1-7F6B-44C5-B446-F661C41C4F61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45" name="Espace réservé du pied de page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357688"/>
            <a:ext cx="26765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4"/>
          <p:cNvSpPr txBox="1">
            <a:spLocks noChangeArrowheads="1"/>
          </p:cNvSpPr>
          <p:nvPr/>
        </p:nvSpPr>
        <p:spPr bwMode="auto">
          <a:xfrm>
            <a:off x="5492750" y="3643313"/>
            <a:ext cx="3651250" cy="4524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>
              <a:spcBef>
                <a:spcPct val="50000"/>
              </a:spcBef>
              <a:defRPr/>
            </a:pPr>
            <a:r>
              <a:rPr lang="en-US" altLang="ja-JP" dirty="0">
                <a:latin typeface="Calibri" pitchFamily="34" charset="0"/>
              </a:rPr>
              <a:t>intrinsic resolution: 50 nm 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76200"/>
            <a:ext cx="8610600" cy="4524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8675">
              <a:spcBef>
                <a:spcPct val="50000"/>
              </a:spcBef>
              <a:defRPr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 EMULSION FILMS BY 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FUJI FILM</a:t>
            </a:r>
            <a:endParaRPr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1" name="Text Box 16"/>
          <p:cNvSpPr txBox="1">
            <a:spLocks noChangeArrowheads="1"/>
          </p:cNvSpPr>
          <p:nvPr/>
        </p:nvSpPr>
        <p:spPr bwMode="auto">
          <a:xfrm>
            <a:off x="5572125" y="4000500"/>
            <a:ext cx="33670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>
              <a:spcBef>
                <a:spcPct val="50000"/>
              </a:spcBef>
            </a:pPr>
            <a:r>
              <a:rPr lang="en-US" altLang="ja-JP" sz="1800">
                <a:latin typeface="Calibri" pitchFamily="34" charset="0"/>
              </a:rPr>
              <a:t>deviation from linear-fit line. (2D)</a:t>
            </a:r>
            <a:endParaRPr lang="ja-JP" altLang="en-US" sz="1800">
              <a:latin typeface="Calibri" pitchFamily="34" charset="0"/>
            </a:endParaRPr>
          </a:p>
        </p:txBody>
      </p:sp>
      <p:sp>
        <p:nvSpPr>
          <p:cNvPr id="29702" name="スライド番号プレースホルダ 1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E0960BC6-863A-42F7-B89D-9673F3C01B8D}" type="slidenum">
              <a:rPr lang="ja-JP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77</a:t>
            </a:fld>
            <a:endParaRPr lang="en-US" altLang="ja-JP" sz="1200">
              <a:solidFill>
                <a:srgbClr val="898989"/>
              </a:solidFill>
              <a:latin typeface="Calibri" pitchFamily="34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52400" y="457200"/>
            <a:ext cx="3886200" cy="2955925"/>
            <a:chOff x="152400" y="549275"/>
            <a:chExt cx="3886200" cy="2955925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549275"/>
              <a:ext cx="3886200" cy="2955925"/>
              <a:chOff x="285750" y="854075"/>
              <a:chExt cx="3033012" cy="2357438"/>
            </a:xfrm>
          </p:grpSpPr>
          <p:pic>
            <p:nvPicPr>
              <p:cNvPr id="29723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85750" y="854075"/>
                <a:ext cx="2928938" cy="23574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29724" name="Text Box 3"/>
              <p:cNvSpPr txBox="1">
                <a:spLocks noChangeArrowheads="1"/>
              </p:cNvSpPr>
              <p:nvPr/>
            </p:nvSpPr>
            <p:spPr bwMode="auto">
              <a:xfrm>
                <a:off x="642938" y="1765903"/>
                <a:ext cx="2100262" cy="230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3000"/>
                  </a:lnSpc>
                  <a:spcBef>
                    <a:spcPts val="91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US" altLang="ja-JP" sz="1400">
                    <a:solidFill>
                      <a:schemeClr val="bg1"/>
                    </a:solidFill>
                    <a:latin typeface="Calibri" pitchFamily="34" charset="0"/>
                  </a:rPr>
                  <a:t>Plastic Base (205 microns)</a:t>
                </a:r>
                <a:endParaRPr lang="ja-JP" altLang="en-GB" sz="14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9725" name="Text Box 3"/>
              <p:cNvSpPr txBox="1">
                <a:spLocks noChangeArrowheads="1"/>
              </p:cNvSpPr>
              <p:nvPr/>
            </p:nvSpPr>
            <p:spPr bwMode="auto">
              <a:xfrm>
                <a:off x="747012" y="2786111"/>
                <a:ext cx="2571750" cy="230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3000"/>
                  </a:lnSpc>
                  <a:spcBef>
                    <a:spcPts val="91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US" altLang="ja-JP" sz="1400">
                    <a:latin typeface="Calibri" pitchFamily="34" charset="0"/>
                  </a:rPr>
                  <a:t>Emulsion Layer</a:t>
                </a:r>
                <a:endParaRPr lang="ja-JP" altLang="en-GB" sz="1400">
                  <a:latin typeface="Calibri" pitchFamily="34" charset="0"/>
                </a:endParaRPr>
              </a:p>
            </p:txBody>
          </p:sp>
        </p:grpSp>
        <p:sp>
          <p:nvSpPr>
            <p:cNvPr id="29722" name="Text Box 3"/>
            <p:cNvSpPr txBox="1">
              <a:spLocks noChangeArrowheads="1"/>
            </p:cNvSpPr>
            <p:nvPr/>
          </p:nvSpPr>
          <p:spPr bwMode="auto">
            <a:xfrm>
              <a:off x="457200" y="777875"/>
              <a:ext cx="3303587" cy="288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>
                <a:lnSpc>
                  <a:spcPct val="93000"/>
                </a:lnSpc>
                <a:spcBef>
                  <a:spcPts val="913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US" altLang="ja-JP" sz="1400">
                  <a:latin typeface="Calibri" pitchFamily="34" charset="0"/>
                </a:rPr>
                <a:t>Emulsion Layer (44 microns)</a:t>
              </a:r>
              <a:endParaRPr lang="ja-JP" altLang="en-GB" sz="1400">
                <a:latin typeface="Calibri" pitchFamily="34" charset="0"/>
              </a:endParaRPr>
            </a:p>
          </p:txBody>
        </p:sp>
      </p:grpSp>
      <p:pic>
        <p:nvPicPr>
          <p:cNvPr id="29704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8775" y="782638"/>
            <a:ext cx="1997075" cy="2036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5" name="Text Box 20"/>
          <p:cNvSpPr txBox="1">
            <a:spLocks noChangeArrowheads="1"/>
          </p:cNvSpPr>
          <p:nvPr/>
        </p:nvSpPr>
        <p:spPr bwMode="auto">
          <a:xfrm>
            <a:off x="6215063" y="928688"/>
            <a:ext cx="2928937" cy="1417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800" b="1">
                <a:latin typeface="Calibri" pitchFamily="34" charset="0"/>
              </a:rPr>
              <a:t>basic detector: </a:t>
            </a:r>
            <a:r>
              <a:rPr lang="en-US" altLang="ja-JP" sz="1800" b="1">
                <a:solidFill>
                  <a:srgbClr val="000090"/>
                </a:solidFill>
                <a:latin typeface="Calibri" pitchFamily="34" charset="0"/>
              </a:rPr>
              <a:t>AgBr crystal</a:t>
            </a:r>
            <a:r>
              <a:rPr lang="en-US" altLang="ja-JP" sz="1800">
                <a:solidFill>
                  <a:srgbClr val="000090"/>
                </a:solidFill>
                <a:latin typeface="Calibri" pitchFamily="34" charset="0"/>
              </a:rPr>
              <a:t>,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800">
                <a:solidFill>
                  <a:srgbClr val="000000"/>
                </a:solidFill>
                <a:latin typeface="Calibri" pitchFamily="34" charset="0"/>
              </a:rPr>
              <a:t>size = 0.2 micron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800">
                <a:solidFill>
                  <a:srgbClr val="000000"/>
                </a:solidFill>
                <a:latin typeface="Calibri" pitchFamily="34" charset="0"/>
              </a:rPr>
              <a:t>detection eff.= 0.16/crystal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b="1">
                <a:solidFill>
                  <a:srgbClr val="000090"/>
                </a:solidFill>
                <a:latin typeface="Calibri" pitchFamily="34" charset="0"/>
              </a:rPr>
              <a:t>10</a:t>
            </a:r>
            <a:r>
              <a:rPr lang="en-US" altLang="ja-JP" sz="2000" b="1" baseline="30000">
                <a:solidFill>
                  <a:srgbClr val="000090"/>
                </a:solidFill>
                <a:latin typeface="Calibri" pitchFamily="34" charset="0"/>
              </a:rPr>
              <a:t>13</a:t>
            </a:r>
            <a:r>
              <a:rPr lang="ja-JP" altLang="en-US" sz="2000" b="1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US" altLang="ja-JP" sz="2000" b="1">
                <a:solidFill>
                  <a:srgbClr val="000090"/>
                </a:solidFill>
                <a:latin typeface="Calibri" pitchFamily="34" charset="0"/>
              </a:rPr>
              <a:t>“detectors” per film</a:t>
            </a:r>
          </a:p>
        </p:txBody>
      </p:sp>
      <p:sp>
        <p:nvSpPr>
          <p:cNvPr id="28682" name="スライド番号プレースホル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4968DD-4D78-4CB9-A426-70AC4E78ED48}" type="slidenum">
              <a:rPr lang="ja-JP" altLang="en-US"/>
              <a:pPr>
                <a:defRPr/>
              </a:pPr>
              <a:t>77</a:t>
            </a:fld>
            <a:endParaRPr lang="en-US" altLang="ja-JP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3813" y="3429000"/>
            <a:ext cx="5386387" cy="3386138"/>
            <a:chOff x="0" y="3429000"/>
            <a:chExt cx="5386388" cy="3386738"/>
          </a:xfrm>
        </p:grpSpPr>
        <p:pic>
          <p:nvPicPr>
            <p:cNvPr id="29709" name="Picture 4"/>
            <p:cNvPicPr>
              <a:picLocks noChangeAspect="1" noChangeArrowheads="1"/>
            </p:cNvPicPr>
            <p:nvPr/>
          </p:nvPicPr>
          <p:blipFill>
            <a:blip r:embed="rId6"/>
            <a:srcRect t="16843"/>
            <a:stretch>
              <a:fillRect/>
            </a:stretch>
          </p:blipFill>
          <p:spPr bwMode="auto">
            <a:xfrm>
              <a:off x="1206500" y="3429000"/>
              <a:ext cx="4179888" cy="26336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9710" name="Text Box 5"/>
            <p:cNvSpPr txBox="1">
              <a:spLocks noChangeArrowheads="1"/>
            </p:cNvSpPr>
            <p:nvPr/>
          </p:nvSpPr>
          <p:spPr bwMode="auto">
            <a:xfrm>
              <a:off x="1403350" y="5151437"/>
              <a:ext cx="1470025" cy="31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800">
                  <a:solidFill>
                    <a:srgbClr val="000000"/>
                  </a:solidFill>
                  <a:latin typeface="Calibri" pitchFamily="34" charset="0"/>
                </a:rPr>
                <a:t>20 μm</a:t>
              </a:r>
            </a:p>
          </p:txBody>
        </p:sp>
        <p:sp>
          <p:nvSpPr>
            <p:cNvPr id="29711" name="Text Box 6"/>
            <p:cNvSpPr txBox="1">
              <a:spLocks noChangeArrowheads="1"/>
            </p:cNvSpPr>
            <p:nvPr/>
          </p:nvSpPr>
          <p:spPr bwMode="auto">
            <a:xfrm>
              <a:off x="65088" y="3962495"/>
              <a:ext cx="1468437" cy="31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800">
                  <a:solidFill>
                    <a:srgbClr val="000000"/>
                  </a:solidFill>
                  <a:latin typeface="Calibri" pitchFamily="34" charset="0"/>
                </a:rPr>
                <a:t>mip</a:t>
              </a:r>
            </a:p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endParaRPr lang="en-GB" altLang="ja-JP" sz="18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712" name="Line 7"/>
            <p:cNvSpPr>
              <a:spLocks noChangeShapeType="1"/>
            </p:cNvSpPr>
            <p:nvPr/>
          </p:nvSpPr>
          <p:spPr bwMode="auto">
            <a:xfrm flipV="1">
              <a:off x="65088" y="4230687"/>
              <a:ext cx="979487" cy="428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9713" name="Line 8"/>
            <p:cNvSpPr>
              <a:spLocks noChangeShapeType="1"/>
            </p:cNvSpPr>
            <p:nvPr/>
          </p:nvSpPr>
          <p:spPr bwMode="auto">
            <a:xfrm>
              <a:off x="3003550" y="5068887"/>
              <a:ext cx="490538" cy="32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29714" name="Text Box 9"/>
            <p:cNvSpPr txBox="1">
              <a:spLocks noChangeArrowheads="1"/>
            </p:cNvSpPr>
            <p:nvPr/>
          </p:nvSpPr>
          <p:spPr bwMode="auto">
            <a:xfrm>
              <a:off x="2382838" y="4840287"/>
              <a:ext cx="1611312" cy="274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0820" rIns="81639" bIns="40820"/>
            <a:lstStyle/>
            <a:p>
              <a:pPr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400">
                  <a:solidFill>
                    <a:srgbClr val="000000"/>
                  </a:solidFill>
                  <a:latin typeface="Calibri" pitchFamily="34" charset="0"/>
                </a:rPr>
                <a:t>electron </a:t>
              </a:r>
              <a:r>
                <a:rPr lang="ja-JP" altLang="en-GB" sz="1400">
                  <a:solidFill>
                    <a:srgbClr val="000000"/>
                  </a:solidFill>
                  <a:latin typeface="Calibri" pitchFamily="34" charset="0"/>
                </a:rPr>
                <a:t>～</a:t>
              </a:r>
              <a:r>
                <a:rPr lang="en-GB" altLang="ja-JP" sz="1400">
                  <a:solidFill>
                    <a:srgbClr val="000000"/>
                  </a:solidFill>
                  <a:latin typeface="Calibri" pitchFamily="34" charset="0"/>
                </a:rPr>
                <a:t>100 keV</a:t>
              </a:r>
            </a:p>
          </p:txBody>
        </p:sp>
        <p:sp>
          <p:nvSpPr>
            <p:cNvPr id="29715" name="Line 10"/>
            <p:cNvSpPr>
              <a:spLocks noChangeShapeType="1"/>
            </p:cNvSpPr>
            <p:nvPr/>
          </p:nvSpPr>
          <p:spPr bwMode="auto">
            <a:xfrm flipV="1">
              <a:off x="3983038" y="4738687"/>
              <a:ext cx="979487" cy="1714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1697037" y="5431193"/>
              <a:ext cx="9794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82945" tIns="41473" rIns="82945" bIns="41473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9717" name="Text Box 17"/>
            <p:cNvSpPr txBox="1">
              <a:spLocks noChangeArrowheads="1"/>
            </p:cNvSpPr>
            <p:nvPr/>
          </p:nvSpPr>
          <p:spPr bwMode="auto">
            <a:xfrm>
              <a:off x="1514475" y="3468687"/>
              <a:ext cx="3590925" cy="39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945" tIns="41473" rIns="82945" bIns="4147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>
                  <a:solidFill>
                    <a:srgbClr val="0000CC"/>
                  </a:solidFill>
                  <a:latin typeface="Calibri" pitchFamily="34" charset="0"/>
                </a:rPr>
                <a:t>sensitivity</a:t>
              </a:r>
              <a:r>
                <a:rPr lang="ja-JP" altLang="en-US" sz="200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n-US" altLang="ja-JP" sz="2000">
                  <a:solidFill>
                    <a:srgbClr val="0000CC"/>
                  </a:solidFill>
                  <a:latin typeface="Calibri" pitchFamily="34" charset="0"/>
                </a:rPr>
                <a:t>15 grains/44 microns</a:t>
              </a:r>
            </a:p>
          </p:txBody>
        </p:sp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7">
              <a:lum contrast="40000"/>
            </a:blip>
            <a:srcRect l="19646" t="32443" r="-11594" b="16432"/>
            <a:stretch>
              <a:fillRect/>
            </a:stretch>
          </p:blipFill>
          <p:spPr bwMode="auto">
            <a:xfrm>
              <a:off x="1295400" y="5845346"/>
              <a:ext cx="3886200" cy="970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9" name="TextBox 35"/>
            <p:cNvSpPr txBox="1">
              <a:spLocks noChangeArrowheads="1"/>
            </p:cNvSpPr>
            <p:nvPr/>
          </p:nvSpPr>
          <p:spPr bwMode="auto">
            <a:xfrm>
              <a:off x="0" y="6172200"/>
              <a:ext cx="3200400" cy="584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high </a:t>
              </a:r>
              <a:r>
                <a:rPr lang="en-US" sz="1600" dirty="0" err="1">
                  <a:solidFill>
                    <a:schemeClr val="bg1"/>
                  </a:solidFill>
                </a:rPr>
                <a:t>dE</a:t>
              </a:r>
              <a:r>
                <a:rPr lang="en-US" sz="1600" dirty="0">
                  <a:solidFill>
                    <a:schemeClr val="bg1"/>
                  </a:solidFill>
                </a:rPr>
                <a:t>/</a:t>
              </a:r>
              <a:r>
                <a:rPr lang="en-US" sz="1600" dirty="0" err="1">
                  <a:solidFill>
                    <a:schemeClr val="bg1"/>
                  </a:solidFill>
                </a:rPr>
                <a:t>dx</a:t>
              </a:r>
              <a:r>
                <a:rPr lang="en-US" sz="1600" dirty="0">
                  <a:solidFill>
                    <a:schemeClr val="bg1"/>
                  </a:solidFill>
                </a:rPr>
                <a:t> tracks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from nuclear evaporation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28600" y="6096473"/>
              <a:ext cx="914400" cy="762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Espace réservé du pied de page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emulsio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Users\Akitaka\Pictures\refresh_facilit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8" y="912813"/>
            <a:ext cx="5357812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8"/>
          <p:cNvSpPr txBox="1">
            <a:spLocks noChangeArrowheads="1"/>
          </p:cNvSpPr>
          <p:nvPr/>
        </p:nvSpPr>
        <p:spPr bwMode="auto">
          <a:xfrm>
            <a:off x="3505200" y="1154113"/>
            <a:ext cx="563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9 million films treated from Jun 2004 to Apr 2007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09550" y="4114800"/>
            <a:ext cx="5505450" cy="2743200"/>
            <a:chOff x="209550" y="4114800"/>
            <a:chExt cx="5505450" cy="2743002"/>
          </a:xfrm>
        </p:grpSpPr>
        <p:sp>
          <p:nvSpPr>
            <p:cNvPr id="30730" name="Line 6"/>
            <p:cNvSpPr>
              <a:spLocks noChangeShapeType="1"/>
            </p:cNvSpPr>
            <p:nvPr/>
          </p:nvSpPr>
          <p:spPr bwMode="auto">
            <a:xfrm flipV="1">
              <a:off x="228600" y="6556375"/>
              <a:ext cx="2590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31" name="Text Box 8"/>
            <p:cNvSpPr txBox="1">
              <a:spLocks noChangeArrowheads="1"/>
            </p:cNvSpPr>
            <p:nvPr/>
          </p:nvSpPr>
          <p:spPr bwMode="auto">
            <a:xfrm>
              <a:off x="914400" y="6550025"/>
              <a:ext cx="11625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/>
                <a:t>150 microns</a:t>
              </a:r>
            </a:p>
          </p:txBody>
        </p:sp>
        <p:sp>
          <p:nvSpPr>
            <p:cNvPr id="30732" name="Line 9"/>
            <p:cNvSpPr>
              <a:spLocks noChangeShapeType="1"/>
            </p:cNvSpPr>
            <p:nvPr/>
          </p:nvSpPr>
          <p:spPr bwMode="auto">
            <a:xfrm>
              <a:off x="2819400" y="5334000"/>
              <a:ext cx="304800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33" name="Text Box 10"/>
            <p:cNvSpPr txBox="1">
              <a:spLocks noChangeArrowheads="1"/>
            </p:cNvSpPr>
            <p:nvPr/>
          </p:nvSpPr>
          <p:spPr bwMode="auto">
            <a:xfrm>
              <a:off x="447675" y="4114800"/>
              <a:ext cx="42767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/>
                <a:t>   before refreshing		                after</a:t>
              </a:r>
            </a:p>
          </p:txBody>
        </p:sp>
        <p:pic>
          <p:nvPicPr>
            <p:cNvPr id="16" name="Picture 4" descr="C:\Users\ariga\Desktop\OPERA WEEK\Picture1.png"/>
            <p:cNvPicPr>
              <a:picLocks noChangeAspect="1" noChangeArrowheads="1"/>
            </p:cNvPicPr>
            <p:nvPr/>
          </p:nvPicPr>
          <p:blipFill>
            <a:blip r:embed="rId5"/>
            <a:srcRect r="3494"/>
            <a:stretch>
              <a:fillRect/>
            </a:stretch>
          </p:blipFill>
          <p:spPr bwMode="auto">
            <a:xfrm>
              <a:off x="209550" y="4427515"/>
              <a:ext cx="2609850" cy="204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7" name="Picture 5" descr="C:\Users\ariga\Desktop\OPERA WEEK\Picture2.png"/>
            <p:cNvPicPr>
              <a:picLocks noChangeAspect="1" noChangeArrowheads="1"/>
            </p:cNvPicPr>
            <p:nvPr/>
          </p:nvPicPr>
          <p:blipFill>
            <a:blip r:embed="rId6"/>
            <a:srcRect r="4199"/>
            <a:stretch>
              <a:fillRect/>
            </a:stretch>
          </p:blipFill>
          <p:spPr bwMode="auto">
            <a:xfrm>
              <a:off x="3124200" y="4419578"/>
              <a:ext cx="2590800" cy="2049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</p:grpSp>
      <p:sp>
        <p:nvSpPr>
          <p:cNvPr id="29702" name="Rectangle 2"/>
          <p:cNvSpPr>
            <a:spLocks noChangeArrowheads="1"/>
          </p:cNvSpPr>
          <p:nvPr/>
        </p:nvSpPr>
        <p:spPr bwMode="auto">
          <a:xfrm>
            <a:off x="5081588" y="69850"/>
            <a:ext cx="3757612" cy="7683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en-US" altLang="ja-JP" dirty="0" err="1">
                <a:cs typeface="Arial" pitchFamily="34" charset="0"/>
              </a:rPr>
              <a:t>Tono</a:t>
            </a:r>
            <a:r>
              <a:rPr lang="en-US" altLang="ja-JP" dirty="0">
                <a:cs typeface="Arial" pitchFamily="34" charset="0"/>
              </a:rPr>
              <a:t>-mine film refreshing </a:t>
            </a:r>
          </a:p>
          <a:p>
            <a:pPr algn="just">
              <a:defRPr/>
            </a:pPr>
            <a:r>
              <a:rPr lang="en-US" altLang="ja-JP" dirty="0">
                <a:cs typeface="Arial" pitchFamily="34" charset="0"/>
              </a:rPr>
              <a:t>facility in Japan</a:t>
            </a:r>
          </a:p>
        </p:txBody>
      </p:sp>
      <p:sp>
        <p:nvSpPr>
          <p:cNvPr id="30727" name="Rectangle 17"/>
          <p:cNvSpPr>
            <a:spLocks noChangeArrowheads="1"/>
          </p:cNvSpPr>
          <p:nvPr/>
        </p:nvSpPr>
        <p:spPr bwMode="auto">
          <a:xfrm>
            <a:off x="5867400" y="4800600"/>
            <a:ext cx="3124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err="1" smtClean="0"/>
              <a:t>Refreshingat</a:t>
            </a:r>
            <a:r>
              <a:rPr lang="en-US" sz="2000" b="1" dirty="0" smtClean="0"/>
              <a:t> 30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C and 98%humidity</a:t>
            </a:r>
            <a:r>
              <a:rPr lang="en-US" sz="2000" dirty="0" smtClean="0"/>
              <a:t>: </a:t>
            </a:r>
            <a:r>
              <a:rPr lang="en-US" sz="2000" dirty="0"/>
              <a:t>erase cosmic-ray induced tracks accumulated during film production at FUJI.</a:t>
            </a:r>
          </a:p>
        </p:txBody>
      </p:sp>
      <p:sp>
        <p:nvSpPr>
          <p:cNvPr id="29705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DD37F-A112-4FC6-80B6-E9F479190C3B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E:\OPERA\Blei\walz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466850"/>
            <a:ext cx="3962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Thickn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1275" y="4572000"/>
            <a:ext cx="402272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4" name="TextBox 23"/>
          <p:cNvSpPr txBox="1">
            <a:spLocks noChangeArrowheads="1"/>
          </p:cNvSpPr>
          <p:nvPr/>
        </p:nvSpPr>
        <p:spPr bwMode="auto">
          <a:xfrm>
            <a:off x="1752600" y="76200"/>
            <a:ext cx="6572250" cy="5540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PLATE PRODUCTION AT JL-GOSLAR</a:t>
            </a:r>
          </a:p>
          <a:p>
            <a:pPr>
              <a:defRPr/>
            </a:pPr>
            <a:endParaRPr lang="en-US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9" name="TextBox 25"/>
          <p:cNvSpPr txBox="1">
            <a:spLocks noChangeArrowheads="1"/>
          </p:cNvSpPr>
          <p:nvPr/>
        </p:nvSpPr>
        <p:spPr bwMode="auto">
          <a:xfrm>
            <a:off x="90488" y="1371600"/>
            <a:ext cx="492918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</a:rPr>
              <a:t>Low radioactivity primary lead (80 Bq/kg)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</a:rPr>
              <a:t> 0.04% Ca alloy </a:t>
            </a:r>
          </a:p>
        </p:txBody>
      </p:sp>
      <p:pic>
        <p:nvPicPr>
          <p:cNvPr id="31750" name="Picture 6" descr="Fotografia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" y="4213225"/>
            <a:ext cx="43989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29"/>
          <p:cNvSpPr txBox="1">
            <a:spLocks noChangeArrowheads="1"/>
          </p:cNvSpPr>
          <p:nvPr/>
        </p:nvSpPr>
        <p:spPr bwMode="auto">
          <a:xfrm>
            <a:off x="555625" y="2209800"/>
            <a:ext cx="36210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Specs (fulfilled):</a:t>
            </a:r>
            <a:endParaRPr lang="en-US" sz="1600"/>
          </a:p>
          <a:p>
            <a:pPr lvl="1">
              <a:buFont typeface="Arial" pitchFamily="34" charset="0"/>
              <a:buChar char="•"/>
            </a:pPr>
            <a:r>
              <a:rPr lang="en-US" sz="1600"/>
              <a:t> ± 5 </a:t>
            </a:r>
            <a:r>
              <a:rPr lang="en-US" sz="1600">
                <a:latin typeface="Symbol" pitchFamily="18" charset="2"/>
              </a:rPr>
              <a:t>m</a:t>
            </a:r>
            <a:r>
              <a:rPr lang="en-US" sz="1600"/>
              <a:t>m planarity</a:t>
            </a:r>
          </a:p>
          <a:p>
            <a:pPr lvl="1">
              <a:buFont typeface="Arial" pitchFamily="34" charset="0"/>
              <a:buChar char="•"/>
            </a:pPr>
            <a:r>
              <a:rPr lang="en-US" sz="1600"/>
              <a:t> ± 5 </a:t>
            </a:r>
            <a:r>
              <a:rPr lang="en-US" sz="1600">
                <a:latin typeface="Symbol" pitchFamily="18" charset="2"/>
              </a:rPr>
              <a:t>m</a:t>
            </a:r>
            <a:r>
              <a:rPr lang="en-US" sz="1600"/>
              <a:t>m thickness</a:t>
            </a:r>
          </a:p>
          <a:p>
            <a:pPr lvl="1">
              <a:buFont typeface="Arial" pitchFamily="34" charset="0"/>
              <a:buChar char="•"/>
            </a:pPr>
            <a:r>
              <a:rPr lang="en-US" sz="1600"/>
              <a:t> ± 50 </a:t>
            </a:r>
            <a:r>
              <a:rPr lang="en-US" sz="1600">
                <a:latin typeface="Symbol" pitchFamily="18" charset="2"/>
              </a:rPr>
              <a:t>m</a:t>
            </a:r>
            <a:r>
              <a:rPr lang="en-US" sz="1600"/>
              <a:t>m transverse dimensions</a:t>
            </a:r>
          </a:p>
          <a:p>
            <a:pPr lvl="1">
              <a:buFont typeface="Arial" pitchFamily="34" charset="0"/>
              <a:buChar char="•"/>
            </a:pPr>
            <a:r>
              <a:rPr lang="en-US" sz="1600"/>
              <a:t> class 10000 cleanness</a:t>
            </a:r>
          </a:p>
          <a:p>
            <a:pPr lvl="1">
              <a:buFont typeface="Arial" pitchFamily="34" charset="0"/>
              <a:buChar char="•"/>
            </a:pPr>
            <a:r>
              <a:rPr lang="en-US" sz="1600"/>
              <a:t> no corrosion of surface</a:t>
            </a:r>
          </a:p>
          <a:p>
            <a:pPr lvl="1">
              <a:buFont typeface="Arial" pitchFamily="34" charset="0"/>
              <a:buChar char="•"/>
            </a:pPr>
            <a:r>
              <a:rPr lang="en-US" sz="1600"/>
              <a:t> not aggressive to emulsion</a:t>
            </a:r>
          </a:p>
        </p:txBody>
      </p:sp>
      <p:sp>
        <p:nvSpPr>
          <p:cNvPr id="31752" name="Rectangle 14"/>
          <p:cNvSpPr>
            <a:spLocks noChangeArrowheads="1"/>
          </p:cNvSpPr>
          <p:nvPr/>
        </p:nvSpPr>
        <p:spPr bwMode="auto">
          <a:xfrm>
            <a:off x="1905000" y="609600"/>
            <a:ext cx="541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Joint R&amp;D effort and large industrial production: </a:t>
            </a:r>
          </a:p>
          <a:p>
            <a:r>
              <a:rPr lang="en-US" sz="1800"/>
              <a:t>9.2 million plates produced  with 1’300 ton of lead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E42262-180C-49B3-BC67-BD118D305009}" type="slidenum">
              <a:rPr lang="en-US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7" name="Group 5"/>
          <p:cNvGraphicFramePr>
            <a:graphicFrameLocks noGrp="1"/>
          </p:cNvGraphicFramePr>
          <p:nvPr/>
        </p:nvGraphicFramePr>
        <p:xfrm>
          <a:off x="228600" y="762000"/>
          <a:ext cx="4860925" cy="2752345"/>
        </p:xfrm>
        <a:graphic>
          <a:graphicData uri="http://schemas.openxmlformats.org/drawingml/2006/table">
            <a:tbl>
              <a:tblPr/>
              <a:tblGrid>
                <a:gridCol w="1098550"/>
                <a:gridCol w="1098550"/>
                <a:gridCol w="1439863"/>
                <a:gridCol w="1223962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 decay channel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B.R. (%)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      Signal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m</a:t>
                      </a:r>
                      <a:r>
                        <a:rPr kumimoji="0" lang="en-GB" altLang="ja-JP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2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 = 2.5 x 10</a:t>
                      </a:r>
                      <a:r>
                        <a:rPr kumimoji="0" lang="en-GB" altLang="ja-JP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-3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 eV</a:t>
                      </a:r>
                      <a:r>
                        <a:rPr kumimoji="0" lang="en-GB" altLang="ja-JP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Background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  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17.7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2.9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0.17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  e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17.8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3.5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0.17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  h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49.5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3.1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0.24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  <a:sym typeface="Symbol" pitchFamily="18" charset="2"/>
                        </a:rPr>
                        <a:t>  3h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15.0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0.17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76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Total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10.4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itchFamily="34" charset="0"/>
                          <a:ea typeface="ＭＳ Ｐゴシック" pitchFamily="-108" charset="-128"/>
                        </a:rPr>
                        <a:t>0.75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</a:tbl>
          </a:graphicData>
        </a:graphic>
      </p:graphicFrame>
      <p:sp>
        <p:nvSpPr>
          <p:cNvPr id="8232" name="Text Box 60"/>
          <p:cNvSpPr txBox="1">
            <a:spLocks noChangeArrowheads="1"/>
          </p:cNvSpPr>
          <p:nvPr/>
        </p:nvSpPr>
        <p:spPr bwMode="auto">
          <a:xfrm>
            <a:off x="5257800" y="990600"/>
            <a:ext cx="3733800" cy="15240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57600" bIns="36000"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altLang="ja-JP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Main background sources: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altLang="ja-JP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Production and decay of charmed particles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altLang="ja-JP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Hadron</a:t>
            </a:r>
            <a:r>
              <a:rPr lang="en-GB" altLang="ja-JP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 </a:t>
            </a:r>
            <a:r>
              <a:rPr lang="en-GB" altLang="ja-JP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reinteractions</a:t>
            </a:r>
            <a:endParaRPr lang="en-GB" altLang="ja-JP" sz="1600" dirty="0">
              <a:solidFill>
                <a:schemeClr val="accent1">
                  <a:lumMod val="40000"/>
                  <a:lumOff val="60000"/>
                </a:schemeClr>
              </a:solidFill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altLang="ja-JP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Large angle </a:t>
            </a:r>
            <a:r>
              <a:rPr lang="en-GB" altLang="ja-JP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muon</a:t>
            </a:r>
            <a:r>
              <a:rPr lang="en-GB" altLang="ja-JP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 scattering</a:t>
            </a:r>
          </a:p>
        </p:txBody>
      </p:sp>
      <p:sp>
        <p:nvSpPr>
          <p:cNvPr id="8233" name="Text Box 60"/>
          <p:cNvSpPr txBox="1">
            <a:spLocks noChangeArrowheads="1"/>
          </p:cNvSpPr>
          <p:nvPr/>
        </p:nvSpPr>
        <p:spPr bwMode="auto">
          <a:xfrm>
            <a:off x="2819400" y="3733800"/>
            <a:ext cx="3276600" cy="3810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57600" bIns="36000"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altLang="ja-JP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Example: charm BG to tau decays</a:t>
            </a:r>
          </a:p>
        </p:txBody>
      </p:sp>
      <p:sp>
        <p:nvSpPr>
          <p:cNvPr id="8234" name="TextBox 5"/>
          <p:cNvSpPr txBox="1">
            <a:spLocks noChangeArrowheads="1"/>
          </p:cNvSpPr>
          <p:nvPr/>
        </p:nvSpPr>
        <p:spPr bwMode="auto">
          <a:xfrm>
            <a:off x="1371600" y="76200"/>
            <a:ext cx="6781800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 expected performance (Proposal)</a:t>
            </a:r>
          </a:p>
        </p:txBody>
      </p:sp>
      <p:sp>
        <p:nvSpPr>
          <p:cNvPr id="9260" name="Rectangle 11"/>
          <p:cNvSpPr>
            <a:spLocks noChangeArrowheads="1"/>
          </p:cNvSpPr>
          <p:nvPr/>
        </p:nvSpPr>
        <p:spPr bwMode="auto">
          <a:xfrm>
            <a:off x="5220072" y="2852936"/>
            <a:ext cx="27048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altLang="ja-JP" sz="2000" dirty="0">
                <a:latin typeface="Calibri" pitchFamily="34" charset="0"/>
              </a:rPr>
              <a:t>Assume 22.5x10</a:t>
            </a:r>
            <a:r>
              <a:rPr lang="en-GB" altLang="ja-JP" sz="2000" baseline="30000" dirty="0">
                <a:latin typeface="Calibri" pitchFamily="34" charset="0"/>
              </a:rPr>
              <a:t>19</a:t>
            </a:r>
            <a:r>
              <a:rPr lang="en-GB" altLang="ja-JP" sz="2000" dirty="0">
                <a:latin typeface="Calibri" pitchFamily="34" charset="0"/>
              </a:rPr>
              <a:t> </a:t>
            </a:r>
            <a:r>
              <a:rPr lang="en-GB" altLang="ja-JP" sz="2000" dirty="0" smtClean="0">
                <a:latin typeface="Calibri" pitchFamily="34" charset="0"/>
              </a:rPr>
              <a:t>pot </a:t>
            </a:r>
          </a:p>
          <a:p>
            <a:pPr algn="ctr"/>
            <a:r>
              <a:rPr lang="en-GB" altLang="ja-JP" sz="2000" dirty="0" smtClean="0">
                <a:latin typeface="Calibri" pitchFamily="34" charset="0"/>
              </a:rPr>
              <a:t>and a target of 1.25Kton</a:t>
            </a:r>
            <a:endParaRPr lang="en-GB" altLang="ja-JP" sz="2000" dirty="0">
              <a:latin typeface="Calibri" pitchFamily="34" charset="0"/>
            </a:endParaRPr>
          </a:p>
        </p:txBody>
      </p:sp>
      <p:grpSp>
        <p:nvGrpSpPr>
          <p:cNvPr id="9261" name="Group 9"/>
          <p:cNvGrpSpPr>
            <a:grpSpLocks/>
          </p:cNvGrpSpPr>
          <p:nvPr/>
        </p:nvGrpSpPr>
        <p:grpSpPr bwMode="auto">
          <a:xfrm>
            <a:off x="838200" y="4419600"/>
            <a:ext cx="7924800" cy="1905000"/>
            <a:chOff x="838200" y="4495800"/>
            <a:chExt cx="7924800" cy="1905406"/>
          </a:xfrm>
        </p:grpSpPr>
        <p:cxnSp>
          <p:nvCxnSpPr>
            <p:cNvPr id="11" name="直線矢印コネクタ 21"/>
            <p:cNvCxnSpPr>
              <a:cxnSpLocks noChangeShapeType="1"/>
            </p:cNvCxnSpPr>
            <p:nvPr/>
          </p:nvCxnSpPr>
          <p:spPr bwMode="auto">
            <a:xfrm>
              <a:off x="4419600" y="5791476"/>
              <a:ext cx="533400" cy="158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</p:cxnSp>
        <p:cxnSp>
          <p:nvCxnSpPr>
            <p:cNvPr id="12" name="直線コネクタ 22"/>
            <p:cNvCxnSpPr>
              <a:cxnSpLocks noChangeShapeType="1"/>
            </p:cNvCxnSpPr>
            <p:nvPr/>
          </p:nvCxnSpPr>
          <p:spPr bwMode="auto">
            <a:xfrm>
              <a:off x="5105400" y="5791476"/>
              <a:ext cx="1752600" cy="60973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3" name="直線コネクタ 23"/>
            <p:cNvCxnSpPr>
              <a:cxnSpLocks noChangeShapeType="1"/>
            </p:cNvCxnSpPr>
            <p:nvPr/>
          </p:nvCxnSpPr>
          <p:spPr bwMode="auto">
            <a:xfrm flipV="1">
              <a:off x="5105400" y="5715260"/>
              <a:ext cx="685800" cy="76216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</p:cxnSp>
        <p:cxnSp>
          <p:nvCxnSpPr>
            <p:cNvPr id="14" name="直線コネクタ 24"/>
            <p:cNvCxnSpPr>
              <a:cxnSpLocks noChangeShapeType="1"/>
            </p:cNvCxnSpPr>
            <p:nvPr/>
          </p:nvCxnSpPr>
          <p:spPr bwMode="auto">
            <a:xfrm flipV="1">
              <a:off x="5791200" y="5181746"/>
              <a:ext cx="1447800" cy="53351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5" name="直線コネクタ 25"/>
            <p:cNvCxnSpPr>
              <a:cxnSpLocks noChangeShapeType="1"/>
            </p:cNvCxnSpPr>
            <p:nvPr/>
          </p:nvCxnSpPr>
          <p:spPr bwMode="auto">
            <a:xfrm>
              <a:off x="5105400" y="5791476"/>
              <a:ext cx="2133600" cy="533514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268" name="テキスト ボックス 26"/>
            <p:cNvSpPr txBox="1">
              <a:spLocks noChangeArrowheads="1"/>
            </p:cNvSpPr>
            <p:nvPr/>
          </p:nvSpPr>
          <p:spPr bwMode="auto">
            <a:xfrm>
              <a:off x="4191000" y="4800600"/>
              <a:ext cx="3886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1" lang="en-US" altLang="ja-JP" sz="1800">
                  <a:latin typeface="Symbol" pitchFamily="18" charset="2"/>
                </a:rPr>
                <a:t>n</a:t>
              </a:r>
              <a:r>
                <a:rPr kumimoji="1" lang="en-US" altLang="ja-JP" sz="1800" baseline="-25000">
                  <a:latin typeface="Symbol" pitchFamily="18" charset="2"/>
                </a:rPr>
                <a:t>m</a:t>
              </a:r>
              <a:r>
                <a:rPr kumimoji="1" lang="en-US" altLang="ja-JP" sz="1800">
                  <a:latin typeface="Symbol" pitchFamily="18" charset="2"/>
                </a:rPr>
                <a:t> </a:t>
              </a:r>
              <a:r>
                <a:rPr kumimoji="1" lang="en-US" altLang="ja-JP" sz="1800"/>
                <a:t>CC+</a:t>
              </a:r>
              <a:r>
                <a:rPr kumimoji="1" lang="en-US" altLang="ja-JP" sz="1800">
                  <a:latin typeface="Symbol" pitchFamily="18" charset="2"/>
                </a:rPr>
                <a:t> </a:t>
              </a:r>
              <a:r>
                <a:rPr kumimoji="1" lang="en-US" altLang="ja-JP" sz="1800"/>
                <a:t>charm production</a:t>
              </a:r>
              <a:endParaRPr kumimoji="1" lang="ja-JP" altLang="en-US" sz="1800">
                <a:latin typeface="Symbol" pitchFamily="18" charset="2"/>
              </a:endParaRPr>
            </a:p>
          </p:txBody>
        </p:sp>
        <p:sp>
          <p:nvSpPr>
            <p:cNvPr id="9269" name="テキスト ボックス 29"/>
            <p:cNvSpPr txBox="1">
              <a:spLocks noChangeArrowheads="1"/>
            </p:cNvSpPr>
            <p:nvPr/>
          </p:nvSpPr>
          <p:spPr bwMode="auto">
            <a:xfrm>
              <a:off x="5715000" y="5638800"/>
              <a:ext cx="990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 sz="1800" dirty="0">
                  <a:solidFill>
                    <a:srgbClr val="66CCFF"/>
                  </a:solidFill>
                </a:rPr>
                <a:t>charm</a:t>
              </a:r>
              <a:endParaRPr kumimoji="1" lang="ja-JP" altLang="en-US" sz="1800" dirty="0">
                <a:solidFill>
                  <a:srgbClr val="66CCFF"/>
                </a:solidFill>
              </a:endParaRPr>
            </a:p>
          </p:txBody>
        </p:sp>
        <p:sp>
          <p:nvSpPr>
            <p:cNvPr id="9270" name="テキスト ボックス 30"/>
            <p:cNvSpPr txBox="1">
              <a:spLocks noChangeArrowheads="1"/>
            </p:cNvSpPr>
            <p:nvPr/>
          </p:nvSpPr>
          <p:spPr bwMode="auto">
            <a:xfrm>
              <a:off x="6934200" y="5814536"/>
              <a:ext cx="533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 b="1">
                  <a:solidFill>
                    <a:srgbClr val="008000"/>
                  </a:solidFill>
                  <a:latin typeface="Symbol" pitchFamily="18" charset="2"/>
                </a:rPr>
                <a:t>m</a:t>
              </a:r>
              <a:endParaRPr kumimoji="1" lang="ja-JP" altLang="en-US" b="1">
                <a:solidFill>
                  <a:srgbClr val="008000"/>
                </a:solidFill>
                <a:latin typeface="Symbol" pitchFamily="18" charset="2"/>
              </a:endParaRPr>
            </a:p>
          </p:txBody>
        </p: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>
              <a:off x="6886575" y="5962963"/>
              <a:ext cx="457200" cy="22864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rot="10800000" flipV="1">
              <a:off x="6886575" y="5962963"/>
              <a:ext cx="457200" cy="22864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273" name="TextBox 20"/>
            <p:cNvSpPr txBox="1">
              <a:spLocks noChangeArrowheads="1"/>
            </p:cNvSpPr>
            <p:nvPr/>
          </p:nvSpPr>
          <p:spPr bwMode="auto">
            <a:xfrm>
              <a:off x="7467600" y="5715262"/>
              <a:ext cx="1295400" cy="523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muon misidentified</a:t>
              </a:r>
            </a:p>
          </p:txBody>
        </p:sp>
        <p:grpSp>
          <p:nvGrpSpPr>
            <p:cNvPr id="9274" name="Group 35"/>
            <p:cNvGrpSpPr>
              <a:grpSpLocks/>
            </p:cNvGrpSpPr>
            <p:nvPr/>
          </p:nvGrpSpPr>
          <p:grpSpPr bwMode="auto">
            <a:xfrm>
              <a:off x="838200" y="4495800"/>
              <a:ext cx="3048000" cy="1828800"/>
              <a:chOff x="838200" y="4495800"/>
              <a:chExt cx="3048000" cy="1828800"/>
            </a:xfrm>
          </p:grpSpPr>
          <p:cxnSp>
            <p:nvCxnSpPr>
              <p:cNvPr id="24" name="直線矢印コネクタ 8"/>
              <p:cNvCxnSpPr>
                <a:cxnSpLocks noChangeShapeType="1"/>
              </p:cNvCxnSpPr>
              <p:nvPr/>
            </p:nvCxnSpPr>
            <p:spPr bwMode="auto">
              <a:xfrm>
                <a:off x="990600" y="5791476"/>
                <a:ext cx="533400" cy="1588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</p:cxnSp>
          <p:cxnSp>
            <p:nvCxnSpPr>
              <p:cNvPr id="25" name="直線コネクタ 10"/>
              <p:cNvCxnSpPr>
                <a:cxnSpLocks noChangeShapeType="1"/>
              </p:cNvCxnSpPr>
              <p:nvPr/>
            </p:nvCxnSpPr>
            <p:spPr bwMode="auto">
              <a:xfrm>
                <a:off x="1676400" y="5791476"/>
                <a:ext cx="2133600" cy="3810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6" name="直線コネクタ 12"/>
              <p:cNvCxnSpPr>
                <a:cxnSpLocks noChangeShapeType="1"/>
              </p:cNvCxnSpPr>
              <p:nvPr/>
            </p:nvCxnSpPr>
            <p:spPr bwMode="auto">
              <a:xfrm flipV="1">
                <a:off x="1676400" y="5715260"/>
                <a:ext cx="685800" cy="76216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</p:cxnSp>
          <p:cxnSp>
            <p:nvCxnSpPr>
              <p:cNvPr id="27" name="直線コネクタ 14"/>
              <p:cNvCxnSpPr>
                <a:cxnSpLocks noChangeShapeType="1"/>
              </p:cNvCxnSpPr>
              <p:nvPr/>
            </p:nvCxnSpPr>
            <p:spPr bwMode="auto">
              <a:xfrm flipV="1">
                <a:off x="2362200" y="5181746"/>
                <a:ext cx="1447800" cy="53351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8" name="直線コネクタ 19"/>
              <p:cNvCxnSpPr>
                <a:cxnSpLocks noChangeShapeType="1"/>
              </p:cNvCxnSpPr>
              <p:nvPr/>
            </p:nvCxnSpPr>
            <p:spPr bwMode="auto">
              <a:xfrm>
                <a:off x="1676400" y="5791476"/>
                <a:ext cx="2133600" cy="53351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9281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914400" y="5100935"/>
                <a:ext cx="1143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ja-JP" sz="1800">
                    <a:latin typeface="Symbol" pitchFamily="18" charset="2"/>
                  </a:rPr>
                  <a:t>n</a:t>
                </a:r>
                <a:r>
                  <a:rPr kumimoji="1" lang="en-US" altLang="ja-JP" sz="1800" baseline="-25000">
                    <a:latin typeface="Symbol" pitchFamily="18" charset="2"/>
                  </a:rPr>
                  <a:t>t</a:t>
                </a:r>
                <a:r>
                  <a:rPr kumimoji="1" lang="en-US" altLang="ja-JP" sz="1800">
                    <a:latin typeface="Symbol" pitchFamily="18" charset="2"/>
                  </a:rPr>
                  <a:t> </a:t>
                </a:r>
                <a:r>
                  <a:rPr kumimoji="1" lang="en-US" altLang="ja-JP" sz="1800"/>
                  <a:t>CC</a:t>
                </a:r>
                <a:endParaRPr kumimoji="1" lang="ja-JP" altLang="en-US" sz="1800">
                  <a:latin typeface="Symbol" pitchFamily="18" charset="2"/>
                </a:endParaRPr>
              </a:p>
            </p:txBody>
          </p:sp>
          <p:sp>
            <p:nvSpPr>
              <p:cNvPr id="9282" name="テキスト ボックス 28"/>
              <p:cNvSpPr txBox="1">
                <a:spLocks noChangeArrowheads="1"/>
              </p:cNvSpPr>
              <p:nvPr/>
            </p:nvSpPr>
            <p:spPr bwMode="auto">
              <a:xfrm>
                <a:off x="2057400" y="5329535"/>
                <a:ext cx="5334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ja-JP" b="1" dirty="0">
                    <a:solidFill>
                      <a:srgbClr val="C00000"/>
                    </a:solidFill>
                    <a:latin typeface="Symbol" pitchFamily="18" charset="2"/>
                  </a:rPr>
                  <a:t>t</a:t>
                </a:r>
                <a:endParaRPr kumimoji="1" lang="ja-JP" altLang="en-US" b="1" dirty="0">
                  <a:solidFill>
                    <a:srgbClr val="C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9283" name="テキスト ボックス 32"/>
              <p:cNvSpPr txBox="1">
                <a:spLocks noChangeArrowheads="1"/>
              </p:cNvSpPr>
              <p:nvPr/>
            </p:nvSpPr>
            <p:spPr bwMode="auto">
              <a:xfrm>
                <a:off x="2667000" y="4953000"/>
                <a:ext cx="12192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ja-JP" sz="1400">
                    <a:latin typeface="Symbol" pitchFamily="18" charset="2"/>
                  </a:rPr>
                  <a:t>m</a:t>
                </a:r>
                <a:r>
                  <a:rPr kumimoji="1" lang="en-US" altLang="ja-JP" sz="1400"/>
                  <a:t>, e, hadron</a:t>
                </a:r>
                <a:endParaRPr kumimoji="1" lang="ja-JP" altLang="en-US" sz="1100">
                  <a:latin typeface="Symbol" pitchFamily="18" charset="2"/>
                </a:endParaRPr>
              </a:p>
            </p:txBody>
          </p:sp>
          <p:sp>
            <p:nvSpPr>
              <p:cNvPr id="9284" name="TextBox 31"/>
              <p:cNvSpPr txBox="1">
                <a:spLocks noChangeArrowheads="1"/>
              </p:cNvSpPr>
              <p:nvPr/>
            </p:nvSpPr>
            <p:spPr bwMode="auto">
              <a:xfrm>
                <a:off x="838200" y="4495800"/>
                <a:ext cx="17526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</a:rPr>
                  <a:t>Signal</a:t>
                </a:r>
              </a:p>
            </p:txBody>
          </p:sp>
        </p:grpSp>
        <p:sp>
          <p:nvSpPr>
            <p:cNvPr id="9275" name="TextBox 22"/>
            <p:cNvSpPr txBox="1">
              <a:spLocks noChangeArrowheads="1"/>
            </p:cNvSpPr>
            <p:nvPr/>
          </p:nvSpPr>
          <p:spPr bwMode="auto">
            <a:xfrm>
              <a:off x="4038600" y="4495800"/>
              <a:ext cx="1752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 dirty="0">
                  <a:solidFill>
                    <a:srgbClr val="66CCFF"/>
                  </a:solidFill>
                </a:rPr>
                <a:t>Background</a:t>
              </a:r>
            </a:p>
          </p:txBody>
        </p:sp>
      </p:grp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268760"/>
            <a:ext cx="2906713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A73D13A-0309-4AE6-AD4B-D7209BB314E1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9144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Changeable Sheet (CS) alignment</a:t>
            </a:r>
            <a:b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facility at LNGS underground (x-rays)</a:t>
            </a: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059832" y="3861048"/>
            <a:ext cx="58674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Brick emulsions</a:t>
            </a:r>
            <a:r>
              <a:rPr kumimoji="0" lang="en-US" sz="3200" b="1" i="0" u="none" strike="noStrike" kern="1200" cap="none" spc="0" normalizeH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alignment </a:t>
            </a:r>
            <a:r>
              <a:rPr kumimoji="0" lang="en-US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at LNGS cosmic</a:t>
            </a:r>
            <a:r>
              <a:rPr kumimoji="0" lang="en-US" sz="3200" b="1" i="0" u="none" strike="noStrike" kern="1200" cap="none" spc="0" normalizeH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pit (surface)</a:t>
            </a:r>
            <a:endParaRPr kumimoji="0" lang="en-US" sz="3200" b="1" i="0" u="none" strike="noStrike" kern="1200" cap="none" spc="0" normalizeH="0" baseline="0" noProof="0" dirty="0" smtClean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A. Zghiche, LAPP le 2 juillet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1D246B-9769-4F69-81C6-4D9EDBE894D1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78852" name="TextBox 5"/>
          <p:cNvSpPr txBox="1">
            <a:spLocks noChangeArrowheads="1"/>
          </p:cNvSpPr>
          <p:nvPr/>
        </p:nvSpPr>
        <p:spPr bwMode="auto">
          <a:xfrm>
            <a:off x="1143000" y="152400"/>
            <a:ext cx="67818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 validation by beam test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events</a:t>
            </a:r>
          </a:p>
        </p:txBody>
      </p:sp>
      <p:sp>
        <p:nvSpPr>
          <p:cNvPr id="78853" name="TextBox 4"/>
          <p:cNvSpPr txBox="1">
            <a:spLocks noChangeArrowheads="1"/>
          </p:cNvSpPr>
          <p:nvPr/>
        </p:nvSpPr>
        <p:spPr bwMode="auto">
          <a:xfrm>
            <a:off x="1219200" y="762000"/>
            <a:ext cx="678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FFFF"/>
                </a:solidFill>
              </a:rPr>
              <a:t>Brick exposed to 4 </a:t>
            </a:r>
            <a:r>
              <a:rPr lang="en-US" sz="1800" dirty="0" err="1">
                <a:solidFill>
                  <a:srgbClr val="FFFFFF"/>
                </a:solidFill>
              </a:rPr>
              <a:t>GeV</a:t>
            </a:r>
            <a:r>
              <a:rPr lang="en-US" sz="1800" dirty="0">
                <a:solidFill>
                  <a:srgbClr val="FFFFFF"/>
                </a:solidFill>
              </a:rPr>
              <a:t>/c </a:t>
            </a:r>
            <a:r>
              <a:rPr lang="en-US" sz="1800" dirty="0" err="1">
                <a:solidFill>
                  <a:srgbClr val="FFFFFF"/>
                </a:solidFill>
              </a:rPr>
              <a:t>pions</a:t>
            </a:r>
            <a:r>
              <a:rPr lang="en-US" sz="1800" dirty="0">
                <a:solidFill>
                  <a:srgbClr val="FFFFFF"/>
                </a:solidFill>
              </a:rPr>
              <a:t>: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~20 m </a:t>
            </a:r>
            <a:r>
              <a:rPr lang="en-US" sz="1800" dirty="0">
                <a:solidFill>
                  <a:srgbClr val="FFFFFF"/>
                </a:solidFill>
              </a:rPr>
              <a:t>of </a:t>
            </a:r>
            <a:r>
              <a:rPr lang="en-US" sz="1800" dirty="0" err="1">
                <a:solidFill>
                  <a:srgbClr val="FFFFFF"/>
                </a:solidFill>
              </a:rPr>
              <a:t>pion</a:t>
            </a:r>
            <a:r>
              <a:rPr lang="en-US" sz="1800" dirty="0">
                <a:solidFill>
                  <a:srgbClr val="FFFFFF"/>
                </a:solidFill>
              </a:rPr>
              <a:t> track scanned to search for interactions</a:t>
            </a:r>
          </a:p>
        </p:txBody>
      </p:sp>
      <p:pic>
        <p:nvPicPr>
          <p:cNvPr id="7987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9300" y="1587500"/>
            <a:ext cx="66675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228600" y="1524000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Example</a:t>
            </a:r>
            <a:endParaRPr lang="en-US" sz="1800"/>
          </a:p>
        </p:txBody>
      </p:sp>
      <p:sp>
        <p:nvSpPr>
          <p:cNvPr id="79879" name="Right Arrow 7"/>
          <p:cNvSpPr>
            <a:spLocks noChangeArrowheads="1"/>
          </p:cNvSpPr>
          <p:nvPr/>
        </p:nvSpPr>
        <p:spPr bwMode="auto">
          <a:xfrm>
            <a:off x="1447800" y="1676400"/>
            <a:ext cx="3810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5"/>
          <p:cNvSpPr txBox="1">
            <a:spLocks noChangeArrowheads="1"/>
          </p:cNvSpPr>
          <p:nvPr/>
        </p:nvSpPr>
        <p:spPr bwMode="auto">
          <a:xfrm>
            <a:off x="22225" y="152400"/>
            <a:ext cx="90678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</a:rPr>
              <a:t>DATA/MC comparison: good agreement </a:t>
            </a:r>
            <a:r>
              <a:rPr lang="en-US" sz="2000" dirty="0"/>
              <a:t>in normalization and shape </a:t>
            </a:r>
          </a:p>
        </p:txBody>
      </p:sp>
      <p:pic>
        <p:nvPicPr>
          <p:cNvPr id="80899" name="Picture 19" descr="PT_mul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2038" y="3730625"/>
            <a:ext cx="2886075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20" descr="PT_kink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733800"/>
            <a:ext cx="28956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66BA66-CC23-4EF8-BA22-1459B7782CE0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80902" name="TextBox 10"/>
          <p:cNvSpPr txBox="1">
            <a:spLocks noChangeArrowheads="1"/>
          </p:cNvSpPr>
          <p:nvPr/>
        </p:nvSpPr>
        <p:spPr bwMode="auto">
          <a:xfrm>
            <a:off x="4419600" y="4724400"/>
            <a:ext cx="106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1-prong</a:t>
            </a:r>
          </a:p>
        </p:txBody>
      </p:sp>
      <p:sp>
        <p:nvSpPr>
          <p:cNvPr id="80903" name="TextBox 11"/>
          <p:cNvSpPr txBox="1">
            <a:spLocks noChangeArrowheads="1"/>
          </p:cNvSpPr>
          <p:nvPr/>
        </p:nvSpPr>
        <p:spPr bwMode="auto">
          <a:xfrm>
            <a:off x="7239000" y="4648200"/>
            <a:ext cx="152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multi-prong</a:t>
            </a:r>
          </a:p>
        </p:txBody>
      </p:sp>
      <p:pic>
        <p:nvPicPr>
          <p:cNvPr id="80904" name="Picture 24" descr="BackScatt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88" y="765175"/>
            <a:ext cx="2906712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Picture 25" descr="ForwardMult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762000"/>
            <a:ext cx="2887662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26" descr="KinKAngle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762000"/>
            <a:ext cx="28956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7" name="Picture 27" descr="MomentumKink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3733800"/>
            <a:ext cx="28956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FA32F-1A7E-4834-A189-265EB9B3557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1219200" y="1900238"/>
            <a:ext cx="67818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</a:rPr>
              <a:t>CNGS BEAM AND LNGS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A. Zghiche, LAPP le 2 juillet 2010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24913</TotalTime>
  <Words>4880</Words>
  <Application>Microsoft Office PowerPoint</Application>
  <PresentationFormat>Affichage à l'écran (4:3)</PresentationFormat>
  <Paragraphs>1137</Paragraphs>
  <Slides>82</Slides>
  <Notes>36</Notes>
  <HiddenSlides>0</HiddenSlides>
  <MMClips>1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82</vt:i4>
      </vt:variant>
    </vt:vector>
  </HeadingPairs>
  <TitlesOfParts>
    <vt:vector size="104" baseType="lpstr">
      <vt:lpstr>Arial</vt:lpstr>
      <vt:lpstr>ＭＳ Ｐゴシック</vt:lpstr>
      <vt:lpstr>Lucida Sans</vt:lpstr>
      <vt:lpstr>Book Antiqua</vt:lpstr>
      <vt:lpstr>Wingdings 2</vt:lpstr>
      <vt:lpstr>Wingdings</vt:lpstr>
      <vt:lpstr>Wingdings 3</vt:lpstr>
      <vt:lpstr>Calibri</vt:lpstr>
      <vt:lpstr>Times New Roman</vt:lpstr>
      <vt:lpstr>Symbol</vt:lpstr>
      <vt:lpstr>Comic Sans MS</vt:lpstr>
      <vt:lpstr>HG明朝B</vt:lpstr>
      <vt:lpstr>Arial Unicode MS</vt:lpstr>
      <vt:lpstr>Helvetica</vt:lpstr>
      <vt:lpstr>Calibri (Body)</vt:lpstr>
      <vt:lpstr>Corbel</vt:lpstr>
      <vt:lpstr>ＭＳ ゴシック</vt:lpstr>
      <vt:lpstr>Gill Sans</vt:lpstr>
      <vt:lpstr>Verdana</vt:lpstr>
      <vt:lpstr>MS Mincho</vt:lpstr>
      <vt:lpstr>Lucida Grande</vt:lpstr>
      <vt:lpstr>Apex</vt:lpstr>
      <vt:lpstr>Diapositive 1</vt:lpstr>
      <vt:lpstr>The present picture</vt:lpstr>
      <vt:lpstr>Diapositive 3</vt:lpstr>
      <vt:lpstr>Diapositive 4</vt:lpstr>
      <vt:lpstr>Diapositive 5</vt:lpstr>
      <vt:lpstr>Diapositive 6</vt:lpstr>
      <vt:lpstr>Interactions courants chargés et courants neutres</vt:lpstr>
      <vt:lpstr>Diapositive 8</vt:lpstr>
      <vt:lpstr>Diapositive 9</vt:lpstr>
      <vt:lpstr>Diapositive 10</vt:lpstr>
      <vt:lpstr>Diapositive 11</vt:lpstr>
      <vt:lpstr>Diapositive 12</vt:lpstr>
      <vt:lpstr>Diapositive 13</vt:lpstr>
      <vt:lpstr>Two target super-modules, each with an iron spectrometer for muon detection (BG rejection and tau-into-muon decay channel)</vt:lpstr>
      <vt:lpstr>Diapositive 15</vt:lpstr>
      <vt:lpstr>Diapositive 16</vt:lpstr>
      <vt:lpstr>Diapositive 17</vt:lpstr>
      <vt:lpstr>Diapositive 18</vt:lpstr>
      <vt:lpstr>Changeable Sheet (CS) assembly facility at LNGS underground</vt:lpstr>
      <vt:lpstr>Diapositive 20</vt:lpstr>
      <vt:lpstr>Diapositive 21</vt:lpstr>
      <vt:lpstr>Event selection flowchart: Brick finding</vt:lpstr>
      <vt:lpstr>Diapositive 23</vt:lpstr>
      <vt:lpstr>Diapositive 24</vt:lpstr>
      <vt:lpstr>Diapositive 25</vt:lpstr>
      <vt:lpstr>Typical nmCC-  and NC-like events</vt:lpstr>
      <vt:lpstr>PARALLEL ANALYSIS  OF BRICKS</vt:lpstr>
      <vt:lpstr>Located neutrino interaction</vt:lpstr>
      <vt:lpstr>Diapositive 29</vt:lpstr>
      <vt:lpstr>Diapositive 30</vt:lpstr>
      <vt:lpstr>Diapositive 31</vt:lpstr>
      <vt:lpstr>Momentum measurement by Multiple Coulomb Scattering…</vt:lpstr>
      <vt:lpstr>g detection and p0 mass reconstruction</vt:lpstr>
      <vt:lpstr>p0 mass resolution (real data)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g detection</vt:lpstr>
      <vt:lpstr>g attachment to the vertices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MINOS Neutrino2010 News</vt:lpstr>
      <vt:lpstr>MINOS Neutrino2010 News</vt:lpstr>
      <vt:lpstr>Diapositive 76</vt:lpstr>
      <vt:lpstr>Diapositive 77</vt:lpstr>
      <vt:lpstr>Diapositive 78</vt:lpstr>
      <vt:lpstr>Diapositive 79</vt:lpstr>
      <vt:lpstr>Changeable Sheet (CS) alignment facility at LNGS underground (x-rays)</vt:lpstr>
      <vt:lpstr>Diapositive 81</vt:lpstr>
      <vt:lpstr>Diapositive 82</vt:lpstr>
    </vt:vector>
  </TitlesOfParts>
  <Company>Antonio Ereditato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Antonio Ereditato</dc:creator>
  <cp:lastModifiedBy>zghiche</cp:lastModifiedBy>
  <cp:revision>964</cp:revision>
  <cp:lastPrinted>2010-05-30T12:08:51Z</cp:lastPrinted>
  <dcterms:created xsi:type="dcterms:W3CDTF">2010-06-04T12:15:17Z</dcterms:created>
  <dcterms:modified xsi:type="dcterms:W3CDTF">2010-07-01T15:55:43Z</dcterms:modified>
</cp:coreProperties>
</file>